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58" r:id="rId3"/>
    <p:sldId id="263" r:id="rId4"/>
    <p:sldId id="266" r:id="rId5"/>
    <p:sldId id="269" r:id="rId6"/>
    <p:sldId id="273" r:id="rId7"/>
    <p:sldId id="276" r:id="rId8"/>
    <p:sldId id="285" r:id="rId9"/>
    <p:sldId id="292" r:id="rId10"/>
    <p:sldId id="294" r:id="rId11"/>
    <p:sldId id="295" r:id="rId12"/>
    <p:sldId id="296" r:id="rId13"/>
    <p:sldId id="299" r:id="rId14"/>
    <p:sldId id="300" r:id="rId15"/>
    <p:sldId id="301" r:id="rId16"/>
    <p:sldId id="302" r:id="rId17"/>
    <p:sldId id="303" r:id="rId18"/>
    <p:sldId id="307" r:id="rId19"/>
    <p:sldId id="291" r:id="rId20"/>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63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95" autoAdjust="0"/>
  </p:normalViewPr>
  <p:slideViewPr>
    <p:cSldViewPr snapToGrid="0">
      <p:cViewPr varScale="1">
        <p:scale>
          <a:sx n="84" d="100"/>
          <a:sy n="84" d="100"/>
        </p:scale>
        <p:origin x="-744" y="-90"/>
      </p:cViewPr>
      <p:guideLst>
        <p:guide orient="horz" pos="2072"/>
        <p:guide pos="3834"/>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defRPr sz="1200" noProof="1" smtClean="0">
                <a:latin typeface="+mn-lt"/>
                <a:ea typeface="+mn-ea"/>
              </a:defRPr>
            </a:lvl1pPr>
          </a:lstStyle>
          <a:p>
            <a:pPr>
              <a:defRPr/>
            </a:pPr>
            <a:fld id="{BDD6E85A-6505-48CC-9CE7-3C1FCAD915EF}" type="datetimeFigureOut">
              <a:rPr lang="zh-CN" altLang="en-US"/>
              <a:pPr>
                <a:defRPr/>
              </a:pPr>
              <a:t>2018/6/14</a:t>
            </a:fld>
            <a:endParaRPr lang="zh-CN" altLang="en-US"/>
          </a:p>
        </p:txBody>
      </p:sp>
      <p:sp>
        <p:nvSpPr>
          <p:cNvPr id="13316" name="幻灯片图像占位符 3"/>
          <p:cNvSpPr>
            <a:spLocks noGrp="1" noRot="1" noChangeAspect="1"/>
          </p:cNvSpPr>
          <p:nvPr>
            <p:ph type="sldImg"/>
          </p:nvPr>
        </p:nvSpPr>
        <p:spPr bwMode="auto">
          <a:xfrm>
            <a:off x="685800" y="1143000"/>
            <a:ext cx="5486400" cy="3086100"/>
          </a:xfrm>
          <a:prstGeom prst="rect">
            <a:avLst/>
          </a:prstGeom>
          <a:noFill/>
          <a:ln w="12700">
            <a:solidFill>
              <a:srgbClr val="000000"/>
            </a:solidFill>
            <a:round/>
            <a:headEnd/>
            <a:tailEnd/>
          </a:ln>
        </p:spPr>
      </p:sp>
      <p:sp>
        <p:nvSpPr>
          <p:cNvPr id="13317"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defRPr sz="1200" noProof="1">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defRPr sz="1200" noProof="1" smtClean="0">
                <a:latin typeface="+mn-lt"/>
                <a:ea typeface="+mn-ea"/>
              </a:defRPr>
            </a:lvl1pPr>
          </a:lstStyle>
          <a:p>
            <a:pPr>
              <a:defRPr/>
            </a:pPr>
            <a:fld id="{9C58E7E0-8CAC-42BD-947B-BC1E7C645096}" type="slidenum">
              <a:rPr lang="zh-CN" altLang="en-US"/>
              <a:pPr>
                <a:defRPr/>
              </a:pPr>
              <a:t>‹#›</a:t>
            </a:fld>
            <a:endParaRPr lang="zh-CN" altLang="en-US"/>
          </a:p>
        </p:txBody>
      </p:sp>
    </p:spTree>
    <p:extLst>
      <p:ext uri="{BB962C8B-B14F-4D97-AF65-F5344CB8AC3E}">
        <p14:creationId xmlns:p14="http://schemas.microsoft.com/office/powerpoint/2010/main" val="507730743"/>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a:ln/>
        </p:spPr>
      </p:sp>
      <p:sp>
        <p:nvSpPr>
          <p:cNvPr id="15362"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1536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AA3C9746-7EA1-4701-9C4A-4154CF66C839}" type="slidenum">
              <a:rPr lang="zh-CN" altLang="en-US"/>
              <a:pPr fontAlgn="base"/>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p:cNvSpPr>
          <p:nvPr>
            <p:ph type="sldImg"/>
          </p:nvPr>
        </p:nvSpPr>
        <p:spPr>
          <a:ln/>
        </p:spPr>
      </p:sp>
      <p:sp>
        <p:nvSpPr>
          <p:cNvPr id="33794"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3379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BD66989B-710B-48F5-8488-604585D9578F}" type="slidenum">
              <a:rPr lang="zh-CN" altLang="en-US"/>
              <a:pPr fontAlgn="base"/>
              <a:t>10</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p:cNvSpPr>
          <p:nvPr>
            <p:ph type="sldImg"/>
          </p:nvPr>
        </p:nvSpPr>
        <p:spPr>
          <a:ln/>
        </p:spPr>
      </p:sp>
      <p:sp>
        <p:nvSpPr>
          <p:cNvPr id="35842"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3584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5D8C450E-AAA4-412E-9C42-3D7A5AEAE8ED}" type="slidenum">
              <a:rPr lang="zh-CN" altLang="en-US"/>
              <a:pPr fontAlgn="base"/>
              <a:t>11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p:cNvSpPr>
          <p:nvPr>
            <p:ph type="sldImg"/>
          </p:nvPr>
        </p:nvSpPr>
        <p:spPr>
          <a:ln/>
        </p:spPr>
      </p:sp>
      <p:sp>
        <p:nvSpPr>
          <p:cNvPr id="37890"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3789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5DF87030-029F-4F83-B138-6F51A23598B4}" type="slidenum">
              <a:rPr lang="zh-CN" altLang="en-US"/>
              <a:pPr fontAlgn="base"/>
              <a:t>12</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p:cNvSpPr>
          <p:nvPr>
            <p:ph type="sldImg"/>
          </p:nvPr>
        </p:nvSpPr>
        <p:spPr>
          <a:ln/>
        </p:spPr>
      </p:sp>
      <p:sp>
        <p:nvSpPr>
          <p:cNvPr id="39938"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3993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4A084F6F-BBB7-4912-8433-933100DD328D}" type="slidenum">
              <a:rPr lang="zh-CN" altLang="en-US"/>
              <a:pPr fontAlgn="base"/>
              <a:t>13</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p:cNvSpPr>
          <p:nvPr>
            <p:ph type="sldImg"/>
          </p:nvPr>
        </p:nvSpPr>
        <p:spPr>
          <a:ln/>
        </p:spPr>
      </p:sp>
      <p:sp>
        <p:nvSpPr>
          <p:cNvPr id="41986"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4198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00C14AB2-9200-4A01-8955-B6BC701D494C}" type="slidenum">
              <a:rPr lang="zh-CN" altLang="en-US"/>
              <a:pPr fontAlgn="base"/>
              <a:t>14</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p:cNvSpPr>
          <p:nvPr>
            <p:ph type="sldImg"/>
          </p:nvPr>
        </p:nvSpPr>
        <p:spPr>
          <a:ln/>
        </p:spPr>
      </p:sp>
      <p:sp>
        <p:nvSpPr>
          <p:cNvPr id="44034"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4403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29F3A621-9A68-4041-BBC5-459797BB5490}" type="slidenum">
              <a:rPr lang="zh-CN" altLang="en-US"/>
              <a:pPr fontAlgn="base"/>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p:cNvSpPr>
          <p:nvPr>
            <p:ph type="sldImg"/>
          </p:nvPr>
        </p:nvSpPr>
        <p:spPr>
          <a:ln/>
        </p:spPr>
      </p:sp>
      <p:sp>
        <p:nvSpPr>
          <p:cNvPr id="46082"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4608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899957B3-4A91-43AF-878D-B59AC278BF13}" type="slidenum">
              <a:rPr lang="zh-CN" altLang="en-US"/>
              <a:pPr fontAlgn="base"/>
              <a:t>16</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p:cNvSpPr>
          <p:nvPr>
            <p:ph type="sldImg"/>
          </p:nvPr>
        </p:nvSpPr>
        <p:spPr>
          <a:ln/>
        </p:spPr>
      </p:sp>
      <p:sp>
        <p:nvSpPr>
          <p:cNvPr id="48130"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4813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D827285A-0063-443E-B174-D3B26C480345}" type="slidenum">
              <a:rPr lang="zh-CN" altLang="en-US"/>
              <a:pPr fontAlgn="base"/>
              <a:t>17</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p:cNvSpPr>
          <p:nvPr>
            <p:ph type="sldImg"/>
          </p:nvPr>
        </p:nvSpPr>
        <p:spPr>
          <a:ln/>
        </p:spPr>
      </p:sp>
      <p:sp>
        <p:nvSpPr>
          <p:cNvPr id="50178"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5017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2AE52B99-44A5-48D7-815A-249354ACA9AB}" type="slidenum">
              <a:rPr lang="zh-CN" altLang="en-US"/>
              <a:pPr fontAlgn="base"/>
              <a:t>18</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p:cNvSpPr>
          <p:nvPr>
            <p:ph type="sldImg"/>
          </p:nvPr>
        </p:nvSpPr>
        <p:spPr>
          <a:ln/>
        </p:spPr>
      </p:sp>
      <p:sp>
        <p:nvSpPr>
          <p:cNvPr id="52226"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5222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7B7E81E2-1F9B-4EBC-B401-3438787B07EE}" type="slidenum">
              <a:rPr lang="zh-CN" altLang="en-US"/>
              <a:pPr fontAlgn="base"/>
              <a:t>19</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a:ln/>
        </p:spPr>
      </p:sp>
      <p:sp>
        <p:nvSpPr>
          <p:cNvPr id="17410"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1741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6694F16A-1B40-40B2-9D8E-AF6D7A06E77A}" type="slidenum">
              <a:rPr lang="zh-CN" altLang="en-US"/>
              <a:pPr fontAlgn="base"/>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a:ln/>
        </p:spPr>
      </p:sp>
      <p:sp>
        <p:nvSpPr>
          <p:cNvPr id="19458"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1945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F790E6EE-B15F-476A-BD78-5FC835AF5D38}" type="slidenum">
              <a:rPr lang="zh-CN" altLang="en-US"/>
              <a:pPr fontAlgn="base"/>
              <a:t>3</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a:ln/>
        </p:spPr>
      </p:sp>
      <p:sp>
        <p:nvSpPr>
          <p:cNvPr id="21506"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2150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A35A73A9-E2DD-45B0-8579-2C0C4A16854C}" type="slidenum">
              <a:rPr lang="zh-CN" altLang="en-US"/>
              <a:pPr fontAlgn="base"/>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p:cNvSpPr>
          <p:nvPr>
            <p:ph type="sldImg"/>
          </p:nvPr>
        </p:nvSpPr>
        <p:spPr>
          <a:ln/>
        </p:spPr>
      </p:sp>
      <p:sp>
        <p:nvSpPr>
          <p:cNvPr id="23554"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2355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0A673D1B-6E18-4AA8-A2CA-AF40FA8DE37C}" type="slidenum">
              <a:rPr lang="zh-CN" altLang="en-US"/>
              <a:pPr fontAlgn="base"/>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p:cNvSpPr>
          <p:nvPr>
            <p:ph type="sldImg"/>
          </p:nvPr>
        </p:nvSpPr>
        <p:spPr>
          <a:ln/>
        </p:spPr>
      </p:sp>
      <p:sp>
        <p:nvSpPr>
          <p:cNvPr id="25602"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2560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DE20250A-73D8-438B-8E8D-AB5F9E1FBEF5}" type="slidenum">
              <a:rPr lang="zh-CN" altLang="en-US"/>
              <a:pPr fontAlgn="base"/>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p:nvPr>
        </p:nvSpPr>
        <p:spPr>
          <a:ln/>
        </p:spPr>
      </p:sp>
      <p:sp>
        <p:nvSpPr>
          <p:cNvPr id="27650"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2765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869F7195-7F49-4F92-8211-64DB392BD85D}" type="slidenum">
              <a:rPr lang="zh-CN" altLang="en-US"/>
              <a:pPr fontAlgn="base"/>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a:ln/>
        </p:spPr>
      </p:sp>
      <p:sp>
        <p:nvSpPr>
          <p:cNvPr id="29698"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2969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8F47132C-8588-433B-98DE-3E55E4BF0875}" type="slidenum">
              <a:rPr lang="zh-CN" altLang="en-US"/>
              <a:pPr fontAlgn="base"/>
              <a:t>8</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a:ln/>
        </p:spPr>
      </p:sp>
      <p:sp>
        <p:nvSpPr>
          <p:cNvPr id="31746" name="备注占位符 2"/>
          <p:cNvSpPr>
            <a:spLocks noGrp="1"/>
          </p:cNvSpPr>
          <p:nvPr>
            <p:ph type="body"/>
          </p:nvPr>
        </p:nvSpPr>
        <p:spPr bwMode="auto">
          <a:noFill/>
        </p:spPr>
        <p:txBody>
          <a:bodyPr vert="horz" wrap="square" numCol="1" anchorCtr="0" compatLnSpc="1">
            <a:prstTxWarp prst="textNoShape">
              <a:avLst/>
            </a:prstTxWarp>
          </a:bodyPr>
          <a:lstStyle/>
          <a:p>
            <a:pPr>
              <a:spcBef>
                <a:spcPct val="0"/>
              </a:spcBef>
            </a:pPr>
            <a:endParaRPr lang="zh-CN" altLang="en-US" smtClean="0"/>
          </a:p>
        </p:txBody>
      </p:sp>
      <p:sp>
        <p:nvSpPr>
          <p:cNvPr id="3174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1AD16BA5-E31B-4ED6-B239-C481E19DE563}" type="slidenum">
              <a:rPr lang="zh-CN" altLang="en-US"/>
              <a:pPr fontAlgn="base"/>
              <a:t>9</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150" y="1122363"/>
            <a:ext cx="91449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150" y="3602038"/>
            <a:ext cx="91449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07E33941-107E-4FDA-AF51-A484E45D0CF8}" type="datetimeFigureOut">
              <a:rPr lang="zh-CN" altLang="en-US"/>
              <a:pPr>
                <a:defRPr/>
              </a:pPr>
              <a:t>2018/6/14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75142BA-9117-45CA-A84D-2B71A3718124}"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C999B9C9-4F20-45DD-9E81-90F5882C91CC}" type="datetimeFigureOut">
              <a:rPr lang="zh-CN" altLang="en-US"/>
              <a:pPr>
                <a:defRPr/>
              </a:pPr>
              <a:t>2018/6/14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62B7F7B-2867-4551-8C37-369F7FE916D2}"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5759" y="365125"/>
            <a:ext cx="2629159"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83" y="365125"/>
            <a:ext cx="7735062"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DAB5FE56-F486-4B82-A74D-00BF2963CDF8}" type="datetimeFigureOut">
              <a:rPr lang="zh-CN" altLang="en-US"/>
              <a:pPr>
                <a:defRPr/>
              </a:pPr>
              <a:t>2018/6/14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A6CCD76-8A61-4BD4-AAC0-7B298D183ED4}"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FA32480E-AC75-48D0-B705-EEFDFCD64D17}" type="datetimeFigureOut">
              <a:rPr lang="zh-CN" altLang="en-US"/>
              <a:pPr>
                <a:defRPr/>
              </a:pPr>
              <a:t>2018/6/14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0A42CBA-9568-4546-A7AB-4DDFCF611E36}"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932" y="1709738"/>
            <a:ext cx="10516635"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932" y="4589463"/>
            <a:ext cx="1051663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F994FCC-438A-4197-B55C-6A82BDD7328B}" type="datetimeFigureOut">
              <a:rPr lang="zh-CN" altLang="en-US"/>
              <a:pPr>
                <a:defRPr/>
              </a:pPr>
              <a:t>2018/6/14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7342B0A-9AA1-4925-89B9-CB090151C118}"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83" y="1825625"/>
            <a:ext cx="518211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808" y="1825625"/>
            <a:ext cx="518211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lvl1pPr>
              <a:defRPr/>
            </a:lvl1pPr>
          </a:lstStyle>
          <a:p>
            <a:pPr>
              <a:defRPr/>
            </a:pPr>
            <a:fld id="{9B127282-7823-4652-98B3-DFAF5D0021D9}" type="datetimeFigureOut">
              <a:rPr lang="zh-CN" altLang="en-US"/>
              <a:pPr>
                <a:defRPr/>
              </a:pPr>
              <a:t>2018/6/14</a:t>
            </a:fld>
            <a:endParaRPr lang="zh-CN" altLang="en-US"/>
          </a:p>
        </p:txBody>
      </p:sp>
      <p:sp>
        <p:nvSpPr>
          <p:cNvPr id="6" name="页脚占位符 5"/>
          <p:cNvSpPr>
            <a:spLocks noGrp="1"/>
          </p:cNvSpPr>
          <p:nvPr>
            <p:ph type="ftr" sz="quarter" idx="11"/>
          </p:nvPr>
        </p:nvSpPr>
        <p:spPr/>
        <p:txBody>
          <a:bodyPr/>
          <a:lstStyle>
            <a:lvl1pPr>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pPr>
              <a:defRPr/>
            </a:pPr>
            <a:fld id="{AFE36563-5FC7-445A-AE5A-5E10BA6B22F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871" y="365125"/>
            <a:ext cx="10516635"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9871" y="1681163"/>
            <a:ext cx="515829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839871" y="2505075"/>
            <a:ext cx="5158295"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72808" y="1681163"/>
            <a:ext cx="518369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72808" y="2505075"/>
            <a:ext cx="5183698"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lvl1pPr>
              <a:defRPr/>
            </a:lvl1pPr>
          </a:lstStyle>
          <a:p>
            <a:pPr>
              <a:defRPr/>
            </a:pPr>
            <a:fld id="{9D108652-ECA9-4B08-92BF-9504C446AC8E}" type="datetimeFigureOut">
              <a:rPr lang="zh-CN" altLang="en-US"/>
              <a:pPr>
                <a:defRPr/>
              </a:pPr>
              <a:t>2018/6/14</a:t>
            </a:fld>
            <a:endParaRPr lang="zh-CN" altLang="en-US"/>
          </a:p>
        </p:txBody>
      </p:sp>
      <p:sp>
        <p:nvSpPr>
          <p:cNvPr id="8" name="页脚占位符 7"/>
          <p:cNvSpPr>
            <a:spLocks noGrp="1"/>
          </p:cNvSpPr>
          <p:nvPr>
            <p:ph type="ftr" sz="quarter" idx="11"/>
          </p:nvPr>
        </p:nvSpPr>
        <p:spPr/>
        <p:txBody>
          <a:bodyPr/>
          <a:lstStyle>
            <a:lvl1pPr>
              <a:defRPr/>
            </a:lvl1pPr>
          </a:lstStyle>
          <a:p>
            <a:pPr>
              <a:defRPr/>
            </a:pPr>
            <a:endParaRPr lang="zh-CN" altLang="en-US"/>
          </a:p>
        </p:txBody>
      </p:sp>
      <p:sp>
        <p:nvSpPr>
          <p:cNvPr id="9" name="灯片编号占位符 8"/>
          <p:cNvSpPr>
            <a:spLocks noGrp="1"/>
          </p:cNvSpPr>
          <p:nvPr>
            <p:ph type="sldNum" sz="quarter" idx="12"/>
          </p:nvPr>
        </p:nvSpPr>
        <p:spPr/>
        <p:txBody>
          <a:bodyPr/>
          <a:lstStyle>
            <a:lvl1pPr>
              <a:defRPr/>
            </a:lvl1pPr>
          </a:lstStyle>
          <a:p>
            <a:pPr>
              <a:defRPr/>
            </a:pPr>
            <a:fld id="{634DFBB1-6034-4ED2-9085-3F3C0937AD5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lvl1pPr>
              <a:defRPr/>
            </a:lvl1pPr>
          </a:lstStyle>
          <a:p>
            <a:pPr>
              <a:defRPr/>
            </a:pPr>
            <a:fld id="{5D88AA4F-0F86-4267-A772-2CFE6EACBAD1}" type="datetimeFigureOut">
              <a:rPr lang="zh-CN" altLang="en-US"/>
              <a:pPr>
                <a:defRPr/>
              </a:pPr>
              <a:t>2018/6/14</a:t>
            </a:fld>
            <a:endParaRPr lang="zh-CN" altLang="en-US"/>
          </a:p>
        </p:txBody>
      </p:sp>
      <p:sp>
        <p:nvSpPr>
          <p:cNvPr id="4" name="页脚占位符 3"/>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15F25636-C3D7-41E1-ADBD-5297CC4D8874}"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1F6F267C-A80B-4B5E-BC34-91D27BA3E0D4}" type="datetimeFigureOut">
              <a:rPr lang="zh-CN" altLang="en-US"/>
              <a:pPr>
                <a:defRPr/>
              </a:pPr>
              <a:t>2018/6/14</a:t>
            </a:fld>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pPr>
              <a:defRPr/>
            </a:pPr>
            <a:fld id="{B868E002-DDBB-48E8-85DE-6290EFEC3AAF}"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1" y="457200"/>
            <a:ext cx="3932624"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698" y="987425"/>
            <a:ext cx="6172808"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871" y="2057400"/>
            <a:ext cx="393262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2A04CE96-9FF9-471A-A0D0-286CFAD39806}" type="datetimeFigureOut">
              <a:rPr lang="zh-CN" altLang="en-US"/>
              <a:pPr>
                <a:defRPr/>
              </a:pPr>
              <a:t>2018/6/14</a:t>
            </a:fld>
            <a:endParaRPr lang="zh-CN" altLang="en-US"/>
          </a:p>
        </p:txBody>
      </p:sp>
      <p:sp>
        <p:nvSpPr>
          <p:cNvPr id="6" name="页脚占位符 5"/>
          <p:cNvSpPr>
            <a:spLocks noGrp="1"/>
          </p:cNvSpPr>
          <p:nvPr>
            <p:ph type="ftr" sz="quarter" idx="11"/>
          </p:nvPr>
        </p:nvSpPr>
        <p:spPr/>
        <p:txBody>
          <a:bodyPr/>
          <a:lstStyle>
            <a:lvl1pPr>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pPr>
              <a:defRPr/>
            </a:pPr>
            <a:fld id="{96846427-7C4D-4CC6-B21E-B284DCEDCF5A}"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1" y="457200"/>
            <a:ext cx="3932624"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698" y="987425"/>
            <a:ext cx="617280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839871" y="2057400"/>
            <a:ext cx="393262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278AA260-82AC-4E44-90CB-B7EB9AF162D1}" type="datetimeFigureOut">
              <a:rPr lang="zh-CN" altLang="en-US"/>
              <a:pPr>
                <a:defRPr/>
              </a:pPr>
              <a:t>2018/6/14</a:t>
            </a:fld>
            <a:endParaRPr lang="zh-CN" altLang="en-US"/>
          </a:p>
        </p:txBody>
      </p:sp>
      <p:sp>
        <p:nvSpPr>
          <p:cNvPr id="6" name="页脚占位符 5"/>
          <p:cNvSpPr>
            <a:spLocks noGrp="1"/>
          </p:cNvSpPr>
          <p:nvPr>
            <p:ph type="ftr" sz="quarter" idx="11"/>
          </p:nvPr>
        </p:nvSpPr>
        <p:spPr/>
        <p:txBody>
          <a:bodyPr/>
          <a:lstStyle>
            <a:lvl1pPr>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pPr>
              <a:defRPr/>
            </a:pPr>
            <a:fld id="{CEA9E68A-EE86-461E-8E5B-D3E621D6944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80">
          <a:fgClr>
            <a:srgbClr val="F2F2F2"/>
          </a:fgClr>
          <a:bgClr>
            <a:schemeClr val="bg1"/>
          </a:bgClr>
        </a:patt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7188"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p:nvPr>
        </p:nvSpPr>
        <p:spPr bwMode="auto">
          <a:xfrm>
            <a:off x="838200" y="1825625"/>
            <a:ext cx="10517188"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a:defRPr/>
            </a:pPr>
            <a:fld id="{3851E766-68F5-4218-8DC1-A3DF426B5A67}" type="datetimeFigureOut">
              <a:rPr lang="zh-CN" altLang="en-US"/>
              <a:pPr>
                <a:defRPr/>
              </a:pPr>
              <a:t>2018/6/14</a:t>
            </a:fld>
            <a:endParaRPr lang="zh-CN" altLang="en-US"/>
          </a:p>
        </p:txBody>
      </p:sp>
      <p:sp>
        <p:nvSpPr>
          <p:cNvPr id="5" name="页脚占位符 4"/>
          <p:cNvSpPr>
            <a:spLocks noGrp="1"/>
          </p:cNvSpPr>
          <p:nvPr>
            <p:ph type="ftr" sz="quarter" idx="3"/>
          </p:nvPr>
        </p:nvSpPr>
        <p:spPr>
          <a:xfrm>
            <a:off x="4038600" y="6356350"/>
            <a:ext cx="4116388" cy="365125"/>
          </a:xfrm>
          <a:prstGeom prst="rect">
            <a:avLst/>
          </a:prstGeom>
        </p:spPr>
        <p:txBody>
          <a:bodyPr vert="horz" lIns="91440" tIns="45720" rIns="91440" bIns="45720" rtlCol="0" anchor="ctr"/>
          <a:lstStyle>
            <a:lvl1pPr algn="ctr" fontAlgn="auto">
              <a:defRPr sz="1200" noProof="1">
                <a:solidFill>
                  <a:schemeClr val="tx1">
                    <a:tint val="75000"/>
                  </a:schemeClr>
                </a:solidFill>
                <a:ea typeface="宋体" panose="02010600030101010101" pitchFamily="2" charset="-122"/>
              </a:defRPr>
            </a:lvl1pPr>
          </a:lstStyle>
          <a:p>
            <a:pPr>
              <a:defRPr/>
            </a:pPr>
            <a:endParaRPr lang="zh-CN" altLang="en-US"/>
          </a:p>
        </p:txBody>
      </p:sp>
      <p:sp>
        <p:nvSpPr>
          <p:cNvPr id="6" name="灯片编号占位符 5"/>
          <p:cNvSpPr>
            <a:spLocks noGrp="1"/>
          </p:cNvSpPr>
          <p:nvPr>
            <p:ph type="sldNum" sz="quarter" idx="4"/>
          </p:nvPr>
        </p:nvSpPr>
        <p:spPr>
          <a:xfrm>
            <a:off x="8612188"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a:defRPr/>
            </a:pPr>
            <a:fld id="{0F997E5C-3F70-44AA-A92E-29E70B08D11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宋体" charset="-122"/>
        </a:defRPr>
      </a:lvl2pPr>
      <a:lvl3pPr algn="l" rtl="0" fontAlgn="base">
        <a:lnSpc>
          <a:spcPct val="90000"/>
        </a:lnSpc>
        <a:spcBef>
          <a:spcPct val="0"/>
        </a:spcBef>
        <a:spcAft>
          <a:spcPct val="0"/>
        </a:spcAft>
        <a:defRPr sz="4400">
          <a:solidFill>
            <a:schemeClr val="tx1"/>
          </a:solidFill>
          <a:latin typeface="Calibri Light" pitchFamily="34" charset="0"/>
          <a:ea typeface="宋体" charset="-122"/>
        </a:defRPr>
      </a:lvl3pPr>
      <a:lvl4pPr algn="l" rtl="0" fontAlgn="base">
        <a:lnSpc>
          <a:spcPct val="90000"/>
        </a:lnSpc>
        <a:spcBef>
          <a:spcPct val="0"/>
        </a:spcBef>
        <a:spcAft>
          <a:spcPct val="0"/>
        </a:spcAft>
        <a:defRPr sz="4400">
          <a:solidFill>
            <a:schemeClr val="tx1"/>
          </a:solidFill>
          <a:latin typeface="Calibri Light" pitchFamily="34" charset="0"/>
          <a:ea typeface="宋体" charset="-122"/>
        </a:defRPr>
      </a:lvl4pPr>
      <a:lvl5pPr algn="l" rtl="0" fontAlgn="base">
        <a:lnSpc>
          <a:spcPct val="90000"/>
        </a:lnSpc>
        <a:spcBef>
          <a:spcPct val="0"/>
        </a:spcBef>
        <a:spcAft>
          <a:spcPct val="0"/>
        </a:spcAft>
        <a:defRPr sz="4400">
          <a:solidFill>
            <a:schemeClr val="tx1"/>
          </a:solidFill>
          <a:latin typeface="Calibri Light" pitchFamily="34" charset="0"/>
          <a:ea typeface="宋体"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charset="-122"/>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60" name="组合 359"/>
          <p:cNvGrpSpPr/>
          <p:nvPr/>
        </p:nvGrpSpPr>
        <p:grpSpPr>
          <a:xfrm>
            <a:off x="522783" y="3638928"/>
            <a:ext cx="1111308" cy="1111308"/>
            <a:chOff x="304800" y="673100"/>
            <a:chExt cx="4000500" cy="4000500"/>
          </a:xfrm>
          <a:effectLst>
            <a:outerShdw blurRad="444500" dist="254000" dir="6840000" algn="tr" rotWithShape="0">
              <a:prstClr val="black">
                <a:alpha val="24000"/>
              </a:prstClr>
            </a:outerShdw>
          </a:effectLst>
        </p:grpSpPr>
        <p:sp>
          <p:nvSpPr>
            <p:cNvPr id="361" name="同心圆 3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62" name="椭圆 3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47" name="组合 346"/>
          <p:cNvGrpSpPr/>
          <p:nvPr/>
        </p:nvGrpSpPr>
        <p:grpSpPr>
          <a:xfrm>
            <a:off x="1609836" y="4767755"/>
            <a:ext cx="1505201" cy="1505201"/>
            <a:chOff x="304800" y="673100"/>
            <a:chExt cx="4000500" cy="4000500"/>
          </a:xfrm>
          <a:effectLst>
            <a:outerShdw blurRad="444500" dist="254000" dir="6840000" algn="tr" rotWithShape="0">
              <a:prstClr val="black">
                <a:alpha val="24000"/>
              </a:prstClr>
            </a:outerShdw>
          </a:effectLst>
        </p:grpSpPr>
        <p:sp>
          <p:nvSpPr>
            <p:cNvPr id="348" name="同心圆 3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49" name="椭圆 3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53" name="组合 352"/>
          <p:cNvGrpSpPr/>
          <p:nvPr/>
        </p:nvGrpSpPr>
        <p:grpSpPr>
          <a:xfrm>
            <a:off x="4319015" y="3973380"/>
            <a:ext cx="1505201" cy="1505201"/>
            <a:chOff x="304800" y="673100"/>
            <a:chExt cx="4000500" cy="4000500"/>
          </a:xfrm>
          <a:effectLst>
            <a:outerShdw blurRad="444500" dist="254000" dir="6840000" algn="tr" rotWithShape="0">
              <a:prstClr val="black">
                <a:alpha val="24000"/>
              </a:prstClr>
            </a:outerShdw>
          </a:effectLst>
        </p:grpSpPr>
        <p:sp>
          <p:nvSpPr>
            <p:cNvPr id="354" name="同心圆 3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55" name="椭圆 3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44" name="组合 343"/>
          <p:cNvGrpSpPr/>
          <p:nvPr/>
        </p:nvGrpSpPr>
        <p:grpSpPr>
          <a:xfrm>
            <a:off x="42835" y="882239"/>
            <a:ext cx="2639361" cy="2639361"/>
            <a:chOff x="304800" y="673100"/>
            <a:chExt cx="4000500" cy="4000500"/>
          </a:xfrm>
          <a:effectLst>
            <a:outerShdw blurRad="444500" dist="254000" dir="6840000" algn="tr" rotWithShape="0">
              <a:prstClr val="black">
                <a:alpha val="24000"/>
              </a:prstClr>
            </a:outerShdw>
          </a:effectLst>
        </p:grpSpPr>
        <p:sp>
          <p:nvSpPr>
            <p:cNvPr id="345" name="同心圆 3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46" name="椭圆 3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56" name="组合 355"/>
          <p:cNvGrpSpPr/>
          <p:nvPr/>
        </p:nvGrpSpPr>
        <p:grpSpPr>
          <a:xfrm>
            <a:off x="1419049" y="1890721"/>
            <a:ext cx="3010200" cy="3010200"/>
            <a:chOff x="304800" y="673100"/>
            <a:chExt cx="4000500" cy="4000500"/>
          </a:xfrm>
          <a:effectLst>
            <a:outerShdw blurRad="444500" dist="254000" dir="6840000" algn="tr" rotWithShape="0">
              <a:prstClr val="black">
                <a:alpha val="45000"/>
              </a:prstClr>
            </a:outerShdw>
          </a:effectLst>
        </p:grpSpPr>
        <p:sp>
          <p:nvSpPr>
            <p:cNvPr id="357" name="同心圆 3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58" name="椭圆 357"/>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59" name="椭圆 358"/>
            <p:cNvSpPr/>
            <p:nvPr/>
          </p:nvSpPr>
          <p:spPr>
            <a:xfrm>
              <a:off x="678449" y="1046749"/>
              <a:ext cx="3253201" cy="3253201"/>
            </a:xfrm>
            <a:prstGeom prst="ellipse">
              <a:avLst/>
            </a:prstGeom>
            <a:solidFill>
              <a:schemeClr val="bg1">
                <a:lumMod val="85000"/>
              </a:schemeClr>
            </a:solidFill>
            <a:ln>
              <a:noFill/>
            </a:ln>
            <a:effectLst>
              <a:innerShdw blurRad="241300" dist="101600" dir="1824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pic>
        <p:nvPicPr>
          <p:cNvPr id="6" name="图片 5" descr="timg"/>
          <p:cNvPicPr>
            <a:picLocks noChangeAspect="1"/>
          </p:cNvPicPr>
          <p:nvPr/>
        </p:nvPicPr>
        <p:blipFill>
          <a:blip r:embed="rId3"/>
          <a:stretch>
            <a:fillRect/>
          </a:stretch>
        </p:blipFill>
        <p:spPr>
          <a:xfrm>
            <a:off x="1808163" y="2278063"/>
            <a:ext cx="2238375" cy="2206625"/>
          </a:xfrm>
          <a:prstGeom prst="rect">
            <a:avLst/>
          </a:prstGeom>
          <a:effectLst>
            <a:outerShdw blurRad="50800" dist="38100" dir="2700000" algn="tl" rotWithShape="0">
              <a:prstClr val="black">
                <a:alpha val="40000"/>
              </a:prstClr>
            </a:outerShdw>
          </a:effectLst>
        </p:spPr>
      </p:pic>
      <p:grpSp>
        <p:nvGrpSpPr>
          <p:cNvPr id="363" name="组合 362"/>
          <p:cNvGrpSpPr/>
          <p:nvPr/>
        </p:nvGrpSpPr>
        <p:grpSpPr>
          <a:xfrm>
            <a:off x="4921362" y="2585231"/>
            <a:ext cx="555655" cy="555655"/>
            <a:chOff x="304800" y="673100"/>
            <a:chExt cx="4000500" cy="4000500"/>
          </a:xfrm>
          <a:effectLst>
            <a:outerShdw blurRad="444500" dist="254000" dir="6840000" algn="tr" rotWithShape="0">
              <a:prstClr val="black">
                <a:alpha val="24000"/>
              </a:prstClr>
            </a:outerShdw>
          </a:effectLst>
        </p:grpSpPr>
        <p:sp>
          <p:nvSpPr>
            <p:cNvPr id="364" name="同心圆 36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65" name="椭圆 36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sp>
        <p:nvSpPr>
          <p:cNvPr id="14344" name="TextBox 59"/>
          <p:cNvSpPr txBox="1">
            <a:spLocks noChangeArrowheads="1"/>
          </p:cNvSpPr>
          <p:nvPr/>
        </p:nvSpPr>
        <p:spPr bwMode="auto">
          <a:xfrm>
            <a:off x="3232150" y="2201863"/>
            <a:ext cx="9793288" cy="954087"/>
          </a:xfrm>
          <a:prstGeom prst="rect">
            <a:avLst/>
          </a:prstGeom>
          <a:noFill/>
          <a:ln w="9525">
            <a:noFill/>
            <a:miter lim="800000"/>
            <a:headEnd/>
            <a:tailEnd/>
          </a:ln>
        </p:spPr>
        <p:txBody>
          <a:bodyPr lIns="121917" tIns="60958" rIns="121917" bIns="60958">
            <a:spAutoFit/>
          </a:bodyPr>
          <a:lstStyle/>
          <a:p>
            <a:r>
              <a:rPr lang="zh-CN" altLang="en-US" sz="5400" b="1" noProof="1">
                <a:latin typeface="微软雅黑" pitchFamily="34" charset="-122"/>
                <a:ea typeface="微软雅黑" pitchFamily="34" charset="-122"/>
              </a:rPr>
              <a:t>增值税申报比对新规程培训</a:t>
            </a:r>
            <a:endParaRPr lang="en-US" altLang="zh-CN" sz="5400" b="1">
              <a:latin typeface="微软雅黑" pitchFamily="34" charset="-122"/>
              <a:ea typeface="微软雅黑" pitchFamily="34" charset="-122"/>
            </a:endParaRPr>
          </a:p>
        </p:txBody>
      </p:sp>
      <p:sp>
        <p:nvSpPr>
          <p:cNvPr id="326" name="TextBox 7"/>
          <p:cNvSpPr>
            <a:spLocks noChangeArrowheads="1"/>
          </p:cNvSpPr>
          <p:nvPr/>
        </p:nvSpPr>
        <p:spPr bwMode="auto">
          <a:xfrm>
            <a:off x="5634038" y="1973263"/>
            <a:ext cx="5483225" cy="365125"/>
          </a:xfrm>
          <a:prstGeom prst="rect">
            <a:avLst/>
          </a:prstGeom>
          <a:noFill/>
          <a:ln>
            <a:noFill/>
          </a:ln>
          <a:extLst/>
        </p:spPr>
        <p:txBody>
          <a:bodyPr lIns="0" tIns="0" rIns="0" bIns="0">
            <a:spAutoFit/>
          </a:bodyPr>
          <a:lstStyle/>
          <a:p>
            <a:pPr fontAlgn="auto">
              <a:spcBef>
                <a:spcPts val="0"/>
              </a:spcBef>
              <a:spcAft>
                <a:spcPts val="0"/>
              </a:spcAft>
              <a:defRPr/>
            </a:pPr>
            <a:endParaRPr lang="zh-CN" altLang="en-US" sz="2400" dirty="0">
              <a:solidFill>
                <a:schemeClr val="tx1">
                  <a:lumMod val="75000"/>
                  <a:lumOff val="25000"/>
                </a:schemeClr>
              </a:solidFill>
              <a:latin typeface="Swis721 Lt BT" panose="020B0403020202020204" pitchFamily="34" charset="0"/>
              <a:ea typeface="微软雅黑" panose="020B0503020204020204" pitchFamily="34" charset="-122"/>
              <a:cs typeface="LilyUPC" panose="020B0604020202020204" pitchFamily="34" charset="-34"/>
              <a:sym typeface="微软雅黑" panose="020B0503020204020204" pitchFamily="34" charset="-122"/>
            </a:endParaRPr>
          </a:p>
        </p:txBody>
      </p:sp>
      <p:grpSp>
        <p:nvGrpSpPr>
          <p:cNvPr id="14346" name="组合 326"/>
          <p:cNvGrpSpPr>
            <a:grpSpLocks/>
          </p:cNvGrpSpPr>
          <p:nvPr/>
        </p:nvGrpSpPr>
        <p:grpSpPr bwMode="auto">
          <a:xfrm flipH="1" flipV="1">
            <a:off x="4367213" y="3382963"/>
            <a:ext cx="7486650" cy="46037"/>
            <a:chOff x="3339156" y="2641879"/>
            <a:chExt cx="5804844" cy="0"/>
          </a:xfrm>
        </p:grpSpPr>
        <p:cxnSp>
          <p:nvCxnSpPr>
            <p:cNvPr id="328" name="直接连接符 327"/>
            <p:cNvCxnSpPr/>
            <p:nvPr/>
          </p:nvCxnSpPr>
          <p:spPr>
            <a:xfrm>
              <a:off x="3339156" y="2687916"/>
              <a:ext cx="4695819" cy="0"/>
            </a:xfrm>
            <a:prstGeom prst="line">
              <a:avLst/>
            </a:prstGeom>
            <a:ln w="7620">
              <a:solidFill>
                <a:srgbClr val="B6302E"/>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a:off x="8103904" y="2687916"/>
              <a:ext cx="754531" cy="0"/>
            </a:xfrm>
            <a:prstGeom prst="line">
              <a:avLst/>
            </a:prstGeom>
            <a:ln w="7620">
              <a:solidFill>
                <a:srgbClr val="B6302E"/>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a:off x="8949520" y="2687916"/>
              <a:ext cx="194480" cy="0"/>
            </a:xfrm>
            <a:prstGeom prst="line">
              <a:avLst/>
            </a:prstGeom>
            <a:ln w="7620">
              <a:solidFill>
                <a:srgbClr val="B6302E"/>
              </a:solidFill>
            </a:ln>
          </p:spPr>
          <p:style>
            <a:lnRef idx="1">
              <a:schemeClr val="accent1"/>
            </a:lnRef>
            <a:fillRef idx="0">
              <a:schemeClr val="accent1"/>
            </a:fillRef>
            <a:effectRef idx="0">
              <a:schemeClr val="accent1"/>
            </a:effectRef>
            <a:fontRef idx="minor">
              <a:schemeClr val="tx1"/>
            </a:fontRef>
          </p:style>
        </p:cxnSp>
      </p:grpSp>
      <p:grpSp>
        <p:nvGrpSpPr>
          <p:cNvPr id="14348" name="Group 91"/>
          <p:cNvGrpSpPr>
            <a:grpSpLocks/>
          </p:cNvGrpSpPr>
          <p:nvPr/>
        </p:nvGrpSpPr>
        <p:grpSpPr bwMode="auto">
          <a:xfrm>
            <a:off x="6427788" y="4443413"/>
            <a:ext cx="433387" cy="433387"/>
            <a:chOff x="936" y="1480"/>
            <a:chExt cx="1589" cy="1588"/>
          </a:xfrm>
        </p:grpSpPr>
        <p:grpSp>
          <p:nvGrpSpPr>
            <p:cNvPr id="14350" name="组合 33"/>
            <p:cNvGrpSpPr>
              <a:grpSpLocks/>
            </p:cNvGrpSpPr>
            <p:nvPr/>
          </p:nvGrpSpPr>
          <p:grpSpPr bwMode="auto">
            <a:xfrm>
              <a:off x="985" y="1583"/>
              <a:ext cx="1441" cy="1439"/>
              <a:chOff x="1754168" y="3653262"/>
              <a:chExt cx="1857599" cy="1857597"/>
            </a:xfrm>
          </p:grpSpPr>
          <p:sp>
            <p:nvSpPr>
              <p:cNvPr id="340" name="椭圆 339"/>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000" dirty="0">
                  <a:latin typeface="+mj-lt"/>
                  <a:ea typeface="方正超粗黑简体" panose="03000509000000000000" pitchFamily="65" charset="-122"/>
                </a:endParaRPr>
              </a:p>
            </p:txBody>
          </p:sp>
          <p:sp>
            <p:nvSpPr>
              <p:cNvPr id="341" name="椭圆 340"/>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342" name="椭圆 341"/>
              <p:cNvSpPr/>
              <p:nvPr/>
            </p:nvSpPr>
            <p:spPr>
              <a:xfrm>
                <a:off x="1890879" y="3789973"/>
                <a:ext cx="1584176" cy="1584174"/>
              </a:xfrm>
              <a:prstGeom prst="ellipse">
                <a:avLst/>
              </a:prstGeom>
              <a:solidFill>
                <a:srgbClr val="B6302E"/>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000" dirty="0">
                  <a:solidFill>
                    <a:srgbClr val="0087CF"/>
                  </a:solidFill>
                  <a:latin typeface="+mj-lt"/>
                  <a:ea typeface="方正超粗黑简体" panose="03000509000000000000" pitchFamily="65" charset="-122"/>
                </a:endParaRPr>
              </a:p>
            </p:txBody>
          </p:sp>
        </p:grpSp>
        <p:grpSp>
          <p:nvGrpSpPr>
            <p:cNvPr id="14351" name="组合 4"/>
            <p:cNvGrpSpPr>
              <a:grpSpLocks/>
            </p:cNvGrpSpPr>
            <p:nvPr/>
          </p:nvGrpSpPr>
          <p:grpSpPr bwMode="auto">
            <a:xfrm>
              <a:off x="936" y="1480"/>
              <a:ext cx="1589" cy="1588"/>
              <a:chOff x="3733576" y="3930057"/>
              <a:chExt cx="1801556" cy="1800152"/>
            </a:xfrm>
          </p:grpSpPr>
          <p:sp>
            <p:nvSpPr>
              <p:cNvPr id="337" name="椭圆 33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38" name="任意多边形 6"/>
              <p:cNvSpPr/>
              <p:nvPr/>
            </p:nvSpPr>
            <p:spPr>
              <a:xfrm>
                <a:off x="3733576" y="3930057"/>
                <a:ext cx="1801556"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39"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grpSp>
      <p:grpSp>
        <p:nvGrpSpPr>
          <p:cNvPr id="350" name="组合 349"/>
          <p:cNvGrpSpPr/>
          <p:nvPr/>
        </p:nvGrpSpPr>
        <p:grpSpPr>
          <a:xfrm>
            <a:off x="2421562" y="195309"/>
            <a:ext cx="1505201" cy="1505201"/>
            <a:chOff x="304800" y="673100"/>
            <a:chExt cx="4000500" cy="4000500"/>
          </a:xfrm>
          <a:effectLst>
            <a:outerShdw blurRad="444500" dist="254000" dir="6840000" algn="tr" rotWithShape="0">
              <a:prstClr val="black">
                <a:alpha val="24000"/>
              </a:prstClr>
            </a:outerShdw>
          </a:effectLst>
        </p:grpSpPr>
        <p:sp>
          <p:nvSpPr>
            <p:cNvPr id="351" name="同心圆 3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52" name="椭圆 35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spTree>
  </p:cSld>
  <p:clrMapOvr>
    <a:masterClrMapping/>
  </p:clrMapOvr>
  <p:transition spd="slow" advClick="0" advTm="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32771"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9" name="表格 8"/>
          <p:cNvGraphicFramePr>
            <a:graphicFrameLocks noGrp="1"/>
          </p:cNvGraphicFramePr>
          <p:nvPr/>
        </p:nvGraphicFramePr>
        <p:xfrm>
          <a:off x="1181100" y="665163"/>
          <a:ext cx="9419207" cy="4430883"/>
        </p:xfrm>
        <a:graphic>
          <a:graphicData uri="http://schemas.openxmlformats.org/drawingml/2006/table">
            <a:tbl>
              <a:tblPr/>
              <a:tblGrid>
                <a:gridCol w="303948"/>
                <a:gridCol w="975165"/>
                <a:gridCol w="696546"/>
                <a:gridCol w="522410"/>
                <a:gridCol w="1013158"/>
                <a:gridCol w="4017806"/>
                <a:gridCol w="522410"/>
                <a:gridCol w="658553"/>
                <a:gridCol w="709211"/>
              </a:tblGrid>
              <a:tr h="742599">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序号</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纳税人类型</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比对类型</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内容分类</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比对名称</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比对内容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比对规则分类</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是否为必比项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监控级别</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5685">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辅导期一般纳税人</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进项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前期认证相符且本期申报抵扣比对（辅导期）</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稽核系统比对相符金额合计≥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附列资料二</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行“本期认证相符且本期申报抵扣”金额数据</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附列资料二</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行“前期认证相符且本期申报抵扣”金额数据。</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稽核系统比对相符税额合计≥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附列资料二</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行“本期认证相符且本期申报抵扣”税额数据</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附列资料二</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行“前期认证相符且本期申报抵扣”税额数据。</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强制</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2599">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11</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进项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海关进口增值税缴款书比对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当期稽核系统比对相符的海关缴款书税额≥</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附列资料二</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5</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行“海关进口增值税专用缴款书”税额数据。</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强制</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34819"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11" name="表格 10"/>
          <p:cNvGraphicFramePr>
            <a:graphicFrameLocks noGrp="1"/>
          </p:cNvGraphicFramePr>
          <p:nvPr/>
        </p:nvGraphicFramePr>
        <p:xfrm>
          <a:off x="1157288" y="887413"/>
          <a:ext cx="9571463" cy="2868573"/>
        </p:xfrm>
        <a:graphic>
          <a:graphicData uri="http://schemas.openxmlformats.org/drawingml/2006/table">
            <a:tbl>
              <a:tblPr/>
              <a:tblGrid>
                <a:gridCol w="308861"/>
                <a:gridCol w="990927"/>
                <a:gridCol w="707806"/>
                <a:gridCol w="530855"/>
                <a:gridCol w="1029535"/>
                <a:gridCol w="4082751"/>
                <a:gridCol w="530855"/>
                <a:gridCol w="669198"/>
                <a:gridCol w="720675"/>
              </a:tblGrid>
              <a:tr h="566172">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序号</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纳税人类型</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比对类型</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内容分类</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比对名称</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比对内容</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比对规则分类</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是否为必比项</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监控级别</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98531">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12</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进项</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代扣代缴税额比对</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本期取得的代扣代缴税收缴款凭证上注明的增值税税额汇总数≥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附列资料二</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中第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7</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行“代扣代缴税收缴款凭证”的“税额”</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强制</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6172">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13</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进项</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红字专用发票通知单注明的进项税额比对</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本期</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开具红字增值税专用发票信息表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开具的需做进项税额转出的“税额”</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附列资料二</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中第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20</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行“红字专用发票通知单注明的进项税额”的税额数据。</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强制</a:t>
                      </a:r>
                    </a:p>
                  </a:txBody>
                  <a:tcPr marL="9661" marR="9661" marT="96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36867"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5" name="表格 4"/>
          <p:cNvGraphicFramePr>
            <a:graphicFrameLocks noGrp="1"/>
          </p:cNvGraphicFramePr>
          <p:nvPr/>
        </p:nvGraphicFramePr>
        <p:xfrm>
          <a:off x="1042988" y="685800"/>
          <a:ext cx="9796338" cy="5458052"/>
        </p:xfrm>
        <a:graphic>
          <a:graphicData uri="http://schemas.openxmlformats.org/drawingml/2006/table">
            <a:tbl>
              <a:tblPr/>
              <a:tblGrid>
                <a:gridCol w="316117"/>
                <a:gridCol w="1014209"/>
                <a:gridCol w="724435"/>
                <a:gridCol w="543326"/>
                <a:gridCol w="1053724"/>
                <a:gridCol w="4178673"/>
                <a:gridCol w="543326"/>
                <a:gridCol w="684920"/>
                <a:gridCol w="737608"/>
              </a:tblGrid>
              <a:tr h="748775">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序号</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纳税人类型</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比对类型</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内容分类</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比对名称</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比对内容</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比对规则分类</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是否为必比项</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监控级别</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2480">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14</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其他</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其他</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白名单</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主管国税机关对单户或批量进行设置票表比对、表税比对规则</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　</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　</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　</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0251">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15</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销项</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差额征收比对</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专用发票比对</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附列资料一第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列不为</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0</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的，专用发票价税合计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附列资料一</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中“开具增值税专用发票销售额”列第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1+2+3+4</a:t>
                      </a: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a+4b+5+8+9a+9b+10+11+12+13a+13b+18</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附列资料一</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开具增值税专用发票销项</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应纳</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税额”列第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1+2+3+4</a:t>
                      </a: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a+4b+5+8+9a+9b+10+11+12+13a+13b+18</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行合计。</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强制</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6546">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16</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销项</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差额征收比对</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普通发票比对</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附列资料一第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列不为</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0</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的，普通发票价税合计≤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附列资料一</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中“开具其他发票销售额”列第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1+2+3+4</a:t>
                      </a: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a+4b+5+8+9a+9b+10+11+12+13a+13b+16+17+18+19</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附列资料一</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中“开具其他发票销项</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应纳</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税额”列第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1+2+3+4</a:t>
                      </a: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a+4b+5+8+9a+9b+10+11+12+13a+13b</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栏合计。</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强制</a:t>
                      </a:r>
                    </a:p>
                  </a:txBody>
                  <a:tcPr marL="9890" marR="9890" marT="98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38915"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5" name="表格 4"/>
          <p:cNvGraphicFramePr>
            <a:graphicFrameLocks noGrp="1"/>
          </p:cNvGraphicFramePr>
          <p:nvPr/>
        </p:nvGraphicFramePr>
        <p:xfrm>
          <a:off x="765175" y="774700"/>
          <a:ext cx="10163624" cy="5175989"/>
        </p:xfrm>
        <a:graphic>
          <a:graphicData uri="http://schemas.openxmlformats.org/drawingml/2006/table">
            <a:tbl>
              <a:tblPr/>
              <a:tblGrid>
                <a:gridCol w="327970"/>
                <a:gridCol w="1052234"/>
                <a:gridCol w="751596"/>
                <a:gridCol w="563697"/>
                <a:gridCol w="1093230"/>
                <a:gridCol w="4335339"/>
                <a:gridCol w="563697"/>
                <a:gridCol w="710600"/>
                <a:gridCol w="765261"/>
              </a:tblGrid>
              <a:tr h="601199">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序号</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纳税人类型</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比对类型</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内容分类</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比对名称</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比对内容</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比对规则分类</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是否为必比项</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监控级别</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7869">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17</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销项</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增值税专用发票销售额比对规则</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税控抄报专用发票含税金额合计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税务机关代开专用发票含税金额合计≤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5</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×1.05</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强制</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1614">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18</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销项</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增值税普通发票销售额比对</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税控抄报增值税普通发票含税金额合计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税控抄报增值税通用机打发票含税金额合计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税务机关代开普通发票含税金额合计≤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6</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×1.05+</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8</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9</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14</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18</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19</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提示或强制，各省设置</a:t>
                      </a:r>
                    </a:p>
                  </a:txBody>
                  <a:tcPr marL="10260" marR="10260" marT="102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40963"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9" name="表格 8"/>
          <p:cNvGraphicFramePr>
            <a:graphicFrameLocks noGrp="1"/>
          </p:cNvGraphicFramePr>
          <p:nvPr/>
        </p:nvGraphicFramePr>
        <p:xfrm>
          <a:off x="750888" y="790575"/>
          <a:ext cx="10169508" cy="5691420"/>
        </p:xfrm>
        <a:graphic>
          <a:graphicData uri="http://schemas.openxmlformats.org/drawingml/2006/table">
            <a:tbl>
              <a:tblPr/>
              <a:tblGrid>
                <a:gridCol w="328159"/>
                <a:gridCol w="1052843"/>
                <a:gridCol w="752030"/>
                <a:gridCol w="564023"/>
                <a:gridCol w="1093863"/>
                <a:gridCol w="4337851"/>
                <a:gridCol w="564023"/>
                <a:gridCol w="711011"/>
                <a:gridCol w="765705"/>
              </a:tblGrid>
              <a:tr h="750031">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序号</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纳税人类型</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比对类型</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内容分类</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比对名称</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比对内容</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比对规则分类</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是否为必比项</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监控级别</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41389">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19</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销项</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差额征税纳税人专用发票、普通发票比对</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税控抄报专用发票含税金额合计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税务机关代开专用发票含税金额合计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税控抄报增值税普通发票含税金额合计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税控抄报增值税通用机打发票含税金额合计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税务机关代开普通发票含税金额合计≤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5</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×1.05+《</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6</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×1.05+</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8</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9</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14</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18</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19</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增值税纳税申报表（小规模纳税人适用）附列资料</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6</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14</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提示或强制，各省设置</a:t>
                      </a:r>
                    </a:p>
                  </a:txBody>
                  <a:tcPr marL="10266" marR="10266" marT="10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43011"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10" name="表格 9"/>
          <p:cNvGraphicFramePr>
            <a:graphicFrameLocks noGrp="1"/>
          </p:cNvGraphicFramePr>
          <p:nvPr/>
        </p:nvGraphicFramePr>
        <p:xfrm>
          <a:off x="703263" y="1276350"/>
          <a:ext cx="10361962" cy="4014528"/>
        </p:xfrm>
        <a:graphic>
          <a:graphicData uri="http://schemas.openxmlformats.org/drawingml/2006/table">
            <a:tbl>
              <a:tblPr/>
              <a:tblGrid>
                <a:gridCol w="334369"/>
                <a:gridCol w="1072767"/>
                <a:gridCol w="766264"/>
                <a:gridCol w="574698"/>
                <a:gridCol w="1114564"/>
                <a:gridCol w="4419941"/>
                <a:gridCol w="574698"/>
                <a:gridCol w="724466"/>
                <a:gridCol w="780195"/>
              </a:tblGrid>
              <a:tr h="735210">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序号</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纳税人类型</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比对类型</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内容分类</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比对名称</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比对内容</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比对规则分类</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是否为必比项</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监控级别</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99048">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20</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其他</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应纳税额减征额比对</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16</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行本期应纳税额减征额（货物及劳务列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服务、不动产和无形资产）本期数≤购置增值税税控系统专用设备抵减增值税</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已使用固定资产减征增值税（第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8</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行货物及劳务列本期数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c</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否</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提示或强制，各省设置</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9959">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21</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其他</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预缴税额比对</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21</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行本期预缴税额（货物及劳务列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服务、不动产和无形资产）本期数≤税务机关本期代开增值税专用发票和普通发票预缴税款合计</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申报当期（与小规模纳税申报表主表同属期）</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增值税预缴税款表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4</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列“预征税额”合计数。</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提示或强制，各省设置</a:t>
                      </a:r>
                    </a:p>
                  </a:txBody>
                  <a:tcPr marL="10460" marR="10460" marT="104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45059"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5" name="表格 4"/>
          <p:cNvGraphicFramePr>
            <a:graphicFrameLocks noGrp="1"/>
          </p:cNvGraphicFramePr>
          <p:nvPr/>
        </p:nvGraphicFramePr>
        <p:xfrm>
          <a:off x="650875" y="1181100"/>
          <a:ext cx="10529150" cy="3933327"/>
        </p:xfrm>
        <a:graphic>
          <a:graphicData uri="http://schemas.openxmlformats.org/drawingml/2006/table">
            <a:tbl>
              <a:tblPr/>
              <a:tblGrid>
                <a:gridCol w="339765"/>
                <a:gridCol w="1090077"/>
                <a:gridCol w="778626"/>
                <a:gridCol w="583970"/>
                <a:gridCol w="1132547"/>
                <a:gridCol w="4491256"/>
                <a:gridCol w="583970"/>
                <a:gridCol w="736156"/>
                <a:gridCol w="792783"/>
              </a:tblGrid>
              <a:tr h="646945">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序号</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纳税人类型</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比对类型</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内容分类</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比对名称</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比对内容</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比对规则分类</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是否为必比项</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监控级别</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5365">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22</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表表</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其他</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征税销售额（</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）表表比对</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栏货物及劳务列本期数≥（第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栏）货物及劳务列本期数</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栏服务、不动产和无形资产本期数≥（第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增值税纳税申报表（小规模纳税人适用）附列资料</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3</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提示或强制，各省设置</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9050">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23</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表表</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其他</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征税销售额（</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5%</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）表表比对</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4</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栏服务、不动产和无形资产本期数≥（第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5</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6</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增值税纳税申报表（小规模纳税人适用）附列资料</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11</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提示或强制，各省设置</a:t>
                      </a:r>
                    </a:p>
                  </a:txBody>
                  <a:tcPr marL="10629" marR="10629" marT="106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47107"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5" name="表格 4"/>
          <p:cNvGraphicFramePr>
            <a:graphicFrameLocks noGrp="1"/>
          </p:cNvGraphicFramePr>
          <p:nvPr/>
        </p:nvGraphicFramePr>
        <p:xfrm>
          <a:off x="647700" y="1411288"/>
          <a:ext cx="10560066" cy="3700240"/>
        </p:xfrm>
        <a:graphic>
          <a:graphicData uri="http://schemas.openxmlformats.org/drawingml/2006/table">
            <a:tbl>
              <a:tblPr/>
              <a:tblGrid>
                <a:gridCol w="340762"/>
                <a:gridCol w="1093278"/>
                <a:gridCol w="780912"/>
                <a:gridCol w="585685"/>
                <a:gridCol w="1135872"/>
                <a:gridCol w="4504444"/>
                <a:gridCol w="585685"/>
                <a:gridCol w="738317"/>
                <a:gridCol w="795111"/>
              </a:tblGrid>
              <a:tr h="643820">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序号</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纳税人类型</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比对类型</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内容分类</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比对名称</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比对内容</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比对规则分类</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是否为必比项</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监控级别</a:t>
                      </a:r>
                      <a:b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4873">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24</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表表</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其他</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免税销售额表表比对</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9</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+11</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栏（货物及劳务列</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服务、不动产和无形资产）本期数</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提示或强制，各省设置</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3820">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25</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表税</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其他</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一般纳税人表税比对</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增值税纳税申报表（一般纳税人适用）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的第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34</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栏“本期应补（退）税额”与对应入库税款比对。</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d</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否</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提示或强制，各省设置</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3820">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26</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表税</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其他</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小规模纳税人表税比对</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增值税纳税申报表（小规模纳税人适用）</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的第</a:t>
                      </a:r>
                      <a:r>
                        <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22</a:t>
                      </a: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栏“本期应补（退）税额”与对应入库税款比对。</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d</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否</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提示或强制，各省设置</a:t>
                      </a:r>
                    </a:p>
                  </a:txBody>
                  <a:tcPr marL="10660" marR="10660" marT="1066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49155" name="矩形 7"/>
          <p:cNvSpPr>
            <a:spLocks noChangeArrowheads="1"/>
          </p:cNvSpPr>
          <p:nvPr/>
        </p:nvSpPr>
        <p:spPr bwMode="auto">
          <a:xfrm>
            <a:off x="862013" y="149225"/>
            <a:ext cx="4089400"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财税</a:t>
            </a:r>
            <a:r>
              <a:rPr lang="en-US" altLang="zh-CN" sz="2400" b="1">
                <a:solidFill>
                  <a:srgbClr val="B6302E"/>
                </a:solidFill>
                <a:latin typeface="微软雅黑" pitchFamily="34" charset="-122"/>
                <a:ea typeface="微软雅黑" pitchFamily="34" charset="-122"/>
              </a:rPr>
              <a:t>〔2018〕32</a:t>
            </a:r>
            <a:r>
              <a:rPr lang="zh-CN" altLang="en-US" sz="2400" b="1">
                <a:solidFill>
                  <a:srgbClr val="B6302E"/>
                </a:solidFill>
                <a:latin typeface="微软雅黑" pitchFamily="34" charset="-122"/>
                <a:ea typeface="微软雅黑" pitchFamily="34" charset="-122"/>
              </a:rPr>
              <a:t>号文件解读</a:t>
            </a:r>
          </a:p>
        </p:txBody>
      </p:sp>
      <p:sp>
        <p:nvSpPr>
          <p:cNvPr id="49156" name="矩形 22"/>
          <p:cNvSpPr>
            <a:spLocks noChangeArrowheads="1"/>
          </p:cNvSpPr>
          <p:nvPr/>
        </p:nvSpPr>
        <p:spPr bwMode="auto">
          <a:xfrm>
            <a:off x="1817688" y="1571625"/>
            <a:ext cx="8593137" cy="476250"/>
          </a:xfrm>
          <a:prstGeom prst="rect">
            <a:avLst/>
          </a:prstGeom>
          <a:solidFill>
            <a:srgbClr val="404040"/>
          </a:solidFill>
          <a:ln w="9525">
            <a:noFill/>
            <a:miter lim="800000"/>
            <a:headEnd/>
            <a:tailEnd/>
          </a:ln>
        </p:spPr>
        <p:txBody>
          <a:bodyPr lIns="68580" tIns="34291" rIns="68580" bIns="34291" anchor="ctr"/>
          <a:lstStyle/>
          <a:p>
            <a:pPr>
              <a:buFont typeface="Arial" charset="0"/>
              <a:buNone/>
            </a:pPr>
            <a:endParaRPr lang="zh-CN" altLang="zh-CN" sz="2800">
              <a:solidFill>
                <a:schemeClr val="bg1"/>
              </a:solidFill>
              <a:latin typeface="宋体" charset="-122"/>
              <a:sym typeface="宋体" charset="-122"/>
            </a:endParaRPr>
          </a:p>
        </p:txBody>
      </p:sp>
      <p:sp>
        <p:nvSpPr>
          <p:cNvPr id="49157" name="TextBox 32"/>
          <p:cNvSpPr>
            <a:spLocks noChangeArrowheads="1"/>
          </p:cNvSpPr>
          <p:nvPr/>
        </p:nvSpPr>
        <p:spPr bwMode="auto">
          <a:xfrm>
            <a:off x="1811338" y="1655763"/>
            <a:ext cx="8194675" cy="315912"/>
          </a:xfrm>
          <a:prstGeom prst="rect">
            <a:avLst/>
          </a:prstGeom>
          <a:noFill/>
          <a:ln w="9525">
            <a:noFill/>
            <a:miter lim="800000"/>
            <a:headEnd/>
            <a:tailEnd/>
          </a:ln>
        </p:spPr>
        <p:txBody>
          <a:bodyPr lIns="68580" tIns="34291" rIns="68580" bIns="34291">
            <a:spAutoFit/>
          </a:bodyPr>
          <a:lstStyle/>
          <a:p>
            <a:r>
              <a:rPr lang="zh-CN" altLang="en-US" sz="1600">
                <a:solidFill>
                  <a:schemeClr val="bg1"/>
                </a:solidFill>
                <a:latin typeface="微软雅黑" pitchFamily="34" charset="-122"/>
                <a:ea typeface="微软雅黑" pitchFamily="34" charset="-122"/>
                <a:sym typeface="方正兰亭黑_GBK"/>
              </a:rPr>
              <a:t>      二、纳税人购进农产品，原适用</a:t>
            </a:r>
            <a:r>
              <a:rPr lang="en-US" altLang="zh-CN" sz="1600">
                <a:solidFill>
                  <a:schemeClr val="bg1"/>
                </a:solidFill>
                <a:latin typeface="微软雅黑" pitchFamily="34" charset="-122"/>
                <a:ea typeface="微软雅黑" pitchFamily="34" charset="-122"/>
                <a:sym typeface="方正兰亭黑_GBK"/>
              </a:rPr>
              <a:t>11%</a:t>
            </a:r>
            <a:r>
              <a:rPr lang="zh-CN" altLang="en-US" sz="1600">
                <a:solidFill>
                  <a:schemeClr val="bg1"/>
                </a:solidFill>
                <a:latin typeface="微软雅黑" pitchFamily="34" charset="-122"/>
                <a:ea typeface="微软雅黑" pitchFamily="34" charset="-122"/>
                <a:sym typeface="方正兰亭黑_GBK"/>
              </a:rPr>
              <a:t>扣除率的，扣除率调整为</a:t>
            </a:r>
            <a:r>
              <a:rPr lang="en-US" altLang="zh-CN" sz="1600">
                <a:solidFill>
                  <a:schemeClr val="bg1"/>
                </a:solidFill>
                <a:latin typeface="微软雅黑" pitchFamily="34" charset="-122"/>
                <a:ea typeface="微软雅黑" pitchFamily="34" charset="-122"/>
                <a:sym typeface="方正兰亭黑_GBK"/>
              </a:rPr>
              <a:t>10%</a:t>
            </a:r>
            <a:r>
              <a:rPr lang="zh-CN" altLang="en-US" sz="1600">
                <a:solidFill>
                  <a:schemeClr val="bg1"/>
                </a:solidFill>
                <a:latin typeface="微软雅黑" pitchFamily="34" charset="-122"/>
                <a:ea typeface="微软雅黑" pitchFamily="34" charset="-122"/>
                <a:sym typeface="方正兰亭黑_GBK"/>
              </a:rPr>
              <a:t>。</a:t>
            </a:r>
            <a:endParaRPr lang="zh-CN" altLang="en-US" sz="1600">
              <a:solidFill>
                <a:schemeClr val="bg1"/>
              </a:solidFill>
              <a:latin typeface="微软雅黑" pitchFamily="34" charset="-122"/>
              <a:ea typeface="微软雅黑" pitchFamily="34" charset="-122"/>
              <a:sym typeface="宋体" charset="-122"/>
            </a:endParaRPr>
          </a:p>
        </p:txBody>
      </p:sp>
      <p:sp>
        <p:nvSpPr>
          <p:cNvPr id="49158" name="矩形 24"/>
          <p:cNvSpPr>
            <a:spLocks noChangeArrowheads="1"/>
          </p:cNvSpPr>
          <p:nvPr/>
        </p:nvSpPr>
        <p:spPr bwMode="auto">
          <a:xfrm>
            <a:off x="1354138" y="2119313"/>
            <a:ext cx="9445625" cy="476250"/>
          </a:xfrm>
          <a:prstGeom prst="rect">
            <a:avLst/>
          </a:prstGeom>
          <a:solidFill>
            <a:srgbClr val="B6302E"/>
          </a:solidFill>
          <a:ln w="9525">
            <a:noFill/>
            <a:miter lim="800000"/>
            <a:headEnd/>
            <a:tailEnd/>
          </a:ln>
        </p:spPr>
        <p:txBody>
          <a:bodyPr lIns="68580" tIns="34291" rIns="68580" bIns="34291" anchor="ctr"/>
          <a:lstStyle/>
          <a:p>
            <a:pPr>
              <a:buFont typeface="Arial" charset="0"/>
              <a:buNone/>
            </a:pPr>
            <a:endParaRPr lang="zh-CN" altLang="zh-CN" sz="2800">
              <a:solidFill>
                <a:schemeClr val="bg1"/>
              </a:solidFill>
              <a:latin typeface="微软雅黑" pitchFamily="34" charset="-122"/>
              <a:ea typeface="微软雅黑" pitchFamily="34" charset="-122"/>
              <a:sym typeface="宋体" charset="-122"/>
            </a:endParaRPr>
          </a:p>
        </p:txBody>
      </p:sp>
      <p:sp>
        <p:nvSpPr>
          <p:cNvPr id="49159" name="TextBox 34"/>
          <p:cNvSpPr>
            <a:spLocks noChangeArrowheads="1"/>
          </p:cNvSpPr>
          <p:nvPr/>
        </p:nvSpPr>
        <p:spPr bwMode="auto">
          <a:xfrm>
            <a:off x="1428750" y="2205038"/>
            <a:ext cx="9366250" cy="315912"/>
          </a:xfrm>
          <a:prstGeom prst="rect">
            <a:avLst/>
          </a:prstGeom>
          <a:noFill/>
          <a:ln w="9525">
            <a:noFill/>
            <a:miter lim="800000"/>
            <a:headEnd/>
            <a:tailEnd/>
          </a:ln>
        </p:spPr>
        <p:txBody>
          <a:bodyPr lIns="68580" tIns="34291" rIns="68580" bIns="34291">
            <a:spAutoFit/>
          </a:bodyPr>
          <a:lstStyle/>
          <a:p>
            <a:r>
              <a:rPr lang="zh-CN" altLang="en-US" sz="1600">
                <a:solidFill>
                  <a:schemeClr val="bg1"/>
                </a:solidFill>
                <a:latin typeface="微软雅黑" pitchFamily="34" charset="-122"/>
                <a:ea typeface="微软雅黑" pitchFamily="34" charset="-122"/>
                <a:sym typeface="方正兰亭黑_GBK"/>
              </a:rPr>
              <a:t>三、纳税人购进用于生产销售或委托加工</a:t>
            </a:r>
            <a:r>
              <a:rPr lang="en-US" altLang="zh-CN" sz="1600">
                <a:solidFill>
                  <a:schemeClr val="bg1"/>
                </a:solidFill>
                <a:latin typeface="微软雅黑" pitchFamily="34" charset="-122"/>
                <a:ea typeface="微软雅黑" pitchFamily="34" charset="-122"/>
                <a:sym typeface="方正兰亭黑_GBK"/>
              </a:rPr>
              <a:t>16%</a:t>
            </a:r>
            <a:r>
              <a:rPr lang="zh-CN" altLang="en-US" sz="1600">
                <a:solidFill>
                  <a:schemeClr val="bg1"/>
                </a:solidFill>
                <a:latin typeface="微软雅黑" pitchFamily="34" charset="-122"/>
                <a:ea typeface="微软雅黑" pitchFamily="34" charset="-122"/>
                <a:sym typeface="方正兰亭黑_GBK"/>
              </a:rPr>
              <a:t>税率货物的农产品，按照</a:t>
            </a:r>
            <a:r>
              <a:rPr lang="en-US" altLang="zh-CN" sz="1600">
                <a:solidFill>
                  <a:schemeClr val="bg1"/>
                </a:solidFill>
                <a:latin typeface="微软雅黑" pitchFamily="34" charset="-122"/>
                <a:ea typeface="微软雅黑" pitchFamily="34" charset="-122"/>
                <a:sym typeface="方正兰亭黑_GBK"/>
              </a:rPr>
              <a:t>12%</a:t>
            </a:r>
            <a:r>
              <a:rPr lang="zh-CN" altLang="en-US" sz="1600">
                <a:solidFill>
                  <a:schemeClr val="bg1"/>
                </a:solidFill>
                <a:latin typeface="微软雅黑" pitchFamily="34" charset="-122"/>
                <a:ea typeface="微软雅黑" pitchFamily="34" charset="-122"/>
                <a:sym typeface="方正兰亭黑_GBK"/>
              </a:rPr>
              <a:t>的扣除率计算进项税额。</a:t>
            </a:r>
            <a:endParaRPr lang="zh-CN" altLang="en-US" sz="1600">
              <a:solidFill>
                <a:schemeClr val="bg1"/>
              </a:solidFill>
              <a:latin typeface="微软雅黑" pitchFamily="34" charset="-122"/>
              <a:ea typeface="微软雅黑" pitchFamily="34" charset="-122"/>
              <a:sym typeface="宋体" charset="-122"/>
            </a:endParaRPr>
          </a:p>
        </p:txBody>
      </p:sp>
      <p:sp>
        <p:nvSpPr>
          <p:cNvPr id="49160" name="矩形 26"/>
          <p:cNvSpPr>
            <a:spLocks noChangeArrowheads="1"/>
          </p:cNvSpPr>
          <p:nvPr/>
        </p:nvSpPr>
        <p:spPr bwMode="auto">
          <a:xfrm>
            <a:off x="1354138" y="2667000"/>
            <a:ext cx="9445625" cy="715963"/>
          </a:xfrm>
          <a:prstGeom prst="rect">
            <a:avLst/>
          </a:prstGeom>
          <a:solidFill>
            <a:srgbClr val="404040"/>
          </a:solidFill>
          <a:ln w="9525">
            <a:noFill/>
            <a:miter lim="800000"/>
            <a:headEnd/>
            <a:tailEnd/>
          </a:ln>
        </p:spPr>
        <p:txBody>
          <a:bodyPr lIns="68580" tIns="34291" rIns="68580" bIns="34291" anchor="ctr"/>
          <a:lstStyle/>
          <a:p>
            <a:pPr>
              <a:buFont typeface="Arial" charset="0"/>
              <a:buNone/>
            </a:pPr>
            <a:endParaRPr lang="zh-CN" altLang="zh-CN" sz="2800">
              <a:solidFill>
                <a:schemeClr val="bg1"/>
              </a:solidFill>
              <a:latin typeface="宋体" charset="-122"/>
              <a:sym typeface="宋体" charset="-122"/>
            </a:endParaRPr>
          </a:p>
        </p:txBody>
      </p:sp>
      <p:sp>
        <p:nvSpPr>
          <p:cNvPr id="49161" name="TextBox 36"/>
          <p:cNvSpPr>
            <a:spLocks noChangeArrowheads="1"/>
          </p:cNvSpPr>
          <p:nvPr/>
        </p:nvSpPr>
        <p:spPr bwMode="auto">
          <a:xfrm>
            <a:off x="1358900" y="2752725"/>
            <a:ext cx="9445625" cy="561975"/>
          </a:xfrm>
          <a:prstGeom prst="rect">
            <a:avLst/>
          </a:prstGeom>
          <a:noFill/>
          <a:ln w="9525">
            <a:noFill/>
            <a:miter lim="800000"/>
            <a:headEnd/>
            <a:tailEnd/>
          </a:ln>
        </p:spPr>
        <p:txBody>
          <a:bodyPr lIns="68580" tIns="34291" rIns="68580" bIns="34291">
            <a:spAutoFit/>
          </a:bodyPr>
          <a:lstStyle/>
          <a:p>
            <a:r>
              <a:rPr lang="zh-CN" altLang="en-US" sz="1600">
                <a:solidFill>
                  <a:schemeClr val="bg1"/>
                </a:solidFill>
                <a:latin typeface="微软雅黑" pitchFamily="34" charset="-122"/>
                <a:ea typeface="微软雅黑" pitchFamily="34" charset="-122"/>
                <a:sym typeface="方正兰亭黑_GBK"/>
              </a:rPr>
              <a:t>       四、原适用</a:t>
            </a:r>
            <a:r>
              <a:rPr lang="en-US" altLang="zh-CN" sz="1600">
                <a:solidFill>
                  <a:schemeClr val="bg1"/>
                </a:solidFill>
                <a:latin typeface="微软雅黑" pitchFamily="34" charset="-122"/>
                <a:ea typeface="微软雅黑" pitchFamily="34" charset="-122"/>
                <a:sym typeface="方正兰亭黑_GBK"/>
              </a:rPr>
              <a:t>17%</a:t>
            </a:r>
            <a:r>
              <a:rPr lang="zh-CN" altLang="en-US" sz="1600">
                <a:solidFill>
                  <a:schemeClr val="bg1"/>
                </a:solidFill>
                <a:latin typeface="微软雅黑" pitchFamily="34" charset="-122"/>
                <a:ea typeface="微软雅黑" pitchFamily="34" charset="-122"/>
                <a:sym typeface="方正兰亭黑_GBK"/>
              </a:rPr>
              <a:t>税率且出口退税率为</a:t>
            </a:r>
            <a:r>
              <a:rPr lang="en-US" altLang="zh-CN" sz="1600">
                <a:solidFill>
                  <a:schemeClr val="bg1"/>
                </a:solidFill>
                <a:latin typeface="微软雅黑" pitchFamily="34" charset="-122"/>
                <a:ea typeface="微软雅黑" pitchFamily="34" charset="-122"/>
                <a:sym typeface="方正兰亭黑_GBK"/>
              </a:rPr>
              <a:t>17%</a:t>
            </a:r>
            <a:r>
              <a:rPr lang="zh-CN" altLang="en-US" sz="1600">
                <a:solidFill>
                  <a:schemeClr val="bg1"/>
                </a:solidFill>
                <a:latin typeface="微软雅黑" pitchFamily="34" charset="-122"/>
                <a:ea typeface="微软雅黑" pitchFamily="34" charset="-122"/>
                <a:sym typeface="方正兰亭黑_GBK"/>
              </a:rPr>
              <a:t>的出口货物，出口退税率调整至</a:t>
            </a:r>
            <a:r>
              <a:rPr lang="en-US" altLang="zh-CN" sz="1600">
                <a:solidFill>
                  <a:schemeClr val="bg1"/>
                </a:solidFill>
                <a:latin typeface="微软雅黑" pitchFamily="34" charset="-122"/>
                <a:ea typeface="微软雅黑" pitchFamily="34" charset="-122"/>
                <a:sym typeface="方正兰亭黑_GBK"/>
              </a:rPr>
              <a:t>16%</a:t>
            </a:r>
            <a:r>
              <a:rPr lang="zh-CN" altLang="en-US" sz="1600">
                <a:solidFill>
                  <a:schemeClr val="bg1"/>
                </a:solidFill>
                <a:latin typeface="微软雅黑" pitchFamily="34" charset="-122"/>
                <a:ea typeface="微软雅黑" pitchFamily="34" charset="-122"/>
                <a:sym typeface="方正兰亭黑_GBK"/>
              </a:rPr>
              <a:t>。原适用</a:t>
            </a:r>
            <a:r>
              <a:rPr lang="en-US" altLang="zh-CN" sz="1600">
                <a:solidFill>
                  <a:schemeClr val="bg1"/>
                </a:solidFill>
                <a:latin typeface="微软雅黑" pitchFamily="34" charset="-122"/>
                <a:ea typeface="微软雅黑" pitchFamily="34" charset="-122"/>
                <a:sym typeface="方正兰亭黑_GBK"/>
              </a:rPr>
              <a:t>11%</a:t>
            </a:r>
            <a:r>
              <a:rPr lang="zh-CN" altLang="en-US" sz="1600">
                <a:solidFill>
                  <a:schemeClr val="bg1"/>
                </a:solidFill>
                <a:latin typeface="微软雅黑" pitchFamily="34" charset="-122"/>
                <a:ea typeface="微软雅黑" pitchFamily="34" charset="-122"/>
                <a:sym typeface="方正兰亭黑_GBK"/>
              </a:rPr>
              <a:t>税率且出口退税率为</a:t>
            </a:r>
            <a:r>
              <a:rPr lang="en-US" altLang="zh-CN" sz="1600">
                <a:solidFill>
                  <a:schemeClr val="bg1"/>
                </a:solidFill>
                <a:latin typeface="微软雅黑" pitchFamily="34" charset="-122"/>
                <a:ea typeface="微软雅黑" pitchFamily="34" charset="-122"/>
                <a:sym typeface="方正兰亭黑_GBK"/>
              </a:rPr>
              <a:t>11%</a:t>
            </a:r>
            <a:r>
              <a:rPr lang="zh-CN" altLang="en-US" sz="1600">
                <a:solidFill>
                  <a:schemeClr val="bg1"/>
                </a:solidFill>
                <a:latin typeface="微软雅黑" pitchFamily="34" charset="-122"/>
                <a:ea typeface="微软雅黑" pitchFamily="34" charset="-122"/>
                <a:sym typeface="方正兰亭黑_GBK"/>
              </a:rPr>
              <a:t>的出口货物、跨境应税行为，出口退税率调整至</a:t>
            </a:r>
            <a:r>
              <a:rPr lang="en-US" altLang="zh-CN" sz="1600">
                <a:solidFill>
                  <a:schemeClr val="bg1"/>
                </a:solidFill>
                <a:latin typeface="微软雅黑" pitchFamily="34" charset="-122"/>
                <a:ea typeface="微软雅黑" pitchFamily="34" charset="-122"/>
                <a:sym typeface="方正兰亭黑_GBK"/>
              </a:rPr>
              <a:t>10%</a:t>
            </a:r>
            <a:r>
              <a:rPr lang="zh-CN" altLang="en-US" sz="1600">
                <a:solidFill>
                  <a:schemeClr val="bg1"/>
                </a:solidFill>
                <a:latin typeface="微软雅黑" pitchFamily="34" charset="-122"/>
                <a:ea typeface="微软雅黑" pitchFamily="34" charset="-122"/>
                <a:sym typeface="方正兰亭黑_GBK"/>
              </a:rPr>
              <a:t>。</a:t>
            </a:r>
            <a:endParaRPr lang="zh-CN" altLang="en-US" sz="1600">
              <a:solidFill>
                <a:schemeClr val="bg1"/>
              </a:solidFill>
              <a:latin typeface="微软雅黑" pitchFamily="34" charset="-122"/>
              <a:ea typeface="微软雅黑" pitchFamily="34" charset="-122"/>
              <a:sym typeface="宋体" charset="-122"/>
            </a:endParaRPr>
          </a:p>
        </p:txBody>
      </p:sp>
      <p:sp>
        <p:nvSpPr>
          <p:cNvPr id="49162" name="矩形 28"/>
          <p:cNvSpPr>
            <a:spLocks noChangeArrowheads="1"/>
          </p:cNvSpPr>
          <p:nvPr/>
        </p:nvSpPr>
        <p:spPr bwMode="auto">
          <a:xfrm>
            <a:off x="620713" y="3462338"/>
            <a:ext cx="10844212" cy="1579562"/>
          </a:xfrm>
          <a:prstGeom prst="rect">
            <a:avLst/>
          </a:prstGeom>
          <a:solidFill>
            <a:srgbClr val="B6302E"/>
          </a:solidFill>
          <a:ln w="9525">
            <a:noFill/>
            <a:miter lim="800000"/>
            <a:headEnd/>
            <a:tailEnd/>
          </a:ln>
        </p:spPr>
        <p:txBody>
          <a:bodyPr lIns="68580" tIns="34291" rIns="68580" bIns="34291" anchor="ctr"/>
          <a:lstStyle/>
          <a:p>
            <a:pPr>
              <a:buFont typeface="Arial" charset="0"/>
              <a:buNone/>
            </a:pPr>
            <a:endParaRPr lang="zh-CN" altLang="zh-CN" sz="2800">
              <a:solidFill>
                <a:schemeClr val="bg1"/>
              </a:solidFill>
              <a:latin typeface="宋体" charset="-122"/>
              <a:sym typeface="宋体" charset="-122"/>
            </a:endParaRPr>
          </a:p>
        </p:txBody>
      </p:sp>
      <p:sp>
        <p:nvSpPr>
          <p:cNvPr id="49163" name="TextBox 38"/>
          <p:cNvSpPr>
            <a:spLocks noChangeArrowheads="1"/>
          </p:cNvSpPr>
          <p:nvPr/>
        </p:nvSpPr>
        <p:spPr bwMode="auto">
          <a:xfrm>
            <a:off x="620713" y="3575050"/>
            <a:ext cx="10841037" cy="1608138"/>
          </a:xfrm>
          <a:prstGeom prst="rect">
            <a:avLst/>
          </a:prstGeom>
          <a:noFill/>
          <a:ln w="9525">
            <a:noFill/>
            <a:miter lim="800000"/>
            <a:headEnd/>
            <a:tailEnd/>
          </a:ln>
        </p:spPr>
        <p:txBody>
          <a:bodyPr lIns="68580" tIns="34291" rIns="68580" bIns="34291">
            <a:spAutoFit/>
          </a:bodyPr>
          <a:lstStyle/>
          <a:p>
            <a:r>
              <a:rPr lang="zh-CN" altLang="en-US" sz="1600">
                <a:solidFill>
                  <a:schemeClr val="bg1"/>
                </a:solidFill>
                <a:latin typeface="微软雅黑" pitchFamily="34" charset="-122"/>
                <a:ea typeface="微软雅黑" pitchFamily="34" charset="-122"/>
                <a:sym typeface="方正兰亭黑_GBK"/>
              </a:rPr>
              <a:t>       五、外贸企业</a:t>
            </a:r>
            <a:r>
              <a:rPr lang="en-US" altLang="zh-CN" sz="1600">
                <a:solidFill>
                  <a:schemeClr val="bg1"/>
                </a:solidFill>
                <a:latin typeface="微软雅黑" pitchFamily="34" charset="-122"/>
                <a:ea typeface="微软雅黑" pitchFamily="34" charset="-122"/>
                <a:sym typeface="方正兰亭黑_GBK"/>
              </a:rPr>
              <a:t>2018</a:t>
            </a:r>
            <a:r>
              <a:rPr lang="zh-CN" altLang="en-US" sz="1600">
                <a:solidFill>
                  <a:schemeClr val="bg1"/>
                </a:solidFill>
                <a:latin typeface="微软雅黑" pitchFamily="34" charset="-122"/>
                <a:ea typeface="微软雅黑" pitchFamily="34" charset="-122"/>
                <a:sym typeface="方正兰亭黑_GBK"/>
              </a:rPr>
              <a:t>年</a:t>
            </a:r>
            <a:r>
              <a:rPr lang="en-US" altLang="zh-CN" sz="1600">
                <a:solidFill>
                  <a:schemeClr val="bg1"/>
                </a:solidFill>
                <a:latin typeface="微软雅黑" pitchFamily="34" charset="-122"/>
                <a:ea typeface="微软雅黑" pitchFamily="34" charset="-122"/>
                <a:sym typeface="方正兰亭黑_GBK"/>
              </a:rPr>
              <a:t>7</a:t>
            </a:r>
            <a:r>
              <a:rPr lang="zh-CN" altLang="en-US" sz="1600">
                <a:solidFill>
                  <a:schemeClr val="bg1"/>
                </a:solidFill>
                <a:latin typeface="微软雅黑" pitchFamily="34" charset="-122"/>
                <a:ea typeface="微软雅黑" pitchFamily="34" charset="-122"/>
                <a:sym typeface="方正兰亭黑_GBK"/>
              </a:rPr>
              <a:t>月</a:t>
            </a:r>
            <a:r>
              <a:rPr lang="en-US" altLang="zh-CN" sz="1600">
                <a:solidFill>
                  <a:schemeClr val="bg1"/>
                </a:solidFill>
                <a:latin typeface="微软雅黑" pitchFamily="34" charset="-122"/>
                <a:ea typeface="微软雅黑" pitchFamily="34" charset="-122"/>
                <a:sym typeface="方正兰亭黑_GBK"/>
              </a:rPr>
              <a:t>31</a:t>
            </a:r>
            <a:r>
              <a:rPr lang="zh-CN" altLang="en-US" sz="1600">
                <a:solidFill>
                  <a:schemeClr val="bg1"/>
                </a:solidFill>
                <a:latin typeface="微软雅黑" pitchFamily="34" charset="-122"/>
                <a:ea typeface="微软雅黑" pitchFamily="34" charset="-122"/>
                <a:sym typeface="方正兰亭黑_GBK"/>
              </a:rPr>
              <a:t>日前出口的第四条所涉货物、销售的第四条所涉跨境应税行为，购进时已按调整前税率征收增值税的，执行调整前的出口退税率；购进时已按调整后税率征收增值税的，执行调整后的出口退税率。生产企业</a:t>
            </a:r>
            <a:r>
              <a:rPr lang="en-US" altLang="zh-CN" sz="1600">
                <a:solidFill>
                  <a:schemeClr val="bg1"/>
                </a:solidFill>
                <a:latin typeface="微软雅黑" pitchFamily="34" charset="-122"/>
                <a:ea typeface="微软雅黑" pitchFamily="34" charset="-122"/>
                <a:sym typeface="方正兰亭黑_GBK"/>
              </a:rPr>
              <a:t>2018</a:t>
            </a:r>
            <a:r>
              <a:rPr lang="zh-CN" altLang="en-US" sz="1600">
                <a:solidFill>
                  <a:schemeClr val="bg1"/>
                </a:solidFill>
                <a:latin typeface="微软雅黑" pitchFamily="34" charset="-122"/>
                <a:ea typeface="微软雅黑" pitchFamily="34" charset="-122"/>
                <a:sym typeface="方正兰亭黑_GBK"/>
              </a:rPr>
              <a:t>年</a:t>
            </a:r>
            <a:r>
              <a:rPr lang="en-US" altLang="zh-CN" sz="1600">
                <a:solidFill>
                  <a:schemeClr val="bg1"/>
                </a:solidFill>
                <a:latin typeface="微软雅黑" pitchFamily="34" charset="-122"/>
                <a:ea typeface="微软雅黑" pitchFamily="34" charset="-122"/>
                <a:sym typeface="方正兰亭黑_GBK"/>
              </a:rPr>
              <a:t>7</a:t>
            </a:r>
            <a:r>
              <a:rPr lang="zh-CN" altLang="en-US" sz="1600">
                <a:solidFill>
                  <a:schemeClr val="bg1"/>
                </a:solidFill>
                <a:latin typeface="微软雅黑" pitchFamily="34" charset="-122"/>
                <a:ea typeface="微软雅黑" pitchFamily="34" charset="-122"/>
                <a:sym typeface="方正兰亭黑_GBK"/>
              </a:rPr>
              <a:t>月</a:t>
            </a:r>
            <a:r>
              <a:rPr lang="en-US" altLang="zh-CN" sz="1600">
                <a:solidFill>
                  <a:schemeClr val="bg1"/>
                </a:solidFill>
                <a:latin typeface="微软雅黑" pitchFamily="34" charset="-122"/>
                <a:ea typeface="微软雅黑" pitchFamily="34" charset="-122"/>
                <a:sym typeface="方正兰亭黑_GBK"/>
              </a:rPr>
              <a:t>31</a:t>
            </a:r>
            <a:r>
              <a:rPr lang="zh-CN" altLang="en-US" sz="1600">
                <a:solidFill>
                  <a:schemeClr val="bg1"/>
                </a:solidFill>
                <a:latin typeface="微软雅黑" pitchFamily="34" charset="-122"/>
                <a:ea typeface="微软雅黑" pitchFamily="34" charset="-122"/>
                <a:sym typeface="方正兰亭黑_GBK"/>
              </a:rPr>
              <a:t>日前出口的第四条所涉货物、销售的第四条所涉跨境应税行为，执行调整前的出口退税率。</a:t>
            </a:r>
            <a:endParaRPr lang="en-US" altLang="zh-CN" sz="1600">
              <a:solidFill>
                <a:schemeClr val="bg1"/>
              </a:solidFill>
              <a:latin typeface="微软雅黑" pitchFamily="34" charset="-122"/>
              <a:ea typeface="微软雅黑" pitchFamily="34" charset="-122"/>
              <a:sym typeface="方正兰亭黑_GBK"/>
            </a:endParaRPr>
          </a:p>
          <a:p>
            <a:r>
              <a:rPr lang="zh-CN" altLang="en-US" sz="1600">
                <a:solidFill>
                  <a:schemeClr val="bg1"/>
                </a:solidFill>
                <a:latin typeface="微软雅黑" pitchFamily="34" charset="-122"/>
                <a:ea typeface="微软雅黑" pitchFamily="34" charset="-122"/>
                <a:sym typeface="方正兰亭黑_GBK"/>
              </a:rPr>
              <a:t>      调整出口货物退税率的执行时间及出口货物的时间，以出口货物报关单上注明的出口日期为准，调整跨境应税行为退税率的执行时间及销售跨境应税行为的时间，以出口发票的开具日期为准。</a:t>
            </a:r>
            <a:endParaRPr lang="en-US" altLang="zh-CN" sz="1600">
              <a:solidFill>
                <a:schemeClr val="bg1"/>
              </a:solidFill>
              <a:latin typeface="微软雅黑" pitchFamily="34" charset="-122"/>
              <a:ea typeface="微软雅黑" pitchFamily="34" charset="-122"/>
              <a:sym typeface="方正兰亭黑_GBK"/>
            </a:endParaRPr>
          </a:p>
          <a:p>
            <a:endParaRPr lang="zh-CN" altLang="en-US" sz="1600">
              <a:solidFill>
                <a:schemeClr val="bg1"/>
              </a:solidFill>
              <a:latin typeface="微软雅黑" pitchFamily="34" charset="-122"/>
              <a:ea typeface="微软雅黑" pitchFamily="34" charset="-122"/>
              <a:sym typeface="宋体" charset="-122"/>
            </a:endParaRPr>
          </a:p>
        </p:txBody>
      </p:sp>
      <p:sp>
        <p:nvSpPr>
          <p:cNvPr id="49164" name="矩形 30"/>
          <p:cNvSpPr>
            <a:spLocks noChangeArrowheads="1"/>
          </p:cNvSpPr>
          <p:nvPr/>
        </p:nvSpPr>
        <p:spPr bwMode="auto">
          <a:xfrm>
            <a:off x="882650" y="1023938"/>
            <a:ext cx="10313988" cy="474662"/>
          </a:xfrm>
          <a:prstGeom prst="rect">
            <a:avLst/>
          </a:prstGeom>
          <a:solidFill>
            <a:srgbClr val="B6302E"/>
          </a:solidFill>
          <a:ln w="9525">
            <a:noFill/>
            <a:miter lim="800000"/>
            <a:headEnd/>
            <a:tailEnd/>
          </a:ln>
        </p:spPr>
        <p:txBody>
          <a:bodyPr lIns="68580" tIns="34291" rIns="68580" bIns="34291" anchor="ctr"/>
          <a:lstStyle/>
          <a:p>
            <a:pPr>
              <a:buFont typeface="Arial" charset="0"/>
              <a:buNone/>
            </a:pPr>
            <a:endParaRPr lang="zh-CN" altLang="zh-CN" sz="2800">
              <a:solidFill>
                <a:schemeClr val="bg1"/>
              </a:solidFill>
              <a:latin typeface="宋体" charset="-122"/>
              <a:sym typeface="宋体" charset="-122"/>
            </a:endParaRPr>
          </a:p>
        </p:txBody>
      </p:sp>
      <p:sp>
        <p:nvSpPr>
          <p:cNvPr id="49165" name="TextBox 40"/>
          <p:cNvSpPr>
            <a:spLocks noChangeArrowheads="1"/>
          </p:cNvSpPr>
          <p:nvPr/>
        </p:nvSpPr>
        <p:spPr bwMode="auto">
          <a:xfrm>
            <a:off x="879475" y="1109663"/>
            <a:ext cx="10306050" cy="317500"/>
          </a:xfrm>
          <a:prstGeom prst="rect">
            <a:avLst/>
          </a:prstGeom>
          <a:noFill/>
          <a:ln w="9525">
            <a:noFill/>
            <a:miter lim="800000"/>
            <a:headEnd/>
            <a:tailEnd/>
          </a:ln>
        </p:spPr>
        <p:txBody>
          <a:bodyPr lIns="68580" tIns="34291" rIns="68580" bIns="34291">
            <a:spAutoFit/>
          </a:bodyPr>
          <a:lstStyle/>
          <a:p>
            <a:r>
              <a:rPr lang="zh-CN" altLang="en-US" sz="1600">
                <a:solidFill>
                  <a:schemeClr val="bg1"/>
                </a:solidFill>
                <a:latin typeface="微软雅黑" pitchFamily="34" charset="-122"/>
                <a:ea typeface="微软雅黑" pitchFamily="34" charset="-122"/>
                <a:sym typeface="方正兰亭黑_GBK"/>
              </a:rPr>
              <a:t>     一、纳税人发生增值税应税销售行为或者进口货物，原适用</a:t>
            </a:r>
            <a:r>
              <a:rPr lang="en-US" altLang="zh-CN" sz="1600">
                <a:solidFill>
                  <a:schemeClr val="bg1"/>
                </a:solidFill>
                <a:latin typeface="微软雅黑" pitchFamily="34" charset="-122"/>
                <a:ea typeface="微软雅黑" pitchFamily="34" charset="-122"/>
                <a:sym typeface="方正兰亭黑_GBK"/>
              </a:rPr>
              <a:t>17%</a:t>
            </a:r>
            <a:r>
              <a:rPr lang="zh-CN" altLang="en-US" sz="1600">
                <a:solidFill>
                  <a:schemeClr val="bg1"/>
                </a:solidFill>
                <a:latin typeface="微软雅黑" pitchFamily="34" charset="-122"/>
                <a:ea typeface="微软雅黑" pitchFamily="34" charset="-122"/>
                <a:sym typeface="方正兰亭黑_GBK"/>
              </a:rPr>
              <a:t>和</a:t>
            </a:r>
            <a:r>
              <a:rPr lang="en-US" altLang="zh-CN" sz="1600">
                <a:solidFill>
                  <a:schemeClr val="bg1"/>
                </a:solidFill>
                <a:latin typeface="微软雅黑" pitchFamily="34" charset="-122"/>
                <a:ea typeface="微软雅黑" pitchFamily="34" charset="-122"/>
                <a:sym typeface="方正兰亭黑_GBK"/>
              </a:rPr>
              <a:t>11%</a:t>
            </a:r>
            <a:r>
              <a:rPr lang="zh-CN" altLang="en-US" sz="1600">
                <a:solidFill>
                  <a:schemeClr val="bg1"/>
                </a:solidFill>
                <a:latin typeface="微软雅黑" pitchFamily="34" charset="-122"/>
                <a:ea typeface="微软雅黑" pitchFamily="34" charset="-122"/>
                <a:sym typeface="方正兰亭黑_GBK"/>
              </a:rPr>
              <a:t>税率的，税率分别调整为</a:t>
            </a:r>
            <a:r>
              <a:rPr lang="en-US" altLang="zh-CN" sz="1600">
                <a:solidFill>
                  <a:schemeClr val="bg1"/>
                </a:solidFill>
                <a:latin typeface="微软雅黑" pitchFamily="34" charset="-122"/>
                <a:ea typeface="微软雅黑" pitchFamily="34" charset="-122"/>
                <a:sym typeface="方正兰亭黑_GBK"/>
              </a:rPr>
              <a:t>16%</a:t>
            </a:r>
            <a:r>
              <a:rPr lang="zh-CN" altLang="en-US" sz="1600">
                <a:solidFill>
                  <a:schemeClr val="bg1"/>
                </a:solidFill>
                <a:latin typeface="微软雅黑" pitchFamily="34" charset="-122"/>
                <a:ea typeface="微软雅黑" pitchFamily="34" charset="-122"/>
                <a:sym typeface="方正兰亭黑_GBK"/>
              </a:rPr>
              <a:t>、</a:t>
            </a:r>
            <a:r>
              <a:rPr lang="en-US" altLang="zh-CN" sz="1600">
                <a:solidFill>
                  <a:schemeClr val="bg1"/>
                </a:solidFill>
                <a:latin typeface="微软雅黑" pitchFamily="34" charset="-122"/>
                <a:ea typeface="微软雅黑" pitchFamily="34" charset="-122"/>
                <a:sym typeface="方正兰亭黑_GBK"/>
              </a:rPr>
              <a:t>10%</a:t>
            </a:r>
            <a:r>
              <a:rPr lang="zh-CN" altLang="en-US" sz="1600">
                <a:solidFill>
                  <a:schemeClr val="bg1"/>
                </a:solidFill>
                <a:latin typeface="微软雅黑" pitchFamily="34" charset="-122"/>
                <a:ea typeface="微软雅黑" pitchFamily="34" charset="-122"/>
                <a:sym typeface="方正兰亭黑_GBK"/>
              </a:rPr>
              <a:t>。</a:t>
            </a:r>
            <a:endParaRPr lang="zh-CN" altLang="en-US" sz="1600">
              <a:solidFill>
                <a:schemeClr val="bg1"/>
              </a:solidFill>
              <a:latin typeface="微软雅黑" pitchFamily="34" charset="-122"/>
              <a:ea typeface="微软雅黑" pitchFamily="34" charset="-122"/>
              <a:sym typeface="宋体" charset="-122"/>
            </a:endParaRPr>
          </a:p>
        </p:txBody>
      </p:sp>
      <p:sp>
        <p:nvSpPr>
          <p:cNvPr id="49166" name="矩形 34"/>
          <p:cNvSpPr>
            <a:spLocks noChangeArrowheads="1"/>
          </p:cNvSpPr>
          <p:nvPr/>
        </p:nvSpPr>
        <p:spPr bwMode="auto">
          <a:xfrm>
            <a:off x="1490663" y="5253038"/>
            <a:ext cx="9366250" cy="646112"/>
          </a:xfrm>
          <a:prstGeom prst="rect">
            <a:avLst/>
          </a:prstGeom>
          <a:noFill/>
          <a:ln w="9525">
            <a:noFill/>
            <a:miter lim="800000"/>
            <a:headEnd/>
            <a:tailEnd/>
          </a:ln>
        </p:spPr>
        <p:txBody>
          <a:bodyPr lIns="91435" tIns="45719" rIns="91435" bIns="45719">
            <a:spAutoFit/>
          </a:bodyPr>
          <a:lstStyle/>
          <a:p>
            <a:r>
              <a:rPr lang="zh-CN" altLang="en-US" b="1">
                <a:solidFill>
                  <a:srgbClr val="595959"/>
                </a:solidFill>
                <a:latin typeface="微软雅黑" pitchFamily="34" charset="-122"/>
                <a:ea typeface="微软雅黑" pitchFamily="34" charset="-122"/>
              </a:rPr>
              <a:t>本通知自</a:t>
            </a:r>
            <a:r>
              <a:rPr lang="en-US" altLang="zh-CN" b="1">
                <a:solidFill>
                  <a:srgbClr val="595959"/>
                </a:solidFill>
                <a:latin typeface="微软雅黑" pitchFamily="34" charset="-122"/>
                <a:ea typeface="微软雅黑" pitchFamily="34" charset="-122"/>
              </a:rPr>
              <a:t>2018</a:t>
            </a:r>
            <a:r>
              <a:rPr lang="zh-CN" altLang="en-US" b="1">
                <a:solidFill>
                  <a:srgbClr val="595959"/>
                </a:solidFill>
                <a:latin typeface="微软雅黑" pitchFamily="34" charset="-122"/>
                <a:ea typeface="微软雅黑" pitchFamily="34" charset="-122"/>
              </a:rPr>
              <a:t>年</a:t>
            </a:r>
            <a:r>
              <a:rPr lang="en-US" altLang="zh-CN" b="1">
                <a:solidFill>
                  <a:srgbClr val="595959"/>
                </a:solidFill>
                <a:latin typeface="微软雅黑" pitchFamily="34" charset="-122"/>
                <a:ea typeface="微软雅黑" pitchFamily="34" charset="-122"/>
              </a:rPr>
              <a:t>5</a:t>
            </a:r>
            <a:r>
              <a:rPr lang="zh-CN" altLang="en-US" b="1">
                <a:solidFill>
                  <a:srgbClr val="595959"/>
                </a:solidFill>
                <a:latin typeface="微软雅黑" pitchFamily="34" charset="-122"/>
                <a:ea typeface="微软雅黑" pitchFamily="34" charset="-122"/>
              </a:rPr>
              <a:t>月</a:t>
            </a:r>
            <a:r>
              <a:rPr lang="en-US" altLang="zh-CN" b="1">
                <a:solidFill>
                  <a:srgbClr val="595959"/>
                </a:solidFill>
                <a:latin typeface="微软雅黑" pitchFamily="34" charset="-122"/>
                <a:ea typeface="微软雅黑" pitchFamily="34" charset="-122"/>
              </a:rPr>
              <a:t>1</a:t>
            </a:r>
            <a:r>
              <a:rPr lang="zh-CN" altLang="en-US" b="1">
                <a:solidFill>
                  <a:srgbClr val="595959"/>
                </a:solidFill>
                <a:latin typeface="微软雅黑" pitchFamily="34" charset="-122"/>
                <a:ea typeface="微软雅黑" pitchFamily="34" charset="-122"/>
              </a:rPr>
              <a:t>日起执行。</a:t>
            </a:r>
            <a:endParaRPr lang="en-US" altLang="zh-CN" b="1">
              <a:solidFill>
                <a:srgbClr val="595959"/>
              </a:solidFill>
              <a:latin typeface="微软雅黑" pitchFamily="34" charset="-122"/>
              <a:ea typeface="微软雅黑" pitchFamily="34" charset="-122"/>
            </a:endParaRPr>
          </a:p>
          <a:p>
            <a:r>
              <a:rPr lang="zh-CN" altLang="en-US" b="1">
                <a:solidFill>
                  <a:srgbClr val="595959"/>
                </a:solidFill>
                <a:latin typeface="微软雅黑" pitchFamily="34" charset="-122"/>
                <a:ea typeface="微软雅黑" pitchFamily="34" charset="-122"/>
              </a:rPr>
              <a:t>此前有关规定与本通知规定的增值税税率、扣除率、出口退税率不一致的，以本通知为准。</a:t>
            </a:r>
            <a:endParaRPr lang="en-US" altLang="zh-CN" b="1">
              <a:solidFill>
                <a:srgbClr val="595959"/>
              </a:solidFill>
              <a:latin typeface="微软雅黑" pitchFamily="34" charset="-122"/>
              <a:ea typeface="微软雅黑" pitchFamily="34" charset="-122"/>
              <a:sym typeface="方正兰亭黑_GBK"/>
            </a:endParaRPr>
          </a:p>
        </p:txBody>
      </p:sp>
    </p:spTree>
  </p:cSld>
  <p:clrMapOvr>
    <a:masterClrMapping/>
  </p:clrMapOvr>
  <p:transition spd="slow" advClick="0" advTm="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1" name="TextBox 59"/>
          <p:cNvSpPr txBox="1">
            <a:spLocks noChangeArrowheads="1"/>
          </p:cNvSpPr>
          <p:nvPr/>
        </p:nvSpPr>
        <p:spPr bwMode="auto">
          <a:xfrm>
            <a:off x="5524500" y="2432050"/>
            <a:ext cx="5646738" cy="862013"/>
          </a:xfrm>
          <a:prstGeom prst="rect">
            <a:avLst/>
          </a:prstGeom>
          <a:noFill/>
          <a:ln w="9525">
            <a:noFill/>
            <a:miter lim="800000"/>
            <a:headEnd/>
            <a:tailEnd/>
          </a:ln>
        </p:spPr>
        <p:txBody>
          <a:bodyPr lIns="121917" tIns="60958" rIns="121917" bIns="60958">
            <a:spAutoFit/>
          </a:bodyPr>
          <a:lstStyle/>
          <a:p>
            <a:pPr algn="dist"/>
            <a:r>
              <a:rPr lang="zh-CN" altLang="en-US" sz="4800" b="1">
                <a:latin typeface="微软雅黑" pitchFamily="34" charset="-122"/>
                <a:ea typeface="微软雅黑" pitchFamily="34" charset="-122"/>
              </a:rPr>
              <a:t>感谢您的观看</a:t>
            </a:r>
          </a:p>
        </p:txBody>
      </p:sp>
      <p:grpSp>
        <p:nvGrpSpPr>
          <p:cNvPr id="51202" name="组合 326"/>
          <p:cNvGrpSpPr>
            <a:grpSpLocks/>
          </p:cNvGrpSpPr>
          <p:nvPr/>
        </p:nvGrpSpPr>
        <p:grpSpPr bwMode="auto">
          <a:xfrm flipH="1">
            <a:off x="5686425" y="3382963"/>
            <a:ext cx="6416675" cy="0"/>
            <a:chOff x="3339156" y="2641879"/>
            <a:chExt cx="5804844" cy="0"/>
          </a:xfrm>
        </p:grpSpPr>
        <p:cxnSp>
          <p:nvCxnSpPr>
            <p:cNvPr id="328" name="直接连接符 327"/>
            <p:cNvCxnSpPr/>
            <p:nvPr/>
          </p:nvCxnSpPr>
          <p:spPr>
            <a:xfrm>
              <a:off x="3339156" y="2641879"/>
              <a:ext cx="4696150" cy="0"/>
            </a:xfrm>
            <a:prstGeom prst="line">
              <a:avLst/>
            </a:prstGeom>
            <a:ln w="7620">
              <a:solidFill>
                <a:srgbClr val="B6302E"/>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a:off x="8104241" y="2641879"/>
              <a:ext cx="753969" cy="0"/>
            </a:xfrm>
            <a:prstGeom prst="line">
              <a:avLst/>
            </a:prstGeom>
            <a:ln w="7620">
              <a:solidFill>
                <a:srgbClr val="B6302E"/>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a:off x="8948686" y="2641879"/>
              <a:ext cx="195314" cy="0"/>
            </a:xfrm>
            <a:prstGeom prst="line">
              <a:avLst/>
            </a:prstGeom>
            <a:ln w="7620">
              <a:solidFill>
                <a:srgbClr val="B6302E"/>
              </a:solidFill>
            </a:ln>
          </p:spPr>
          <p:style>
            <a:lnRef idx="1">
              <a:schemeClr val="accent1"/>
            </a:lnRef>
            <a:fillRef idx="0">
              <a:schemeClr val="accent1"/>
            </a:fillRef>
            <a:effectRef idx="0">
              <a:schemeClr val="accent1"/>
            </a:effectRef>
            <a:fontRef idx="minor">
              <a:schemeClr val="tx1"/>
            </a:fontRef>
          </p:style>
        </p:cxnSp>
      </p:grpSp>
      <p:grpSp>
        <p:nvGrpSpPr>
          <p:cNvPr id="344" name="组合 343"/>
          <p:cNvGrpSpPr/>
          <p:nvPr/>
        </p:nvGrpSpPr>
        <p:grpSpPr>
          <a:xfrm>
            <a:off x="42835" y="882239"/>
            <a:ext cx="2639361" cy="2639361"/>
            <a:chOff x="304800" y="673100"/>
            <a:chExt cx="4000500" cy="4000500"/>
          </a:xfrm>
          <a:effectLst>
            <a:outerShdw blurRad="444500" dist="254000" dir="6840000" algn="tr" rotWithShape="0">
              <a:prstClr val="black">
                <a:alpha val="24000"/>
              </a:prstClr>
            </a:outerShdw>
          </a:effectLst>
        </p:grpSpPr>
        <p:sp>
          <p:nvSpPr>
            <p:cNvPr id="345" name="同心圆 3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46" name="椭圆 3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47" name="组合 346"/>
          <p:cNvGrpSpPr/>
          <p:nvPr/>
        </p:nvGrpSpPr>
        <p:grpSpPr>
          <a:xfrm>
            <a:off x="1609836" y="4767755"/>
            <a:ext cx="1505201" cy="1505201"/>
            <a:chOff x="304800" y="673100"/>
            <a:chExt cx="4000500" cy="4000500"/>
          </a:xfrm>
          <a:effectLst>
            <a:outerShdw blurRad="444500" dist="254000" dir="6840000" algn="tr" rotWithShape="0">
              <a:prstClr val="black">
                <a:alpha val="24000"/>
              </a:prstClr>
            </a:outerShdw>
          </a:effectLst>
        </p:grpSpPr>
        <p:sp>
          <p:nvSpPr>
            <p:cNvPr id="348" name="同心圆 3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49" name="椭圆 3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50" name="组合 349"/>
          <p:cNvGrpSpPr/>
          <p:nvPr/>
        </p:nvGrpSpPr>
        <p:grpSpPr>
          <a:xfrm>
            <a:off x="2448195" y="0"/>
            <a:ext cx="1505201" cy="1505201"/>
            <a:chOff x="304800" y="673100"/>
            <a:chExt cx="4000500" cy="4000500"/>
          </a:xfrm>
          <a:effectLst>
            <a:outerShdw blurRad="444500" dist="254000" dir="6840000" algn="tr" rotWithShape="0">
              <a:prstClr val="black">
                <a:alpha val="24000"/>
              </a:prstClr>
            </a:outerShdw>
          </a:effectLst>
        </p:grpSpPr>
        <p:sp>
          <p:nvSpPr>
            <p:cNvPr id="351" name="同心圆 3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52" name="椭圆 35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53" name="组合 352"/>
          <p:cNvGrpSpPr/>
          <p:nvPr/>
        </p:nvGrpSpPr>
        <p:grpSpPr>
          <a:xfrm>
            <a:off x="4319015" y="3973380"/>
            <a:ext cx="1505201" cy="1505201"/>
            <a:chOff x="304800" y="673100"/>
            <a:chExt cx="4000500" cy="4000500"/>
          </a:xfrm>
          <a:effectLst>
            <a:outerShdw blurRad="444500" dist="254000" dir="6840000" algn="tr" rotWithShape="0">
              <a:prstClr val="black">
                <a:alpha val="24000"/>
              </a:prstClr>
            </a:outerShdw>
          </a:effectLst>
        </p:grpSpPr>
        <p:sp>
          <p:nvSpPr>
            <p:cNvPr id="354" name="同心圆 3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55" name="椭圆 3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56" name="组合 355"/>
          <p:cNvGrpSpPr/>
          <p:nvPr/>
        </p:nvGrpSpPr>
        <p:grpSpPr>
          <a:xfrm>
            <a:off x="1720890" y="1757555"/>
            <a:ext cx="3010200" cy="3010200"/>
            <a:chOff x="304800" y="673100"/>
            <a:chExt cx="4000500" cy="4000500"/>
          </a:xfrm>
          <a:effectLst>
            <a:outerShdw blurRad="444500" dist="254000" dir="6840000" algn="tr" rotWithShape="0">
              <a:prstClr val="black">
                <a:alpha val="45000"/>
              </a:prstClr>
            </a:outerShdw>
          </a:effectLst>
        </p:grpSpPr>
        <p:sp>
          <p:nvSpPr>
            <p:cNvPr id="357" name="同心圆 3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58" name="椭圆 357"/>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59" name="椭圆 358"/>
            <p:cNvSpPr/>
            <p:nvPr/>
          </p:nvSpPr>
          <p:spPr>
            <a:xfrm>
              <a:off x="678449" y="1046749"/>
              <a:ext cx="3253201" cy="3253201"/>
            </a:xfrm>
            <a:prstGeom prst="ellipse">
              <a:avLst/>
            </a:prstGeom>
            <a:solidFill>
              <a:schemeClr val="bg1">
                <a:lumMod val="85000"/>
              </a:schemeClr>
            </a:solidFill>
            <a:ln>
              <a:noFill/>
            </a:ln>
            <a:effectLst>
              <a:innerShdw blurRad="241300" dist="101600" dir="1824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60" name="组合 359"/>
          <p:cNvGrpSpPr/>
          <p:nvPr/>
        </p:nvGrpSpPr>
        <p:grpSpPr>
          <a:xfrm>
            <a:off x="522783" y="3638928"/>
            <a:ext cx="1111308" cy="1111308"/>
            <a:chOff x="304800" y="673100"/>
            <a:chExt cx="4000500" cy="4000500"/>
          </a:xfrm>
          <a:effectLst>
            <a:outerShdw blurRad="444500" dist="254000" dir="6840000" algn="tr" rotWithShape="0">
              <a:prstClr val="black">
                <a:alpha val="24000"/>
              </a:prstClr>
            </a:outerShdw>
          </a:effectLst>
        </p:grpSpPr>
        <p:sp>
          <p:nvSpPr>
            <p:cNvPr id="361" name="同心圆 3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62" name="椭圆 3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grpSp>
        <p:nvGrpSpPr>
          <p:cNvPr id="363" name="组合 362"/>
          <p:cNvGrpSpPr/>
          <p:nvPr/>
        </p:nvGrpSpPr>
        <p:grpSpPr>
          <a:xfrm>
            <a:off x="4921362" y="2585231"/>
            <a:ext cx="555655" cy="555655"/>
            <a:chOff x="304800" y="673100"/>
            <a:chExt cx="4000500" cy="4000500"/>
          </a:xfrm>
          <a:effectLst>
            <a:outerShdw blurRad="444500" dist="254000" dir="6840000" algn="tr" rotWithShape="0">
              <a:prstClr val="black">
                <a:alpha val="24000"/>
              </a:prstClr>
            </a:outerShdw>
          </a:effectLst>
        </p:grpSpPr>
        <p:sp>
          <p:nvSpPr>
            <p:cNvPr id="364" name="同心圆 36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sp>
          <p:nvSpPr>
            <p:cNvPr id="365" name="椭圆 36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rgbClr val="C00000"/>
                </a:solidFill>
                <a:ea typeface="微软雅黑" panose="020B0503020204020204" pitchFamily="34" charset="-122"/>
              </a:endParaRPr>
            </a:p>
          </p:txBody>
        </p:sp>
      </p:grpSp>
      <p:pic>
        <p:nvPicPr>
          <p:cNvPr id="6" name="图片 5" descr="timg"/>
          <p:cNvPicPr>
            <a:picLocks noChangeAspect="1"/>
          </p:cNvPicPr>
          <p:nvPr/>
        </p:nvPicPr>
        <p:blipFill>
          <a:blip r:embed="rId3"/>
          <a:stretch>
            <a:fillRect/>
          </a:stretch>
        </p:blipFill>
        <p:spPr>
          <a:xfrm>
            <a:off x="2109788" y="2146300"/>
            <a:ext cx="2238375" cy="2205038"/>
          </a:xfrm>
          <a:prstGeom prst="rect">
            <a:avLst/>
          </a:prstGeom>
          <a:effectLst>
            <a:outerShdw blurRad="50800" dist="38100" dir="2700000" algn="tl" rotWithShape="0">
              <a:prstClr val="black">
                <a:alpha val="40000"/>
              </a:prstClr>
            </a:outerShdw>
          </a:effectLst>
        </p:spPr>
      </p:pic>
    </p:spTree>
  </p:cSld>
  <p:clrMapOvr>
    <a:masterClrMapping/>
  </p:clrMapOvr>
  <p:transition spd="slow" advClick="0" advTm="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任意多边形 17"/>
          <p:cNvSpPr>
            <a:spLocks/>
          </p:cNvSpPr>
          <p:nvPr/>
        </p:nvSpPr>
        <p:spPr bwMode="auto">
          <a:xfrm>
            <a:off x="-34925" y="0"/>
            <a:ext cx="5437188" cy="6858000"/>
          </a:xfrm>
          <a:custGeom>
            <a:avLst/>
            <a:gdLst>
              <a:gd name="T0" fmla="*/ 0 w 5437991"/>
              <a:gd name="T1" fmla="*/ 0 h 6858000"/>
              <a:gd name="T2" fmla="*/ 5434780 w 5437991"/>
              <a:gd name="T3" fmla="*/ 0 h 6858000"/>
              <a:gd name="T4" fmla="*/ 1632164 w 5437991"/>
              <a:gd name="T5" fmla="*/ 6858000 h 6858000"/>
              <a:gd name="T6" fmla="*/ 0 w 5437991"/>
              <a:gd name="T7" fmla="*/ 6858000 h 6858000"/>
              <a:gd name="T8" fmla="*/ 0 w 5437991"/>
              <a:gd name="T9" fmla="*/ 0 h 6858000"/>
              <a:gd name="T10" fmla="*/ 0 60000 65536"/>
              <a:gd name="T11" fmla="*/ 0 60000 65536"/>
              <a:gd name="T12" fmla="*/ 0 60000 65536"/>
              <a:gd name="T13" fmla="*/ 0 60000 65536"/>
              <a:gd name="T14" fmla="*/ 0 60000 65536"/>
              <a:gd name="T15" fmla="*/ 0 w 5437991"/>
              <a:gd name="T16" fmla="*/ 0 h 6858000"/>
              <a:gd name="T17" fmla="*/ 5437991 w 5437991"/>
              <a:gd name="T18" fmla="*/ 6858000 h 6858000"/>
            </a:gdLst>
            <a:ahLst/>
            <a:cxnLst>
              <a:cxn ang="T10">
                <a:pos x="T0" y="T1"/>
              </a:cxn>
              <a:cxn ang="T11">
                <a:pos x="T2" y="T3"/>
              </a:cxn>
              <a:cxn ang="T12">
                <a:pos x="T4" y="T5"/>
              </a:cxn>
              <a:cxn ang="T13">
                <a:pos x="T6" y="T7"/>
              </a:cxn>
              <a:cxn ang="T14">
                <a:pos x="T8" y="T9"/>
              </a:cxn>
            </a:cxnLst>
            <a:rect l="T15" t="T16" r="T17" b="T18"/>
            <a:pathLst>
              <a:path w="5437991" h="6858000">
                <a:moveTo>
                  <a:pt x="0" y="0"/>
                </a:moveTo>
                <a:lnTo>
                  <a:pt x="5437991" y="0"/>
                </a:lnTo>
                <a:lnTo>
                  <a:pt x="1633127" y="6858000"/>
                </a:lnTo>
                <a:lnTo>
                  <a:pt x="0" y="6858000"/>
                </a:lnTo>
                <a:lnTo>
                  <a:pt x="0" y="0"/>
                </a:lnTo>
                <a:close/>
              </a:path>
            </a:pathLst>
          </a:custGeom>
          <a:solidFill>
            <a:srgbClr val="B6302E"/>
          </a:solidFill>
          <a:ln w="9525">
            <a:noFill/>
            <a:round/>
            <a:headEnd/>
            <a:tailEnd/>
          </a:ln>
        </p:spPr>
        <p:txBody>
          <a:bodyPr anchor="ctr"/>
          <a:lstStyle/>
          <a:p>
            <a:endParaRPr lang="zh-CN" altLang="en-US"/>
          </a:p>
        </p:txBody>
      </p:sp>
      <p:sp>
        <p:nvSpPr>
          <p:cNvPr id="16386" name="Text Box 20"/>
          <p:cNvSpPr txBox="1">
            <a:spLocks noChangeArrowheads="1"/>
          </p:cNvSpPr>
          <p:nvPr/>
        </p:nvSpPr>
        <p:spPr bwMode="auto">
          <a:xfrm>
            <a:off x="2830513" y="1206500"/>
            <a:ext cx="1811337" cy="460375"/>
          </a:xfrm>
          <a:prstGeom prst="rect">
            <a:avLst/>
          </a:prstGeom>
          <a:noFill/>
          <a:ln w="9525">
            <a:noFill/>
            <a:miter lim="800000"/>
            <a:headEnd/>
            <a:tailEnd/>
          </a:ln>
        </p:spPr>
        <p:txBody>
          <a:bodyPr>
            <a:spAutoFit/>
          </a:bodyPr>
          <a:lstStyle/>
          <a:p>
            <a:pPr algn="dist">
              <a:buFont typeface="Arial" charset="0"/>
              <a:buNone/>
            </a:pPr>
            <a:r>
              <a:rPr lang="zh-CN" altLang="en-US" sz="2400">
                <a:solidFill>
                  <a:srgbClr val="FFFFFF"/>
                </a:solidFill>
                <a:latin typeface="Arial Black" pitchFamily="34" charset="0"/>
                <a:ea typeface="华文新魏"/>
                <a:cs typeface="华文新魏"/>
              </a:rPr>
              <a:t>Contents</a:t>
            </a:r>
          </a:p>
        </p:txBody>
      </p:sp>
      <p:sp>
        <p:nvSpPr>
          <p:cNvPr id="16387" name="文本框 20"/>
          <p:cNvSpPr txBox="1">
            <a:spLocks noChangeArrowheads="1"/>
          </p:cNvSpPr>
          <p:nvPr/>
        </p:nvSpPr>
        <p:spPr bwMode="auto">
          <a:xfrm>
            <a:off x="1801813" y="828675"/>
            <a:ext cx="1347787" cy="1568450"/>
          </a:xfrm>
          <a:prstGeom prst="rect">
            <a:avLst/>
          </a:prstGeom>
          <a:noFill/>
          <a:ln w="9525">
            <a:noFill/>
            <a:miter lim="800000"/>
            <a:headEnd/>
            <a:tailEnd/>
          </a:ln>
        </p:spPr>
        <p:txBody>
          <a:bodyPr>
            <a:spAutoFit/>
          </a:bodyPr>
          <a:lstStyle/>
          <a:p>
            <a:pPr algn="ctr">
              <a:buFont typeface="Arial" charset="0"/>
              <a:buNone/>
            </a:pPr>
            <a:r>
              <a:rPr lang="zh-CN" altLang="en-US" sz="4800">
                <a:solidFill>
                  <a:srgbClr val="FFFFFF"/>
                </a:solidFill>
                <a:latin typeface="微软雅黑" pitchFamily="34" charset="-122"/>
                <a:ea typeface="微软雅黑" pitchFamily="34" charset="-122"/>
              </a:rPr>
              <a:t>目录</a:t>
            </a:r>
          </a:p>
        </p:txBody>
      </p:sp>
      <p:cxnSp>
        <p:nvCxnSpPr>
          <p:cNvPr id="16388" name="直接连接符 22"/>
          <p:cNvCxnSpPr>
            <a:cxnSpLocks noChangeShapeType="1"/>
          </p:cNvCxnSpPr>
          <p:nvPr/>
        </p:nvCxnSpPr>
        <p:spPr bwMode="auto">
          <a:xfrm>
            <a:off x="2095500" y="1628775"/>
            <a:ext cx="2430463" cy="0"/>
          </a:xfrm>
          <a:prstGeom prst="line">
            <a:avLst/>
          </a:prstGeom>
          <a:noFill/>
          <a:ln w="9525">
            <a:solidFill>
              <a:srgbClr val="FFFFFF"/>
            </a:solidFill>
            <a:prstDash val="sysDash"/>
            <a:round/>
            <a:headEnd/>
            <a:tailEnd/>
          </a:ln>
        </p:spPr>
      </p:cxnSp>
      <p:cxnSp>
        <p:nvCxnSpPr>
          <p:cNvPr id="16389" name="直接连接符 24"/>
          <p:cNvCxnSpPr>
            <a:cxnSpLocks noChangeShapeType="1"/>
          </p:cNvCxnSpPr>
          <p:nvPr/>
        </p:nvCxnSpPr>
        <p:spPr bwMode="auto">
          <a:xfrm>
            <a:off x="2844800" y="534988"/>
            <a:ext cx="0" cy="2124075"/>
          </a:xfrm>
          <a:prstGeom prst="line">
            <a:avLst/>
          </a:prstGeom>
          <a:noFill/>
          <a:ln w="9525">
            <a:solidFill>
              <a:srgbClr val="FFFFFF"/>
            </a:solidFill>
            <a:prstDash val="sysDash"/>
            <a:round/>
            <a:headEnd/>
            <a:tailEnd/>
          </a:ln>
        </p:spPr>
      </p:cxnSp>
      <p:sp>
        <p:nvSpPr>
          <p:cNvPr id="16390" name="椭圆 25"/>
          <p:cNvSpPr>
            <a:spLocks noChangeArrowheads="1"/>
          </p:cNvSpPr>
          <p:nvPr/>
        </p:nvSpPr>
        <p:spPr bwMode="auto">
          <a:xfrm>
            <a:off x="4970463" y="1476375"/>
            <a:ext cx="1031875" cy="1030288"/>
          </a:xfrm>
          <a:prstGeom prst="ellipse">
            <a:avLst/>
          </a:prstGeom>
          <a:solidFill>
            <a:srgbClr val="FFFFFF"/>
          </a:solidFill>
          <a:ln w="9525">
            <a:noFill/>
            <a:round/>
            <a:headEnd/>
            <a:tailEnd/>
          </a:ln>
        </p:spPr>
        <p:txBody>
          <a:bodyPr anchor="ctr"/>
          <a:lstStyle/>
          <a:p>
            <a:pPr algn="ctr">
              <a:buFont typeface="Arial" charset="0"/>
              <a:buNone/>
            </a:pPr>
            <a:endParaRPr lang="zh-CN" altLang="en-US" sz="3200">
              <a:solidFill>
                <a:srgbClr val="FFFFFF"/>
              </a:solidFill>
              <a:latin typeface="Arial Narrow" pitchFamily="34" charset="0"/>
              <a:ea typeface="微软雅黑" pitchFamily="34" charset="-122"/>
            </a:endParaRPr>
          </a:p>
        </p:txBody>
      </p:sp>
      <p:sp>
        <p:nvSpPr>
          <p:cNvPr id="16391" name="椭圆 28"/>
          <p:cNvSpPr>
            <a:spLocks noChangeArrowheads="1"/>
          </p:cNvSpPr>
          <p:nvPr/>
        </p:nvSpPr>
        <p:spPr bwMode="auto">
          <a:xfrm>
            <a:off x="4292600" y="2678113"/>
            <a:ext cx="1033463" cy="1033462"/>
          </a:xfrm>
          <a:prstGeom prst="ellipse">
            <a:avLst/>
          </a:prstGeom>
          <a:solidFill>
            <a:srgbClr val="FFFFFF"/>
          </a:solidFill>
          <a:ln w="9525">
            <a:noFill/>
            <a:round/>
            <a:headEnd/>
            <a:tailEnd/>
          </a:ln>
        </p:spPr>
        <p:txBody>
          <a:bodyPr anchor="ctr"/>
          <a:lstStyle/>
          <a:p>
            <a:pPr algn="ctr">
              <a:buFont typeface="Arial" charset="0"/>
              <a:buNone/>
            </a:pPr>
            <a:endParaRPr lang="zh-CN" altLang="en-US" sz="3200">
              <a:solidFill>
                <a:srgbClr val="FFFFFF"/>
              </a:solidFill>
              <a:latin typeface="Arial Narrow" pitchFamily="34" charset="0"/>
              <a:ea typeface="微软雅黑" pitchFamily="34" charset="-122"/>
            </a:endParaRPr>
          </a:p>
        </p:txBody>
      </p:sp>
      <p:sp>
        <p:nvSpPr>
          <p:cNvPr id="16392" name="椭圆 29"/>
          <p:cNvSpPr>
            <a:spLocks noChangeArrowheads="1"/>
          </p:cNvSpPr>
          <p:nvPr/>
        </p:nvSpPr>
        <p:spPr bwMode="auto">
          <a:xfrm>
            <a:off x="3643313" y="3910013"/>
            <a:ext cx="1030287" cy="1031875"/>
          </a:xfrm>
          <a:prstGeom prst="ellipse">
            <a:avLst/>
          </a:prstGeom>
          <a:solidFill>
            <a:srgbClr val="FFFFFF"/>
          </a:solidFill>
          <a:ln w="9525">
            <a:noFill/>
            <a:round/>
            <a:headEnd/>
            <a:tailEnd/>
          </a:ln>
        </p:spPr>
        <p:txBody>
          <a:bodyPr anchor="ctr"/>
          <a:lstStyle/>
          <a:p>
            <a:pPr algn="ctr">
              <a:buFont typeface="Arial" charset="0"/>
              <a:buNone/>
            </a:pPr>
            <a:endParaRPr lang="zh-CN" altLang="en-US" sz="3200">
              <a:solidFill>
                <a:srgbClr val="FFFFFF"/>
              </a:solidFill>
              <a:latin typeface="Arial Narrow" pitchFamily="34" charset="0"/>
              <a:ea typeface="微软雅黑" pitchFamily="34" charset="-122"/>
            </a:endParaRPr>
          </a:p>
        </p:txBody>
      </p:sp>
      <p:sp>
        <p:nvSpPr>
          <p:cNvPr id="16393" name="椭圆 31"/>
          <p:cNvSpPr>
            <a:spLocks noChangeArrowheads="1"/>
          </p:cNvSpPr>
          <p:nvPr/>
        </p:nvSpPr>
        <p:spPr bwMode="auto">
          <a:xfrm>
            <a:off x="5045075" y="1549400"/>
            <a:ext cx="882650" cy="884238"/>
          </a:xfrm>
          <a:prstGeom prst="ellipse">
            <a:avLst/>
          </a:prstGeom>
          <a:solidFill>
            <a:srgbClr val="B6302E"/>
          </a:solidFill>
          <a:ln w="9525">
            <a:noFill/>
            <a:round/>
            <a:headEnd/>
            <a:tailEnd/>
          </a:ln>
        </p:spPr>
        <p:txBody>
          <a:bodyPr lIns="0" tIns="0" rIns="0" bIns="0" anchor="ctr"/>
          <a:lstStyle/>
          <a:p>
            <a:pPr algn="ctr">
              <a:buFont typeface="Arial" charset="0"/>
              <a:buNone/>
            </a:pPr>
            <a:r>
              <a:rPr lang="en-US" altLang="zh-CN" sz="3600">
                <a:solidFill>
                  <a:srgbClr val="FFFFFF"/>
                </a:solidFill>
                <a:latin typeface="Arial Black" pitchFamily="34" charset="0"/>
                <a:ea typeface="微软雅黑" pitchFamily="34" charset="-122"/>
              </a:rPr>
              <a:t>01</a:t>
            </a:r>
          </a:p>
        </p:txBody>
      </p:sp>
      <p:sp>
        <p:nvSpPr>
          <p:cNvPr id="16394" name="椭圆 32"/>
          <p:cNvSpPr>
            <a:spLocks noChangeArrowheads="1"/>
          </p:cNvSpPr>
          <p:nvPr/>
        </p:nvSpPr>
        <p:spPr bwMode="auto">
          <a:xfrm>
            <a:off x="4367213" y="2754313"/>
            <a:ext cx="882650" cy="881062"/>
          </a:xfrm>
          <a:prstGeom prst="ellipse">
            <a:avLst/>
          </a:prstGeom>
          <a:solidFill>
            <a:srgbClr val="B6302E"/>
          </a:solidFill>
          <a:ln w="9525">
            <a:noFill/>
            <a:round/>
            <a:headEnd/>
            <a:tailEnd/>
          </a:ln>
        </p:spPr>
        <p:txBody>
          <a:bodyPr lIns="0" tIns="0" rIns="0" bIns="0" anchor="ctr"/>
          <a:lstStyle/>
          <a:p>
            <a:pPr algn="ctr">
              <a:buFont typeface="Arial" charset="0"/>
              <a:buNone/>
            </a:pPr>
            <a:r>
              <a:rPr lang="en-US" altLang="zh-CN" sz="3600">
                <a:solidFill>
                  <a:srgbClr val="FFFFFF"/>
                </a:solidFill>
                <a:latin typeface="Arial Black" pitchFamily="34" charset="0"/>
                <a:ea typeface="微软雅黑" pitchFamily="34" charset="-122"/>
              </a:rPr>
              <a:t>02</a:t>
            </a:r>
          </a:p>
        </p:txBody>
      </p:sp>
      <p:sp>
        <p:nvSpPr>
          <p:cNvPr id="16395" name="椭圆 33"/>
          <p:cNvSpPr>
            <a:spLocks noChangeArrowheads="1"/>
          </p:cNvSpPr>
          <p:nvPr/>
        </p:nvSpPr>
        <p:spPr bwMode="auto">
          <a:xfrm>
            <a:off x="3716338" y="3983038"/>
            <a:ext cx="884237" cy="882650"/>
          </a:xfrm>
          <a:prstGeom prst="ellipse">
            <a:avLst/>
          </a:prstGeom>
          <a:solidFill>
            <a:srgbClr val="B6302E"/>
          </a:solidFill>
          <a:ln w="9525">
            <a:noFill/>
            <a:round/>
            <a:headEnd/>
            <a:tailEnd/>
          </a:ln>
        </p:spPr>
        <p:txBody>
          <a:bodyPr lIns="0" tIns="0" rIns="0" bIns="0" anchor="ctr"/>
          <a:lstStyle/>
          <a:p>
            <a:pPr algn="ctr">
              <a:buFont typeface="Arial" charset="0"/>
              <a:buNone/>
            </a:pPr>
            <a:r>
              <a:rPr lang="en-US" altLang="zh-CN" sz="3600">
                <a:solidFill>
                  <a:srgbClr val="FFFFFF"/>
                </a:solidFill>
                <a:latin typeface="Arial Black" pitchFamily="34" charset="0"/>
                <a:ea typeface="微软雅黑" pitchFamily="34" charset="-122"/>
              </a:rPr>
              <a:t>03</a:t>
            </a:r>
          </a:p>
        </p:txBody>
      </p:sp>
      <p:sp>
        <p:nvSpPr>
          <p:cNvPr id="4" name="矩形 3"/>
          <p:cNvSpPr/>
          <p:nvPr/>
        </p:nvSpPr>
        <p:spPr>
          <a:xfrm>
            <a:off x="6551613" y="1447800"/>
            <a:ext cx="3516312" cy="1073150"/>
          </a:xfrm>
          <a:prstGeom prst="rect">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buFont typeface="Wingdings" panose="05000000000000000000" pitchFamily="2" charset="2"/>
              <a:buChar char="l"/>
              <a:defRPr/>
            </a:pPr>
            <a:r>
              <a:rPr lang="zh-CN" altLang="en-US" sz="3200" dirty="0">
                <a:latin typeface="黑体" panose="02010600030101010101" charset="-122"/>
                <a:ea typeface="黑体" panose="02010600030101010101" charset="-122"/>
              </a:rPr>
              <a:t>税总发</a:t>
            </a:r>
            <a:r>
              <a:rPr lang="en-US" altLang="zh-CN" sz="3200" dirty="0">
                <a:latin typeface="黑体" panose="02010600030101010101" charset="-122"/>
                <a:ea typeface="黑体" panose="02010600030101010101" charset="-122"/>
              </a:rPr>
              <a:t>〔2017〕124</a:t>
            </a:r>
            <a:r>
              <a:rPr lang="zh-CN" altLang="en-US" sz="3200" dirty="0">
                <a:latin typeface="黑体" panose="02010600030101010101" charset="-122"/>
                <a:ea typeface="黑体" panose="02010600030101010101" charset="-122"/>
              </a:rPr>
              <a:t>号文件解读</a:t>
            </a:r>
          </a:p>
        </p:txBody>
      </p:sp>
      <p:sp>
        <p:nvSpPr>
          <p:cNvPr id="20" name="矩形 19"/>
          <p:cNvSpPr/>
          <p:nvPr/>
        </p:nvSpPr>
        <p:spPr>
          <a:xfrm>
            <a:off x="5899150" y="2752725"/>
            <a:ext cx="3590925" cy="1144588"/>
          </a:xfrm>
          <a:prstGeom prst="rect">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buFont typeface="Wingdings" panose="05000000000000000000" pitchFamily="2" charset="2"/>
              <a:buChar char="l"/>
              <a:defRPr/>
            </a:pPr>
            <a:r>
              <a:rPr lang="zh-CN" altLang="en-US" sz="3200" dirty="0">
                <a:latin typeface="黑体" panose="02010600030101010101" charset="-122"/>
                <a:ea typeface="黑体" panose="02010600030101010101" charset="-122"/>
              </a:rPr>
              <a:t>增值税申报</a:t>
            </a:r>
            <a:endParaRPr lang="en-US" altLang="zh-CN" sz="3200" dirty="0">
              <a:latin typeface="黑体" panose="02010600030101010101" charset="-122"/>
              <a:ea typeface="黑体" panose="02010600030101010101" charset="-122"/>
            </a:endParaRPr>
          </a:p>
          <a:p>
            <a:pPr marL="457200" indent="-457200">
              <a:defRPr/>
            </a:pPr>
            <a:r>
              <a:rPr lang="en-US" altLang="zh-CN" sz="3200" dirty="0">
                <a:latin typeface="黑体" panose="02010600030101010101" charset="-122"/>
                <a:ea typeface="黑体" panose="02010600030101010101" charset="-122"/>
              </a:rPr>
              <a:t>  </a:t>
            </a:r>
            <a:r>
              <a:rPr lang="zh-CN" altLang="en-US" sz="3200" dirty="0">
                <a:latin typeface="黑体" panose="02010600030101010101" charset="-122"/>
                <a:ea typeface="黑体" panose="02010600030101010101" charset="-122"/>
              </a:rPr>
              <a:t>比对规则解读</a:t>
            </a:r>
          </a:p>
        </p:txBody>
      </p:sp>
      <p:sp>
        <p:nvSpPr>
          <p:cNvPr id="23" name="矩形 22"/>
          <p:cNvSpPr/>
          <p:nvPr/>
        </p:nvSpPr>
        <p:spPr>
          <a:xfrm>
            <a:off x="5205413" y="4164013"/>
            <a:ext cx="3689350" cy="1117600"/>
          </a:xfrm>
          <a:prstGeom prst="rect">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buFont typeface="Wingdings" panose="05000000000000000000" pitchFamily="2" charset="2"/>
              <a:buChar char="l"/>
              <a:defRPr/>
            </a:pPr>
            <a:r>
              <a:rPr lang="zh-CN" altLang="en-US" sz="3200" dirty="0">
                <a:latin typeface="黑体" panose="02010600030101010101" charset="-122"/>
                <a:ea typeface="黑体" panose="02010600030101010101" charset="-122"/>
              </a:rPr>
              <a:t>财税</a:t>
            </a:r>
            <a:r>
              <a:rPr lang="en-US" altLang="zh-CN" sz="3200" dirty="0">
                <a:latin typeface="黑体" panose="02010600030101010101" charset="-122"/>
                <a:ea typeface="黑体" panose="02010600030101010101" charset="-122"/>
              </a:rPr>
              <a:t>〔2018〕32</a:t>
            </a:r>
            <a:r>
              <a:rPr lang="zh-CN" altLang="en-US" sz="3200" dirty="0">
                <a:latin typeface="黑体" panose="02010600030101010101" charset="-122"/>
                <a:ea typeface="黑体" panose="02010600030101010101" charset="-122"/>
              </a:rPr>
              <a:t>号文件解读</a:t>
            </a:r>
          </a:p>
        </p:txBody>
      </p:sp>
      <p:pic>
        <p:nvPicPr>
          <p:cNvPr id="16399" name="图片 24"/>
          <p:cNvPicPr>
            <a:picLocks noChangeAspect="1"/>
          </p:cNvPicPr>
          <p:nvPr/>
        </p:nvPicPr>
        <p:blipFill>
          <a:blip r:embed="rId3"/>
          <a:srcRect/>
          <a:stretch>
            <a:fillRect/>
          </a:stretch>
        </p:blipFill>
        <p:spPr bwMode="auto">
          <a:xfrm>
            <a:off x="9110663" y="4038600"/>
            <a:ext cx="2576512" cy="1876425"/>
          </a:xfrm>
          <a:prstGeom prst="rect">
            <a:avLst/>
          </a:prstGeom>
          <a:noFill/>
          <a:ln w="9525">
            <a:noFill/>
            <a:miter lim="800000"/>
            <a:headEnd/>
            <a:tailEnd/>
          </a:ln>
        </p:spPr>
      </p:pic>
    </p:spTree>
  </p:cSld>
  <p:clrMapOvr>
    <a:masterClrMapping/>
  </p:clrMapOvr>
  <p:transition spd="slow" advClick="0" advTm="0">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18435" name="矩形 7"/>
          <p:cNvSpPr>
            <a:spLocks noChangeArrowheads="1"/>
          </p:cNvSpPr>
          <p:nvPr/>
        </p:nvSpPr>
        <p:spPr bwMode="auto">
          <a:xfrm>
            <a:off x="862013" y="158750"/>
            <a:ext cx="4587875" cy="8302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税总发</a:t>
            </a:r>
            <a:r>
              <a:rPr lang="en-US" altLang="zh-CN" sz="2400" b="1">
                <a:solidFill>
                  <a:srgbClr val="B6302E"/>
                </a:solidFill>
                <a:latin typeface="微软雅黑" pitchFamily="34" charset="-122"/>
                <a:ea typeface="微软雅黑" pitchFamily="34" charset="-122"/>
              </a:rPr>
              <a:t>〔2017〕124</a:t>
            </a:r>
            <a:r>
              <a:rPr lang="zh-CN" altLang="en-US" sz="2400" b="1">
                <a:solidFill>
                  <a:srgbClr val="B6302E"/>
                </a:solidFill>
                <a:latin typeface="微软雅黑" pitchFamily="34" charset="-122"/>
                <a:ea typeface="微软雅黑" pitchFamily="34" charset="-122"/>
              </a:rPr>
              <a:t>号文件解读</a:t>
            </a:r>
          </a:p>
          <a:p>
            <a:endParaRPr lang="zh-CN" altLang="en-US" sz="2400" b="1">
              <a:solidFill>
                <a:srgbClr val="B6302E"/>
              </a:solidFill>
              <a:latin typeface="微软雅黑" pitchFamily="34" charset="-122"/>
              <a:ea typeface="微软雅黑" pitchFamily="34" charset="-122"/>
            </a:endParaRPr>
          </a:p>
        </p:txBody>
      </p:sp>
      <p:sp>
        <p:nvSpPr>
          <p:cNvPr id="18436" name="Rectangle 2"/>
          <p:cNvSpPr>
            <a:spLocks noChangeArrowheads="1"/>
          </p:cNvSpPr>
          <p:nvPr/>
        </p:nvSpPr>
        <p:spPr bwMode="auto">
          <a:xfrm>
            <a:off x="5986463" y="1065213"/>
            <a:ext cx="4883150" cy="2333625"/>
          </a:xfrm>
          <a:prstGeom prst="rect">
            <a:avLst/>
          </a:prstGeom>
          <a:blipFill dpi="0" rotWithShape="1">
            <a:blip r:embed="rId3"/>
            <a:srcRect/>
            <a:stretch>
              <a:fillRect/>
            </a:stretch>
          </a:blipFill>
          <a:ln w="9525">
            <a:noFill/>
            <a:miter lim="800000"/>
            <a:headEnd/>
            <a:tailEnd/>
          </a:ln>
        </p:spPr>
        <p:txBody>
          <a:bodyPr anchor="ctr"/>
          <a:lstStyle/>
          <a:p>
            <a:pPr algn="ctr">
              <a:buFont typeface="Arial" charset="0"/>
              <a:buNone/>
            </a:pPr>
            <a:endParaRPr lang="zh-CN" altLang="zh-CN">
              <a:solidFill>
                <a:srgbClr val="FFFFFF"/>
              </a:solidFill>
              <a:sym typeface="Calibri" pitchFamily="34" charset="0"/>
            </a:endParaRPr>
          </a:p>
        </p:txBody>
      </p:sp>
      <p:sp>
        <p:nvSpPr>
          <p:cNvPr id="18437" name="Rectangle 3"/>
          <p:cNvSpPr>
            <a:spLocks noChangeArrowheads="1"/>
          </p:cNvSpPr>
          <p:nvPr/>
        </p:nvSpPr>
        <p:spPr bwMode="auto">
          <a:xfrm>
            <a:off x="1109663" y="1065213"/>
            <a:ext cx="4876800" cy="2336800"/>
          </a:xfrm>
          <a:prstGeom prst="rect">
            <a:avLst/>
          </a:prstGeom>
          <a:solidFill>
            <a:srgbClr val="B6302E"/>
          </a:solidFill>
          <a:ln w="9525">
            <a:noFill/>
            <a:miter lim="800000"/>
            <a:headEnd/>
            <a:tailEnd/>
          </a:ln>
        </p:spPr>
        <p:txBody>
          <a:bodyPr anchor="ctr"/>
          <a:lstStyle/>
          <a:p>
            <a:pPr algn="ctr">
              <a:buFont typeface="Arial" charset="0"/>
              <a:buNone/>
            </a:pPr>
            <a:endParaRPr lang="zh-CN" altLang="zh-CN" sz="3200">
              <a:solidFill>
                <a:srgbClr val="FFFFFF"/>
              </a:solidFill>
              <a:sym typeface="Calibri" pitchFamily="34" charset="0"/>
            </a:endParaRPr>
          </a:p>
        </p:txBody>
      </p:sp>
      <p:sp>
        <p:nvSpPr>
          <p:cNvPr id="18438" name="Oval 4"/>
          <p:cNvSpPr>
            <a:spLocks noChangeArrowheads="1"/>
          </p:cNvSpPr>
          <p:nvPr/>
        </p:nvSpPr>
        <p:spPr bwMode="auto">
          <a:xfrm>
            <a:off x="1473200" y="3808413"/>
            <a:ext cx="955675" cy="960437"/>
          </a:xfrm>
          <a:prstGeom prst="ellipse">
            <a:avLst/>
          </a:prstGeom>
          <a:solidFill>
            <a:srgbClr val="B6302E"/>
          </a:solidFill>
          <a:ln w="9525">
            <a:noFill/>
            <a:round/>
            <a:headEnd/>
            <a:tailEnd/>
          </a:ln>
        </p:spPr>
        <p:txBody>
          <a:bodyPr anchor="ctr"/>
          <a:lstStyle/>
          <a:p>
            <a:pPr algn="ctr">
              <a:buFont typeface="Arial" charset="0"/>
              <a:buNone/>
            </a:pPr>
            <a:endParaRPr lang="zh-CN" altLang="zh-CN" sz="3200">
              <a:solidFill>
                <a:srgbClr val="FFFFFF"/>
              </a:solidFill>
              <a:sym typeface="Calibri" pitchFamily="34" charset="0"/>
            </a:endParaRPr>
          </a:p>
        </p:txBody>
      </p:sp>
      <p:sp>
        <p:nvSpPr>
          <p:cNvPr id="18439" name="Oval 12"/>
          <p:cNvSpPr>
            <a:spLocks noChangeArrowheads="1"/>
          </p:cNvSpPr>
          <p:nvPr/>
        </p:nvSpPr>
        <p:spPr bwMode="auto">
          <a:xfrm>
            <a:off x="3473450" y="3808413"/>
            <a:ext cx="957263" cy="960437"/>
          </a:xfrm>
          <a:prstGeom prst="ellipse">
            <a:avLst/>
          </a:prstGeom>
          <a:solidFill>
            <a:srgbClr val="404040"/>
          </a:solidFill>
          <a:ln w="9525">
            <a:noFill/>
            <a:round/>
            <a:headEnd/>
            <a:tailEnd/>
          </a:ln>
        </p:spPr>
        <p:txBody>
          <a:bodyPr anchor="ctr"/>
          <a:lstStyle/>
          <a:p>
            <a:pPr algn="ctr">
              <a:buFont typeface="Arial" charset="0"/>
              <a:buNone/>
            </a:pPr>
            <a:endParaRPr lang="zh-CN" altLang="zh-CN" sz="3200">
              <a:solidFill>
                <a:srgbClr val="FFFFFF"/>
              </a:solidFill>
              <a:sym typeface="Calibri" pitchFamily="34" charset="0"/>
            </a:endParaRPr>
          </a:p>
        </p:txBody>
      </p:sp>
      <p:sp>
        <p:nvSpPr>
          <p:cNvPr id="18440" name="Oval 14"/>
          <p:cNvSpPr>
            <a:spLocks noChangeArrowheads="1"/>
          </p:cNvSpPr>
          <p:nvPr/>
        </p:nvSpPr>
        <p:spPr bwMode="auto">
          <a:xfrm>
            <a:off x="5510213" y="3800475"/>
            <a:ext cx="955675" cy="960438"/>
          </a:xfrm>
          <a:prstGeom prst="ellipse">
            <a:avLst/>
          </a:prstGeom>
          <a:solidFill>
            <a:srgbClr val="B6302E"/>
          </a:solidFill>
          <a:ln w="9525">
            <a:noFill/>
            <a:round/>
            <a:headEnd/>
            <a:tailEnd/>
          </a:ln>
        </p:spPr>
        <p:txBody>
          <a:bodyPr anchor="ctr"/>
          <a:lstStyle/>
          <a:p>
            <a:pPr algn="ctr">
              <a:buFont typeface="Arial" charset="0"/>
              <a:buNone/>
            </a:pPr>
            <a:endParaRPr lang="zh-CN" altLang="zh-CN" sz="3200">
              <a:solidFill>
                <a:srgbClr val="FFFFFF"/>
              </a:solidFill>
              <a:sym typeface="Calibri" pitchFamily="34" charset="0"/>
            </a:endParaRPr>
          </a:p>
        </p:txBody>
      </p:sp>
      <p:sp>
        <p:nvSpPr>
          <p:cNvPr id="18441" name="Oval 16"/>
          <p:cNvSpPr>
            <a:spLocks noChangeArrowheads="1"/>
          </p:cNvSpPr>
          <p:nvPr/>
        </p:nvSpPr>
        <p:spPr bwMode="auto">
          <a:xfrm>
            <a:off x="7615238" y="3783013"/>
            <a:ext cx="954087" cy="960437"/>
          </a:xfrm>
          <a:prstGeom prst="ellipse">
            <a:avLst/>
          </a:prstGeom>
          <a:solidFill>
            <a:srgbClr val="404040"/>
          </a:solidFill>
          <a:ln w="9525">
            <a:noFill/>
            <a:round/>
            <a:headEnd/>
            <a:tailEnd/>
          </a:ln>
        </p:spPr>
        <p:txBody>
          <a:bodyPr anchor="ctr"/>
          <a:lstStyle/>
          <a:p>
            <a:pPr algn="ctr">
              <a:buFont typeface="Arial" charset="0"/>
              <a:buNone/>
            </a:pPr>
            <a:endParaRPr lang="zh-CN" altLang="zh-CN" sz="3200">
              <a:solidFill>
                <a:srgbClr val="FFFFFF"/>
              </a:solidFill>
              <a:sym typeface="Calibri" pitchFamily="34" charset="0"/>
            </a:endParaRPr>
          </a:p>
        </p:txBody>
      </p:sp>
      <p:grpSp>
        <p:nvGrpSpPr>
          <p:cNvPr id="18442" name="Group 20"/>
          <p:cNvGrpSpPr>
            <a:grpSpLocks/>
          </p:cNvGrpSpPr>
          <p:nvPr/>
        </p:nvGrpSpPr>
        <p:grpSpPr bwMode="auto">
          <a:xfrm>
            <a:off x="1697038" y="4016375"/>
            <a:ext cx="534987" cy="539750"/>
            <a:chOff x="0" y="0"/>
            <a:chExt cx="401822" cy="404317"/>
          </a:xfrm>
        </p:grpSpPr>
        <p:sp>
          <p:nvSpPr>
            <p:cNvPr id="18489" name="Freeform 42"/>
            <p:cNvSpPr>
              <a:spLocks noEditPoints="1"/>
            </p:cNvSpPr>
            <p:nvPr/>
          </p:nvSpPr>
          <p:spPr bwMode="auto">
            <a:xfrm>
              <a:off x="0" y="0"/>
              <a:ext cx="401822" cy="404317"/>
            </a:xfrm>
            <a:custGeom>
              <a:avLst/>
              <a:gdLst>
                <a:gd name="T0" fmla="*/ 661681283 w 121"/>
                <a:gd name="T1" fmla="*/ 0 h 121"/>
                <a:gd name="T2" fmla="*/ 0 w 121"/>
                <a:gd name="T3" fmla="*/ 681087023 h 121"/>
                <a:gd name="T4" fmla="*/ 661681283 w 121"/>
                <a:gd name="T5" fmla="*/ 1351010218 h 121"/>
                <a:gd name="T6" fmla="*/ 1334387765 w 121"/>
                <a:gd name="T7" fmla="*/ 681087023 h 121"/>
                <a:gd name="T8" fmla="*/ 661681283 w 121"/>
                <a:gd name="T9" fmla="*/ 0 h 121"/>
                <a:gd name="T10" fmla="*/ 661681283 w 121"/>
                <a:gd name="T11" fmla="*/ 1239355239 h 121"/>
                <a:gd name="T12" fmla="*/ 110278553 w 121"/>
                <a:gd name="T13" fmla="*/ 681087023 h 121"/>
                <a:gd name="T14" fmla="*/ 661681283 w 121"/>
                <a:gd name="T15" fmla="*/ 111654979 h 121"/>
                <a:gd name="T16" fmla="*/ 1224109212 w 121"/>
                <a:gd name="T17" fmla="*/ 681087023 h 121"/>
                <a:gd name="T18" fmla="*/ 661681283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w="9525">
              <a:noFill/>
              <a:round/>
              <a:headEnd/>
              <a:tailEnd/>
            </a:ln>
          </p:spPr>
          <p:txBody>
            <a:bodyPr/>
            <a:lstStyle/>
            <a:p>
              <a:endParaRPr lang="zh-CN" altLang="en-US"/>
            </a:p>
          </p:txBody>
        </p:sp>
        <p:sp>
          <p:nvSpPr>
            <p:cNvPr id="18490" name="Freeform 43"/>
            <p:cNvSpPr>
              <a:spLocks/>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w="9525">
              <a:noFill/>
              <a:round/>
              <a:headEnd/>
              <a:tailEnd/>
            </a:ln>
          </p:spPr>
          <p:txBody>
            <a:bodyPr/>
            <a:lstStyle/>
            <a:p>
              <a:endParaRPr lang="zh-CN" altLang="en-US"/>
            </a:p>
          </p:txBody>
        </p:sp>
      </p:grpSp>
      <p:grpSp>
        <p:nvGrpSpPr>
          <p:cNvPr id="18443" name="Group 23"/>
          <p:cNvGrpSpPr>
            <a:grpSpLocks/>
          </p:cNvGrpSpPr>
          <p:nvPr/>
        </p:nvGrpSpPr>
        <p:grpSpPr bwMode="auto">
          <a:xfrm>
            <a:off x="3736975" y="4075113"/>
            <a:ext cx="519113" cy="452437"/>
            <a:chOff x="0" y="0"/>
            <a:chExt cx="389342" cy="339426"/>
          </a:xfrm>
        </p:grpSpPr>
        <p:sp>
          <p:nvSpPr>
            <p:cNvPr id="18478" name="Freeform 110"/>
            <p:cNvSpPr>
              <a:spLocks/>
            </p:cNvSpPr>
            <p:nvPr/>
          </p:nvSpPr>
          <p:spPr bwMode="auto">
            <a:xfrm>
              <a:off x="259561" y="102327"/>
              <a:ext cx="102328" cy="102328"/>
            </a:xfrm>
            <a:custGeom>
              <a:avLst/>
              <a:gdLst>
                <a:gd name="T0" fmla="*/ 0 w 41"/>
                <a:gd name="T1" fmla="*/ 242931663 h 41"/>
                <a:gd name="T2" fmla="*/ 18686091 w 41"/>
                <a:gd name="T3" fmla="*/ 255390721 h 41"/>
                <a:gd name="T4" fmla="*/ 255390721 w 41"/>
                <a:gd name="T5" fmla="*/ 18686091 h 41"/>
                <a:gd name="T6" fmla="*/ 242931663 w 41"/>
                <a:gd name="T7" fmla="*/ 0 h 41"/>
                <a:gd name="T8" fmla="*/ 0 w 41"/>
                <a:gd name="T9" fmla="*/ 242931663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w="9525">
              <a:noFill/>
              <a:round/>
              <a:headEnd/>
              <a:tailEnd/>
            </a:ln>
          </p:spPr>
          <p:txBody>
            <a:bodyPr/>
            <a:lstStyle/>
            <a:p>
              <a:endParaRPr lang="zh-CN" altLang="en-US"/>
            </a:p>
          </p:txBody>
        </p:sp>
        <p:sp>
          <p:nvSpPr>
            <p:cNvPr id="18479" name="Freeform 111"/>
            <p:cNvSpPr>
              <a:spLocks/>
            </p:cNvSpPr>
            <p:nvPr/>
          </p:nvSpPr>
          <p:spPr bwMode="auto">
            <a:xfrm>
              <a:off x="237098" y="74873"/>
              <a:ext cx="109814" cy="114806"/>
            </a:xfrm>
            <a:custGeom>
              <a:avLst/>
              <a:gdLst>
                <a:gd name="T0" fmla="*/ 230469636 w 44"/>
                <a:gd name="T1" fmla="*/ 0 h 46"/>
                <a:gd name="T2" fmla="*/ 0 w 44"/>
                <a:gd name="T3" fmla="*/ 242929496 h 46"/>
                <a:gd name="T4" fmla="*/ 37374196 w 44"/>
                <a:gd name="T5" fmla="*/ 286530818 h 46"/>
                <a:gd name="T6" fmla="*/ 274070786 w 44"/>
                <a:gd name="T7" fmla="*/ 49830795 h 46"/>
                <a:gd name="T8" fmla="*/ 230469636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w="9525">
              <a:noFill/>
              <a:round/>
              <a:headEnd/>
              <a:tailEnd/>
            </a:ln>
          </p:spPr>
          <p:txBody>
            <a:bodyPr/>
            <a:lstStyle/>
            <a:p>
              <a:endParaRPr lang="zh-CN" altLang="en-US"/>
            </a:p>
          </p:txBody>
        </p:sp>
        <p:sp>
          <p:nvSpPr>
            <p:cNvPr id="18480" name="Freeform 112"/>
            <p:cNvSpPr>
              <a:spLocks/>
            </p:cNvSpPr>
            <p:nvPr/>
          </p:nvSpPr>
          <p:spPr bwMode="auto">
            <a:xfrm>
              <a:off x="217132" y="59898"/>
              <a:ext cx="104823" cy="104823"/>
            </a:xfrm>
            <a:custGeom>
              <a:avLst/>
              <a:gdLst>
                <a:gd name="T0" fmla="*/ 0 w 42"/>
                <a:gd name="T1" fmla="*/ 236700317 h 42"/>
                <a:gd name="T2" fmla="*/ 24915428 w 42"/>
                <a:gd name="T3" fmla="*/ 261615745 h 42"/>
                <a:gd name="T4" fmla="*/ 261615745 w 42"/>
                <a:gd name="T5" fmla="*/ 24915428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w="9525">
              <a:noFill/>
              <a:round/>
              <a:headEnd/>
              <a:tailEnd/>
            </a:ln>
          </p:spPr>
          <p:txBody>
            <a:bodyPr/>
            <a:lstStyle/>
            <a:p>
              <a:endParaRPr lang="zh-CN" altLang="en-US"/>
            </a:p>
          </p:txBody>
        </p:sp>
        <p:sp>
          <p:nvSpPr>
            <p:cNvPr id="18481" name="Freeform 113"/>
            <p:cNvSpPr>
              <a:spLocks/>
            </p:cNvSpPr>
            <p:nvPr/>
          </p:nvSpPr>
          <p:spPr bwMode="auto">
            <a:xfrm>
              <a:off x="189679" y="162226"/>
              <a:ext cx="69882" cy="69882"/>
            </a:xfrm>
            <a:custGeom>
              <a:avLst/>
              <a:gdLst>
                <a:gd name="T0" fmla="*/ 174410497 w 28"/>
                <a:gd name="T1" fmla="*/ 124579639 h 28"/>
                <a:gd name="T2" fmla="*/ 49830857 w 28"/>
                <a:gd name="T3" fmla="*/ 0 h 28"/>
                <a:gd name="T4" fmla="*/ 0 w 28"/>
                <a:gd name="T5" fmla="*/ 124579639 h 28"/>
                <a:gd name="T6" fmla="*/ 56060338 w 28"/>
                <a:gd name="T7" fmla="*/ 174410497 h 28"/>
                <a:gd name="T8" fmla="*/ 174410497 w 28"/>
                <a:gd name="T9" fmla="*/ 124579639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w="9525">
              <a:noFill/>
              <a:round/>
              <a:headEnd/>
              <a:tailEnd/>
            </a:ln>
          </p:spPr>
          <p:txBody>
            <a:bodyPr/>
            <a:lstStyle/>
            <a:p>
              <a:endParaRPr lang="zh-CN" altLang="en-US"/>
            </a:p>
          </p:txBody>
        </p:sp>
        <p:sp>
          <p:nvSpPr>
            <p:cNvPr id="18482" name="Freeform 114"/>
            <p:cNvSpPr>
              <a:spLocks/>
            </p:cNvSpPr>
            <p:nvPr/>
          </p:nvSpPr>
          <p:spPr bwMode="auto">
            <a:xfrm>
              <a:off x="172208" y="219628"/>
              <a:ext cx="34941" cy="32446"/>
            </a:xfrm>
            <a:custGeom>
              <a:avLst/>
              <a:gdLst>
                <a:gd name="T0" fmla="*/ 0 w 14"/>
                <a:gd name="T1" fmla="*/ 80980224 h 13"/>
                <a:gd name="T2" fmla="*/ 87205248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w="9525">
              <a:noFill/>
              <a:round/>
              <a:headEnd/>
              <a:tailEnd/>
            </a:ln>
          </p:spPr>
          <p:txBody>
            <a:bodyPr/>
            <a:lstStyle/>
            <a:p>
              <a:endParaRPr lang="zh-CN" altLang="en-US"/>
            </a:p>
          </p:txBody>
        </p:sp>
        <p:sp>
          <p:nvSpPr>
            <p:cNvPr id="18483" name="Freeform 115"/>
            <p:cNvSpPr>
              <a:spLocks/>
            </p:cNvSpPr>
            <p:nvPr/>
          </p:nvSpPr>
          <p:spPr bwMode="auto">
            <a:xfrm>
              <a:off x="319460" y="34941"/>
              <a:ext cx="69882" cy="69882"/>
            </a:xfrm>
            <a:custGeom>
              <a:avLst/>
              <a:gdLst>
                <a:gd name="T0" fmla="*/ 43603872 w 28"/>
                <a:gd name="T1" fmla="*/ 0 h 28"/>
                <a:gd name="T2" fmla="*/ 0 w 28"/>
                <a:gd name="T3" fmla="*/ 49830857 h 28"/>
                <a:gd name="T4" fmla="*/ 124579639 w 28"/>
                <a:gd name="T5" fmla="*/ 174410497 h 28"/>
                <a:gd name="T6" fmla="*/ 174410497 w 28"/>
                <a:gd name="T7" fmla="*/ 124579639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w="9525">
              <a:noFill/>
              <a:round/>
              <a:headEnd/>
              <a:tailEnd/>
            </a:ln>
          </p:spPr>
          <p:txBody>
            <a:bodyPr/>
            <a:lstStyle/>
            <a:p>
              <a:endParaRPr lang="zh-CN" altLang="en-US"/>
            </a:p>
          </p:txBody>
        </p:sp>
        <p:sp>
          <p:nvSpPr>
            <p:cNvPr id="18484" name="Freeform 116"/>
            <p:cNvSpPr>
              <a:spLocks/>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2 h 136"/>
                <a:gd name="T10" fmla="*/ 647806318 w 112"/>
                <a:gd name="T11" fmla="*/ 199325422 h 136"/>
                <a:gd name="T12" fmla="*/ 647806318 w 112"/>
                <a:gd name="T13" fmla="*/ 249156154 h 136"/>
                <a:gd name="T14" fmla="*/ 697636997 w 112"/>
                <a:gd name="T15" fmla="*/ 199325422 h 136"/>
                <a:gd name="T16" fmla="*/ 697636997 w 112"/>
                <a:gd name="T17" fmla="*/ 37374296 h 136"/>
                <a:gd name="T18" fmla="*/ 604202602 w 112"/>
                <a:gd name="T19" fmla="*/ 37374296 h 136"/>
                <a:gd name="T20" fmla="*/ 604202602 w 112"/>
                <a:gd name="T21" fmla="*/ 124579325 h 136"/>
                <a:gd name="T22" fmla="*/ 591746180 w 112"/>
                <a:gd name="T23" fmla="*/ 124579325 h 136"/>
                <a:gd name="T24" fmla="*/ 591746180 w 112"/>
                <a:gd name="T25" fmla="*/ 0 h 136"/>
                <a:gd name="T26" fmla="*/ 554371922 w 112"/>
                <a:gd name="T27" fmla="*/ 0 h 136"/>
                <a:gd name="T28" fmla="*/ 554371922 w 112"/>
                <a:gd name="T29" fmla="*/ 124579325 h 136"/>
                <a:gd name="T30" fmla="*/ 541915500 w 112"/>
                <a:gd name="T31" fmla="*/ 124579325 h 136"/>
                <a:gd name="T32" fmla="*/ 541915500 w 112"/>
                <a:gd name="T33" fmla="*/ 37374296 h 136"/>
                <a:gd name="T34" fmla="*/ 492082325 w 112"/>
                <a:gd name="T35" fmla="*/ 37374296 h 136"/>
                <a:gd name="T36" fmla="*/ 492082325 w 112"/>
                <a:gd name="T37" fmla="*/ 124579325 h 136"/>
                <a:gd name="T38" fmla="*/ 473396444 w 112"/>
                <a:gd name="T39" fmla="*/ 124579325 h 136"/>
                <a:gd name="T40" fmla="*/ 473396444 w 112"/>
                <a:gd name="T41" fmla="*/ 0 h 136"/>
                <a:gd name="T42" fmla="*/ 448481105 w 112"/>
                <a:gd name="T43" fmla="*/ 0 h 136"/>
                <a:gd name="T44" fmla="*/ 448481105 w 112"/>
                <a:gd name="T45" fmla="*/ 124579325 h 136"/>
                <a:gd name="T46" fmla="*/ 423565765 w 112"/>
                <a:gd name="T47" fmla="*/ 124579325 h 136"/>
                <a:gd name="T48" fmla="*/ 423565765 w 112"/>
                <a:gd name="T49" fmla="*/ 37374296 h 136"/>
                <a:gd name="T50" fmla="*/ 373735086 w 112"/>
                <a:gd name="T51" fmla="*/ 37374296 h 136"/>
                <a:gd name="T52" fmla="*/ 373735086 w 112"/>
                <a:gd name="T53" fmla="*/ 124579325 h 136"/>
                <a:gd name="T54" fmla="*/ 355046709 w 112"/>
                <a:gd name="T55" fmla="*/ 124579325 h 136"/>
                <a:gd name="T56" fmla="*/ 355046709 w 112"/>
                <a:gd name="T57" fmla="*/ 0 h 136"/>
                <a:gd name="T58" fmla="*/ 330131370 w 112"/>
                <a:gd name="T59" fmla="*/ 0 h 136"/>
                <a:gd name="T60" fmla="*/ 330131370 w 112"/>
                <a:gd name="T61" fmla="*/ 124579325 h 136"/>
                <a:gd name="T62" fmla="*/ 317674948 w 112"/>
                <a:gd name="T63" fmla="*/ 124579325 h 136"/>
                <a:gd name="T64" fmla="*/ 317674948 w 112"/>
                <a:gd name="T65" fmla="*/ 37374296 h 136"/>
                <a:gd name="T66" fmla="*/ 267841773 w 112"/>
                <a:gd name="T67" fmla="*/ 37374296 h 136"/>
                <a:gd name="T68" fmla="*/ 267841773 w 112"/>
                <a:gd name="T69" fmla="*/ 124579325 h 136"/>
                <a:gd name="T70" fmla="*/ 249155892 w 112"/>
                <a:gd name="T71" fmla="*/ 124579325 h 136"/>
                <a:gd name="T72" fmla="*/ 249155892 w 112"/>
                <a:gd name="T73" fmla="*/ 0 h 136"/>
                <a:gd name="T74" fmla="*/ 218011093 w 112"/>
                <a:gd name="T75" fmla="*/ 0 h 136"/>
                <a:gd name="T76" fmla="*/ 218011093 w 112"/>
                <a:gd name="T77" fmla="*/ 124579325 h 136"/>
                <a:gd name="T78" fmla="*/ 199325212 w 112"/>
                <a:gd name="T79" fmla="*/ 124579325 h 136"/>
                <a:gd name="T80" fmla="*/ 199325212 w 112"/>
                <a:gd name="T81" fmla="*/ 37374296 h 136"/>
                <a:gd name="T82" fmla="*/ 155721496 w 112"/>
                <a:gd name="T83" fmla="*/ 37374296 h 136"/>
                <a:gd name="T84" fmla="*/ 155721496 w 112"/>
                <a:gd name="T85" fmla="*/ 124579325 h 136"/>
                <a:gd name="T86" fmla="*/ 143265074 w 112"/>
                <a:gd name="T87" fmla="*/ 124579325 h 136"/>
                <a:gd name="T88" fmla="*/ 143265074 w 112"/>
                <a:gd name="T89" fmla="*/ 0 h 136"/>
                <a:gd name="T90" fmla="*/ 105890817 w 112"/>
                <a:gd name="T91" fmla="*/ 0 h 136"/>
                <a:gd name="T92" fmla="*/ 105890817 w 112"/>
                <a:gd name="T93" fmla="*/ 124579325 h 136"/>
                <a:gd name="T94" fmla="*/ 93434395 w 112"/>
                <a:gd name="T95" fmla="*/ 124579325 h 136"/>
                <a:gd name="T96" fmla="*/ 93434395 w 112"/>
                <a:gd name="T97" fmla="*/ 37374296 h 136"/>
                <a:gd name="T98" fmla="*/ 0 w 112"/>
                <a:gd name="T99" fmla="*/ 37374296 h 136"/>
                <a:gd name="T100" fmla="*/ 0 w 112"/>
                <a:gd name="T101" fmla="*/ 149494690 h 136"/>
                <a:gd name="T102" fmla="*/ 0 w 112"/>
                <a:gd name="T103" fmla="*/ 174410056 h 136"/>
                <a:gd name="T104" fmla="*/ 0 w 112"/>
                <a:gd name="T105" fmla="*/ 847132422 h 136"/>
                <a:gd name="T106" fmla="*/ 554371922 w 112"/>
                <a:gd name="T107" fmla="*/ 847132422 h 136"/>
                <a:gd name="T108" fmla="*/ 697636997 w 112"/>
                <a:gd name="T109" fmla="*/ 685181296 h 136"/>
                <a:gd name="T110" fmla="*/ 697636997 w 112"/>
                <a:gd name="T111" fmla="*/ 523227674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w="9525">
              <a:noFill/>
              <a:round/>
              <a:headEnd/>
              <a:tailEnd/>
            </a:ln>
          </p:spPr>
          <p:txBody>
            <a:bodyPr/>
            <a:lstStyle/>
            <a:p>
              <a:endParaRPr lang="zh-CN" altLang="en-US"/>
            </a:p>
          </p:txBody>
        </p:sp>
        <p:sp>
          <p:nvSpPr>
            <p:cNvPr id="18485" name="Rectangle 117"/>
            <p:cNvSpPr>
              <a:spLocks noChangeArrowheads="1"/>
            </p:cNvSpPr>
            <p:nvPr/>
          </p:nvSpPr>
          <p:spPr bwMode="auto">
            <a:xfrm>
              <a:off x="49916" y="114806"/>
              <a:ext cx="109814" cy="17471"/>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sp>
          <p:nvSpPr>
            <p:cNvPr id="18486" name="Rectangle 118"/>
            <p:cNvSpPr>
              <a:spLocks noChangeArrowheads="1"/>
            </p:cNvSpPr>
            <p:nvPr/>
          </p:nvSpPr>
          <p:spPr bwMode="auto">
            <a:xfrm>
              <a:off x="49916" y="154738"/>
              <a:ext cx="109814" cy="17471"/>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sp>
          <p:nvSpPr>
            <p:cNvPr id="18487" name="Rectangle 119"/>
            <p:cNvSpPr>
              <a:spLocks noChangeArrowheads="1"/>
            </p:cNvSpPr>
            <p:nvPr/>
          </p:nvSpPr>
          <p:spPr bwMode="auto">
            <a:xfrm>
              <a:off x="49916" y="199662"/>
              <a:ext cx="109814" cy="14975"/>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sp>
          <p:nvSpPr>
            <p:cNvPr id="18488" name="Rectangle 120"/>
            <p:cNvSpPr>
              <a:spLocks noChangeArrowheads="1"/>
            </p:cNvSpPr>
            <p:nvPr/>
          </p:nvSpPr>
          <p:spPr bwMode="auto">
            <a:xfrm>
              <a:off x="49916" y="242091"/>
              <a:ext cx="109814" cy="17471"/>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grpSp>
      <p:grpSp>
        <p:nvGrpSpPr>
          <p:cNvPr id="18444" name="Group 35"/>
          <p:cNvGrpSpPr>
            <a:grpSpLocks/>
          </p:cNvGrpSpPr>
          <p:nvPr/>
        </p:nvGrpSpPr>
        <p:grpSpPr bwMode="auto">
          <a:xfrm>
            <a:off x="7839075" y="4003675"/>
            <a:ext cx="506413" cy="501650"/>
            <a:chOff x="0" y="0"/>
            <a:chExt cx="379359" cy="376864"/>
          </a:xfrm>
        </p:grpSpPr>
        <p:sp>
          <p:nvSpPr>
            <p:cNvPr id="18460" name="Freeform 150"/>
            <p:cNvSpPr>
              <a:spLocks noEditPoints="1"/>
            </p:cNvSpPr>
            <p:nvPr/>
          </p:nvSpPr>
          <p:spPr bwMode="auto">
            <a:xfrm>
              <a:off x="0" y="0"/>
              <a:ext cx="379359" cy="376864"/>
            </a:xfrm>
            <a:custGeom>
              <a:avLst/>
              <a:gdLst>
                <a:gd name="T0" fmla="*/ 631200132 w 114"/>
                <a:gd name="T1" fmla="*/ 0 h 114"/>
                <a:gd name="T2" fmla="*/ 0 w 114"/>
                <a:gd name="T3" fmla="*/ 622923133 h 114"/>
                <a:gd name="T4" fmla="*/ 631200132 w 114"/>
                <a:gd name="T5" fmla="*/ 1245846267 h 114"/>
                <a:gd name="T6" fmla="*/ 1262396937 w 114"/>
                <a:gd name="T7" fmla="*/ 622923133 h 114"/>
                <a:gd name="T8" fmla="*/ 631200132 w 114"/>
                <a:gd name="T9" fmla="*/ 0 h 114"/>
                <a:gd name="T10" fmla="*/ 631200132 w 114"/>
                <a:gd name="T11" fmla="*/ 1180275237 h 114"/>
                <a:gd name="T12" fmla="*/ 66441068 w 114"/>
                <a:gd name="T13" fmla="*/ 622923133 h 114"/>
                <a:gd name="T14" fmla="*/ 631200132 w 114"/>
                <a:gd name="T15" fmla="*/ 65571030 h 114"/>
                <a:gd name="T16" fmla="*/ 1195955869 w 114"/>
                <a:gd name="T17" fmla="*/ 622923133 h 114"/>
                <a:gd name="T18" fmla="*/ 631200132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solidFill>
            <a:ln w="9525">
              <a:noFill/>
              <a:round/>
              <a:headEnd/>
              <a:tailEnd/>
            </a:ln>
          </p:spPr>
          <p:txBody>
            <a:bodyPr/>
            <a:lstStyle/>
            <a:p>
              <a:endParaRPr lang="zh-CN" altLang="en-US"/>
            </a:p>
          </p:txBody>
        </p:sp>
        <p:sp>
          <p:nvSpPr>
            <p:cNvPr id="18461" name="Rectangle 151"/>
            <p:cNvSpPr>
              <a:spLocks noChangeArrowheads="1"/>
            </p:cNvSpPr>
            <p:nvPr/>
          </p:nvSpPr>
          <p:spPr bwMode="auto">
            <a:xfrm>
              <a:off x="144756" y="272040"/>
              <a:ext cx="22463" cy="42429"/>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sp>
          <p:nvSpPr>
            <p:cNvPr id="18462" name="Rectangle 152"/>
            <p:cNvSpPr>
              <a:spLocks noChangeArrowheads="1"/>
            </p:cNvSpPr>
            <p:nvPr/>
          </p:nvSpPr>
          <p:spPr bwMode="auto">
            <a:xfrm>
              <a:off x="179697" y="272040"/>
              <a:ext cx="19966" cy="42429"/>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sp>
          <p:nvSpPr>
            <p:cNvPr id="18463" name="Rectangle 153"/>
            <p:cNvSpPr>
              <a:spLocks noChangeArrowheads="1"/>
            </p:cNvSpPr>
            <p:nvPr/>
          </p:nvSpPr>
          <p:spPr bwMode="auto">
            <a:xfrm>
              <a:off x="214638" y="272040"/>
              <a:ext cx="19966" cy="42429"/>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sp>
          <p:nvSpPr>
            <p:cNvPr id="18464" name="Freeform 154"/>
            <p:cNvSpPr>
              <a:spLocks/>
            </p:cNvSpPr>
            <p:nvPr/>
          </p:nvSpPr>
          <p:spPr bwMode="auto">
            <a:xfrm>
              <a:off x="117303" y="107318"/>
              <a:ext cx="82362" cy="84857"/>
            </a:xfrm>
            <a:custGeom>
              <a:avLst/>
              <a:gdLst>
                <a:gd name="T0" fmla="*/ 206217975 w 25"/>
                <a:gd name="T1" fmla="*/ 253464464 h 25"/>
                <a:gd name="T2" fmla="*/ 238780615 w 25"/>
                <a:gd name="T3" fmla="*/ 288028417 h 25"/>
                <a:gd name="T4" fmla="*/ 271339961 w 25"/>
                <a:gd name="T5" fmla="*/ 253464464 h 25"/>
                <a:gd name="T6" fmla="*/ 238780615 w 25"/>
                <a:gd name="T7" fmla="*/ 218900511 h 25"/>
                <a:gd name="T8" fmla="*/ 227925304 w 25"/>
                <a:gd name="T9" fmla="*/ 218900511 h 25"/>
                <a:gd name="T10" fmla="*/ 0 w 25"/>
                <a:gd name="T11" fmla="*/ 0 h 25"/>
                <a:gd name="T12" fmla="*/ 206217975 w 25"/>
                <a:gd name="T13" fmla="*/ 253464464 h 25"/>
                <a:gd name="T14" fmla="*/ 206217975 w 25"/>
                <a:gd name="T15" fmla="*/ 25346446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w="9525">
              <a:noFill/>
              <a:round/>
              <a:headEnd/>
              <a:tailEnd/>
            </a:ln>
          </p:spPr>
          <p:txBody>
            <a:bodyPr/>
            <a:lstStyle/>
            <a:p>
              <a:endParaRPr lang="zh-CN" altLang="en-US"/>
            </a:p>
          </p:txBody>
        </p:sp>
        <p:sp>
          <p:nvSpPr>
            <p:cNvPr id="18465" name="Freeform 155"/>
            <p:cNvSpPr>
              <a:spLocks/>
            </p:cNvSpPr>
            <p:nvPr/>
          </p:nvSpPr>
          <p:spPr bwMode="auto">
            <a:xfrm>
              <a:off x="67387" y="272040"/>
              <a:ext cx="22463" cy="19966"/>
            </a:xfrm>
            <a:custGeom>
              <a:avLst/>
              <a:gdLst>
                <a:gd name="T0" fmla="*/ 0 w 9"/>
                <a:gd name="T1" fmla="*/ 37373856 h 8"/>
                <a:gd name="T2" fmla="*/ 18689216 w 9"/>
                <a:gd name="T3" fmla="*/ 49830144 h 8"/>
                <a:gd name="T4" fmla="*/ 56065152 w 9"/>
                <a:gd name="T5" fmla="*/ 6229392 h 8"/>
                <a:gd name="T6" fmla="*/ 43605674 w 9"/>
                <a:gd name="T7" fmla="*/ 0 h 8"/>
                <a:gd name="T8" fmla="*/ 0 w 9"/>
                <a:gd name="T9" fmla="*/ 3737385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w="9525">
              <a:noFill/>
              <a:round/>
              <a:headEnd/>
              <a:tailEnd/>
            </a:ln>
          </p:spPr>
          <p:txBody>
            <a:bodyPr/>
            <a:lstStyle/>
            <a:p>
              <a:endParaRPr lang="zh-CN" altLang="en-US"/>
            </a:p>
          </p:txBody>
        </p:sp>
        <p:sp>
          <p:nvSpPr>
            <p:cNvPr id="18466" name="Freeform 156"/>
            <p:cNvSpPr>
              <a:spLocks/>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w="9525">
              <a:noFill/>
              <a:round/>
              <a:headEnd/>
              <a:tailEnd/>
            </a:ln>
          </p:spPr>
          <p:txBody>
            <a:bodyPr/>
            <a:lstStyle/>
            <a:p>
              <a:endParaRPr lang="zh-CN" altLang="en-US"/>
            </a:p>
          </p:txBody>
        </p:sp>
        <p:sp>
          <p:nvSpPr>
            <p:cNvPr id="18467" name="Freeform 157"/>
            <p:cNvSpPr>
              <a:spLocks/>
            </p:cNvSpPr>
            <p:nvPr/>
          </p:nvSpPr>
          <p:spPr bwMode="auto">
            <a:xfrm>
              <a:off x="79865" y="74874"/>
              <a:ext cx="19966" cy="22463"/>
            </a:xfrm>
            <a:custGeom>
              <a:avLst/>
              <a:gdLst>
                <a:gd name="T0" fmla="*/ 0 w 8"/>
                <a:gd name="T1" fmla="*/ 18689216 h 9"/>
                <a:gd name="T2" fmla="*/ 43600752 w 8"/>
                <a:gd name="T3" fmla="*/ 56065152 h 9"/>
                <a:gd name="T4" fmla="*/ 49830144 w 8"/>
                <a:gd name="T5" fmla="*/ 43605674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w="9525">
              <a:noFill/>
              <a:round/>
              <a:headEnd/>
              <a:tailEnd/>
            </a:ln>
          </p:spPr>
          <p:txBody>
            <a:bodyPr/>
            <a:lstStyle/>
            <a:p>
              <a:endParaRPr lang="zh-CN" altLang="en-US"/>
            </a:p>
          </p:txBody>
        </p:sp>
        <p:sp>
          <p:nvSpPr>
            <p:cNvPr id="18468" name="Freeform 158"/>
            <p:cNvSpPr>
              <a:spLocks/>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w="9525">
              <a:noFill/>
              <a:round/>
              <a:headEnd/>
              <a:tailEnd/>
            </a:ln>
          </p:spPr>
          <p:txBody>
            <a:bodyPr/>
            <a:lstStyle/>
            <a:p>
              <a:endParaRPr lang="zh-CN" altLang="en-US"/>
            </a:p>
          </p:txBody>
        </p:sp>
        <p:sp>
          <p:nvSpPr>
            <p:cNvPr id="18469" name="Rectangle 159"/>
            <p:cNvSpPr>
              <a:spLocks noChangeArrowheads="1"/>
            </p:cNvSpPr>
            <p:nvPr/>
          </p:nvSpPr>
          <p:spPr bwMode="auto">
            <a:xfrm>
              <a:off x="187185" y="34941"/>
              <a:ext cx="7488" cy="22463"/>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sp>
          <p:nvSpPr>
            <p:cNvPr id="18470" name="Freeform 160"/>
            <p:cNvSpPr>
              <a:spLocks/>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1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w="9525">
              <a:noFill/>
              <a:round/>
              <a:headEnd/>
              <a:tailEnd/>
            </a:ln>
          </p:spPr>
          <p:txBody>
            <a:bodyPr/>
            <a:lstStyle/>
            <a:p>
              <a:endParaRPr lang="zh-CN" altLang="en-US"/>
            </a:p>
          </p:txBody>
        </p:sp>
        <p:sp>
          <p:nvSpPr>
            <p:cNvPr id="18471" name="Freeform 161"/>
            <p:cNvSpPr>
              <a:spLocks/>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w="9525">
              <a:noFill/>
              <a:round/>
              <a:headEnd/>
              <a:tailEnd/>
            </a:ln>
          </p:spPr>
          <p:txBody>
            <a:bodyPr/>
            <a:lstStyle/>
            <a:p>
              <a:endParaRPr lang="zh-CN" altLang="en-US"/>
            </a:p>
          </p:txBody>
        </p:sp>
        <p:sp>
          <p:nvSpPr>
            <p:cNvPr id="18472" name="Freeform 162"/>
            <p:cNvSpPr>
              <a:spLocks/>
            </p:cNvSpPr>
            <p:nvPr/>
          </p:nvSpPr>
          <p:spPr bwMode="auto">
            <a:xfrm>
              <a:off x="277033" y="272040"/>
              <a:ext cx="22463" cy="19966"/>
            </a:xfrm>
            <a:custGeom>
              <a:avLst/>
              <a:gdLst>
                <a:gd name="T0" fmla="*/ 0 w 9"/>
                <a:gd name="T1" fmla="*/ 6229392 h 8"/>
                <a:gd name="T2" fmla="*/ 49835413 w 9"/>
                <a:gd name="T3" fmla="*/ 49830144 h 8"/>
                <a:gd name="T4" fmla="*/ 56065152 w 9"/>
                <a:gd name="T5" fmla="*/ 37373856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w="9525">
              <a:noFill/>
              <a:round/>
              <a:headEnd/>
              <a:tailEnd/>
            </a:ln>
          </p:spPr>
          <p:txBody>
            <a:bodyPr/>
            <a:lstStyle/>
            <a:p>
              <a:endParaRPr lang="zh-CN" altLang="en-US"/>
            </a:p>
          </p:txBody>
        </p:sp>
        <p:sp>
          <p:nvSpPr>
            <p:cNvPr id="18473" name="Freeform 163"/>
            <p:cNvSpPr>
              <a:spLocks/>
            </p:cNvSpPr>
            <p:nvPr/>
          </p:nvSpPr>
          <p:spPr bwMode="auto">
            <a:xfrm>
              <a:off x="304486" y="227116"/>
              <a:ext cx="24958" cy="14975"/>
            </a:xfrm>
            <a:custGeom>
              <a:avLst/>
              <a:gdLst>
                <a:gd name="T0" fmla="*/ 0 w 10"/>
                <a:gd name="T1" fmla="*/ 18688800 h 6"/>
                <a:gd name="T2" fmla="*/ 56060659 w 10"/>
                <a:gd name="T3" fmla="*/ 37375104 h 6"/>
                <a:gd name="T4" fmla="*/ 62290176 w 10"/>
                <a:gd name="T5" fmla="*/ 18688800 h 6"/>
                <a:gd name="T6" fmla="*/ 6229516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w="9525">
              <a:noFill/>
              <a:round/>
              <a:headEnd/>
              <a:tailEnd/>
            </a:ln>
          </p:spPr>
          <p:txBody>
            <a:bodyPr/>
            <a:lstStyle/>
            <a:p>
              <a:endParaRPr lang="zh-CN" altLang="en-US"/>
            </a:p>
          </p:txBody>
        </p:sp>
        <p:sp>
          <p:nvSpPr>
            <p:cNvPr id="18474" name="Freeform 164"/>
            <p:cNvSpPr>
              <a:spLocks/>
            </p:cNvSpPr>
            <p:nvPr/>
          </p:nvSpPr>
          <p:spPr bwMode="auto">
            <a:xfrm>
              <a:off x="274536" y="74874"/>
              <a:ext cx="22463" cy="22463"/>
            </a:xfrm>
            <a:custGeom>
              <a:avLst/>
              <a:gdLst>
                <a:gd name="T0" fmla="*/ 56065152 w 9"/>
                <a:gd name="T1" fmla="*/ 18689216 h 9"/>
                <a:gd name="T2" fmla="*/ 49835413 w 9"/>
                <a:gd name="T3" fmla="*/ 0 h 9"/>
                <a:gd name="T4" fmla="*/ 0 w 9"/>
                <a:gd name="T5" fmla="*/ 43605674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w="9525">
              <a:noFill/>
              <a:round/>
              <a:headEnd/>
              <a:tailEnd/>
            </a:ln>
          </p:spPr>
          <p:txBody>
            <a:bodyPr/>
            <a:lstStyle/>
            <a:p>
              <a:endParaRPr lang="zh-CN" altLang="en-US"/>
            </a:p>
          </p:txBody>
        </p:sp>
        <p:sp>
          <p:nvSpPr>
            <p:cNvPr id="18475" name="Freeform 165"/>
            <p:cNvSpPr>
              <a:spLocks/>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w="9525">
              <a:noFill/>
              <a:round/>
              <a:headEnd/>
              <a:tailEnd/>
            </a:ln>
          </p:spPr>
          <p:txBody>
            <a:bodyPr/>
            <a:lstStyle/>
            <a:p>
              <a:endParaRPr lang="zh-CN" altLang="en-US"/>
            </a:p>
          </p:txBody>
        </p:sp>
        <p:sp>
          <p:nvSpPr>
            <p:cNvPr id="18476" name="Rectangle 166"/>
            <p:cNvSpPr>
              <a:spLocks noChangeArrowheads="1"/>
            </p:cNvSpPr>
            <p:nvPr/>
          </p:nvSpPr>
          <p:spPr bwMode="auto">
            <a:xfrm>
              <a:off x="39933" y="174705"/>
              <a:ext cx="24958" cy="7488"/>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sp>
          <p:nvSpPr>
            <p:cNvPr id="18477" name="Rectangle 167"/>
            <p:cNvSpPr>
              <a:spLocks noChangeArrowheads="1"/>
            </p:cNvSpPr>
            <p:nvPr/>
          </p:nvSpPr>
          <p:spPr bwMode="auto">
            <a:xfrm>
              <a:off x="316965" y="177200"/>
              <a:ext cx="27454" cy="7488"/>
            </a:xfrm>
            <a:prstGeom prst="rect">
              <a:avLst/>
            </a:prstGeom>
            <a:solidFill>
              <a:schemeClr val="bg1"/>
            </a:solidFill>
            <a:ln w="9525">
              <a:noFill/>
              <a:miter lim="800000"/>
              <a:headEnd/>
              <a:tailEnd/>
            </a:ln>
          </p:spPr>
          <p:txBody>
            <a:bodyPr/>
            <a:lstStyle/>
            <a:p>
              <a:pPr>
                <a:buFont typeface="Arial" charset="0"/>
                <a:buNone/>
              </a:pPr>
              <a:endParaRPr lang="zh-CN" altLang="zh-CN">
                <a:solidFill>
                  <a:srgbClr val="000000"/>
                </a:solidFill>
                <a:sym typeface="Calibri" pitchFamily="34" charset="0"/>
              </a:endParaRPr>
            </a:p>
          </p:txBody>
        </p:sp>
      </p:grpSp>
      <p:grpSp>
        <p:nvGrpSpPr>
          <p:cNvPr id="18445" name="Group 54"/>
          <p:cNvGrpSpPr>
            <a:grpSpLocks/>
          </p:cNvGrpSpPr>
          <p:nvPr/>
        </p:nvGrpSpPr>
        <p:grpSpPr bwMode="auto">
          <a:xfrm>
            <a:off x="5792788" y="4068763"/>
            <a:ext cx="400050" cy="519112"/>
            <a:chOff x="0" y="0"/>
            <a:chExt cx="299494" cy="389342"/>
          </a:xfrm>
        </p:grpSpPr>
        <p:sp>
          <p:nvSpPr>
            <p:cNvPr id="18458" name="Freeform 170"/>
            <p:cNvSpPr>
              <a:spLocks/>
            </p:cNvSpPr>
            <p:nvPr/>
          </p:nvSpPr>
          <p:spPr bwMode="auto">
            <a:xfrm>
              <a:off x="0" y="112310"/>
              <a:ext cx="299494" cy="277032"/>
            </a:xfrm>
            <a:custGeom>
              <a:avLst/>
              <a:gdLst>
                <a:gd name="T0" fmla="*/ 498314755 w 90"/>
                <a:gd name="T1" fmla="*/ 924659385 h 83"/>
                <a:gd name="T2" fmla="*/ 996629511 w 90"/>
                <a:gd name="T3" fmla="*/ 0 h 83"/>
                <a:gd name="T4" fmla="*/ 0 w 90"/>
                <a:gd name="T5" fmla="*/ 0 h 83"/>
                <a:gd name="T6" fmla="*/ 498314755 w 90"/>
                <a:gd name="T7" fmla="*/ 924659385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solidFill>
            <a:ln w="9525">
              <a:noFill/>
              <a:round/>
              <a:headEnd/>
              <a:tailEnd/>
            </a:ln>
          </p:spPr>
          <p:txBody>
            <a:bodyPr/>
            <a:lstStyle/>
            <a:p>
              <a:endParaRPr lang="zh-CN" altLang="en-US"/>
            </a:p>
          </p:txBody>
        </p:sp>
        <p:sp>
          <p:nvSpPr>
            <p:cNvPr id="18459" name="Freeform 171"/>
            <p:cNvSpPr>
              <a:spLocks/>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5 w 90"/>
                <a:gd name="T7" fmla="*/ 0 h 29"/>
                <a:gd name="T8" fmla="*/ 254693025 w 90"/>
                <a:gd name="T9" fmla="*/ 171124063 h 29"/>
                <a:gd name="T10" fmla="*/ 77515702 w 90"/>
                <a:gd name="T11" fmla="*/ 0 h 29"/>
                <a:gd name="T12" fmla="*/ 0 w 90"/>
                <a:gd name="T13" fmla="*/ 0 h 29"/>
                <a:gd name="T14" fmla="*/ 0 w 90"/>
                <a:gd name="T15" fmla="*/ 310159503 h 29"/>
                <a:gd name="T16" fmla="*/ 996629511 w 90"/>
                <a:gd name="T17" fmla="*/ 310159503 h 29"/>
                <a:gd name="T18" fmla="*/ 996629511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solidFill>
            <a:ln w="9525">
              <a:noFill/>
              <a:round/>
              <a:headEnd/>
              <a:tailEnd/>
            </a:ln>
          </p:spPr>
          <p:txBody>
            <a:bodyPr/>
            <a:lstStyle/>
            <a:p>
              <a:endParaRPr lang="zh-CN" altLang="en-US"/>
            </a:p>
          </p:txBody>
        </p:sp>
      </p:grpSp>
      <p:sp>
        <p:nvSpPr>
          <p:cNvPr id="18446" name="矩形 104"/>
          <p:cNvSpPr>
            <a:spLocks noChangeArrowheads="1"/>
          </p:cNvSpPr>
          <p:nvPr/>
        </p:nvSpPr>
        <p:spPr bwMode="auto">
          <a:xfrm>
            <a:off x="1358900" y="1785938"/>
            <a:ext cx="4079875" cy="768350"/>
          </a:xfrm>
          <a:prstGeom prst="rect">
            <a:avLst/>
          </a:prstGeom>
          <a:noFill/>
          <a:ln w="9525">
            <a:noFill/>
            <a:miter lim="800000"/>
            <a:headEnd/>
            <a:tailEnd/>
          </a:ln>
        </p:spPr>
        <p:txBody>
          <a:bodyPr lIns="91431" tIns="45716" rIns="91431" bIns="45716">
            <a:spAutoFit/>
          </a:bodyPr>
          <a:lstStyle/>
          <a:p>
            <a:pPr algn="r"/>
            <a:r>
              <a:rPr lang="zh-CN" altLang="zh-CN" sz="4400" b="1">
                <a:solidFill>
                  <a:schemeClr val="bg1"/>
                </a:solidFill>
                <a:latin typeface="微软雅黑" pitchFamily="34" charset="-122"/>
                <a:ea typeface="微软雅黑" pitchFamily="34" charset="-122"/>
                <a:sym typeface="方正兰亭黑_GBK"/>
              </a:rPr>
              <a:t>比对信息范围</a:t>
            </a:r>
            <a:endParaRPr lang="en-US" altLang="zh-CN" sz="4400" b="1">
              <a:solidFill>
                <a:schemeClr val="bg1"/>
              </a:solidFill>
              <a:latin typeface="微软雅黑" pitchFamily="34" charset="-122"/>
              <a:ea typeface="微软雅黑" pitchFamily="34" charset="-122"/>
              <a:sym typeface="方正兰亭黑_GBK"/>
            </a:endParaRPr>
          </a:p>
        </p:txBody>
      </p:sp>
      <p:sp>
        <p:nvSpPr>
          <p:cNvPr id="18447" name="矩形 47"/>
          <p:cNvSpPr>
            <a:spLocks noChangeArrowheads="1"/>
          </p:cNvSpPr>
          <p:nvPr/>
        </p:nvSpPr>
        <p:spPr bwMode="auto">
          <a:xfrm>
            <a:off x="1455738" y="1900238"/>
            <a:ext cx="4195762" cy="328612"/>
          </a:xfrm>
          <a:prstGeom prst="rect">
            <a:avLst/>
          </a:prstGeom>
          <a:noFill/>
          <a:ln w="9525">
            <a:noFill/>
            <a:miter lim="800000"/>
            <a:headEnd/>
            <a:tailEnd/>
          </a:ln>
        </p:spPr>
        <p:txBody>
          <a:bodyPr lIns="91431" tIns="45716" rIns="91431" bIns="45716">
            <a:spAutoFit/>
          </a:bodyPr>
          <a:lstStyle/>
          <a:p>
            <a:pPr algn="r">
              <a:lnSpc>
                <a:spcPct val="120000"/>
              </a:lnSpc>
              <a:buFont typeface="Arial" charset="0"/>
              <a:buNone/>
            </a:pPr>
            <a:endParaRPr lang="zh-CN" altLang="en-US" sz="1400">
              <a:solidFill>
                <a:schemeClr val="bg1"/>
              </a:solidFill>
              <a:latin typeface="微软雅黑" pitchFamily="34" charset="-122"/>
              <a:ea typeface="微软雅黑" pitchFamily="34" charset="-122"/>
              <a:sym typeface="方正兰亭黑_GBK"/>
            </a:endParaRPr>
          </a:p>
        </p:txBody>
      </p:sp>
      <p:sp>
        <p:nvSpPr>
          <p:cNvPr id="18448" name="矩形 106"/>
          <p:cNvSpPr>
            <a:spLocks noChangeArrowheads="1"/>
          </p:cNvSpPr>
          <p:nvPr/>
        </p:nvSpPr>
        <p:spPr bwMode="auto">
          <a:xfrm>
            <a:off x="1171575" y="4892675"/>
            <a:ext cx="1617663" cy="769938"/>
          </a:xfrm>
          <a:prstGeom prst="rect">
            <a:avLst/>
          </a:prstGeom>
          <a:noFill/>
          <a:ln w="9525">
            <a:noFill/>
            <a:miter lim="800000"/>
            <a:headEnd/>
            <a:tailEnd/>
          </a:ln>
        </p:spPr>
        <p:txBody>
          <a:bodyPr lIns="91431" tIns="45716" rIns="91431" bIns="45716">
            <a:spAutoFit/>
          </a:bodyPr>
          <a:lstStyle/>
          <a:p>
            <a:pPr algn="ctr"/>
            <a:r>
              <a:rPr lang="zh-CN" altLang="zh-CN" sz="2200" b="1">
                <a:solidFill>
                  <a:srgbClr val="B6302E"/>
                </a:solidFill>
                <a:latin typeface="微软雅黑" pitchFamily="34" charset="-122"/>
                <a:ea typeface="微软雅黑" pitchFamily="34" charset="-122"/>
                <a:sym typeface="方正兰亭黑_GBK"/>
              </a:rPr>
              <a:t>申报表及其附列资料</a:t>
            </a:r>
            <a:endParaRPr lang="en-US" altLang="zh-CN" sz="2200" b="1">
              <a:solidFill>
                <a:srgbClr val="B6302E"/>
              </a:solidFill>
              <a:latin typeface="微软雅黑" pitchFamily="34" charset="-122"/>
              <a:ea typeface="微软雅黑" pitchFamily="34" charset="-122"/>
              <a:sym typeface="方正兰亭黑_GBK"/>
            </a:endParaRPr>
          </a:p>
        </p:txBody>
      </p:sp>
      <p:sp>
        <p:nvSpPr>
          <p:cNvPr id="18449" name="矩形 108"/>
          <p:cNvSpPr>
            <a:spLocks noChangeArrowheads="1"/>
          </p:cNvSpPr>
          <p:nvPr/>
        </p:nvSpPr>
        <p:spPr bwMode="auto">
          <a:xfrm>
            <a:off x="3178175" y="4919663"/>
            <a:ext cx="1584325" cy="768350"/>
          </a:xfrm>
          <a:prstGeom prst="rect">
            <a:avLst/>
          </a:prstGeom>
          <a:noFill/>
          <a:ln w="9525">
            <a:noFill/>
            <a:miter lim="800000"/>
            <a:headEnd/>
            <a:tailEnd/>
          </a:ln>
        </p:spPr>
        <p:txBody>
          <a:bodyPr lIns="91431" tIns="45716" rIns="91431" bIns="45716">
            <a:spAutoFit/>
          </a:bodyPr>
          <a:lstStyle/>
          <a:p>
            <a:pPr algn="ctr"/>
            <a:r>
              <a:rPr lang="zh-CN" altLang="zh-CN" sz="2200" b="1">
                <a:solidFill>
                  <a:srgbClr val="404040"/>
                </a:solidFill>
                <a:latin typeface="微软雅黑" pitchFamily="34" charset="-122"/>
                <a:ea typeface="微软雅黑" pitchFamily="34" charset="-122"/>
                <a:sym typeface="方正兰亭黑_GBK"/>
              </a:rPr>
              <a:t>增值税发票</a:t>
            </a:r>
            <a:r>
              <a:rPr lang="zh-CN" altLang="en-US" sz="2200" b="1">
                <a:solidFill>
                  <a:srgbClr val="404040"/>
                </a:solidFill>
                <a:latin typeface="微软雅黑" pitchFamily="34" charset="-122"/>
                <a:ea typeface="微软雅黑" pitchFamily="34" charset="-122"/>
                <a:sym typeface="方正兰亭黑_GBK"/>
              </a:rPr>
              <a:t>开具信息</a:t>
            </a:r>
            <a:endParaRPr lang="en-US" altLang="zh-CN" sz="2200" b="1">
              <a:solidFill>
                <a:srgbClr val="404040"/>
              </a:solidFill>
              <a:latin typeface="微软雅黑" pitchFamily="34" charset="-122"/>
              <a:ea typeface="微软雅黑" pitchFamily="34" charset="-122"/>
              <a:sym typeface="方正兰亭黑_GBK"/>
            </a:endParaRPr>
          </a:p>
        </p:txBody>
      </p:sp>
      <p:sp>
        <p:nvSpPr>
          <p:cNvPr id="18450" name="矩形 110"/>
          <p:cNvSpPr>
            <a:spLocks noChangeArrowheads="1"/>
          </p:cNvSpPr>
          <p:nvPr/>
        </p:nvSpPr>
        <p:spPr bwMode="auto">
          <a:xfrm>
            <a:off x="7316788" y="4857750"/>
            <a:ext cx="1552575" cy="768350"/>
          </a:xfrm>
          <a:prstGeom prst="rect">
            <a:avLst/>
          </a:prstGeom>
          <a:noFill/>
          <a:ln w="9525">
            <a:noFill/>
            <a:miter lim="800000"/>
            <a:headEnd/>
            <a:tailEnd/>
          </a:ln>
        </p:spPr>
        <p:txBody>
          <a:bodyPr lIns="91431" tIns="45716" rIns="91431" bIns="45716">
            <a:spAutoFit/>
          </a:bodyPr>
          <a:lstStyle/>
          <a:p>
            <a:pPr algn="ctr"/>
            <a:r>
              <a:rPr lang="zh-CN" altLang="zh-CN" sz="2200" b="1">
                <a:solidFill>
                  <a:srgbClr val="404040"/>
                </a:solidFill>
                <a:latin typeface="微软雅黑" pitchFamily="34" charset="-122"/>
                <a:ea typeface="微软雅黑" pitchFamily="34" charset="-122"/>
                <a:sym typeface="方正兰亭黑_GBK"/>
              </a:rPr>
              <a:t>税款入库信息</a:t>
            </a:r>
            <a:endParaRPr lang="en-US" altLang="zh-CN" sz="2200" b="1">
              <a:solidFill>
                <a:srgbClr val="404040"/>
              </a:solidFill>
              <a:latin typeface="微软雅黑" pitchFamily="34" charset="-122"/>
              <a:ea typeface="微软雅黑" pitchFamily="34" charset="-122"/>
              <a:sym typeface="方正兰亭黑_GBK"/>
            </a:endParaRPr>
          </a:p>
        </p:txBody>
      </p:sp>
      <p:sp>
        <p:nvSpPr>
          <p:cNvPr id="18451" name="矩形 112"/>
          <p:cNvSpPr>
            <a:spLocks noChangeArrowheads="1"/>
          </p:cNvSpPr>
          <p:nvPr/>
        </p:nvSpPr>
        <p:spPr bwMode="auto">
          <a:xfrm>
            <a:off x="5211763" y="4875213"/>
            <a:ext cx="1550987" cy="768350"/>
          </a:xfrm>
          <a:prstGeom prst="rect">
            <a:avLst/>
          </a:prstGeom>
          <a:noFill/>
          <a:ln w="9525">
            <a:noFill/>
            <a:miter lim="800000"/>
            <a:headEnd/>
            <a:tailEnd/>
          </a:ln>
        </p:spPr>
        <p:txBody>
          <a:bodyPr lIns="91431" tIns="45716" rIns="91431" bIns="45716">
            <a:spAutoFit/>
          </a:bodyPr>
          <a:lstStyle/>
          <a:p>
            <a:pPr algn="ctr"/>
            <a:r>
              <a:rPr lang="zh-CN" altLang="zh-CN" sz="2200" b="1">
                <a:solidFill>
                  <a:srgbClr val="B6302E"/>
                </a:solidFill>
                <a:latin typeface="微软雅黑" pitchFamily="34" charset="-122"/>
                <a:ea typeface="微软雅黑" pitchFamily="34" charset="-122"/>
                <a:sym typeface="方正兰亭黑_GBK"/>
              </a:rPr>
              <a:t>进项抵扣凭证信息</a:t>
            </a:r>
            <a:endParaRPr lang="en-US" altLang="zh-CN" sz="2200" b="1">
              <a:solidFill>
                <a:srgbClr val="B6302E"/>
              </a:solidFill>
              <a:latin typeface="微软雅黑" pitchFamily="34" charset="-122"/>
              <a:ea typeface="微软雅黑" pitchFamily="34" charset="-122"/>
              <a:sym typeface="方正兰亭黑_GBK"/>
            </a:endParaRPr>
          </a:p>
        </p:txBody>
      </p:sp>
      <p:grpSp>
        <p:nvGrpSpPr>
          <p:cNvPr id="18452" name="组合 6"/>
          <p:cNvGrpSpPr>
            <a:grpSpLocks/>
          </p:cNvGrpSpPr>
          <p:nvPr/>
        </p:nvGrpSpPr>
        <p:grpSpPr bwMode="auto">
          <a:xfrm>
            <a:off x="9602788" y="3789363"/>
            <a:ext cx="941387" cy="942975"/>
            <a:chOff x="0" y="0"/>
            <a:chExt cx="1106281" cy="1106281"/>
          </a:xfrm>
        </p:grpSpPr>
        <p:sp>
          <p:nvSpPr>
            <p:cNvPr id="18454" name="Oval 20"/>
            <p:cNvSpPr>
              <a:spLocks noChangeArrowheads="1"/>
            </p:cNvSpPr>
            <p:nvPr/>
          </p:nvSpPr>
          <p:spPr bwMode="auto">
            <a:xfrm>
              <a:off x="0" y="0"/>
              <a:ext cx="1106281" cy="1106281"/>
            </a:xfrm>
            <a:prstGeom prst="ellipse">
              <a:avLst/>
            </a:prstGeom>
            <a:solidFill>
              <a:srgbClr val="B6302E"/>
            </a:solidFill>
            <a:ln w="12700">
              <a:noFill/>
              <a:round/>
              <a:headEnd/>
              <a:tailEnd/>
            </a:ln>
          </p:spPr>
          <p:txBody>
            <a:bodyPr anchor="ctr"/>
            <a:lstStyle/>
            <a:p>
              <a:pPr algn="ctr">
                <a:buFont typeface="Arial" charset="0"/>
                <a:buNone/>
              </a:pPr>
              <a:endParaRPr lang="zh-CN" altLang="zh-CN" sz="3200">
                <a:solidFill>
                  <a:srgbClr val="FFFFFF"/>
                </a:solidFill>
                <a:sym typeface="Calibri" pitchFamily="34" charset="0"/>
              </a:endParaRPr>
            </a:p>
          </p:txBody>
        </p:sp>
        <p:grpSp>
          <p:nvGrpSpPr>
            <p:cNvPr id="18455" name="组合 40"/>
            <p:cNvGrpSpPr>
              <a:grpSpLocks/>
            </p:cNvGrpSpPr>
            <p:nvPr/>
          </p:nvGrpSpPr>
          <p:grpSpPr bwMode="auto">
            <a:xfrm>
              <a:off x="330005" y="238378"/>
              <a:ext cx="446271" cy="582632"/>
              <a:chOff x="0" y="0"/>
              <a:chExt cx="425020" cy="554888"/>
            </a:xfrm>
          </p:grpSpPr>
          <p:sp>
            <p:nvSpPr>
              <p:cNvPr id="18456" name="Freeform 37"/>
              <p:cNvSpPr>
                <a:spLocks noEditPoints="1"/>
              </p:cNvSpPr>
              <p:nvPr/>
            </p:nvSpPr>
            <p:spPr bwMode="auto">
              <a:xfrm>
                <a:off x="0" y="0"/>
                <a:ext cx="425020" cy="554888"/>
              </a:xfrm>
              <a:custGeom>
                <a:avLst/>
                <a:gdLst>
                  <a:gd name="T0" fmla="*/ 1566038830 w 109"/>
                  <a:gd name="T1" fmla="*/ 1038347846 h 142"/>
                  <a:gd name="T2" fmla="*/ 1459612262 w 109"/>
                  <a:gd name="T3" fmla="*/ 1038347846 h 142"/>
                  <a:gd name="T4" fmla="*/ 1459612262 w 109"/>
                  <a:gd name="T5" fmla="*/ 671871676 h 142"/>
                  <a:gd name="T6" fmla="*/ 1277157805 w 109"/>
                  <a:gd name="T7" fmla="*/ 198509228 h 142"/>
                  <a:gd name="T8" fmla="*/ 821029460 w 109"/>
                  <a:gd name="T9" fmla="*/ 0 h 142"/>
                  <a:gd name="T10" fmla="*/ 380108253 w 109"/>
                  <a:gd name="T11" fmla="*/ 198509228 h 142"/>
                  <a:gd name="T12" fmla="*/ 197653796 w 109"/>
                  <a:gd name="T13" fmla="*/ 671871676 h 142"/>
                  <a:gd name="T14" fmla="*/ 197653796 w 109"/>
                  <a:gd name="T15" fmla="*/ 1038347846 h 142"/>
                  <a:gd name="T16" fmla="*/ 76020091 w 109"/>
                  <a:gd name="T17" fmla="*/ 1038347846 h 142"/>
                  <a:gd name="T18" fmla="*/ 0 w 109"/>
                  <a:gd name="T19" fmla="*/ 1114695746 h 142"/>
                  <a:gd name="T20" fmla="*/ 0 w 109"/>
                  <a:gd name="T21" fmla="*/ 2091966836 h 142"/>
                  <a:gd name="T22" fmla="*/ 76020091 w 109"/>
                  <a:gd name="T23" fmla="*/ 0 h 142"/>
                  <a:gd name="T24" fmla="*/ 1566038830 w 109"/>
                  <a:gd name="T25" fmla="*/ 0 h 142"/>
                  <a:gd name="T26" fmla="*/ 1657266058 w 109"/>
                  <a:gd name="T27" fmla="*/ 2091966836 h 142"/>
                  <a:gd name="T28" fmla="*/ 1657266058 w 109"/>
                  <a:gd name="T29" fmla="*/ 1114695746 h 142"/>
                  <a:gd name="T30" fmla="*/ 1566038830 w 109"/>
                  <a:gd name="T31" fmla="*/ 1038347846 h 142"/>
                  <a:gd name="T32" fmla="*/ 1003483917 w 109"/>
                  <a:gd name="T33" fmla="*/ 1893457608 h 142"/>
                  <a:gd name="T34" fmla="*/ 821029460 w 109"/>
                  <a:gd name="T35" fmla="*/ 2076695693 h 142"/>
                  <a:gd name="T36" fmla="*/ 638578902 w 109"/>
                  <a:gd name="T37" fmla="*/ 1893457608 h 142"/>
                  <a:gd name="T38" fmla="*/ 638578902 w 109"/>
                  <a:gd name="T39" fmla="*/ 1557523724 h 142"/>
                  <a:gd name="T40" fmla="*/ 821029460 w 109"/>
                  <a:gd name="T41" fmla="*/ 1389552874 h 142"/>
                  <a:gd name="T42" fmla="*/ 1003483917 w 109"/>
                  <a:gd name="T43" fmla="*/ 1557523724 h 142"/>
                  <a:gd name="T44" fmla="*/ 1003483917 w 109"/>
                  <a:gd name="T45" fmla="*/ 1893457608 h 142"/>
                  <a:gd name="T46" fmla="*/ 1155524099 w 109"/>
                  <a:gd name="T47" fmla="*/ 1038347846 h 142"/>
                  <a:gd name="T48" fmla="*/ 486538720 w 109"/>
                  <a:gd name="T49" fmla="*/ 1038347846 h 142"/>
                  <a:gd name="T50" fmla="*/ 486538720 w 109"/>
                  <a:gd name="T51" fmla="*/ 671871676 h 142"/>
                  <a:gd name="T52" fmla="*/ 592965288 w 109"/>
                  <a:gd name="T53" fmla="*/ 412285691 h 142"/>
                  <a:gd name="T54" fmla="*/ 821029460 w 109"/>
                  <a:gd name="T55" fmla="*/ 305395506 h 142"/>
                  <a:gd name="T56" fmla="*/ 1064300770 w 109"/>
                  <a:gd name="T57" fmla="*/ 412285691 h 142"/>
                  <a:gd name="T58" fmla="*/ 1155524099 w 109"/>
                  <a:gd name="T59" fmla="*/ 671871676 h 142"/>
                  <a:gd name="T60" fmla="*/ 1155524099 w 109"/>
                  <a:gd name="T61" fmla="*/ 1038347846 h 14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9"/>
                  <a:gd name="T94" fmla="*/ 0 h 142"/>
                  <a:gd name="T95" fmla="*/ 109 w 109"/>
                  <a:gd name="T96" fmla="*/ 142 h 14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chemeClr val="bg1"/>
              </a:solidFill>
              <a:ln w="9525">
                <a:noFill/>
                <a:round/>
                <a:headEnd/>
                <a:tailEnd/>
              </a:ln>
            </p:spPr>
            <p:txBody>
              <a:bodyPr/>
              <a:lstStyle/>
              <a:p>
                <a:endParaRPr lang="zh-CN" altLang="en-US"/>
              </a:p>
            </p:txBody>
          </p:sp>
          <p:sp>
            <p:nvSpPr>
              <p:cNvPr id="18457" name="Freeform 38"/>
              <p:cNvSpPr>
                <a:spLocks/>
              </p:cNvSpPr>
              <p:nvPr/>
            </p:nvSpPr>
            <p:spPr bwMode="auto">
              <a:xfrm>
                <a:off x="184176" y="377796"/>
                <a:ext cx="56669" cy="125146"/>
              </a:xfrm>
              <a:custGeom>
                <a:avLst/>
                <a:gdLst>
                  <a:gd name="T0" fmla="*/ 114694008 w 14"/>
                  <a:gd name="T1" fmla="*/ 0 h 32"/>
                  <a:gd name="T2" fmla="*/ 0 w 14"/>
                  <a:gd name="T3" fmla="*/ 107062403 h 32"/>
                  <a:gd name="T4" fmla="*/ 0 w 14"/>
                  <a:gd name="T5" fmla="*/ 382360138 h 32"/>
                  <a:gd name="T6" fmla="*/ 114694008 w 14"/>
                  <a:gd name="T7" fmla="*/ 489422541 h 32"/>
                  <a:gd name="T8" fmla="*/ 229383968 w 14"/>
                  <a:gd name="T9" fmla="*/ 382360138 h 32"/>
                  <a:gd name="T10" fmla="*/ 229383968 w 14"/>
                  <a:gd name="T11" fmla="*/ 107062403 h 32"/>
                  <a:gd name="T12" fmla="*/ 114694008 w 14"/>
                  <a:gd name="T13" fmla="*/ 0 h 32"/>
                  <a:gd name="T14" fmla="*/ 0 60000 65536"/>
                  <a:gd name="T15" fmla="*/ 0 60000 65536"/>
                  <a:gd name="T16" fmla="*/ 0 60000 65536"/>
                  <a:gd name="T17" fmla="*/ 0 60000 65536"/>
                  <a:gd name="T18" fmla="*/ 0 60000 65536"/>
                  <a:gd name="T19" fmla="*/ 0 60000 65536"/>
                  <a:gd name="T20" fmla="*/ 0 60000 65536"/>
                  <a:gd name="T21" fmla="*/ 0 w 14"/>
                  <a:gd name="T22" fmla="*/ 0 h 32"/>
                  <a:gd name="T23" fmla="*/ 14 w 1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solidFill>
                <a:schemeClr val="bg1"/>
              </a:solidFill>
              <a:ln w="9525">
                <a:noFill/>
                <a:round/>
                <a:headEnd/>
                <a:tailEnd/>
              </a:ln>
            </p:spPr>
            <p:txBody>
              <a:bodyPr/>
              <a:lstStyle/>
              <a:p>
                <a:endParaRPr lang="zh-CN" altLang="en-US"/>
              </a:p>
            </p:txBody>
          </p:sp>
        </p:grpSp>
      </p:grpSp>
      <p:sp>
        <p:nvSpPr>
          <p:cNvPr id="18453" name="矩形 112"/>
          <p:cNvSpPr>
            <a:spLocks noChangeArrowheads="1"/>
          </p:cNvSpPr>
          <p:nvPr/>
        </p:nvSpPr>
        <p:spPr bwMode="auto">
          <a:xfrm>
            <a:off x="9305925" y="4840288"/>
            <a:ext cx="1550988" cy="769937"/>
          </a:xfrm>
          <a:prstGeom prst="rect">
            <a:avLst/>
          </a:prstGeom>
          <a:noFill/>
          <a:ln w="9525">
            <a:noFill/>
            <a:miter lim="800000"/>
            <a:headEnd/>
            <a:tailEnd/>
          </a:ln>
        </p:spPr>
        <p:txBody>
          <a:bodyPr lIns="91431" tIns="45716" rIns="91431" bIns="45716">
            <a:spAutoFit/>
          </a:bodyPr>
          <a:lstStyle/>
          <a:p>
            <a:pPr algn="ctr"/>
            <a:r>
              <a:rPr lang="zh-CN" altLang="zh-CN" sz="2200" b="1">
                <a:solidFill>
                  <a:srgbClr val="B6302E"/>
                </a:solidFill>
                <a:latin typeface="微软雅黑" pitchFamily="34" charset="-122"/>
                <a:ea typeface="微软雅黑" pitchFamily="34" charset="-122"/>
                <a:sym typeface="方正兰亭黑_GBK"/>
              </a:rPr>
              <a:t>优惠备案信息</a:t>
            </a:r>
            <a:endParaRPr lang="en-US" altLang="zh-CN" sz="2200" b="1">
              <a:solidFill>
                <a:srgbClr val="B6302E"/>
              </a:solidFill>
              <a:latin typeface="微软雅黑" pitchFamily="34" charset="-122"/>
              <a:ea typeface="微软雅黑" pitchFamily="34" charset="-122"/>
              <a:sym typeface="方正兰亭黑_GBK"/>
            </a:endParaRPr>
          </a:p>
        </p:txBody>
      </p:sp>
    </p:spTree>
  </p:cSld>
  <p:clrMapOvr>
    <a:masterClrMapping/>
  </p:clrMapOvr>
  <p:transition spd="slow" advClick="0" advTm="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20483" name="矩形 7"/>
          <p:cNvSpPr>
            <a:spLocks noChangeArrowheads="1"/>
          </p:cNvSpPr>
          <p:nvPr/>
        </p:nvSpPr>
        <p:spPr bwMode="auto">
          <a:xfrm>
            <a:off x="862013" y="158750"/>
            <a:ext cx="4587875"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税总发</a:t>
            </a:r>
            <a:r>
              <a:rPr lang="en-US" altLang="zh-CN" sz="2400" b="1">
                <a:solidFill>
                  <a:srgbClr val="B6302E"/>
                </a:solidFill>
                <a:latin typeface="微软雅黑" pitchFamily="34" charset="-122"/>
                <a:ea typeface="微软雅黑" pitchFamily="34" charset="-122"/>
              </a:rPr>
              <a:t>〔2017〕124</a:t>
            </a:r>
            <a:r>
              <a:rPr lang="zh-CN" altLang="en-US" sz="2400" b="1">
                <a:solidFill>
                  <a:srgbClr val="B6302E"/>
                </a:solidFill>
                <a:latin typeface="微软雅黑" pitchFamily="34" charset="-122"/>
                <a:ea typeface="微软雅黑" pitchFamily="34" charset="-122"/>
              </a:rPr>
              <a:t>号文件解读</a:t>
            </a:r>
          </a:p>
        </p:txBody>
      </p:sp>
      <p:sp>
        <p:nvSpPr>
          <p:cNvPr id="20484" name="Freeform 5"/>
          <p:cNvSpPr>
            <a:spLocks/>
          </p:cNvSpPr>
          <p:nvPr/>
        </p:nvSpPr>
        <p:spPr bwMode="auto">
          <a:xfrm>
            <a:off x="2427288" y="1993900"/>
            <a:ext cx="1449387" cy="1306513"/>
          </a:xfrm>
          <a:custGeom>
            <a:avLst/>
            <a:gdLst>
              <a:gd name="T0" fmla="*/ 1136759 w 2740"/>
              <a:gd name="T1" fmla="*/ 1235640 h 2446"/>
              <a:gd name="T2" fmla="*/ 1086025 w 2740"/>
              <a:gd name="T3" fmla="*/ 1286346 h 2446"/>
              <a:gd name="T4" fmla="*/ 1013623 w 2740"/>
              <a:gd name="T5" fmla="*/ 1305028 h 2446"/>
              <a:gd name="T6" fmla="*/ 431239 w 2740"/>
              <a:gd name="T7" fmla="*/ 1305028 h 2446"/>
              <a:gd name="T8" fmla="*/ 362008 w 2740"/>
              <a:gd name="T9" fmla="*/ 1286346 h 2446"/>
              <a:gd name="T10" fmla="*/ 311274 w 2740"/>
              <a:gd name="T11" fmla="*/ 1235106 h 2446"/>
              <a:gd name="T12" fmla="*/ 19025 w 2740"/>
              <a:gd name="T13" fmla="*/ 723770 h 2446"/>
              <a:gd name="T14" fmla="*/ 0 w 2740"/>
              <a:gd name="T15" fmla="*/ 652781 h 2446"/>
              <a:gd name="T16" fmla="*/ 19025 w 2740"/>
              <a:gd name="T17" fmla="*/ 581257 h 2446"/>
              <a:gd name="T18" fmla="*/ 310217 w 2740"/>
              <a:gd name="T19" fmla="*/ 72056 h 2446"/>
              <a:gd name="T20" fmla="*/ 362008 w 2740"/>
              <a:gd name="T21" fmla="*/ 19748 h 2446"/>
              <a:gd name="T22" fmla="*/ 428068 w 2740"/>
              <a:gd name="T23" fmla="*/ 533 h 2446"/>
              <a:gd name="T24" fmla="*/ 1012566 w 2740"/>
              <a:gd name="T25" fmla="*/ 533 h 2446"/>
              <a:gd name="T26" fmla="*/ 1086025 w 2740"/>
              <a:gd name="T27" fmla="*/ 19748 h 2446"/>
              <a:gd name="T28" fmla="*/ 1136759 w 2740"/>
              <a:gd name="T29" fmla="*/ 70455 h 2446"/>
              <a:gd name="T30" fmla="*/ 1427951 w 2740"/>
              <a:gd name="T31" fmla="*/ 579656 h 2446"/>
              <a:gd name="T32" fmla="*/ 1448034 w 2740"/>
              <a:gd name="T33" fmla="*/ 652781 h 2446"/>
              <a:gd name="T34" fmla="*/ 1427423 w 2740"/>
              <a:gd name="T35" fmla="*/ 726439 h 2446"/>
              <a:gd name="T36" fmla="*/ 1136759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B6302E"/>
          </a:solidFill>
          <a:ln w="9525">
            <a:noFill/>
            <a:round/>
            <a:headEnd/>
            <a:tailEnd/>
          </a:ln>
        </p:spPr>
        <p:txBody>
          <a:bodyPr/>
          <a:lstStyle/>
          <a:p>
            <a:endParaRPr lang="zh-CN" altLang="en-US"/>
          </a:p>
        </p:txBody>
      </p:sp>
      <p:sp>
        <p:nvSpPr>
          <p:cNvPr id="20485" name="TextBox 3"/>
          <p:cNvSpPr txBox="1">
            <a:spLocks noChangeArrowheads="1"/>
          </p:cNvSpPr>
          <p:nvPr/>
        </p:nvSpPr>
        <p:spPr bwMode="auto">
          <a:xfrm>
            <a:off x="2654300" y="2209800"/>
            <a:ext cx="914400" cy="862013"/>
          </a:xfrm>
          <a:prstGeom prst="rect">
            <a:avLst/>
          </a:prstGeom>
          <a:noFill/>
          <a:ln w="9525">
            <a:noFill/>
            <a:miter lim="800000"/>
            <a:headEnd/>
            <a:tailEnd/>
          </a:ln>
        </p:spPr>
        <p:txBody>
          <a:bodyPr lIns="0" tIns="0" rIns="0" bIns="0">
            <a:spAutoFit/>
          </a:bodyPr>
          <a:lstStyle/>
          <a:p>
            <a:pPr algn="ctr"/>
            <a:r>
              <a:rPr lang="zh-CN" altLang="en-US" sz="2800" b="1">
                <a:solidFill>
                  <a:schemeClr val="bg1"/>
                </a:solidFill>
                <a:latin typeface="微软雅黑" pitchFamily="34" charset="-122"/>
                <a:ea typeface="微软雅黑" pitchFamily="34" charset="-122"/>
              </a:rPr>
              <a:t>表表比对</a:t>
            </a:r>
          </a:p>
        </p:txBody>
      </p:sp>
      <p:sp>
        <p:nvSpPr>
          <p:cNvPr id="11" name="矩形 3"/>
          <p:cNvSpPr/>
          <p:nvPr/>
        </p:nvSpPr>
        <p:spPr>
          <a:xfrm>
            <a:off x="3706813" y="1441450"/>
            <a:ext cx="6026150" cy="1158875"/>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rgbClr val="B6302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20487" name="Freeform 5"/>
          <p:cNvSpPr>
            <a:spLocks/>
          </p:cNvSpPr>
          <p:nvPr/>
        </p:nvSpPr>
        <p:spPr bwMode="auto">
          <a:xfrm>
            <a:off x="3622675" y="2708275"/>
            <a:ext cx="1449388" cy="1306513"/>
          </a:xfrm>
          <a:custGeom>
            <a:avLst/>
            <a:gdLst>
              <a:gd name="T0" fmla="*/ 1136759 w 2740"/>
              <a:gd name="T1" fmla="*/ 1235640 h 2446"/>
              <a:gd name="T2" fmla="*/ 1086025 w 2740"/>
              <a:gd name="T3" fmla="*/ 1286346 h 2446"/>
              <a:gd name="T4" fmla="*/ 1013623 w 2740"/>
              <a:gd name="T5" fmla="*/ 1305028 h 2446"/>
              <a:gd name="T6" fmla="*/ 431239 w 2740"/>
              <a:gd name="T7" fmla="*/ 1305028 h 2446"/>
              <a:gd name="T8" fmla="*/ 362008 w 2740"/>
              <a:gd name="T9" fmla="*/ 1286346 h 2446"/>
              <a:gd name="T10" fmla="*/ 311274 w 2740"/>
              <a:gd name="T11" fmla="*/ 1235106 h 2446"/>
              <a:gd name="T12" fmla="*/ 19025 w 2740"/>
              <a:gd name="T13" fmla="*/ 723770 h 2446"/>
              <a:gd name="T14" fmla="*/ 0 w 2740"/>
              <a:gd name="T15" fmla="*/ 652781 h 2446"/>
              <a:gd name="T16" fmla="*/ 19025 w 2740"/>
              <a:gd name="T17" fmla="*/ 581257 h 2446"/>
              <a:gd name="T18" fmla="*/ 310217 w 2740"/>
              <a:gd name="T19" fmla="*/ 72056 h 2446"/>
              <a:gd name="T20" fmla="*/ 362008 w 2740"/>
              <a:gd name="T21" fmla="*/ 19748 h 2446"/>
              <a:gd name="T22" fmla="*/ 428068 w 2740"/>
              <a:gd name="T23" fmla="*/ 533 h 2446"/>
              <a:gd name="T24" fmla="*/ 1012566 w 2740"/>
              <a:gd name="T25" fmla="*/ 533 h 2446"/>
              <a:gd name="T26" fmla="*/ 1086025 w 2740"/>
              <a:gd name="T27" fmla="*/ 19748 h 2446"/>
              <a:gd name="T28" fmla="*/ 1136759 w 2740"/>
              <a:gd name="T29" fmla="*/ 70455 h 2446"/>
              <a:gd name="T30" fmla="*/ 1427951 w 2740"/>
              <a:gd name="T31" fmla="*/ 579656 h 2446"/>
              <a:gd name="T32" fmla="*/ 1448034 w 2740"/>
              <a:gd name="T33" fmla="*/ 652781 h 2446"/>
              <a:gd name="T34" fmla="*/ 1427423 w 2740"/>
              <a:gd name="T35" fmla="*/ 726439 h 2446"/>
              <a:gd name="T36" fmla="*/ 1136759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4040"/>
          </a:solidFill>
          <a:ln w="9525">
            <a:noFill/>
            <a:round/>
            <a:headEnd/>
            <a:tailEnd/>
          </a:ln>
        </p:spPr>
        <p:txBody>
          <a:bodyPr/>
          <a:lstStyle/>
          <a:p>
            <a:endParaRPr lang="zh-CN" altLang="en-US"/>
          </a:p>
        </p:txBody>
      </p:sp>
      <p:sp>
        <p:nvSpPr>
          <p:cNvPr id="20488" name="Freeform 5"/>
          <p:cNvSpPr>
            <a:spLocks/>
          </p:cNvSpPr>
          <p:nvPr/>
        </p:nvSpPr>
        <p:spPr bwMode="auto">
          <a:xfrm>
            <a:off x="2427288" y="3403600"/>
            <a:ext cx="1449387" cy="1306513"/>
          </a:xfrm>
          <a:custGeom>
            <a:avLst/>
            <a:gdLst>
              <a:gd name="T0" fmla="*/ 1136759 w 2740"/>
              <a:gd name="T1" fmla="*/ 1235640 h 2446"/>
              <a:gd name="T2" fmla="*/ 1086025 w 2740"/>
              <a:gd name="T3" fmla="*/ 1286346 h 2446"/>
              <a:gd name="T4" fmla="*/ 1013623 w 2740"/>
              <a:gd name="T5" fmla="*/ 1305028 h 2446"/>
              <a:gd name="T6" fmla="*/ 431239 w 2740"/>
              <a:gd name="T7" fmla="*/ 1305028 h 2446"/>
              <a:gd name="T8" fmla="*/ 362008 w 2740"/>
              <a:gd name="T9" fmla="*/ 1286346 h 2446"/>
              <a:gd name="T10" fmla="*/ 311274 w 2740"/>
              <a:gd name="T11" fmla="*/ 1235106 h 2446"/>
              <a:gd name="T12" fmla="*/ 19025 w 2740"/>
              <a:gd name="T13" fmla="*/ 723770 h 2446"/>
              <a:gd name="T14" fmla="*/ 0 w 2740"/>
              <a:gd name="T15" fmla="*/ 652781 h 2446"/>
              <a:gd name="T16" fmla="*/ 19025 w 2740"/>
              <a:gd name="T17" fmla="*/ 581257 h 2446"/>
              <a:gd name="T18" fmla="*/ 310217 w 2740"/>
              <a:gd name="T19" fmla="*/ 72056 h 2446"/>
              <a:gd name="T20" fmla="*/ 362008 w 2740"/>
              <a:gd name="T21" fmla="*/ 19748 h 2446"/>
              <a:gd name="T22" fmla="*/ 428068 w 2740"/>
              <a:gd name="T23" fmla="*/ 533 h 2446"/>
              <a:gd name="T24" fmla="*/ 1012566 w 2740"/>
              <a:gd name="T25" fmla="*/ 533 h 2446"/>
              <a:gd name="T26" fmla="*/ 1086025 w 2740"/>
              <a:gd name="T27" fmla="*/ 19748 h 2446"/>
              <a:gd name="T28" fmla="*/ 1136759 w 2740"/>
              <a:gd name="T29" fmla="*/ 70455 h 2446"/>
              <a:gd name="T30" fmla="*/ 1427951 w 2740"/>
              <a:gd name="T31" fmla="*/ 579656 h 2446"/>
              <a:gd name="T32" fmla="*/ 1448034 w 2740"/>
              <a:gd name="T33" fmla="*/ 652781 h 2446"/>
              <a:gd name="T34" fmla="*/ 1427423 w 2740"/>
              <a:gd name="T35" fmla="*/ 726439 h 2446"/>
              <a:gd name="T36" fmla="*/ 1136759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F7F7F"/>
          </a:solidFill>
          <a:ln w="9525">
            <a:noFill/>
            <a:round/>
            <a:headEnd/>
            <a:tailEnd/>
          </a:ln>
        </p:spPr>
        <p:txBody>
          <a:bodyPr/>
          <a:lstStyle/>
          <a:p>
            <a:endParaRPr lang="zh-CN" altLang="en-US"/>
          </a:p>
        </p:txBody>
      </p:sp>
      <p:sp>
        <p:nvSpPr>
          <p:cNvPr id="14" name="矩形 3"/>
          <p:cNvSpPr/>
          <p:nvPr/>
        </p:nvSpPr>
        <p:spPr>
          <a:xfrm>
            <a:off x="5124450" y="2774950"/>
            <a:ext cx="4608513" cy="1158875"/>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no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15" name="矩形 3"/>
          <p:cNvSpPr/>
          <p:nvPr/>
        </p:nvSpPr>
        <p:spPr>
          <a:xfrm>
            <a:off x="3706813" y="4108450"/>
            <a:ext cx="6026150" cy="1158875"/>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5"/>
                  <a:pt x="6019294" y="625800"/>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5"/>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grpSp>
        <p:nvGrpSpPr>
          <p:cNvPr id="16" name="组合 15"/>
          <p:cNvGrpSpPr/>
          <p:nvPr/>
        </p:nvGrpSpPr>
        <p:grpSpPr>
          <a:xfrm>
            <a:off x="3443821" y="2485048"/>
            <a:ext cx="360284" cy="334920"/>
            <a:chOff x="2142410" y="2298139"/>
            <a:chExt cx="360284" cy="334920"/>
          </a:xfrm>
          <a:solidFill>
            <a:schemeClr val="bg1"/>
          </a:solidFill>
        </p:grpSpPr>
        <p:sp>
          <p:nvSpPr>
            <p:cNvPr id="17"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a:lstStyle/>
            <a:p>
              <a:pPr fontAlgn="auto">
                <a:defRPr/>
              </a:pPr>
              <a:endParaRPr lang="zh-CN" altLang="en-US" noProof="1">
                <a:ea typeface="宋体" panose="02010600030101010101" pitchFamily="2" charset="-122"/>
              </a:endParaRPr>
            </a:p>
          </p:txBody>
        </p:sp>
        <p:sp>
          <p:nvSpPr>
            <p:cNvPr id="18" name="TextBox 11"/>
            <p:cNvSpPr txBox="1"/>
            <p:nvPr/>
          </p:nvSpPr>
          <p:spPr>
            <a:xfrm>
              <a:off x="2221796" y="2306669"/>
              <a:ext cx="201512" cy="326390"/>
            </a:xfrm>
            <a:prstGeom prst="rect">
              <a:avLst/>
            </a:prstGeom>
            <a:grpFill/>
          </p:spPr>
          <p:txBody>
            <a:bodyPr lIns="0" tIns="0" rIns="0" bIns="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defRPr/>
              </a:pPr>
              <a:r>
                <a:rPr lang="en-US" altLang="zh-CN" sz="2000" b="1" noProof="1" smtClean="0">
                  <a:solidFill>
                    <a:schemeClr val="tx1">
                      <a:lumMod val="75000"/>
                      <a:lumOff val="25000"/>
                    </a:schemeClr>
                  </a:solidFill>
                </a:rPr>
                <a:t>1</a:t>
              </a:r>
              <a:endParaRPr lang="zh-CN" altLang="en-US" sz="2000" b="1" noProof="1">
                <a:solidFill>
                  <a:schemeClr val="tx1">
                    <a:lumMod val="75000"/>
                    <a:lumOff val="25000"/>
                  </a:schemeClr>
                </a:solidFill>
              </a:endParaRPr>
            </a:p>
          </p:txBody>
        </p:sp>
      </p:grpSp>
      <p:sp>
        <p:nvSpPr>
          <p:cNvPr id="20492" name="TextBox 12"/>
          <p:cNvSpPr txBox="1">
            <a:spLocks noChangeArrowheads="1"/>
          </p:cNvSpPr>
          <p:nvPr/>
        </p:nvSpPr>
        <p:spPr bwMode="auto">
          <a:xfrm>
            <a:off x="3862388" y="2911475"/>
            <a:ext cx="850900" cy="862013"/>
          </a:xfrm>
          <a:prstGeom prst="rect">
            <a:avLst/>
          </a:prstGeom>
          <a:noFill/>
          <a:ln w="9525">
            <a:noFill/>
            <a:miter lim="800000"/>
            <a:headEnd/>
            <a:tailEnd/>
          </a:ln>
        </p:spPr>
        <p:txBody>
          <a:bodyPr lIns="0" tIns="0" rIns="0" bIns="0">
            <a:spAutoFit/>
          </a:bodyPr>
          <a:lstStyle/>
          <a:p>
            <a:pPr algn="ctr"/>
            <a:r>
              <a:rPr lang="zh-CN" altLang="en-US" sz="2800" b="1">
                <a:solidFill>
                  <a:schemeClr val="bg1"/>
                </a:solidFill>
                <a:latin typeface="微软雅黑" pitchFamily="34" charset="-122"/>
                <a:ea typeface="微软雅黑" pitchFamily="34" charset="-122"/>
              </a:rPr>
              <a:t>票表比对</a:t>
            </a:r>
          </a:p>
        </p:txBody>
      </p:sp>
      <p:grpSp>
        <p:nvGrpSpPr>
          <p:cNvPr id="20" name="组合 19"/>
          <p:cNvGrpSpPr/>
          <p:nvPr/>
        </p:nvGrpSpPr>
        <p:grpSpPr>
          <a:xfrm>
            <a:off x="4627304" y="3200182"/>
            <a:ext cx="360284" cy="334920"/>
            <a:chOff x="2142410" y="2298139"/>
            <a:chExt cx="360284" cy="334920"/>
          </a:xfrm>
          <a:solidFill>
            <a:schemeClr val="bg1"/>
          </a:solidFill>
        </p:grpSpPr>
        <p:sp>
          <p:nvSpPr>
            <p:cNvPr id="21"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a:lstStyle/>
            <a:p>
              <a:pPr fontAlgn="auto">
                <a:defRPr/>
              </a:pPr>
              <a:endParaRPr lang="zh-CN" altLang="en-US" noProof="1">
                <a:ea typeface="宋体" panose="02010600030101010101" pitchFamily="2" charset="-122"/>
              </a:endParaRPr>
            </a:p>
          </p:txBody>
        </p:sp>
        <p:sp>
          <p:nvSpPr>
            <p:cNvPr id="22" name="TextBox 15"/>
            <p:cNvSpPr txBox="1"/>
            <p:nvPr/>
          </p:nvSpPr>
          <p:spPr>
            <a:xfrm>
              <a:off x="2221796" y="2306669"/>
              <a:ext cx="201512" cy="326390"/>
            </a:xfrm>
            <a:prstGeom prst="rect">
              <a:avLst/>
            </a:prstGeom>
            <a:grpFill/>
          </p:spPr>
          <p:txBody>
            <a:bodyPr lIns="0" tIns="0" rIns="0" bIns="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defRPr/>
              </a:pPr>
              <a:r>
                <a:rPr lang="en-US" altLang="zh-CN" sz="2000" b="1" noProof="1" smtClean="0">
                  <a:solidFill>
                    <a:schemeClr val="tx1">
                      <a:lumMod val="75000"/>
                      <a:lumOff val="25000"/>
                    </a:schemeClr>
                  </a:solidFill>
                </a:rPr>
                <a:t>2</a:t>
              </a:r>
              <a:endParaRPr lang="zh-CN" altLang="en-US" sz="2000" b="1" noProof="1">
                <a:solidFill>
                  <a:schemeClr val="tx1">
                    <a:lumMod val="75000"/>
                    <a:lumOff val="25000"/>
                  </a:schemeClr>
                </a:solidFill>
              </a:endParaRPr>
            </a:p>
          </p:txBody>
        </p:sp>
      </p:grpSp>
      <p:sp>
        <p:nvSpPr>
          <p:cNvPr id="20494" name="TextBox 16"/>
          <p:cNvSpPr txBox="1">
            <a:spLocks noChangeArrowheads="1"/>
          </p:cNvSpPr>
          <p:nvPr/>
        </p:nvSpPr>
        <p:spPr bwMode="auto">
          <a:xfrm>
            <a:off x="2689225" y="3595688"/>
            <a:ext cx="852488" cy="862012"/>
          </a:xfrm>
          <a:prstGeom prst="rect">
            <a:avLst/>
          </a:prstGeom>
          <a:noFill/>
          <a:ln w="9525">
            <a:noFill/>
            <a:miter lim="800000"/>
            <a:headEnd/>
            <a:tailEnd/>
          </a:ln>
        </p:spPr>
        <p:txBody>
          <a:bodyPr lIns="0" tIns="0" rIns="0" bIns="0">
            <a:spAutoFit/>
          </a:bodyPr>
          <a:lstStyle/>
          <a:p>
            <a:pPr algn="ctr"/>
            <a:r>
              <a:rPr lang="zh-CN" altLang="en-US" sz="2800" b="1">
                <a:solidFill>
                  <a:schemeClr val="bg1"/>
                </a:solidFill>
                <a:latin typeface="微软雅黑" pitchFamily="34" charset="-122"/>
                <a:ea typeface="微软雅黑" pitchFamily="34" charset="-122"/>
              </a:rPr>
              <a:t>表税比对</a:t>
            </a:r>
          </a:p>
        </p:txBody>
      </p:sp>
      <p:grpSp>
        <p:nvGrpSpPr>
          <p:cNvPr id="24" name="组合 23"/>
          <p:cNvGrpSpPr/>
          <p:nvPr/>
        </p:nvGrpSpPr>
        <p:grpSpPr>
          <a:xfrm>
            <a:off x="3443821" y="3894748"/>
            <a:ext cx="360284" cy="334920"/>
            <a:chOff x="2142410" y="2298139"/>
            <a:chExt cx="360284" cy="334920"/>
          </a:xfrm>
          <a:solidFill>
            <a:schemeClr val="bg1"/>
          </a:solidFill>
        </p:grpSpPr>
        <p:sp>
          <p:nvSpPr>
            <p:cNvPr id="25"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a:lstStyle/>
            <a:p>
              <a:pPr fontAlgn="auto">
                <a:defRPr/>
              </a:pPr>
              <a:endParaRPr lang="zh-CN" altLang="en-US" noProof="1">
                <a:ea typeface="宋体" panose="02010600030101010101" pitchFamily="2" charset="-122"/>
              </a:endParaRPr>
            </a:p>
          </p:txBody>
        </p:sp>
        <p:sp>
          <p:nvSpPr>
            <p:cNvPr id="26" name="TextBox 19"/>
            <p:cNvSpPr txBox="1"/>
            <p:nvPr/>
          </p:nvSpPr>
          <p:spPr>
            <a:xfrm>
              <a:off x="2221796" y="2306669"/>
              <a:ext cx="201512" cy="326390"/>
            </a:xfrm>
            <a:prstGeom prst="rect">
              <a:avLst/>
            </a:prstGeom>
            <a:grpFill/>
          </p:spPr>
          <p:txBody>
            <a:bodyPr lIns="0" tIns="0" rIns="0" bIns="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defRPr/>
              </a:pPr>
              <a:r>
                <a:rPr lang="en-US" altLang="zh-CN" sz="2000" b="1" noProof="1" smtClean="0">
                  <a:solidFill>
                    <a:schemeClr val="tx1">
                      <a:lumMod val="75000"/>
                      <a:lumOff val="25000"/>
                    </a:schemeClr>
                  </a:solidFill>
                </a:rPr>
                <a:t>3</a:t>
              </a:r>
              <a:endParaRPr lang="zh-CN" altLang="en-US" sz="2000" b="1" noProof="1">
                <a:solidFill>
                  <a:schemeClr val="tx1">
                    <a:lumMod val="75000"/>
                    <a:lumOff val="25000"/>
                  </a:schemeClr>
                </a:solidFill>
              </a:endParaRPr>
            </a:p>
          </p:txBody>
        </p:sp>
      </p:grpSp>
      <p:sp>
        <p:nvSpPr>
          <p:cNvPr id="20496" name="TextBox 20"/>
          <p:cNvSpPr txBox="1">
            <a:spLocks noChangeArrowheads="1"/>
          </p:cNvSpPr>
          <p:nvPr/>
        </p:nvSpPr>
        <p:spPr bwMode="auto">
          <a:xfrm>
            <a:off x="5480050" y="3036888"/>
            <a:ext cx="4792663" cy="539750"/>
          </a:xfrm>
          <a:prstGeom prst="rect">
            <a:avLst/>
          </a:prstGeom>
          <a:noFill/>
          <a:ln w="9525">
            <a:noFill/>
            <a:miter lim="800000"/>
            <a:headEnd/>
            <a:tailEnd/>
          </a:ln>
        </p:spPr>
        <p:txBody>
          <a:bodyPr lIns="0" tIns="0" rIns="0" bIns="0">
            <a:spAutoFit/>
          </a:bodyPr>
          <a:lstStyle/>
          <a:p>
            <a:pPr algn="just">
              <a:lnSpc>
                <a:spcPts val="1400"/>
              </a:lnSpc>
            </a:pPr>
            <a:endParaRPr lang="en-US" altLang="zh-CN" sz="1600">
              <a:solidFill>
                <a:srgbClr val="595959"/>
              </a:solidFill>
              <a:latin typeface="微软雅黑" pitchFamily="34" charset="-122"/>
              <a:ea typeface="微软雅黑" pitchFamily="34" charset="-122"/>
            </a:endParaRPr>
          </a:p>
          <a:p>
            <a:pPr algn="just">
              <a:lnSpc>
                <a:spcPts val="1400"/>
              </a:lnSpc>
            </a:pPr>
            <a:endParaRPr lang="en-US" altLang="zh-CN" sz="1600">
              <a:solidFill>
                <a:srgbClr val="595959"/>
              </a:solidFill>
              <a:latin typeface="微软雅黑" pitchFamily="34" charset="-122"/>
              <a:ea typeface="微软雅黑" pitchFamily="34" charset="-122"/>
            </a:endParaRPr>
          </a:p>
          <a:p>
            <a:pPr algn="just">
              <a:lnSpc>
                <a:spcPts val="1400"/>
              </a:lnSpc>
            </a:pPr>
            <a:endParaRPr lang="en-US" altLang="zh-CN" sz="1600">
              <a:solidFill>
                <a:srgbClr val="595959"/>
              </a:solidFill>
              <a:latin typeface="微软雅黑" pitchFamily="34" charset="-122"/>
              <a:ea typeface="微软雅黑" pitchFamily="34" charset="-122"/>
            </a:endParaRPr>
          </a:p>
        </p:txBody>
      </p:sp>
      <p:sp>
        <p:nvSpPr>
          <p:cNvPr id="20497" name="TextBox 32"/>
          <p:cNvSpPr txBox="1">
            <a:spLocks noChangeArrowheads="1"/>
          </p:cNvSpPr>
          <p:nvPr/>
        </p:nvSpPr>
        <p:spPr bwMode="auto">
          <a:xfrm>
            <a:off x="5575300" y="2743200"/>
            <a:ext cx="3906838" cy="1200150"/>
          </a:xfrm>
          <a:prstGeom prst="rect">
            <a:avLst/>
          </a:prstGeom>
          <a:noFill/>
          <a:ln w="9525">
            <a:noFill/>
            <a:miter lim="800000"/>
            <a:headEnd/>
            <a:tailEnd/>
          </a:ln>
        </p:spPr>
        <p:txBody>
          <a:bodyPr>
            <a:spAutoFit/>
          </a:bodyPr>
          <a:lstStyle/>
          <a:p>
            <a:r>
              <a:rPr lang="zh-CN" altLang="en-US" sz="2400">
                <a:solidFill>
                  <a:srgbClr val="595959"/>
                </a:solidFill>
                <a:latin typeface="微软雅黑" pitchFamily="34" charset="-122"/>
                <a:ea typeface="微软雅黑" pitchFamily="34" charset="-122"/>
              </a:rPr>
              <a:t>票表比对是指各类发票、凭证、备案资格等信息与申报表进行比对。</a:t>
            </a:r>
          </a:p>
        </p:txBody>
      </p:sp>
      <p:sp>
        <p:nvSpPr>
          <p:cNvPr id="20498" name="矩形 33"/>
          <p:cNvSpPr>
            <a:spLocks noChangeArrowheads="1"/>
          </p:cNvSpPr>
          <p:nvPr/>
        </p:nvSpPr>
        <p:spPr bwMode="auto">
          <a:xfrm>
            <a:off x="4243388" y="1544638"/>
            <a:ext cx="5086350" cy="831850"/>
          </a:xfrm>
          <a:prstGeom prst="rect">
            <a:avLst/>
          </a:prstGeom>
          <a:noFill/>
          <a:ln w="9525">
            <a:noFill/>
            <a:miter lim="800000"/>
            <a:headEnd/>
            <a:tailEnd/>
          </a:ln>
        </p:spPr>
        <p:txBody>
          <a:bodyPr>
            <a:spAutoFit/>
          </a:bodyPr>
          <a:lstStyle/>
          <a:p>
            <a:r>
              <a:rPr lang="zh-CN" altLang="en-US" sz="2400">
                <a:solidFill>
                  <a:srgbClr val="595959"/>
                </a:solidFill>
                <a:latin typeface="微软雅黑" pitchFamily="34" charset="-122"/>
                <a:ea typeface="微软雅黑" pitchFamily="34" charset="-122"/>
              </a:rPr>
              <a:t>表表比对是指申报表表内、表间逻辑关系比对。</a:t>
            </a:r>
          </a:p>
        </p:txBody>
      </p:sp>
      <p:sp>
        <p:nvSpPr>
          <p:cNvPr id="20499" name="TextBox 35"/>
          <p:cNvSpPr txBox="1">
            <a:spLocks noChangeArrowheads="1"/>
          </p:cNvSpPr>
          <p:nvPr/>
        </p:nvSpPr>
        <p:spPr bwMode="auto">
          <a:xfrm>
            <a:off x="4225925" y="4243388"/>
            <a:ext cx="5202238" cy="1200150"/>
          </a:xfrm>
          <a:prstGeom prst="rect">
            <a:avLst/>
          </a:prstGeom>
          <a:noFill/>
          <a:ln w="9525">
            <a:noFill/>
            <a:miter lim="800000"/>
            <a:headEnd/>
            <a:tailEnd/>
          </a:ln>
        </p:spPr>
        <p:txBody>
          <a:bodyPr>
            <a:spAutoFit/>
          </a:bodyPr>
          <a:lstStyle/>
          <a:p>
            <a:r>
              <a:rPr lang="zh-CN" altLang="en-US" sz="2400">
                <a:solidFill>
                  <a:srgbClr val="595959"/>
                </a:solidFill>
                <a:latin typeface="微软雅黑" pitchFamily="34" charset="-122"/>
                <a:ea typeface="微软雅黑" pitchFamily="34" charset="-122"/>
              </a:rPr>
              <a:t>表税比对是指纳税人当期申报的应纳税款与当期的实际入库税款进行比对。</a:t>
            </a:r>
            <a:r>
              <a:rPr lang="zh-CN" altLang="en-US" sz="2400"/>
              <a:t/>
            </a:r>
            <a:br>
              <a:rPr lang="zh-CN" altLang="en-US" sz="2400"/>
            </a:br>
            <a:r>
              <a:rPr lang="zh-CN" altLang="en-US" sz="2400"/>
              <a:t> </a:t>
            </a:r>
            <a:endParaRPr lang="zh-CN" altLang="en-US" sz="2400">
              <a:solidFill>
                <a:srgbClr val="595959"/>
              </a:solidFill>
              <a:latin typeface="微软雅黑" pitchFamily="34" charset="-122"/>
              <a:ea typeface="微软雅黑" pitchFamily="34" charset="-122"/>
            </a:endParaRPr>
          </a:p>
        </p:txBody>
      </p:sp>
    </p:spTree>
  </p:cSld>
  <p:clrMapOvr>
    <a:masterClrMapping/>
  </p:clrMapOvr>
  <p:transition spd="slow" advClick="0" advTm="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22531" name="矩形 7"/>
          <p:cNvSpPr>
            <a:spLocks noChangeArrowheads="1"/>
          </p:cNvSpPr>
          <p:nvPr/>
        </p:nvSpPr>
        <p:spPr bwMode="auto">
          <a:xfrm>
            <a:off x="862013" y="158750"/>
            <a:ext cx="4587875"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税总发</a:t>
            </a:r>
            <a:r>
              <a:rPr lang="en-US" altLang="zh-CN" sz="2400" b="1">
                <a:solidFill>
                  <a:srgbClr val="B6302E"/>
                </a:solidFill>
                <a:latin typeface="微软雅黑" pitchFamily="34" charset="-122"/>
                <a:ea typeface="微软雅黑" pitchFamily="34" charset="-122"/>
              </a:rPr>
              <a:t>〔2017〕124</a:t>
            </a:r>
            <a:r>
              <a:rPr lang="zh-CN" altLang="en-US" sz="2400" b="1">
                <a:solidFill>
                  <a:srgbClr val="B6302E"/>
                </a:solidFill>
                <a:latin typeface="微软雅黑" pitchFamily="34" charset="-122"/>
                <a:ea typeface="微软雅黑" pitchFamily="34" charset="-122"/>
              </a:rPr>
              <a:t>号文件解读</a:t>
            </a:r>
          </a:p>
        </p:txBody>
      </p:sp>
      <p:sp>
        <p:nvSpPr>
          <p:cNvPr id="11" name="右箭头 10"/>
          <p:cNvSpPr/>
          <p:nvPr/>
        </p:nvSpPr>
        <p:spPr>
          <a:xfrm>
            <a:off x="2492375" y="1150938"/>
            <a:ext cx="3641725" cy="1425575"/>
          </a:xfrm>
          <a:prstGeom prst="rightArrow">
            <a:avLst>
              <a:gd name="adj1" fmla="val 66953"/>
              <a:gd name="adj2" fmla="val 50000"/>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12" name="右箭头 11"/>
          <p:cNvSpPr/>
          <p:nvPr/>
        </p:nvSpPr>
        <p:spPr>
          <a:xfrm rot="10800000">
            <a:off x="5607050" y="2316163"/>
            <a:ext cx="3641725" cy="1425575"/>
          </a:xfrm>
          <a:prstGeom prst="rightArrow">
            <a:avLst>
              <a:gd name="adj1" fmla="val 66953"/>
              <a:gd name="adj2"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13" name="右箭头 12"/>
          <p:cNvSpPr/>
          <p:nvPr/>
        </p:nvSpPr>
        <p:spPr>
          <a:xfrm>
            <a:off x="2500313" y="3471863"/>
            <a:ext cx="3643312" cy="1425575"/>
          </a:xfrm>
          <a:prstGeom prst="rightArrow">
            <a:avLst>
              <a:gd name="adj1" fmla="val 66953"/>
              <a:gd name="adj2" fmla="val 50000"/>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14" name="右箭头 13"/>
          <p:cNvSpPr/>
          <p:nvPr/>
        </p:nvSpPr>
        <p:spPr>
          <a:xfrm rot="10800000">
            <a:off x="5634038" y="4635500"/>
            <a:ext cx="3640137" cy="1427163"/>
          </a:xfrm>
          <a:prstGeom prst="rightArrow">
            <a:avLst>
              <a:gd name="adj1" fmla="val 66953"/>
              <a:gd name="adj2"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22536" name="TextBox 9"/>
          <p:cNvSpPr txBox="1">
            <a:spLocks noChangeArrowheads="1"/>
          </p:cNvSpPr>
          <p:nvPr/>
        </p:nvSpPr>
        <p:spPr bwMode="auto">
          <a:xfrm>
            <a:off x="2801938" y="1598613"/>
            <a:ext cx="2370137" cy="430212"/>
          </a:xfrm>
          <a:prstGeom prst="rect">
            <a:avLst/>
          </a:prstGeom>
          <a:noFill/>
          <a:ln w="9525">
            <a:noFill/>
            <a:miter lim="800000"/>
            <a:headEnd/>
            <a:tailEnd/>
          </a:ln>
        </p:spPr>
        <p:txBody>
          <a:bodyPr lIns="0" tIns="0" rIns="0" bIns="0">
            <a:spAutoFit/>
          </a:bodyPr>
          <a:lstStyle/>
          <a:p>
            <a:pPr algn="ctr"/>
            <a:r>
              <a:rPr lang="zh-CN" altLang="en-US" sz="2800" b="1">
                <a:solidFill>
                  <a:schemeClr val="bg1"/>
                </a:solidFill>
                <a:latin typeface="微软雅黑" pitchFamily="34" charset="-122"/>
                <a:ea typeface="微软雅黑" pitchFamily="34" charset="-122"/>
                <a:sym typeface="微软雅黑" pitchFamily="34" charset="-122"/>
              </a:rPr>
              <a:t>表表比对规则</a:t>
            </a:r>
          </a:p>
        </p:txBody>
      </p:sp>
      <p:sp>
        <p:nvSpPr>
          <p:cNvPr id="22537" name="TextBox 11"/>
          <p:cNvSpPr txBox="1">
            <a:spLocks noChangeArrowheads="1"/>
          </p:cNvSpPr>
          <p:nvPr/>
        </p:nvSpPr>
        <p:spPr bwMode="auto">
          <a:xfrm>
            <a:off x="6516688" y="2787650"/>
            <a:ext cx="2493962" cy="430213"/>
          </a:xfrm>
          <a:prstGeom prst="rect">
            <a:avLst/>
          </a:prstGeom>
          <a:noFill/>
          <a:ln w="9525">
            <a:noFill/>
            <a:miter lim="800000"/>
            <a:headEnd/>
            <a:tailEnd/>
          </a:ln>
        </p:spPr>
        <p:txBody>
          <a:bodyPr lIns="0" tIns="0" rIns="0" bIns="0">
            <a:spAutoFit/>
          </a:bodyPr>
          <a:lstStyle/>
          <a:p>
            <a:pPr algn="ctr"/>
            <a:r>
              <a:rPr lang="zh-CN" altLang="en-US" sz="2800" b="1">
                <a:solidFill>
                  <a:schemeClr val="bg1"/>
                </a:solidFill>
                <a:latin typeface="微软雅黑" pitchFamily="34" charset="-122"/>
                <a:ea typeface="微软雅黑" pitchFamily="34" charset="-122"/>
                <a:sym typeface="微软雅黑" pitchFamily="34" charset="-122"/>
              </a:rPr>
              <a:t>票表比对规则</a:t>
            </a:r>
          </a:p>
        </p:txBody>
      </p:sp>
      <p:sp>
        <p:nvSpPr>
          <p:cNvPr id="22538" name="TextBox 12"/>
          <p:cNvSpPr txBox="1">
            <a:spLocks noChangeArrowheads="1"/>
          </p:cNvSpPr>
          <p:nvPr/>
        </p:nvSpPr>
        <p:spPr bwMode="auto">
          <a:xfrm>
            <a:off x="2809875" y="3941763"/>
            <a:ext cx="2371725" cy="430212"/>
          </a:xfrm>
          <a:prstGeom prst="rect">
            <a:avLst/>
          </a:prstGeom>
          <a:noFill/>
          <a:ln w="9525">
            <a:noFill/>
            <a:miter lim="800000"/>
            <a:headEnd/>
            <a:tailEnd/>
          </a:ln>
        </p:spPr>
        <p:txBody>
          <a:bodyPr lIns="0" tIns="0" rIns="0" bIns="0">
            <a:spAutoFit/>
          </a:bodyPr>
          <a:lstStyle/>
          <a:p>
            <a:pPr algn="ctr"/>
            <a:r>
              <a:rPr lang="zh-CN" altLang="en-US" sz="2800" b="1">
                <a:solidFill>
                  <a:schemeClr val="bg1"/>
                </a:solidFill>
                <a:latin typeface="微软雅黑" pitchFamily="34" charset="-122"/>
                <a:ea typeface="微软雅黑" pitchFamily="34" charset="-122"/>
                <a:sym typeface="微软雅黑" pitchFamily="34" charset="-122"/>
              </a:rPr>
              <a:t>表税比对规则</a:t>
            </a:r>
          </a:p>
        </p:txBody>
      </p:sp>
      <p:sp>
        <p:nvSpPr>
          <p:cNvPr id="22539" name="TextBox 13"/>
          <p:cNvSpPr txBox="1">
            <a:spLocks noChangeArrowheads="1"/>
          </p:cNvSpPr>
          <p:nvPr/>
        </p:nvSpPr>
        <p:spPr bwMode="auto">
          <a:xfrm>
            <a:off x="6702425" y="5113338"/>
            <a:ext cx="2166938" cy="431800"/>
          </a:xfrm>
          <a:prstGeom prst="rect">
            <a:avLst/>
          </a:prstGeom>
          <a:noFill/>
          <a:ln w="9525">
            <a:noFill/>
            <a:miter lim="800000"/>
            <a:headEnd/>
            <a:tailEnd/>
          </a:ln>
        </p:spPr>
        <p:txBody>
          <a:bodyPr lIns="0" tIns="0" rIns="0" bIns="0">
            <a:spAutoFit/>
          </a:bodyPr>
          <a:lstStyle/>
          <a:p>
            <a:pPr algn="ctr"/>
            <a:r>
              <a:rPr lang="zh-CN" altLang="en-US" sz="2800" b="1">
                <a:solidFill>
                  <a:schemeClr val="bg1"/>
                </a:solidFill>
                <a:latin typeface="微软雅黑" pitchFamily="34" charset="-122"/>
                <a:ea typeface="微软雅黑" pitchFamily="34" charset="-122"/>
                <a:sym typeface="微软雅黑" pitchFamily="34" charset="-122"/>
              </a:rPr>
              <a:t>特殊规则</a:t>
            </a:r>
          </a:p>
        </p:txBody>
      </p:sp>
    </p:spTree>
  </p:cSld>
  <p:clrMapOvr>
    <a:masterClrMapping/>
  </p:clrMapOvr>
  <p:transition spd="slow" advClick="0" advTm="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24579" name="矩形 7"/>
          <p:cNvSpPr>
            <a:spLocks noChangeArrowheads="1"/>
          </p:cNvSpPr>
          <p:nvPr/>
        </p:nvSpPr>
        <p:spPr bwMode="auto">
          <a:xfrm>
            <a:off x="862013" y="158750"/>
            <a:ext cx="4587875"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税总发</a:t>
            </a:r>
            <a:r>
              <a:rPr lang="en-US" altLang="zh-CN" sz="2400" b="1">
                <a:solidFill>
                  <a:srgbClr val="B6302E"/>
                </a:solidFill>
                <a:latin typeface="微软雅黑" pitchFamily="34" charset="-122"/>
                <a:ea typeface="微软雅黑" pitchFamily="34" charset="-122"/>
              </a:rPr>
              <a:t>〔2017〕124</a:t>
            </a:r>
            <a:r>
              <a:rPr lang="zh-CN" altLang="en-US" sz="2400" b="1">
                <a:solidFill>
                  <a:srgbClr val="B6302E"/>
                </a:solidFill>
                <a:latin typeface="微软雅黑" pitchFamily="34" charset="-122"/>
                <a:ea typeface="微软雅黑" pitchFamily="34" charset="-122"/>
              </a:rPr>
              <a:t>号文件解读</a:t>
            </a:r>
          </a:p>
        </p:txBody>
      </p:sp>
      <p:grpSp>
        <p:nvGrpSpPr>
          <p:cNvPr id="24580" name="组合 33"/>
          <p:cNvGrpSpPr>
            <a:grpSpLocks/>
          </p:cNvGrpSpPr>
          <p:nvPr/>
        </p:nvGrpSpPr>
        <p:grpSpPr bwMode="auto">
          <a:xfrm>
            <a:off x="1773238" y="1944688"/>
            <a:ext cx="8235950" cy="4611687"/>
            <a:chOff x="3342734" y="1152445"/>
            <a:chExt cx="4757658" cy="2665271"/>
          </a:xfrm>
        </p:grpSpPr>
        <p:sp>
          <p:nvSpPr>
            <p:cNvPr id="35" name="矩形 34"/>
            <p:cNvSpPr/>
            <p:nvPr/>
          </p:nvSpPr>
          <p:spPr>
            <a:xfrm>
              <a:off x="3348236" y="1152445"/>
              <a:ext cx="4752156" cy="266986"/>
            </a:xfrm>
            <a:prstGeom prst="rect">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en-US" sz="2000" b="1" noProof="1">
                  <a:solidFill>
                    <a:schemeClr val="bg1"/>
                  </a:solidFill>
                  <a:latin typeface="微软雅黑" panose="020B0503020204020204" pitchFamily="34" charset="-122"/>
                  <a:ea typeface="微软雅黑" panose="020B0503020204020204" pitchFamily="34" charset="-122"/>
                  <a:cs typeface="Segoe UI" panose="020B0502040204020203" pitchFamily="34" charset="0"/>
                </a:rPr>
                <a:t>申报比对相符</a:t>
              </a:r>
              <a:endParaRPr lang="en-US" altLang="zh-CN" sz="2000" b="1" noProof="1">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6" name="矩形 35"/>
            <p:cNvSpPr/>
            <p:nvPr/>
          </p:nvSpPr>
          <p:spPr>
            <a:xfrm>
              <a:off x="3342734" y="1419431"/>
              <a:ext cx="4752156" cy="2398285"/>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5165" fontAlgn="auto">
                <a:lnSpc>
                  <a:spcPct val="70000"/>
                </a:lnSpc>
                <a:spcBef>
                  <a:spcPts val="675"/>
                </a:spcBef>
                <a:defRPr/>
              </a:pPr>
              <a:r>
                <a:rPr lang="zh-CN" altLang="en-US" sz="1200" dirty="0"/>
                <a:t/>
              </a:r>
              <a:br>
                <a:rPr lang="zh-CN" altLang="en-US" sz="1200" dirty="0"/>
              </a:br>
              <a:endParaRPr lang="zh-CN" altLang="en-US" noProof="1">
                <a:solidFill>
                  <a:schemeClr val="tx1">
                    <a:lumMod val="75000"/>
                    <a:lumOff val="25000"/>
                  </a:schemeClr>
                </a:solidFill>
              </a:endParaRPr>
            </a:p>
          </p:txBody>
        </p:sp>
      </p:grpSp>
      <p:sp>
        <p:nvSpPr>
          <p:cNvPr id="38" name="矩形 37"/>
          <p:cNvSpPr/>
          <p:nvPr/>
        </p:nvSpPr>
        <p:spPr>
          <a:xfrm>
            <a:off x="1781175" y="2927350"/>
            <a:ext cx="8226425" cy="4619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en-US" sz="2000" b="1" noProof="1">
                <a:solidFill>
                  <a:schemeClr val="bg1"/>
                </a:solidFill>
                <a:latin typeface="微软雅黑" panose="020B0503020204020204" pitchFamily="34" charset="-122"/>
                <a:ea typeface="微软雅黑" panose="020B0503020204020204" pitchFamily="34" charset="-122"/>
                <a:cs typeface="Segoe UI" panose="020B0502040204020203" pitchFamily="34" charset="0"/>
              </a:rPr>
              <a:t>申报比对不相符</a:t>
            </a:r>
            <a:endParaRPr lang="en-US" altLang="zh-CN" sz="2000" b="1" noProof="1">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4582" name="矩形 44"/>
          <p:cNvSpPr>
            <a:spLocks noChangeArrowheads="1"/>
          </p:cNvSpPr>
          <p:nvPr/>
        </p:nvSpPr>
        <p:spPr bwMode="auto">
          <a:xfrm>
            <a:off x="1154113" y="869950"/>
            <a:ext cx="9694862" cy="1016000"/>
          </a:xfrm>
          <a:prstGeom prst="rect">
            <a:avLst/>
          </a:prstGeom>
          <a:noFill/>
          <a:ln w="9525">
            <a:noFill/>
            <a:miter lim="800000"/>
            <a:headEnd/>
            <a:tailEnd/>
          </a:ln>
        </p:spPr>
        <p:txBody>
          <a:bodyPr>
            <a:spAutoFit/>
          </a:bodyPr>
          <a:lstStyle/>
          <a:p>
            <a:r>
              <a:rPr lang="zh-CN" altLang="en-US" sz="2000" b="1">
                <a:solidFill>
                  <a:srgbClr val="B6302E"/>
                </a:solidFill>
                <a:latin typeface="微软雅黑" pitchFamily="34" charset="-122"/>
                <a:ea typeface="微软雅黑" pitchFamily="34" charset="-122"/>
              </a:rPr>
              <a:t>       申报比对环节可以设置在事中或者事后，由省税务机关根据申报管理需要进行确定。主管税务机关通过征管信息系统或网上申报系统进行申报比对，并根据比对结果分别采取以下处理流程：</a:t>
            </a:r>
          </a:p>
        </p:txBody>
      </p:sp>
      <p:sp>
        <p:nvSpPr>
          <p:cNvPr id="24583" name="TextBox 47"/>
          <p:cNvSpPr txBox="1">
            <a:spLocks noChangeArrowheads="1"/>
          </p:cNvSpPr>
          <p:nvPr/>
        </p:nvSpPr>
        <p:spPr bwMode="auto">
          <a:xfrm>
            <a:off x="1774825" y="2513013"/>
            <a:ext cx="8221663" cy="646112"/>
          </a:xfrm>
          <a:prstGeom prst="rect">
            <a:avLst/>
          </a:prstGeom>
          <a:noFill/>
          <a:ln w="9525">
            <a:noFill/>
            <a:miter lim="800000"/>
            <a:headEnd/>
            <a:tailEnd/>
          </a:ln>
        </p:spPr>
        <p:txBody>
          <a:bodyPr>
            <a:spAutoFit/>
          </a:bodyPr>
          <a:lstStyle/>
          <a:p>
            <a:pPr algn="ctr"/>
            <a:r>
              <a:rPr lang="zh-CN" altLang="en-US" sz="1600">
                <a:solidFill>
                  <a:srgbClr val="404040"/>
                </a:solidFill>
                <a:latin typeface="微软雅黑" pitchFamily="34" charset="-122"/>
                <a:ea typeface="微软雅黑" pitchFamily="34" charset="-122"/>
                <a:sym typeface="方正兰亭黑_GBK"/>
              </a:rPr>
              <a:t>申报比对相符后，主管税务机关对纳税人税控设备进行解锁</a:t>
            </a:r>
            <a:r>
              <a:rPr lang="zh-CN" altLang="en-US">
                <a:solidFill>
                  <a:srgbClr val="404040"/>
                </a:solidFill>
                <a:latin typeface="微软雅黑" pitchFamily="34" charset="-122"/>
                <a:ea typeface="微软雅黑" pitchFamily="34" charset="-122"/>
                <a:sym typeface="方正兰亭黑_GBK"/>
              </a:rPr>
              <a:t>。</a:t>
            </a:r>
            <a:r>
              <a:rPr lang="zh-CN" altLang="en-US"/>
              <a:t/>
            </a:r>
            <a:br>
              <a:rPr lang="zh-CN" altLang="en-US"/>
            </a:br>
            <a:endParaRPr lang="zh-CN" altLang="en-US"/>
          </a:p>
        </p:txBody>
      </p:sp>
      <p:sp>
        <p:nvSpPr>
          <p:cNvPr id="24584" name="TextBox 49"/>
          <p:cNvSpPr txBox="1">
            <a:spLocks noChangeArrowheads="1"/>
          </p:cNvSpPr>
          <p:nvPr/>
        </p:nvSpPr>
        <p:spPr bwMode="auto">
          <a:xfrm>
            <a:off x="1757363" y="3205163"/>
            <a:ext cx="8239125" cy="3173412"/>
          </a:xfrm>
          <a:prstGeom prst="rect">
            <a:avLst/>
          </a:prstGeom>
          <a:noFill/>
          <a:ln w="9525">
            <a:noFill/>
            <a:miter lim="800000"/>
            <a:headEnd/>
            <a:tailEnd/>
          </a:ln>
        </p:spPr>
        <p:txBody>
          <a:bodyPr>
            <a:spAutoFit/>
          </a:bodyPr>
          <a:lstStyle/>
          <a:p>
            <a:pPr>
              <a:lnSpc>
                <a:spcPts val="2163"/>
              </a:lnSpc>
            </a:pPr>
            <a:r>
              <a:rPr lang="zh-CN" altLang="en-US">
                <a:solidFill>
                  <a:srgbClr val="404040"/>
                </a:solidFill>
                <a:latin typeface="微软雅黑" pitchFamily="34" charset="-122"/>
                <a:ea typeface="微软雅黑" pitchFamily="34" charset="-122"/>
                <a:sym typeface="方正兰亭黑_GBK"/>
              </a:rPr>
              <a:t/>
            </a:r>
            <a:br>
              <a:rPr lang="zh-CN" altLang="en-US">
                <a:solidFill>
                  <a:srgbClr val="404040"/>
                </a:solidFill>
                <a:latin typeface="微软雅黑" pitchFamily="34" charset="-122"/>
                <a:ea typeface="微软雅黑" pitchFamily="34" charset="-122"/>
                <a:sym typeface="方正兰亭黑_GBK"/>
              </a:rPr>
            </a:br>
            <a:r>
              <a:rPr lang="zh-CN" altLang="en-US">
                <a:solidFill>
                  <a:srgbClr val="404040"/>
                </a:solidFill>
                <a:latin typeface="微软雅黑" pitchFamily="34" charset="-122"/>
                <a:ea typeface="微软雅黑" pitchFamily="34" charset="-122"/>
                <a:sym typeface="方正兰亭黑_GBK"/>
              </a:rPr>
              <a:t>　　</a:t>
            </a:r>
            <a:r>
              <a:rPr lang="zh-CN" altLang="en-US" sz="1600">
                <a:solidFill>
                  <a:srgbClr val="404040"/>
                </a:solidFill>
                <a:latin typeface="微软雅黑" pitchFamily="34" charset="-122"/>
                <a:ea typeface="微软雅黑" pitchFamily="34" charset="-122"/>
                <a:sym typeface="方正兰亭黑_GBK"/>
              </a:rPr>
              <a:t>申报比对不相符的，向纳税人反馈比对不相符的内容，并按照下列流程进行处理：</a:t>
            </a:r>
            <a:br>
              <a:rPr lang="zh-CN" altLang="en-US" sz="1600">
                <a:solidFill>
                  <a:srgbClr val="404040"/>
                </a:solidFill>
                <a:latin typeface="微软雅黑" pitchFamily="34" charset="-122"/>
                <a:ea typeface="微软雅黑" pitchFamily="34" charset="-122"/>
                <a:sym typeface="方正兰亭黑_GBK"/>
              </a:rPr>
            </a:br>
            <a:r>
              <a:rPr lang="zh-CN" altLang="en-US" sz="1600">
                <a:solidFill>
                  <a:srgbClr val="404040"/>
                </a:solidFill>
                <a:latin typeface="微软雅黑" pitchFamily="34" charset="-122"/>
                <a:ea typeface="微软雅黑" pitchFamily="34" charset="-122"/>
                <a:sym typeface="方正兰亭黑_GBK"/>
              </a:rPr>
              <a:t>　　</a:t>
            </a:r>
            <a:r>
              <a:rPr lang="en-US" altLang="zh-CN" sz="1600">
                <a:solidFill>
                  <a:srgbClr val="404040"/>
                </a:solidFill>
                <a:latin typeface="微软雅黑" pitchFamily="34" charset="-122"/>
                <a:ea typeface="微软雅黑" pitchFamily="34" charset="-122"/>
                <a:sym typeface="方正兰亭黑_GBK"/>
              </a:rPr>
              <a:t>1.</a:t>
            </a:r>
            <a:r>
              <a:rPr lang="zh-CN" altLang="en-US" sz="1600">
                <a:solidFill>
                  <a:srgbClr val="404040"/>
                </a:solidFill>
                <a:latin typeface="微软雅黑" pitchFamily="34" charset="-122"/>
                <a:ea typeface="微软雅黑" pitchFamily="34" charset="-122"/>
                <a:sym typeface="方正兰亭黑_GBK"/>
              </a:rPr>
              <a:t>申报比对不符的，除符合本项第</a:t>
            </a:r>
            <a:r>
              <a:rPr lang="en-US" altLang="zh-CN" sz="1600">
                <a:solidFill>
                  <a:srgbClr val="404040"/>
                </a:solidFill>
                <a:latin typeface="微软雅黑" pitchFamily="34" charset="-122"/>
                <a:ea typeface="微软雅黑" pitchFamily="34" charset="-122"/>
                <a:sym typeface="方正兰亭黑_GBK"/>
              </a:rPr>
              <a:t>2</a:t>
            </a:r>
            <a:r>
              <a:rPr lang="zh-CN" altLang="en-US" sz="1600">
                <a:solidFill>
                  <a:srgbClr val="404040"/>
                </a:solidFill>
                <a:latin typeface="微软雅黑" pitchFamily="34" charset="-122"/>
                <a:ea typeface="微软雅黑" pitchFamily="34" charset="-122"/>
                <a:sym typeface="方正兰亭黑_GBK"/>
              </a:rPr>
              <a:t>点情形外，暂不对其税控设备进行解锁，并将异常比对结果转交申报异常处理岗。</a:t>
            </a:r>
            <a:br>
              <a:rPr lang="zh-CN" altLang="en-US" sz="1600">
                <a:solidFill>
                  <a:srgbClr val="404040"/>
                </a:solidFill>
                <a:latin typeface="微软雅黑" pitchFamily="34" charset="-122"/>
                <a:ea typeface="微软雅黑" pitchFamily="34" charset="-122"/>
                <a:sym typeface="方正兰亭黑_GBK"/>
              </a:rPr>
            </a:br>
            <a:r>
              <a:rPr lang="zh-CN" altLang="en-US" sz="1600">
                <a:solidFill>
                  <a:srgbClr val="404040"/>
                </a:solidFill>
                <a:latin typeface="微软雅黑" pitchFamily="34" charset="-122"/>
                <a:ea typeface="微软雅黑" pitchFamily="34" charset="-122"/>
                <a:sym typeface="方正兰亭黑_GBK"/>
              </a:rPr>
              <a:t>　　</a:t>
            </a:r>
            <a:r>
              <a:rPr lang="en-US" altLang="zh-CN" sz="1600">
                <a:solidFill>
                  <a:srgbClr val="404040"/>
                </a:solidFill>
                <a:latin typeface="微软雅黑" pitchFamily="34" charset="-122"/>
                <a:ea typeface="微软雅黑" pitchFamily="34" charset="-122"/>
                <a:sym typeface="方正兰亭黑_GBK"/>
              </a:rPr>
              <a:t>2.</a:t>
            </a:r>
            <a:r>
              <a:rPr lang="zh-CN" altLang="en-US" sz="1600">
                <a:solidFill>
                  <a:srgbClr val="404040"/>
                </a:solidFill>
                <a:latin typeface="微软雅黑" pitchFamily="34" charset="-122"/>
                <a:ea typeface="微软雅黑" pitchFamily="34" charset="-122"/>
                <a:sym typeface="方正兰亭黑_GBK"/>
              </a:rPr>
              <a:t>纳税人仅因为相关资格尚未备案，造成比对不符的，应当对税控设备进行解锁。</a:t>
            </a:r>
            <a:br>
              <a:rPr lang="zh-CN" altLang="en-US" sz="1600">
                <a:solidFill>
                  <a:srgbClr val="404040"/>
                </a:solidFill>
                <a:latin typeface="微软雅黑" pitchFamily="34" charset="-122"/>
                <a:ea typeface="微软雅黑" pitchFamily="34" charset="-122"/>
                <a:sym typeface="方正兰亭黑_GBK"/>
              </a:rPr>
            </a:br>
            <a:r>
              <a:rPr lang="zh-CN" altLang="en-US" sz="1600">
                <a:solidFill>
                  <a:srgbClr val="404040"/>
                </a:solidFill>
                <a:latin typeface="微软雅黑" pitchFamily="34" charset="-122"/>
                <a:ea typeface="微软雅黑" pitchFamily="34" charset="-122"/>
                <a:sym typeface="方正兰亭黑_GBK"/>
              </a:rPr>
              <a:t>　　</a:t>
            </a:r>
            <a:r>
              <a:rPr lang="en-US" altLang="zh-CN" sz="1600">
                <a:solidFill>
                  <a:srgbClr val="404040"/>
                </a:solidFill>
                <a:latin typeface="微软雅黑" pitchFamily="34" charset="-122"/>
                <a:ea typeface="微软雅黑" pitchFamily="34" charset="-122"/>
                <a:sym typeface="方正兰亭黑_GBK"/>
              </a:rPr>
              <a:t>3.</a:t>
            </a:r>
            <a:r>
              <a:rPr lang="zh-CN" altLang="en-US" sz="1600">
                <a:solidFill>
                  <a:srgbClr val="404040"/>
                </a:solidFill>
                <a:latin typeface="微软雅黑" pitchFamily="34" charset="-122"/>
                <a:ea typeface="微软雅黑" pitchFamily="34" charset="-122"/>
                <a:sym typeface="方正兰亭黑_GBK"/>
              </a:rPr>
              <a:t>异常比对结果经申报异常处理岗核实可以解除异常的，对纳税人税控设备进行解锁；核实后仍不能解除异常的，不得对税控设备解锁，由税源管理部门继续核实处理。</a:t>
            </a:r>
            <a:br>
              <a:rPr lang="zh-CN" altLang="en-US" sz="1600">
                <a:solidFill>
                  <a:srgbClr val="404040"/>
                </a:solidFill>
                <a:latin typeface="微软雅黑" pitchFamily="34" charset="-122"/>
                <a:ea typeface="微软雅黑" pitchFamily="34" charset="-122"/>
                <a:sym typeface="方正兰亭黑_GBK"/>
              </a:rPr>
            </a:br>
            <a:r>
              <a:rPr lang="zh-CN" altLang="en-US" sz="1600">
                <a:solidFill>
                  <a:srgbClr val="404040"/>
                </a:solidFill>
                <a:latin typeface="微软雅黑" pitchFamily="34" charset="-122"/>
                <a:ea typeface="微软雅黑" pitchFamily="34" charset="-122"/>
                <a:sym typeface="方正兰亭黑_GBK"/>
              </a:rPr>
              <a:t>　　</a:t>
            </a:r>
            <a:r>
              <a:rPr lang="en-US" altLang="zh-CN" sz="1600">
                <a:solidFill>
                  <a:srgbClr val="404040"/>
                </a:solidFill>
                <a:latin typeface="微软雅黑" pitchFamily="34" charset="-122"/>
                <a:ea typeface="微软雅黑" pitchFamily="34" charset="-122"/>
                <a:sym typeface="方正兰亭黑_GBK"/>
              </a:rPr>
              <a:t>4.</a:t>
            </a:r>
            <a:r>
              <a:rPr lang="zh-CN" altLang="en-US" sz="1600">
                <a:solidFill>
                  <a:srgbClr val="404040"/>
                </a:solidFill>
                <a:latin typeface="微软雅黑" pitchFamily="34" charset="-122"/>
                <a:ea typeface="微软雅黑" pitchFamily="34" charset="-122"/>
                <a:sym typeface="方正兰亭黑_GBK"/>
              </a:rPr>
              <a:t>异常比对结果经税源管理部门核实可以解除异常的，对纳税人税控设备进行解锁。核实后发现涉嫌虚开发票等严重涉税违法行为，经稽查部门分析判断认为需要稽查立案的，转交稽查部门处理，经处理可以解除异常的，对纳税人税控设备进行解锁。</a:t>
            </a:r>
            <a:br>
              <a:rPr lang="zh-CN" altLang="en-US" sz="1600">
                <a:solidFill>
                  <a:srgbClr val="404040"/>
                </a:solidFill>
                <a:latin typeface="微软雅黑" pitchFamily="34" charset="-122"/>
                <a:ea typeface="微软雅黑" pitchFamily="34" charset="-122"/>
                <a:sym typeface="方正兰亭黑_GBK"/>
              </a:rPr>
            </a:br>
            <a:r>
              <a:rPr lang="zh-CN" altLang="en-US" sz="1600">
                <a:solidFill>
                  <a:srgbClr val="404040"/>
                </a:solidFill>
                <a:latin typeface="微软雅黑" pitchFamily="34" charset="-122"/>
                <a:ea typeface="微软雅黑" pitchFamily="34" charset="-122"/>
                <a:sym typeface="方正兰亭黑_GBK"/>
              </a:rPr>
              <a:t>　　</a:t>
            </a:r>
            <a:r>
              <a:rPr lang="en-US" altLang="zh-CN" sz="1600">
                <a:solidFill>
                  <a:srgbClr val="404040"/>
                </a:solidFill>
                <a:latin typeface="微软雅黑" pitchFamily="34" charset="-122"/>
                <a:ea typeface="微软雅黑" pitchFamily="34" charset="-122"/>
                <a:sym typeface="方正兰亭黑_GBK"/>
              </a:rPr>
              <a:t>5.</a:t>
            </a:r>
            <a:r>
              <a:rPr lang="zh-CN" altLang="en-US" sz="1600">
                <a:solidFill>
                  <a:srgbClr val="404040"/>
                </a:solidFill>
                <a:latin typeface="微软雅黑" pitchFamily="34" charset="-122"/>
                <a:ea typeface="微软雅黑" pitchFamily="34" charset="-122"/>
                <a:sym typeface="方正兰亭黑_GBK"/>
              </a:rPr>
              <a:t>异常比对结果的处理期限，由主管税务机关根据实际情况确定。</a:t>
            </a:r>
          </a:p>
        </p:txBody>
      </p:sp>
    </p:spTree>
  </p:cSld>
  <p:clrMapOvr>
    <a:masterClrMapping/>
  </p:clrMapOvr>
  <p:transition spd="slow" advClick="0" advTm="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26627"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pSp>
        <p:nvGrpSpPr>
          <p:cNvPr id="26628" name="组合 118"/>
          <p:cNvGrpSpPr>
            <a:grpSpLocks/>
          </p:cNvGrpSpPr>
          <p:nvPr/>
        </p:nvGrpSpPr>
        <p:grpSpPr bwMode="auto">
          <a:xfrm>
            <a:off x="1949450" y="1655763"/>
            <a:ext cx="2193925" cy="2076450"/>
            <a:chOff x="0" y="0"/>
            <a:chExt cx="2331720" cy="1920240"/>
          </a:xfrm>
        </p:grpSpPr>
        <p:sp>
          <p:nvSpPr>
            <p:cNvPr id="26640" name="矩形 119"/>
            <p:cNvSpPr>
              <a:spLocks noChangeArrowheads="1"/>
            </p:cNvSpPr>
            <p:nvPr/>
          </p:nvSpPr>
          <p:spPr bwMode="auto">
            <a:xfrm>
              <a:off x="0" y="0"/>
              <a:ext cx="2331720" cy="1920240"/>
            </a:xfrm>
            <a:prstGeom prst="rect">
              <a:avLst/>
            </a:prstGeom>
            <a:solidFill>
              <a:srgbClr val="B6302E"/>
            </a:solidFill>
            <a:ln w="9525">
              <a:noFill/>
              <a:miter lim="800000"/>
              <a:headEnd/>
              <a:tailEnd/>
            </a:ln>
          </p:spPr>
          <p:txBody>
            <a:bodyPr anchor="ctr"/>
            <a:lstStyle/>
            <a:p>
              <a:pPr algn="ctr">
                <a:buFont typeface="Arial" charset="0"/>
                <a:buNone/>
              </a:pPr>
              <a:endParaRPr lang="zh-CN" altLang="zh-CN" sz="2400">
                <a:solidFill>
                  <a:schemeClr val="bg1"/>
                </a:solidFill>
                <a:latin typeface="Arial" charset="0"/>
                <a:ea typeface="方正兰亭黑_GBK"/>
                <a:cs typeface="方正兰亭黑_GBK"/>
                <a:sym typeface="Arial" charset="0"/>
              </a:endParaRPr>
            </a:p>
          </p:txBody>
        </p:sp>
        <p:sp>
          <p:nvSpPr>
            <p:cNvPr id="26641" name="Freeform 151"/>
            <p:cNvSpPr>
              <a:spLocks noEditPoints="1"/>
            </p:cNvSpPr>
            <p:nvPr/>
          </p:nvSpPr>
          <p:spPr bwMode="auto">
            <a:xfrm>
              <a:off x="656771" y="337024"/>
              <a:ext cx="984095" cy="863594"/>
            </a:xfrm>
            <a:custGeom>
              <a:avLst/>
              <a:gdLst>
                <a:gd name="T0" fmla="*/ 0 w 123"/>
                <a:gd name="T1" fmla="*/ 0 h 129"/>
                <a:gd name="T2" fmla="*/ 0 w 123"/>
                <a:gd name="T3" fmla="*/ 0 h 129"/>
                <a:gd name="T4" fmla="*/ 0 w 123"/>
                <a:gd name="T5" fmla="*/ 0 h 129"/>
                <a:gd name="T6" fmla="*/ 0 w 123"/>
                <a:gd name="T7" fmla="*/ 0 h 129"/>
                <a:gd name="T8" fmla="*/ 0 w 123"/>
                <a:gd name="T9" fmla="*/ 0 h 129"/>
                <a:gd name="T10" fmla="*/ 0 w 123"/>
                <a:gd name="T11" fmla="*/ 0 h 129"/>
                <a:gd name="T12" fmla="*/ 0 w 123"/>
                <a:gd name="T13" fmla="*/ 0 h 129"/>
                <a:gd name="T14" fmla="*/ 0 w 123"/>
                <a:gd name="T15" fmla="*/ 0 h 129"/>
                <a:gd name="T16" fmla="*/ 0 w 123"/>
                <a:gd name="T17" fmla="*/ 0 h 129"/>
                <a:gd name="T18" fmla="*/ 0 w 123"/>
                <a:gd name="T19" fmla="*/ 0 h 129"/>
                <a:gd name="T20" fmla="*/ 0 w 123"/>
                <a:gd name="T21" fmla="*/ 0 h 129"/>
                <a:gd name="T22" fmla="*/ 1920369383 w 123"/>
                <a:gd name="T23" fmla="*/ 1703034146 h 129"/>
                <a:gd name="T24" fmla="*/ 0 w 123"/>
                <a:gd name="T25" fmla="*/ 0 h 129"/>
                <a:gd name="T26" fmla="*/ 1856355203 w 123"/>
                <a:gd name="T27" fmla="*/ 0 h 129"/>
                <a:gd name="T28" fmla="*/ 0 w 123"/>
                <a:gd name="T29" fmla="*/ 0 h 129"/>
                <a:gd name="T30" fmla="*/ 0 w 123"/>
                <a:gd name="T31" fmla="*/ 0 h 129"/>
                <a:gd name="T32" fmla="*/ 0 w 123"/>
                <a:gd name="T33" fmla="*/ 0 h 129"/>
                <a:gd name="T34" fmla="*/ 2112403921 w 123"/>
                <a:gd name="T35" fmla="*/ 0 h 129"/>
                <a:gd name="T36" fmla="*/ 704131973 w 123"/>
                <a:gd name="T37" fmla="*/ 0 h 129"/>
                <a:gd name="T38" fmla="*/ 0 w 123"/>
                <a:gd name="T39" fmla="*/ 0 h 129"/>
                <a:gd name="T40" fmla="*/ 0 w 123"/>
                <a:gd name="T41" fmla="*/ 403351954 h 129"/>
                <a:gd name="T42" fmla="*/ 0 w 123"/>
                <a:gd name="T43" fmla="*/ 717064190 h 129"/>
                <a:gd name="T44" fmla="*/ 0 w 123"/>
                <a:gd name="T45" fmla="*/ 537798142 h 129"/>
                <a:gd name="T46" fmla="*/ 0 w 123"/>
                <a:gd name="T47" fmla="*/ 1254869027 h 129"/>
                <a:gd name="T48" fmla="*/ 0 w 123"/>
                <a:gd name="T49" fmla="*/ 1434135074 h 129"/>
                <a:gd name="T50" fmla="*/ 0 w 123"/>
                <a:gd name="T51" fmla="*/ 1165236003 h 129"/>
                <a:gd name="T52" fmla="*/ 0 w 123"/>
                <a:gd name="T53" fmla="*/ 1254869027 h 129"/>
                <a:gd name="T54" fmla="*/ 0 w 123"/>
                <a:gd name="T55" fmla="*/ 1658220981 h 129"/>
                <a:gd name="T56" fmla="*/ 0 w 123"/>
                <a:gd name="T57" fmla="*/ 2061566241 h 129"/>
                <a:gd name="T58" fmla="*/ 0 w 123"/>
                <a:gd name="T59" fmla="*/ 403351954 h 1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3"/>
                <a:gd name="T91" fmla="*/ 0 h 129"/>
                <a:gd name="T92" fmla="*/ 123 w 123"/>
                <a:gd name="T93" fmla="*/ 129 h 12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w="9525">
              <a:noFill/>
              <a:round/>
              <a:headEnd/>
              <a:tailEnd/>
            </a:ln>
          </p:spPr>
          <p:txBody>
            <a:bodyPr/>
            <a:lstStyle/>
            <a:p>
              <a:endParaRPr lang="zh-CN" altLang="en-US"/>
            </a:p>
          </p:txBody>
        </p:sp>
        <p:sp>
          <p:nvSpPr>
            <p:cNvPr id="26642" name="文本框 121"/>
            <p:cNvSpPr>
              <a:spLocks noChangeArrowheads="1"/>
            </p:cNvSpPr>
            <p:nvPr/>
          </p:nvSpPr>
          <p:spPr bwMode="auto">
            <a:xfrm>
              <a:off x="121860" y="1442827"/>
              <a:ext cx="2088001" cy="370010"/>
            </a:xfrm>
            <a:prstGeom prst="rect">
              <a:avLst/>
            </a:prstGeom>
            <a:noFill/>
            <a:ln w="9525">
              <a:noFill/>
              <a:miter lim="800000"/>
              <a:headEnd/>
              <a:tailEnd/>
            </a:ln>
          </p:spPr>
          <p:txBody>
            <a:bodyPr>
              <a:spAutoFit/>
            </a:bodyPr>
            <a:lstStyle/>
            <a:p>
              <a:pPr algn="ctr"/>
              <a:r>
                <a:rPr lang="zh-CN" altLang="zh-CN" sz="2000" b="1" noProof="1">
                  <a:solidFill>
                    <a:schemeClr val="bg1"/>
                  </a:solidFill>
                  <a:latin typeface="微软雅黑" pitchFamily="34" charset="-122"/>
                  <a:ea typeface="微软雅黑" pitchFamily="34" charset="-122"/>
                  <a:cs typeface="Segoe UI" pitchFamily="34" charset="0"/>
                  <a:sym typeface="Arial" charset="0"/>
                </a:rPr>
                <a:t>比对规则分</a:t>
              </a:r>
              <a:r>
                <a:rPr lang="zh-CN" altLang="en-US" sz="2000" b="1" noProof="1">
                  <a:solidFill>
                    <a:schemeClr val="bg1"/>
                  </a:solidFill>
                  <a:latin typeface="微软雅黑" pitchFamily="34" charset="-122"/>
                  <a:ea typeface="微软雅黑" pitchFamily="34" charset="-122"/>
                  <a:cs typeface="Segoe UI" pitchFamily="34" charset="0"/>
                  <a:sym typeface="Arial" charset="0"/>
                </a:rPr>
                <a:t>类</a:t>
              </a:r>
              <a:endParaRPr lang="zh-CN" altLang="zh-CN" sz="2000" b="1" noProof="1">
                <a:solidFill>
                  <a:schemeClr val="bg1"/>
                </a:solidFill>
                <a:latin typeface="微软雅黑" pitchFamily="34" charset="-122"/>
                <a:ea typeface="微软雅黑" pitchFamily="34" charset="-122"/>
                <a:cs typeface="Segoe UI" pitchFamily="34" charset="0"/>
                <a:sym typeface="Arial" charset="0"/>
              </a:endParaRPr>
            </a:p>
          </p:txBody>
        </p:sp>
      </p:grpSp>
      <p:grpSp>
        <p:nvGrpSpPr>
          <p:cNvPr id="26629" name="组合 122"/>
          <p:cNvGrpSpPr>
            <a:grpSpLocks/>
          </p:cNvGrpSpPr>
          <p:nvPr/>
        </p:nvGrpSpPr>
        <p:grpSpPr bwMode="auto">
          <a:xfrm>
            <a:off x="4822825" y="1646238"/>
            <a:ext cx="2195513" cy="2076450"/>
            <a:chOff x="0" y="0"/>
            <a:chExt cx="2331720" cy="1920240"/>
          </a:xfrm>
        </p:grpSpPr>
        <p:sp>
          <p:nvSpPr>
            <p:cNvPr id="26638" name="矩形 123"/>
            <p:cNvSpPr>
              <a:spLocks noChangeArrowheads="1"/>
            </p:cNvSpPr>
            <p:nvPr/>
          </p:nvSpPr>
          <p:spPr bwMode="auto">
            <a:xfrm>
              <a:off x="0" y="0"/>
              <a:ext cx="2331720" cy="1920240"/>
            </a:xfrm>
            <a:prstGeom prst="rect">
              <a:avLst/>
            </a:prstGeom>
            <a:solidFill>
              <a:srgbClr val="404040"/>
            </a:solidFill>
            <a:ln w="9525">
              <a:noFill/>
              <a:miter lim="800000"/>
              <a:headEnd/>
              <a:tailEnd/>
            </a:ln>
          </p:spPr>
          <p:txBody>
            <a:bodyPr anchor="ctr"/>
            <a:lstStyle/>
            <a:p>
              <a:pPr algn="ctr">
                <a:buFont typeface="Arial" charset="0"/>
                <a:buNone/>
              </a:pPr>
              <a:endParaRPr lang="zh-CN" altLang="zh-CN" sz="2400">
                <a:solidFill>
                  <a:schemeClr val="bg1"/>
                </a:solidFill>
                <a:latin typeface="Arial" charset="0"/>
                <a:ea typeface="方正兰亭黑_GBK"/>
                <a:cs typeface="方正兰亭黑_GBK"/>
                <a:sym typeface="Arial" charset="0"/>
              </a:endParaRPr>
            </a:p>
          </p:txBody>
        </p:sp>
        <p:sp>
          <p:nvSpPr>
            <p:cNvPr id="26639" name="文本框 124"/>
            <p:cNvSpPr>
              <a:spLocks noChangeArrowheads="1"/>
            </p:cNvSpPr>
            <p:nvPr/>
          </p:nvSpPr>
          <p:spPr bwMode="auto">
            <a:xfrm>
              <a:off x="106620" y="1442826"/>
              <a:ext cx="2088001" cy="370010"/>
            </a:xfrm>
            <a:prstGeom prst="rect">
              <a:avLst/>
            </a:prstGeom>
            <a:noFill/>
            <a:ln w="9525">
              <a:noFill/>
              <a:miter lim="800000"/>
              <a:headEnd/>
              <a:tailEnd/>
            </a:ln>
          </p:spPr>
          <p:txBody>
            <a:bodyPr>
              <a:spAutoFit/>
            </a:bodyPr>
            <a:lstStyle/>
            <a:p>
              <a:pPr algn="ctr"/>
              <a:r>
                <a:rPr lang="zh-CN" altLang="en-US" sz="2000" b="1" noProof="1">
                  <a:solidFill>
                    <a:schemeClr val="bg1"/>
                  </a:solidFill>
                  <a:latin typeface="微软雅黑" pitchFamily="34" charset="-122"/>
                  <a:ea typeface="微软雅黑" pitchFamily="34" charset="-122"/>
                  <a:cs typeface="Segoe UI" pitchFamily="34" charset="0"/>
                  <a:sym typeface="Arial" charset="0"/>
                </a:rPr>
                <a:t>比对环节</a:t>
              </a:r>
              <a:endParaRPr lang="zh-CN" altLang="zh-CN" sz="2000" b="1" noProof="1">
                <a:solidFill>
                  <a:schemeClr val="bg1"/>
                </a:solidFill>
                <a:latin typeface="微软雅黑" pitchFamily="34" charset="-122"/>
                <a:ea typeface="微软雅黑" pitchFamily="34" charset="-122"/>
                <a:cs typeface="Segoe UI" pitchFamily="34" charset="0"/>
                <a:sym typeface="Arial" charset="0"/>
              </a:endParaRPr>
            </a:p>
          </p:txBody>
        </p:sp>
      </p:grpSp>
      <p:grpSp>
        <p:nvGrpSpPr>
          <p:cNvPr id="26630" name="组合 125"/>
          <p:cNvGrpSpPr>
            <a:grpSpLocks/>
          </p:cNvGrpSpPr>
          <p:nvPr/>
        </p:nvGrpSpPr>
        <p:grpSpPr bwMode="auto">
          <a:xfrm>
            <a:off x="7648575" y="1646238"/>
            <a:ext cx="2195513" cy="2076450"/>
            <a:chOff x="0" y="0"/>
            <a:chExt cx="2331720" cy="1920240"/>
          </a:xfrm>
        </p:grpSpPr>
        <p:sp>
          <p:nvSpPr>
            <p:cNvPr id="26635" name="矩形 126"/>
            <p:cNvSpPr>
              <a:spLocks noChangeArrowheads="1"/>
            </p:cNvSpPr>
            <p:nvPr/>
          </p:nvSpPr>
          <p:spPr bwMode="auto">
            <a:xfrm>
              <a:off x="0" y="0"/>
              <a:ext cx="2331720" cy="1920240"/>
            </a:xfrm>
            <a:prstGeom prst="rect">
              <a:avLst/>
            </a:prstGeom>
            <a:solidFill>
              <a:srgbClr val="7F7F7F"/>
            </a:solidFill>
            <a:ln w="9525">
              <a:noFill/>
              <a:miter lim="800000"/>
              <a:headEnd/>
              <a:tailEnd/>
            </a:ln>
          </p:spPr>
          <p:txBody>
            <a:bodyPr anchor="ctr"/>
            <a:lstStyle/>
            <a:p>
              <a:pPr algn="ctr">
                <a:buFont typeface="Arial" charset="0"/>
                <a:buNone/>
              </a:pPr>
              <a:endParaRPr lang="zh-CN" altLang="zh-CN" sz="2400">
                <a:solidFill>
                  <a:schemeClr val="bg1"/>
                </a:solidFill>
                <a:latin typeface="Arial" charset="0"/>
                <a:ea typeface="方正兰亭黑_GBK"/>
                <a:cs typeface="方正兰亭黑_GBK"/>
                <a:sym typeface="Arial" charset="0"/>
              </a:endParaRPr>
            </a:p>
          </p:txBody>
        </p:sp>
        <p:sp>
          <p:nvSpPr>
            <p:cNvPr id="26636" name="Freeform 145"/>
            <p:cNvSpPr>
              <a:spLocks noEditPoints="1"/>
            </p:cNvSpPr>
            <p:nvPr/>
          </p:nvSpPr>
          <p:spPr bwMode="auto">
            <a:xfrm>
              <a:off x="686559" y="373833"/>
              <a:ext cx="958600" cy="826785"/>
            </a:xfrm>
            <a:custGeom>
              <a:avLst/>
              <a:gdLst>
                <a:gd name="T0" fmla="*/ 0 w 111"/>
                <a:gd name="T1" fmla="*/ 887684046 h 111"/>
                <a:gd name="T2" fmla="*/ 0 w 111"/>
                <a:gd name="T3" fmla="*/ 0 h 111"/>
                <a:gd name="T4" fmla="*/ 1193301551 w 111"/>
                <a:gd name="T5" fmla="*/ 0 h 111"/>
                <a:gd name="T6" fmla="*/ 1193301551 w 111"/>
                <a:gd name="T7" fmla="*/ 887684046 h 111"/>
                <a:gd name="T8" fmla="*/ 0 w 111"/>
                <a:gd name="T9" fmla="*/ 0 h 111"/>
                <a:gd name="T10" fmla="*/ 0 w 111"/>
                <a:gd name="T11" fmla="*/ 0 h 111"/>
                <a:gd name="T12" fmla="*/ 0 w 111"/>
                <a:gd name="T13" fmla="*/ 0 h 111"/>
                <a:gd name="T14" fmla="*/ 0 w 111"/>
                <a:gd name="T15" fmla="*/ 0 h 111"/>
                <a:gd name="T16" fmla="*/ 0 w 111"/>
                <a:gd name="T17" fmla="*/ 0 h 111"/>
                <a:gd name="T18" fmla="*/ 0 w 111"/>
                <a:gd name="T19" fmla="*/ 0 h 111"/>
                <a:gd name="T20" fmla="*/ 0 w 111"/>
                <a:gd name="T21" fmla="*/ 1997289104 h 111"/>
                <a:gd name="T22" fmla="*/ 0 w 111"/>
                <a:gd name="T23" fmla="*/ 0 h 111"/>
                <a:gd name="T24" fmla="*/ 0 w 111"/>
                <a:gd name="T25" fmla="*/ 554802529 h 111"/>
                <a:gd name="T26" fmla="*/ 0 w 111"/>
                <a:gd name="T27" fmla="*/ 1387010046 h 111"/>
                <a:gd name="T28" fmla="*/ 0 w 111"/>
                <a:gd name="T29" fmla="*/ 554802529 h 111"/>
                <a:gd name="T30" fmla="*/ 0 w 111"/>
                <a:gd name="T31" fmla="*/ 1387010046 h 111"/>
                <a:gd name="T32" fmla="*/ 0 w 111"/>
                <a:gd name="T33" fmla="*/ 554802529 h 111"/>
                <a:gd name="T34" fmla="*/ 0 w 111"/>
                <a:gd name="T35" fmla="*/ 0 h 111"/>
                <a:gd name="T36" fmla="*/ 0 w 111"/>
                <a:gd name="T37" fmla="*/ 1997289104 h 111"/>
                <a:gd name="T38" fmla="*/ 0 w 111"/>
                <a:gd name="T39" fmla="*/ 0 h 111"/>
                <a:gd name="T40" fmla="*/ 0 w 111"/>
                <a:gd name="T41" fmla="*/ 0 h 111"/>
                <a:gd name="T42" fmla="*/ 0 w 111"/>
                <a:gd name="T43" fmla="*/ 0 h 111"/>
                <a:gd name="T44" fmla="*/ 0 w 111"/>
                <a:gd name="T45" fmla="*/ 0 h 111"/>
                <a:gd name="T46" fmla="*/ 0 w 111"/>
                <a:gd name="T47" fmla="*/ 0 h 111"/>
                <a:gd name="T48" fmla="*/ 820388879 w 111"/>
                <a:gd name="T49" fmla="*/ 0 h 111"/>
                <a:gd name="T50" fmla="*/ 1789948009 w 111"/>
                <a:gd name="T51" fmla="*/ 0 h 111"/>
                <a:gd name="T52" fmla="*/ 820388879 w 111"/>
                <a:gd name="T53" fmla="*/ 0 h 111"/>
                <a:gd name="T54" fmla="*/ 0 w 111"/>
                <a:gd name="T55" fmla="*/ 0 h 111"/>
                <a:gd name="T56" fmla="*/ 0 w 111"/>
                <a:gd name="T57" fmla="*/ 0 h 111"/>
                <a:gd name="T58" fmla="*/ 0 w 111"/>
                <a:gd name="T59" fmla="*/ 0 h 111"/>
                <a:gd name="T60" fmla="*/ 0 w 111"/>
                <a:gd name="T61" fmla="*/ 0 h 111"/>
                <a:gd name="T62" fmla="*/ 0 w 111"/>
                <a:gd name="T63" fmla="*/ 0 h 111"/>
                <a:gd name="T64" fmla="*/ 820388879 w 111"/>
                <a:gd name="T65" fmla="*/ 0 h 111"/>
                <a:gd name="T66" fmla="*/ 1789948009 w 111"/>
                <a:gd name="T67" fmla="*/ 0 h 111"/>
                <a:gd name="T68" fmla="*/ 0 w 111"/>
                <a:gd name="T69" fmla="*/ 0 h 111"/>
                <a:gd name="T70" fmla="*/ 0 w 111"/>
                <a:gd name="T71" fmla="*/ 0 h 111"/>
                <a:gd name="T72" fmla="*/ 0 w 111"/>
                <a:gd name="T73" fmla="*/ 0 h 111"/>
                <a:gd name="T74" fmla="*/ 0 w 111"/>
                <a:gd name="T75" fmla="*/ 0 h 111"/>
                <a:gd name="T76" fmla="*/ 1342463165 w 111"/>
                <a:gd name="T77" fmla="*/ 0 h 111"/>
                <a:gd name="T78" fmla="*/ 1715367201 w 111"/>
                <a:gd name="T79" fmla="*/ 0 h 111"/>
                <a:gd name="T80" fmla="*/ 0 w 111"/>
                <a:gd name="T81" fmla="*/ 0 h 111"/>
                <a:gd name="T82" fmla="*/ 1118720744 w 111"/>
                <a:gd name="T83" fmla="*/ 1830852070 h 111"/>
                <a:gd name="T84" fmla="*/ 2013690430 w 111"/>
                <a:gd name="T85" fmla="*/ 1553447081 h 111"/>
                <a:gd name="T86" fmla="*/ 0 w 111"/>
                <a:gd name="T87" fmla="*/ 887684046 h 111"/>
                <a:gd name="T88" fmla="*/ 1118720744 w 111"/>
                <a:gd name="T89" fmla="*/ 1830852070 h 111"/>
                <a:gd name="T90" fmla="*/ 0 w 111"/>
                <a:gd name="T91" fmla="*/ 1775368092 h 111"/>
                <a:gd name="T92" fmla="*/ 0 w 111"/>
                <a:gd name="T93" fmla="*/ 1276049541 h 111"/>
                <a:gd name="T94" fmla="*/ 0 w 111"/>
                <a:gd name="T95" fmla="*/ 943168023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1"/>
                <a:gd name="T145" fmla="*/ 0 h 111"/>
                <a:gd name="T146" fmla="*/ 111 w 111"/>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w="9525">
              <a:noFill/>
              <a:round/>
              <a:headEnd/>
              <a:tailEnd/>
            </a:ln>
          </p:spPr>
          <p:txBody>
            <a:bodyPr/>
            <a:lstStyle/>
            <a:p>
              <a:endParaRPr lang="zh-CN" altLang="en-US"/>
            </a:p>
          </p:txBody>
        </p:sp>
        <p:sp>
          <p:nvSpPr>
            <p:cNvPr id="26637" name="文本框 128"/>
            <p:cNvSpPr>
              <a:spLocks noChangeArrowheads="1"/>
            </p:cNvSpPr>
            <p:nvPr/>
          </p:nvSpPr>
          <p:spPr bwMode="auto">
            <a:xfrm>
              <a:off x="114240" y="1442826"/>
              <a:ext cx="2088001" cy="370010"/>
            </a:xfrm>
            <a:prstGeom prst="rect">
              <a:avLst/>
            </a:prstGeom>
            <a:noFill/>
            <a:ln w="9525">
              <a:noFill/>
              <a:miter lim="800000"/>
              <a:headEnd/>
              <a:tailEnd/>
            </a:ln>
          </p:spPr>
          <p:txBody>
            <a:bodyPr>
              <a:spAutoFit/>
            </a:bodyPr>
            <a:lstStyle/>
            <a:p>
              <a:pPr algn="ctr"/>
              <a:r>
                <a:rPr lang="zh-CN" altLang="en-US" sz="2000" b="1" noProof="1">
                  <a:solidFill>
                    <a:schemeClr val="bg1"/>
                  </a:solidFill>
                  <a:latin typeface="微软雅黑" pitchFamily="34" charset="-122"/>
                  <a:ea typeface="微软雅黑" pitchFamily="34" charset="-122"/>
                  <a:cs typeface="Segoe UI" pitchFamily="34" charset="0"/>
                  <a:sym typeface="Arial" charset="0"/>
                </a:rPr>
                <a:t>监控类型</a:t>
              </a:r>
              <a:endParaRPr lang="zh-CN" altLang="zh-CN" sz="2000" b="1" noProof="1">
                <a:solidFill>
                  <a:schemeClr val="bg1"/>
                </a:solidFill>
                <a:latin typeface="微软雅黑" pitchFamily="34" charset="-122"/>
                <a:ea typeface="微软雅黑" pitchFamily="34" charset="-122"/>
                <a:cs typeface="Segoe UI" pitchFamily="34" charset="0"/>
                <a:sym typeface="Arial" charset="0"/>
              </a:endParaRPr>
            </a:p>
          </p:txBody>
        </p:sp>
      </p:grpSp>
      <p:sp>
        <p:nvSpPr>
          <p:cNvPr id="26631" name="Freeform 123"/>
          <p:cNvSpPr>
            <a:spLocks noEditPoints="1"/>
          </p:cNvSpPr>
          <p:nvPr/>
        </p:nvSpPr>
        <p:spPr bwMode="auto">
          <a:xfrm>
            <a:off x="5516563" y="2230438"/>
            <a:ext cx="806450" cy="569912"/>
          </a:xfrm>
          <a:custGeom>
            <a:avLst/>
            <a:gdLst>
              <a:gd name="T0" fmla="*/ 0 w 61"/>
              <a:gd name="T1" fmla="*/ 1015000805 h 40"/>
              <a:gd name="T2" fmla="*/ 0 w 61"/>
              <a:gd name="T3" fmla="*/ 1015000805 h 40"/>
              <a:gd name="T4" fmla="*/ 0 w 61"/>
              <a:gd name="T5" fmla="*/ 0 h 40"/>
              <a:gd name="T6" fmla="*/ 0 w 61"/>
              <a:gd name="T7" fmla="*/ 0 h 40"/>
              <a:gd name="T8" fmla="*/ 0 w 61"/>
              <a:gd name="T9" fmla="*/ 0 h 40"/>
              <a:gd name="T10" fmla="*/ 0 w 61"/>
              <a:gd name="T11" fmla="*/ 1015000805 h 40"/>
              <a:gd name="T12" fmla="*/ 0 w 61"/>
              <a:gd name="T13" fmla="*/ 0 h 40"/>
              <a:gd name="T14" fmla="*/ 0 w 61"/>
              <a:gd name="T15" fmla="*/ 0 h 40"/>
              <a:gd name="T16" fmla="*/ 0 w 61"/>
              <a:gd name="T17" fmla="*/ 0 h 40"/>
              <a:gd name="T18" fmla="*/ 0 w 61"/>
              <a:gd name="T19" fmla="*/ 0 h 40"/>
              <a:gd name="T20" fmla="*/ 0 w 61"/>
              <a:gd name="T21" fmla="*/ 0 h 40"/>
              <a:gd name="T22" fmla="*/ 0 w 61"/>
              <a:gd name="T23" fmla="*/ 0 h 40"/>
              <a:gd name="T24" fmla="*/ 0 w 61"/>
              <a:gd name="T25" fmla="*/ 0 h 40"/>
              <a:gd name="T26" fmla="*/ 0 w 61"/>
              <a:gd name="T27" fmla="*/ 406006021 h 40"/>
              <a:gd name="T28" fmla="*/ 0 w 61"/>
              <a:gd name="T29" fmla="*/ 0 h 40"/>
              <a:gd name="T30" fmla="*/ 349563023 w 61"/>
              <a:gd name="T31" fmla="*/ 0 h 40"/>
              <a:gd name="T32" fmla="*/ 524337925 w 61"/>
              <a:gd name="T33" fmla="*/ 203003010 h 40"/>
              <a:gd name="T34" fmla="*/ 0 w 61"/>
              <a:gd name="T35" fmla="*/ 0 h 40"/>
              <a:gd name="T36" fmla="*/ 0 w 61"/>
              <a:gd name="T37" fmla="*/ 0 h 40"/>
              <a:gd name="T38" fmla="*/ 0 w 61"/>
              <a:gd name="T39" fmla="*/ 0 h 40"/>
              <a:gd name="T40" fmla="*/ 0 w 61"/>
              <a:gd name="T41" fmla="*/ 0 h 40"/>
              <a:gd name="T42" fmla="*/ 0 w 61"/>
              <a:gd name="T43" fmla="*/ 0 h 40"/>
              <a:gd name="T44" fmla="*/ 0 w 61"/>
              <a:gd name="T45" fmla="*/ 0 h 40"/>
              <a:gd name="T46" fmla="*/ 524337925 w 61"/>
              <a:gd name="T47" fmla="*/ 0 h 40"/>
              <a:gd name="T48" fmla="*/ 349563023 w 61"/>
              <a:gd name="T49" fmla="*/ 0 h 40"/>
              <a:gd name="T50" fmla="*/ 0 w 61"/>
              <a:gd name="T51" fmla="*/ 0 h 40"/>
              <a:gd name="T52" fmla="*/ 0 w 61"/>
              <a:gd name="T53" fmla="*/ 0 h 40"/>
              <a:gd name="T54" fmla="*/ 0 w 61"/>
              <a:gd name="T55" fmla="*/ 0 h 40"/>
              <a:gd name="T56" fmla="*/ 0 w 61"/>
              <a:gd name="T57" fmla="*/ 1218003815 h 40"/>
              <a:gd name="T58" fmla="*/ 0 w 61"/>
              <a:gd name="T59" fmla="*/ 0 h 40"/>
              <a:gd name="T60" fmla="*/ 0 w 61"/>
              <a:gd name="T61" fmla="*/ 0 h 40"/>
              <a:gd name="T62" fmla="*/ 0 w 61"/>
              <a:gd name="T63" fmla="*/ 0 h 40"/>
              <a:gd name="T64" fmla="*/ 0 w 61"/>
              <a:gd name="T65" fmla="*/ 1015000805 h 40"/>
              <a:gd name="T66" fmla="*/ 0 w 61"/>
              <a:gd name="T67" fmla="*/ 1218003815 h 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1"/>
              <a:gd name="T103" fmla="*/ 0 h 40"/>
              <a:gd name="T104" fmla="*/ 61 w 61"/>
              <a:gd name="T105" fmla="*/ 40 h 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chemeClr val="bg1"/>
          </a:solidFill>
          <a:ln w="9525">
            <a:noFill/>
            <a:round/>
            <a:headEnd/>
            <a:tailEnd/>
          </a:ln>
        </p:spPr>
        <p:txBody>
          <a:bodyPr/>
          <a:lstStyle/>
          <a:p>
            <a:endParaRPr lang="zh-CN" altLang="en-US"/>
          </a:p>
        </p:txBody>
      </p:sp>
      <p:sp>
        <p:nvSpPr>
          <p:cNvPr id="26632" name="矩形 59"/>
          <p:cNvSpPr>
            <a:spLocks noChangeArrowheads="1"/>
          </p:cNvSpPr>
          <p:nvPr/>
        </p:nvSpPr>
        <p:spPr bwMode="auto">
          <a:xfrm>
            <a:off x="2052638" y="3919538"/>
            <a:ext cx="2066925" cy="954087"/>
          </a:xfrm>
          <a:prstGeom prst="rect">
            <a:avLst/>
          </a:prstGeom>
          <a:noFill/>
          <a:ln w="9525">
            <a:noFill/>
            <a:miter lim="800000"/>
            <a:headEnd/>
            <a:tailEnd/>
          </a:ln>
        </p:spPr>
        <p:txBody>
          <a:bodyPr wrap="none">
            <a:spAutoFit/>
          </a:bodyPr>
          <a:lstStyle/>
          <a:p>
            <a:r>
              <a:rPr lang="en-US" altLang="zh-CN" sz="2800" b="1">
                <a:solidFill>
                  <a:srgbClr val="404040"/>
                </a:solidFill>
                <a:latin typeface="微软雅黑" pitchFamily="34" charset="-122"/>
                <a:ea typeface="微软雅黑" pitchFamily="34" charset="-122"/>
                <a:sym typeface="方正兰亭黑_GBK"/>
              </a:rPr>
              <a:t>a</a:t>
            </a:r>
            <a:r>
              <a:rPr lang="zh-CN" altLang="zh-CN" sz="2800" b="1">
                <a:solidFill>
                  <a:srgbClr val="404040"/>
                </a:solidFill>
                <a:latin typeface="微软雅黑" pitchFamily="34" charset="-122"/>
                <a:ea typeface="微软雅黑" pitchFamily="34" charset="-122"/>
                <a:sym typeface="方正兰亭黑_GBK"/>
              </a:rPr>
              <a:t>类、</a:t>
            </a:r>
            <a:r>
              <a:rPr lang="en-US" altLang="zh-CN" sz="2800" b="1">
                <a:solidFill>
                  <a:srgbClr val="404040"/>
                </a:solidFill>
                <a:latin typeface="微软雅黑" pitchFamily="34" charset="-122"/>
                <a:ea typeface="微软雅黑" pitchFamily="34" charset="-122"/>
                <a:sym typeface="方正兰亭黑_GBK"/>
              </a:rPr>
              <a:t>b</a:t>
            </a:r>
            <a:r>
              <a:rPr lang="zh-CN" altLang="zh-CN" sz="2800" b="1">
                <a:solidFill>
                  <a:srgbClr val="404040"/>
                </a:solidFill>
                <a:latin typeface="微软雅黑" pitchFamily="34" charset="-122"/>
                <a:ea typeface="微软雅黑" pitchFamily="34" charset="-122"/>
                <a:sym typeface="方正兰亭黑_GBK"/>
              </a:rPr>
              <a:t>类、</a:t>
            </a:r>
            <a:endParaRPr lang="en-US" altLang="zh-CN" sz="2800" b="1">
              <a:solidFill>
                <a:srgbClr val="404040"/>
              </a:solidFill>
              <a:latin typeface="微软雅黑" pitchFamily="34" charset="-122"/>
              <a:ea typeface="微软雅黑" pitchFamily="34" charset="-122"/>
              <a:sym typeface="方正兰亭黑_GBK"/>
            </a:endParaRPr>
          </a:p>
          <a:p>
            <a:r>
              <a:rPr lang="en-US" altLang="zh-CN" sz="2800" b="1">
                <a:solidFill>
                  <a:srgbClr val="404040"/>
                </a:solidFill>
                <a:latin typeface="微软雅黑" pitchFamily="34" charset="-122"/>
                <a:ea typeface="微软雅黑" pitchFamily="34" charset="-122"/>
                <a:sym typeface="方正兰亭黑_GBK"/>
              </a:rPr>
              <a:t>c</a:t>
            </a:r>
            <a:r>
              <a:rPr lang="zh-CN" altLang="zh-CN" sz="2800" b="1">
                <a:solidFill>
                  <a:srgbClr val="404040"/>
                </a:solidFill>
                <a:latin typeface="微软雅黑" pitchFamily="34" charset="-122"/>
                <a:ea typeface="微软雅黑" pitchFamily="34" charset="-122"/>
                <a:sym typeface="方正兰亭黑_GBK"/>
              </a:rPr>
              <a:t>类、</a:t>
            </a:r>
            <a:r>
              <a:rPr lang="en-US" altLang="zh-CN" sz="2800" b="1">
                <a:solidFill>
                  <a:srgbClr val="404040"/>
                </a:solidFill>
                <a:latin typeface="微软雅黑" pitchFamily="34" charset="-122"/>
                <a:ea typeface="微软雅黑" pitchFamily="34" charset="-122"/>
                <a:sym typeface="方正兰亭黑_GBK"/>
              </a:rPr>
              <a:t>d</a:t>
            </a:r>
            <a:r>
              <a:rPr lang="zh-CN" altLang="zh-CN" sz="2800" b="1">
                <a:solidFill>
                  <a:srgbClr val="404040"/>
                </a:solidFill>
                <a:latin typeface="微软雅黑" pitchFamily="34" charset="-122"/>
                <a:ea typeface="微软雅黑" pitchFamily="34" charset="-122"/>
                <a:sym typeface="方正兰亭黑_GBK"/>
              </a:rPr>
              <a:t>类</a:t>
            </a:r>
            <a:endParaRPr lang="zh-CN" altLang="en-US" sz="2800" b="1">
              <a:solidFill>
                <a:srgbClr val="404040"/>
              </a:solidFill>
              <a:latin typeface="微软雅黑" pitchFamily="34" charset="-122"/>
              <a:ea typeface="微软雅黑" pitchFamily="34" charset="-122"/>
              <a:sym typeface="方正兰亭黑_GBK"/>
            </a:endParaRPr>
          </a:p>
        </p:txBody>
      </p:sp>
      <p:sp>
        <p:nvSpPr>
          <p:cNvPr id="26633" name="矩形 60"/>
          <p:cNvSpPr>
            <a:spLocks noChangeArrowheads="1"/>
          </p:cNvSpPr>
          <p:nvPr/>
        </p:nvSpPr>
        <p:spPr bwMode="auto">
          <a:xfrm>
            <a:off x="4873625" y="3884613"/>
            <a:ext cx="2170113" cy="523875"/>
          </a:xfrm>
          <a:prstGeom prst="rect">
            <a:avLst/>
          </a:prstGeom>
          <a:noFill/>
          <a:ln w="9525">
            <a:noFill/>
            <a:miter lim="800000"/>
            <a:headEnd/>
            <a:tailEnd/>
          </a:ln>
        </p:spPr>
        <p:txBody>
          <a:bodyPr>
            <a:spAutoFit/>
          </a:bodyPr>
          <a:lstStyle/>
          <a:p>
            <a:r>
              <a:rPr lang="zh-CN" altLang="en-US" sz="2800" b="1">
                <a:solidFill>
                  <a:srgbClr val="404040"/>
                </a:solidFill>
                <a:latin typeface="微软雅黑" pitchFamily="34" charset="-122"/>
                <a:ea typeface="微软雅黑" pitchFamily="34" charset="-122"/>
                <a:sym typeface="方正兰亭黑_GBK"/>
              </a:rPr>
              <a:t>事中、事后</a:t>
            </a:r>
          </a:p>
        </p:txBody>
      </p:sp>
      <p:sp>
        <p:nvSpPr>
          <p:cNvPr id="26634" name="矩形 61"/>
          <p:cNvSpPr>
            <a:spLocks noChangeArrowheads="1"/>
          </p:cNvSpPr>
          <p:nvPr/>
        </p:nvSpPr>
        <p:spPr bwMode="auto">
          <a:xfrm>
            <a:off x="7785100" y="3895725"/>
            <a:ext cx="2087563" cy="522288"/>
          </a:xfrm>
          <a:prstGeom prst="rect">
            <a:avLst/>
          </a:prstGeom>
          <a:noFill/>
          <a:ln w="9525">
            <a:noFill/>
            <a:miter lim="800000"/>
            <a:headEnd/>
            <a:tailEnd/>
          </a:ln>
        </p:spPr>
        <p:txBody>
          <a:bodyPr>
            <a:spAutoFit/>
          </a:bodyPr>
          <a:lstStyle/>
          <a:p>
            <a:r>
              <a:rPr lang="zh-CN" altLang="en-US" sz="2800" b="1">
                <a:solidFill>
                  <a:srgbClr val="404040"/>
                </a:solidFill>
                <a:latin typeface="微软雅黑" pitchFamily="34" charset="-122"/>
                <a:ea typeface="微软雅黑" pitchFamily="34" charset="-122"/>
                <a:sym typeface="方正兰亭黑_GBK"/>
              </a:rPr>
              <a:t>强制、提示</a:t>
            </a:r>
          </a:p>
        </p:txBody>
      </p:sp>
    </p:spTree>
  </p:cSld>
  <p:clrMapOvr>
    <a:masterClrMapping/>
  </p:clrMapOvr>
  <p:transition spd="slow" advClick="0" advTm="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28675"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16" name="表格 15"/>
          <p:cNvGraphicFramePr>
            <a:graphicFrameLocks noGrp="1"/>
          </p:cNvGraphicFramePr>
          <p:nvPr/>
        </p:nvGraphicFramePr>
        <p:xfrm>
          <a:off x="1358900" y="682625"/>
          <a:ext cx="9085804" cy="5962440"/>
        </p:xfrm>
        <a:graphic>
          <a:graphicData uri="http://schemas.openxmlformats.org/drawingml/2006/table">
            <a:tbl>
              <a:tblPr/>
              <a:tblGrid>
                <a:gridCol w="292123"/>
                <a:gridCol w="940762"/>
                <a:gridCol w="671973"/>
                <a:gridCol w="503980"/>
                <a:gridCol w="977415"/>
                <a:gridCol w="3876060"/>
                <a:gridCol w="503980"/>
                <a:gridCol w="635320"/>
                <a:gridCol w="684191"/>
              </a:tblGrid>
              <a:tr h="712824">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序号</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纳税人类型</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比对类型</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内容分类</a:t>
                      </a:r>
                      <a:b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endParaRP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比对名称</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比对内容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比对规则分类</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是否为必比项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监控级别</a:t>
                      </a:r>
                      <a:b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endParaRP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7851">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1</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一般纳税人</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表表</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其他</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表表比对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按照申报表及其附列资料的填表说明规定的勾稽关系进行比对。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是</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强制</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7851">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2</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小规模纳税人</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表表</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其他</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表表比对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按照申报表及其附列资料的填表说明规定的勾稽关系进行比对。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是</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强制</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2460">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3</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一般纳税人</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票表</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销项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专用发票比对（销售额）</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专用发票金额合计</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附列资料一</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中“开具增值税专用发票销售额”列第</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1+2+3+4</a:t>
                      </a: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a+4b+5+8+9a+9b+10+11+12+13a+13b+18</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行合计。</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b</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是</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提示或强制，各省设置</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2460">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4</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一般纳税人</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票表</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销项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专用发票比对（税额）</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专用发票税额合计</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附列资料一</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中“开具增值税专用发票销项</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应纳</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税额”列第</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1+2+3+4</a:t>
                      </a: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a+4b+5+8+9a+9b+10+11+12+13a+13b+18</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行合计。</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b</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是</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强制</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2460">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5</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一般纳税人</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票表</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销项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普通发票比对（销售额）</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普通发票金额合计≤</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附列资料一</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中“开具其他发票销售额”列第</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1+2+3+4</a:t>
                      </a: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a+4b+5+8+9a+9b+10+11+12+13a+13b+16+17+18+19</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栏合计。</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b</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是</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提示或强制，各省设置</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47796">
                <a:tc>
                  <a:txBody>
                    <a:bodyPr/>
                    <a:lstStyle/>
                    <a:p>
                      <a:pPr algn="ctr" fontAlgn="ct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6</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一般纳税人</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票表</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销项</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普通发票比对（税额）</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普通发票税额合计≤</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附列资料一</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中“开具其他发票销项</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应纳</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税额”列第</a:t>
                      </a:r>
                      <a:r>
                        <a:rPr lang="en-US" altLang="zh-CN"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1+2+3+4</a:t>
                      </a: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a+4b+5+8+9a+9b+10+11+12+13a+13b</a:t>
                      </a: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栏合计。</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b</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是</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sym typeface="方正兰亭黑_GBK" pitchFamily="2" charset="-122"/>
                        </a:rPr>
                        <a:t>强制</a:t>
                      </a:r>
                    </a:p>
                  </a:txBody>
                  <a:tcPr marL="8205" marR="8205" marT="820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28588" y="171450"/>
            <a:ext cx="447675"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7" name="燕尾形 6"/>
          <p:cNvSpPr/>
          <p:nvPr/>
        </p:nvSpPr>
        <p:spPr>
          <a:xfrm>
            <a:off x="412750" y="171450"/>
            <a:ext cx="449263" cy="449263"/>
          </a:xfrm>
          <a:prstGeom prst="chevron">
            <a:avLst/>
          </a:prstGeom>
          <a:solidFill>
            <a:srgbClr val="B630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chemeClr val="tx1"/>
              </a:solidFill>
            </a:endParaRPr>
          </a:p>
        </p:txBody>
      </p:sp>
      <p:sp>
        <p:nvSpPr>
          <p:cNvPr id="30723" name="矩形 7"/>
          <p:cNvSpPr>
            <a:spLocks noChangeArrowheads="1"/>
          </p:cNvSpPr>
          <p:nvPr/>
        </p:nvSpPr>
        <p:spPr bwMode="auto">
          <a:xfrm>
            <a:off x="862013" y="158750"/>
            <a:ext cx="3570287" cy="461963"/>
          </a:xfrm>
          <a:prstGeom prst="rect">
            <a:avLst/>
          </a:prstGeom>
          <a:noFill/>
          <a:ln w="9525">
            <a:noFill/>
            <a:miter lim="800000"/>
            <a:headEnd/>
            <a:tailEnd/>
          </a:ln>
        </p:spPr>
        <p:txBody>
          <a:bodyPr wrap="none">
            <a:spAutoFit/>
          </a:bodyPr>
          <a:lstStyle/>
          <a:p>
            <a:r>
              <a:rPr lang="zh-CN" altLang="en-US" sz="2400" b="1">
                <a:solidFill>
                  <a:srgbClr val="B6302E"/>
                </a:solidFill>
                <a:latin typeface="微软雅黑" pitchFamily="34" charset="-122"/>
                <a:ea typeface="微软雅黑" pitchFamily="34" charset="-122"/>
              </a:rPr>
              <a:t>增值税申报比对规则解读</a:t>
            </a:r>
          </a:p>
        </p:txBody>
      </p:sp>
      <p:graphicFrame>
        <p:nvGraphicFramePr>
          <p:cNvPr id="13" name="表格 12"/>
          <p:cNvGraphicFramePr>
            <a:graphicFrameLocks noGrp="1"/>
          </p:cNvGraphicFramePr>
          <p:nvPr/>
        </p:nvGraphicFramePr>
        <p:xfrm>
          <a:off x="1216025" y="803275"/>
          <a:ext cx="9287031" cy="5141135"/>
        </p:xfrm>
        <a:graphic>
          <a:graphicData uri="http://schemas.openxmlformats.org/drawingml/2006/table">
            <a:tbl>
              <a:tblPr/>
              <a:tblGrid>
                <a:gridCol w="299683"/>
                <a:gridCol w="961480"/>
                <a:gridCol w="686772"/>
                <a:gridCol w="515080"/>
                <a:gridCol w="998941"/>
                <a:gridCol w="3961424"/>
                <a:gridCol w="515080"/>
                <a:gridCol w="649312"/>
                <a:gridCol w="699259"/>
              </a:tblGrid>
              <a:tr h="859981">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序号</a:t>
                      </a: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纳税人类型</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比对类型</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内容分类</a:t>
                      </a:r>
                      <a:b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比对名称</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比对内容</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比对规则分类</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是否为必比项</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监控级别</a:t>
                      </a:r>
                      <a:b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43516">
                <a:tc>
                  <a:txBody>
                    <a:bodyPr/>
                    <a:lstStyle/>
                    <a:p>
                      <a:pPr algn="ctr" fontAlgn="ct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7</a:t>
                      </a:r>
                      <a:endPar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a:t>
                      </a: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销项</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备案资格比对</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免税资格备案</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当期</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增值税减免税申报明细表</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10</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行不为</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0</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，且纳税人没有有效期内免税资格备案信息</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endPar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43516">
                <a:tc>
                  <a:txBody>
                    <a:bodyPr/>
                    <a:lstStyle/>
                    <a:p>
                      <a:pPr algn="ctr" fontAlgn="ct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8</a:t>
                      </a:r>
                      <a:endPar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一般纳税人</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销项</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备案资格比对</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即征即退备案</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没有即征即退备案信息的，当期</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附列资料一</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6</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7</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以及</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14</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15</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行不为</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0</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endPar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提示</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94122">
                <a:tc>
                  <a:txBody>
                    <a:bodyPr/>
                    <a:lstStyle/>
                    <a:p>
                      <a:pPr algn="ctr" fontAlgn="ct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9</a:t>
                      </a:r>
                      <a:endParaRPr lang="en-US" altLang="zh-CN"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非辅导期一般纳税人</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票表</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进项</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本期认证相符且本期申报抵扣比对（非辅导期）</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本期专用发票认证金额合计≥</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附列资料二</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栏“本期认证相符且本期申报抵扣”金额数据。</a:t>
                      </a:r>
                      <a:b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本期专用发票认证税额合计≥</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附列资料二</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第</a:t>
                      </a:r>
                      <a:r>
                        <a:rPr lang="en-US" altLang="zh-CN"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2</a:t>
                      </a: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栏“本期认证相符且本期申报抵扣”税额数据。</a:t>
                      </a:r>
                      <a:b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b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b</a:t>
                      </a:r>
                      <a:endParaRPr lang="en-US"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是</a:t>
                      </a:r>
                      <a:endPar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endParaRP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kern="1200" dirty="0" smtClean="0">
                          <a:solidFill>
                            <a:srgbClr val="404040"/>
                          </a:solidFill>
                          <a:latin typeface="微软雅黑" panose="020B0503020204020204" pitchFamily="34" charset="-122"/>
                          <a:ea typeface="微软雅黑" panose="020B0503020204020204" pitchFamily="34" charset="-122"/>
                          <a:cs typeface="+mn-cs"/>
                          <a:sym typeface="方正兰亭黑_GBK" pitchFamily="2" charset="-122"/>
                        </a:rPr>
                        <a:t>强制</a:t>
                      </a:r>
                    </a:p>
                  </a:txBody>
                  <a:tcPr marL="9375" marR="9375" marT="9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0">
    <p:fad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2782</Words>
  <Application>Microsoft Office PowerPoint</Application>
  <PresentationFormat>自定义</PresentationFormat>
  <Paragraphs>411</Paragraphs>
  <Slides>19</Slides>
  <Notes>19</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胡冰</cp:lastModifiedBy>
  <cp:revision>86</cp:revision>
  <dcterms:created xsi:type="dcterms:W3CDTF">2015-12-09T06:46:00Z</dcterms:created>
  <dcterms:modified xsi:type="dcterms:W3CDTF">2018-06-14T08:10:54Z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