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slides/slide94.xml" ContentType="application/vnd.openxmlformats-officedocument.presentationml.slide+xml"/>
  <Override PartName="/ppt/slides/slide142.xml" ContentType="application/vnd.openxmlformats-officedocument.presentationml.slide+xml"/>
  <Override PartName="/ppt/notesSlides/notesSlide2.xml" ContentType="application/vnd.openxmlformats-officedocument.presentationml.notesSlide+xml"/>
  <Override PartName="/ppt/slides/slide36.xml" ContentType="application/vnd.openxmlformats-officedocument.presentationml.slide+xml"/>
  <Override PartName="/ppt/slides/slide83.xml" ContentType="application/vnd.openxmlformats-officedocument.presentationml.slide+xml"/>
  <Override PartName="/ppt/slides/slide120.xml" ContentType="application/vnd.openxmlformats-officedocument.presentationml.slide+xml"/>
  <Override PartName="/ppt/slides/slide131.xml" ContentType="application/vnd.openxmlformats-officedocument.presentationml.slide+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tableStyles.xml" ContentType="application/vnd.openxmlformats-officedocument.presentationml.tableStyles+xml"/>
  <Override PartName="/ppt/slides/slide147.xml" ContentType="application/vnd.openxmlformats-officedocument.presentationml.slide+xml"/>
  <Override PartName="/ppt/slides/slide158.xml" ContentType="application/vnd.openxmlformats-officedocument.presentationml.slide+xml"/>
  <Override PartName="/ppt/slides/slide99.xml" ContentType="application/vnd.openxmlformats-officedocument.presentationml.slide+xml"/>
  <Override PartName="/ppt/slides/slide136.xml" ContentType="application/vnd.openxmlformats-officedocument.presentationml.slide+xml"/>
  <Override PartName="/ppt/diagrams/layout1.xml" ContentType="application/vnd.openxmlformats-officedocument.drawingml.diagramLayout+xml"/>
  <Override PartName="/ppt/diagrams/data2.xml" ContentType="application/vnd.openxmlformats-officedocument.drawingml.diagramData+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07.xml" ContentType="application/vnd.openxmlformats-officedocument.presentationml.slide+xml"/>
  <Override PartName="/ppt/slides/slide125.xml" ContentType="application/vnd.openxmlformats-officedocument.presentationml.slide+xml"/>
  <Override PartName="/ppt/slides/slide143.xml" ContentType="application/vnd.openxmlformats-officedocument.presentationml.slide+xml"/>
  <Override PartName="/ppt/slides/slide154.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diagrams/quickStyle7.xml" ContentType="application/vnd.openxmlformats-officedocument.drawingml.diagramStyle+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s/slide132.xml" ContentType="application/vnd.openxmlformats-officedocument.presentationml.slide+xml"/>
  <Override PartName="/ppt/slides/slide150.xml" ContentType="application/vnd.openxmlformats-officedocument.presentationml.slide+xml"/>
  <Override PartName="/ppt/slides/slide161.xml" ContentType="application/vnd.openxmlformats-officedocument.presentationml.slide+xml"/>
  <Override PartName="/ppt/slideLayouts/slideLayout7.xml" ContentType="application/vnd.openxmlformats-officedocument.presentationml.slideLayout+xml"/>
  <Default Extension="png" ContentType="image/png"/>
  <Override PartName="/ppt/diagrams/drawing3.xml" ContentType="application/vnd.ms-office.drawingml.diagramDrawing+xml"/>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s/slide159.xml" ContentType="application/vnd.openxmlformats-officedocument.presentationml.slide+xml"/>
  <Override PartName="/ppt/diagrams/data7.xml" ContentType="application/vnd.openxmlformats-officedocument.drawingml.diagramData+xml"/>
  <Override PartName="/ppt/slides/slide119.xml" ContentType="application/vnd.openxmlformats-officedocument.presentationml.slide+xml"/>
  <Override PartName="/ppt/slides/slide148.xml" ContentType="application/vnd.openxmlformats-officedocument.presentationml.slide+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rawing8.xml" ContentType="application/vnd.ms-office.drawingml.diagramDrawing+xml"/>
  <Override PartName="/ppt/slides/slide89.xml" ContentType="application/vnd.openxmlformats-officedocument.presentationml.slide+xml"/>
  <Override PartName="/ppt/slides/slide108.xml" ContentType="application/vnd.openxmlformats-officedocument.presentationml.slide+xml"/>
  <Override PartName="/ppt/slides/slide126.xml" ContentType="application/vnd.openxmlformats-officedocument.presentationml.slide+xml"/>
  <Override PartName="/ppt/slides/slide137.xml" ContentType="application/vnd.openxmlformats-officedocument.presentationml.slide+xml"/>
  <Override PartName="/ppt/slides/slide155.xml" ContentType="application/vnd.openxmlformats-officedocument.presentationml.slide+xml"/>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Override PartName="/ppt/slides/slide49.xml" ContentType="application/vnd.openxmlformats-officedocument.presentationml.slide+xml"/>
  <Override PartName="/ppt/slides/slide78.xml" ContentType="application/vnd.openxmlformats-officedocument.presentationml.slide+xml"/>
  <Override PartName="/ppt/slides/slide96.xml" ContentType="application/vnd.openxmlformats-officedocument.presentationml.slide+xml"/>
  <Override PartName="/ppt/slides/slide115.xml" ContentType="application/vnd.openxmlformats-officedocument.presentationml.slide+xml"/>
  <Override PartName="/ppt/slides/slide144.xml" ContentType="application/vnd.openxmlformats-officedocument.presentationml.slide+xml"/>
  <Override PartName="/ppt/slides/slide162.xml" ContentType="application/vnd.openxmlformats-officedocument.presentationml.slide+xml"/>
  <Override PartName="/ppt/diagrams/drawing4.xml" ContentType="application/vnd.ms-office.drawingml.diagramDrawing+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s/slide122.xml" ContentType="application/vnd.openxmlformats-officedocument.presentationml.slide+xml"/>
  <Override PartName="/ppt/slides/slide133.xml" ContentType="application/vnd.openxmlformats-officedocument.presentationml.slide+xml"/>
  <Override PartName="/ppt/slides/slide151.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s/slide140.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slides/slide12.xml" ContentType="application/vnd.openxmlformats-officedocument.presentationml.slide+xml"/>
  <Override PartName="/ppt/slides/slide30.xml" ContentType="application/vnd.openxmlformats-officedocument.presentationml.slide+xml"/>
  <Override PartName="/ppt/slides/slide149.xml" ContentType="application/vnd.openxmlformats-officedocument.presentationml.slide+xml"/>
  <Override PartName="/ppt/slideLayouts/slideLayout11.xml" ContentType="application/vnd.openxmlformats-officedocument.presentationml.slideLayout+xml"/>
  <Override PartName="/ppt/slides/slide138.xml" ContentType="application/vnd.openxmlformats-officedocument.presentationml.slide+xml"/>
  <Override PartName="/ppt/diagrams/layout3.xml" ContentType="application/vnd.openxmlformats-officedocument.drawingml.diagramLayout+xml"/>
  <Override PartName="/ppt/diagrams/data4.xml" ContentType="application/vnd.openxmlformats-officedocument.drawingml.diagramData+xml"/>
  <Override PartName="/ppt/slides/slide79.xml" ContentType="application/vnd.openxmlformats-officedocument.presentationml.slide+xml"/>
  <Override PartName="/ppt/slides/slide109.xml" ContentType="application/vnd.openxmlformats-officedocument.presentationml.slide+xml"/>
  <Override PartName="/ppt/slides/slide127.xml" ContentType="application/vnd.openxmlformats-officedocument.presentationml.slide+xml"/>
  <Override PartName="/ppt/slides/slide145.xml" ContentType="application/vnd.openxmlformats-officedocument.presentationml.slide+xml"/>
  <Override PartName="/ppt/slides/slide156.xml" ContentType="application/vnd.openxmlformats-officedocument.presentationml.slide+xml"/>
  <Override PartName="/ppt/diagrams/colors6.xml" ContentType="application/vnd.openxmlformats-officedocument.drawingml.diagramColors+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s/slide134.xml" ContentType="application/vnd.openxmlformats-officedocument.presentationml.slide+xml"/>
  <Override PartName="/ppt/slides/slide163.xml" ContentType="application/vnd.openxmlformats-officedocument.presentationml.slide+xml"/>
  <Override PartName="/ppt/slideLayouts/slideLayout9.xml" ContentType="application/vnd.openxmlformats-officedocument.presentationml.slideLayout+xml"/>
  <Override PartName="/ppt/diagrams/drawing5.xml" ContentType="application/vnd.ms-office.drawingml.diagramDrawing+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slides/slide123.xml" ContentType="application/vnd.openxmlformats-officedocument.presentationml.slide+xml"/>
  <Override PartName="/ppt/slides/slide141.xml" ContentType="application/vnd.openxmlformats-officedocument.presentationml.slide+xml"/>
  <Override PartName="/ppt/slides/slide152.xml" ContentType="application/vnd.openxmlformats-officedocument.presentationml.slide+xml"/>
  <Override PartName="/ppt/diagrams/colors2.xml" ContentType="application/vnd.openxmlformats-officedocument.drawingml.diagramColors+xml"/>
  <Override PartName="/ppt/notesSlides/notesSlide1.xml" ContentType="application/vnd.openxmlformats-officedocument.presentationml.notesSlide+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s/slide130.xml" ContentType="application/vnd.openxmlformats-officedocument.presentationml.slide+xml"/>
  <Override PartName="/ppt/slideLayouts/slideLayout5.xml" ContentType="application/vnd.openxmlformats-officedocument.presentationml.slideLayout+xml"/>
  <Override PartName="/ppt/diagrams/drawing1.xml" ContentType="application/vnd.ms-office.drawingml.diagramDrawing+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diagrams/quickStyle1.xml" ContentType="application/vnd.openxmlformats-officedocument.drawingml.diagramStyle+xml"/>
  <Override PartName="/ppt/diagrams/layout8.xml" ContentType="application/vnd.openxmlformats-officedocument.drawingml.diagramLayout+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s/slide20.xml" ContentType="application/vnd.openxmlformats-officedocument.presentationml.slide+xml"/>
  <Override PartName="/ppt/diagrams/layout4.xml" ContentType="application/vnd.openxmlformats-officedocument.drawingml.diagramLayout+xml"/>
  <Override PartName="/ppt/slides/slide139.xml" ContentType="application/vnd.openxmlformats-officedocument.presentationml.slide+xml"/>
  <Override PartName="/ppt/slides/slide157.xml" ContentType="application/vnd.openxmlformats-officedocument.presentationml.slide+xml"/>
  <Override PartName="/ppt/diagrams/data5.xml" ContentType="application/vnd.openxmlformats-officedocument.drawingml.diagramData+xml"/>
  <Override PartName="/ppt/diagrams/colors7.xml" ContentType="application/vnd.openxmlformats-officedocument.drawingml.diagramColors+xml"/>
  <Override PartName="/ppt/slides/slide98.xml" ContentType="application/vnd.openxmlformats-officedocument.presentationml.slide+xml"/>
  <Override PartName="/ppt/slides/slide117.xml" ContentType="application/vnd.openxmlformats-officedocument.presentationml.slide+xml"/>
  <Override PartName="/ppt/slides/slide128.xml" ContentType="application/vnd.openxmlformats-officedocument.presentationml.slide+xml"/>
  <Override PartName="/ppt/slides/slide146.xml" ContentType="application/vnd.openxmlformats-officedocument.presentationml.slide+xml"/>
  <Override PartName="/ppt/diagrams/drawing6.xml" ContentType="application/vnd.ms-office.drawingml.diagramDrawing+xml"/>
  <Override PartName="/ppt/notesSlides/notesSlide6.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slides/slide106.xml" ContentType="application/vnd.openxmlformats-officedocument.presentationml.slide+xml"/>
  <Override PartName="/ppt/slides/slide124.xml" ContentType="application/vnd.openxmlformats-officedocument.presentationml.slide+xml"/>
  <Override PartName="/ppt/slides/slide135.xml" ContentType="application/vnd.openxmlformats-officedocument.presentationml.slide+xml"/>
  <Override PartName="/ppt/slides/slide153.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ppt/slides/slide29.xml" ContentType="application/vnd.openxmlformats-officedocument.presentationml.slide+xml"/>
  <Override PartName="/ppt/slides/slide76.xml" ContentType="application/vnd.openxmlformats-officedocument.presentationml.slide+xml"/>
  <Override PartName="/ppt/slides/slide113.xml" ContentType="application/vnd.openxmlformats-officedocument.presentationml.slide+xml"/>
  <Override PartName="/ppt/slides/slide160.xml" ContentType="application/vnd.openxmlformats-officedocument.presentationml.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43.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s/slide32.xml" ContentType="application/vnd.openxmlformats-officedocument.presentationml.slide+xml"/>
  <Override PartName="/ppt/slides/slide10.xml" ContentType="application/vnd.openxmlformats-officedocument.presentationml.slide+xml"/>
  <Override PartName="/ppt/slides/slide21.xml" ContentType="application/vnd.openxmlformats-officedocument.presentationml.slide+xml"/>
  <Override PartName="/ppt/diagrams/layout5.xml" ContentType="application/vnd.openxmlformats-officedocument.drawingml.diagramLayout+xml"/>
  <Override PartName="/ppt/diagrams/data6.xml" ContentType="application/vnd.openxmlformats-officedocument.drawingml.diagramData+xml"/>
  <Override PartName="/ppt/slides/slide129.xml" ContentType="application/vnd.openxmlformats-officedocument.presentationml.slide+xml"/>
  <Override PartName="/ppt/diagrams/colors8.xml" ContentType="application/vnd.openxmlformats-officedocument.drawingml.diagramColors+xml"/>
  <Override PartName="/ppt/slides/slide118.xml" ContentType="application/vnd.openxmlformats-officedocument.presentationml.slide+xml"/>
  <Override PartName="/ppt/diagrams/drawing7.xml" ContentType="application/vnd.ms-office.drawingml.diagramDrawing+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notesMasterIdLst>
    <p:notesMasterId r:id="rId165"/>
  </p:notesMasterIdLst>
  <p:sldIdLst>
    <p:sldId id="373" r:id="rId2"/>
    <p:sldId id="375" r:id="rId3"/>
    <p:sldId id="339" r:id="rId4"/>
    <p:sldId id="441" r:id="rId5"/>
    <p:sldId id="306" r:id="rId6"/>
    <p:sldId id="410" r:id="rId7"/>
    <p:sldId id="416" r:id="rId8"/>
    <p:sldId id="384" r:id="rId9"/>
    <p:sldId id="385" r:id="rId10"/>
    <p:sldId id="291" r:id="rId11"/>
    <p:sldId id="297" r:id="rId12"/>
    <p:sldId id="338" r:id="rId13"/>
    <p:sldId id="305" r:id="rId14"/>
    <p:sldId id="388" r:id="rId15"/>
    <p:sldId id="420" r:id="rId16"/>
    <p:sldId id="503" r:id="rId17"/>
    <p:sldId id="561" r:id="rId18"/>
    <p:sldId id="562" r:id="rId19"/>
    <p:sldId id="564" r:id="rId20"/>
    <p:sldId id="565" r:id="rId21"/>
    <p:sldId id="566" r:id="rId22"/>
    <p:sldId id="567" r:id="rId23"/>
    <p:sldId id="569" r:id="rId24"/>
    <p:sldId id="571" r:id="rId25"/>
    <p:sldId id="570" r:id="rId26"/>
    <p:sldId id="572" r:id="rId27"/>
    <p:sldId id="573" r:id="rId28"/>
    <p:sldId id="577" r:id="rId29"/>
    <p:sldId id="576" r:id="rId30"/>
    <p:sldId id="575" r:id="rId31"/>
    <p:sldId id="574" r:id="rId32"/>
    <p:sldId id="578" r:id="rId33"/>
    <p:sldId id="579" r:id="rId34"/>
    <p:sldId id="563" r:id="rId35"/>
    <p:sldId id="568" r:id="rId36"/>
    <p:sldId id="376" r:id="rId37"/>
    <p:sldId id="377" r:id="rId38"/>
    <p:sldId id="378" r:id="rId39"/>
    <p:sldId id="379" r:id="rId40"/>
    <p:sldId id="380" r:id="rId41"/>
    <p:sldId id="381" r:id="rId42"/>
    <p:sldId id="382" r:id="rId43"/>
    <p:sldId id="309" r:id="rId44"/>
    <p:sldId id="499" r:id="rId45"/>
    <p:sldId id="307" r:id="rId46"/>
    <p:sldId id="310" r:id="rId47"/>
    <p:sldId id="311" r:id="rId48"/>
    <p:sldId id="414" r:id="rId49"/>
    <p:sldId id="312" r:id="rId50"/>
    <p:sldId id="256" r:id="rId51"/>
    <p:sldId id="259" r:id="rId52"/>
    <p:sldId id="314" r:id="rId53"/>
    <p:sldId id="317" r:id="rId54"/>
    <p:sldId id="318" r:id="rId55"/>
    <p:sldId id="313" r:id="rId56"/>
    <p:sldId id="315" r:id="rId57"/>
    <p:sldId id="262" r:id="rId58"/>
    <p:sldId id="321" r:id="rId59"/>
    <p:sldId id="323" r:id="rId60"/>
    <p:sldId id="324" r:id="rId61"/>
    <p:sldId id="319" r:id="rId62"/>
    <p:sldId id="261" r:id="rId63"/>
    <p:sldId id="260" r:id="rId64"/>
    <p:sldId id="327" r:id="rId65"/>
    <p:sldId id="328" r:id="rId66"/>
    <p:sldId id="264" r:id="rId67"/>
    <p:sldId id="389" r:id="rId68"/>
    <p:sldId id="390" r:id="rId69"/>
    <p:sldId id="391" r:id="rId70"/>
    <p:sldId id="392" r:id="rId71"/>
    <p:sldId id="393" r:id="rId72"/>
    <p:sldId id="263" r:id="rId73"/>
    <p:sldId id="266" r:id="rId74"/>
    <p:sldId id="267" r:id="rId75"/>
    <p:sldId id="342" r:id="rId76"/>
    <p:sldId id="269" r:id="rId77"/>
    <p:sldId id="340" r:id="rId78"/>
    <p:sldId id="346" r:id="rId79"/>
    <p:sldId id="347" r:id="rId80"/>
    <p:sldId id="343" r:id="rId81"/>
    <p:sldId id="341" r:id="rId82"/>
    <p:sldId id="344" r:id="rId83"/>
    <p:sldId id="345" r:id="rId84"/>
    <p:sldId id="275" r:id="rId85"/>
    <p:sldId id="348" r:id="rId86"/>
    <p:sldId id="349" r:id="rId87"/>
    <p:sldId id="407" r:id="rId88"/>
    <p:sldId id="408" r:id="rId89"/>
    <p:sldId id="409" r:id="rId90"/>
    <p:sldId id="274" r:id="rId91"/>
    <p:sldId id="273" r:id="rId92"/>
    <p:sldId id="350" r:id="rId93"/>
    <p:sldId id="351" r:id="rId94"/>
    <p:sldId id="354" r:id="rId95"/>
    <p:sldId id="271" r:id="rId96"/>
    <p:sldId id="355" r:id="rId97"/>
    <p:sldId id="356" r:id="rId98"/>
    <p:sldId id="515" r:id="rId99"/>
    <p:sldId id="516" r:id="rId100"/>
    <p:sldId id="359" r:id="rId101"/>
    <p:sldId id="270" r:id="rId102"/>
    <p:sldId id="365" r:id="rId103"/>
    <p:sldId id="366" r:id="rId104"/>
    <p:sldId id="363" r:id="rId105"/>
    <p:sldId id="364" r:id="rId106"/>
    <p:sldId id="367" r:id="rId107"/>
    <p:sldId id="580" r:id="rId108"/>
    <p:sldId id="581" r:id="rId109"/>
    <p:sldId id="278" r:id="rId110"/>
    <p:sldId id="282" r:id="rId111"/>
    <p:sldId id="280" r:id="rId112"/>
    <p:sldId id="368" r:id="rId113"/>
    <p:sldId id="281" r:id="rId114"/>
    <p:sldId id="369" r:id="rId115"/>
    <p:sldId id="370" r:id="rId116"/>
    <p:sldId id="371" r:id="rId117"/>
    <p:sldId id="372" r:id="rId118"/>
    <p:sldId id="502" r:id="rId119"/>
    <p:sldId id="583" r:id="rId120"/>
    <p:sldId id="604" r:id="rId121"/>
    <p:sldId id="592" r:id="rId122"/>
    <p:sldId id="593" r:id="rId123"/>
    <p:sldId id="594" r:id="rId124"/>
    <p:sldId id="595" r:id="rId125"/>
    <p:sldId id="582" r:id="rId126"/>
    <p:sldId id="596" r:id="rId127"/>
    <p:sldId id="586" r:id="rId128"/>
    <p:sldId id="597" r:id="rId129"/>
    <p:sldId id="590" r:id="rId130"/>
    <p:sldId id="600" r:id="rId131"/>
    <p:sldId id="591" r:id="rId132"/>
    <p:sldId id="601" r:id="rId133"/>
    <p:sldId id="599" r:id="rId134"/>
    <p:sldId id="603" r:id="rId135"/>
    <p:sldId id="602" r:id="rId136"/>
    <p:sldId id="605" r:id="rId137"/>
    <p:sldId id="521" r:id="rId138"/>
    <p:sldId id="587" r:id="rId139"/>
    <p:sldId id="542" r:id="rId140"/>
    <p:sldId id="540" r:id="rId141"/>
    <p:sldId id="588" r:id="rId142"/>
    <p:sldId id="544" r:id="rId143"/>
    <p:sldId id="589" r:id="rId144"/>
    <p:sldId id="528" r:id="rId145"/>
    <p:sldId id="545" r:id="rId146"/>
    <p:sldId id="546" r:id="rId147"/>
    <p:sldId id="523" r:id="rId148"/>
    <p:sldId id="556" r:id="rId149"/>
    <p:sldId id="555" r:id="rId150"/>
    <p:sldId id="493" r:id="rId151"/>
    <p:sldId id="557" r:id="rId152"/>
    <p:sldId id="492" r:id="rId153"/>
    <p:sldId id="483" r:id="rId154"/>
    <p:sldId id="558" r:id="rId155"/>
    <p:sldId id="559" r:id="rId156"/>
    <p:sldId id="560" r:id="rId157"/>
    <p:sldId id="606" r:id="rId158"/>
    <p:sldId id="442" r:id="rId159"/>
    <p:sldId id="443" r:id="rId160"/>
    <p:sldId id="444" r:id="rId161"/>
    <p:sldId id="445" r:id="rId162"/>
    <p:sldId id="497" r:id="rId163"/>
    <p:sldId id="383" r:id="rId164"/>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charset="0"/>
        <a:ea typeface="宋体" charset="-122"/>
        <a:cs typeface="+mn-cs"/>
      </a:defRPr>
    </a:lvl1pPr>
    <a:lvl2pPr marL="457200" algn="l" rtl="0" fontAlgn="base">
      <a:spcBef>
        <a:spcPct val="0"/>
      </a:spcBef>
      <a:spcAft>
        <a:spcPct val="0"/>
      </a:spcAft>
      <a:defRPr kern="1200">
        <a:solidFill>
          <a:schemeClr val="tx1"/>
        </a:solidFill>
        <a:latin typeface="Arial" charset="0"/>
        <a:ea typeface="宋体" charset="-122"/>
        <a:cs typeface="+mn-cs"/>
      </a:defRPr>
    </a:lvl2pPr>
    <a:lvl3pPr marL="914400" algn="l" rtl="0" fontAlgn="base">
      <a:spcBef>
        <a:spcPct val="0"/>
      </a:spcBef>
      <a:spcAft>
        <a:spcPct val="0"/>
      </a:spcAft>
      <a:defRPr kern="1200">
        <a:solidFill>
          <a:schemeClr val="tx1"/>
        </a:solidFill>
        <a:latin typeface="Arial" charset="0"/>
        <a:ea typeface="宋体" charset="-122"/>
        <a:cs typeface="+mn-cs"/>
      </a:defRPr>
    </a:lvl3pPr>
    <a:lvl4pPr marL="1371600" algn="l" rtl="0" fontAlgn="base">
      <a:spcBef>
        <a:spcPct val="0"/>
      </a:spcBef>
      <a:spcAft>
        <a:spcPct val="0"/>
      </a:spcAft>
      <a:defRPr kern="1200">
        <a:solidFill>
          <a:schemeClr val="tx1"/>
        </a:solidFill>
        <a:latin typeface="Arial" charset="0"/>
        <a:ea typeface="宋体" charset="-122"/>
        <a:cs typeface="+mn-cs"/>
      </a:defRPr>
    </a:lvl4pPr>
    <a:lvl5pPr marL="1828800" algn="l" rtl="0" fontAlgn="base">
      <a:spcBef>
        <a:spcPct val="0"/>
      </a:spcBef>
      <a:spcAft>
        <a:spcPct val="0"/>
      </a:spcAft>
      <a:defRPr kern="1200">
        <a:solidFill>
          <a:schemeClr val="tx1"/>
        </a:solidFill>
        <a:latin typeface="Arial" charset="0"/>
        <a:ea typeface="宋体" charset="-122"/>
        <a:cs typeface="+mn-cs"/>
      </a:defRPr>
    </a:lvl5pPr>
    <a:lvl6pPr marL="2286000" algn="l" defTabSz="914400" rtl="0" eaLnBrk="1" latinLnBrk="0" hangingPunct="1">
      <a:defRPr kern="1200">
        <a:solidFill>
          <a:schemeClr val="tx1"/>
        </a:solidFill>
        <a:latin typeface="Arial" charset="0"/>
        <a:ea typeface="宋体" charset="-122"/>
        <a:cs typeface="+mn-cs"/>
      </a:defRPr>
    </a:lvl6pPr>
    <a:lvl7pPr marL="2743200" algn="l" defTabSz="914400" rtl="0" eaLnBrk="1" latinLnBrk="0" hangingPunct="1">
      <a:defRPr kern="1200">
        <a:solidFill>
          <a:schemeClr val="tx1"/>
        </a:solidFill>
        <a:latin typeface="Arial" charset="0"/>
        <a:ea typeface="宋体" charset="-122"/>
        <a:cs typeface="+mn-cs"/>
      </a:defRPr>
    </a:lvl7pPr>
    <a:lvl8pPr marL="3200400" algn="l" defTabSz="914400" rtl="0" eaLnBrk="1" latinLnBrk="0" hangingPunct="1">
      <a:defRPr kern="1200">
        <a:solidFill>
          <a:schemeClr val="tx1"/>
        </a:solidFill>
        <a:latin typeface="Arial" charset="0"/>
        <a:ea typeface="宋体" charset="-122"/>
        <a:cs typeface="+mn-cs"/>
      </a:defRPr>
    </a:lvl8pPr>
    <a:lvl9pPr marL="3657600" algn="l" defTabSz="914400" rtl="0" eaLnBrk="1" latinLnBrk="0" hangingPunct="1">
      <a:defRPr kern="1200">
        <a:solidFill>
          <a:schemeClr val="tx1"/>
        </a:solidFill>
        <a:latin typeface="Arial" charset="0"/>
        <a:ea typeface="宋体"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570" autoAdjust="0"/>
    <p:restoredTop sz="92022" autoAdjust="0"/>
  </p:normalViewPr>
  <p:slideViewPr>
    <p:cSldViewPr>
      <p:cViewPr>
        <p:scale>
          <a:sx n="68" d="100"/>
          <a:sy n="68" d="100"/>
        </p:scale>
        <p:origin x="-1680" y="3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54" Type="http://schemas.openxmlformats.org/officeDocument/2006/relationships/slide" Target="slides/slide153.xml"/><Relationship Id="rId159" Type="http://schemas.openxmlformats.org/officeDocument/2006/relationships/slide" Target="slides/slide158.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60" Type="http://schemas.openxmlformats.org/officeDocument/2006/relationships/slide" Target="slides/slide159.xml"/><Relationship Id="rId165" Type="http://schemas.openxmlformats.org/officeDocument/2006/relationships/notesMaster" Target="notesMasters/notesMaster1.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slide" Target="slides/slide15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slide" Target="slides/slide160.xml"/><Relationship Id="rId16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143" Type="http://schemas.openxmlformats.org/officeDocument/2006/relationships/slide" Target="slides/slide142.xml"/><Relationship Id="rId148" Type="http://schemas.openxmlformats.org/officeDocument/2006/relationships/slide" Target="slides/slide147.xml"/><Relationship Id="rId151" Type="http://schemas.openxmlformats.org/officeDocument/2006/relationships/slide" Target="slides/slide150.xml"/><Relationship Id="rId156" Type="http://schemas.openxmlformats.org/officeDocument/2006/relationships/slide" Target="slides/slide155.xml"/><Relationship Id="rId164" Type="http://schemas.openxmlformats.org/officeDocument/2006/relationships/slide" Target="slides/slide163.xml"/><Relationship Id="rId16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D3DFF43-8E57-49E1-B560-A109EFEF2718}" type="doc">
      <dgm:prSet loTypeId="urn:microsoft.com/office/officeart/2005/8/layout/radial6" loCatId="relationship" qsTypeId="urn:microsoft.com/office/officeart/2005/8/quickstyle/simple1" qsCatId="simple" csTypeId="urn:microsoft.com/office/officeart/2005/8/colors/accent1_2" csCatId="accent1" phldr="1"/>
      <dgm:spPr/>
      <dgm:t>
        <a:bodyPr/>
        <a:lstStyle/>
        <a:p>
          <a:endParaRPr lang="zh-CN" altLang="en-US"/>
        </a:p>
      </dgm:t>
    </dgm:pt>
    <dgm:pt modelId="{6CE5BC71-61D0-485C-8B2D-57A3D776AA54}">
      <dgm:prSet phldrT="[文本]"/>
      <dgm:spPr/>
      <dgm:t>
        <a:bodyPr/>
        <a:lstStyle/>
        <a:p>
          <a:r>
            <a:rPr lang="zh-CN" altLang="en-US" dirty="0" smtClean="0"/>
            <a:t>纳税申报</a:t>
          </a:r>
          <a:endParaRPr lang="zh-CN" altLang="en-US" dirty="0"/>
        </a:p>
      </dgm:t>
    </dgm:pt>
    <dgm:pt modelId="{E58471ED-CDBD-4C6F-8FE6-21F8859F5EE7}" type="parTrans" cxnId="{94F292C6-BF7C-4CE5-BD6A-9625454BB89E}">
      <dgm:prSet/>
      <dgm:spPr/>
      <dgm:t>
        <a:bodyPr/>
        <a:lstStyle/>
        <a:p>
          <a:endParaRPr lang="zh-CN" altLang="en-US"/>
        </a:p>
      </dgm:t>
    </dgm:pt>
    <dgm:pt modelId="{864E2FB4-5ED6-42EF-9D43-5E1BEF25D87F}" type="sibTrans" cxnId="{94F292C6-BF7C-4CE5-BD6A-9625454BB89E}">
      <dgm:prSet/>
      <dgm:spPr/>
      <dgm:t>
        <a:bodyPr/>
        <a:lstStyle/>
        <a:p>
          <a:endParaRPr lang="zh-CN" altLang="en-US"/>
        </a:p>
      </dgm:t>
    </dgm:pt>
    <dgm:pt modelId="{3071CAE1-BFA2-438A-A029-6557EF096F0D}">
      <dgm:prSet phldrT="[文本]"/>
      <dgm:spPr/>
      <dgm:t>
        <a:bodyPr/>
        <a:lstStyle/>
        <a:p>
          <a:r>
            <a:rPr lang="en-US" altLang="zh-CN" dirty="0" smtClean="0"/>
            <a:t>1.</a:t>
          </a:r>
          <a:r>
            <a:rPr lang="zh-CN" altLang="en-US" dirty="0" smtClean="0"/>
            <a:t>为什么</a:t>
          </a:r>
          <a:endParaRPr lang="zh-CN" altLang="en-US" dirty="0"/>
        </a:p>
      </dgm:t>
    </dgm:pt>
    <dgm:pt modelId="{9692ED3A-3F18-4C86-9193-C05263F1456A}" type="parTrans" cxnId="{092304A8-2D0B-4FB1-BE0A-B16FABC5758B}">
      <dgm:prSet/>
      <dgm:spPr/>
      <dgm:t>
        <a:bodyPr/>
        <a:lstStyle/>
        <a:p>
          <a:endParaRPr lang="zh-CN" altLang="en-US"/>
        </a:p>
      </dgm:t>
    </dgm:pt>
    <dgm:pt modelId="{428C14F4-6045-4FF0-B4F1-2759185C2434}" type="sibTrans" cxnId="{092304A8-2D0B-4FB1-BE0A-B16FABC5758B}">
      <dgm:prSet/>
      <dgm:spPr/>
      <dgm:t>
        <a:bodyPr/>
        <a:lstStyle/>
        <a:p>
          <a:endParaRPr lang="zh-CN" altLang="en-US"/>
        </a:p>
      </dgm:t>
    </dgm:pt>
    <dgm:pt modelId="{2184B35F-7478-4A99-B7A9-2891F328F899}">
      <dgm:prSet phldrT="[文本]"/>
      <dgm:spPr/>
      <dgm:t>
        <a:bodyPr/>
        <a:lstStyle/>
        <a:p>
          <a:r>
            <a:rPr lang="en-US" altLang="zh-CN" dirty="0" smtClean="0"/>
            <a:t>2.</a:t>
          </a:r>
          <a:r>
            <a:rPr lang="zh-CN" altLang="en-US" dirty="0" smtClean="0"/>
            <a:t>在哪儿</a:t>
          </a:r>
          <a:endParaRPr lang="zh-CN" altLang="en-US" dirty="0"/>
        </a:p>
      </dgm:t>
    </dgm:pt>
    <dgm:pt modelId="{F0748AE1-BA86-4722-9792-F63BF9626CA4}" type="parTrans" cxnId="{A0537078-C17B-451B-B0E2-B33F9272A28C}">
      <dgm:prSet/>
      <dgm:spPr/>
      <dgm:t>
        <a:bodyPr/>
        <a:lstStyle/>
        <a:p>
          <a:endParaRPr lang="zh-CN" altLang="en-US"/>
        </a:p>
      </dgm:t>
    </dgm:pt>
    <dgm:pt modelId="{8BEC4FDB-DEE2-42C6-BE32-B812C511AA4C}" type="sibTrans" cxnId="{A0537078-C17B-451B-B0E2-B33F9272A28C}">
      <dgm:prSet/>
      <dgm:spPr/>
      <dgm:t>
        <a:bodyPr/>
        <a:lstStyle/>
        <a:p>
          <a:endParaRPr lang="zh-CN" altLang="en-US"/>
        </a:p>
      </dgm:t>
    </dgm:pt>
    <dgm:pt modelId="{BAD0265D-F5ED-4EE1-8A5A-4FB0E54CC683}">
      <dgm:prSet phldrT="[文本]"/>
      <dgm:spPr/>
      <dgm:t>
        <a:bodyPr/>
        <a:lstStyle/>
        <a:p>
          <a:r>
            <a:rPr lang="en-US" altLang="zh-CN" dirty="0" smtClean="0"/>
            <a:t>3.</a:t>
          </a:r>
          <a:r>
            <a:rPr lang="zh-CN" altLang="en-US" dirty="0" smtClean="0"/>
            <a:t>什么时间</a:t>
          </a:r>
          <a:endParaRPr lang="zh-CN" altLang="en-US" dirty="0"/>
        </a:p>
      </dgm:t>
    </dgm:pt>
    <dgm:pt modelId="{22708AE2-4A06-4A0F-ABB5-BE34D3277FEC}" type="parTrans" cxnId="{9720A7AF-41A4-4FE2-85F4-B9B08A2A8240}">
      <dgm:prSet/>
      <dgm:spPr/>
      <dgm:t>
        <a:bodyPr/>
        <a:lstStyle/>
        <a:p>
          <a:endParaRPr lang="zh-CN" altLang="en-US"/>
        </a:p>
      </dgm:t>
    </dgm:pt>
    <dgm:pt modelId="{CAC51C56-3E8C-41CD-BEFB-67839A955368}" type="sibTrans" cxnId="{9720A7AF-41A4-4FE2-85F4-B9B08A2A8240}">
      <dgm:prSet/>
      <dgm:spPr/>
      <dgm:t>
        <a:bodyPr/>
        <a:lstStyle/>
        <a:p>
          <a:endParaRPr lang="zh-CN" altLang="en-US"/>
        </a:p>
      </dgm:t>
    </dgm:pt>
    <dgm:pt modelId="{D046F120-9310-4A95-9E9C-9209D4B82B67}">
      <dgm:prSet phldrT="[文本]"/>
      <dgm:spPr/>
      <dgm:t>
        <a:bodyPr/>
        <a:lstStyle/>
        <a:p>
          <a:r>
            <a:rPr lang="en-US" altLang="zh-CN" dirty="0" smtClean="0"/>
            <a:t>5.</a:t>
          </a:r>
          <a:r>
            <a:rPr lang="zh-CN" altLang="en-US" dirty="0" smtClean="0"/>
            <a:t>如何填报</a:t>
          </a:r>
          <a:endParaRPr lang="zh-CN" altLang="en-US" dirty="0"/>
        </a:p>
      </dgm:t>
    </dgm:pt>
    <dgm:pt modelId="{207B149A-3BEB-4F0F-B7A6-EAE75B24861F}" type="parTrans" cxnId="{46AE538C-39E2-42A2-B3D7-D45C54D85898}">
      <dgm:prSet/>
      <dgm:spPr/>
      <dgm:t>
        <a:bodyPr/>
        <a:lstStyle/>
        <a:p>
          <a:endParaRPr lang="zh-CN" altLang="en-US"/>
        </a:p>
      </dgm:t>
    </dgm:pt>
    <dgm:pt modelId="{1E4A77B9-ABF7-48E5-B9FB-3CEF970F267B}" type="sibTrans" cxnId="{46AE538C-39E2-42A2-B3D7-D45C54D85898}">
      <dgm:prSet/>
      <dgm:spPr/>
      <dgm:t>
        <a:bodyPr/>
        <a:lstStyle/>
        <a:p>
          <a:endParaRPr lang="zh-CN" altLang="en-US"/>
        </a:p>
      </dgm:t>
    </dgm:pt>
    <dgm:pt modelId="{4C7EDEE8-B655-49DE-8B87-ED7E0E6D05BD}">
      <dgm:prSet/>
      <dgm:spPr/>
      <dgm:t>
        <a:bodyPr/>
        <a:lstStyle/>
        <a:p>
          <a:r>
            <a:rPr lang="en-US" altLang="zh-CN" dirty="0" smtClean="0"/>
            <a:t>4.</a:t>
          </a:r>
          <a:r>
            <a:rPr lang="zh-CN" altLang="en-US" dirty="0" smtClean="0"/>
            <a:t>什么资料</a:t>
          </a:r>
          <a:endParaRPr lang="zh-CN" altLang="en-US" dirty="0"/>
        </a:p>
      </dgm:t>
    </dgm:pt>
    <dgm:pt modelId="{15C6476D-B03B-41B8-BFEC-B30BA178D67A}" type="parTrans" cxnId="{64A70CDA-8015-4DB1-BAB3-2933AD811E09}">
      <dgm:prSet/>
      <dgm:spPr/>
      <dgm:t>
        <a:bodyPr/>
        <a:lstStyle/>
        <a:p>
          <a:endParaRPr lang="zh-CN" altLang="en-US"/>
        </a:p>
      </dgm:t>
    </dgm:pt>
    <dgm:pt modelId="{8BAF1C04-F522-48FA-AA29-884B6530ACB8}" type="sibTrans" cxnId="{64A70CDA-8015-4DB1-BAB3-2933AD811E09}">
      <dgm:prSet/>
      <dgm:spPr/>
      <dgm:t>
        <a:bodyPr/>
        <a:lstStyle/>
        <a:p>
          <a:endParaRPr lang="zh-CN" altLang="en-US"/>
        </a:p>
      </dgm:t>
    </dgm:pt>
    <dgm:pt modelId="{0141E472-0B19-4C49-9ADE-921AB30C8A0C}" type="pres">
      <dgm:prSet presAssocID="{4D3DFF43-8E57-49E1-B560-A109EFEF2718}" presName="Name0" presStyleCnt="0">
        <dgm:presLayoutVars>
          <dgm:chMax val="1"/>
          <dgm:dir/>
          <dgm:animLvl val="ctr"/>
          <dgm:resizeHandles val="exact"/>
        </dgm:presLayoutVars>
      </dgm:prSet>
      <dgm:spPr/>
      <dgm:t>
        <a:bodyPr/>
        <a:lstStyle/>
        <a:p>
          <a:endParaRPr lang="zh-CN" altLang="en-US"/>
        </a:p>
      </dgm:t>
    </dgm:pt>
    <dgm:pt modelId="{C85A8E5E-7C93-4EA2-B3D0-23E4C9FC7A2E}" type="pres">
      <dgm:prSet presAssocID="{6CE5BC71-61D0-485C-8B2D-57A3D776AA54}" presName="centerShape" presStyleLbl="node0" presStyleIdx="0" presStyleCnt="1"/>
      <dgm:spPr/>
      <dgm:t>
        <a:bodyPr/>
        <a:lstStyle/>
        <a:p>
          <a:endParaRPr lang="zh-CN" altLang="en-US"/>
        </a:p>
      </dgm:t>
    </dgm:pt>
    <dgm:pt modelId="{AEAD8473-D230-4516-A1D1-FD854871B190}" type="pres">
      <dgm:prSet presAssocID="{3071CAE1-BFA2-438A-A029-6557EF096F0D}" presName="node" presStyleLbl="node1" presStyleIdx="0" presStyleCnt="5">
        <dgm:presLayoutVars>
          <dgm:bulletEnabled val="1"/>
        </dgm:presLayoutVars>
      </dgm:prSet>
      <dgm:spPr/>
      <dgm:t>
        <a:bodyPr/>
        <a:lstStyle/>
        <a:p>
          <a:endParaRPr lang="zh-CN" altLang="en-US"/>
        </a:p>
      </dgm:t>
    </dgm:pt>
    <dgm:pt modelId="{5003BD03-1DE7-4265-BF46-74C75592FCFA}" type="pres">
      <dgm:prSet presAssocID="{3071CAE1-BFA2-438A-A029-6557EF096F0D}" presName="dummy" presStyleCnt="0"/>
      <dgm:spPr/>
    </dgm:pt>
    <dgm:pt modelId="{FCF0467A-51A5-449E-90BB-4B1B0E201767}" type="pres">
      <dgm:prSet presAssocID="{428C14F4-6045-4FF0-B4F1-2759185C2434}" presName="sibTrans" presStyleLbl="sibTrans2D1" presStyleIdx="0" presStyleCnt="5"/>
      <dgm:spPr/>
      <dgm:t>
        <a:bodyPr/>
        <a:lstStyle/>
        <a:p>
          <a:endParaRPr lang="zh-CN" altLang="en-US"/>
        </a:p>
      </dgm:t>
    </dgm:pt>
    <dgm:pt modelId="{A561C86E-22F8-4BB8-B551-607FEB005954}" type="pres">
      <dgm:prSet presAssocID="{2184B35F-7478-4A99-B7A9-2891F328F899}" presName="node" presStyleLbl="node1" presStyleIdx="1" presStyleCnt="5">
        <dgm:presLayoutVars>
          <dgm:bulletEnabled val="1"/>
        </dgm:presLayoutVars>
      </dgm:prSet>
      <dgm:spPr/>
      <dgm:t>
        <a:bodyPr/>
        <a:lstStyle/>
        <a:p>
          <a:endParaRPr lang="zh-CN" altLang="en-US"/>
        </a:p>
      </dgm:t>
    </dgm:pt>
    <dgm:pt modelId="{FA83CC34-A36E-46F1-B737-34358F453E3A}" type="pres">
      <dgm:prSet presAssocID="{2184B35F-7478-4A99-B7A9-2891F328F899}" presName="dummy" presStyleCnt="0"/>
      <dgm:spPr/>
    </dgm:pt>
    <dgm:pt modelId="{112B6C6A-6630-4636-AEE7-20BADF78E2F1}" type="pres">
      <dgm:prSet presAssocID="{8BEC4FDB-DEE2-42C6-BE32-B812C511AA4C}" presName="sibTrans" presStyleLbl="sibTrans2D1" presStyleIdx="1" presStyleCnt="5"/>
      <dgm:spPr/>
      <dgm:t>
        <a:bodyPr/>
        <a:lstStyle/>
        <a:p>
          <a:endParaRPr lang="zh-CN" altLang="en-US"/>
        </a:p>
      </dgm:t>
    </dgm:pt>
    <dgm:pt modelId="{4CBF7BEA-8D5B-49A3-9320-F090FD2676C0}" type="pres">
      <dgm:prSet presAssocID="{BAD0265D-F5ED-4EE1-8A5A-4FB0E54CC683}" presName="node" presStyleLbl="node1" presStyleIdx="2" presStyleCnt="5" custRadScaleRad="99042" custRadScaleInc="44">
        <dgm:presLayoutVars>
          <dgm:bulletEnabled val="1"/>
        </dgm:presLayoutVars>
      </dgm:prSet>
      <dgm:spPr/>
      <dgm:t>
        <a:bodyPr/>
        <a:lstStyle/>
        <a:p>
          <a:endParaRPr lang="zh-CN" altLang="en-US"/>
        </a:p>
      </dgm:t>
    </dgm:pt>
    <dgm:pt modelId="{261EC41C-25E6-4939-9E27-F665CCB73455}" type="pres">
      <dgm:prSet presAssocID="{BAD0265D-F5ED-4EE1-8A5A-4FB0E54CC683}" presName="dummy" presStyleCnt="0"/>
      <dgm:spPr/>
    </dgm:pt>
    <dgm:pt modelId="{9D9EB383-B84D-46A0-B5AC-557D6D58DBFC}" type="pres">
      <dgm:prSet presAssocID="{CAC51C56-3E8C-41CD-BEFB-67839A955368}" presName="sibTrans" presStyleLbl="sibTrans2D1" presStyleIdx="2" presStyleCnt="5"/>
      <dgm:spPr/>
      <dgm:t>
        <a:bodyPr/>
        <a:lstStyle/>
        <a:p>
          <a:endParaRPr lang="zh-CN" altLang="en-US"/>
        </a:p>
      </dgm:t>
    </dgm:pt>
    <dgm:pt modelId="{C0AA91AF-5D73-4FE3-A442-41C99FFA35B7}" type="pres">
      <dgm:prSet presAssocID="{4C7EDEE8-B655-49DE-8B87-ED7E0E6D05BD}" presName="node" presStyleLbl="node1" presStyleIdx="3" presStyleCnt="5">
        <dgm:presLayoutVars>
          <dgm:bulletEnabled val="1"/>
        </dgm:presLayoutVars>
      </dgm:prSet>
      <dgm:spPr/>
      <dgm:t>
        <a:bodyPr/>
        <a:lstStyle/>
        <a:p>
          <a:endParaRPr lang="zh-CN" altLang="en-US"/>
        </a:p>
      </dgm:t>
    </dgm:pt>
    <dgm:pt modelId="{B9195D86-1CC7-4B1E-BD5A-B6539B8D36A2}" type="pres">
      <dgm:prSet presAssocID="{4C7EDEE8-B655-49DE-8B87-ED7E0E6D05BD}" presName="dummy" presStyleCnt="0"/>
      <dgm:spPr/>
    </dgm:pt>
    <dgm:pt modelId="{B6224866-03F6-4D1C-B902-C51B3AAD9A74}" type="pres">
      <dgm:prSet presAssocID="{8BAF1C04-F522-48FA-AA29-884B6530ACB8}" presName="sibTrans" presStyleLbl="sibTrans2D1" presStyleIdx="3" presStyleCnt="5"/>
      <dgm:spPr/>
      <dgm:t>
        <a:bodyPr/>
        <a:lstStyle/>
        <a:p>
          <a:endParaRPr lang="zh-CN" altLang="en-US"/>
        </a:p>
      </dgm:t>
    </dgm:pt>
    <dgm:pt modelId="{F8D29D1E-B648-4912-92D4-0206A4346204}" type="pres">
      <dgm:prSet presAssocID="{D046F120-9310-4A95-9E9C-9209D4B82B67}" presName="node" presStyleLbl="node1" presStyleIdx="4" presStyleCnt="5">
        <dgm:presLayoutVars>
          <dgm:bulletEnabled val="1"/>
        </dgm:presLayoutVars>
      </dgm:prSet>
      <dgm:spPr/>
      <dgm:t>
        <a:bodyPr/>
        <a:lstStyle/>
        <a:p>
          <a:endParaRPr lang="zh-CN" altLang="en-US"/>
        </a:p>
      </dgm:t>
    </dgm:pt>
    <dgm:pt modelId="{EB8BD234-264D-4404-8D9F-0AB3CBD6975C}" type="pres">
      <dgm:prSet presAssocID="{D046F120-9310-4A95-9E9C-9209D4B82B67}" presName="dummy" presStyleCnt="0"/>
      <dgm:spPr/>
    </dgm:pt>
    <dgm:pt modelId="{6E5F2023-BA92-4CA9-AA6A-EF608830120C}" type="pres">
      <dgm:prSet presAssocID="{1E4A77B9-ABF7-48E5-B9FB-3CEF970F267B}" presName="sibTrans" presStyleLbl="sibTrans2D1" presStyleIdx="4" presStyleCnt="5"/>
      <dgm:spPr/>
      <dgm:t>
        <a:bodyPr/>
        <a:lstStyle/>
        <a:p>
          <a:endParaRPr lang="zh-CN" altLang="en-US"/>
        </a:p>
      </dgm:t>
    </dgm:pt>
  </dgm:ptLst>
  <dgm:cxnLst>
    <dgm:cxn modelId="{14327AB8-7C8B-4DF9-BA68-1980FBA81ACF}" type="presOf" srcId="{428C14F4-6045-4FF0-B4F1-2759185C2434}" destId="{FCF0467A-51A5-449E-90BB-4B1B0E201767}" srcOrd="0" destOrd="0" presId="urn:microsoft.com/office/officeart/2005/8/layout/radial6"/>
    <dgm:cxn modelId="{228BDABB-CBCD-43E7-8E18-B137D20B5C9C}" type="presOf" srcId="{3071CAE1-BFA2-438A-A029-6557EF096F0D}" destId="{AEAD8473-D230-4516-A1D1-FD854871B190}" srcOrd="0" destOrd="0" presId="urn:microsoft.com/office/officeart/2005/8/layout/radial6"/>
    <dgm:cxn modelId="{A0537078-C17B-451B-B0E2-B33F9272A28C}" srcId="{6CE5BC71-61D0-485C-8B2D-57A3D776AA54}" destId="{2184B35F-7478-4A99-B7A9-2891F328F899}" srcOrd="1" destOrd="0" parTransId="{F0748AE1-BA86-4722-9792-F63BF9626CA4}" sibTransId="{8BEC4FDB-DEE2-42C6-BE32-B812C511AA4C}"/>
    <dgm:cxn modelId="{D2F80D80-B9C9-45F5-AC71-F453AA865F55}" type="presOf" srcId="{4D3DFF43-8E57-49E1-B560-A109EFEF2718}" destId="{0141E472-0B19-4C49-9ADE-921AB30C8A0C}" srcOrd="0" destOrd="0" presId="urn:microsoft.com/office/officeart/2005/8/layout/radial6"/>
    <dgm:cxn modelId="{01D0DBA4-3C63-43FD-99F3-FB4FA744329F}" type="presOf" srcId="{BAD0265D-F5ED-4EE1-8A5A-4FB0E54CC683}" destId="{4CBF7BEA-8D5B-49A3-9320-F090FD2676C0}" srcOrd="0" destOrd="0" presId="urn:microsoft.com/office/officeart/2005/8/layout/radial6"/>
    <dgm:cxn modelId="{9E117F56-3667-405D-A975-51977F5F42BA}" type="presOf" srcId="{CAC51C56-3E8C-41CD-BEFB-67839A955368}" destId="{9D9EB383-B84D-46A0-B5AC-557D6D58DBFC}" srcOrd="0" destOrd="0" presId="urn:microsoft.com/office/officeart/2005/8/layout/radial6"/>
    <dgm:cxn modelId="{ACF0B994-B54E-41FB-99F1-33644E1E0431}" type="presOf" srcId="{6CE5BC71-61D0-485C-8B2D-57A3D776AA54}" destId="{C85A8E5E-7C93-4EA2-B3D0-23E4C9FC7A2E}" srcOrd="0" destOrd="0" presId="urn:microsoft.com/office/officeart/2005/8/layout/radial6"/>
    <dgm:cxn modelId="{99686ED3-3E30-4E79-9D94-2656DB8C0643}" type="presOf" srcId="{8BAF1C04-F522-48FA-AA29-884B6530ACB8}" destId="{B6224866-03F6-4D1C-B902-C51B3AAD9A74}" srcOrd="0" destOrd="0" presId="urn:microsoft.com/office/officeart/2005/8/layout/radial6"/>
    <dgm:cxn modelId="{46AE538C-39E2-42A2-B3D7-D45C54D85898}" srcId="{6CE5BC71-61D0-485C-8B2D-57A3D776AA54}" destId="{D046F120-9310-4A95-9E9C-9209D4B82B67}" srcOrd="4" destOrd="0" parTransId="{207B149A-3BEB-4F0F-B7A6-EAE75B24861F}" sibTransId="{1E4A77B9-ABF7-48E5-B9FB-3CEF970F267B}"/>
    <dgm:cxn modelId="{94F292C6-BF7C-4CE5-BD6A-9625454BB89E}" srcId="{4D3DFF43-8E57-49E1-B560-A109EFEF2718}" destId="{6CE5BC71-61D0-485C-8B2D-57A3D776AA54}" srcOrd="0" destOrd="0" parTransId="{E58471ED-CDBD-4C6F-8FE6-21F8859F5EE7}" sibTransId="{864E2FB4-5ED6-42EF-9D43-5E1BEF25D87F}"/>
    <dgm:cxn modelId="{342A61A6-BD14-49C0-9547-129428E03A62}" type="presOf" srcId="{D046F120-9310-4A95-9E9C-9209D4B82B67}" destId="{F8D29D1E-B648-4912-92D4-0206A4346204}" srcOrd="0" destOrd="0" presId="urn:microsoft.com/office/officeart/2005/8/layout/radial6"/>
    <dgm:cxn modelId="{64A70CDA-8015-4DB1-BAB3-2933AD811E09}" srcId="{6CE5BC71-61D0-485C-8B2D-57A3D776AA54}" destId="{4C7EDEE8-B655-49DE-8B87-ED7E0E6D05BD}" srcOrd="3" destOrd="0" parTransId="{15C6476D-B03B-41B8-BFEC-B30BA178D67A}" sibTransId="{8BAF1C04-F522-48FA-AA29-884B6530ACB8}"/>
    <dgm:cxn modelId="{2D82F5DA-7163-4A78-BD2C-89D4F430B7D7}" type="presOf" srcId="{4C7EDEE8-B655-49DE-8B87-ED7E0E6D05BD}" destId="{C0AA91AF-5D73-4FE3-A442-41C99FFA35B7}" srcOrd="0" destOrd="0" presId="urn:microsoft.com/office/officeart/2005/8/layout/radial6"/>
    <dgm:cxn modelId="{2195FE3D-93BB-4B51-B990-34355D394331}" type="presOf" srcId="{8BEC4FDB-DEE2-42C6-BE32-B812C511AA4C}" destId="{112B6C6A-6630-4636-AEE7-20BADF78E2F1}" srcOrd="0" destOrd="0" presId="urn:microsoft.com/office/officeart/2005/8/layout/radial6"/>
    <dgm:cxn modelId="{F03AD8A7-338D-4404-8CB6-967DE954CFE5}" type="presOf" srcId="{2184B35F-7478-4A99-B7A9-2891F328F899}" destId="{A561C86E-22F8-4BB8-B551-607FEB005954}" srcOrd="0" destOrd="0" presId="urn:microsoft.com/office/officeart/2005/8/layout/radial6"/>
    <dgm:cxn modelId="{E15DC9D8-67B7-44E2-B473-5CBC323E8D66}" type="presOf" srcId="{1E4A77B9-ABF7-48E5-B9FB-3CEF970F267B}" destId="{6E5F2023-BA92-4CA9-AA6A-EF608830120C}" srcOrd="0" destOrd="0" presId="urn:microsoft.com/office/officeart/2005/8/layout/radial6"/>
    <dgm:cxn modelId="{092304A8-2D0B-4FB1-BE0A-B16FABC5758B}" srcId="{6CE5BC71-61D0-485C-8B2D-57A3D776AA54}" destId="{3071CAE1-BFA2-438A-A029-6557EF096F0D}" srcOrd="0" destOrd="0" parTransId="{9692ED3A-3F18-4C86-9193-C05263F1456A}" sibTransId="{428C14F4-6045-4FF0-B4F1-2759185C2434}"/>
    <dgm:cxn modelId="{9720A7AF-41A4-4FE2-85F4-B9B08A2A8240}" srcId="{6CE5BC71-61D0-485C-8B2D-57A3D776AA54}" destId="{BAD0265D-F5ED-4EE1-8A5A-4FB0E54CC683}" srcOrd="2" destOrd="0" parTransId="{22708AE2-4A06-4A0F-ABB5-BE34D3277FEC}" sibTransId="{CAC51C56-3E8C-41CD-BEFB-67839A955368}"/>
    <dgm:cxn modelId="{1C0A5862-25C4-4C2C-973E-57B2728FAF08}" type="presParOf" srcId="{0141E472-0B19-4C49-9ADE-921AB30C8A0C}" destId="{C85A8E5E-7C93-4EA2-B3D0-23E4C9FC7A2E}" srcOrd="0" destOrd="0" presId="urn:microsoft.com/office/officeart/2005/8/layout/radial6"/>
    <dgm:cxn modelId="{E0C5EEEF-273C-44D6-BCBE-F9D437213313}" type="presParOf" srcId="{0141E472-0B19-4C49-9ADE-921AB30C8A0C}" destId="{AEAD8473-D230-4516-A1D1-FD854871B190}" srcOrd="1" destOrd="0" presId="urn:microsoft.com/office/officeart/2005/8/layout/radial6"/>
    <dgm:cxn modelId="{756E3DF7-18D1-43E3-A4AD-42F58BAF33F8}" type="presParOf" srcId="{0141E472-0B19-4C49-9ADE-921AB30C8A0C}" destId="{5003BD03-1DE7-4265-BF46-74C75592FCFA}" srcOrd="2" destOrd="0" presId="urn:microsoft.com/office/officeart/2005/8/layout/radial6"/>
    <dgm:cxn modelId="{31255C2C-7F6B-4337-99F3-84750A9F4E2C}" type="presParOf" srcId="{0141E472-0B19-4C49-9ADE-921AB30C8A0C}" destId="{FCF0467A-51A5-449E-90BB-4B1B0E201767}" srcOrd="3" destOrd="0" presId="urn:microsoft.com/office/officeart/2005/8/layout/radial6"/>
    <dgm:cxn modelId="{4B5A53C3-6A52-4909-9B5F-287C02D0B2AF}" type="presParOf" srcId="{0141E472-0B19-4C49-9ADE-921AB30C8A0C}" destId="{A561C86E-22F8-4BB8-B551-607FEB005954}" srcOrd="4" destOrd="0" presId="urn:microsoft.com/office/officeart/2005/8/layout/radial6"/>
    <dgm:cxn modelId="{8482814F-53EC-4F99-8041-79D80C466D62}" type="presParOf" srcId="{0141E472-0B19-4C49-9ADE-921AB30C8A0C}" destId="{FA83CC34-A36E-46F1-B737-34358F453E3A}" srcOrd="5" destOrd="0" presId="urn:microsoft.com/office/officeart/2005/8/layout/radial6"/>
    <dgm:cxn modelId="{54FBADD7-A4C9-4A84-B10D-81779B2C4F6F}" type="presParOf" srcId="{0141E472-0B19-4C49-9ADE-921AB30C8A0C}" destId="{112B6C6A-6630-4636-AEE7-20BADF78E2F1}" srcOrd="6" destOrd="0" presId="urn:microsoft.com/office/officeart/2005/8/layout/radial6"/>
    <dgm:cxn modelId="{60490376-903B-4901-9E66-D13EC98F7D72}" type="presParOf" srcId="{0141E472-0B19-4C49-9ADE-921AB30C8A0C}" destId="{4CBF7BEA-8D5B-49A3-9320-F090FD2676C0}" srcOrd="7" destOrd="0" presId="urn:microsoft.com/office/officeart/2005/8/layout/radial6"/>
    <dgm:cxn modelId="{4E682A21-8795-41B8-B998-21295D1E235D}" type="presParOf" srcId="{0141E472-0B19-4C49-9ADE-921AB30C8A0C}" destId="{261EC41C-25E6-4939-9E27-F665CCB73455}" srcOrd="8" destOrd="0" presId="urn:microsoft.com/office/officeart/2005/8/layout/radial6"/>
    <dgm:cxn modelId="{F8F9F511-3C1B-4398-9A45-93FE459685B1}" type="presParOf" srcId="{0141E472-0B19-4C49-9ADE-921AB30C8A0C}" destId="{9D9EB383-B84D-46A0-B5AC-557D6D58DBFC}" srcOrd="9" destOrd="0" presId="urn:microsoft.com/office/officeart/2005/8/layout/radial6"/>
    <dgm:cxn modelId="{D508632D-F70A-449B-AF0E-79B9160693E7}" type="presParOf" srcId="{0141E472-0B19-4C49-9ADE-921AB30C8A0C}" destId="{C0AA91AF-5D73-4FE3-A442-41C99FFA35B7}" srcOrd="10" destOrd="0" presId="urn:microsoft.com/office/officeart/2005/8/layout/radial6"/>
    <dgm:cxn modelId="{F59B2C35-5805-4EAF-9372-F0B53C084593}" type="presParOf" srcId="{0141E472-0B19-4C49-9ADE-921AB30C8A0C}" destId="{B9195D86-1CC7-4B1E-BD5A-B6539B8D36A2}" srcOrd="11" destOrd="0" presId="urn:microsoft.com/office/officeart/2005/8/layout/radial6"/>
    <dgm:cxn modelId="{C3CE4102-EDC0-42CB-B2EB-A093112837D2}" type="presParOf" srcId="{0141E472-0B19-4C49-9ADE-921AB30C8A0C}" destId="{B6224866-03F6-4D1C-B902-C51B3AAD9A74}" srcOrd="12" destOrd="0" presId="urn:microsoft.com/office/officeart/2005/8/layout/radial6"/>
    <dgm:cxn modelId="{C04B763B-01D4-4898-A10E-701FB3155751}" type="presParOf" srcId="{0141E472-0B19-4C49-9ADE-921AB30C8A0C}" destId="{F8D29D1E-B648-4912-92D4-0206A4346204}" srcOrd="13" destOrd="0" presId="urn:microsoft.com/office/officeart/2005/8/layout/radial6"/>
    <dgm:cxn modelId="{A20AD1E6-F256-4A44-B34E-2CC44C7AEDF3}" type="presParOf" srcId="{0141E472-0B19-4C49-9ADE-921AB30C8A0C}" destId="{EB8BD234-264D-4404-8D9F-0AB3CBD6975C}" srcOrd="14" destOrd="0" presId="urn:microsoft.com/office/officeart/2005/8/layout/radial6"/>
    <dgm:cxn modelId="{86009BEE-57C3-4959-8CDA-3415E7D0802C}" type="presParOf" srcId="{0141E472-0B19-4C49-9ADE-921AB30C8A0C}" destId="{6E5F2023-BA92-4CA9-AA6A-EF608830120C}" srcOrd="15" destOrd="0" presId="urn:microsoft.com/office/officeart/2005/8/layout/radial6"/>
  </dgm:cxnLst>
  <dgm:bg>
    <a:solidFill>
      <a:srgbClr val="92D050"/>
    </a:solidFill>
  </dgm:bg>
  <dgm:whole>
    <a:ln>
      <a:solidFill>
        <a:srgbClr val="FF0000"/>
      </a:solidFill>
    </a:ln>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BFB1BB2-81E7-43A1-BD93-26AF7F3BDF4C}" type="doc">
      <dgm:prSet loTypeId="urn:microsoft.com/office/officeart/2005/8/layout/vList4" loCatId="list" qsTypeId="urn:microsoft.com/office/officeart/2005/8/quickstyle/simple1" qsCatId="simple" csTypeId="urn:microsoft.com/office/officeart/2005/8/colors/accent1_2" csCatId="accent1" phldr="1"/>
      <dgm:spPr/>
      <dgm:t>
        <a:bodyPr/>
        <a:lstStyle/>
        <a:p>
          <a:endParaRPr lang="zh-CN" altLang="en-US"/>
        </a:p>
      </dgm:t>
    </dgm:pt>
    <dgm:pt modelId="{197DAB50-F487-4C5E-8A46-4C67C5E39D0B}">
      <dgm:prSet phldrT="[文本]" custT="1"/>
      <dgm:spPr/>
      <dgm:t>
        <a:bodyPr/>
        <a:lstStyle/>
        <a:p>
          <a:r>
            <a:rPr lang="zh-CN" altLang="en-US" sz="2800" dirty="0" smtClean="0"/>
            <a:t>壹  纳税申报相关知识</a:t>
          </a:r>
          <a:endParaRPr lang="zh-CN" altLang="en-US" sz="2800" dirty="0"/>
        </a:p>
      </dgm:t>
    </dgm:pt>
    <dgm:pt modelId="{A203CB2A-A030-448E-835C-6E4147C4F776}" type="parTrans" cxnId="{DADB8FC5-868D-4C15-9C73-7C2D7C8C4F5C}">
      <dgm:prSet/>
      <dgm:spPr/>
      <dgm:t>
        <a:bodyPr/>
        <a:lstStyle/>
        <a:p>
          <a:endParaRPr lang="zh-CN" altLang="en-US" sz="2800"/>
        </a:p>
      </dgm:t>
    </dgm:pt>
    <dgm:pt modelId="{4B0AF3B3-9A9C-4B94-B365-080528586303}" type="sibTrans" cxnId="{DADB8FC5-868D-4C15-9C73-7C2D7C8C4F5C}">
      <dgm:prSet/>
      <dgm:spPr/>
      <dgm:t>
        <a:bodyPr/>
        <a:lstStyle/>
        <a:p>
          <a:endParaRPr lang="zh-CN" altLang="en-US" sz="2800"/>
        </a:p>
      </dgm:t>
    </dgm:pt>
    <dgm:pt modelId="{F94307D4-F6F9-4EF2-8A08-10A4FD467A2E}">
      <dgm:prSet phldrT="[文本]" custT="1"/>
      <dgm:spPr/>
      <dgm:t>
        <a:bodyPr/>
        <a:lstStyle/>
        <a:p>
          <a:r>
            <a:rPr lang="zh-CN" altLang="en-US" sz="2800" dirty="0" smtClean="0"/>
            <a:t>贰</a:t>
          </a:r>
          <a:r>
            <a:rPr lang="zh-CN" altLang="en-US" sz="2800" b="1" dirty="0" smtClean="0">
              <a:solidFill>
                <a:srgbClr val="3366FF"/>
              </a:solidFill>
              <a:latin typeface="黑体" pitchFamily="49" charset="-122"/>
              <a:ea typeface="黑体" pitchFamily="49" charset="-122"/>
            </a:rPr>
            <a:t>  </a:t>
          </a:r>
          <a:r>
            <a:rPr lang="zh-CN" altLang="en-US" sz="2800" b="1" dirty="0" smtClean="0">
              <a:latin typeface="黑体" pitchFamily="49" charset="-122"/>
              <a:ea typeface="黑体" pitchFamily="49" charset="-122"/>
            </a:rPr>
            <a:t>纳税申报地点</a:t>
          </a:r>
          <a:r>
            <a:rPr lang="zh-CN" altLang="en-US" sz="2800" dirty="0" smtClean="0"/>
            <a:t> </a:t>
          </a:r>
          <a:endParaRPr lang="zh-CN" altLang="en-US" sz="2800" dirty="0"/>
        </a:p>
      </dgm:t>
    </dgm:pt>
    <dgm:pt modelId="{D9FBFB96-13CD-4063-AB61-22873A267281}" type="parTrans" cxnId="{AFF6A00B-A1FE-40A3-9ED6-FABFB9CEA528}">
      <dgm:prSet/>
      <dgm:spPr/>
      <dgm:t>
        <a:bodyPr/>
        <a:lstStyle/>
        <a:p>
          <a:endParaRPr lang="zh-CN" altLang="en-US" sz="2800"/>
        </a:p>
      </dgm:t>
    </dgm:pt>
    <dgm:pt modelId="{C7A7BEE6-F89A-4BC6-9D3C-3A9D87C8F171}" type="sibTrans" cxnId="{AFF6A00B-A1FE-40A3-9ED6-FABFB9CEA528}">
      <dgm:prSet/>
      <dgm:spPr/>
      <dgm:t>
        <a:bodyPr/>
        <a:lstStyle/>
        <a:p>
          <a:endParaRPr lang="zh-CN" altLang="en-US" sz="2800"/>
        </a:p>
      </dgm:t>
    </dgm:pt>
    <dgm:pt modelId="{756996A2-3D34-4D74-BECA-6C7A7AFEA56C}">
      <dgm:prSet phldrT="[文本]" custT="1"/>
      <dgm:spPr/>
      <dgm:t>
        <a:bodyPr/>
        <a:lstStyle/>
        <a:p>
          <a:r>
            <a:rPr lang="zh-CN" altLang="en-US" sz="2800" dirty="0" smtClean="0"/>
            <a:t>叁   </a:t>
          </a:r>
          <a:r>
            <a:rPr lang="zh-CN" altLang="en-US" sz="2800" b="1" dirty="0" smtClean="0">
              <a:latin typeface="黑体" pitchFamily="49" charset="-122"/>
              <a:ea typeface="黑体" pitchFamily="49" charset="-122"/>
            </a:rPr>
            <a:t>纳税申报期限</a:t>
          </a:r>
          <a:endParaRPr lang="zh-CN" altLang="en-US" sz="2800" dirty="0"/>
        </a:p>
      </dgm:t>
    </dgm:pt>
    <dgm:pt modelId="{54BE64DC-A7D4-4DBE-87D5-879F6C6F6D3D}" type="parTrans" cxnId="{137DE6F3-6F2A-4776-9BD0-0D693077EB5D}">
      <dgm:prSet/>
      <dgm:spPr/>
      <dgm:t>
        <a:bodyPr/>
        <a:lstStyle/>
        <a:p>
          <a:endParaRPr lang="zh-CN" altLang="en-US" sz="2800"/>
        </a:p>
      </dgm:t>
    </dgm:pt>
    <dgm:pt modelId="{41AAA07C-E442-487C-A4DB-45EE49D9E51F}" type="sibTrans" cxnId="{137DE6F3-6F2A-4776-9BD0-0D693077EB5D}">
      <dgm:prSet/>
      <dgm:spPr/>
      <dgm:t>
        <a:bodyPr/>
        <a:lstStyle/>
        <a:p>
          <a:endParaRPr lang="zh-CN" altLang="en-US" sz="2800"/>
        </a:p>
      </dgm:t>
    </dgm:pt>
    <dgm:pt modelId="{59257611-3FCC-4A2B-AA06-2131978AA217}">
      <dgm:prSet custT="1"/>
      <dgm:spPr/>
      <dgm:t>
        <a:bodyPr/>
        <a:lstStyle/>
        <a:p>
          <a:r>
            <a:rPr lang="zh-CN" altLang="en-US" sz="2800" b="1" dirty="0" smtClean="0">
              <a:latin typeface="黑体" pitchFamily="49" charset="-122"/>
              <a:ea typeface="黑体" pitchFamily="49" charset="-122"/>
            </a:rPr>
            <a:t>肆  建筑业基础知识</a:t>
          </a:r>
          <a:endParaRPr lang="zh-CN" altLang="en-US" sz="2800" b="1" dirty="0">
            <a:latin typeface="黑体" pitchFamily="49" charset="-122"/>
            <a:ea typeface="黑体" pitchFamily="49" charset="-122"/>
          </a:endParaRPr>
        </a:p>
      </dgm:t>
    </dgm:pt>
    <dgm:pt modelId="{BC761029-E9A6-4B60-A25D-47889DC71513}" type="parTrans" cxnId="{59E23E6D-EFA6-4329-B90C-73B0003C6245}">
      <dgm:prSet/>
      <dgm:spPr/>
      <dgm:t>
        <a:bodyPr/>
        <a:lstStyle/>
        <a:p>
          <a:endParaRPr lang="zh-CN" altLang="en-US" sz="2800"/>
        </a:p>
      </dgm:t>
    </dgm:pt>
    <dgm:pt modelId="{217364A8-9245-44B6-A2AC-2C2C01F0EC5E}" type="sibTrans" cxnId="{59E23E6D-EFA6-4329-B90C-73B0003C6245}">
      <dgm:prSet/>
      <dgm:spPr/>
      <dgm:t>
        <a:bodyPr/>
        <a:lstStyle/>
        <a:p>
          <a:endParaRPr lang="zh-CN" altLang="en-US" sz="2800"/>
        </a:p>
      </dgm:t>
    </dgm:pt>
    <dgm:pt modelId="{DC5514ED-D860-45EC-A40C-0363EFD2486D}">
      <dgm:prSet custT="1"/>
      <dgm:spPr/>
      <dgm:t>
        <a:bodyPr/>
        <a:lstStyle/>
        <a:p>
          <a:r>
            <a:rPr lang="zh-CN" altLang="en-US" sz="2800" dirty="0" smtClean="0"/>
            <a:t>伍   纳税申报资料</a:t>
          </a:r>
          <a:endParaRPr lang="zh-CN" altLang="en-US" sz="2800" dirty="0"/>
        </a:p>
      </dgm:t>
    </dgm:pt>
    <dgm:pt modelId="{E07AB2A2-A18B-4D99-B61E-2D6E98C2638A}" type="parTrans" cxnId="{4E8BD858-B132-4672-936A-3F2EB621EC2D}">
      <dgm:prSet/>
      <dgm:spPr/>
      <dgm:t>
        <a:bodyPr/>
        <a:lstStyle/>
        <a:p>
          <a:endParaRPr lang="zh-CN" altLang="en-US" sz="2800"/>
        </a:p>
      </dgm:t>
    </dgm:pt>
    <dgm:pt modelId="{174612AC-567C-4DA1-BE09-2CF3C5889768}" type="sibTrans" cxnId="{4E8BD858-B132-4672-936A-3F2EB621EC2D}">
      <dgm:prSet/>
      <dgm:spPr/>
      <dgm:t>
        <a:bodyPr/>
        <a:lstStyle/>
        <a:p>
          <a:endParaRPr lang="zh-CN" altLang="en-US" sz="2800"/>
        </a:p>
      </dgm:t>
    </dgm:pt>
    <dgm:pt modelId="{4E967BE6-54F6-458F-BB09-ECA004FB4131}">
      <dgm:prSet custT="1"/>
      <dgm:spPr/>
      <dgm:t>
        <a:bodyPr/>
        <a:lstStyle/>
        <a:p>
          <a:r>
            <a:rPr lang="zh-CN" altLang="en-US" sz="2800" dirty="0" smtClean="0"/>
            <a:t>陆   纳税申报表填报</a:t>
          </a:r>
          <a:endParaRPr lang="zh-CN" altLang="en-US" sz="2800" dirty="0"/>
        </a:p>
      </dgm:t>
    </dgm:pt>
    <dgm:pt modelId="{A776CEE4-F4A1-44C3-841B-88D4DC648BE0}" type="parTrans" cxnId="{9D30AB18-4FF4-4770-B7F8-77DC710D272C}">
      <dgm:prSet/>
      <dgm:spPr/>
      <dgm:t>
        <a:bodyPr/>
        <a:lstStyle/>
        <a:p>
          <a:endParaRPr lang="zh-CN" altLang="en-US" sz="2800"/>
        </a:p>
      </dgm:t>
    </dgm:pt>
    <dgm:pt modelId="{410F8536-380D-48B0-8142-10192D7EFEC2}" type="sibTrans" cxnId="{9D30AB18-4FF4-4770-B7F8-77DC710D272C}">
      <dgm:prSet/>
      <dgm:spPr/>
      <dgm:t>
        <a:bodyPr/>
        <a:lstStyle/>
        <a:p>
          <a:endParaRPr lang="zh-CN" altLang="en-US" sz="2800"/>
        </a:p>
      </dgm:t>
    </dgm:pt>
    <dgm:pt modelId="{4E8450ED-6D1E-421C-B452-EE951EC2FE9F}">
      <dgm:prSet custT="1"/>
      <dgm:spPr/>
      <dgm:t>
        <a:bodyPr/>
        <a:lstStyle/>
        <a:p>
          <a:r>
            <a:rPr lang="zh-CN" altLang="en-US" sz="2800" dirty="0" smtClean="0"/>
            <a:t>柒   纳税申报填报案例</a:t>
          </a:r>
          <a:endParaRPr lang="zh-CN" altLang="en-US" sz="2800" dirty="0"/>
        </a:p>
      </dgm:t>
    </dgm:pt>
    <dgm:pt modelId="{E9B9D038-3A33-4DBD-B8A6-C8FDFF7DFC8F}" type="parTrans" cxnId="{8CD57BE7-7AC2-47A2-B0A3-F8767F1AA9AB}">
      <dgm:prSet/>
      <dgm:spPr/>
      <dgm:t>
        <a:bodyPr/>
        <a:lstStyle/>
        <a:p>
          <a:endParaRPr lang="zh-CN" altLang="en-US" sz="2800"/>
        </a:p>
      </dgm:t>
    </dgm:pt>
    <dgm:pt modelId="{9CF5CA2D-48F9-4090-A8F6-17C8AA4FD304}" type="sibTrans" cxnId="{8CD57BE7-7AC2-47A2-B0A3-F8767F1AA9AB}">
      <dgm:prSet/>
      <dgm:spPr/>
      <dgm:t>
        <a:bodyPr/>
        <a:lstStyle/>
        <a:p>
          <a:endParaRPr lang="zh-CN" altLang="en-US" sz="2800"/>
        </a:p>
      </dgm:t>
    </dgm:pt>
    <dgm:pt modelId="{7C927971-17E3-43FD-8663-07BE27A58AE7}" type="pres">
      <dgm:prSet presAssocID="{DBFB1BB2-81E7-43A1-BD93-26AF7F3BDF4C}" presName="linear" presStyleCnt="0">
        <dgm:presLayoutVars>
          <dgm:dir/>
          <dgm:resizeHandles val="exact"/>
        </dgm:presLayoutVars>
      </dgm:prSet>
      <dgm:spPr/>
      <dgm:t>
        <a:bodyPr/>
        <a:lstStyle/>
        <a:p>
          <a:endParaRPr lang="zh-CN" altLang="en-US"/>
        </a:p>
      </dgm:t>
    </dgm:pt>
    <dgm:pt modelId="{699F6907-1FF7-41A5-8DBA-859C12BFA402}" type="pres">
      <dgm:prSet presAssocID="{197DAB50-F487-4C5E-8A46-4C67C5E39D0B}" presName="comp" presStyleCnt="0"/>
      <dgm:spPr/>
    </dgm:pt>
    <dgm:pt modelId="{6712C96C-C491-48AF-8496-648127287B95}" type="pres">
      <dgm:prSet presAssocID="{197DAB50-F487-4C5E-8A46-4C67C5E39D0B}" presName="box" presStyleLbl="node1" presStyleIdx="0" presStyleCnt="7" custLinFactNeighborX="388" custLinFactNeighborY="1242"/>
      <dgm:spPr/>
      <dgm:t>
        <a:bodyPr/>
        <a:lstStyle/>
        <a:p>
          <a:endParaRPr lang="zh-CN" altLang="en-US"/>
        </a:p>
      </dgm:t>
    </dgm:pt>
    <dgm:pt modelId="{A587D1FB-E03D-44DA-B976-7D9392821320}" type="pres">
      <dgm:prSet presAssocID="{197DAB50-F487-4C5E-8A46-4C67C5E39D0B}" presName="img" presStyleLbl="fgImgPlace1" presStyleIdx="0" presStyleCnt="7"/>
      <dgm:spPr/>
    </dgm:pt>
    <dgm:pt modelId="{0FB890DB-29FB-4879-98F5-B49D47F36FF6}" type="pres">
      <dgm:prSet presAssocID="{197DAB50-F487-4C5E-8A46-4C67C5E39D0B}" presName="text" presStyleLbl="node1" presStyleIdx="0" presStyleCnt="7">
        <dgm:presLayoutVars>
          <dgm:bulletEnabled val="1"/>
        </dgm:presLayoutVars>
      </dgm:prSet>
      <dgm:spPr/>
      <dgm:t>
        <a:bodyPr/>
        <a:lstStyle/>
        <a:p>
          <a:endParaRPr lang="zh-CN" altLang="en-US"/>
        </a:p>
      </dgm:t>
    </dgm:pt>
    <dgm:pt modelId="{02BC5A7A-9F03-412F-A1B9-2B3A57B8D843}" type="pres">
      <dgm:prSet presAssocID="{4B0AF3B3-9A9C-4B94-B365-080528586303}" presName="spacer" presStyleCnt="0"/>
      <dgm:spPr/>
    </dgm:pt>
    <dgm:pt modelId="{B9FCE61A-1EC1-4C6F-BEB6-40CE62381322}" type="pres">
      <dgm:prSet presAssocID="{F94307D4-F6F9-4EF2-8A08-10A4FD467A2E}" presName="comp" presStyleCnt="0"/>
      <dgm:spPr/>
    </dgm:pt>
    <dgm:pt modelId="{5C8E5FCC-8378-4091-B069-039D9CB66980}" type="pres">
      <dgm:prSet presAssocID="{F94307D4-F6F9-4EF2-8A08-10A4FD467A2E}" presName="box" presStyleLbl="node1" presStyleIdx="1" presStyleCnt="7"/>
      <dgm:spPr/>
      <dgm:t>
        <a:bodyPr/>
        <a:lstStyle/>
        <a:p>
          <a:endParaRPr lang="zh-CN" altLang="en-US"/>
        </a:p>
      </dgm:t>
    </dgm:pt>
    <dgm:pt modelId="{C1E026A8-423C-4257-9874-34DD654B895A}" type="pres">
      <dgm:prSet presAssocID="{F94307D4-F6F9-4EF2-8A08-10A4FD467A2E}" presName="img" presStyleLbl="fgImgPlace1" presStyleIdx="1" presStyleCnt="7"/>
      <dgm:spPr/>
    </dgm:pt>
    <dgm:pt modelId="{A46E46A7-0DF4-4CE5-8382-FF00334CD07D}" type="pres">
      <dgm:prSet presAssocID="{F94307D4-F6F9-4EF2-8A08-10A4FD467A2E}" presName="text" presStyleLbl="node1" presStyleIdx="1" presStyleCnt="7">
        <dgm:presLayoutVars>
          <dgm:bulletEnabled val="1"/>
        </dgm:presLayoutVars>
      </dgm:prSet>
      <dgm:spPr/>
      <dgm:t>
        <a:bodyPr/>
        <a:lstStyle/>
        <a:p>
          <a:endParaRPr lang="zh-CN" altLang="en-US"/>
        </a:p>
      </dgm:t>
    </dgm:pt>
    <dgm:pt modelId="{2D98D5E1-886F-46FF-B4AA-76F09DD8E679}" type="pres">
      <dgm:prSet presAssocID="{C7A7BEE6-F89A-4BC6-9D3C-3A9D87C8F171}" presName="spacer" presStyleCnt="0"/>
      <dgm:spPr/>
    </dgm:pt>
    <dgm:pt modelId="{E3DFE381-ED8F-4295-99EC-CEF542F81F48}" type="pres">
      <dgm:prSet presAssocID="{756996A2-3D34-4D74-BECA-6C7A7AFEA56C}" presName="comp" presStyleCnt="0"/>
      <dgm:spPr/>
    </dgm:pt>
    <dgm:pt modelId="{2306624A-B0D5-412D-B90E-68C090C2B87E}" type="pres">
      <dgm:prSet presAssocID="{756996A2-3D34-4D74-BECA-6C7A7AFEA56C}" presName="box" presStyleLbl="node1" presStyleIdx="2" presStyleCnt="7"/>
      <dgm:spPr/>
      <dgm:t>
        <a:bodyPr/>
        <a:lstStyle/>
        <a:p>
          <a:endParaRPr lang="zh-CN" altLang="en-US"/>
        </a:p>
      </dgm:t>
    </dgm:pt>
    <dgm:pt modelId="{8EA36822-D478-4368-AA6E-3C61D47F5B89}" type="pres">
      <dgm:prSet presAssocID="{756996A2-3D34-4D74-BECA-6C7A7AFEA56C}" presName="img" presStyleLbl="fgImgPlace1" presStyleIdx="2" presStyleCnt="7"/>
      <dgm:spPr/>
    </dgm:pt>
    <dgm:pt modelId="{036FCB23-0530-43B8-A20F-43AD8F1EE84A}" type="pres">
      <dgm:prSet presAssocID="{756996A2-3D34-4D74-BECA-6C7A7AFEA56C}" presName="text" presStyleLbl="node1" presStyleIdx="2" presStyleCnt="7">
        <dgm:presLayoutVars>
          <dgm:bulletEnabled val="1"/>
        </dgm:presLayoutVars>
      </dgm:prSet>
      <dgm:spPr/>
      <dgm:t>
        <a:bodyPr/>
        <a:lstStyle/>
        <a:p>
          <a:endParaRPr lang="zh-CN" altLang="en-US"/>
        </a:p>
      </dgm:t>
    </dgm:pt>
    <dgm:pt modelId="{EBC8D048-EF71-4130-8D03-07BFE612BD36}" type="pres">
      <dgm:prSet presAssocID="{41AAA07C-E442-487C-A4DB-45EE49D9E51F}" presName="spacer" presStyleCnt="0"/>
      <dgm:spPr/>
    </dgm:pt>
    <dgm:pt modelId="{D44676D8-9501-4D8A-8C59-8C4E43B3EC61}" type="pres">
      <dgm:prSet presAssocID="{59257611-3FCC-4A2B-AA06-2131978AA217}" presName="comp" presStyleCnt="0"/>
      <dgm:spPr/>
    </dgm:pt>
    <dgm:pt modelId="{52711407-AC43-4889-BA9D-F7859E526926}" type="pres">
      <dgm:prSet presAssocID="{59257611-3FCC-4A2B-AA06-2131978AA217}" presName="box" presStyleLbl="node1" presStyleIdx="3" presStyleCnt="7" custLinFactNeighborX="388" custLinFactNeighborY="-523"/>
      <dgm:spPr/>
      <dgm:t>
        <a:bodyPr/>
        <a:lstStyle/>
        <a:p>
          <a:endParaRPr lang="zh-CN" altLang="en-US"/>
        </a:p>
      </dgm:t>
    </dgm:pt>
    <dgm:pt modelId="{26138CBE-8B2C-46BB-8F34-9D9BD1BFED74}" type="pres">
      <dgm:prSet presAssocID="{59257611-3FCC-4A2B-AA06-2131978AA217}" presName="img" presStyleLbl="fgImgPlace1" presStyleIdx="3" presStyleCnt="7"/>
      <dgm:spPr/>
    </dgm:pt>
    <dgm:pt modelId="{84F356A7-5D69-4DE4-98B5-86682CD0A38E}" type="pres">
      <dgm:prSet presAssocID="{59257611-3FCC-4A2B-AA06-2131978AA217}" presName="text" presStyleLbl="node1" presStyleIdx="3" presStyleCnt="7">
        <dgm:presLayoutVars>
          <dgm:bulletEnabled val="1"/>
        </dgm:presLayoutVars>
      </dgm:prSet>
      <dgm:spPr/>
      <dgm:t>
        <a:bodyPr/>
        <a:lstStyle/>
        <a:p>
          <a:endParaRPr lang="zh-CN" altLang="en-US"/>
        </a:p>
      </dgm:t>
    </dgm:pt>
    <dgm:pt modelId="{08F5A071-5669-4C50-B820-81B992BF38C7}" type="pres">
      <dgm:prSet presAssocID="{217364A8-9245-44B6-A2AC-2C2C01F0EC5E}" presName="spacer" presStyleCnt="0"/>
      <dgm:spPr/>
    </dgm:pt>
    <dgm:pt modelId="{4E9965F3-34E7-45D8-9A66-21D93DDD78D2}" type="pres">
      <dgm:prSet presAssocID="{DC5514ED-D860-45EC-A40C-0363EFD2486D}" presName="comp" presStyleCnt="0"/>
      <dgm:spPr/>
    </dgm:pt>
    <dgm:pt modelId="{241F3536-F8A9-4347-AFC8-4CB8399E1005}" type="pres">
      <dgm:prSet presAssocID="{DC5514ED-D860-45EC-A40C-0363EFD2486D}" presName="box" presStyleLbl="node1" presStyleIdx="4" presStyleCnt="7" custLinFactNeighborX="-793" custLinFactNeighborY="2526"/>
      <dgm:spPr/>
      <dgm:t>
        <a:bodyPr/>
        <a:lstStyle/>
        <a:p>
          <a:endParaRPr lang="zh-CN" altLang="en-US"/>
        </a:p>
      </dgm:t>
    </dgm:pt>
    <dgm:pt modelId="{215691D6-9EB6-49D5-B7D2-FDD9A6066C88}" type="pres">
      <dgm:prSet presAssocID="{DC5514ED-D860-45EC-A40C-0363EFD2486D}" presName="img" presStyleLbl="fgImgPlace1" presStyleIdx="4" presStyleCnt="7"/>
      <dgm:spPr/>
    </dgm:pt>
    <dgm:pt modelId="{C850A20D-D11A-4D1C-9018-25D9EEB5983C}" type="pres">
      <dgm:prSet presAssocID="{DC5514ED-D860-45EC-A40C-0363EFD2486D}" presName="text" presStyleLbl="node1" presStyleIdx="4" presStyleCnt="7">
        <dgm:presLayoutVars>
          <dgm:bulletEnabled val="1"/>
        </dgm:presLayoutVars>
      </dgm:prSet>
      <dgm:spPr/>
      <dgm:t>
        <a:bodyPr/>
        <a:lstStyle/>
        <a:p>
          <a:endParaRPr lang="zh-CN" altLang="en-US"/>
        </a:p>
      </dgm:t>
    </dgm:pt>
    <dgm:pt modelId="{705A0218-813F-4781-9ECF-22AAFFD31D55}" type="pres">
      <dgm:prSet presAssocID="{174612AC-567C-4DA1-BE09-2CF3C5889768}" presName="spacer" presStyleCnt="0"/>
      <dgm:spPr/>
    </dgm:pt>
    <dgm:pt modelId="{CB13E9E6-3149-4956-8E62-D91AD1CA34E4}" type="pres">
      <dgm:prSet presAssocID="{4E967BE6-54F6-458F-BB09-ECA004FB4131}" presName="comp" presStyleCnt="0"/>
      <dgm:spPr/>
    </dgm:pt>
    <dgm:pt modelId="{E40B77CC-A3D7-4F50-B48D-A24E7CED593F}" type="pres">
      <dgm:prSet presAssocID="{4E967BE6-54F6-458F-BB09-ECA004FB4131}" presName="box" presStyleLbl="node1" presStyleIdx="5" presStyleCnt="7" custLinFactNeighborX="-793" custLinFactNeighborY="5476"/>
      <dgm:spPr/>
      <dgm:t>
        <a:bodyPr/>
        <a:lstStyle/>
        <a:p>
          <a:endParaRPr lang="zh-CN" altLang="en-US"/>
        </a:p>
      </dgm:t>
    </dgm:pt>
    <dgm:pt modelId="{910CDF36-C0E4-4D13-B2A9-1792E4AB90E6}" type="pres">
      <dgm:prSet presAssocID="{4E967BE6-54F6-458F-BB09-ECA004FB4131}" presName="img" presStyleLbl="fgImgPlace1" presStyleIdx="5" presStyleCnt="7"/>
      <dgm:spPr/>
    </dgm:pt>
    <dgm:pt modelId="{AF0FF4AC-5CA9-4CA1-8697-BFDB2353E72B}" type="pres">
      <dgm:prSet presAssocID="{4E967BE6-54F6-458F-BB09-ECA004FB4131}" presName="text" presStyleLbl="node1" presStyleIdx="5" presStyleCnt="7">
        <dgm:presLayoutVars>
          <dgm:bulletEnabled val="1"/>
        </dgm:presLayoutVars>
      </dgm:prSet>
      <dgm:spPr/>
      <dgm:t>
        <a:bodyPr/>
        <a:lstStyle/>
        <a:p>
          <a:endParaRPr lang="zh-CN" altLang="en-US"/>
        </a:p>
      </dgm:t>
    </dgm:pt>
    <dgm:pt modelId="{3A5647A1-9344-4201-89ED-5EB3B11FD2F6}" type="pres">
      <dgm:prSet presAssocID="{410F8536-380D-48B0-8142-10192D7EFEC2}" presName="spacer" presStyleCnt="0"/>
      <dgm:spPr/>
    </dgm:pt>
    <dgm:pt modelId="{B3ADE8BE-40EB-4727-88B6-696290A08FE4}" type="pres">
      <dgm:prSet presAssocID="{4E8450ED-6D1E-421C-B452-EE951EC2FE9F}" presName="comp" presStyleCnt="0"/>
      <dgm:spPr/>
    </dgm:pt>
    <dgm:pt modelId="{546F7B5A-B80B-4054-8004-97170815056E}" type="pres">
      <dgm:prSet presAssocID="{4E8450ED-6D1E-421C-B452-EE951EC2FE9F}" presName="box" presStyleLbl="node1" presStyleIdx="6" presStyleCnt="7"/>
      <dgm:spPr/>
      <dgm:t>
        <a:bodyPr/>
        <a:lstStyle/>
        <a:p>
          <a:endParaRPr lang="zh-CN" altLang="en-US"/>
        </a:p>
      </dgm:t>
    </dgm:pt>
    <dgm:pt modelId="{C9ECE830-3888-4610-9525-815A41457C17}" type="pres">
      <dgm:prSet presAssocID="{4E8450ED-6D1E-421C-B452-EE951EC2FE9F}" presName="img" presStyleLbl="fgImgPlace1" presStyleIdx="6" presStyleCnt="7"/>
      <dgm:spPr/>
    </dgm:pt>
    <dgm:pt modelId="{A19532F0-9A30-474A-B1BE-0DD29C0E33E6}" type="pres">
      <dgm:prSet presAssocID="{4E8450ED-6D1E-421C-B452-EE951EC2FE9F}" presName="text" presStyleLbl="node1" presStyleIdx="6" presStyleCnt="7">
        <dgm:presLayoutVars>
          <dgm:bulletEnabled val="1"/>
        </dgm:presLayoutVars>
      </dgm:prSet>
      <dgm:spPr/>
      <dgm:t>
        <a:bodyPr/>
        <a:lstStyle/>
        <a:p>
          <a:endParaRPr lang="zh-CN" altLang="en-US"/>
        </a:p>
      </dgm:t>
    </dgm:pt>
  </dgm:ptLst>
  <dgm:cxnLst>
    <dgm:cxn modelId="{AFF6A00B-A1FE-40A3-9ED6-FABFB9CEA528}" srcId="{DBFB1BB2-81E7-43A1-BD93-26AF7F3BDF4C}" destId="{F94307D4-F6F9-4EF2-8A08-10A4FD467A2E}" srcOrd="1" destOrd="0" parTransId="{D9FBFB96-13CD-4063-AB61-22873A267281}" sibTransId="{C7A7BEE6-F89A-4BC6-9D3C-3A9D87C8F171}"/>
    <dgm:cxn modelId="{A4E94353-AEE5-487A-847D-36CAC72622DF}" type="presOf" srcId="{F94307D4-F6F9-4EF2-8A08-10A4FD467A2E}" destId="{A46E46A7-0DF4-4CE5-8382-FF00334CD07D}" srcOrd="1" destOrd="0" presId="urn:microsoft.com/office/officeart/2005/8/layout/vList4"/>
    <dgm:cxn modelId="{0A02A651-2A1C-4197-9824-DEB8BE377898}" type="presOf" srcId="{4E8450ED-6D1E-421C-B452-EE951EC2FE9F}" destId="{546F7B5A-B80B-4054-8004-97170815056E}" srcOrd="0" destOrd="0" presId="urn:microsoft.com/office/officeart/2005/8/layout/vList4"/>
    <dgm:cxn modelId="{12C7EAF4-FDCA-4846-B6AA-4A7D40E68A8A}" type="presOf" srcId="{756996A2-3D34-4D74-BECA-6C7A7AFEA56C}" destId="{2306624A-B0D5-412D-B90E-68C090C2B87E}" srcOrd="0" destOrd="0" presId="urn:microsoft.com/office/officeart/2005/8/layout/vList4"/>
    <dgm:cxn modelId="{52FE7064-8C2E-4C84-A148-5C0CA65FF36C}" type="presOf" srcId="{4E8450ED-6D1E-421C-B452-EE951EC2FE9F}" destId="{A19532F0-9A30-474A-B1BE-0DD29C0E33E6}" srcOrd="1" destOrd="0" presId="urn:microsoft.com/office/officeart/2005/8/layout/vList4"/>
    <dgm:cxn modelId="{BC4653B7-375B-4B63-AEF4-546861DF4FDE}" type="presOf" srcId="{197DAB50-F487-4C5E-8A46-4C67C5E39D0B}" destId="{6712C96C-C491-48AF-8496-648127287B95}" srcOrd="0" destOrd="0" presId="urn:microsoft.com/office/officeart/2005/8/layout/vList4"/>
    <dgm:cxn modelId="{E6ECA4C4-AB95-46A0-886A-E83D5116CE4A}" type="presOf" srcId="{F94307D4-F6F9-4EF2-8A08-10A4FD467A2E}" destId="{5C8E5FCC-8378-4091-B069-039D9CB66980}" srcOrd="0" destOrd="0" presId="urn:microsoft.com/office/officeart/2005/8/layout/vList4"/>
    <dgm:cxn modelId="{4E8BD858-B132-4672-936A-3F2EB621EC2D}" srcId="{DBFB1BB2-81E7-43A1-BD93-26AF7F3BDF4C}" destId="{DC5514ED-D860-45EC-A40C-0363EFD2486D}" srcOrd="4" destOrd="0" parTransId="{E07AB2A2-A18B-4D99-B61E-2D6E98C2638A}" sibTransId="{174612AC-567C-4DA1-BE09-2CF3C5889768}"/>
    <dgm:cxn modelId="{AA9FBDCE-7C84-4FAA-A21A-FAA598855CD3}" type="presOf" srcId="{59257611-3FCC-4A2B-AA06-2131978AA217}" destId="{52711407-AC43-4889-BA9D-F7859E526926}" srcOrd="0" destOrd="0" presId="urn:microsoft.com/office/officeart/2005/8/layout/vList4"/>
    <dgm:cxn modelId="{13E9D079-F6A2-41E8-9B50-4CEA74F85EA5}" type="presOf" srcId="{4E967BE6-54F6-458F-BB09-ECA004FB4131}" destId="{E40B77CC-A3D7-4F50-B48D-A24E7CED593F}" srcOrd="0" destOrd="0" presId="urn:microsoft.com/office/officeart/2005/8/layout/vList4"/>
    <dgm:cxn modelId="{8CD57BE7-7AC2-47A2-B0A3-F8767F1AA9AB}" srcId="{DBFB1BB2-81E7-43A1-BD93-26AF7F3BDF4C}" destId="{4E8450ED-6D1E-421C-B452-EE951EC2FE9F}" srcOrd="6" destOrd="0" parTransId="{E9B9D038-3A33-4DBD-B8A6-C8FDFF7DFC8F}" sibTransId="{9CF5CA2D-48F9-4090-A8F6-17C8AA4FD304}"/>
    <dgm:cxn modelId="{76B78A4E-59D3-42AA-AD31-91A88CAE1AF3}" type="presOf" srcId="{DBFB1BB2-81E7-43A1-BD93-26AF7F3BDF4C}" destId="{7C927971-17E3-43FD-8663-07BE27A58AE7}" srcOrd="0" destOrd="0" presId="urn:microsoft.com/office/officeart/2005/8/layout/vList4"/>
    <dgm:cxn modelId="{137DE6F3-6F2A-4776-9BD0-0D693077EB5D}" srcId="{DBFB1BB2-81E7-43A1-BD93-26AF7F3BDF4C}" destId="{756996A2-3D34-4D74-BECA-6C7A7AFEA56C}" srcOrd="2" destOrd="0" parTransId="{54BE64DC-A7D4-4DBE-87D5-879F6C6F6D3D}" sibTransId="{41AAA07C-E442-487C-A4DB-45EE49D9E51F}"/>
    <dgm:cxn modelId="{33DBF619-E09A-4D7B-B4A5-CF4A30951448}" type="presOf" srcId="{59257611-3FCC-4A2B-AA06-2131978AA217}" destId="{84F356A7-5D69-4DE4-98B5-86682CD0A38E}" srcOrd="1" destOrd="0" presId="urn:microsoft.com/office/officeart/2005/8/layout/vList4"/>
    <dgm:cxn modelId="{135B34B0-6201-44C2-9EBB-038455B7C0E8}" type="presOf" srcId="{197DAB50-F487-4C5E-8A46-4C67C5E39D0B}" destId="{0FB890DB-29FB-4879-98F5-B49D47F36FF6}" srcOrd="1" destOrd="0" presId="urn:microsoft.com/office/officeart/2005/8/layout/vList4"/>
    <dgm:cxn modelId="{59E23E6D-EFA6-4329-B90C-73B0003C6245}" srcId="{DBFB1BB2-81E7-43A1-BD93-26AF7F3BDF4C}" destId="{59257611-3FCC-4A2B-AA06-2131978AA217}" srcOrd="3" destOrd="0" parTransId="{BC761029-E9A6-4B60-A25D-47889DC71513}" sibTransId="{217364A8-9245-44B6-A2AC-2C2C01F0EC5E}"/>
    <dgm:cxn modelId="{248EE66D-171B-40F3-931A-34AEA8DE8FB7}" type="presOf" srcId="{DC5514ED-D860-45EC-A40C-0363EFD2486D}" destId="{C850A20D-D11A-4D1C-9018-25D9EEB5983C}" srcOrd="1" destOrd="0" presId="urn:microsoft.com/office/officeart/2005/8/layout/vList4"/>
    <dgm:cxn modelId="{DADB8FC5-868D-4C15-9C73-7C2D7C8C4F5C}" srcId="{DBFB1BB2-81E7-43A1-BD93-26AF7F3BDF4C}" destId="{197DAB50-F487-4C5E-8A46-4C67C5E39D0B}" srcOrd="0" destOrd="0" parTransId="{A203CB2A-A030-448E-835C-6E4147C4F776}" sibTransId="{4B0AF3B3-9A9C-4B94-B365-080528586303}"/>
    <dgm:cxn modelId="{B14EA2F6-8B98-4193-9300-C64D144D1E8C}" type="presOf" srcId="{DC5514ED-D860-45EC-A40C-0363EFD2486D}" destId="{241F3536-F8A9-4347-AFC8-4CB8399E1005}" srcOrd="0" destOrd="0" presId="urn:microsoft.com/office/officeart/2005/8/layout/vList4"/>
    <dgm:cxn modelId="{9D30AB18-4FF4-4770-B7F8-77DC710D272C}" srcId="{DBFB1BB2-81E7-43A1-BD93-26AF7F3BDF4C}" destId="{4E967BE6-54F6-458F-BB09-ECA004FB4131}" srcOrd="5" destOrd="0" parTransId="{A776CEE4-F4A1-44C3-841B-88D4DC648BE0}" sibTransId="{410F8536-380D-48B0-8142-10192D7EFEC2}"/>
    <dgm:cxn modelId="{882D9ED8-9C37-4CF9-B0A1-751AD3F7CE3C}" type="presOf" srcId="{4E967BE6-54F6-458F-BB09-ECA004FB4131}" destId="{AF0FF4AC-5CA9-4CA1-8697-BFDB2353E72B}" srcOrd="1" destOrd="0" presId="urn:microsoft.com/office/officeart/2005/8/layout/vList4"/>
    <dgm:cxn modelId="{3D3DC591-DCA0-4201-9F43-F298110F3E4C}" type="presOf" srcId="{756996A2-3D34-4D74-BECA-6C7A7AFEA56C}" destId="{036FCB23-0530-43B8-A20F-43AD8F1EE84A}" srcOrd="1" destOrd="0" presId="urn:microsoft.com/office/officeart/2005/8/layout/vList4"/>
    <dgm:cxn modelId="{5F86CAAE-6B31-4CEF-845A-DB29F2A5F86B}" type="presParOf" srcId="{7C927971-17E3-43FD-8663-07BE27A58AE7}" destId="{699F6907-1FF7-41A5-8DBA-859C12BFA402}" srcOrd="0" destOrd="0" presId="urn:microsoft.com/office/officeart/2005/8/layout/vList4"/>
    <dgm:cxn modelId="{26B2B03B-E55E-40C6-A488-CA22C0C41092}" type="presParOf" srcId="{699F6907-1FF7-41A5-8DBA-859C12BFA402}" destId="{6712C96C-C491-48AF-8496-648127287B95}" srcOrd="0" destOrd="0" presId="urn:microsoft.com/office/officeart/2005/8/layout/vList4"/>
    <dgm:cxn modelId="{AC4AA7CC-FEAF-4244-914A-9440E7C993F7}" type="presParOf" srcId="{699F6907-1FF7-41A5-8DBA-859C12BFA402}" destId="{A587D1FB-E03D-44DA-B976-7D9392821320}" srcOrd="1" destOrd="0" presId="urn:microsoft.com/office/officeart/2005/8/layout/vList4"/>
    <dgm:cxn modelId="{7F816CB1-136F-432F-808F-1496781DF53B}" type="presParOf" srcId="{699F6907-1FF7-41A5-8DBA-859C12BFA402}" destId="{0FB890DB-29FB-4879-98F5-B49D47F36FF6}" srcOrd="2" destOrd="0" presId="urn:microsoft.com/office/officeart/2005/8/layout/vList4"/>
    <dgm:cxn modelId="{6D84F0E2-301A-43A5-8E30-91D4217FEC2B}" type="presParOf" srcId="{7C927971-17E3-43FD-8663-07BE27A58AE7}" destId="{02BC5A7A-9F03-412F-A1B9-2B3A57B8D843}" srcOrd="1" destOrd="0" presId="urn:microsoft.com/office/officeart/2005/8/layout/vList4"/>
    <dgm:cxn modelId="{D0B98063-FC9E-49CC-A857-D4D0911BD905}" type="presParOf" srcId="{7C927971-17E3-43FD-8663-07BE27A58AE7}" destId="{B9FCE61A-1EC1-4C6F-BEB6-40CE62381322}" srcOrd="2" destOrd="0" presId="urn:microsoft.com/office/officeart/2005/8/layout/vList4"/>
    <dgm:cxn modelId="{AD554E77-DC52-422D-A37C-10D507128F3C}" type="presParOf" srcId="{B9FCE61A-1EC1-4C6F-BEB6-40CE62381322}" destId="{5C8E5FCC-8378-4091-B069-039D9CB66980}" srcOrd="0" destOrd="0" presId="urn:microsoft.com/office/officeart/2005/8/layout/vList4"/>
    <dgm:cxn modelId="{549B55BB-55E6-4A09-A6CC-4C6E23BE7DBD}" type="presParOf" srcId="{B9FCE61A-1EC1-4C6F-BEB6-40CE62381322}" destId="{C1E026A8-423C-4257-9874-34DD654B895A}" srcOrd="1" destOrd="0" presId="urn:microsoft.com/office/officeart/2005/8/layout/vList4"/>
    <dgm:cxn modelId="{AAE808A6-4CAD-4FB0-81FC-AD5863A260D5}" type="presParOf" srcId="{B9FCE61A-1EC1-4C6F-BEB6-40CE62381322}" destId="{A46E46A7-0DF4-4CE5-8382-FF00334CD07D}" srcOrd="2" destOrd="0" presId="urn:microsoft.com/office/officeart/2005/8/layout/vList4"/>
    <dgm:cxn modelId="{C1F23D6E-2AFF-4208-AF47-6B5DB9265FDF}" type="presParOf" srcId="{7C927971-17E3-43FD-8663-07BE27A58AE7}" destId="{2D98D5E1-886F-46FF-B4AA-76F09DD8E679}" srcOrd="3" destOrd="0" presId="urn:microsoft.com/office/officeart/2005/8/layout/vList4"/>
    <dgm:cxn modelId="{89740C47-D40D-40DC-8BCE-90DD14E88D6D}" type="presParOf" srcId="{7C927971-17E3-43FD-8663-07BE27A58AE7}" destId="{E3DFE381-ED8F-4295-99EC-CEF542F81F48}" srcOrd="4" destOrd="0" presId="urn:microsoft.com/office/officeart/2005/8/layout/vList4"/>
    <dgm:cxn modelId="{41EE087F-CEBB-46B7-9684-73824C910906}" type="presParOf" srcId="{E3DFE381-ED8F-4295-99EC-CEF542F81F48}" destId="{2306624A-B0D5-412D-B90E-68C090C2B87E}" srcOrd="0" destOrd="0" presId="urn:microsoft.com/office/officeart/2005/8/layout/vList4"/>
    <dgm:cxn modelId="{8F86ED19-DBDF-4E63-BC3E-A7CBF0EC9B6C}" type="presParOf" srcId="{E3DFE381-ED8F-4295-99EC-CEF542F81F48}" destId="{8EA36822-D478-4368-AA6E-3C61D47F5B89}" srcOrd="1" destOrd="0" presId="urn:microsoft.com/office/officeart/2005/8/layout/vList4"/>
    <dgm:cxn modelId="{6DBE8F50-E4F5-4D9A-AA0C-4E0C6128396A}" type="presParOf" srcId="{E3DFE381-ED8F-4295-99EC-CEF542F81F48}" destId="{036FCB23-0530-43B8-A20F-43AD8F1EE84A}" srcOrd="2" destOrd="0" presId="urn:microsoft.com/office/officeart/2005/8/layout/vList4"/>
    <dgm:cxn modelId="{B5502FB7-0554-43DE-9083-B5CE9A1EF2A6}" type="presParOf" srcId="{7C927971-17E3-43FD-8663-07BE27A58AE7}" destId="{EBC8D048-EF71-4130-8D03-07BFE612BD36}" srcOrd="5" destOrd="0" presId="urn:microsoft.com/office/officeart/2005/8/layout/vList4"/>
    <dgm:cxn modelId="{9D888619-7D26-4352-9D48-FE8ADAB5FD28}" type="presParOf" srcId="{7C927971-17E3-43FD-8663-07BE27A58AE7}" destId="{D44676D8-9501-4D8A-8C59-8C4E43B3EC61}" srcOrd="6" destOrd="0" presId="urn:microsoft.com/office/officeart/2005/8/layout/vList4"/>
    <dgm:cxn modelId="{ABBF173D-1CB2-4B84-8B16-9ACA9DE6184C}" type="presParOf" srcId="{D44676D8-9501-4D8A-8C59-8C4E43B3EC61}" destId="{52711407-AC43-4889-BA9D-F7859E526926}" srcOrd="0" destOrd="0" presId="urn:microsoft.com/office/officeart/2005/8/layout/vList4"/>
    <dgm:cxn modelId="{128AFE8F-BA38-4E04-87C0-3DFEBA5D4891}" type="presParOf" srcId="{D44676D8-9501-4D8A-8C59-8C4E43B3EC61}" destId="{26138CBE-8B2C-46BB-8F34-9D9BD1BFED74}" srcOrd="1" destOrd="0" presId="urn:microsoft.com/office/officeart/2005/8/layout/vList4"/>
    <dgm:cxn modelId="{C9494A27-F2D3-4437-A6D9-E067DDFAA3B0}" type="presParOf" srcId="{D44676D8-9501-4D8A-8C59-8C4E43B3EC61}" destId="{84F356A7-5D69-4DE4-98B5-86682CD0A38E}" srcOrd="2" destOrd="0" presId="urn:microsoft.com/office/officeart/2005/8/layout/vList4"/>
    <dgm:cxn modelId="{78E3B14F-B564-4BFB-8C3C-F8926A1959AD}" type="presParOf" srcId="{7C927971-17E3-43FD-8663-07BE27A58AE7}" destId="{08F5A071-5669-4C50-B820-81B992BF38C7}" srcOrd="7" destOrd="0" presId="urn:microsoft.com/office/officeart/2005/8/layout/vList4"/>
    <dgm:cxn modelId="{3A3F2D23-0C02-421A-A493-8CBF4D5EBB25}" type="presParOf" srcId="{7C927971-17E3-43FD-8663-07BE27A58AE7}" destId="{4E9965F3-34E7-45D8-9A66-21D93DDD78D2}" srcOrd="8" destOrd="0" presId="urn:microsoft.com/office/officeart/2005/8/layout/vList4"/>
    <dgm:cxn modelId="{DDE48C1E-D20A-482E-BBBC-3CBCB859AD80}" type="presParOf" srcId="{4E9965F3-34E7-45D8-9A66-21D93DDD78D2}" destId="{241F3536-F8A9-4347-AFC8-4CB8399E1005}" srcOrd="0" destOrd="0" presId="urn:microsoft.com/office/officeart/2005/8/layout/vList4"/>
    <dgm:cxn modelId="{6C86CC86-6D60-4D9D-A8AE-B22A6B719875}" type="presParOf" srcId="{4E9965F3-34E7-45D8-9A66-21D93DDD78D2}" destId="{215691D6-9EB6-49D5-B7D2-FDD9A6066C88}" srcOrd="1" destOrd="0" presId="urn:microsoft.com/office/officeart/2005/8/layout/vList4"/>
    <dgm:cxn modelId="{CA20DD2E-8D72-4840-81BC-84DCBBB31286}" type="presParOf" srcId="{4E9965F3-34E7-45D8-9A66-21D93DDD78D2}" destId="{C850A20D-D11A-4D1C-9018-25D9EEB5983C}" srcOrd="2" destOrd="0" presId="urn:microsoft.com/office/officeart/2005/8/layout/vList4"/>
    <dgm:cxn modelId="{BB1CF1A8-3946-4E0E-A7AD-0394198A9756}" type="presParOf" srcId="{7C927971-17E3-43FD-8663-07BE27A58AE7}" destId="{705A0218-813F-4781-9ECF-22AAFFD31D55}" srcOrd="9" destOrd="0" presId="urn:microsoft.com/office/officeart/2005/8/layout/vList4"/>
    <dgm:cxn modelId="{86695E5E-D70A-4F87-A801-EB9900AD1870}" type="presParOf" srcId="{7C927971-17E3-43FD-8663-07BE27A58AE7}" destId="{CB13E9E6-3149-4956-8E62-D91AD1CA34E4}" srcOrd="10" destOrd="0" presId="urn:microsoft.com/office/officeart/2005/8/layout/vList4"/>
    <dgm:cxn modelId="{75358A27-6BC4-45B0-8BA4-8BA4D8DF523D}" type="presParOf" srcId="{CB13E9E6-3149-4956-8E62-D91AD1CA34E4}" destId="{E40B77CC-A3D7-4F50-B48D-A24E7CED593F}" srcOrd="0" destOrd="0" presId="urn:microsoft.com/office/officeart/2005/8/layout/vList4"/>
    <dgm:cxn modelId="{CCA9D534-51CB-41D5-AD62-5BFEBD8C9A8B}" type="presParOf" srcId="{CB13E9E6-3149-4956-8E62-D91AD1CA34E4}" destId="{910CDF36-C0E4-4D13-B2A9-1792E4AB90E6}" srcOrd="1" destOrd="0" presId="urn:microsoft.com/office/officeart/2005/8/layout/vList4"/>
    <dgm:cxn modelId="{C8F30EBA-F179-4DEC-88CB-CD8D88881714}" type="presParOf" srcId="{CB13E9E6-3149-4956-8E62-D91AD1CA34E4}" destId="{AF0FF4AC-5CA9-4CA1-8697-BFDB2353E72B}" srcOrd="2" destOrd="0" presId="urn:microsoft.com/office/officeart/2005/8/layout/vList4"/>
    <dgm:cxn modelId="{E05219C8-9EF9-47C1-B9BC-CFECD7EAF07D}" type="presParOf" srcId="{7C927971-17E3-43FD-8663-07BE27A58AE7}" destId="{3A5647A1-9344-4201-89ED-5EB3B11FD2F6}" srcOrd="11" destOrd="0" presId="urn:microsoft.com/office/officeart/2005/8/layout/vList4"/>
    <dgm:cxn modelId="{8DF991AA-6780-47C2-B9DF-40C54D2C025D}" type="presParOf" srcId="{7C927971-17E3-43FD-8663-07BE27A58AE7}" destId="{B3ADE8BE-40EB-4727-88B6-696290A08FE4}" srcOrd="12" destOrd="0" presId="urn:microsoft.com/office/officeart/2005/8/layout/vList4"/>
    <dgm:cxn modelId="{DA27FFEE-3CC2-4FCD-9FD6-D9ED4B4731A3}" type="presParOf" srcId="{B3ADE8BE-40EB-4727-88B6-696290A08FE4}" destId="{546F7B5A-B80B-4054-8004-97170815056E}" srcOrd="0" destOrd="0" presId="urn:microsoft.com/office/officeart/2005/8/layout/vList4"/>
    <dgm:cxn modelId="{C8BF6379-A863-4196-8180-E76F33BF8BEF}" type="presParOf" srcId="{B3ADE8BE-40EB-4727-88B6-696290A08FE4}" destId="{C9ECE830-3888-4610-9525-815A41457C17}" srcOrd="1" destOrd="0" presId="urn:microsoft.com/office/officeart/2005/8/layout/vList4"/>
    <dgm:cxn modelId="{23568F27-329C-450D-966F-971BB83A21C9}" type="presParOf" srcId="{B3ADE8BE-40EB-4727-88B6-696290A08FE4}" destId="{A19532F0-9A30-474A-B1BE-0DD29C0E33E6}" srcOrd="2" destOrd="0" presId="urn:microsoft.com/office/officeart/2005/8/layout/vList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80EF407-6EFC-4B46-B55B-C2266A48038F}"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zh-CN" altLang="en-US"/>
        </a:p>
      </dgm:t>
    </dgm:pt>
    <dgm:pt modelId="{20335FCB-4484-453E-B697-5DF1DE3CBE00}">
      <dgm:prSet phldrT="[文本]" custT="1"/>
      <dgm:spPr/>
      <dgm:t>
        <a:bodyPr/>
        <a:lstStyle/>
        <a:p>
          <a:r>
            <a:rPr lang="zh-CN" altLang="en-US" sz="2800" dirty="0" smtClean="0"/>
            <a:t>税源情况</a:t>
          </a:r>
          <a:endParaRPr lang="zh-CN" altLang="en-US" sz="2800" dirty="0"/>
        </a:p>
      </dgm:t>
    </dgm:pt>
    <dgm:pt modelId="{7C942BD3-9F22-4510-9AE0-421D55B5EE9C}" type="parTrans" cxnId="{CCCC47E0-052D-48C1-ABAD-ABA2AE5FAAC7}">
      <dgm:prSet/>
      <dgm:spPr/>
      <dgm:t>
        <a:bodyPr/>
        <a:lstStyle/>
        <a:p>
          <a:endParaRPr lang="zh-CN" altLang="en-US" sz="2800"/>
        </a:p>
      </dgm:t>
    </dgm:pt>
    <dgm:pt modelId="{A25D8319-D9A1-4C1D-A65B-AC9C05D68001}" type="sibTrans" cxnId="{CCCC47E0-052D-48C1-ABAD-ABA2AE5FAAC7}">
      <dgm:prSet/>
      <dgm:spPr/>
      <dgm:t>
        <a:bodyPr/>
        <a:lstStyle/>
        <a:p>
          <a:endParaRPr lang="zh-CN" altLang="en-US" sz="2800"/>
        </a:p>
      </dgm:t>
    </dgm:pt>
    <dgm:pt modelId="{D4CA36D4-35FA-4EC5-A7D8-54E1DF4EE0A2}">
      <dgm:prSet phldrT="[文本]" custT="1"/>
      <dgm:spPr/>
      <dgm:t>
        <a:bodyPr/>
        <a:lstStyle/>
        <a:p>
          <a:r>
            <a:rPr lang="zh-CN" altLang="en-US" sz="2800" dirty="0" smtClean="0"/>
            <a:t>户数多、行业广、业态复杂</a:t>
          </a:r>
          <a:endParaRPr lang="zh-CN" altLang="en-US" sz="2800" dirty="0"/>
        </a:p>
      </dgm:t>
    </dgm:pt>
    <dgm:pt modelId="{B8C60892-20FC-48BE-8C84-6D96C069CE55}" type="parTrans" cxnId="{F78530ED-BAC0-42E7-954A-88998A157777}">
      <dgm:prSet/>
      <dgm:spPr/>
      <dgm:t>
        <a:bodyPr/>
        <a:lstStyle/>
        <a:p>
          <a:endParaRPr lang="zh-CN" altLang="en-US" sz="2800"/>
        </a:p>
      </dgm:t>
    </dgm:pt>
    <dgm:pt modelId="{325ACFC6-6E7C-4744-86BB-D356251A4B4E}" type="sibTrans" cxnId="{F78530ED-BAC0-42E7-954A-88998A157777}">
      <dgm:prSet/>
      <dgm:spPr/>
      <dgm:t>
        <a:bodyPr/>
        <a:lstStyle/>
        <a:p>
          <a:endParaRPr lang="zh-CN" altLang="en-US" sz="2800"/>
        </a:p>
      </dgm:t>
    </dgm:pt>
    <dgm:pt modelId="{96102BE7-7078-48E0-B2D8-2090D1B41466}">
      <dgm:prSet phldrT="[文本]" custT="1"/>
      <dgm:spPr/>
      <dgm:t>
        <a:bodyPr/>
        <a:lstStyle/>
        <a:p>
          <a:r>
            <a:rPr lang="zh-CN" altLang="en-US" sz="2800" dirty="0" smtClean="0"/>
            <a:t>全国</a:t>
          </a:r>
          <a:r>
            <a:rPr lang="en-US" altLang="zh-CN" sz="2800" dirty="0" smtClean="0"/>
            <a:t>1100</a:t>
          </a:r>
          <a:r>
            <a:rPr lang="zh-CN" altLang="en-US" sz="2800" dirty="0" smtClean="0"/>
            <a:t>余万户。</a:t>
          </a:r>
          <a:endParaRPr lang="zh-CN" altLang="en-US" sz="2800" dirty="0"/>
        </a:p>
      </dgm:t>
    </dgm:pt>
    <dgm:pt modelId="{9BA7958D-93AD-419E-BD39-FD1AB939A84A}" type="parTrans" cxnId="{42474BF3-F86F-4911-A761-B191AF1FF0D3}">
      <dgm:prSet/>
      <dgm:spPr/>
      <dgm:t>
        <a:bodyPr/>
        <a:lstStyle/>
        <a:p>
          <a:endParaRPr lang="zh-CN" altLang="en-US" sz="2800"/>
        </a:p>
      </dgm:t>
    </dgm:pt>
    <dgm:pt modelId="{814FB896-3B94-43A6-AED7-D12F558FC952}" type="sibTrans" cxnId="{42474BF3-F86F-4911-A761-B191AF1FF0D3}">
      <dgm:prSet/>
      <dgm:spPr/>
      <dgm:t>
        <a:bodyPr/>
        <a:lstStyle/>
        <a:p>
          <a:endParaRPr lang="zh-CN" altLang="en-US" sz="2800"/>
        </a:p>
      </dgm:t>
    </dgm:pt>
    <dgm:pt modelId="{8FF76DE0-9CF6-4DBE-BE2F-AAA2C1C3286C}">
      <dgm:prSet phldrT="[文本]" custT="1"/>
      <dgm:spPr/>
      <dgm:t>
        <a:bodyPr/>
        <a:lstStyle/>
        <a:p>
          <a:r>
            <a:rPr lang="zh-CN" altLang="en-US" sz="2800" dirty="0" smtClean="0"/>
            <a:t>制度设计</a:t>
          </a:r>
          <a:endParaRPr lang="zh-CN" altLang="en-US" sz="2800" dirty="0"/>
        </a:p>
      </dgm:t>
    </dgm:pt>
    <dgm:pt modelId="{FA16EF40-E5FC-4962-9A85-7D75353FDC19}" type="parTrans" cxnId="{4FD3C548-3842-4718-AC3E-6B7511651EF2}">
      <dgm:prSet/>
      <dgm:spPr/>
      <dgm:t>
        <a:bodyPr/>
        <a:lstStyle/>
        <a:p>
          <a:endParaRPr lang="zh-CN" altLang="en-US" sz="2800"/>
        </a:p>
      </dgm:t>
    </dgm:pt>
    <dgm:pt modelId="{8EAC9F33-7DD8-439A-8D67-54F1BA77E0F6}" type="sibTrans" cxnId="{4FD3C548-3842-4718-AC3E-6B7511651EF2}">
      <dgm:prSet/>
      <dgm:spPr/>
      <dgm:t>
        <a:bodyPr/>
        <a:lstStyle/>
        <a:p>
          <a:endParaRPr lang="zh-CN" altLang="en-US" sz="2800"/>
        </a:p>
      </dgm:t>
    </dgm:pt>
    <dgm:pt modelId="{C5EAAE5D-9FAD-44C8-B0D6-C76FE1630CDF}">
      <dgm:prSet phldrT="[文本]" custT="1"/>
      <dgm:spPr/>
      <dgm:t>
        <a:bodyPr/>
        <a:lstStyle/>
        <a:p>
          <a:r>
            <a:rPr lang="zh-CN" altLang="en-US" sz="2800" dirty="0" smtClean="0"/>
            <a:t>考虑遵循规范的增值税税理原则</a:t>
          </a:r>
          <a:endParaRPr lang="zh-CN" altLang="en-US" sz="2800" dirty="0"/>
        </a:p>
      </dgm:t>
    </dgm:pt>
    <dgm:pt modelId="{62A11CD9-0592-42BE-AFC0-8B72F66A1077}" type="parTrans" cxnId="{974058D5-6C8C-4D33-9946-2861931A802A}">
      <dgm:prSet/>
      <dgm:spPr/>
      <dgm:t>
        <a:bodyPr/>
        <a:lstStyle/>
        <a:p>
          <a:endParaRPr lang="zh-CN" altLang="en-US" sz="2800"/>
        </a:p>
      </dgm:t>
    </dgm:pt>
    <dgm:pt modelId="{FDA2F6ED-91E1-47F1-93B6-E5C2DB4BD129}" type="sibTrans" cxnId="{974058D5-6C8C-4D33-9946-2861931A802A}">
      <dgm:prSet/>
      <dgm:spPr/>
      <dgm:t>
        <a:bodyPr/>
        <a:lstStyle/>
        <a:p>
          <a:endParaRPr lang="zh-CN" altLang="en-US" sz="2800"/>
        </a:p>
      </dgm:t>
    </dgm:pt>
    <dgm:pt modelId="{DD1908EC-B090-4B68-AAA1-C7649BE7A85F}">
      <dgm:prSet phldrT="[文本]" custT="1"/>
      <dgm:spPr/>
      <dgm:t>
        <a:bodyPr/>
        <a:lstStyle/>
        <a:p>
          <a:r>
            <a:rPr lang="zh-CN" altLang="en-US" sz="2800" dirty="0" smtClean="0"/>
            <a:t>兼顾原有营业税政策的过渡</a:t>
          </a:r>
          <a:endParaRPr lang="zh-CN" altLang="en-US" sz="2800" dirty="0"/>
        </a:p>
      </dgm:t>
    </dgm:pt>
    <dgm:pt modelId="{B5D3B12A-F557-4CE7-A5D8-B0D861FC7B63}" type="parTrans" cxnId="{4D2E2ECE-D7CF-49E8-B42F-270855DBD117}">
      <dgm:prSet/>
      <dgm:spPr/>
      <dgm:t>
        <a:bodyPr/>
        <a:lstStyle/>
        <a:p>
          <a:endParaRPr lang="zh-CN" altLang="en-US" sz="2800"/>
        </a:p>
      </dgm:t>
    </dgm:pt>
    <dgm:pt modelId="{F9E3601F-1FBF-4949-B805-5240A98E9D21}" type="sibTrans" cxnId="{4D2E2ECE-D7CF-49E8-B42F-270855DBD117}">
      <dgm:prSet/>
      <dgm:spPr/>
      <dgm:t>
        <a:bodyPr/>
        <a:lstStyle/>
        <a:p>
          <a:endParaRPr lang="zh-CN" altLang="en-US" sz="2800"/>
        </a:p>
      </dgm:t>
    </dgm:pt>
    <dgm:pt modelId="{AFF2CBAD-9E04-4061-B761-4571F58DAC9D}">
      <dgm:prSet phldrT="[文本]" custT="1"/>
      <dgm:spPr/>
      <dgm:t>
        <a:bodyPr/>
        <a:lstStyle/>
        <a:p>
          <a:r>
            <a:rPr lang="zh-CN" altLang="en-US" sz="2800" dirty="0" smtClean="0"/>
            <a:t>税企共赢</a:t>
          </a:r>
          <a:endParaRPr lang="zh-CN" altLang="en-US" sz="2800" dirty="0"/>
        </a:p>
      </dgm:t>
    </dgm:pt>
    <dgm:pt modelId="{A9DDF16F-2E64-4D6B-ABC2-1A1B19C02BA9}" type="parTrans" cxnId="{592D9A2F-579A-488D-94F5-07DCB47B48AA}">
      <dgm:prSet/>
      <dgm:spPr/>
      <dgm:t>
        <a:bodyPr/>
        <a:lstStyle/>
        <a:p>
          <a:endParaRPr lang="zh-CN" altLang="en-US" sz="2800"/>
        </a:p>
      </dgm:t>
    </dgm:pt>
    <dgm:pt modelId="{05385BC4-57CE-4A88-B78C-6DB993A39114}" type="sibTrans" cxnId="{592D9A2F-579A-488D-94F5-07DCB47B48AA}">
      <dgm:prSet/>
      <dgm:spPr/>
      <dgm:t>
        <a:bodyPr/>
        <a:lstStyle/>
        <a:p>
          <a:endParaRPr lang="zh-CN" altLang="en-US" sz="2800"/>
        </a:p>
      </dgm:t>
    </dgm:pt>
    <dgm:pt modelId="{EF114D4C-14B5-4286-B30C-9F2938366E1C}">
      <dgm:prSet phldrT="[文本]" custT="1"/>
      <dgm:spPr/>
      <dgm:t>
        <a:bodyPr/>
        <a:lstStyle/>
        <a:p>
          <a:r>
            <a:rPr lang="zh-CN" altLang="en-US" sz="2800" dirty="0" smtClean="0"/>
            <a:t>保证所有营改增行业税负只减不增</a:t>
          </a:r>
          <a:endParaRPr lang="zh-CN" altLang="en-US" sz="2800" dirty="0"/>
        </a:p>
      </dgm:t>
    </dgm:pt>
    <dgm:pt modelId="{CDBF755C-B41E-4252-97BB-2598A9A3CC14}" type="parTrans" cxnId="{35A4434A-33F0-4059-922C-212B4EF96FB4}">
      <dgm:prSet/>
      <dgm:spPr/>
      <dgm:t>
        <a:bodyPr/>
        <a:lstStyle/>
        <a:p>
          <a:endParaRPr lang="zh-CN" altLang="en-US" sz="2800"/>
        </a:p>
      </dgm:t>
    </dgm:pt>
    <dgm:pt modelId="{6429CB47-492F-4A40-A8C0-2D28F20D2E31}" type="sibTrans" cxnId="{35A4434A-33F0-4059-922C-212B4EF96FB4}">
      <dgm:prSet/>
      <dgm:spPr/>
      <dgm:t>
        <a:bodyPr/>
        <a:lstStyle/>
        <a:p>
          <a:endParaRPr lang="zh-CN" altLang="en-US" sz="2800"/>
        </a:p>
      </dgm:t>
    </dgm:pt>
    <dgm:pt modelId="{EA69253B-812E-4341-BEC2-2E852DEBF016}">
      <dgm:prSet phldrT="[文本]" custT="1"/>
      <dgm:spPr/>
      <dgm:t>
        <a:bodyPr/>
        <a:lstStyle/>
        <a:p>
          <a:r>
            <a:rPr lang="zh-CN" altLang="en-US" sz="2800" dirty="0" smtClean="0"/>
            <a:t>兼顾不影响财政体制</a:t>
          </a:r>
          <a:endParaRPr lang="zh-CN" altLang="en-US" sz="2800" dirty="0"/>
        </a:p>
      </dgm:t>
    </dgm:pt>
    <dgm:pt modelId="{602ACFDD-ED34-4C72-95D2-A8DCED274FDA}" type="parTrans" cxnId="{7BD6F8A5-828A-44B5-8EFD-ECB881F4C501}">
      <dgm:prSet/>
      <dgm:spPr/>
      <dgm:t>
        <a:bodyPr/>
        <a:lstStyle/>
        <a:p>
          <a:endParaRPr lang="zh-CN" altLang="en-US" sz="2800"/>
        </a:p>
      </dgm:t>
    </dgm:pt>
    <dgm:pt modelId="{D33C9596-1DCC-4798-855A-DCD00B07F19E}" type="sibTrans" cxnId="{7BD6F8A5-828A-44B5-8EFD-ECB881F4C501}">
      <dgm:prSet/>
      <dgm:spPr/>
      <dgm:t>
        <a:bodyPr/>
        <a:lstStyle/>
        <a:p>
          <a:endParaRPr lang="zh-CN" altLang="en-US" sz="2800"/>
        </a:p>
      </dgm:t>
    </dgm:pt>
    <dgm:pt modelId="{E71AB60F-A08B-4488-8A22-BC9189607306}">
      <dgm:prSet custT="1"/>
      <dgm:spPr/>
      <dgm:t>
        <a:bodyPr/>
        <a:lstStyle/>
        <a:p>
          <a:r>
            <a:rPr lang="zh-CN" altLang="en-US" sz="2800" dirty="0" smtClean="0"/>
            <a:t>统筹兼顾</a:t>
          </a:r>
          <a:endParaRPr lang="zh-CN" altLang="en-US" sz="2800" dirty="0"/>
        </a:p>
      </dgm:t>
    </dgm:pt>
    <dgm:pt modelId="{910A92D2-306F-492B-9ADC-5C14044C23FC}" type="parTrans" cxnId="{8362ED13-2BC7-4173-94A3-3C27ABF24EDE}">
      <dgm:prSet/>
      <dgm:spPr/>
      <dgm:t>
        <a:bodyPr/>
        <a:lstStyle/>
        <a:p>
          <a:endParaRPr lang="zh-CN" altLang="en-US" sz="2800"/>
        </a:p>
      </dgm:t>
    </dgm:pt>
    <dgm:pt modelId="{D5F06481-EF9B-488C-97B3-32D459A5FE0F}" type="sibTrans" cxnId="{8362ED13-2BC7-4173-94A3-3C27ABF24EDE}">
      <dgm:prSet/>
      <dgm:spPr/>
      <dgm:t>
        <a:bodyPr/>
        <a:lstStyle/>
        <a:p>
          <a:endParaRPr lang="zh-CN" altLang="en-US" sz="2800"/>
        </a:p>
      </dgm:t>
    </dgm:pt>
    <dgm:pt modelId="{337B8A07-2CE9-4B51-A4D7-F698F20A1444}">
      <dgm:prSet custT="1"/>
      <dgm:spPr/>
      <dgm:t>
        <a:bodyPr/>
        <a:lstStyle/>
        <a:p>
          <a:r>
            <a:rPr lang="zh-CN" altLang="en-US" sz="2800" dirty="0" smtClean="0"/>
            <a:t>方便纳税人操作遵从</a:t>
          </a:r>
          <a:endParaRPr lang="zh-CN" altLang="en-US" sz="2800" dirty="0"/>
        </a:p>
      </dgm:t>
    </dgm:pt>
    <dgm:pt modelId="{B9E02837-E6CD-48EE-BDA1-06522DD371CB}" type="parTrans" cxnId="{E154E226-68F0-499A-92B1-83F470CD98B1}">
      <dgm:prSet/>
      <dgm:spPr/>
      <dgm:t>
        <a:bodyPr/>
        <a:lstStyle/>
        <a:p>
          <a:endParaRPr lang="zh-CN" altLang="en-US" sz="2800"/>
        </a:p>
      </dgm:t>
    </dgm:pt>
    <dgm:pt modelId="{00A7F489-4FDD-4A82-8355-5FE92B349222}" type="sibTrans" cxnId="{E154E226-68F0-499A-92B1-83F470CD98B1}">
      <dgm:prSet/>
      <dgm:spPr/>
      <dgm:t>
        <a:bodyPr/>
        <a:lstStyle/>
        <a:p>
          <a:endParaRPr lang="zh-CN" altLang="en-US" sz="2800"/>
        </a:p>
      </dgm:t>
    </dgm:pt>
    <dgm:pt modelId="{6F6B9049-A1A1-488E-86D8-9C19638585FA}">
      <dgm:prSet custT="1"/>
      <dgm:spPr/>
      <dgm:t>
        <a:bodyPr/>
        <a:lstStyle/>
        <a:p>
          <a:r>
            <a:rPr lang="zh-CN" altLang="en-US" sz="2800" dirty="0" smtClean="0"/>
            <a:t>便于税务机关执行</a:t>
          </a:r>
          <a:endParaRPr lang="zh-CN" altLang="en-US" sz="2800" dirty="0"/>
        </a:p>
      </dgm:t>
    </dgm:pt>
    <dgm:pt modelId="{CCCC4CCA-7BEA-42C1-8F27-A39F7EEF2BFC}" type="parTrans" cxnId="{B5DC501D-63B9-49BC-B6EA-473AC618D9FF}">
      <dgm:prSet/>
      <dgm:spPr/>
      <dgm:t>
        <a:bodyPr/>
        <a:lstStyle/>
        <a:p>
          <a:endParaRPr lang="zh-CN" altLang="en-US" sz="2800"/>
        </a:p>
      </dgm:t>
    </dgm:pt>
    <dgm:pt modelId="{54F632B3-EDF6-4D4B-B465-E9222F082DF8}" type="sibTrans" cxnId="{B5DC501D-63B9-49BC-B6EA-473AC618D9FF}">
      <dgm:prSet/>
      <dgm:spPr/>
      <dgm:t>
        <a:bodyPr/>
        <a:lstStyle/>
        <a:p>
          <a:endParaRPr lang="zh-CN" altLang="en-US" sz="2800"/>
        </a:p>
      </dgm:t>
    </dgm:pt>
    <dgm:pt modelId="{74310B37-74D5-46F5-8B95-66067E252593}" type="pres">
      <dgm:prSet presAssocID="{080EF407-6EFC-4B46-B55B-C2266A48038F}" presName="linearFlow" presStyleCnt="0">
        <dgm:presLayoutVars>
          <dgm:dir/>
          <dgm:animLvl val="lvl"/>
          <dgm:resizeHandles val="exact"/>
        </dgm:presLayoutVars>
      </dgm:prSet>
      <dgm:spPr/>
      <dgm:t>
        <a:bodyPr/>
        <a:lstStyle/>
        <a:p>
          <a:endParaRPr lang="zh-CN" altLang="en-US"/>
        </a:p>
      </dgm:t>
    </dgm:pt>
    <dgm:pt modelId="{D09C9917-5493-4A69-9C8E-D3549271413F}" type="pres">
      <dgm:prSet presAssocID="{20335FCB-4484-453E-B697-5DF1DE3CBE00}" presName="composite" presStyleCnt="0"/>
      <dgm:spPr/>
    </dgm:pt>
    <dgm:pt modelId="{D0E01B00-A70D-4990-9B62-69C7D404FF94}" type="pres">
      <dgm:prSet presAssocID="{20335FCB-4484-453E-B697-5DF1DE3CBE00}" presName="parentText" presStyleLbl="alignNode1" presStyleIdx="0" presStyleCnt="4">
        <dgm:presLayoutVars>
          <dgm:chMax val="1"/>
          <dgm:bulletEnabled val="1"/>
        </dgm:presLayoutVars>
      </dgm:prSet>
      <dgm:spPr/>
      <dgm:t>
        <a:bodyPr/>
        <a:lstStyle/>
        <a:p>
          <a:endParaRPr lang="zh-CN" altLang="en-US"/>
        </a:p>
      </dgm:t>
    </dgm:pt>
    <dgm:pt modelId="{9910339A-3409-46FC-9E96-65758F5453AE}" type="pres">
      <dgm:prSet presAssocID="{20335FCB-4484-453E-B697-5DF1DE3CBE00}" presName="descendantText" presStyleLbl="alignAcc1" presStyleIdx="0" presStyleCnt="4">
        <dgm:presLayoutVars>
          <dgm:bulletEnabled val="1"/>
        </dgm:presLayoutVars>
      </dgm:prSet>
      <dgm:spPr/>
      <dgm:t>
        <a:bodyPr/>
        <a:lstStyle/>
        <a:p>
          <a:endParaRPr lang="zh-CN" altLang="en-US"/>
        </a:p>
      </dgm:t>
    </dgm:pt>
    <dgm:pt modelId="{DEF08CFE-7E6B-4629-998B-18CC2B588AB7}" type="pres">
      <dgm:prSet presAssocID="{A25D8319-D9A1-4C1D-A65B-AC9C05D68001}" presName="sp" presStyleCnt="0"/>
      <dgm:spPr/>
    </dgm:pt>
    <dgm:pt modelId="{FDBB6735-CE99-4E7A-AEDB-2CCBE90BAA5B}" type="pres">
      <dgm:prSet presAssocID="{8FF76DE0-9CF6-4DBE-BE2F-AAA2C1C3286C}" presName="composite" presStyleCnt="0"/>
      <dgm:spPr/>
    </dgm:pt>
    <dgm:pt modelId="{0EB25A8F-2417-4FB1-8E69-C2020473316D}" type="pres">
      <dgm:prSet presAssocID="{8FF76DE0-9CF6-4DBE-BE2F-AAA2C1C3286C}" presName="parentText" presStyleLbl="alignNode1" presStyleIdx="1" presStyleCnt="4">
        <dgm:presLayoutVars>
          <dgm:chMax val="1"/>
          <dgm:bulletEnabled val="1"/>
        </dgm:presLayoutVars>
      </dgm:prSet>
      <dgm:spPr/>
      <dgm:t>
        <a:bodyPr/>
        <a:lstStyle/>
        <a:p>
          <a:endParaRPr lang="zh-CN" altLang="en-US"/>
        </a:p>
      </dgm:t>
    </dgm:pt>
    <dgm:pt modelId="{72405144-CF7D-4843-BFE7-040D194EE27D}" type="pres">
      <dgm:prSet presAssocID="{8FF76DE0-9CF6-4DBE-BE2F-AAA2C1C3286C}" presName="descendantText" presStyleLbl="alignAcc1" presStyleIdx="1" presStyleCnt="4">
        <dgm:presLayoutVars>
          <dgm:bulletEnabled val="1"/>
        </dgm:presLayoutVars>
      </dgm:prSet>
      <dgm:spPr/>
      <dgm:t>
        <a:bodyPr/>
        <a:lstStyle/>
        <a:p>
          <a:endParaRPr lang="zh-CN" altLang="en-US"/>
        </a:p>
      </dgm:t>
    </dgm:pt>
    <dgm:pt modelId="{5F1DC20C-F81A-4129-9061-E9C171B05B85}" type="pres">
      <dgm:prSet presAssocID="{8EAC9F33-7DD8-439A-8D67-54F1BA77E0F6}" presName="sp" presStyleCnt="0"/>
      <dgm:spPr/>
    </dgm:pt>
    <dgm:pt modelId="{1C633311-BBBA-4947-85C1-77C951C1FC9A}" type="pres">
      <dgm:prSet presAssocID="{AFF2CBAD-9E04-4061-B761-4571F58DAC9D}" presName="composite" presStyleCnt="0"/>
      <dgm:spPr/>
    </dgm:pt>
    <dgm:pt modelId="{BDB874E4-1A90-4966-924F-1E374544C5EC}" type="pres">
      <dgm:prSet presAssocID="{AFF2CBAD-9E04-4061-B761-4571F58DAC9D}" presName="parentText" presStyleLbl="alignNode1" presStyleIdx="2" presStyleCnt="4" custLinFactNeighborX="1192" custLinFactNeighborY="-2075">
        <dgm:presLayoutVars>
          <dgm:chMax val="1"/>
          <dgm:bulletEnabled val="1"/>
        </dgm:presLayoutVars>
      </dgm:prSet>
      <dgm:spPr/>
      <dgm:t>
        <a:bodyPr/>
        <a:lstStyle/>
        <a:p>
          <a:endParaRPr lang="zh-CN" altLang="en-US"/>
        </a:p>
      </dgm:t>
    </dgm:pt>
    <dgm:pt modelId="{3656823A-24D0-4463-9339-1CD6A30A579B}" type="pres">
      <dgm:prSet presAssocID="{AFF2CBAD-9E04-4061-B761-4571F58DAC9D}" presName="descendantText" presStyleLbl="alignAcc1" presStyleIdx="2" presStyleCnt="4">
        <dgm:presLayoutVars>
          <dgm:bulletEnabled val="1"/>
        </dgm:presLayoutVars>
      </dgm:prSet>
      <dgm:spPr/>
      <dgm:t>
        <a:bodyPr/>
        <a:lstStyle/>
        <a:p>
          <a:endParaRPr lang="zh-CN" altLang="en-US"/>
        </a:p>
      </dgm:t>
    </dgm:pt>
    <dgm:pt modelId="{FB5B47BE-3D3A-4FAC-9215-41F907F25EB0}" type="pres">
      <dgm:prSet presAssocID="{05385BC4-57CE-4A88-B78C-6DB993A39114}" presName="sp" presStyleCnt="0"/>
      <dgm:spPr/>
    </dgm:pt>
    <dgm:pt modelId="{9541AE8D-3B24-45A8-9CC7-E52E950C6F9E}" type="pres">
      <dgm:prSet presAssocID="{E71AB60F-A08B-4488-8A22-BC9189607306}" presName="composite" presStyleCnt="0"/>
      <dgm:spPr/>
    </dgm:pt>
    <dgm:pt modelId="{16E65258-026B-461F-A8E5-76D623A3641D}" type="pres">
      <dgm:prSet presAssocID="{E71AB60F-A08B-4488-8A22-BC9189607306}" presName="parentText" presStyleLbl="alignNode1" presStyleIdx="3" presStyleCnt="4">
        <dgm:presLayoutVars>
          <dgm:chMax val="1"/>
          <dgm:bulletEnabled val="1"/>
        </dgm:presLayoutVars>
      </dgm:prSet>
      <dgm:spPr/>
      <dgm:t>
        <a:bodyPr/>
        <a:lstStyle/>
        <a:p>
          <a:endParaRPr lang="zh-CN" altLang="en-US"/>
        </a:p>
      </dgm:t>
    </dgm:pt>
    <dgm:pt modelId="{E1192423-6698-49E9-814C-224EBF563256}" type="pres">
      <dgm:prSet presAssocID="{E71AB60F-A08B-4488-8A22-BC9189607306}" presName="descendantText" presStyleLbl="alignAcc1" presStyleIdx="3" presStyleCnt="4" custLinFactNeighborX="90" custLinFactNeighborY="-4796">
        <dgm:presLayoutVars>
          <dgm:bulletEnabled val="1"/>
        </dgm:presLayoutVars>
      </dgm:prSet>
      <dgm:spPr/>
      <dgm:t>
        <a:bodyPr/>
        <a:lstStyle/>
        <a:p>
          <a:endParaRPr lang="zh-CN" altLang="en-US"/>
        </a:p>
      </dgm:t>
    </dgm:pt>
  </dgm:ptLst>
  <dgm:cxnLst>
    <dgm:cxn modelId="{CF3CDA9A-4632-47EF-B018-7F9C481996AF}" type="presOf" srcId="{EA69253B-812E-4341-BEC2-2E852DEBF016}" destId="{3656823A-24D0-4463-9339-1CD6A30A579B}" srcOrd="0" destOrd="1" presId="urn:microsoft.com/office/officeart/2005/8/layout/chevron2"/>
    <dgm:cxn modelId="{59AF1282-DA8B-447B-8112-5B3A76541560}" type="presOf" srcId="{EF114D4C-14B5-4286-B30C-9F2938366E1C}" destId="{3656823A-24D0-4463-9339-1CD6A30A579B}" srcOrd="0" destOrd="0" presId="urn:microsoft.com/office/officeart/2005/8/layout/chevron2"/>
    <dgm:cxn modelId="{B2008F9C-2BD3-4AC4-B32D-7491A7618AF7}" type="presOf" srcId="{6F6B9049-A1A1-488E-86D8-9C19638585FA}" destId="{E1192423-6698-49E9-814C-224EBF563256}" srcOrd="0" destOrd="1" presId="urn:microsoft.com/office/officeart/2005/8/layout/chevron2"/>
    <dgm:cxn modelId="{42474BF3-F86F-4911-A761-B191AF1FF0D3}" srcId="{20335FCB-4484-453E-B697-5DF1DE3CBE00}" destId="{96102BE7-7078-48E0-B2D8-2090D1B41466}" srcOrd="1" destOrd="0" parTransId="{9BA7958D-93AD-419E-BD39-FD1AB939A84A}" sibTransId="{814FB896-3B94-43A6-AED7-D12F558FC952}"/>
    <dgm:cxn modelId="{592D9A2F-579A-488D-94F5-07DCB47B48AA}" srcId="{080EF407-6EFC-4B46-B55B-C2266A48038F}" destId="{AFF2CBAD-9E04-4061-B761-4571F58DAC9D}" srcOrd="2" destOrd="0" parTransId="{A9DDF16F-2E64-4D6B-ABC2-1A1B19C02BA9}" sibTransId="{05385BC4-57CE-4A88-B78C-6DB993A39114}"/>
    <dgm:cxn modelId="{52594416-3FDA-46FA-9BA0-F3D4B7FE14B9}" type="presOf" srcId="{C5EAAE5D-9FAD-44C8-B0D6-C76FE1630CDF}" destId="{72405144-CF7D-4843-BFE7-040D194EE27D}" srcOrd="0" destOrd="0" presId="urn:microsoft.com/office/officeart/2005/8/layout/chevron2"/>
    <dgm:cxn modelId="{C33C354D-77FA-434D-BBA2-C821360E1710}" type="presOf" srcId="{AFF2CBAD-9E04-4061-B761-4571F58DAC9D}" destId="{BDB874E4-1A90-4966-924F-1E374544C5EC}" srcOrd="0" destOrd="0" presId="urn:microsoft.com/office/officeart/2005/8/layout/chevron2"/>
    <dgm:cxn modelId="{4FD3C548-3842-4718-AC3E-6B7511651EF2}" srcId="{080EF407-6EFC-4B46-B55B-C2266A48038F}" destId="{8FF76DE0-9CF6-4DBE-BE2F-AAA2C1C3286C}" srcOrd="1" destOrd="0" parTransId="{FA16EF40-E5FC-4962-9A85-7D75353FDC19}" sibTransId="{8EAC9F33-7DD8-439A-8D67-54F1BA77E0F6}"/>
    <dgm:cxn modelId="{F78530ED-BAC0-42E7-954A-88998A157777}" srcId="{20335FCB-4484-453E-B697-5DF1DE3CBE00}" destId="{D4CA36D4-35FA-4EC5-A7D8-54E1DF4EE0A2}" srcOrd="0" destOrd="0" parTransId="{B8C60892-20FC-48BE-8C84-6D96C069CE55}" sibTransId="{325ACFC6-6E7C-4744-86BB-D356251A4B4E}"/>
    <dgm:cxn modelId="{FBEB5072-6136-40A5-8122-BE5C81C98F1B}" type="presOf" srcId="{20335FCB-4484-453E-B697-5DF1DE3CBE00}" destId="{D0E01B00-A70D-4990-9B62-69C7D404FF94}" srcOrd="0" destOrd="0" presId="urn:microsoft.com/office/officeart/2005/8/layout/chevron2"/>
    <dgm:cxn modelId="{8362ED13-2BC7-4173-94A3-3C27ABF24EDE}" srcId="{080EF407-6EFC-4B46-B55B-C2266A48038F}" destId="{E71AB60F-A08B-4488-8A22-BC9189607306}" srcOrd="3" destOrd="0" parTransId="{910A92D2-306F-492B-9ADC-5C14044C23FC}" sibTransId="{D5F06481-EF9B-488C-97B3-32D459A5FE0F}"/>
    <dgm:cxn modelId="{B5DC501D-63B9-49BC-B6EA-473AC618D9FF}" srcId="{E71AB60F-A08B-4488-8A22-BC9189607306}" destId="{6F6B9049-A1A1-488E-86D8-9C19638585FA}" srcOrd="1" destOrd="0" parTransId="{CCCC4CCA-7BEA-42C1-8F27-A39F7EEF2BFC}" sibTransId="{54F632B3-EDF6-4D4B-B465-E9222F082DF8}"/>
    <dgm:cxn modelId="{7BD6F8A5-828A-44B5-8EFD-ECB881F4C501}" srcId="{AFF2CBAD-9E04-4061-B761-4571F58DAC9D}" destId="{EA69253B-812E-4341-BEC2-2E852DEBF016}" srcOrd="1" destOrd="0" parTransId="{602ACFDD-ED34-4C72-95D2-A8DCED274FDA}" sibTransId="{D33C9596-1DCC-4798-855A-DCD00B07F19E}"/>
    <dgm:cxn modelId="{4D2E2ECE-D7CF-49E8-B42F-270855DBD117}" srcId="{8FF76DE0-9CF6-4DBE-BE2F-AAA2C1C3286C}" destId="{DD1908EC-B090-4B68-AAA1-C7649BE7A85F}" srcOrd="1" destOrd="0" parTransId="{B5D3B12A-F557-4CE7-A5D8-B0D861FC7B63}" sibTransId="{F9E3601F-1FBF-4949-B805-5240A98E9D21}"/>
    <dgm:cxn modelId="{79D85613-9F01-4C9F-B94F-7EDBE80998BD}" type="presOf" srcId="{337B8A07-2CE9-4B51-A4D7-F698F20A1444}" destId="{E1192423-6698-49E9-814C-224EBF563256}" srcOrd="0" destOrd="0" presId="urn:microsoft.com/office/officeart/2005/8/layout/chevron2"/>
    <dgm:cxn modelId="{773A0E85-BDB2-4D6F-BB41-9D5A7EA976FD}" type="presOf" srcId="{D4CA36D4-35FA-4EC5-A7D8-54E1DF4EE0A2}" destId="{9910339A-3409-46FC-9E96-65758F5453AE}" srcOrd="0" destOrd="0" presId="urn:microsoft.com/office/officeart/2005/8/layout/chevron2"/>
    <dgm:cxn modelId="{C5B5B92F-2A31-4F5B-A4D4-A50E7874E594}" type="presOf" srcId="{DD1908EC-B090-4B68-AAA1-C7649BE7A85F}" destId="{72405144-CF7D-4843-BFE7-040D194EE27D}" srcOrd="0" destOrd="1" presId="urn:microsoft.com/office/officeart/2005/8/layout/chevron2"/>
    <dgm:cxn modelId="{974058D5-6C8C-4D33-9946-2861931A802A}" srcId="{8FF76DE0-9CF6-4DBE-BE2F-AAA2C1C3286C}" destId="{C5EAAE5D-9FAD-44C8-B0D6-C76FE1630CDF}" srcOrd="0" destOrd="0" parTransId="{62A11CD9-0592-42BE-AFC0-8B72F66A1077}" sibTransId="{FDA2F6ED-91E1-47F1-93B6-E5C2DB4BD129}"/>
    <dgm:cxn modelId="{63282870-16EB-4EF9-BEEB-0E6642FE02BF}" type="presOf" srcId="{E71AB60F-A08B-4488-8A22-BC9189607306}" destId="{16E65258-026B-461F-A8E5-76D623A3641D}" srcOrd="0" destOrd="0" presId="urn:microsoft.com/office/officeart/2005/8/layout/chevron2"/>
    <dgm:cxn modelId="{E154E226-68F0-499A-92B1-83F470CD98B1}" srcId="{E71AB60F-A08B-4488-8A22-BC9189607306}" destId="{337B8A07-2CE9-4B51-A4D7-F698F20A1444}" srcOrd="0" destOrd="0" parTransId="{B9E02837-E6CD-48EE-BDA1-06522DD371CB}" sibTransId="{00A7F489-4FDD-4A82-8355-5FE92B349222}"/>
    <dgm:cxn modelId="{B145B4B7-E5CD-4973-B7CA-EA9C6E3E81F6}" type="presOf" srcId="{080EF407-6EFC-4B46-B55B-C2266A48038F}" destId="{74310B37-74D5-46F5-8B95-66067E252593}" srcOrd="0" destOrd="0" presId="urn:microsoft.com/office/officeart/2005/8/layout/chevron2"/>
    <dgm:cxn modelId="{817D435B-804E-42F1-8059-67C7AAE076D6}" type="presOf" srcId="{96102BE7-7078-48E0-B2D8-2090D1B41466}" destId="{9910339A-3409-46FC-9E96-65758F5453AE}" srcOrd="0" destOrd="1" presId="urn:microsoft.com/office/officeart/2005/8/layout/chevron2"/>
    <dgm:cxn modelId="{35A4434A-33F0-4059-922C-212B4EF96FB4}" srcId="{AFF2CBAD-9E04-4061-B761-4571F58DAC9D}" destId="{EF114D4C-14B5-4286-B30C-9F2938366E1C}" srcOrd="0" destOrd="0" parTransId="{CDBF755C-B41E-4252-97BB-2598A9A3CC14}" sibTransId="{6429CB47-492F-4A40-A8C0-2D28F20D2E31}"/>
    <dgm:cxn modelId="{4DD7A3C2-0B82-4D8F-BA53-34156F411ABF}" type="presOf" srcId="{8FF76DE0-9CF6-4DBE-BE2F-AAA2C1C3286C}" destId="{0EB25A8F-2417-4FB1-8E69-C2020473316D}" srcOrd="0" destOrd="0" presId="urn:microsoft.com/office/officeart/2005/8/layout/chevron2"/>
    <dgm:cxn modelId="{CCCC47E0-052D-48C1-ABAD-ABA2AE5FAAC7}" srcId="{080EF407-6EFC-4B46-B55B-C2266A48038F}" destId="{20335FCB-4484-453E-B697-5DF1DE3CBE00}" srcOrd="0" destOrd="0" parTransId="{7C942BD3-9F22-4510-9AE0-421D55B5EE9C}" sibTransId="{A25D8319-D9A1-4C1D-A65B-AC9C05D68001}"/>
    <dgm:cxn modelId="{F86CA651-AD47-4E65-8B02-C4F4041E0342}" type="presParOf" srcId="{74310B37-74D5-46F5-8B95-66067E252593}" destId="{D09C9917-5493-4A69-9C8E-D3549271413F}" srcOrd="0" destOrd="0" presId="urn:microsoft.com/office/officeart/2005/8/layout/chevron2"/>
    <dgm:cxn modelId="{8B5535A6-42C9-425C-877D-EBA4EA06A8E5}" type="presParOf" srcId="{D09C9917-5493-4A69-9C8E-D3549271413F}" destId="{D0E01B00-A70D-4990-9B62-69C7D404FF94}" srcOrd="0" destOrd="0" presId="urn:microsoft.com/office/officeart/2005/8/layout/chevron2"/>
    <dgm:cxn modelId="{A99C8193-2ECC-44E6-93B4-53D53FC84630}" type="presParOf" srcId="{D09C9917-5493-4A69-9C8E-D3549271413F}" destId="{9910339A-3409-46FC-9E96-65758F5453AE}" srcOrd="1" destOrd="0" presId="urn:microsoft.com/office/officeart/2005/8/layout/chevron2"/>
    <dgm:cxn modelId="{50211AAD-BA82-4B24-93A6-C79093EF81C1}" type="presParOf" srcId="{74310B37-74D5-46F5-8B95-66067E252593}" destId="{DEF08CFE-7E6B-4629-998B-18CC2B588AB7}" srcOrd="1" destOrd="0" presId="urn:microsoft.com/office/officeart/2005/8/layout/chevron2"/>
    <dgm:cxn modelId="{F20858EE-6734-4C04-9D5F-78D47CE00CDC}" type="presParOf" srcId="{74310B37-74D5-46F5-8B95-66067E252593}" destId="{FDBB6735-CE99-4E7A-AEDB-2CCBE90BAA5B}" srcOrd="2" destOrd="0" presId="urn:microsoft.com/office/officeart/2005/8/layout/chevron2"/>
    <dgm:cxn modelId="{14DC4BA1-BD08-4343-BF98-25B7459351DB}" type="presParOf" srcId="{FDBB6735-CE99-4E7A-AEDB-2CCBE90BAA5B}" destId="{0EB25A8F-2417-4FB1-8E69-C2020473316D}" srcOrd="0" destOrd="0" presId="urn:microsoft.com/office/officeart/2005/8/layout/chevron2"/>
    <dgm:cxn modelId="{02AD8C82-F387-43BD-AE20-3CF74580AA13}" type="presParOf" srcId="{FDBB6735-CE99-4E7A-AEDB-2CCBE90BAA5B}" destId="{72405144-CF7D-4843-BFE7-040D194EE27D}" srcOrd="1" destOrd="0" presId="urn:microsoft.com/office/officeart/2005/8/layout/chevron2"/>
    <dgm:cxn modelId="{705289D9-E50D-46B8-8E81-D3649C982E68}" type="presParOf" srcId="{74310B37-74D5-46F5-8B95-66067E252593}" destId="{5F1DC20C-F81A-4129-9061-E9C171B05B85}" srcOrd="3" destOrd="0" presId="urn:microsoft.com/office/officeart/2005/8/layout/chevron2"/>
    <dgm:cxn modelId="{612C50D3-F7C6-445F-9361-6A2496AC6D87}" type="presParOf" srcId="{74310B37-74D5-46F5-8B95-66067E252593}" destId="{1C633311-BBBA-4947-85C1-77C951C1FC9A}" srcOrd="4" destOrd="0" presId="urn:microsoft.com/office/officeart/2005/8/layout/chevron2"/>
    <dgm:cxn modelId="{B8962902-B673-4662-9A24-8084F729C6C1}" type="presParOf" srcId="{1C633311-BBBA-4947-85C1-77C951C1FC9A}" destId="{BDB874E4-1A90-4966-924F-1E374544C5EC}" srcOrd="0" destOrd="0" presId="urn:microsoft.com/office/officeart/2005/8/layout/chevron2"/>
    <dgm:cxn modelId="{ABDC1A28-9B77-4DA2-B4EF-C8878FC2063A}" type="presParOf" srcId="{1C633311-BBBA-4947-85C1-77C951C1FC9A}" destId="{3656823A-24D0-4463-9339-1CD6A30A579B}" srcOrd="1" destOrd="0" presId="urn:microsoft.com/office/officeart/2005/8/layout/chevron2"/>
    <dgm:cxn modelId="{214F1B47-DE01-4254-81A6-2C1D1A6E8776}" type="presParOf" srcId="{74310B37-74D5-46F5-8B95-66067E252593}" destId="{FB5B47BE-3D3A-4FAC-9215-41F907F25EB0}" srcOrd="5" destOrd="0" presId="urn:microsoft.com/office/officeart/2005/8/layout/chevron2"/>
    <dgm:cxn modelId="{230722EB-5848-4D8B-87D8-9A8992F5F65B}" type="presParOf" srcId="{74310B37-74D5-46F5-8B95-66067E252593}" destId="{9541AE8D-3B24-45A8-9CC7-E52E950C6F9E}" srcOrd="6" destOrd="0" presId="urn:microsoft.com/office/officeart/2005/8/layout/chevron2"/>
    <dgm:cxn modelId="{C4F6653C-8AAC-46B4-82D1-05822971A8BE}" type="presParOf" srcId="{9541AE8D-3B24-45A8-9CC7-E52E950C6F9E}" destId="{16E65258-026B-461F-A8E5-76D623A3641D}" srcOrd="0" destOrd="0" presId="urn:microsoft.com/office/officeart/2005/8/layout/chevron2"/>
    <dgm:cxn modelId="{B5797365-88A9-4FCF-99D7-B6578CC82329}" type="presParOf" srcId="{9541AE8D-3B24-45A8-9CC7-E52E950C6F9E}" destId="{E1192423-6698-49E9-814C-224EBF563256}" srcOrd="1" destOrd="0" presId="urn:microsoft.com/office/officeart/2005/8/layout/chevron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2BAAC24-2F17-4925-B134-1D555F7F201C}"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zh-CN" altLang="en-US"/>
        </a:p>
      </dgm:t>
    </dgm:pt>
    <dgm:pt modelId="{DABB2EA4-BBBD-4238-B062-BDB5A8CE070B}">
      <dgm:prSet phldrT="[文本]" custT="1"/>
      <dgm:spPr/>
      <dgm:t>
        <a:bodyPr/>
        <a:lstStyle/>
        <a:p>
          <a:r>
            <a:rPr lang="zh-CN" altLang="en-US" sz="3600" dirty="0" smtClean="0"/>
            <a:t>时间</a:t>
          </a:r>
          <a:endParaRPr lang="zh-CN" altLang="en-US" sz="3600" dirty="0"/>
        </a:p>
      </dgm:t>
    </dgm:pt>
    <dgm:pt modelId="{5E7E9D12-994B-4AFC-B286-C4D8D54F8057}" type="parTrans" cxnId="{862133FC-E19E-4520-B0EF-DC2F2CCD0A55}">
      <dgm:prSet/>
      <dgm:spPr/>
      <dgm:t>
        <a:bodyPr/>
        <a:lstStyle/>
        <a:p>
          <a:endParaRPr lang="zh-CN" altLang="en-US" sz="3200"/>
        </a:p>
      </dgm:t>
    </dgm:pt>
    <dgm:pt modelId="{A8777831-1DE3-4101-9473-83A95E728E26}" type="sibTrans" cxnId="{862133FC-E19E-4520-B0EF-DC2F2CCD0A55}">
      <dgm:prSet/>
      <dgm:spPr/>
      <dgm:t>
        <a:bodyPr/>
        <a:lstStyle/>
        <a:p>
          <a:endParaRPr lang="zh-CN" altLang="en-US" sz="3200"/>
        </a:p>
      </dgm:t>
    </dgm:pt>
    <dgm:pt modelId="{8EA533E3-6048-4D8D-978D-451F93858B77}">
      <dgm:prSet phldrT="[文本]" custT="1"/>
      <dgm:spPr/>
      <dgm:t>
        <a:bodyPr/>
        <a:lstStyle/>
        <a:p>
          <a:r>
            <a:rPr lang="zh-CN" altLang="en-US" sz="3200" dirty="0" smtClean="0"/>
            <a:t>自 </a:t>
          </a:r>
          <a:r>
            <a:rPr lang="en-US" altLang="zh-CN" sz="3200" dirty="0" smtClean="0"/>
            <a:t>2016 </a:t>
          </a:r>
          <a:r>
            <a:rPr lang="zh-CN" altLang="en-US" sz="3200" dirty="0" smtClean="0"/>
            <a:t>年 </a:t>
          </a:r>
          <a:r>
            <a:rPr lang="en-US" altLang="zh-CN" sz="3200" dirty="0" smtClean="0"/>
            <a:t>5 </a:t>
          </a:r>
          <a:r>
            <a:rPr lang="zh-CN" altLang="en-US" sz="3200" dirty="0" smtClean="0"/>
            <a:t>月 </a:t>
          </a:r>
          <a:r>
            <a:rPr lang="en-US" altLang="zh-CN" sz="3200" dirty="0" smtClean="0"/>
            <a:t>1 </a:t>
          </a:r>
          <a:r>
            <a:rPr lang="zh-CN" altLang="en-US" sz="3200" dirty="0" smtClean="0"/>
            <a:t>日起（所属期）</a:t>
          </a:r>
          <a:endParaRPr lang="zh-CN" altLang="en-US" sz="3200" dirty="0"/>
        </a:p>
      </dgm:t>
    </dgm:pt>
    <dgm:pt modelId="{A6EB41A2-50AA-48C5-BD6B-5A5619CEC4EF}" type="parTrans" cxnId="{FC730247-5139-4D12-9B99-15F639E0316C}">
      <dgm:prSet/>
      <dgm:spPr/>
      <dgm:t>
        <a:bodyPr/>
        <a:lstStyle/>
        <a:p>
          <a:endParaRPr lang="zh-CN" altLang="en-US" sz="3200"/>
        </a:p>
      </dgm:t>
    </dgm:pt>
    <dgm:pt modelId="{4EF1262E-F740-4E5B-B41E-9E744D4E80DB}" type="sibTrans" cxnId="{FC730247-5139-4D12-9B99-15F639E0316C}">
      <dgm:prSet/>
      <dgm:spPr/>
      <dgm:t>
        <a:bodyPr/>
        <a:lstStyle/>
        <a:p>
          <a:endParaRPr lang="zh-CN" altLang="en-US" sz="3200"/>
        </a:p>
      </dgm:t>
    </dgm:pt>
    <dgm:pt modelId="{BB6B19C0-5D0B-48DD-A585-41F7D5361FF0}">
      <dgm:prSet phldrT="[文本]" custT="1"/>
      <dgm:spPr/>
      <dgm:t>
        <a:bodyPr/>
        <a:lstStyle/>
        <a:p>
          <a:r>
            <a:rPr lang="zh-CN" altLang="en-US" sz="3600" dirty="0" smtClean="0"/>
            <a:t>范围</a:t>
          </a:r>
          <a:endParaRPr lang="zh-CN" altLang="en-US" sz="3600" dirty="0"/>
        </a:p>
      </dgm:t>
    </dgm:pt>
    <dgm:pt modelId="{C7FDEBBD-D2CB-421C-BDFC-837802CBD8BB}" type="parTrans" cxnId="{F7645AE1-35D0-4F64-98EE-5DA4861B8E4B}">
      <dgm:prSet/>
      <dgm:spPr/>
      <dgm:t>
        <a:bodyPr/>
        <a:lstStyle/>
        <a:p>
          <a:endParaRPr lang="zh-CN" altLang="en-US" sz="3200"/>
        </a:p>
      </dgm:t>
    </dgm:pt>
    <dgm:pt modelId="{B9EE0EC8-8CF2-4B64-B03F-81043CEDD6F6}" type="sibTrans" cxnId="{F7645AE1-35D0-4F64-98EE-5DA4861B8E4B}">
      <dgm:prSet/>
      <dgm:spPr/>
      <dgm:t>
        <a:bodyPr/>
        <a:lstStyle/>
        <a:p>
          <a:endParaRPr lang="zh-CN" altLang="en-US" sz="3200"/>
        </a:p>
      </dgm:t>
    </dgm:pt>
    <dgm:pt modelId="{98AD4118-82C5-40E9-ABD2-B1D3983B7F79}">
      <dgm:prSet phldrT="[文本]" custT="1"/>
      <dgm:spPr/>
      <dgm:t>
        <a:bodyPr/>
        <a:lstStyle/>
        <a:p>
          <a:r>
            <a:rPr lang="en-US" altLang="zh-CN" sz="3200" dirty="0" smtClean="0"/>
            <a:t>13 </a:t>
          </a:r>
          <a:r>
            <a:rPr lang="zh-CN" altLang="en-US" sz="3200" dirty="0" smtClean="0"/>
            <a:t>号公告发布的增值税纳税申报表适用于</a:t>
          </a:r>
          <a:r>
            <a:rPr lang="zh-CN" altLang="en-US" sz="3200" dirty="0" smtClean="0">
              <a:solidFill>
                <a:srgbClr val="FF0000"/>
              </a:solidFill>
            </a:rPr>
            <a:t>全国范围所有增值税纳税人。</a:t>
          </a:r>
          <a:endParaRPr lang="zh-CN" altLang="en-US" sz="3200" dirty="0"/>
        </a:p>
      </dgm:t>
    </dgm:pt>
    <dgm:pt modelId="{F169EFBC-8A3B-41D3-9A5C-17BF1B3D912C}" type="parTrans" cxnId="{BE28CB7C-C76A-4022-8EAE-2B48BDF41CB9}">
      <dgm:prSet/>
      <dgm:spPr/>
      <dgm:t>
        <a:bodyPr/>
        <a:lstStyle/>
        <a:p>
          <a:endParaRPr lang="zh-CN" altLang="en-US" sz="3200"/>
        </a:p>
      </dgm:t>
    </dgm:pt>
    <dgm:pt modelId="{243AFEA5-4F3A-4018-B46E-523DC2E9A359}" type="sibTrans" cxnId="{BE28CB7C-C76A-4022-8EAE-2B48BDF41CB9}">
      <dgm:prSet/>
      <dgm:spPr/>
      <dgm:t>
        <a:bodyPr/>
        <a:lstStyle/>
        <a:p>
          <a:endParaRPr lang="zh-CN" altLang="en-US" sz="3200"/>
        </a:p>
      </dgm:t>
    </dgm:pt>
    <dgm:pt modelId="{9A590B3A-8AFC-4A6A-B3C8-ECF057A57891}" type="pres">
      <dgm:prSet presAssocID="{02BAAC24-2F17-4925-B134-1D555F7F201C}" presName="Name0" presStyleCnt="0">
        <dgm:presLayoutVars>
          <dgm:dir/>
          <dgm:animLvl val="lvl"/>
          <dgm:resizeHandles/>
        </dgm:presLayoutVars>
      </dgm:prSet>
      <dgm:spPr/>
      <dgm:t>
        <a:bodyPr/>
        <a:lstStyle/>
        <a:p>
          <a:endParaRPr lang="zh-CN" altLang="en-US"/>
        </a:p>
      </dgm:t>
    </dgm:pt>
    <dgm:pt modelId="{C75C66E0-AC61-47D2-B16D-B2F32122F087}" type="pres">
      <dgm:prSet presAssocID="{DABB2EA4-BBBD-4238-B062-BDB5A8CE070B}" presName="linNode" presStyleCnt="0"/>
      <dgm:spPr/>
    </dgm:pt>
    <dgm:pt modelId="{C3161585-1A23-41A2-AEC8-0EA824FB9404}" type="pres">
      <dgm:prSet presAssocID="{DABB2EA4-BBBD-4238-B062-BDB5A8CE070B}" presName="parentShp" presStyleLbl="node1" presStyleIdx="0" presStyleCnt="2">
        <dgm:presLayoutVars>
          <dgm:bulletEnabled val="1"/>
        </dgm:presLayoutVars>
      </dgm:prSet>
      <dgm:spPr/>
      <dgm:t>
        <a:bodyPr/>
        <a:lstStyle/>
        <a:p>
          <a:endParaRPr lang="zh-CN" altLang="en-US"/>
        </a:p>
      </dgm:t>
    </dgm:pt>
    <dgm:pt modelId="{FF651881-DD78-4AE8-87A0-FC19F04D45FA}" type="pres">
      <dgm:prSet presAssocID="{DABB2EA4-BBBD-4238-B062-BDB5A8CE070B}" presName="childShp" presStyleLbl="bgAccFollowNode1" presStyleIdx="0" presStyleCnt="2">
        <dgm:presLayoutVars>
          <dgm:bulletEnabled val="1"/>
        </dgm:presLayoutVars>
      </dgm:prSet>
      <dgm:spPr/>
      <dgm:t>
        <a:bodyPr/>
        <a:lstStyle/>
        <a:p>
          <a:endParaRPr lang="zh-CN" altLang="en-US"/>
        </a:p>
      </dgm:t>
    </dgm:pt>
    <dgm:pt modelId="{03984A61-181A-4698-A272-5D7A2B6E97C6}" type="pres">
      <dgm:prSet presAssocID="{A8777831-1DE3-4101-9473-83A95E728E26}" presName="spacing" presStyleCnt="0"/>
      <dgm:spPr/>
    </dgm:pt>
    <dgm:pt modelId="{5EB67E9E-FC22-4906-AB54-618872E5D9DB}" type="pres">
      <dgm:prSet presAssocID="{BB6B19C0-5D0B-48DD-A585-41F7D5361FF0}" presName="linNode" presStyleCnt="0"/>
      <dgm:spPr/>
    </dgm:pt>
    <dgm:pt modelId="{0DF4C60A-06BD-4B14-B565-F68B3E67D3BC}" type="pres">
      <dgm:prSet presAssocID="{BB6B19C0-5D0B-48DD-A585-41F7D5361FF0}" presName="parentShp" presStyleLbl="node1" presStyleIdx="1" presStyleCnt="2">
        <dgm:presLayoutVars>
          <dgm:bulletEnabled val="1"/>
        </dgm:presLayoutVars>
      </dgm:prSet>
      <dgm:spPr/>
      <dgm:t>
        <a:bodyPr/>
        <a:lstStyle/>
        <a:p>
          <a:endParaRPr lang="zh-CN" altLang="en-US"/>
        </a:p>
      </dgm:t>
    </dgm:pt>
    <dgm:pt modelId="{66666E7C-079B-4759-BD39-6E8146B7DBC7}" type="pres">
      <dgm:prSet presAssocID="{BB6B19C0-5D0B-48DD-A585-41F7D5361FF0}" presName="childShp" presStyleLbl="bgAccFollowNode1" presStyleIdx="1" presStyleCnt="2">
        <dgm:presLayoutVars>
          <dgm:bulletEnabled val="1"/>
        </dgm:presLayoutVars>
      </dgm:prSet>
      <dgm:spPr/>
      <dgm:t>
        <a:bodyPr/>
        <a:lstStyle/>
        <a:p>
          <a:endParaRPr lang="zh-CN" altLang="en-US"/>
        </a:p>
      </dgm:t>
    </dgm:pt>
  </dgm:ptLst>
  <dgm:cxnLst>
    <dgm:cxn modelId="{D7E9657B-7A81-449B-8AB1-FB0229D01964}" type="presOf" srcId="{98AD4118-82C5-40E9-ABD2-B1D3983B7F79}" destId="{66666E7C-079B-4759-BD39-6E8146B7DBC7}" srcOrd="0" destOrd="0" presId="urn:microsoft.com/office/officeart/2005/8/layout/vList6"/>
    <dgm:cxn modelId="{CC9E45F9-04D9-48BA-9590-C0A0BE3A1F4C}" type="presOf" srcId="{02BAAC24-2F17-4925-B134-1D555F7F201C}" destId="{9A590B3A-8AFC-4A6A-B3C8-ECF057A57891}" srcOrd="0" destOrd="0" presId="urn:microsoft.com/office/officeart/2005/8/layout/vList6"/>
    <dgm:cxn modelId="{FC730247-5139-4D12-9B99-15F639E0316C}" srcId="{DABB2EA4-BBBD-4238-B062-BDB5A8CE070B}" destId="{8EA533E3-6048-4D8D-978D-451F93858B77}" srcOrd="0" destOrd="0" parTransId="{A6EB41A2-50AA-48C5-BD6B-5A5619CEC4EF}" sibTransId="{4EF1262E-F740-4E5B-B41E-9E744D4E80DB}"/>
    <dgm:cxn modelId="{C05CBFB7-1716-4108-A7BB-102D1C6E97AC}" type="presOf" srcId="{BB6B19C0-5D0B-48DD-A585-41F7D5361FF0}" destId="{0DF4C60A-06BD-4B14-B565-F68B3E67D3BC}" srcOrd="0" destOrd="0" presId="urn:microsoft.com/office/officeart/2005/8/layout/vList6"/>
    <dgm:cxn modelId="{DD7C2103-1A45-492A-BD1F-6EA910D9D06D}" type="presOf" srcId="{DABB2EA4-BBBD-4238-B062-BDB5A8CE070B}" destId="{C3161585-1A23-41A2-AEC8-0EA824FB9404}" srcOrd="0" destOrd="0" presId="urn:microsoft.com/office/officeart/2005/8/layout/vList6"/>
    <dgm:cxn modelId="{BE28CB7C-C76A-4022-8EAE-2B48BDF41CB9}" srcId="{BB6B19C0-5D0B-48DD-A585-41F7D5361FF0}" destId="{98AD4118-82C5-40E9-ABD2-B1D3983B7F79}" srcOrd="0" destOrd="0" parTransId="{F169EFBC-8A3B-41D3-9A5C-17BF1B3D912C}" sibTransId="{243AFEA5-4F3A-4018-B46E-523DC2E9A359}"/>
    <dgm:cxn modelId="{F7645AE1-35D0-4F64-98EE-5DA4861B8E4B}" srcId="{02BAAC24-2F17-4925-B134-1D555F7F201C}" destId="{BB6B19C0-5D0B-48DD-A585-41F7D5361FF0}" srcOrd="1" destOrd="0" parTransId="{C7FDEBBD-D2CB-421C-BDFC-837802CBD8BB}" sibTransId="{B9EE0EC8-8CF2-4B64-B03F-81043CEDD6F6}"/>
    <dgm:cxn modelId="{862133FC-E19E-4520-B0EF-DC2F2CCD0A55}" srcId="{02BAAC24-2F17-4925-B134-1D555F7F201C}" destId="{DABB2EA4-BBBD-4238-B062-BDB5A8CE070B}" srcOrd="0" destOrd="0" parTransId="{5E7E9D12-994B-4AFC-B286-C4D8D54F8057}" sibTransId="{A8777831-1DE3-4101-9473-83A95E728E26}"/>
    <dgm:cxn modelId="{9E427A84-0DCE-4D21-915C-CA9EE79D36FB}" type="presOf" srcId="{8EA533E3-6048-4D8D-978D-451F93858B77}" destId="{FF651881-DD78-4AE8-87A0-FC19F04D45FA}" srcOrd="0" destOrd="0" presId="urn:microsoft.com/office/officeart/2005/8/layout/vList6"/>
    <dgm:cxn modelId="{C2DD2ACE-2283-45CD-A3FA-1F0F21D6BD65}" type="presParOf" srcId="{9A590B3A-8AFC-4A6A-B3C8-ECF057A57891}" destId="{C75C66E0-AC61-47D2-B16D-B2F32122F087}" srcOrd="0" destOrd="0" presId="urn:microsoft.com/office/officeart/2005/8/layout/vList6"/>
    <dgm:cxn modelId="{1DA7623D-5F25-4FF2-BC1A-318CAD71B33B}" type="presParOf" srcId="{C75C66E0-AC61-47D2-B16D-B2F32122F087}" destId="{C3161585-1A23-41A2-AEC8-0EA824FB9404}" srcOrd="0" destOrd="0" presId="urn:microsoft.com/office/officeart/2005/8/layout/vList6"/>
    <dgm:cxn modelId="{59950FDC-EEE9-4E04-983D-E1FD0289B875}" type="presParOf" srcId="{C75C66E0-AC61-47D2-B16D-B2F32122F087}" destId="{FF651881-DD78-4AE8-87A0-FC19F04D45FA}" srcOrd="1" destOrd="0" presId="urn:microsoft.com/office/officeart/2005/8/layout/vList6"/>
    <dgm:cxn modelId="{3BA92EA5-B2F9-4791-BE53-8E5BA73E3D98}" type="presParOf" srcId="{9A590B3A-8AFC-4A6A-B3C8-ECF057A57891}" destId="{03984A61-181A-4698-A272-5D7A2B6E97C6}" srcOrd="1" destOrd="0" presId="urn:microsoft.com/office/officeart/2005/8/layout/vList6"/>
    <dgm:cxn modelId="{279BB1CB-C940-4F64-B351-7834CA8A4C71}" type="presParOf" srcId="{9A590B3A-8AFC-4A6A-B3C8-ECF057A57891}" destId="{5EB67E9E-FC22-4906-AB54-618872E5D9DB}" srcOrd="2" destOrd="0" presId="urn:microsoft.com/office/officeart/2005/8/layout/vList6"/>
    <dgm:cxn modelId="{38513ADB-5ECA-41C9-86C3-4FD458608C4E}" type="presParOf" srcId="{5EB67E9E-FC22-4906-AB54-618872E5D9DB}" destId="{0DF4C60A-06BD-4B14-B565-F68B3E67D3BC}" srcOrd="0" destOrd="0" presId="urn:microsoft.com/office/officeart/2005/8/layout/vList6"/>
    <dgm:cxn modelId="{AA7797EC-6CB7-4DA2-B938-5E1711C29996}" type="presParOf" srcId="{5EB67E9E-FC22-4906-AB54-618872E5D9DB}" destId="{66666E7C-079B-4759-BD39-6E8146B7DBC7}" srcOrd="1" destOrd="0" presId="urn:microsoft.com/office/officeart/2005/8/layout/vList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A5BA8A4-515D-4352-B49F-B3B1E6BD6568}" type="doc">
      <dgm:prSet loTypeId="urn:microsoft.com/office/officeart/2009/3/layout/HorizontalOrganizationChart" loCatId="hierarchy" qsTypeId="urn:microsoft.com/office/officeart/2005/8/quickstyle/simple4" qsCatId="simple" csTypeId="urn:microsoft.com/office/officeart/2005/8/colors/colorful2" csCatId="colorful" phldr="1"/>
      <dgm:spPr/>
      <dgm:t>
        <a:bodyPr/>
        <a:lstStyle/>
        <a:p>
          <a:endParaRPr lang="zh-CN" altLang="en-US"/>
        </a:p>
      </dgm:t>
    </dgm:pt>
    <dgm:pt modelId="{2DBEFB72-DF01-475A-BE76-B2FFE6412135}">
      <dgm:prSet phldrT="[文本]" custT="1"/>
      <dgm:spPr/>
      <dgm:t>
        <a:bodyPr/>
        <a:lstStyle/>
        <a:p>
          <a:r>
            <a:rPr lang="zh-CN" altLang="en-US" sz="2000" b="1" dirty="0" smtClean="0"/>
            <a:t>申报期限</a:t>
          </a:r>
          <a:endParaRPr lang="zh-CN" altLang="en-US" sz="2000" b="1" dirty="0"/>
        </a:p>
      </dgm:t>
    </dgm:pt>
    <dgm:pt modelId="{5A876991-F760-4879-8144-4B006124489F}" type="parTrans" cxnId="{8F132B1D-C6AC-479C-A439-755274F79844}">
      <dgm:prSet/>
      <dgm:spPr/>
      <dgm:t>
        <a:bodyPr/>
        <a:lstStyle/>
        <a:p>
          <a:endParaRPr lang="zh-CN" altLang="en-US" b="1"/>
        </a:p>
      </dgm:t>
    </dgm:pt>
    <dgm:pt modelId="{CD07B65C-8FA3-44CF-9F6D-74903ADF2CEA}" type="sibTrans" cxnId="{8F132B1D-C6AC-479C-A439-755274F79844}">
      <dgm:prSet/>
      <dgm:spPr/>
      <dgm:t>
        <a:bodyPr/>
        <a:lstStyle/>
        <a:p>
          <a:endParaRPr lang="zh-CN" altLang="en-US" b="1"/>
        </a:p>
      </dgm:t>
    </dgm:pt>
    <dgm:pt modelId="{7A865962-FDE2-4913-BE6E-EAA6FB2C7C32}" type="asst">
      <dgm:prSet phldrT="[文本]"/>
      <dgm:spPr/>
      <dgm:t>
        <a:bodyPr/>
        <a:lstStyle/>
        <a:p>
          <a:r>
            <a:rPr lang="zh-CN" b="1" dirty="0" smtClean="0"/>
            <a:t>自期满之日起</a:t>
          </a:r>
          <a:r>
            <a:rPr lang="en-US" b="1" dirty="0" smtClean="0"/>
            <a:t>15</a:t>
          </a:r>
          <a:r>
            <a:rPr lang="zh-CN" b="1" dirty="0" smtClean="0"/>
            <a:t>日内申报</a:t>
          </a:r>
          <a:endParaRPr lang="zh-CN" altLang="en-US" b="1" dirty="0"/>
        </a:p>
      </dgm:t>
    </dgm:pt>
    <dgm:pt modelId="{3DE1077B-0748-4374-9F44-4DDDC2559163}" type="parTrans" cxnId="{49D6291D-03C8-4F42-9F53-7EE303A6CD34}">
      <dgm:prSet/>
      <dgm:spPr/>
      <dgm:t>
        <a:bodyPr/>
        <a:lstStyle/>
        <a:p>
          <a:endParaRPr lang="zh-CN" altLang="en-US" b="1"/>
        </a:p>
      </dgm:t>
    </dgm:pt>
    <dgm:pt modelId="{B1BEA87B-8673-42A8-B9E7-AE6A50395C98}" type="sibTrans" cxnId="{49D6291D-03C8-4F42-9F53-7EE303A6CD34}">
      <dgm:prSet/>
      <dgm:spPr/>
      <dgm:t>
        <a:bodyPr/>
        <a:lstStyle/>
        <a:p>
          <a:endParaRPr lang="zh-CN" altLang="en-US" b="1"/>
        </a:p>
      </dgm:t>
    </dgm:pt>
    <dgm:pt modelId="{FBA2579C-8968-46BA-A552-1C010459ED9D}">
      <dgm:prSet phldrT="[文本]"/>
      <dgm:spPr/>
      <dgm:t>
        <a:bodyPr/>
        <a:lstStyle/>
        <a:p>
          <a:r>
            <a:rPr lang="en-US" b="1" dirty="0" smtClean="0"/>
            <a:t>1</a:t>
          </a:r>
          <a:r>
            <a:rPr lang="zh-CN" b="1" dirty="0" smtClean="0"/>
            <a:t>日</a:t>
          </a:r>
          <a:endParaRPr lang="zh-CN" altLang="en-US" b="1" dirty="0"/>
        </a:p>
      </dgm:t>
    </dgm:pt>
    <dgm:pt modelId="{DFC76978-44B5-4537-9FCC-D44542F51F71}" type="parTrans" cxnId="{0E939EEE-7B2D-4F58-8CAE-26E28C6BC4F6}">
      <dgm:prSet/>
      <dgm:spPr/>
      <dgm:t>
        <a:bodyPr/>
        <a:lstStyle/>
        <a:p>
          <a:endParaRPr lang="zh-CN" altLang="en-US" b="1"/>
        </a:p>
      </dgm:t>
    </dgm:pt>
    <dgm:pt modelId="{6D830D71-70DE-4E61-8DAD-B0165FC34F98}" type="sibTrans" cxnId="{0E939EEE-7B2D-4F58-8CAE-26E28C6BC4F6}">
      <dgm:prSet/>
      <dgm:spPr/>
      <dgm:t>
        <a:bodyPr/>
        <a:lstStyle/>
        <a:p>
          <a:endParaRPr lang="zh-CN" altLang="en-US" b="1"/>
        </a:p>
      </dgm:t>
    </dgm:pt>
    <dgm:pt modelId="{CE6F6DCA-2281-400D-BFFF-2605E069DEC9}">
      <dgm:prSet phldrT="[文本]"/>
      <dgm:spPr/>
      <dgm:t>
        <a:bodyPr/>
        <a:lstStyle/>
        <a:p>
          <a:r>
            <a:rPr lang="en-US" b="1" dirty="0" smtClean="0"/>
            <a:t>3</a:t>
          </a:r>
          <a:r>
            <a:rPr lang="zh-CN" b="1" dirty="0" smtClean="0"/>
            <a:t>日</a:t>
          </a:r>
          <a:endParaRPr lang="zh-CN" altLang="en-US" b="1" dirty="0"/>
        </a:p>
      </dgm:t>
    </dgm:pt>
    <dgm:pt modelId="{AE49CFAF-2B8F-4600-A956-61A12AFE9BB8}" type="parTrans" cxnId="{1090C30D-C6C0-4033-B824-65FF035AF8D6}">
      <dgm:prSet/>
      <dgm:spPr/>
      <dgm:t>
        <a:bodyPr/>
        <a:lstStyle/>
        <a:p>
          <a:endParaRPr lang="zh-CN" altLang="en-US" b="1"/>
        </a:p>
      </dgm:t>
    </dgm:pt>
    <dgm:pt modelId="{75042B22-ADDF-4197-9741-A89827A5B13F}" type="sibTrans" cxnId="{1090C30D-C6C0-4033-B824-65FF035AF8D6}">
      <dgm:prSet/>
      <dgm:spPr/>
      <dgm:t>
        <a:bodyPr/>
        <a:lstStyle/>
        <a:p>
          <a:endParaRPr lang="zh-CN" altLang="en-US" b="1"/>
        </a:p>
      </dgm:t>
    </dgm:pt>
    <dgm:pt modelId="{F1567C92-1AA4-4444-9A6B-DFC9C3585A21}">
      <dgm:prSet phldrT="[文本]"/>
      <dgm:spPr/>
      <dgm:t>
        <a:bodyPr/>
        <a:lstStyle/>
        <a:p>
          <a:r>
            <a:rPr lang="en-US" b="1" dirty="0" smtClean="0"/>
            <a:t>5</a:t>
          </a:r>
          <a:r>
            <a:rPr lang="zh-CN" b="1" dirty="0" smtClean="0"/>
            <a:t>日</a:t>
          </a:r>
          <a:endParaRPr lang="zh-CN" altLang="en-US" b="1" dirty="0"/>
        </a:p>
      </dgm:t>
    </dgm:pt>
    <dgm:pt modelId="{8B4F5EE6-CB69-4F22-92F3-0A8C90E1BE47}" type="parTrans" cxnId="{2C6945DD-0E91-454E-A692-D037754632D0}">
      <dgm:prSet/>
      <dgm:spPr/>
      <dgm:t>
        <a:bodyPr/>
        <a:lstStyle/>
        <a:p>
          <a:endParaRPr lang="zh-CN" altLang="en-US" b="1"/>
        </a:p>
      </dgm:t>
    </dgm:pt>
    <dgm:pt modelId="{9F243CD4-BC91-49E5-84AE-16440977DB8F}" type="sibTrans" cxnId="{2C6945DD-0E91-454E-A692-D037754632D0}">
      <dgm:prSet/>
      <dgm:spPr/>
      <dgm:t>
        <a:bodyPr/>
        <a:lstStyle/>
        <a:p>
          <a:endParaRPr lang="zh-CN" altLang="en-US" b="1"/>
        </a:p>
      </dgm:t>
    </dgm:pt>
    <dgm:pt modelId="{0332EDDA-43DB-430F-B4C5-5C3991DFE22F}">
      <dgm:prSet phldrT="[文本]"/>
      <dgm:spPr/>
      <dgm:t>
        <a:bodyPr/>
        <a:lstStyle/>
        <a:p>
          <a:r>
            <a:rPr lang="en-US" b="1" dirty="0" smtClean="0"/>
            <a:t>15</a:t>
          </a:r>
          <a:r>
            <a:rPr lang="zh-CN" b="1" dirty="0" smtClean="0"/>
            <a:t>日</a:t>
          </a:r>
          <a:endParaRPr lang="zh-CN" altLang="en-US" b="1" dirty="0"/>
        </a:p>
      </dgm:t>
    </dgm:pt>
    <dgm:pt modelId="{AD73191B-CCBF-4A36-B4CD-61F003B45A57}" type="parTrans" cxnId="{E6112407-19FC-4B12-B0CE-4363E7087945}">
      <dgm:prSet/>
      <dgm:spPr/>
      <dgm:t>
        <a:bodyPr/>
        <a:lstStyle/>
        <a:p>
          <a:endParaRPr lang="zh-CN" altLang="en-US" b="1"/>
        </a:p>
      </dgm:t>
    </dgm:pt>
    <dgm:pt modelId="{570D1033-07C9-4904-8481-1E1A228508B7}" type="sibTrans" cxnId="{E6112407-19FC-4B12-B0CE-4363E7087945}">
      <dgm:prSet/>
      <dgm:spPr/>
      <dgm:t>
        <a:bodyPr/>
        <a:lstStyle/>
        <a:p>
          <a:endParaRPr lang="zh-CN" altLang="en-US" b="1"/>
        </a:p>
      </dgm:t>
    </dgm:pt>
    <dgm:pt modelId="{A15574F8-4CA9-432F-B291-B2C9EF7B978E}">
      <dgm:prSet phldrT="[文本]"/>
      <dgm:spPr/>
      <dgm:t>
        <a:bodyPr/>
        <a:lstStyle/>
        <a:p>
          <a:r>
            <a:rPr lang="en-US" b="1" dirty="0" smtClean="0"/>
            <a:t>10</a:t>
          </a:r>
          <a:r>
            <a:rPr lang="zh-CN" b="1" dirty="0" smtClean="0"/>
            <a:t>日</a:t>
          </a:r>
          <a:endParaRPr lang="zh-CN" altLang="en-US" b="1" dirty="0"/>
        </a:p>
      </dgm:t>
    </dgm:pt>
    <dgm:pt modelId="{F92D3A7A-9D6D-48C7-8977-FDC7C978E99E}" type="parTrans" cxnId="{8733979F-223C-481C-A934-BE63BF944523}">
      <dgm:prSet/>
      <dgm:spPr/>
      <dgm:t>
        <a:bodyPr/>
        <a:lstStyle/>
        <a:p>
          <a:endParaRPr lang="zh-CN" altLang="en-US" b="1"/>
        </a:p>
      </dgm:t>
    </dgm:pt>
    <dgm:pt modelId="{7B0727FD-3D5E-4823-9C4A-31C87AFA13BA}" type="sibTrans" cxnId="{8733979F-223C-481C-A934-BE63BF944523}">
      <dgm:prSet/>
      <dgm:spPr/>
      <dgm:t>
        <a:bodyPr/>
        <a:lstStyle/>
        <a:p>
          <a:endParaRPr lang="zh-CN" altLang="en-US" b="1"/>
        </a:p>
      </dgm:t>
    </dgm:pt>
    <dgm:pt modelId="{A212EC0D-862A-487A-9AF6-EB81636510AD}">
      <dgm:prSet phldrT="[文本]"/>
      <dgm:spPr/>
      <dgm:t>
        <a:bodyPr/>
        <a:lstStyle/>
        <a:p>
          <a:r>
            <a:rPr lang="en-US" b="1" dirty="0" smtClean="0"/>
            <a:t>1</a:t>
          </a:r>
          <a:r>
            <a:rPr lang="zh-CN" b="1" dirty="0" smtClean="0"/>
            <a:t>个季度</a:t>
          </a:r>
          <a:endParaRPr lang="zh-CN" altLang="en-US" b="1" dirty="0"/>
        </a:p>
      </dgm:t>
    </dgm:pt>
    <dgm:pt modelId="{540E9347-328A-4B9C-9C5D-FCDACBE75F21}" type="parTrans" cxnId="{26A42B06-889D-4103-B8B8-2F9F4C824EAF}">
      <dgm:prSet/>
      <dgm:spPr/>
      <dgm:t>
        <a:bodyPr/>
        <a:lstStyle/>
        <a:p>
          <a:endParaRPr lang="zh-CN" altLang="en-US" b="1"/>
        </a:p>
      </dgm:t>
    </dgm:pt>
    <dgm:pt modelId="{8F9369EC-E4EC-4FBC-A94E-B57FBA47D961}" type="sibTrans" cxnId="{26A42B06-889D-4103-B8B8-2F9F4C824EAF}">
      <dgm:prSet/>
      <dgm:spPr/>
      <dgm:t>
        <a:bodyPr/>
        <a:lstStyle/>
        <a:p>
          <a:endParaRPr lang="zh-CN" altLang="en-US" b="1"/>
        </a:p>
      </dgm:t>
    </dgm:pt>
    <dgm:pt modelId="{095ABEFB-A96A-44FB-BFE9-B36B5C9035A9}">
      <dgm:prSet phldrT="[文本]"/>
      <dgm:spPr/>
      <dgm:t>
        <a:bodyPr/>
        <a:lstStyle/>
        <a:p>
          <a:r>
            <a:rPr lang="en-US" b="1" dirty="0" smtClean="0"/>
            <a:t>1</a:t>
          </a:r>
          <a:r>
            <a:rPr lang="zh-CN" b="1" dirty="0" smtClean="0"/>
            <a:t>个月</a:t>
          </a:r>
          <a:endParaRPr lang="zh-CN" altLang="en-US" b="1" dirty="0"/>
        </a:p>
      </dgm:t>
    </dgm:pt>
    <dgm:pt modelId="{B4D156BB-69ED-4EF3-9472-7448E10157F2}" type="parTrans" cxnId="{26495FAF-BE97-4628-B11C-D7161BCB1007}">
      <dgm:prSet/>
      <dgm:spPr/>
      <dgm:t>
        <a:bodyPr/>
        <a:lstStyle/>
        <a:p>
          <a:endParaRPr lang="zh-CN" altLang="en-US" b="1"/>
        </a:p>
      </dgm:t>
    </dgm:pt>
    <dgm:pt modelId="{2C5BB094-048E-4978-BF1F-6D0E2F8365AD}" type="sibTrans" cxnId="{26495FAF-BE97-4628-B11C-D7161BCB1007}">
      <dgm:prSet/>
      <dgm:spPr/>
      <dgm:t>
        <a:bodyPr/>
        <a:lstStyle/>
        <a:p>
          <a:endParaRPr lang="zh-CN" altLang="en-US" b="1"/>
        </a:p>
      </dgm:t>
    </dgm:pt>
    <dgm:pt modelId="{DE03A78C-B4C2-43E0-AEA2-5CD76DFD516F}" type="asst">
      <dgm:prSet phldrT="[文本]"/>
      <dgm:spPr/>
      <dgm:t>
        <a:bodyPr/>
        <a:lstStyle/>
        <a:p>
          <a:r>
            <a:rPr lang="en-US" b="1" dirty="0" smtClean="0"/>
            <a:t>5</a:t>
          </a:r>
          <a:r>
            <a:rPr lang="zh-CN" b="1" dirty="0" smtClean="0"/>
            <a:t>日内预缴</a:t>
          </a:r>
          <a:r>
            <a:rPr lang="zh-CN" altLang="en-US" b="1" dirty="0" smtClean="0"/>
            <a:t>，</a:t>
          </a:r>
          <a:r>
            <a:rPr lang="zh-CN" b="1" dirty="0" smtClean="0"/>
            <a:t>次月</a:t>
          </a:r>
          <a:r>
            <a:rPr lang="en-US" b="1" dirty="0" smtClean="0"/>
            <a:t>1</a:t>
          </a:r>
          <a:r>
            <a:rPr lang="zh-CN" b="1" dirty="0" smtClean="0"/>
            <a:t>日起</a:t>
          </a:r>
          <a:r>
            <a:rPr lang="en-US" b="1" dirty="0" smtClean="0"/>
            <a:t>15</a:t>
          </a:r>
          <a:r>
            <a:rPr lang="zh-CN" b="1" dirty="0" smtClean="0"/>
            <a:t>日内申报</a:t>
          </a:r>
          <a:endParaRPr lang="zh-CN" altLang="en-US" b="1" dirty="0"/>
        </a:p>
      </dgm:t>
    </dgm:pt>
    <dgm:pt modelId="{93F20592-0004-4BE2-9330-44455BC4FDBE}" type="parTrans" cxnId="{5393DEC5-7408-4489-9790-F624B5A052F0}">
      <dgm:prSet/>
      <dgm:spPr/>
      <dgm:t>
        <a:bodyPr/>
        <a:lstStyle/>
        <a:p>
          <a:endParaRPr lang="zh-CN" altLang="en-US" b="1"/>
        </a:p>
      </dgm:t>
    </dgm:pt>
    <dgm:pt modelId="{97B296BC-4D24-45A5-8DDD-76245E4FECEB}" type="sibTrans" cxnId="{5393DEC5-7408-4489-9790-F624B5A052F0}">
      <dgm:prSet/>
      <dgm:spPr/>
      <dgm:t>
        <a:bodyPr/>
        <a:lstStyle/>
        <a:p>
          <a:endParaRPr lang="zh-CN" altLang="en-US" b="1"/>
        </a:p>
      </dgm:t>
    </dgm:pt>
    <dgm:pt modelId="{9CC044F3-10CA-4B10-B33B-34D286DE6DE6}" type="pres">
      <dgm:prSet presAssocID="{FA5BA8A4-515D-4352-B49F-B3B1E6BD6568}" presName="hierChild1" presStyleCnt="0">
        <dgm:presLayoutVars>
          <dgm:orgChart val="1"/>
          <dgm:chPref val="1"/>
          <dgm:dir/>
          <dgm:animOne val="branch"/>
          <dgm:animLvl val="lvl"/>
          <dgm:resizeHandles/>
        </dgm:presLayoutVars>
      </dgm:prSet>
      <dgm:spPr/>
      <dgm:t>
        <a:bodyPr/>
        <a:lstStyle/>
        <a:p>
          <a:endParaRPr lang="zh-CN" altLang="en-US"/>
        </a:p>
      </dgm:t>
    </dgm:pt>
    <dgm:pt modelId="{A330B03A-EED0-4307-83E1-937CFE148359}" type="pres">
      <dgm:prSet presAssocID="{2DBEFB72-DF01-475A-BE76-B2FFE6412135}" presName="hierRoot1" presStyleCnt="0">
        <dgm:presLayoutVars>
          <dgm:hierBranch val="init"/>
        </dgm:presLayoutVars>
      </dgm:prSet>
      <dgm:spPr/>
      <dgm:t>
        <a:bodyPr/>
        <a:lstStyle/>
        <a:p>
          <a:endParaRPr lang="zh-CN" altLang="en-US"/>
        </a:p>
      </dgm:t>
    </dgm:pt>
    <dgm:pt modelId="{98DCA678-4681-443F-BE31-3155F22CA3B9}" type="pres">
      <dgm:prSet presAssocID="{2DBEFB72-DF01-475A-BE76-B2FFE6412135}" presName="rootComposite1" presStyleCnt="0"/>
      <dgm:spPr/>
      <dgm:t>
        <a:bodyPr/>
        <a:lstStyle/>
        <a:p>
          <a:endParaRPr lang="zh-CN" altLang="en-US"/>
        </a:p>
      </dgm:t>
    </dgm:pt>
    <dgm:pt modelId="{AECA087A-F633-4651-BDE4-590C690AE4C0}" type="pres">
      <dgm:prSet presAssocID="{2DBEFB72-DF01-475A-BE76-B2FFE6412135}" presName="rootText1" presStyleLbl="node0" presStyleIdx="0" presStyleCnt="1" custScaleX="109385" custScaleY="239981">
        <dgm:presLayoutVars>
          <dgm:chPref val="3"/>
        </dgm:presLayoutVars>
      </dgm:prSet>
      <dgm:spPr/>
      <dgm:t>
        <a:bodyPr/>
        <a:lstStyle/>
        <a:p>
          <a:endParaRPr lang="zh-CN" altLang="en-US"/>
        </a:p>
      </dgm:t>
    </dgm:pt>
    <dgm:pt modelId="{4260062B-ACF2-43D9-8339-F4A54A1BF63A}" type="pres">
      <dgm:prSet presAssocID="{2DBEFB72-DF01-475A-BE76-B2FFE6412135}" presName="rootConnector1" presStyleLbl="node1" presStyleIdx="0" presStyleCnt="0"/>
      <dgm:spPr/>
      <dgm:t>
        <a:bodyPr/>
        <a:lstStyle/>
        <a:p>
          <a:endParaRPr lang="zh-CN" altLang="en-US"/>
        </a:p>
      </dgm:t>
    </dgm:pt>
    <dgm:pt modelId="{A6B95E06-F1A9-4584-9826-48000FCFB0E1}" type="pres">
      <dgm:prSet presAssocID="{2DBEFB72-DF01-475A-BE76-B2FFE6412135}" presName="hierChild2" presStyleCnt="0"/>
      <dgm:spPr/>
      <dgm:t>
        <a:bodyPr/>
        <a:lstStyle/>
        <a:p>
          <a:endParaRPr lang="zh-CN" altLang="en-US"/>
        </a:p>
      </dgm:t>
    </dgm:pt>
    <dgm:pt modelId="{163C26D9-9ADF-483F-94CE-E09DCC4FF457}" type="pres">
      <dgm:prSet presAssocID="{DFC76978-44B5-4537-9FCC-D44542F51F71}" presName="Name64" presStyleLbl="parChTrans1D2" presStyleIdx="0" presStyleCnt="9"/>
      <dgm:spPr/>
      <dgm:t>
        <a:bodyPr/>
        <a:lstStyle/>
        <a:p>
          <a:endParaRPr lang="zh-CN" altLang="en-US"/>
        </a:p>
      </dgm:t>
    </dgm:pt>
    <dgm:pt modelId="{962B52DF-C293-4FD5-ADDA-276F1D9E0B2A}" type="pres">
      <dgm:prSet presAssocID="{FBA2579C-8968-46BA-A552-1C010459ED9D}" presName="hierRoot2" presStyleCnt="0">
        <dgm:presLayoutVars>
          <dgm:hierBranch val="init"/>
        </dgm:presLayoutVars>
      </dgm:prSet>
      <dgm:spPr/>
      <dgm:t>
        <a:bodyPr/>
        <a:lstStyle/>
        <a:p>
          <a:endParaRPr lang="zh-CN" altLang="en-US"/>
        </a:p>
      </dgm:t>
    </dgm:pt>
    <dgm:pt modelId="{AF36B155-42BB-4EE6-87B4-358EBC8626A5}" type="pres">
      <dgm:prSet presAssocID="{FBA2579C-8968-46BA-A552-1C010459ED9D}" presName="rootComposite" presStyleCnt="0"/>
      <dgm:spPr/>
      <dgm:t>
        <a:bodyPr/>
        <a:lstStyle/>
        <a:p>
          <a:endParaRPr lang="zh-CN" altLang="en-US"/>
        </a:p>
      </dgm:t>
    </dgm:pt>
    <dgm:pt modelId="{A2893F1E-AF2B-4AFB-AD06-E0F2EA8087B0}" type="pres">
      <dgm:prSet presAssocID="{FBA2579C-8968-46BA-A552-1C010459ED9D}" presName="rootText" presStyleLbl="node2" presStyleIdx="0" presStyleCnt="7">
        <dgm:presLayoutVars>
          <dgm:chPref val="3"/>
        </dgm:presLayoutVars>
      </dgm:prSet>
      <dgm:spPr/>
      <dgm:t>
        <a:bodyPr/>
        <a:lstStyle/>
        <a:p>
          <a:endParaRPr lang="zh-CN" altLang="en-US"/>
        </a:p>
      </dgm:t>
    </dgm:pt>
    <dgm:pt modelId="{925DA339-F977-430E-AB85-740BC3AED201}" type="pres">
      <dgm:prSet presAssocID="{FBA2579C-8968-46BA-A552-1C010459ED9D}" presName="rootConnector" presStyleLbl="node2" presStyleIdx="0" presStyleCnt="7"/>
      <dgm:spPr/>
      <dgm:t>
        <a:bodyPr/>
        <a:lstStyle/>
        <a:p>
          <a:endParaRPr lang="zh-CN" altLang="en-US"/>
        </a:p>
      </dgm:t>
    </dgm:pt>
    <dgm:pt modelId="{DEE15411-7027-417D-83E1-10830F2E0316}" type="pres">
      <dgm:prSet presAssocID="{FBA2579C-8968-46BA-A552-1C010459ED9D}" presName="hierChild4" presStyleCnt="0"/>
      <dgm:spPr/>
      <dgm:t>
        <a:bodyPr/>
        <a:lstStyle/>
        <a:p>
          <a:endParaRPr lang="zh-CN" altLang="en-US"/>
        </a:p>
      </dgm:t>
    </dgm:pt>
    <dgm:pt modelId="{B5EB6A9F-86A1-4877-A110-4F0727F18C35}" type="pres">
      <dgm:prSet presAssocID="{FBA2579C-8968-46BA-A552-1C010459ED9D}" presName="hierChild5" presStyleCnt="0"/>
      <dgm:spPr/>
      <dgm:t>
        <a:bodyPr/>
        <a:lstStyle/>
        <a:p>
          <a:endParaRPr lang="zh-CN" altLang="en-US"/>
        </a:p>
      </dgm:t>
    </dgm:pt>
    <dgm:pt modelId="{3029B66D-3BE9-4710-AD11-4770F77DE90D}" type="pres">
      <dgm:prSet presAssocID="{AE49CFAF-2B8F-4600-A956-61A12AFE9BB8}" presName="Name64" presStyleLbl="parChTrans1D2" presStyleIdx="1" presStyleCnt="9"/>
      <dgm:spPr/>
      <dgm:t>
        <a:bodyPr/>
        <a:lstStyle/>
        <a:p>
          <a:endParaRPr lang="zh-CN" altLang="en-US"/>
        </a:p>
      </dgm:t>
    </dgm:pt>
    <dgm:pt modelId="{CBE23D87-FE20-4409-A1E1-352F9FFF138B}" type="pres">
      <dgm:prSet presAssocID="{CE6F6DCA-2281-400D-BFFF-2605E069DEC9}" presName="hierRoot2" presStyleCnt="0">
        <dgm:presLayoutVars>
          <dgm:hierBranch val="init"/>
        </dgm:presLayoutVars>
      </dgm:prSet>
      <dgm:spPr/>
      <dgm:t>
        <a:bodyPr/>
        <a:lstStyle/>
        <a:p>
          <a:endParaRPr lang="zh-CN" altLang="en-US"/>
        </a:p>
      </dgm:t>
    </dgm:pt>
    <dgm:pt modelId="{15093353-93A0-44B4-9983-2FB5158FCD1A}" type="pres">
      <dgm:prSet presAssocID="{CE6F6DCA-2281-400D-BFFF-2605E069DEC9}" presName="rootComposite" presStyleCnt="0"/>
      <dgm:spPr/>
      <dgm:t>
        <a:bodyPr/>
        <a:lstStyle/>
        <a:p>
          <a:endParaRPr lang="zh-CN" altLang="en-US"/>
        </a:p>
      </dgm:t>
    </dgm:pt>
    <dgm:pt modelId="{79A4856C-F66F-4929-98E0-698F66B3E316}" type="pres">
      <dgm:prSet presAssocID="{CE6F6DCA-2281-400D-BFFF-2605E069DEC9}" presName="rootText" presStyleLbl="node2" presStyleIdx="1" presStyleCnt="7">
        <dgm:presLayoutVars>
          <dgm:chPref val="3"/>
        </dgm:presLayoutVars>
      </dgm:prSet>
      <dgm:spPr/>
      <dgm:t>
        <a:bodyPr/>
        <a:lstStyle/>
        <a:p>
          <a:endParaRPr lang="zh-CN" altLang="en-US"/>
        </a:p>
      </dgm:t>
    </dgm:pt>
    <dgm:pt modelId="{E6A972EF-75FF-4755-A997-A400126A8F0A}" type="pres">
      <dgm:prSet presAssocID="{CE6F6DCA-2281-400D-BFFF-2605E069DEC9}" presName="rootConnector" presStyleLbl="node2" presStyleIdx="1" presStyleCnt="7"/>
      <dgm:spPr/>
      <dgm:t>
        <a:bodyPr/>
        <a:lstStyle/>
        <a:p>
          <a:endParaRPr lang="zh-CN" altLang="en-US"/>
        </a:p>
      </dgm:t>
    </dgm:pt>
    <dgm:pt modelId="{8A01E1E0-3FB4-4FB3-B3E7-982A78B057AC}" type="pres">
      <dgm:prSet presAssocID="{CE6F6DCA-2281-400D-BFFF-2605E069DEC9}" presName="hierChild4" presStyleCnt="0"/>
      <dgm:spPr/>
      <dgm:t>
        <a:bodyPr/>
        <a:lstStyle/>
        <a:p>
          <a:endParaRPr lang="zh-CN" altLang="en-US"/>
        </a:p>
      </dgm:t>
    </dgm:pt>
    <dgm:pt modelId="{D87F98EF-AD8A-43AC-ACE9-FF9FAB971F7B}" type="pres">
      <dgm:prSet presAssocID="{CE6F6DCA-2281-400D-BFFF-2605E069DEC9}" presName="hierChild5" presStyleCnt="0"/>
      <dgm:spPr/>
      <dgm:t>
        <a:bodyPr/>
        <a:lstStyle/>
        <a:p>
          <a:endParaRPr lang="zh-CN" altLang="en-US"/>
        </a:p>
      </dgm:t>
    </dgm:pt>
    <dgm:pt modelId="{EABDCEEA-DFCC-48A8-8472-E7FD163C08F1}" type="pres">
      <dgm:prSet presAssocID="{8B4F5EE6-CB69-4F22-92F3-0A8C90E1BE47}" presName="Name64" presStyleLbl="parChTrans1D2" presStyleIdx="2" presStyleCnt="9"/>
      <dgm:spPr/>
      <dgm:t>
        <a:bodyPr/>
        <a:lstStyle/>
        <a:p>
          <a:endParaRPr lang="zh-CN" altLang="en-US"/>
        </a:p>
      </dgm:t>
    </dgm:pt>
    <dgm:pt modelId="{CD010243-0E8E-470D-A584-2DEDBF3FD941}" type="pres">
      <dgm:prSet presAssocID="{F1567C92-1AA4-4444-9A6B-DFC9C3585A21}" presName="hierRoot2" presStyleCnt="0">
        <dgm:presLayoutVars>
          <dgm:hierBranch val="init"/>
        </dgm:presLayoutVars>
      </dgm:prSet>
      <dgm:spPr/>
      <dgm:t>
        <a:bodyPr/>
        <a:lstStyle/>
        <a:p>
          <a:endParaRPr lang="zh-CN" altLang="en-US"/>
        </a:p>
      </dgm:t>
    </dgm:pt>
    <dgm:pt modelId="{C4AD83B6-08D6-4252-9FAE-8891D1F2CA21}" type="pres">
      <dgm:prSet presAssocID="{F1567C92-1AA4-4444-9A6B-DFC9C3585A21}" presName="rootComposite" presStyleCnt="0"/>
      <dgm:spPr/>
      <dgm:t>
        <a:bodyPr/>
        <a:lstStyle/>
        <a:p>
          <a:endParaRPr lang="zh-CN" altLang="en-US"/>
        </a:p>
      </dgm:t>
    </dgm:pt>
    <dgm:pt modelId="{59F3E159-A644-4D12-9046-6533159786AC}" type="pres">
      <dgm:prSet presAssocID="{F1567C92-1AA4-4444-9A6B-DFC9C3585A21}" presName="rootText" presStyleLbl="node2" presStyleIdx="2" presStyleCnt="7">
        <dgm:presLayoutVars>
          <dgm:chPref val="3"/>
        </dgm:presLayoutVars>
      </dgm:prSet>
      <dgm:spPr/>
      <dgm:t>
        <a:bodyPr/>
        <a:lstStyle/>
        <a:p>
          <a:endParaRPr lang="zh-CN" altLang="en-US"/>
        </a:p>
      </dgm:t>
    </dgm:pt>
    <dgm:pt modelId="{7D8F21DC-50B4-4EE9-A2E8-A554CFBC844B}" type="pres">
      <dgm:prSet presAssocID="{F1567C92-1AA4-4444-9A6B-DFC9C3585A21}" presName="rootConnector" presStyleLbl="node2" presStyleIdx="2" presStyleCnt="7"/>
      <dgm:spPr/>
      <dgm:t>
        <a:bodyPr/>
        <a:lstStyle/>
        <a:p>
          <a:endParaRPr lang="zh-CN" altLang="en-US"/>
        </a:p>
      </dgm:t>
    </dgm:pt>
    <dgm:pt modelId="{2A28C648-43D8-4DFB-BEBA-89D31FC0E49C}" type="pres">
      <dgm:prSet presAssocID="{F1567C92-1AA4-4444-9A6B-DFC9C3585A21}" presName="hierChild4" presStyleCnt="0"/>
      <dgm:spPr/>
      <dgm:t>
        <a:bodyPr/>
        <a:lstStyle/>
        <a:p>
          <a:endParaRPr lang="zh-CN" altLang="en-US"/>
        </a:p>
      </dgm:t>
    </dgm:pt>
    <dgm:pt modelId="{91A8DEC1-64B3-4A8C-AF6C-7224A52BC01B}" type="pres">
      <dgm:prSet presAssocID="{F1567C92-1AA4-4444-9A6B-DFC9C3585A21}" presName="hierChild5" presStyleCnt="0"/>
      <dgm:spPr/>
      <dgm:t>
        <a:bodyPr/>
        <a:lstStyle/>
        <a:p>
          <a:endParaRPr lang="zh-CN" altLang="en-US"/>
        </a:p>
      </dgm:t>
    </dgm:pt>
    <dgm:pt modelId="{7146657D-27CA-4F1B-BF3A-4A3DD907F971}" type="pres">
      <dgm:prSet presAssocID="{F92D3A7A-9D6D-48C7-8977-FDC7C978E99E}" presName="Name64" presStyleLbl="parChTrans1D2" presStyleIdx="3" presStyleCnt="9"/>
      <dgm:spPr/>
      <dgm:t>
        <a:bodyPr/>
        <a:lstStyle/>
        <a:p>
          <a:endParaRPr lang="zh-CN" altLang="en-US"/>
        </a:p>
      </dgm:t>
    </dgm:pt>
    <dgm:pt modelId="{0B0217DB-AA5B-42B2-862D-09C50C9B4D1D}" type="pres">
      <dgm:prSet presAssocID="{A15574F8-4CA9-432F-B291-B2C9EF7B978E}" presName="hierRoot2" presStyleCnt="0">
        <dgm:presLayoutVars>
          <dgm:hierBranch val="init"/>
        </dgm:presLayoutVars>
      </dgm:prSet>
      <dgm:spPr/>
      <dgm:t>
        <a:bodyPr/>
        <a:lstStyle/>
        <a:p>
          <a:endParaRPr lang="zh-CN" altLang="en-US"/>
        </a:p>
      </dgm:t>
    </dgm:pt>
    <dgm:pt modelId="{30BBD2A2-6C47-4531-8657-7D77A65B8C9F}" type="pres">
      <dgm:prSet presAssocID="{A15574F8-4CA9-432F-B291-B2C9EF7B978E}" presName="rootComposite" presStyleCnt="0"/>
      <dgm:spPr/>
      <dgm:t>
        <a:bodyPr/>
        <a:lstStyle/>
        <a:p>
          <a:endParaRPr lang="zh-CN" altLang="en-US"/>
        </a:p>
      </dgm:t>
    </dgm:pt>
    <dgm:pt modelId="{C1782034-CFF6-4E07-85A3-D920B3AA72C8}" type="pres">
      <dgm:prSet presAssocID="{A15574F8-4CA9-432F-B291-B2C9EF7B978E}" presName="rootText" presStyleLbl="node2" presStyleIdx="3" presStyleCnt="7">
        <dgm:presLayoutVars>
          <dgm:chPref val="3"/>
        </dgm:presLayoutVars>
      </dgm:prSet>
      <dgm:spPr/>
      <dgm:t>
        <a:bodyPr/>
        <a:lstStyle/>
        <a:p>
          <a:endParaRPr lang="zh-CN" altLang="en-US"/>
        </a:p>
      </dgm:t>
    </dgm:pt>
    <dgm:pt modelId="{0E84F07B-1572-40FE-BC9F-42DEF5E879B6}" type="pres">
      <dgm:prSet presAssocID="{A15574F8-4CA9-432F-B291-B2C9EF7B978E}" presName="rootConnector" presStyleLbl="node2" presStyleIdx="3" presStyleCnt="7"/>
      <dgm:spPr/>
      <dgm:t>
        <a:bodyPr/>
        <a:lstStyle/>
        <a:p>
          <a:endParaRPr lang="zh-CN" altLang="en-US"/>
        </a:p>
      </dgm:t>
    </dgm:pt>
    <dgm:pt modelId="{005B0754-5423-428A-AE60-D0C1F2952BE2}" type="pres">
      <dgm:prSet presAssocID="{A15574F8-4CA9-432F-B291-B2C9EF7B978E}" presName="hierChild4" presStyleCnt="0"/>
      <dgm:spPr/>
      <dgm:t>
        <a:bodyPr/>
        <a:lstStyle/>
        <a:p>
          <a:endParaRPr lang="zh-CN" altLang="en-US"/>
        </a:p>
      </dgm:t>
    </dgm:pt>
    <dgm:pt modelId="{C4335151-6160-4E09-A5F2-3E1F900C3BF1}" type="pres">
      <dgm:prSet presAssocID="{A15574F8-4CA9-432F-B291-B2C9EF7B978E}" presName="hierChild5" presStyleCnt="0"/>
      <dgm:spPr/>
      <dgm:t>
        <a:bodyPr/>
        <a:lstStyle/>
        <a:p>
          <a:endParaRPr lang="zh-CN" altLang="en-US"/>
        </a:p>
      </dgm:t>
    </dgm:pt>
    <dgm:pt modelId="{A6F9327F-E4F1-4DD8-B0AA-E290D182B90A}" type="pres">
      <dgm:prSet presAssocID="{AD73191B-CCBF-4A36-B4CD-61F003B45A57}" presName="Name64" presStyleLbl="parChTrans1D2" presStyleIdx="4" presStyleCnt="9"/>
      <dgm:spPr/>
      <dgm:t>
        <a:bodyPr/>
        <a:lstStyle/>
        <a:p>
          <a:endParaRPr lang="zh-CN" altLang="en-US"/>
        </a:p>
      </dgm:t>
    </dgm:pt>
    <dgm:pt modelId="{E1AA831D-A375-44D2-BDC0-D4643A6EA3BE}" type="pres">
      <dgm:prSet presAssocID="{0332EDDA-43DB-430F-B4C5-5C3991DFE22F}" presName="hierRoot2" presStyleCnt="0">
        <dgm:presLayoutVars>
          <dgm:hierBranch val="init"/>
        </dgm:presLayoutVars>
      </dgm:prSet>
      <dgm:spPr/>
      <dgm:t>
        <a:bodyPr/>
        <a:lstStyle/>
        <a:p>
          <a:endParaRPr lang="zh-CN" altLang="en-US"/>
        </a:p>
      </dgm:t>
    </dgm:pt>
    <dgm:pt modelId="{0F814FB8-8970-4AB2-B1DE-6877764B8973}" type="pres">
      <dgm:prSet presAssocID="{0332EDDA-43DB-430F-B4C5-5C3991DFE22F}" presName="rootComposite" presStyleCnt="0"/>
      <dgm:spPr/>
      <dgm:t>
        <a:bodyPr/>
        <a:lstStyle/>
        <a:p>
          <a:endParaRPr lang="zh-CN" altLang="en-US"/>
        </a:p>
      </dgm:t>
    </dgm:pt>
    <dgm:pt modelId="{CA5EA033-29B7-4146-97CC-EF7DFBA0F0F1}" type="pres">
      <dgm:prSet presAssocID="{0332EDDA-43DB-430F-B4C5-5C3991DFE22F}" presName="rootText" presStyleLbl="node2" presStyleIdx="4" presStyleCnt="7">
        <dgm:presLayoutVars>
          <dgm:chPref val="3"/>
        </dgm:presLayoutVars>
      </dgm:prSet>
      <dgm:spPr/>
      <dgm:t>
        <a:bodyPr/>
        <a:lstStyle/>
        <a:p>
          <a:endParaRPr lang="zh-CN" altLang="en-US"/>
        </a:p>
      </dgm:t>
    </dgm:pt>
    <dgm:pt modelId="{49D45C46-6E67-4FBA-BEE0-3787C7938F5B}" type="pres">
      <dgm:prSet presAssocID="{0332EDDA-43DB-430F-B4C5-5C3991DFE22F}" presName="rootConnector" presStyleLbl="node2" presStyleIdx="4" presStyleCnt="7"/>
      <dgm:spPr/>
      <dgm:t>
        <a:bodyPr/>
        <a:lstStyle/>
        <a:p>
          <a:endParaRPr lang="zh-CN" altLang="en-US"/>
        </a:p>
      </dgm:t>
    </dgm:pt>
    <dgm:pt modelId="{D1410AD0-16F6-4EF2-B266-F4C305D390BA}" type="pres">
      <dgm:prSet presAssocID="{0332EDDA-43DB-430F-B4C5-5C3991DFE22F}" presName="hierChild4" presStyleCnt="0"/>
      <dgm:spPr/>
      <dgm:t>
        <a:bodyPr/>
        <a:lstStyle/>
        <a:p>
          <a:endParaRPr lang="zh-CN" altLang="en-US"/>
        </a:p>
      </dgm:t>
    </dgm:pt>
    <dgm:pt modelId="{34645EB1-A3E0-4FE2-ABB2-DBF4A78CABE4}" type="pres">
      <dgm:prSet presAssocID="{0332EDDA-43DB-430F-B4C5-5C3991DFE22F}" presName="hierChild5" presStyleCnt="0"/>
      <dgm:spPr/>
      <dgm:t>
        <a:bodyPr/>
        <a:lstStyle/>
        <a:p>
          <a:endParaRPr lang="zh-CN" altLang="en-US"/>
        </a:p>
      </dgm:t>
    </dgm:pt>
    <dgm:pt modelId="{692CC928-4D9A-4DE3-BCBF-D50934983760}" type="pres">
      <dgm:prSet presAssocID="{B4D156BB-69ED-4EF3-9472-7448E10157F2}" presName="Name64" presStyleLbl="parChTrans1D2" presStyleIdx="5" presStyleCnt="9"/>
      <dgm:spPr/>
      <dgm:t>
        <a:bodyPr/>
        <a:lstStyle/>
        <a:p>
          <a:endParaRPr lang="zh-CN" altLang="en-US"/>
        </a:p>
      </dgm:t>
    </dgm:pt>
    <dgm:pt modelId="{5BB84838-ED34-4442-AAA3-CDC7C58AA60A}" type="pres">
      <dgm:prSet presAssocID="{095ABEFB-A96A-44FB-BFE9-B36B5C9035A9}" presName="hierRoot2" presStyleCnt="0">
        <dgm:presLayoutVars>
          <dgm:hierBranch val="init"/>
        </dgm:presLayoutVars>
      </dgm:prSet>
      <dgm:spPr/>
      <dgm:t>
        <a:bodyPr/>
        <a:lstStyle/>
        <a:p>
          <a:endParaRPr lang="zh-CN" altLang="en-US"/>
        </a:p>
      </dgm:t>
    </dgm:pt>
    <dgm:pt modelId="{40ABA895-7964-48DC-9B7E-AB769DFE7906}" type="pres">
      <dgm:prSet presAssocID="{095ABEFB-A96A-44FB-BFE9-B36B5C9035A9}" presName="rootComposite" presStyleCnt="0"/>
      <dgm:spPr/>
      <dgm:t>
        <a:bodyPr/>
        <a:lstStyle/>
        <a:p>
          <a:endParaRPr lang="zh-CN" altLang="en-US"/>
        </a:p>
      </dgm:t>
    </dgm:pt>
    <dgm:pt modelId="{990A1973-0A7C-4825-B71A-0FC6414BEFCF}" type="pres">
      <dgm:prSet presAssocID="{095ABEFB-A96A-44FB-BFE9-B36B5C9035A9}" presName="rootText" presStyleLbl="node2" presStyleIdx="5" presStyleCnt="7">
        <dgm:presLayoutVars>
          <dgm:chPref val="3"/>
        </dgm:presLayoutVars>
      </dgm:prSet>
      <dgm:spPr/>
      <dgm:t>
        <a:bodyPr/>
        <a:lstStyle/>
        <a:p>
          <a:endParaRPr lang="zh-CN" altLang="en-US"/>
        </a:p>
      </dgm:t>
    </dgm:pt>
    <dgm:pt modelId="{48B2486C-5024-48F3-A7FF-247E9A716D31}" type="pres">
      <dgm:prSet presAssocID="{095ABEFB-A96A-44FB-BFE9-B36B5C9035A9}" presName="rootConnector" presStyleLbl="node2" presStyleIdx="5" presStyleCnt="7"/>
      <dgm:spPr/>
      <dgm:t>
        <a:bodyPr/>
        <a:lstStyle/>
        <a:p>
          <a:endParaRPr lang="zh-CN" altLang="en-US"/>
        </a:p>
      </dgm:t>
    </dgm:pt>
    <dgm:pt modelId="{4CDB4286-EAA4-4491-A417-0D767E9F60C9}" type="pres">
      <dgm:prSet presAssocID="{095ABEFB-A96A-44FB-BFE9-B36B5C9035A9}" presName="hierChild4" presStyleCnt="0"/>
      <dgm:spPr/>
      <dgm:t>
        <a:bodyPr/>
        <a:lstStyle/>
        <a:p>
          <a:endParaRPr lang="zh-CN" altLang="en-US"/>
        </a:p>
      </dgm:t>
    </dgm:pt>
    <dgm:pt modelId="{AD7BDB15-0E57-4A6C-A32A-607A28BA8FB4}" type="pres">
      <dgm:prSet presAssocID="{095ABEFB-A96A-44FB-BFE9-B36B5C9035A9}" presName="hierChild5" presStyleCnt="0"/>
      <dgm:spPr/>
      <dgm:t>
        <a:bodyPr/>
        <a:lstStyle/>
        <a:p>
          <a:endParaRPr lang="zh-CN" altLang="en-US"/>
        </a:p>
      </dgm:t>
    </dgm:pt>
    <dgm:pt modelId="{88127CC9-0CF7-4F9A-AAB0-1D92C73FC10F}" type="pres">
      <dgm:prSet presAssocID="{540E9347-328A-4B9C-9C5D-FCDACBE75F21}" presName="Name64" presStyleLbl="parChTrans1D2" presStyleIdx="6" presStyleCnt="9"/>
      <dgm:spPr/>
      <dgm:t>
        <a:bodyPr/>
        <a:lstStyle/>
        <a:p>
          <a:endParaRPr lang="zh-CN" altLang="en-US"/>
        </a:p>
      </dgm:t>
    </dgm:pt>
    <dgm:pt modelId="{CF90BB58-CF94-4F89-854C-B7CCA14AD999}" type="pres">
      <dgm:prSet presAssocID="{A212EC0D-862A-487A-9AF6-EB81636510AD}" presName="hierRoot2" presStyleCnt="0">
        <dgm:presLayoutVars>
          <dgm:hierBranch val="init"/>
        </dgm:presLayoutVars>
      </dgm:prSet>
      <dgm:spPr/>
      <dgm:t>
        <a:bodyPr/>
        <a:lstStyle/>
        <a:p>
          <a:endParaRPr lang="zh-CN" altLang="en-US"/>
        </a:p>
      </dgm:t>
    </dgm:pt>
    <dgm:pt modelId="{8D4322AE-4C37-41A4-A7B8-A001B70502F8}" type="pres">
      <dgm:prSet presAssocID="{A212EC0D-862A-487A-9AF6-EB81636510AD}" presName="rootComposite" presStyleCnt="0"/>
      <dgm:spPr/>
      <dgm:t>
        <a:bodyPr/>
        <a:lstStyle/>
        <a:p>
          <a:endParaRPr lang="zh-CN" altLang="en-US"/>
        </a:p>
      </dgm:t>
    </dgm:pt>
    <dgm:pt modelId="{64158DAC-5532-4E13-88A5-2CBCE29A4932}" type="pres">
      <dgm:prSet presAssocID="{A212EC0D-862A-487A-9AF6-EB81636510AD}" presName="rootText" presStyleLbl="node2" presStyleIdx="6" presStyleCnt="7" custLinFactNeighborX="-2562" custLinFactNeighborY="-297">
        <dgm:presLayoutVars>
          <dgm:chPref val="3"/>
        </dgm:presLayoutVars>
      </dgm:prSet>
      <dgm:spPr/>
      <dgm:t>
        <a:bodyPr/>
        <a:lstStyle/>
        <a:p>
          <a:endParaRPr lang="zh-CN" altLang="en-US"/>
        </a:p>
      </dgm:t>
    </dgm:pt>
    <dgm:pt modelId="{2100220E-D38B-4610-A6B2-E11C25663106}" type="pres">
      <dgm:prSet presAssocID="{A212EC0D-862A-487A-9AF6-EB81636510AD}" presName="rootConnector" presStyleLbl="node2" presStyleIdx="6" presStyleCnt="7"/>
      <dgm:spPr/>
      <dgm:t>
        <a:bodyPr/>
        <a:lstStyle/>
        <a:p>
          <a:endParaRPr lang="zh-CN" altLang="en-US"/>
        </a:p>
      </dgm:t>
    </dgm:pt>
    <dgm:pt modelId="{71E0D3F4-2A29-48CC-9AFD-DCC09B3380D3}" type="pres">
      <dgm:prSet presAssocID="{A212EC0D-862A-487A-9AF6-EB81636510AD}" presName="hierChild4" presStyleCnt="0"/>
      <dgm:spPr/>
      <dgm:t>
        <a:bodyPr/>
        <a:lstStyle/>
        <a:p>
          <a:endParaRPr lang="zh-CN" altLang="en-US"/>
        </a:p>
      </dgm:t>
    </dgm:pt>
    <dgm:pt modelId="{8B78D215-0D36-4117-B2BA-F1462BFB6608}" type="pres">
      <dgm:prSet presAssocID="{A212EC0D-862A-487A-9AF6-EB81636510AD}" presName="hierChild5" presStyleCnt="0"/>
      <dgm:spPr/>
      <dgm:t>
        <a:bodyPr/>
        <a:lstStyle/>
        <a:p>
          <a:endParaRPr lang="zh-CN" altLang="en-US"/>
        </a:p>
      </dgm:t>
    </dgm:pt>
    <dgm:pt modelId="{E7B3904F-A376-494C-97EA-46C8DB54885D}" type="pres">
      <dgm:prSet presAssocID="{2DBEFB72-DF01-475A-BE76-B2FFE6412135}" presName="hierChild3" presStyleCnt="0"/>
      <dgm:spPr/>
      <dgm:t>
        <a:bodyPr/>
        <a:lstStyle/>
        <a:p>
          <a:endParaRPr lang="zh-CN" altLang="en-US"/>
        </a:p>
      </dgm:t>
    </dgm:pt>
    <dgm:pt modelId="{2B919B71-3584-4894-A663-003ADD819FFB}" type="pres">
      <dgm:prSet presAssocID="{3DE1077B-0748-4374-9F44-4DDDC2559163}" presName="Name115" presStyleLbl="parChTrans1D2" presStyleIdx="7" presStyleCnt="9"/>
      <dgm:spPr/>
      <dgm:t>
        <a:bodyPr/>
        <a:lstStyle/>
        <a:p>
          <a:endParaRPr lang="zh-CN" altLang="en-US"/>
        </a:p>
      </dgm:t>
    </dgm:pt>
    <dgm:pt modelId="{A68139E6-7F9A-4E55-BBFA-1CBA8E6B3586}" type="pres">
      <dgm:prSet presAssocID="{7A865962-FDE2-4913-BE6E-EAA6FB2C7C32}" presName="hierRoot3" presStyleCnt="0">
        <dgm:presLayoutVars>
          <dgm:hierBranch val="init"/>
        </dgm:presLayoutVars>
      </dgm:prSet>
      <dgm:spPr/>
      <dgm:t>
        <a:bodyPr/>
        <a:lstStyle/>
        <a:p>
          <a:endParaRPr lang="zh-CN" altLang="en-US"/>
        </a:p>
      </dgm:t>
    </dgm:pt>
    <dgm:pt modelId="{092B9E72-721A-4BFE-A2B6-1C36B195CF35}" type="pres">
      <dgm:prSet presAssocID="{7A865962-FDE2-4913-BE6E-EAA6FB2C7C32}" presName="rootComposite3" presStyleCnt="0"/>
      <dgm:spPr/>
      <dgm:t>
        <a:bodyPr/>
        <a:lstStyle/>
        <a:p>
          <a:endParaRPr lang="zh-CN" altLang="en-US"/>
        </a:p>
      </dgm:t>
    </dgm:pt>
    <dgm:pt modelId="{78B6EA0D-3535-4574-8B66-5140408A39D6}" type="pres">
      <dgm:prSet presAssocID="{7A865962-FDE2-4913-BE6E-EAA6FB2C7C32}" presName="rootText3" presStyleLbl="asst1" presStyleIdx="0" presStyleCnt="2" custScaleY="189103">
        <dgm:presLayoutVars>
          <dgm:chPref val="3"/>
        </dgm:presLayoutVars>
      </dgm:prSet>
      <dgm:spPr/>
      <dgm:t>
        <a:bodyPr/>
        <a:lstStyle/>
        <a:p>
          <a:endParaRPr lang="zh-CN" altLang="en-US"/>
        </a:p>
      </dgm:t>
    </dgm:pt>
    <dgm:pt modelId="{7FBB9A45-420B-4F4F-B36A-8A4A24592422}" type="pres">
      <dgm:prSet presAssocID="{7A865962-FDE2-4913-BE6E-EAA6FB2C7C32}" presName="rootConnector3" presStyleLbl="asst1" presStyleIdx="0" presStyleCnt="2"/>
      <dgm:spPr/>
      <dgm:t>
        <a:bodyPr/>
        <a:lstStyle/>
        <a:p>
          <a:endParaRPr lang="zh-CN" altLang="en-US"/>
        </a:p>
      </dgm:t>
    </dgm:pt>
    <dgm:pt modelId="{92DC2B37-5022-405B-8EB2-96EBF29ED406}" type="pres">
      <dgm:prSet presAssocID="{7A865962-FDE2-4913-BE6E-EAA6FB2C7C32}" presName="hierChild6" presStyleCnt="0"/>
      <dgm:spPr/>
      <dgm:t>
        <a:bodyPr/>
        <a:lstStyle/>
        <a:p>
          <a:endParaRPr lang="zh-CN" altLang="en-US"/>
        </a:p>
      </dgm:t>
    </dgm:pt>
    <dgm:pt modelId="{8C2A93C9-340D-4211-85D0-C50EDB0A5C24}" type="pres">
      <dgm:prSet presAssocID="{7A865962-FDE2-4913-BE6E-EAA6FB2C7C32}" presName="hierChild7" presStyleCnt="0"/>
      <dgm:spPr/>
      <dgm:t>
        <a:bodyPr/>
        <a:lstStyle/>
        <a:p>
          <a:endParaRPr lang="zh-CN" altLang="en-US"/>
        </a:p>
      </dgm:t>
    </dgm:pt>
    <dgm:pt modelId="{09E76B22-B40A-4079-956A-959953332935}" type="pres">
      <dgm:prSet presAssocID="{93F20592-0004-4BE2-9330-44455BC4FDBE}" presName="Name115" presStyleLbl="parChTrans1D2" presStyleIdx="8" presStyleCnt="9"/>
      <dgm:spPr/>
      <dgm:t>
        <a:bodyPr/>
        <a:lstStyle/>
        <a:p>
          <a:endParaRPr lang="zh-CN" altLang="en-US"/>
        </a:p>
      </dgm:t>
    </dgm:pt>
    <dgm:pt modelId="{9B41B1F7-53FD-4760-A5C8-EF5E6BFDB971}" type="pres">
      <dgm:prSet presAssocID="{DE03A78C-B4C2-43E0-AEA2-5CD76DFD516F}" presName="hierRoot3" presStyleCnt="0">
        <dgm:presLayoutVars>
          <dgm:hierBranch val="init"/>
        </dgm:presLayoutVars>
      </dgm:prSet>
      <dgm:spPr/>
      <dgm:t>
        <a:bodyPr/>
        <a:lstStyle/>
        <a:p>
          <a:endParaRPr lang="zh-CN" altLang="en-US"/>
        </a:p>
      </dgm:t>
    </dgm:pt>
    <dgm:pt modelId="{284998E9-7897-48FA-BAC4-DC8D1A2A2D5C}" type="pres">
      <dgm:prSet presAssocID="{DE03A78C-B4C2-43E0-AEA2-5CD76DFD516F}" presName="rootComposite3" presStyleCnt="0"/>
      <dgm:spPr/>
      <dgm:t>
        <a:bodyPr/>
        <a:lstStyle/>
        <a:p>
          <a:endParaRPr lang="zh-CN" altLang="en-US"/>
        </a:p>
      </dgm:t>
    </dgm:pt>
    <dgm:pt modelId="{00B4ECA5-8037-425B-8912-63B90B1C515F}" type="pres">
      <dgm:prSet presAssocID="{DE03A78C-B4C2-43E0-AEA2-5CD76DFD516F}" presName="rootText3" presStyleLbl="asst1" presStyleIdx="1" presStyleCnt="2" custScaleY="195596">
        <dgm:presLayoutVars>
          <dgm:chPref val="3"/>
        </dgm:presLayoutVars>
      </dgm:prSet>
      <dgm:spPr/>
      <dgm:t>
        <a:bodyPr/>
        <a:lstStyle/>
        <a:p>
          <a:endParaRPr lang="zh-CN" altLang="en-US"/>
        </a:p>
      </dgm:t>
    </dgm:pt>
    <dgm:pt modelId="{582F36BD-F87B-4F78-AF8C-635692A8B6D1}" type="pres">
      <dgm:prSet presAssocID="{DE03A78C-B4C2-43E0-AEA2-5CD76DFD516F}" presName="rootConnector3" presStyleLbl="asst1" presStyleIdx="1" presStyleCnt="2"/>
      <dgm:spPr/>
      <dgm:t>
        <a:bodyPr/>
        <a:lstStyle/>
        <a:p>
          <a:endParaRPr lang="zh-CN" altLang="en-US"/>
        </a:p>
      </dgm:t>
    </dgm:pt>
    <dgm:pt modelId="{8F0BE49F-F803-4E75-8AE4-4CE7A5495504}" type="pres">
      <dgm:prSet presAssocID="{DE03A78C-B4C2-43E0-AEA2-5CD76DFD516F}" presName="hierChild6" presStyleCnt="0"/>
      <dgm:spPr/>
      <dgm:t>
        <a:bodyPr/>
        <a:lstStyle/>
        <a:p>
          <a:endParaRPr lang="zh-CN" altLang="en-US"/>
        </a:p>
      </dgm:t>
    </dgm:pt>
    <dgm:pt modelId="{EF414480-D258-4558-9FF0-CB67B1D7B884}" type="pres">
      <dgm:prSet presAssocID="{DE03A78C-B4C2-43E0-AEA2-5CD76DFD516F}" presName="hierChild7" presStyleCnt="0"/>
      <dgm:spPr/>
      <dgm:t>
        <a:bodyPr/>
        <a:lstStyle/>
        <a:p>
          <a:endParaRPr lang="zh-CN" altLang="en-US"/>
        </a:p>
      </dgm:t>
    </dgm:pt>
  </dgm:ptLst>
  <dgm:cxnLst>
    <dgm:cxn modelId="{4D54345D-244D-4569-A56C-BE072923A1E4}" type="presOf" srcId="{A15574F8-4CA9-432F-B291-B2C9EF7B978E}" destId="{0E84F07B-1572-40FE-BC9F-42DEF5E879B6}" srcOrd="1" destOrd="0" presId="urn:microsoft.com/office/officeart/2009/3/layout/HorizontalOrganizationChart"/>
    <dgm:cxn modelId="{84AF30BA-CBB2-466A-9B0E-919569524C51}" type="presOf" srcId="{A212EC0D-862A-487A-9AF6-EB81636510AD}" destId="{2100220E-D38B-4610-A6B2-E11C25663106}" srcOrd="1" destOrd="0" presId="urn:microsoft.com/office/officeart/2009/3/layout/HorizontalOrganizationChart"/>
    <dgm:cxn modelId="{DD1C2160-0E5A-4F50-9B46-03508DEA0176}" type="presOf" srcId="{FBA2579C-8968-46BA-A552-1C010459ED9D}" destId="{925DA339-F977-430E-AB85-740BC3AED201}" srcOrd="1" destOrd="0" presId="urn:microsoft.com/office/officeart/2009/3/layout/HorizontalOrganizationChart"/>
    <dgm:cxn modelId="{5E5EF4AE-BF52-4591-8760-748078DF031B}" type="presOf" srcId="{A15574F8-4CA9-432F-B291-B2C9EF7B978E}" destId="{C1782034-CFF6-4E07-85A3-D920B3AA72C8}" srcOrd="0" destOrd="0" presId="urn:microsoft.com/office/officeart/2009/3/layout/HorizontalOrganizationChart"/>
    <dgm:cxn modelId="{4A478E03-51A6-4280-A99C-2A323FAF7303}" type="presOf" srcId="{7A865962-FDE2-4913-BE6E-EAA6FB2C7C32}" destId="{7FBB9A45-420B-4F4F-B36A-8A4A24592422}" srcOrd="1" destOrd="0" presId="urn:microsoft.com/office/officeart/2009/3/layout/HorizontalOrganizationChart"/>
    <dgm:cxn modelId="{D0E708D8-AB67-4926-BFC4-B29B671DAD71}" type="presOf" srcId="{93F20592-0004-4BE2-9330-44455BC4FDBE}" destId="{09E76B22-B40A-4079-956A-959953332935}" srcOrd="0" destOrd="0" presId="urn:microsoft.com/office/officeart/2009/3/layout/HorizontalOrganizationChart"/>
    <dgm:cxn modelId="{49D6291D-03C8-4F42-9F53-7EE303A6CD34}" srcId="{2DBEFB72-DF01-475A-BE76-B2FFE6412135}" destId="{7A865962-FDE2-4913-BE6E-EAA6FB2C7C32}" srcOrd="0" destOrd="0" parTransId="{3DE1077B-0748-4374-9F44-4DDDC2559163}" sibTransId="{B1BEA87B-8673-42A8-B9E7-AE6A50395C98}"/>
    <dgm:cxn modelId="{706984E2-508F-48B0-AA54-4784CC5EF2AE}" type="presOf" srcId="{7A865962-FDE2-4913-BE6E-EAA6FB2C7C32}" destId="{78B6EA0D-3535-4574-8B66-5140408A39D6}" srcOrd="0" destOrd="0" presId="urn:microsoft.com/office/officeart/2009/3/layout/HorizontalOrganizationChart"/>
    <dgm:cxn modelId="{AD13FD5F-44DD-4D19-9F43-40341A361C61}" type="presOf" srcId="{DFC76978-44B5-4537-9FCC-D44542F51F71}" destId="{163C26D9-9ADF-483F-94CE-E09DCC4FF457}" srcOrd="0" destOrd="0" presId="urn:microsoft.com/office/officeart/2009/3/layout/HorizontalOrganizationChart"/>
    <dgm:cxn modelId="{452BB063-C964-4C7C-9DC3-9E385AC95D02}" type="presOf" srcId="{AE49CFAF-2B8F-4600-A956-61A12AFE9BB8}" destId="{3029B66D-3BE9-4710-AD11-4770F77DE90D}" srcOrd="0" destOrd="0" presId="urn:microsoft.com/office/officeart/2009/3/layout/HorizontalOrganizationChart"/>
    <dgm:cxn modelId="{26A42B06-889D-4103-B8B8-2F9F4C824EAF}" srcId="{2DBEFB72-DF01-475A-BE76-B2FFE6412135}" destId="{A212EC0D-862A-487A-9AF6-EB81636510AD}" srcOrd="8" destOrd="0" parTransId="{540E9347-328A-4B9C-9C5D-FCDACBE75F21}" sibTransId="{8F9369EC-E4EC-4FBC-A94E-B57FBA47D961}"/>
    <dgm:cxn modelId="{B1339518-E352-4923-813D-3F7442FEB29B}" type="presOf" srcId="{AD73191B-CCBF-4A36-B4CD-61F003B45A57}" destId="{A6F9327F-E4F1-4DD8-B0AA-E290D182B90A}" srcOrd="0" destOrd="0" presId="urn:microsoft.com/office/officeart/2009/3/layout/HorizontalOrganizationChart"/>
    <dgm:cxn modelId="{3573BB31-7649-4CBE-8E02-CB3E75B6CBF5}" type="presOf" srcId="{F92D3A7A-9D6D-48C7-8977-FDC7C978E99E}" destId="{7146657D-27CA-4F1B-BF3A-4A3DD907F971}" srcOrd="0" destOrd="0" presId="urn:microsoft.com/office/officeart/2009/3/layout/HorizontalOrganizationChart"/>
    <dgm:cxn modelId="{0DBA7071-F667-48B5-A16F-6F17908819C3}" type="presOf" srcId="{8B4F5EE6-CB69-4F22-92F3-0A8C90E1BE47}" destId="{EABDCEEA-DFCC-48A8-8472-E7FD163C08F1}" srcOrd="0" destOrd="0" presId="urn:microsoft.com/office/officeart/2009/3/layout/HorizontalOrganizationChart"/>
    <dgm:cxn modelId="{967E9749-ADB2-4200-8E6E-95B2712412BD}" type="presOf" srcId="{DE03A78C-B4C2-43E0-AEA2-5CD76DFD516F}" destId="{582F36BD-F87B-4F78-AF8C-635692A8B6D1}" srcOrd="1" destOrd="0" presId="urn:microsoft.com/office/officeart/2009/3/layout/HorizontalOrganizationChart"/>
    <dgm:cxn modelId="{2ED56F82-94A7-4503-9B24-CF6793179541}" type="presOf" srcId="{F1567C92-1AA4-4444-9A6B-DFC9C3585A21}" destId="{7D8F21DC-50B4-4EE9-A2E8-A554CFBC844B}" srcOrd="1" destOrd="0" presId="urn:microsoft.com/office/officeart/2009/3/layout/HorizontalOrganizationChart"/>
    <dgm:cxn modelId="{549822E5-5D5E-4671-BDAA-D3D32B269002}" type="presOf" srcId="{095ABEFB-A96A-44FB-BFE9-B36B5C9035A9}" destId="{990A1973-0A7C-4825-B71A-0FC6414BEFCF}" srcOrd="0" destOrd="0" presId="urn:microsoft.com/office/officeart/2009/3/layout/HorizontalOrganizationChart"/>
    <dgm:cxn modelId="{8CD4CA5E-D4F4-404D-AFC8-4C0825016365}" type="presOf" srcId="{540E9347-328A-4B9C-9C5D-FCDACBE75F21}" destId="{88127CC9-0CF7-4F9A-AAB0-1D92C73FC10F}" srcOrd="0" destOrd="0" presId="urn:microsoft.com/office/officeart/2009/3/layout/HorizontalOrganizationChart"/>
    <dgm:cxn modelId="{40C6DA62-59EC-45BB-8444-C1950835383F}" type="presOf" srcId="{FA5BA8A4-515D-4352-B49F-B3B1E6BD6568}" destId="{9CC044F3-10CA-4B10-B33B-34D286DE6DE6}" srcOrd="0" destOrd="0" presId="urn:microsoft.com/office/officeart/2009/3/layout/HorizontalOrganizationChart"/>
    <dgm:cxn modelId="{8F132B1D-C6AC-479C-A439-755274F79844}" srcId="{FA5BA8A4-515D-4352-B49F-B3B1E6BD6568}" destId="{2DBEFB72-DF01-475A-BE76-B2FFE6412135}" srcOrd="0" destOrd="0" parTransId="{5A876991-F760-4879-8144-4B006124489F}" sibTransId="{CD07B65C-8FA3-44CF-9F6D-74903ADF2CEA}"/>
    <dgm:cxn modelId="{4B16BA16-8666-44A7-9354-FAE1EEA94643}" type="presOf" srcId="{3DE1077B-0748-4374-9F44-4DDDC2559163}" destId="{2B919B71-3584-4894-A663-003ADD819FFB}" srcOrd="0" destOrd="0" presId="urn:microsoft.com/office/officeart/2009/3/layout/HorizontalOrganizationChart"/>
    <dgm:cxn modelId="{B2C9A236-4006-464F-9DF6-44F577F4C163}" type="presOf" srcId="{CE6F6DCA-2281-400D-BFFF-2605E069DEC9}" destId="{79A4856C-F66F-4929-98E0-698F66B3E316}" srcOrd="0" destOrd="0" presId="urn:microsoft.com/office/officeart/2009/3/layout/HorizontalOrganizationChart"/>
    <dgm:cxn modelId="{26495FAF-BE97-4628-B11C-D7161BCB1007}" srcId="{2DBEFB72-DF01-475A-BE76-B2FFE6412135}" destId="{095ABEFB-A96A-44FB-BFE9-B36B5C9035A9}" srcOrd="7" destOrd="0" parTransId="{B4D156BB-69ED-4EF3-9472-7448E10157F2}" sibTransId="{2C5BB094-048E-4978-BF1F-6D0E2F8365AD}"/>
    <dgm:cxn modelId="{32BA26FD-08C9-4CDD-8D86-322B293ED6E7}" type="presOf" srcId="{DE03A78C-B4C2-43E0-AEA2-5CD76DFD516F}" destId="{00B4ECA5-8037-425B-8912-63B90B1C515F}" srcOrd="0" destOrd="0" presId="urn:microsoft.com/office/officeart/2009/3/layout/HorizontalOrganizationChart"/>
    <dgm:cxn modelId="{1BE9AC6D-C925-48A8-BE0B-4B2A6AD33A00}" type="presOf" srcId="{095ABEFB-A96A-44FB-BFE9-B36B5C9035A9}" destId="{48B2486C-5024-48F3-A7FF-247E9A716D31}" srcOrd="1" destOrd="0" presId="urn:microsoft.com/office/officeart/2009/3/layout/HorizontalOrganizationChart"/>
    <dgm:cxn modelId="{3E9452E2-D5C6-4003-B7AD-BC0A36998A8D}" type="presOf" srcId="{0332EDDA-43DB-430F-B4C5-5C3991DFE22F}" destId="{49D45C46-6E67-4FBA-BEE0-3787C7938F5B}" srcOrd="1" destOrd="0" presId="urn:microsoft.com/office/officeart/2009/3/layout/HorizontalOrganizationChart"/>
    <dgm:cxn modelId="{E6112407-19FC-4B12-B0CE-4363E7087945}" srcId="{2DBEFB72-DF01-475A-BE76-B2FFE6412135}" destId="{0332EDDA-43DB-430F-B4C5-5C3991DFE22F}" srcOrd="6" destOrd="0" parTransId="{AD73191B-CCBF-4A36-B4CD-61F003B45A57}" sibTransId="{570D1033-07C9-4904-8481-1E1A228508B7}"/>
    <dgm:cxn modelId="{5DFD6A15-FE82-4899-A903-40A0729376F9}" type="presOf" srcId="{CE6F6DCA-2281-400D-BFFF-2605E069DEC9}" destId="{E6A972EF-75FF-4755-A997-A400126A8F0A}" srcOrd="1" destOrd="0" presId="urn:microsoft.com/office/officeart/2009/3/layout/HorizontalOrganizationChart"/>
    <dgm:cxn modelId="{1090C30D-C6C0-4033-B824-65FF035AF8D6}" srcId="{2DBEFB72-DF01-475A-BE76-B2FFE6412135}" destId="{CE6F6DCA-2281-400D-BFFF-2605E069DEC9}" srcOrd="3" destOrd="0" parTransId="{AE49CFAF-2B8F-4600-A956-61A12AFE9BB8}" sibTransId="{75042B22-ADDF-4197-9741-A89827A5B13F}"/>
    <dgm:cxn modelId="{8733979F-223C-481C-A934-BE63BF944523}" srcId="{2DBEFB72-DF01-475A-BE76-B2FFE6412135}" destId="{A15574F8-4CA9-432F-B291-B2C9EF7B978E}" srcOrd="5" destOrd="0" parTransId="{F92D3A7A-9D6D-48C7-8977-FDC7C978E99E}" sibTransId="{7B0727FD-3D5E-4823-9C4A-31C87AFA13BA}"/>
    <dgm:cxn modelId="{C0581747-5DEE-4C0B-A2CD-34353653E6F7}" type="presOf" srcId="{0332EDDA-43DB-430F-B4C5-5C3991DFE22F}" destId="{CA5EA033-29B7-4146-97CC-EF7DFBA0F0F1}" srcOrd="0" destOrd="0" presId="urn:microsoft.com/office/officeart/2009/3/layout/HorizontalOrganizationChart"/>
    <dgm:cxn modelId="{F9374F10-4133-459E-AF97-3147D273744F}" type="presOf" srcId="{B4D156BB-69ED-4EF3-9472-7448E10157F2}" destId="{692CC928-4D9A-4DE3-BCBF-D50934983760}" srcOrd="0" destOrd="0" presId="urn:microsoft.com/office/officeart/2009/3/layout/HorizontalOrganizationChart"/>
    <dgm:cxn modelId="{22750477-34E8-4A04-A7A7-5304EF97D991}" type="presOf" srcId="{F1567C92-1AA4-4444-9A6B-DFC9C3585A21}" destId="{59F3E159-A644-4D12-9046-6533159786AC}" srcOrd="0" destOrd="0" presId="urn:microsoft.com/office/officeart/2009/3/layout/HorizontalOrganizationChart"/>
    <dgm:cxn modelId="{6C602EA7-CE28-4F01-948A-06D48FA4DBF8}" type="presOf" srcId="{FBA2579C-8968-46BA-A552-1C010459ED9D}" destId="{A2893F1E-AF2B-4AFB-AD06-E0F2EA8087B0}" srcOrd="0" destOrd="0" presId="urn:microsoft.com/office/officeart/2009/3/layout/HorizontalOrganizationChart"/>
    <dgm:cxn modelId="{15061A78-D266-43D0-9DB0-B86712A15CC0}" type="presOf" srcId="{A212EC0D-862A-487A-9AF6-EB81636510AD}" destId="{64158DAC-5532-4E13-88A5-2CBCE29A4932}" srcOrd="0" destOrd="0" presId="urn:microsoft.com/office/officeart/2009/3/layout/HorizontalOrganizationChart"/>
    <dgm:cxn modelId="{0E939EEE-7B2D-4F58-8CAE-26E28C6BC4F6}" srcId="{2DBEFB72-DF01-475A-BE76-B2FFE6412135}" destId="{FBA2579C-8968-46BA-A552-1C010459ED9D}" srcOrd="2" destOrd="0" parTransId="{DFC76978-44B5-4537-9FCC-D44542F51F71}" sibTransId="{6D830D71-70DE-4E61-8DAD-B0165FC34F98}"/>
    <dgm:cxn modelId="{5393DEC5-7408-4489-9790-F624B5A052F0}" srcId="{2DBEFB72-DF01-475A-BE76-B2FFE6412135}" destId="{DE03A78C-B4C2-43E0-AEA2-5CD76DFD516F}" srcOrd="1" destOrd="0" parTransId="{93F20592-0004-4BE2-9330-44455BC4FDBE}" sibTransId="{97B296BC-4D24-45A5-8DDD-76245E4FECEB}"/>
    <dgm:cxn modelId="{2C6945DD-0E91-454E-A692-D037754632D0}" srcId="{2DBEFB72-DF01-475A-BE76-B2FFE6412135}" destId="{F1567C92-1AA4-4444-9A6B-DFC9C3585A21}" srcOrd="4" destOrd="0" parTransId="{8B4F5EE6-CB69-4F22-92F3-0A8C90E1BE47}" sibTransId="{9F243CD4-BC91-49E5-84AE-16440977DB8F}"/>
    <dgm:cxn modelId="{0A784140-9A5A-41A4-BBCB-8763B4C0171A}" type="presOf" srcId="{2DBEFB72-DF01-475A-BE76-B2FFE6412135}" destId="{AECA087A-F633-4651-BDE4-590C690AE4C0}" srcOrd="0" destOrd="0" presId="urn:microsoft.com/office/officeart/2009/3/layout/HorizontalOrganizationChart"/>
    <dgm:cxn modelId="{3AE47B94-375A-4FF6-8816-8F10D39F600C}" type="presOf" srcId="{2DBEFB72-DF01-475A-BE76-B2FFE6412135}" destId="{4260062B-ACF2-43D9-8339-F4A54A1BF63A}" srcOrd="1" destOrd="0" presId="urn:microsoft.com/office/officeart/2009/3/layout/HorizontalOrganizationChart"/>
    <dgm:cxn modelId="{70F083CE-4DD4-4CFD-BECE-865CDE641165}" type="presParOf" srcId="{9CC044F3-10CA-4B10-B33B-34D286DE6DE6}" destId="{A330B03A-EED0-4307-83E1-937CFE148359}" srcOrd="0" destOrd="0" presId="urn:microsoft.com/office/officeart/2009/3/layout/HorizontalOrganizationChart"/>
    <dgm:cxn modelId="{3A54D7E5-95E9-4696-B0B5-F14D30A78505}" type="presParOf" srcId="{A330B03A-EED0-4307-83E1-937CFE148359}" destId="{98DCA678-4681-443F-BE31-3155F22CA3B9}" srcOrd="0" destOrd="0" presId="urn:microsoft.com/office/officeart/2009/3/layout/HorizontalOrganizationChart"/>
    <dgm:cxn modelId="{76BE3BCD-7B59-45E7-B648-ECB990B3709A}" type="presParOf" srcId="{98DCA678-4681-443F-BE31-3155F22CA3B9}" destId="{AECA087A-F633-4651-BDE4-590C690AE4C0}" srcOrd="0" destOrd="0" presId="urn:microsoft.com/office/officeart/2009/3/layout/HorizontalOrganizationChart"/>
    <dgm:cxn modelId="{D60C0267-9DBD-4DDC-B729-932327B894EF}" type="presParOf" srcId="{98DCA678-4681-443F-BE31-3155F22CA3B9}" destId="{4260062B-ACF2-43D9-8339-F4A54A1BF63A}" srcOrd="1" destOrd="0" presId="urn:microsoft.com/office/officeart/2009/3/layout/HorizontalOrganizationChart"/>
    <dgm:cxn modelId="{8C3F3942-8FBF-4A94-99A2-A2C5372EC7A9}" type="presParOf" srcId="{A330B03A-EED0-4307-83E1-937CFE148359}" destId="{A6B95E06-F1A9-4584-9826-48000FCFB0E1}" srcOrd="1" destOrd="0" presId="urn:microsoft.com/office/officeart/2009/3/layout/HorizontalOrganizationChart"/>
    <dgm:cxn modelId="{3D8D71F4-504B-43F3-B37A-76451EEB5F4A}" type="presParOf" srcId="{A6B95E06-F1A9-4584-9826-48000FCFB0E1}" destId="{163C26D9-9ADF-483F-94CE-E09DCC4FF457}" srcOrd="0" destOrd="0" presId="urn:microsoft.com/office/officeart/2009/3/layout/HorizontalOrganizationChart"/>
    <dgm:cxn modelId="{689F2CC3-9BD4-4528-84C9-9473BCCEBBCB}" type="presParOf" srcId="{A6B95E06-F1A9-4584-9826-48000FCFB0E1}" destId="{962B52DF-C293-4FD5-ADDA-276F1D9E0B2A}" srcOrd="1" destOrd="0" presId="urn:microsoft.com/office/officeart/2009/3/layout/HorizontalOrganizationChart"/>
    <dgm:cxn modelId="{F6713B93-F33F-4FD8-B4DB-AC352574CC0E}" type="presParOf" srcId="{962B52DF-C293-4FD5-ADDA-276F1D9E0B2A}" destId="{AF36B155-42BB-4EE6-87B4-358EBC8626A5}" srcOrd="0" destOrd="0" presId="urn:microsoft.com/office/officeart/2009/3/layout/HorizontalOrganizationChart"/>
    <dgm:cxn modelId="{83AEEB43-D3E9-4F08-8BAB-184DB131CA9A}" type="presParOf" srcId="{AF36B155-42BB-4EE6-87B4-358EBC8626A5}" destId="{A2893F1E-AF2B-4AFB-AD06-E0F2EA8087B0}" srcOrd="0" destOrd="0" presId="urn:microsoft.com/office/officeart/2009/3/layout/HorizontalOrganizationChart"/>
    <dgm:cxn modelId="{BC82D24B-B38E-43A5-8CBA-CE327BFE942F}" type="presParOf" srcId="{AF36B155-42BB-4EE6-87B4-358EBC8626A5}" destId="{925DA339-F977-430E-AB85-740BC3AED201}" srcOrd="1" destOrd="0" presId="urn:microsoft.com/office/officeart/2009/3/layout/HorizontalOrganizationChart"/>
    <dgm:cxn modelId="{FB4E4F82-00D6-457E-A7C5-56B3ED0412DA}" type="presParOf" srcId="{962B52DF-C293-4FD5-ADDA-276F1D9E0B2A}" destId="{DEE15411-7027-417D-83E1-10830F2E0316}" srcOrd="1" destOrd="0" presId="urn:microsoft.com/office/officeart/2009/3/layout/HorizontalOrganizationChart"/>
    <dgm:cxn modelId="{E5A15733-592A-4217-A248-DC0F85A80F46}" type="presParOf" srcId="{962B52DF-C293-4FD5-ADDA-276F1D9E0B2A}" destId="{B5EB6A9F-86A1-4877-A110-4F0727F18C35}" srcOrd="2" destOrd="0" presId="urn:microsoft.com/office/officeart/2009/3/layout/HorizontalOrganizationChart"/>
    <dgm:cxn modelId="{1D861ADB-8462-45E9-90A2-F489F7AF3E38}" type="presParOf" srcId="{A6B95E06-F1A9-4584-9826-48000FCFB0E1}" destId="{3029B66D-3BE9-4710-AD11-4770F77DE90D}" srcOrd="2" destOrd="0" presId="urn:microsoft.com/office/officeart/2009/3/layout/HorizontalOrganizationChart"/>
    <dgm:cxn modelId="{0FE99E0F-E7A5-414A-AB6C-E2C232930EBD}" type="presParOf" srcId="{A6B95E06-F1A9-4584-9826-48000FCFB0E1}" destId="{CBE23D87-FE20-4409-A1E1-352F9FFF138B}" srcOrd="3" destOrd="0" presId="urn:microsoft.com/office/officeart/2009/3/layout/HorizontalOrganizationChart"/>
    <dgm:cxn modelId="{3705E55A-3010-40C7-AB2B-9776B7B295BA}" type="presParOf" srcId="{CBE23D87-FE20-4409-A1E1-352F9FFF138B}" destId="{15093353-93A0-44B4-9983-2FB5158FCD1A}" srcOrd="0" destOrd="0" presId="urn:microsoft.com/office/officeart/2009/3/layout/HorizontalOrganizationChart"/>
    <dgm:cxn modelId="{133832D8-5118-4E7F-8F91-B5D6D423740A}" type="presParOf" srcId="{15093353-93A0-44B4-9983-2FB5158FCD1A}" destId="{79A4856C-F66F-4929-98E0-698F66B3E316}" srcOrd="0" destOrd="0" presId="urn:microsoft.com/office/officeart/2009/3/layout/HorizontalOrganizationChart"/>
    <dgm:cxn modelId="{3E09A6CF-FB80-48A4-88EF-8E8EF5064F6D}" type="presParOf" srcId="{15093353-93A0-44B4-9983-2FB5158FCD1A}" destId="{E6A972EF-75FF-4755-A997-A400126A8F0A}" srcOrd="1" destOrd="0" presId="urn:microsoft.com/office/officeart/2009/3/layout/HorizontalOrganizationChart"/>
    <dgm:cxn modelId="{F53A2C0B-78A4-48CE-9816-1E0865823E84}" type="presParOf" srcId="{CBE23D87-FE20-4409-A1E1-352F9FFF138B}" destId="{8A01E1E0-3FB4-4FB3-B3E7-982A78B057AC}" srcOrd="1" destOrd="0" presId="urn:microsoft.com/office/officeart/2009/3/layout/HorizontalOrganizationChart"/>
    <dgm:cxn modelId="{085CE218-3609-499B-AFE0-34C8358FBF5B}" type="presParOf" srcId="{CBE23D87-FE20-4409-A1E1-352F9FFF138B}" destId="{D87F98EF-AD8A-43AC-ACE9-FF9FAB971F7B}" srcOrd="2" destOrd="0" presId="urn:microsoft.com/office/officeart/2009/3/layout/HorizontalOrganizationChart"/>
    <dgm:cxn modelId="{23BCD09C-C3EA-4355-98EE-A8CC58AF2B90}" type="presParOf" srcId="{A6B95E06-F1A9-4584-9826-48000FCFB0E1}" destId="{EABDCEEA-DFCC-48A8-8472-E7FD163C08F1}" srcOrd="4" destOrd="0" presId="urn:microsoft.com/office/officeart/2009/3/layout/HorizontalOrganizationChart"/>
    <dgm:cxn modelId="{A4B224C4-735F-47F8-89A3-98C993364F33}" type="presParOf" srcId="{A6B95E06-F1A9-4584-9826-48000FCFB0E1}" destId="{CD010243-0E8E-470D-A584-2DEDBF3FD941}" srcOrd="5" destOrd="0" presId="urn:microsoft.com/office/officeart/2009/3/layout/HorizontalOrganizationChart"/>
    <dgm:cxn modelId="{A5DA103D-E7CC-420A-983B-9E8546583025}" type="presParOf" srcId="{CD010243-0E8E-470D-A584-2DEDBF3FD941}" destId="{C4AD83B6-08D6-4252-9FAE-8891D1F2CA21}" srcOrd="0" destOrd="0" presId="urn:microsoft.com/office/officeart/2009/3/layout/HorizontalOrganizationChart"/>
    <dgm:cxn modelId="{B83C6582-1784-4B76-AE36-ED139E1CE7E8}" type="presParOf" srcId="{C4AD83B6-08D6-4252-9FAE-8891D1F2CA21}" destId="{59F3E159-A644-4D12-9046-6533159786AC}" srcOrd="0" destOrd="0" presId="urn:microsoft.com/office/officeart/2009/3/layout/HorizontalOrganizationChart"/>
    <dgm:cxn modelId="{5A7AE605-9A92-403B-89D4-1995D67FA552}" type="presParOf" srcId="{C4AD83B6-08D6-4252-9FAE-8891D1F2CA21}" destId="{7D8F21DC-50B4-4EE9-A2E8-A554CFBC844B}" srcOrd="1" destOrd="0" presId="urn:microsoft.com/office/officeart/2009/3/layout/HorizontalOrganizationChart"/>
    <dgm:cxn modelId="{77832168-EB53-4EC3-83FD-E76BBC72AE05}" type="presParOf" srcId="{CD010243-0E8E-470D-A584-2DEDBF3FD941}" destId="{2A28C648-43D8-4DFB-BEBA-89D31FC0E49C}" srcOrd="1" destOrd="0" presId="urn:microsoft.com/office/officeart/2009/3/layout/HorizontalOrganizationChart"/>
    <dgm:cxn modelId="{F7776B06-2BAB-4FFF-9D54-E308E3705D04}" type="presParOf" srcId="{CD010243-0E8E-470D-A584-2DEDBF3FD941}" destId="{91A8DEC1-64B3-4A8C-AF6C-7224A52BC01B}" srcOrd="2" destOrd="0" presId="urn:microsoft.com/office/officeart/2009/3/layout/HorizontalOrganizationChart"/>
    <dgm:cxn modelId="{48418F1E-50AF-45C1-99DE-3E8EA67C835A}" type="presParOf" srcId="{A6B95E06-F1A9-4584-9826-48000FCFB0E1}" destId="{7146657D-27CA-4F1B-BF3A-4A3DD907F971}" srcOrd="6" destOrd="0" presId="urn:microsoft.com/office/officeart/2009/3/layout/HorizontalOrganizationChart"/>
    <dgm:cxn modelId="{E316F823-9290-4786-BA56-C1888B7D2B22}" type="presParOf" srcId="{A6B95E06-F1A9-4584-9826-48000FCFB0E1}" destId="{0B0217DB-AA5B-42B2-862D-09C50C9B4D1D}" srcOrd="7" destOrd="0" presId="urn:microsoft.com/office/officeart/2009/3/layout/HorizontalOrganizationChart"/>
    <dgm:cxn modelId="{0D7C1F4B-1470-4D1C-8C13-76C266B5798D}" type="presParOf" srcId="{0B0217DB-AA5B-42B2-862D-09C50C9B4D1D}" destId="{30BBD2A2-6C47-4531-8657-7D77A65B8C9F}" srcOrd="0" destOrd="0" presId="urn:microsoft.com/office/officeart/2009/3/layout/HorizontalOrganizationChart"/>
    <dgm:cxn modelId="{E63321B6-9D32-426E-ABAD-141648AC1B2F}" type="presParOf" srcId="{30BBD2A2-6C47-4531-8657-7D77A65B8C9F}" destId="{C1782034-CFF6-4E07-85A3-D920B3AA72C8}" srcOrd="0" destOrd="0" presId="urn:microsoft.com/office/officeart/2009/3/layout/HorizontalOrganizationChart"/>
    <dgm:cxn modelId="{98587FCF-0536-46C1-A8EE-4325DAC47EC9}" type="presParOf" srcId="{30BBD2A2-6C47-4531-8657-7D77A65B8C9F}" destId="{0E84F07B-1572-40FE-BC9F-42DEF5E879B6}" srcOrd="1" destOrd="0" presId="urn:microsoft.com/office/officeart/2009/3/layout/HorizontalOrganizationChart"/>
    <dgm:cxn modelId="{9654533C-FEE5-4164-AA92-0B168D0F557D}" type="presParOf" srcId="{0B0217DB-AA5B-42B2-862D-09C50C9B4D1D}" destId="{005B0754-5423-428A-AE60-D0C1F2952BE2}" srcOrd="1" destOrd="0" presId="urn:microsoft.com/office/officeart/2009/3/layout/HorizontalOrganizationChart"/>
    <dgm:cxn modelId="{DB1A51C6-A680-4608-ADB5-BFDFC732B1C5}" type="presParOf" srcId="{0B0217DB-AA5B-42B2-862D-09C50C9B4D1D}" destId="{C4335151-6160-4E09-A5F2-3E1F900C3BF1}" srcOrd="2" destOrd="0" presId="urn:microsoft.com/office/officeart/2009/3/layout/HorizontalOrganizationChart"/>
    <dgm:cxn modelId="{E648D4B6-2922-4A26-9BB0-5AE1F81802E8}" type="presParOf" srcId="{A6B95E06-F1A9-4584-9826-48000FCFB0E1}" destId="{A6F9327F-E4F1-4DD8-B0AA-E290D182B90A}" srcOrd="8" destOrd="0" presId="urn:microsoft.com/office/officeart/2009/3/layout/HorizontalOrganizationChart"/>
    <dgm:cxn modelId="{30D87644-3C91-4EB0-B115-D9BEDA3931A4}" type="presParOf" srcId="{A6B95E06-F1A9-4584-9826-48000FCFB0E1}" destId="{E1AA831D-A375-44D2-BDC0-D4643A6EA3BE}" srcOrd="9" destOrd="0" presId="urn:microsoft.com/office/officeart/2009/3/layout/HorizontalOrganizationChart"/>
    <dgm:cxn modelId="{B66EC8D4-9CD3-47D0-9A92-2A82E3146334}" type="presParOf" srcId="{E1AA831D-A375-44D2-BDC0-D4643A6EA3BE}" destId="{0F814FB8-8970-4AB2-B1DE-6877764B8973}" srcOrd="0" destOrd="0" presId="urn:microsoft.com/office/officeart/2009/3/layout/HorizontalOrganizationChart"/>
    <dgm:cxn modelId="{733518E4-AF9C-4395-A618-82D10DAE77EE}" type="presParOf" srcId="{0F814FB8-8970-4AB2-B1DE-6877764B8973}" destId="{CA5EA033-29B7-4146-97CC-EF7DFBA0F0F1}" srcOrd="0" destOrd="0" presId="urn:microsoft.com/office/officeart/2009/3/layout/HorizontalOrganizationChart"/>
    <dgm:cxn modelId="{161DCD96-E28A-46DD-8725-42288EFC2FE9}" type="presParOf" srcId="{0F814FB8-8970-4AB2-B1DE-6877764B8973}" destId="{49D45C46-6E67-4FBA-BEE0-3787C7938F5B}" srcOrd="1" destOrd="0" presId="urn:microsoft.com/office/officeart/2009/3/layout/HorizontalOrganizationChart"/>
    <dgm:cxn modelId="{3653FA0D-5673-448D-B99A-C379A3B64D31}" type="presParOf" srcId="{E1AA831D-A375-44D2-BDC0-D4643A6EA3BE}" destId="{D1410AD0-16F6-4EF2-B266-F4C305D390BA}" srcOrd="1" destOrd="0" presId="urn:microsoft.com/office/officeart/2009/3/layout/HorizontalOrganizationChart"/>
    <dgm:cxn modelId="{1ABAAA3D-93BD-4802-9654-3055717A8B72}" type="presParOf" srcId="{E1AA831D-A375-44D2-BDC0-D4643A6EA3BE}" destId="{34645EB1-A3E0-4FE2-ABB2-DBF4A78CABE4}" srcOrd="2" destOrd="0" presId="urn:microsoft.com/office/officeart/2009/3/layout/HorizontalOrganizationChart"/>
    <dgm:cxn modelId="{9523237E-7EE5-43ED-BBFD-00E3DFE4FAF0}" type="presParOf" srcId="{A6B95E06-F1A9-4584-9826-48000FCFB0E1}" destId="{692CC928-4D9A-4DE3-BCBF-D50934983760}" srcOrd="10" destOrd="0" presId="urn:microsoft.com/office/officeart/2009/3/layout/HorizontalOrganizationChart"/>
    <dgm:cxn modelId="{96936B13-F9AA-4492-B797-7879800DBEB4}" type="presParOf" srcId="{A6B95E06-F1A9-4584-9826-48000FCFB0E1}" destId="{5BB84838-ED34-4442-AAA3-CDC7C58AA60A}" srcOrd="11" destOrd="0" presId="urn:microsoft.com/office/officeart/2009/3/layout/HorizontalOrganizationChart"/>
    <dgm:cxn modelId="{99BF33C7-F2C6-42C2-89D2-1091B22BD3F7}" type="presParOf" srcId="{5BB84838-ED34-4442-AAA3-CDC7C58AA60A}" destId="{40ABA895-7964-48DC-9B7E-AB769DFE7906}" srcOrd="0" destOrd="0" presId="urn:microsoft.com/office/officeart/2009/3/layout/HorizontalOrganizationChart"/>
    <dgm:cxn modelId="{FF129518-2BC8-4F53-B385-CAFA97E21AFB}" type="presParOf" srcId="{40ABA895-7964-48DC-9B7E-AB769DFE7906}" destId="{990A1973-0A7C-4825-B71A-0FC6414BEFCF}" srcOrd="0" destOrd="0" presId="urn:microsoft.com/office/officeart/2009/3/layout/HorizontalOrganizationChart"/>
    <dgm:cxn modelId="{4B8D5705-0891-46C2-AED9-5948C2038E85}" type="presParOf" srcId="{40ABA895-7964-48DC-9B7E-AB769DFE7906}" destId="{48B2486C-5024-48F3-A7FF-247E9A716D31}" srcOrd="1" destOrd="0" presId="urn:microsoft.com/office/officeart/2009/3/layout/HorizontalOrganizationChart"/>
    <dgm:cxn modelId="{9C9D38D6-4513-4548-9970-40A8ECD99FC4}" type="presParOf" srcId="{5BB84838-ED34-4442-AAA3-CDC7C58AA60A}" destId="{4CDB4286-EAA4-4491-A417-0D767E9F60C9}" srcOrd="1" destOrd="0" presId="urn:microsoft.com/office/officeart/2009/3/layout/HorizontalOrganizationChart"/>
    <dgm:cxn modelId="{9F7D8358-F4CA-47D7-ABEC-A5E16EB742AA}" type="presParOf" srcId="{5BB84838-ED34-4442-AAA3-CDC7C58AA60A}" destId="{AD7BDB15-0E57-4A6C-A32A-607A28BA8FB4}" srcOrd="2" destOrd="0" presId="urn:microsoft.com/office/officeart/2009/3/layout/HorizontalOrganizationChart"/>
    <dgm:cxn modelId="{2B133041-FC23-461B-8058-D70F837F0ABA}" type="presParOf" srcId="{A6B95E06-F1A9-4584-9826-48000FCFB0E1}" destId="{88127CC9-0CF7-4F9A-AAB0-1D92C73FC10F}" srcOrd="12" destOrd="0" presId="urn:microsoft.com/office/officeart/2009/3/layout/HorizontalOrganizationChart"/>
    <dgm:cxn modelId="{F1FA4703-8213-4F1E-8A98-820D994B401D}" type="presParOf" srcId="{A6B95E06-F1A9-4584-9826-48000FCFB0E1}" destId="{CF90BB58-CF94-4F89-854C-B7CCA14AD999}" srcOrd="13" destOrd="0" presId="urn:microsoft.com/office/officeart/2009/3/layout/HorizontalOrganizationChart"/>
    <dgm:cxn modelId="{326625C3-1929-4B03-B182-1C1F3EF56532}" type="presParOf" srcId="{CF90BB58-CF94-4F89-854C-B7CCA14AD999}" destId="{8D4322AE-4C37-41A4-A7B8-A001B70502F8}" srcOrd="0" destOrd="0" presId="urn:microsoft.com/office/officeart/2009/3/layout/HorizontalOrganizationChart"/>
    <dgm:cxn modelId="{DE9981E5-328C-42A8-8013-18590AFCC768}" type="presParOf" srcId="{8D4322AE-4C37-41A4-A7B8-A001B70502F8}" destId="{64158DAC-5532-4E13-88A5-2CBCE29A4932}" srcOrd="0" destOrd="0" presId="urn:microsoft.com/office/officeart/2009/3/layout/HorizontalOrganizationChart"/>
    <dgm:cxn modelId="{5633BFCA-4ED3-41C6-AEC3-4A2946D621F0}" type="presParOf" srcId="{8D4322AE-4C37-41A4-A7B8-A001B70502F8}" destId="{2100220E-D38B-4610-A6B2-E11C25663106}" srcOrd="1" destOrd="0" presId="urn:microsoft.com/office/officeart/2009/3/layout/HorizontalOrganizationChart"/>
    <dgm:cxn modelId="{AAF3E767-4C20-4662-B0F2-FC9D08D2F143}" type="presParOf" srcId="{CF90BB58-CF94-4F89-854C-B7CCA14AD999}" destId="{71E0D3F4-2A29-48CC-9AFD-DCC09B3380D3}" srcOrd="1" destOrd="0" presId="urn:microsoft.com/office/officeart/2009/3/layout/HorizontalOrganizationChart"/>
    <dgm:cxn modelId="{E0957CCC-68E6-43EC-87AC-FCF23C6E420A}" type="presParOf" srcId="{CF90BB58-CF94-4F89-854C-B7CCA14AD999}" destId="{8B78D215-0D36-4117-B2BA-F1462BFB6608}" srcOrd="2" destOrd="0" presId="urn:microsoft.com/office/officeart/2009/3/layout/HorizontalOrganizationChart"/>
    <dgm:cxn modelId="{05808A64-CB99-4E3E-BB62-7D6ED207ABF6}" type="presParOf" srcId="{A330B03A-EED0-4307-83E1-937CFE148359}" destId="{E7B3904F-A376-494C-97EA-46C8DB54885D}" srcOrd="2" destOrd="0" presId="urn:microsoft.com/office/officeart/2009/3/layout/HorizontalOrganizationChart"/>
    <dgm:cxn modelId="{4ACAA0B5-A4C9-4A19-B240-BA604F722CBB}" type="presParOf" srcId="{E7B3904F-A376-494C-97EA-46C8DB54885D}" destId="{2B919B71-3584-4894-A663-003ADD819FFB}" srcOrd="0" destOrd="0" presId="urn:microsoft.com/office/officeart/2009/3/layout/HorizontalOrganizationChart"/>
    <dgm:cxn modelId="{1FC9325E-817F-4D57-96E8-4625CCE5FE64}" type="presParOf" srcId="{E7B3904F-A376-494C-97EA-46C8DB54885D}" destId="{A68139E6-7F9A-4E55-BBFA-1CBA8E6B3586}" srcOrd="1" destOrd="0" presId="urn:microsoft.com/office/officeart/2009/3/layout/HorizontalOrganizationChart"/>
    <dgm:cxn modelId="{FC76324D-58BC-493B-9303-22A0B6A14FBD}" type="presParOf" srcId="{A68139E6-7F9A-4E55-BBFA-1CBA8E6B3586}" destId="{092B9E72-721A-4BFE-A2B6-1C36B195CF35}" srcOrd="0" destOrd="0" presId="urn:microsoft.com/office/officeart/2009/3/layout/HorizontalOrganizationChart"/>
    <dgm:cxn modelId="{93B29AA5-3F41-48E6-9519-2332E1101C79}" type="presParOf" srcId="{092B9E72-721A-4BFE-A2B6-1C36B195CF35}" destId="{78B6EA0D-3535-4574-8B66-5140408A39D6}" srcOrd="0" destOrd="0" presId="urn:microsoft.com/office/officeart/2009/3/layout/HorizontalOrganizationChart"/>
    <dgm:cxn modelId="{A95AF6D7-7C3F-43BE-9E99-81953934B3BE}" type="presParOf" srcId="{092B9E72-721A-4BFE-A2B6-1C36B195CF35}" destId="{7FBB9A45-420B-4F4F-B36A-8A4A24592422}" srcOrd="1" destOrd="0" presId="urn:microsoft.com/office/officeart/2009/3/layout/HorizontalOrganizationChart"/>
    <dgm:cxn modelId="{DD25DE09-BB9B-4E7F-9990-61B9FFEFF999}" type="presParOf" srcId="{A68139E6-7F9A-4E55-BBFA-1CBA8E6B3586}" destId="{92DC2B37-5022-405B-8EB2-96EBF29ED406}" srcOrd="1" destOrd="0" presId="urn:microsoft.com/office/officeart/2009/3/layout/HorizontalOrganizationChart"/>
    <dgm:cxn modelId="{B45FA987-A0C1-450D-B2E0-A1D327456201}" type="presParOf" srcId="{A68139E6-7F9A-4E55-BBFA-1CBA8E6B3586}" destId="{8C2A93C9-340D-4211-85D0-C50EDB0A5C24}" srcOrd="2" destOrd="0" presId="urn:microsoft.com/office/officeart/2009/3/layout/HorizontalOrganizationChart"/>
    <dgm:cxn modelId="{2B04B521-27D6-427E-842A-40B3BFE145F2}" type="presParOf" srcId="{E7B3904F-A376-494C-97EA-46C8DB54885D}" destId="{09E76B22-B40A-4079-956A-959953332935}" srcOrd="2" destOrd="0" presId="urn:microsoft.com/office/officeart/2009/3/layout/HorizontalOrganizationChart"/>
    <dgm:cxn modelId="{71AEE2E8-3B6D-4C61-B037-EDFE36CB50E0}" type="presParOf" srcId="{E7B3904F-A376-494C-97EA-46C8DB54885D}" destId="{9B41B1F7-53FD-4760-A5C8-EF5E6BFDB971}" srcOrd="3" destOrd="0" presId="urn:microsoft.com/office/officeart/2009/3/layout/HorizontalOrganizationChart"/>
    <dgm:cxn modelId="{C8978D43-477D-49E6-92E3-AFEC29F292F2}" type="presParOf" srcId="{9B41B1F7-53FD-4760-A5C8-EF5E6BFDB971}" destId="{284998E9-7897-48FA-BAC4-DC8D1A2A2D5C}" srcOrd="0" destOrd="0" presId="urn:microsoft.com/office/officeart/2009/3/layout/HorizontalOrganizationChart"/>
    <dgm:cxn modelId="{0C51F65A-3757-47CD-B601-FD09E27ED7AF}" type="presParOf" srcId="{284998E9-7897-48FA-BAC4-DC8D1A2A2D5C}" destId="{00B4ECA5-8037-425B-8912-63B90B1C515F}" srcOrd="0" destOrd="0" presId="urn:microsoft.com/office/officeart/2009/3/layout/HorizontalOrganizationChart"/>
    <dgm:cxn modelId="{075DB7BC-F91D-4A93-A1BE-DA1637693443}" type="presParOf" srcId="{284998E9-7897-48FA-BAC4-DC8D1A2A2D5C}" destId="{582F36BD-F87B-4F78-AF8C-635692A8B6D1}" srcOrd="1" destOrd="0" presId="urn:microsoft.com/office/officeart/2009/3/layout/HorizontalOrganizationChart"/>
    <dgm:cxn modelId="{462F9497-2AA4-40A5-ACB0-DC5B490EFADB}" type="presParOf" srcId="{9B41B1F7-53FD-4760-A5C8-EF5E6BFDB971}" destId="{8F0BE49F-F803-4E75-8AE4-4CE7A5495504}" srcOrd="1" destOrd="0" presId="urn:microsoft.com/office/officeart/2009/3/layout/HorizontalOrganizationChart"/>
    <dgm:cxn modelId="{89352AA5-B793-4470-A895-76E165EE484B}" type="presParOf" srcId="{9B41B1F7-53FD-4760-A5C8-EF5E6BFDB971}" destId="{EF414480-D258-4558-9FF0-CB67B1D7B884}" srcOrd="2" destOrd="0" presId="urn:microsoft.com/office/officeart/2009/3/layout/HorizontalOrganizationChart"/>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ED415E07-C559-4BCD-B888-17C5A77E89F3}" type="doc">
      <dgm:prSet loTypeId="urn:microsoft.com/office/officeart/2005/8/layout/vList2" loCatId="list" qsTypeId="urn:microsoft.com/office/officeart/2005/8/quickstyle/simple5" qsCatId="simple" csTypeId="urn:microsoft.com/office/officeart/2005/8/colors/accent1_2" csCatId="accent1" phldr="1"/>
      <dgm:spPr/>
      <dgm:t>
        <a:bodyPr/>
        <a:lstStyle/>
        <a:p>
          <a:endParaRPr lang="zh-CN" altLang="en-US"/>
        </a:p>
      </dgm:t>
    </dgm:pt>
    <dgm:pt modelId="{C2C6FADC-3533-42A5-BB3C-69155A47FA11}">
      <dgm:prSet/>
      <dgm:spPr/>
      <dgm:t>
        <a:bodyPr/>
        <a:lstStyle/>
        <a:p>
          <a:pPr rtl="0"/>
          <a:r>
            <a:rPr lang="en-US" altLang="zh-CN" b="1" dirty="0" smtClean="0"/>
            <a:t>     </a:t>
          </a:r>
          <a:r>
            <a:rPr lang="zh-CN" b="1" dirty="0" smtClean="0"/>
            <a:t>遇最后一日为法定节假日的，顺延</a:t>
          </a:r>
          <a:r>
            <a:rPr lang="en-US" b="1" dirty="0" smtClean="0"/>
            <a:t>1</a:t>
          </a:r>
          <a:r>
            <a:rPr lang="zh-CN" b="1" dirty="0" smtClean="0"/>
            <a:t>日；在每月</a:t>
          </a:r>
          <a:r>
            <a:rPr lang="en-US" b="1" dirty="0" smtClean="0"/>
            <a:t>1</a:t>
          </a:r>
          <a:r>
            <a:rPr lang="zh-CN" b="1" dirty="0" smtClean="0"/>
            <a:t>日至</a:t>
          </a:r>
          <a:r>
            <a:rPr lang="en-US" b="1" dirty="0" smtClean="0"/>
            <a:t>15</a:t>
          </a:r>
          <a:r>
            <a:rPr lang="zh-CN" b="1" dirty="0" smtClean="0"/>
            <a:t>日内有连续</a:t>
          </a:r>
          <a:r>
            <a:rPr lang="en-US" b="1" dirty="0" smtClean="0"/>
            <a:t>3</a:t>
          </a:r>
          <a:r>
            <a:rPr lang="zh-CN" b="1" dirty="0" smtClean="0"/>
            <a:t>日以上法定休假日的，按休假日天数顺延。</a:t>
          </a:r>
          <a:endParaRPr lang="zh-CN" dirty="0"/>
        </a:p>
      </dgm:t>
    </dgm:pt>
    <dgm:pt modelId="{536AB4DB-74B7-45F1-BBD9-7D1D59F86B4E}" type="parTrans" cxnId="{A2FF4298-9614-4E4C-B71F-6F6D74319355}">
      <dgm:prSet/>
      <dgm:spPr/>
      <dgm:t>
        <a:bodyPr/>
        <a:lstStyle/>
        <a:p>
          <a:endParaRPr lang="zh-CN" altLang="en-US"/>
        </a:p>
      </dgm:t>
    </dgm:pt>
    <dgm:pt modelId="{DEBF6A1A-F781-440B-BAF7-3DCCF1F5A8AD}" type="sibTrans" cxnId="{A2FF4298-9614-4E4C-B71F-6F6D74319355}">
      <dgm:prSet/>
      <dgm:spPr/>
      <dgm:t>
        <a:bodyPr/>
        <a:lstStyle/>
        <a:p>
          <a:endParaRPr lang="zh-CN" altLang="en-US"/>
        </a:p>
      </dgm:t>
    </dgm:pt>
    <dgm:pt modelId="{BFC2DEC1-E7D8-40CC-946C-E24B6267820E}" type="pres">
      <dgm:prSet presAssocID="{ED415E07-C559-4BCD-B888-17C5A77E89F3}" presName="linear" presStyleCnt="0">
        <dgm:presLayoutVars>
          <dgm:animLvl val="lvl"/>
          <dgm:resizeHandles val="exact"/>
        </dgm:presLayoutVars>
      </dgm:prSet>
      <dgm:spPr/>
      <dgm:t>
        <a:bodyPr/>
        <a:lstStyle/>
        <a:p>
          <a:endParaRPr lang="zh-CN" altLang="en-US"/>
        </a:p>
      </dgm:t>
    </dgm:pt>
    <dgm:pt modelId="{7710A7BE-C83F-4BA4-A1EB-24EC8EACF247}" type="pres">
      <dgm:prSet presAssocID="{C2C6FADC-3533-42A5-BB3C-69155A47FA11}" presName="parentText" presStyleLbl="node1" presStyleIdx="0" presStyleCnt="1" custLinFactNeighborX="6667" custLinFactNeighborY="-2157">
        <dgm:presLayoutVars>
          <dgm:chMax val="0"/>
          <dgm:bulletEnabled val="1"/>
        </dgm:presLayoutVars>
      </dgm:prSet>
      <dgm:spPr/>
      <dgm:t>
        <a:bodyPr/>
        <a:lstStyle/>
        <a:p>
          <a:endParaRPr lang="zh-CN" altLang="en-US"/>
        </a:p>
      </dgm:t>
    </dgm:pt>
  </dgm:ptLst>
  <dgm:cxnLst>
    <dgm:cxn modelId="{241F2A47-BB16-4D69-8EC6-DFD3B46EE20A}" type="presOf" srcId="{ED415E07-C559-4BCD-B888-17C5A77E89F3}" destId="{BFC2DEC1-E7D8-40CC-946C-E24B6267820E}" srcOrd="0" destOrd="0" presId="urn:microsoft.com/office/officeart/2005/8/layout/vList2"/>
    <dgm:cxn modelId="{A2FF4298-9614-4E4C-B71F-6F6D74319355}" srcId="{ED415E07-C559-4BCD-B888-17C5A77E89F3}" destId="{C2C6FADC-3533-42A5-BB3C-69155A47FA11}" srcOrd="0" destOrd="0" parTransId="{536AB4DB-74B7-45F1-BBD9-7D1D59F86B4E}" sibTransId="{DEBF6A1A-F781-440B-BAF7-3DCCF1F5A8AD}"/>
    <dgm:cxn modelId="{F9F34D9D-023F-47C8-A13E-F9354BD6208B}" type="presOf" srcId="{C2C6FADC-3533-42A5-BB3C-69155A47FA11}" destId="{7710A7BE-C83F-4BA4-A1EB-24EC8EACF247}" srcOrd="0" destOrd="0" presId="urn:microsoft.com/office/officeart/2005/8/layout/vList2"/>
    <dgm:cxn modelId="{A70EA101-2EEB-442C-BE74-C6A7F1CD07D1}" type="presParOf" srcId="{BFC2DEC1-E7D8-40CC-946C-E24B6267820E}" destId="{7710A7BE-C83F-4BA4-A1EB-24EC8EACF247}" srcOrd="0" destOrd="0" presId="urn:microsoft.com/office/officeart/2005/8/layout/vList2"/>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CAA50826-5204-4D75-BF1D-0AA0B27B03E7}"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zh-CN" altLang="en-US"/>
        </a:p>
      </dgm:t>
    </dgm:pt>
    <dgm:pt modelId="{9C769C17-BC04-4175-86EA-B6A5DC00E191}">
      <dgm:prSet phldrT="[文本]"/>
      <dgm:spPr/>
      <dgm:t>
        <a:bodyPr/>
        <a:lstStyle/>
        <a:p>
          <a:r>
            <a:rPr lang="en-US" altLang="zh-CN" dirty="0" smtClean="0"/>
            <a:t>4</a:t>
          </a:r>
          <a:r>
            <a:rPr lang="zh-CN" altLang="en-US" dirty="0" smtClean="0"/>
            <a:t>月份</a:t>
          </a:r>
          <a:endParaRPr lang="zh-CN" altLang="en-US" dirty="0"/>
        </a:p>
      </dgm:t>
    </dgm:pt>
    <dgm:pt modelId="{6EC3AA30-BB5A-44A0-BACE-AB990FBFE491}" type="parTrans" cxnId="{BA0CC155-D0BD-4D74-81C3-D9F1B20C8C5D}">
      <dgm:prSet/>
      <dgm:spPr/>
      <dgm:t>
        <a:bodyPr/>
        <a:lstStyle/>
        <a:p>
          <a:endParaRPr lang="zh-CN" altLang="en-US"/>
        </a:p>
      </dgm:t>
    </dgm:pt>
    <dgm:pt modelId="{EEA6D39B-BC3E-4AA4-99E6-A69EE76AC440}" type="sibTrans" cxnId="{BA0CC155-D0BD-4D74-81C3-D9F1B20C8C5D}">
      <dgm:prSet/>
      <dgm:spPr/>
      <dgm:t>
        <a:bodyPr/>
        <a:lstStyle/>
        <a:p>
          <a:endParaRPr lang="zh-CN" altLang="en-US"/>
        </a:p>
      </dgm:t>
    </dgm:pt>
    <dgm:pt modelId="{5D39B18F-DDB9-417E-BF03-567776AAFE48}">
      <dgm:prSet phldrT="[文本]"/>
      <dgm:spPr/>
      <dgm:t>
        <a:bodyPr/>
        <a:lstStyle/>
        <a:p>
          <a:r>
            <a:rPr lang="zh-CN" altLang="en-US" dirty="0" smtClean="0"/>
            <a:t>营业税        地税</a:t>
          </a:r>
          <a:endParaRPr lang="zh-CN" altLang="en-US" dirty="0"/>
        </a:p>
      </dgm:t>
    </dgm:pt>
    <dgm:pt modelId="{56A89D30-D28B-4DA8-A53A-2CF5622AF11A}" type="parTrans" cxnId="{1EC0AC21-61B0-4E4C-9504-2CA7E28E002B}">
      <dgm:prSet/>
      <dgm:spPr/>
      <dgm:t>
        <a:bodyPr/>
        <a:lstStyle/>
        <a:p>
          <a:endParaRPr lang="zh-CN" altLang="en-US"/>
        </a:p>
      </dgm:t>
    </dgm:pt>
    <dgm:pt modelId="{661B8167-D7D0-4C4B-BF53-FDF5BAD333F1}" type="sibTrans" cxnId="{1EC0AC21-61B0-4E4C-9504-2CA7E28E002B}">
      <dgm:prSet/>
      <dgm:spPr/>
      <dgm:t>
        <a:bodyPr/>
        <a:lstStyle/>
        <a:p>
          <a:endParaRPr lang="zh-CN" altLang="en-US"/>
        </a:p>
      </dgm:t>
    </dgm:pt>
    <dgm:pt modelId="{54F25F53-CF06-4175-8D49-2E1FAFDF7318}">
      <dgm:prSet phldrT="[文本]"/>
      <dgm:spPr/>
      <dgm:t>
        <a:bodyPr/>
        <a:lstStyle/>
        <a:p>
          <a:r>
            <a:rPr lang="en-US" altLang="zh-CN" dirty="0" smtClean="0"/>
            <a:t>5</a:t>
          </a:r>
          <a:r>
            <a:rPr lang="zh-CN" altLang="en-US" dirty="0" smtClean="0"/>
            <a:t>月</a:t>
          </a:r>
          <a:r>
            <a:rPr lang="en-US" altLang="zh-CN" dirty="0" smtClean="0"/>
            <a:t>15</a:t>
          </a:r>
          <a:r>
            <a:rPr lang="zh-CN" altLang="en-US" dirty="0" smtClean="0"/>
            <a:t>日前</a:t>
          </a:r>
          <a:endParaRPr lang="zh-CN" altLang="en-US" dirty="0"/>
        </a:p>
      </dgm:t>
    </dgm:pt>
    <dgm:pt modelId="{2E0E785E-890C-4FD5-B015-A518F1DB7C73}" type="parTrans" cxnId="{B953AAF6-583C-4580-BFE0-C89E3C92A607}">
      <dgm:prSet/>
      <dgm:spPr/>
      <dgm:t>
        <a:bodyPr/>
        <a:lstStyle/>
        <a:p>
          <a:endParaRPr lang="zh-CN" altLang="en-US"/>
        </a:p>
      </dgm:t>
    </dgm:pt>
    <dgm:pt modelId="{E667EF54-1841-4DC5-86CC-7051416CE025}" type="sibTrans" cxnId="{B953AAF6-583C-4580-BFE0-C89E3C92A607}">
      <dgm:prSet/>
      <dgm:spPr/>
      <dgm:t>
        <a:bodyPr/>
        <a:lstStyle/>
        <a:p>
          <a:endParaRPr lang="zh-CN" altLang="en-US"/>
        </a:p>
      </dgm:t>
    </dgm:pt>
    <dgm:pt modelId="{3B9D0A83-5962-4AB1-9A79-EA1EF722608A}">
      <dgm:prSet phldrT="[文本]"/>
      <dgm:spPr/>
      <dgm:t>
        <a:bodyPr/>
        <a:lstStyle/>
        <a:p>
          <a:r>
            <a:rPr lang="en-US" altLang="zh-CN" dirty="0" smtClean="0"/>
            <a:t>5</a:t>
          </a:r>
          <a:r>
            <a:rPr lang="zh-CN" altLang="en-US" dirty="0" smtClean="0"/>
            <a:t>月份</a:t>
          </a:r>
          <a:endParaRPr lang="zh-CN" altLang="en-US" dirty="0"/>
        </a:p>
      </dgm:t>
    </dgm:pt>
    <dgm:pt modelId="{54F49B64-7418-4C9B-BB41-18B222C4B632}" type="parTrans" cxnId="{695E81EA-0C96-4741-83DA-73448D39B347}">
      <dgm:prSet/>
      <dgm:spPr/>
      <dgm:t>
        <a:bodyPr/>
        <a:lstStyle/>
        <a:p>
          <a:endParaRPr lang="zh-CN" altLang="en-US"/>
        </a:p>
      </dgm:t>
    </dgm:pt>
    <dgm:pt modelId="{40B1C970-9311-4188-B6CD-30E9A89242E0}" type="sibTrans" cxnId="{695E81EA-0C96-4741-83DA-73448D39B347}">
      <dgm:prSet/>
      <dgm:spPr/>
      <dgm:t>
        <a:bodyPr/>
        <a:lstStyle/>
        <a:p>
          <a:endParaRPr lang="zh-CN" altLang="en-US"/>
        </a:p>
      </dgm:t>
    </dgm:pt>
    <dgm:pt modelId="{8F1F5195-58DD-4818-AB8F-E5DFD4227AD7}">
      <dgm:prSet phldrT="[文本]"/>
      <dgm:spPr/>
      <dgm:t>
        <a:bodyPr/>
        <a:lstStyle/>
        <a:p>
          <a:r>
            <a:rPr lang="zh-CN" altLang="en-US" dirty="0" smtClean="0"/>
            <a:t>增值税（按月）</a:t>
          </a:r>
          <a:endParaRPr lang="zh-CN" altLang="en-US" dirty="0"/>
        </a:p>
      </dgm:t>
    </dgm:pt>
    <dgm:pt modelId="{2250E733-8602-4CAC-95CA-B5D2C92C99A7}" type="parTrans" cxnId="{14CED0FC-C148-409D-8227-CEEDE68D6FCE}">
      <dgm:prSet/>
      <dgm:spPr/>
      <dgm:t>
        <a:bodyPr/>
        <a:lstStyle/>
        <a:p>
          <a:endParaRPr lang="zh-CN" altLang="en-US"/>
        </a:p>
      </dgm:t>
    </dgm:pt>
    <dgm:pt modelId="{07E5B513-6A2F-4BD2-A040-5451E24DA361}" type="sibTrans" cxnId="{14CED0FC-C148-409D-8227-CEEDE68D6FCE}">
      <dgm:prSet/>
      <dgm:spPr/>
      <dgm:t>
        <a:bodyPr/>
        <a:lstStyle/>
        <a:p>
          <a:endParaRPr lang="zh-CN" altLang="en-US"/>
        </a:p>
      </dgm:t>
    </dgm:pt>
    <dgm:pt modelId="{7D361FE3-9C37-434B-8FA5-4F470FB4FBE0}">
      <dgm:prSet phldrT="[文本]"/>
      <dgm:spPr/>
      <dgm:t>
        <a:bodyPr/>
        <a:lstStyle/>
        <a:p>
          <a:r>
            <a:rPr lang="en-US" altLang="zh-CN" dirty="0" smtClean="0"/>
            <a:t>6</a:t>
          </a:r>
          <a:r>
            <a:rPr lang="zh-CN" altLang="en-US" dirty="0" smtClean="0"/>
            <a:t>月</a:t>
          </a:r>
          <a:r>
            <a:rPr lang="en-US" altLang="zh-CN" dirty="0" smtClean="0"/>
            <a:t>27</a:t>
          </a:r>
          <a:r>
            <a:rPr lang="zh-CN" altLang="en-US" dirty="0" smtClean="0"/>
            <a:t>日前    国税</a:t>
          </a:r>
          <a:endParaRPr lang="zh-CN" altLang="en-US" dirty="0"/>
        </a:p>
      </dgm:t>
    </dgm:pt>
    <dgm:pt modelId="{7BA3A116-1DD4-4816-AABE-0DFF7A8FA603}" type="parTrans" cxnId="{0FE6EE0A-CFAE-46E3-844C-9FB53D40CA7D}">
      <dgm:prSet/>
      <dgm:spPr/>
      <dgm:t>
        <a:bodyPr/>
        <a:lstStyle/>
        <a:p>
          <a:endParaRPr lang="zh-CN" altLang="en-US"/>
        </a:p>
      </dgm:t>
    </dgm:pt>
    <dgm:pt modelId="{F0700AD2-4594-4AFD-9C16-2D155E666B8F}" type="sibTrans" cxnId="{0FE6EE0A-CFAE-46E3-844C-9FB53D40CA7D}">
      <dgm:prSet/>
      <dgm:spPr/>
      <dgm:t>
        <a:bodyPr/>
        <a:lstStyle/>
        <a:p>
          <a:endParaRPr lang="zh-CN" altLang="en-US"/>
        </a:p>
      </dgm:t>
    </dgm:pt>
    <dgm:pt modelId="{A34CAEDE-095B-4C3A-BB18-77A33106AD69}">
      <dgm:prSet phldrT="[文本]"/>
      <dgm:spPr/>
      <dgm:t>
        <a:bodyPr/>
        <a:lstStyle/>
        <a:p>
          <a:r>
            <a:rPr lang="en-US" altLang="zh-CN" dirty="0" smtClean="0"/>
            <a:t>5</a:t>
          </a:r>
          <a:r>
            <a:rPr lang="zh-CN" altLang="en-US" dirty="0" smtClean="0"/>
            <a:t>、</a:t>
          </a:r>
          <a:r>
            <a:rPr lang="en-US" altLang="zh-CN" dirty="0" smtClean="0"/>
            <a:t>6</a:t>
          </a:r>
          <a:r>
            <a:rPr lang="zh-CN" altLang="en-US" dirty="0" smtClean="0"/>
            <a:t>月份</a:t>
          </a:r>
          <a:endParaRPr lang="zh-CN" altLang="en-US" dirty="0"/>
        </a:p>
      </dgm:t>
    </dgm:pt>
    <dgm:pt modelId="{44FA88D6-B59C-4CD5-A049-5CFE002CC6B9}" type="parTrans" cxnId="{796290DE-F558-487C-9278-C998A0CC1B8D}">
      <dgm:prSet/>
      <dgm:spPr/>
      <dgm:t>
        <a:bodyPr/>
        <a:lstStyle/>
        <a:p>
          <a:endParaRPr lang="zh-CN" altLang="en-US"/>
        </a:p>
      </dgm:t>
    </dgm:pt>
    <dgm:pt modelId="{AB10D267-1CA1-413F-B005-935A393746DC}" type="sibTrans" cxnId="{796290DE-F558-487C-9278-C998A0CC1B8D}">
      <dgm:prSet/>
      <dgm:spPr/>
      <dgm:t>
        <a:bodyPr/>
        <a:lstStyle/>
        <a:p>
          <a:endParaRPr lang="zh-CN" altLang="en-US"/>
        </a:p>
      </dgm:t>
    </dgm:pt>
    <dgm:pt modelId="{FF5A72D3-DEF0-4E49-8538-A69EAF84D28E}">
      <dgm:prSet phldrT="[文本]"/>
      <dgm:spPr/>
      <dgm:t>
        <a:bodyPr/>
        <a:lstStyle/>
        <a:p>
          <a:r>
            <a:rPr lang="zh-CN" altLang="en-US" dirty="0" smtClean="0"/>
            <a:t>增值税</a:t>
          </a:r>
          <a:r>
            <a:rPr lang="zh-CN" altLang="en-US" dirty="0" smtClean="0">
              <a:solidFill>
                <a:srgbClr val="FF0000"/>
              </a:solidFill>
            </a:rPr>
            <a:t>（按季）</a:t>
          </a:r>
          <a:endParaRPr lang="zh-CN" altLang="en-US" dirty="0">
            <a:solidFill>
              <a:srgbClr val="FF0000"/>
            </a:solidFill>
          </a:endParaRPr>
        </a:p>
      </dgm:t>
    </dgm:pt>
    <dgm:pt modelId="{2FB1B9E5-EA33-4259-AA44-8C941062D489}" type="parTrans" cxnId="{0F723070-9AD5-48C5-8E55-D7358D0E9FA6}">
      <dgm:prSet/>
      <dgm:spPr/>
      <dgm:t>
        <a:bodyPr/>
        <a:lstStyle/>
        <a:p>
          <a:endParaRPr lang="zh-CN" altLang="en-US"/>
        </a:p>
      </dgm:t>
    </dgm:pt>
    <dgm:pt modelId="{DE4D925F-E493-49E8-A5E1-09B4866E42F2}" type="sibTrans" cxnId="{0F723070-9AD5-48C5-8E55-D7358D0E9FA6}">
      <dgm:prSet/>
      <dgm:spPr/>
      <dgm:t>
        <a:bodyPr/>
        <a:lstStyle/>
        <a:p>
          <a:endParaRPr lang="zh-CN" altLang="en-US"/>
        </a:p>
      </dgm:t>
    </dgm:pt>
    <dgm:pt modelId="{25FED9FD-6BD7-4AF1-BC91-6FE092CAAA54}">
      <dgm:prSet phldrT="[文本]"/>
      <dgm:spPr/>
      <dgm:t>
        <a:bodyPr/>
        <a:lstStyle/>
        <a:p>
          <a:r>
            <a:rPr lang="en-US" altLang="zh-CN" dirty="0" smtClean="0"/>
            <a:t>7</a:t>
          </a:r>
          <a:r>
            <a:rPr lang="zh-CN" altLang="en-US" dirty="0" smtClean="0"/>
            <a:t>月</a:t>
          </a:r>
          <a:r>
            <a:rPr lang="en-US" altLang="zh-CN" dirty="0" smtClean="0"/>
            <a:t>15</a:t>
          </a:r>
          <a:r>
            <a:rPr lang="zh-CN" altLang="en-US" dirty="0" smtClean="0"/>
            <a:t>日前</a:t>
          </a:r>
          <a:endParaRPr lang="zh-CN" altLang="en-US" dirty="0"/>
        </a:p>
      </dgm:t>
    </dgm:pt>
    <dgm:pt modelId="{82258909-8168-4398-A4D5-B33A9FA9E870}" type="parTrans" cxnId="{130350FB-70BE-4B86-9253-7CD775793C06}">
      <dgm:prSet/>
      <dgm:spPr/>
      <dgm:t>
        <a:bodyPr/>
        <a:lstStyle/>
        <a:p>
          <a:endParaRPr lang="zh-CN" altLang="en-US"/>
        </a:p>
      </dgm:t>
    </dgm:pt>
    <dgm:pt modelId="{1AD348FE-063B-4BD2-91F0-F6D991409981}" type="sibTrans" cxnId="{130350FB-70BE-4B86-9253-7CD775793C06}">
      <dgm:prSet/>
      <dgm:spPr/>
      <dgm:t>
        <a:bodyPr/>
        <a:lstStyle/>
        <a:p>
          <a:endParaRPr lang="zh-CN" altLang="en-US"/>
        </a:p>
      </dgm:t>
    </dgm:pt>
    <dgm:pt modelId="{67D016FF-9348-416F-8909-F00B8CA84669}" type="pres">
      <dgm:prSet presAssocID="{CAA50826-5204-4D75-BF1D-0AA0B27B03E7}" presName="linearFlow" presStyleCnt="0">
        <dgm:presLayoutVars>
          <dgm:dir/>
          <dgm:animLvl val="lvl"/>
          <dgm:resizeHandles val="exact"/>
        </dgm:presLayoutVars>
      </dgm:prSet>
      <dgm:spPr/>
      <dgm:t>
        <a:bodyPr/>
        <a:lstStyle/>
        <a:p>
          <a:endParaRPr lang="zh-CN" altLang="en-US"/>
        </a:p>
      </dgm:t>
    </dgm:pt>
    <dgm:pt modelId="{FB024836-1C54-43BE-B294-7785522F2AA3}" type="pres">
      <dgm:prSet presAssocID="{9C769C17-BC04-4175-86EA-B6A5DC00E191}" presName="composite" presStyleCnt="0"/>
      <dgm:spPr/>
    </dgm:pt>
    <dgm:pt modelId="{732AAEE6-8BAE-4A35-B2DB-CD42AF23B74D}" type="pres">
      <dgm:prSet presAssocID="{9C769C17-BC04-4175-86EA-B6A5DC00E191}" presName="parentText" presStyleLbl="alignNode1" presStyleIdx="0" presStyleCnt="3">
        <dgm:presLayoutVars>
          <dgm:chMax val="1"/>
          <dgm:bulletEnabled val="1"/>
        </dgm:presLayoutVars>
      </dgm:prSet>
      <dgm:spPr/>
      <dgm:t>
        <a:bodyPr/>
        <a:lstStyle/>
        <a:p>
          <a:endParaRPr lang="zh-CN" altLang="en-US"/>
        </a:p>
      </dgm:t>
    </dgm:pt>
    <dgm:pt modelId="{8F8E2B4F-D0E1-4629-86FE-D0F6E6BB0DCE}" type="pres">
      <dgm:prSet presAssocID="{9C769C17-BC04-4175-86EA-B6A5DC00E191}" presName="descendantText" presStyleLbl="alignAcc1" presStyleIdx="0" presStyleCnt="3">
        <dgm:presLayoutVars>
          <dgm:bulletEnabled val="1"/>
        </dgm:presLayoutVars>
      </dgm:prSet>
      <dgm:spPr/>
      <dgm:t>
        <a:bodyPr/>
        <a:lstStyle/>
        <a:p>
          <a:endParaRPr lang="zh-CN" altLang="en-US"/>
        </a:p>
      </dgm:t>
    </dgm:pt>
    <dgm:pt modelId="{C2D369D4-6DC8-4EAA-AED4-BAE276DFE930}" type="pres">
      <dgm:prSet presAssocID="{EEA6D39B-BC3E-4AA4-99E6-A69EE76AC440}" presName="sp" presStyleCnt="0"/>
      <dgm:spPr/>
    </dgm:pt>
    <dgm:pt modelId="{200E3094-17EC-4931-93A4-EF3289148A41}" type="pres">
      <dgm:prSet presAssocID="{3B9D0A83-5962-4AB1-9A79-EA1EF722608A}" presName="composite" presStyleCnt="0"/>
      <dgm:spPr/>
    </dgm:pt>
    <dgm:pt modelId="{5410502D-BD10-4C27-8980-93E4CDE62D17}" type="pres">
      <dgm:prSet presAssocID="{3B9D0A83-5962-4AB1-9A79-EA1EF722608A}" presName="parentText" presStyleLbl="alignNode1" presStyleIdx="1" presStyleCnt="3">
        <dgm:presLayoutVars>
          <dgm:chMax val="1"/>
          <dgm:bulletEnabled val="1"/>
        </dgm:presLayoutVars>
      </dgm:prSet>
      <dgm:spPr/>
      <dgm:t>
        <a:bodyPr/>
        <a:lstStyle/>
        <a:p>
          <a:endParaRPr lang="zh-CN" altLang="en-US"/>
        </a:p>
      </dgm:t>
    </dgm:pt>
    <dgm:pt modelId="{3F950428-6503-446C-8998-202BEB3A640A}" type="pres">
      <dgm:prSet presAssocID="{3B9D0A83-5962-4AB1-9A79-EA1EF722608A}" presName="descendantText" presStyleLbl="alignAcc1" presStyleIdx="1" presStyleCnt="3">
        <dgm:presLayoutVars>
          <dgm:bulletEnabled val="1"/>
        </dgm:presLayoutVars>
      </dgm:prSet>
      <dgm:spPr/>
      <dgm:t>
        <a:bodyPr/>
        <a:lstStyle/>
        <a:p>
          <a:endParaRPr lang="zh-CN" altLang="en-US"/>
        </a:p>
      </dgm:t>
    </dgm:pt>
    <dgm:pt modelId="{86610E97-BB73-4F86-96B0-D97280D3A725}" type="pres">
      <dgm:prSet presAssocID="{40B1C970-9311-4188-B6CD-30E9A89242E0}" presName="sp" presStyleCnt="0"/>
      <dgm:spPr/>
    </dgm:pt>
    <dgm:pt modelId="{7FF9CC68-65F4-4BB5-B53B-7B5558FF02CD}" type="pres">
      <dgm:prSet presAssocID="{A34CAEDE-095B-4C3A-BB18-77A33106AD69}" presName="composite" presStyleCnt="0"/>
      <dgm:spPr/>
    </dgm:pt>
    <dgm:pt modelId="{BF556E07-E802-4338-B0C7-A5D9D715D9F4}" type="pres">
      <dgm:prSet presAssocID="{A34CAEDE-095B-4C3A-BB18-77A33106AD69}" presName="parentText" presStyleLbl="alignNode1" presStyleIdx="2" presStyleCnt="3">
        <dgm:presLayoutVars>
          <dgm:chMax val="1"/>
          <dgm:bulletEnabled val="1"/>
        </dgm:presLayoutVars>
      </dgm:prSet>
      <dgm:spPr/>
      <dgm:t>
        <a:bodyPr/>
        <a:lstStyle/>
        <a:p>
          <a:endParaRPr lang="zh-CN" altLang="en-US"/>
        </a:p>
      </dgm:t>
    </dgm:pt>
    <dgm:pt modelId="{BF1BA646-F039-4907-BA59-BF552DC6C748}" type="pres">
      <dgm:prSet presAssocID="{A34CAEDE-095B-4C3A-BB18-77A33106AD69}" presName="descendantText" presStyleLbl="alignAcc1" presStyleIdx="2" presStyleCnt="3">
        <dgm:presLayoutVars>
          <dgm:bulletEnabled val="1"/>
        </dgm:presLayoutVars>
      </dgm:prSet>
      <dgm:spPr/>
      <dgm:t>
        <a:bodyPr/>
        <a:lstStyle/>
        <a:p>
          <a:endParaRPr lang="zh-CN" altLang="en-US"/>
        </a:p>
      </dgm:t>
    </dgm:pt>
  </dgm:ptLst>
  <dgm:cxnLst>
    <dgm:cxn modelId="{781B52B1-FF84-4915-BD33-E33C02358CF6}" type="presOf" srcId="{FF5A72D3-DEF0-4E49-8538-A69EAF84D28E}" destId="{BF1BA646-F039-4907-BA59-BF552DC6C748}" srcOrd="0" destOrd="0" presId="urn:microsoft.com/office/officeart/2005/8/layout/chevron2"/>
    <dgm:cxn modelId="{BA0CC155-D0BD-4D74-81C3-D9F1B20C8C5D}" srcId="{CAA50826-5204-4D75-BF1D-0AA0B27B03E7}" destId="{9C769C17-BC04-4175-86EA-B6A5DC00E191}" srcOrd="0" destOrd="0" parTransId="{6EC3AA30-BB5A-44A0-BACE-AB990FBFE491}" sibTransId="{EEA6D39B-BC3E-4AA4-99E6-A69EE76AC440}"/>
    <dgm:cxn modelId="{B953AAF6-583C-4580-BFE0-C89E3C92A607}" srcId="{9C769C17-BC04-4175-86EA-B6A5DC00E191}" destId="{54F25F53-CF06-4175-8D49-2E1FAFDF7318}" srcOrd="1" destOrd="0" parTransId="{2E0E785E-890C-4FD5-B015-A518F1DB7C73}" sibTransId="{E667EF54-1841-4DC5-86CC-7051416CE025}"/>
    <dgm:cxn modelId="{55AF7637-2E9D-4251-910C-AB19FBB1B1B4}" type="presOf" srcId="{CAA50826-5204-4D75-BF1D-0AA0B27B03E7}" destId="{67D016FF-9348-416F-8909-F00B8CA84669}" srcOrd="0" destOrd="0" presId="urn:microsoft.com/office/officeart/2005/8/layout/chevron2"/>
    <dgm:cxn modelId="{105E70B0-B955-4214-B9EB-E619CF497F3C}" type="presOf" srcId="{54F25F53-CF06-4175-8D49-2E1FAFDF7318}" destId="{8F8E2B4F-D0E1-4629-86FE-D0F6E6BB0DCE}" srcOrd="0" destOrd="1" presId="urn:microsoft.com/office/officeart/2005/8/layout/chevron2"/>
    <dgm:cxn modelId="{14CED0FC-C148-409D-8227-CEEDE68D6FCE}" srcId="{3B9D0A83-5962-4AB1-9A79-EA1EF722608A}" destId="{8F1F5195-58DD-4818-AB8F-E5DFD4227AD7}" srcOrd="0" destOrd="0" parTransId="{2250E733-8602-4CAC-95CA-B5D2C92C99A7}" sibTransId="{07E5B513-6A2F-4BD2-A040-5451E24DA361}"/>
    <dgm:cxn modelId="{0FE6EE0A-CFAE-46E3-844C-9FB53D40CA7D}" srcId="{3B9D0A83-5962-4AB1-9A79-EA1EF722608A}" destId="{7D361FE3-9C37-434B-8FA5-4F470FB4FBE0}" srcOrd="1" destOrd="0" parTransId="{7BA3A116-1DD4-4816-AABE-0DFF7A8FA603}" sibTransId="{F0700AD2-4594-4AFD-9C16-2D155E666B8F}"/>
    <dgm:cxn modelId="{FFC0E567-B8D8-48AA-AB0F-DB1D9C244280}" type="presOf" srcId="{A34CAEDE-095B-4C3A-BB18-77A33106AD69}" destId="{BF556E07-E802-4338-B0C7-A5D9D715D9F4}" srcOrd="0" destOrd="0" presId="urn:microsoft.com/office/officeart/2005/8/layout/chevron2"/>
    <dgm:cxn modelId="{EFC2BAB8-228B-44B1-8DB4-22D53E66FFFD}" type="presOf" srcId="{8F1F5195-58DD-4818-AB8F-E5DFD4227AD7}" destId="{3F950428-6503-446C-8998-202BEB3A640A}" srcOrd="0" destOrd="0" presId="urn:microsoft.com/office/officeart/2005/8/layout/chevron2"/>
    <dgm:cxn modelId="{0F723070-9AD5-48C5-8E55-D7358D0E9FA6}" srcId="{A34CAEDE-095B-4C3A-BB18-77A33106AD69}" destId="{FF5A72D3-DEF0-4E49-8538-A69EAF84D28E}" srcOrd="0" destOrd="0" parTransId="{2FB1B9E5-EA33-4259-AA44-8C941062D489}" sibTransId="{DE4D925F-E493-49E8-A5E1-09B4866E42F2}"/>
    <dgm:cxn modelId="{130350FB-70BE-4B86-9253-7CD775793C06}" srcId="{A34CAEDE-095B-4C3A-BB18-77A33106AD69}" destId="{25FED9FD-6BD7-4AF1-BC91-6FE092CAAA54}" srcOrd="1" destOrd="0" parTransId="{82258909-8168-4398-A4D5-B33A9FA9E870}" sibTransId="{1AD348FE-063B-4BD2-91F0-F6D991409981}"/>
    <dgm:cxn modelId="{C4717385-F001-417D-82F6-ED21443F23AC}" type="presOf" srcId="{7D361FE3-9C37-434B-8FA5-4F470FB4FBE0}" destId="{3F950428-6503-446C-8998-202BEB3A640A}" srcOrd="0" destOrd="1" presId="urn:microsoft.com/office/officeart/2005/8/layout/chevron2"/>
    <dgm:cxn modelId="{695E81EA-0C96-4741-83DA-73448D39B347}" srcId="{CAA50826-5204-4D75-BF1D-0AA0B27B03E7}" destId="{3B9D0A83-5962-4AB1-9A79-EA1EF722608A}" srcOrd="1" destOrd="0" parTransId="{54F49B64-7418-4C9B-BB41-18B222C4B632}" sibTransId="{40B1C970-9311-4188-B6CD-30E9A89242E0}"/>
    <dgm:cxn modelId="{386744A4-95D4-4A6D-8BAC-FC3CB0C22F8F}" type="presOf" srcId="{25FED9FD-6BD7-4AF1-BC91-6FE092CAAA54}" destId="{BF1BA646-F039-4907-BA59-BF552DC6C748}" srcOrd="0" destOrd="1" presId="urn:microsoft.com/office/officeart/2005/8/layout/chevron2"/>
    <dgm:cxn modelId="{DA796711-1AB2-4768-94BB-F5D0DDB8984E}" type="presOf" srcId="{5D39B18F-DDB9-417E-BF03-567776AAFE48}" destId="{8F8E2B4F-D0E1-4629-86FE-D0F6E6BB0DCE}" srcOrd="0" destOrd="0" presId="urn:microsoft.com/office/officeart/2005/8/layout/chevron2"/>
    <dgm:cxn modelId="{1EC0AC21-61B0-4E4C-9504-2CA7E28E002B}" srcId="{9C769C17-BC04-4175-86EA-B6A5DC00E191}" destId="{5D39B18F-DDB9-417E-BF03-567776AAFE48}" srcOrd="0" destOrd="0" parTransId="{56A89D30-D28B-4DA8-A53A-2CF5622AF11A}" sibTransId="{661B8167-D7D0-4C4B-BF53-FDF5BAD333F1}"/>
    <dgm:cxn modelId="{796290DE-F558-487C-9278-C998A0CC1B8D}" srcId="{CAA50826-5204-4D75-BF1D-0AA0B27B03E7}" destId="{A34CAEDE-095B-4C3A-BB18-77A33106AD69}" srcOrd="2" destOrd="0" parTransId="{44FA88D6-B59C-4CD5-A049-5CFE002CC6B9}" sibTransId="{AB10D267-1CA1-413F-B005-935A393746DC}"/>
    <dgm:cxn modelId="{6C4D9541-9DF2-4E3F-8C7D-BB37AC6B6596}" type="presOf" srcId="{3B9D0A83-5962-4AB1-9A79-EA1EF722608A}" destId="{5410502D-BD10-4C27-8980-93E4CDE62D17}" srcOrd="0" destOrd="0" presId="urn:microsoft.com/office/officeart/2005/8/layout/chevron2"/>
    <dgm:cxn modelId="{CC919F4C-5405-4BF8-90C9-C26CC025817E}" type="presOf" srcId="{9C769C17-BC04-4175-86EA-B6A5DC00E191}" destId="{732AAEE6-8BAE-4A35-B2DB-CD42AF23B74D}" srcOrd="0" destOrd="0" presId="urn:microsoft.com/office/officeart/2005/8/layout/chevron2"/>
    <dgm:cxn modelId="{65E093C9-FFF5-4F9F-BC34-C2124B16451C}" type="presParOf" srcId="{67D016FF-9348-416F-8909-F00B8CA84669}" destId="{FB024836-1C54-43BE-B294-7785522F2AA3}" srcOrd="0" destOrd="0" presId="urn:microsoft.com/office/officeart/2005/8/layout/chevron2"/>
    <dgm:cxn modelId="{C49FAA52-CE8B-4B58-8D33-D0F7FAD6D42A}" type="presParOf" srcId="{FB024836-1C54-43BE-B294-7785522F2AA3}" destId="{732AAEE6-8BAE-4A35-B2DB-CD42AF23B74D}" srcOrd="0" destOrd="0" presId="urn:microsoft.com/office/officeart/2005/8/layout/chevron2"/>
    <dgm:cxn modelId="{DC433FBF-401D-4B64-8547-DC2A3128D887}" type="presParOf" srcId="{FB024836-1C54-43BE-B294-7785522F2AA3}" destId="{8F8E2B4F-D0E1-4629-86FE-D0F6E6BB0DCE}" srcOrd="1" destOrd="0" presId="urn:microsoft.com/office/officeart/2005/8/layout/chevron2"/>
    <dgm:cxn modelId="{3042E485-B032-49CE-9FC7-AF12887BF967}" type="presParOf" srcId="{67D016FF-9348-416F-8909-F00B8CA84669}" destId="{C2D369D4-6DC8-4EAA-AED4-BAE276DFE930}" srcOrd="1" destOrd="0" presId="urn:microsoft.com/office/officeart/2005/8/layout/chevron2"/>
    <dgm:cxn modelId="{46B0A7B8-24B6-4527-97C4-982099B65011}" type="presParOf" srcId="{67D016FF-9348-416F-8909-F00B8CA84669}" destId="{200E3094-17EC-4931-93A4-EF3289148A41}" srcOrd="2" destOrd="0" presId="urn:microsoft.com/office/officeart/2005/8/layout/chevron2"/>
    <dgm:cxn modelId="{6BA1332A-F753-4EEC-9B6E-82DE40A630F6}" type="presParOf" srcId="{200E3094-17EC-4931-93A4-EF3289148A41}" destId="{5410502D-BD10-4C27-8980-93E4CDE62D17}" srcOrd="0" destOrd="0" presId="urn:microsoft.com/office/officeart/2005/8/layout/chevron2"/>
    <dgm:cxn modelId="{377EB620-B712-4A1F-B908-2EB4282447EF}" type="presParOf" srcId="{200E3094-17EC-4931-93A4-EF3289148A41}" destId="{3F950428-6503-446C-8998-202BEB3A640A}" srcOrd="1" destOrd="0" presId="urn:microsoft.com/office/officeart/2005/8/layout/chevron2"/>
    <dgm:cxn modelId="{08C7CA8F-867E-4AD1-91F5-3054378A4EE6}" type="presParOf" srcId="{67D016FF-9348-416F-8909-F00B8CA84669}" destId="{86610E97-BB73-4F86-96B0-D97280D3A725}" srcOrd="3" destOrd="0" presId="urn:microsoft.com/office/officeart/2005/8/layout/chevron2"/>
    <dgm:cxn modelId="{ECBE27A5-848A-4ADB-8CE0-1F0D870723FC}" type="presParOf" srcId="{67D016FF-9348-416F-8909-F00B8CA84669}" destId="{7FF9CC68-65F4-4BB5-B53B-7B5558FF02CD}" srcOrd="4" destOrd="0" presId="urn:microsoft.com/office/officeart/2005/8/layout/chevron2"/>
    <dgm:cxn modelId="{F92DE418-E7AC-495E-99CB-134D89627DB0}" type="presParOf" srcId="{7FF9CC68-65F4-4BB5-B53B-7B5558FF02CD}" destId="{BF556E07-E802-4338-B0C7-A5D9D715D9F4}" srcOrd="0" destOrd="0" presId="urn:microsoft.com/office/officeart/2005/8/layout/chevron2"/>
    <dgm:cxn modelId="{848716A6-B06D-4B87-BCA4-D31EEAAF42D6}" type="presParOf" srcId="{7FF9CC68-65F4-4BB5-B53B-7B5558FF02CD}" destId="{BF1BA646-F039-4907-BA59-BF552DC6C748}" srcOrd="1" destOrd="0" presId="urn:microsoft.com/office/officeart/2005/8/layout/chevron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AA12BAEB-091A-463F-B662-F1DBC9637C70}"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zh-CN" altLang="en-US"/>
        </a:p>
      </dgm:t>
    </dgm:pt>
    <dgm:pt modelId="{9CDCB987-C0D1-45B9-9657-742744A18451}">
      <dgm:prSet phldrT="[文本]" custT="1"/>
      <dgm:spPr/>
      <dgm:t>
        <a:bodyPr/>
        <a:lstStyle/>
        <a:p>
          <a:r>
            <a:rPr lang="en-US" altLang="zh-CN" sz="2800" dirty="0" smtClean="0">
              <a:solidFill>
                <a:srgbClr val="C00000"/>
              </a:solidFill>
            </a:rPr>
            <a:t>6.</a:t>
          </a:r>
          <a:r>
            <a:rPr lang="zh-CN" altLang="en-US" sz="2800" dirty="0" smtClean="0">
              <a:solidFill>
                <a:srgbClr val="C00000"/>
              </a:solidFill>
            </a:rPr>
            <a:t>主表</a:t>
          </a:r>
          <a:endParaRPr lang="zh-CN" altLang="en-US" sz="2800" dirty="0">
            <a:solidFill>
              <a:srgbClr val="C00000"/>
            </a:solidFill>
          </a:endParaRPr>
        </a:p>
      </dgm:t>
    </dgm:pt>
    <dgm:pt modelId="{0C632715-7DDC-4110-B7C5-B2EAE2C6C475}" type="parTrans" cxnId="{5EB53689-A633-4B8D-BD20-1D3A311BC8EF}">
      <dgm:prSet/>
      <dgm:spPr/>
      <dgm:t>
        <a:bodyPr/>
        <a:lstStyle/>
        <a:p>
          <a:endParaRPr lang="zh-CN" altLang="en-US" sz="1600">
            <a:solidFill>
              <a:srgbClr val="C00000"/>
            </a:solidFill>
          </a:endParaRPr>
        </a:p>
      </dgm:t>
    </dgm:pt>
    <dgm:pt modelId="{E1F33FCE-3DBC-4198-BBCD-2E0DBCDF5A89}" type="sibTrans" cxnId="{5EB53689-A633-4B8D-BD20-1D3A311BC8EF}">
      <dgm:prSet/>
      <dgm:spPr/>
      <dgm:t>
        <a:bodyPr/>
        <a:lstStyle/>
        <a:p>
          <a:endParaRPr lang="zh-CN" altLang="en-US" sz="1600">
            <a:solidFill>
              <a:srgbClr val="C00000"/>
            </a:solidFill>
          </a:endParaRPr>
        </a:p>
      </dgm:t>
    </dgm:pt>
    <dgm:pt modelId="{64F1FB38-B513-4C89-8D2A-2438874D464B}">
      <dgm:prSet phldrT="[文本]" custT="1"/>
      <dgm:spPr/>
      <dgm:t>
        <a:bodyPr/>
        <a:lstStyle/>
        <a:p>
          <a:r>
            <a:rPr lang="en-US" altLang="zh-CN" sz="1600" dirty="0" smtClean="0">
              <a:solidFill>
                <a:srgbClr val="C00000"/>
              </a:solidFill>
            </a:rPr>
            <a:t>1.</a:t>
          </a:r>
          <a:r>
            <a:rPr lang="zh-CN" altLang="en-US" sz="1600" dirty="0" smtClean="0">
              <a:solidFill>
                <a:srgbClr val="C00000"/>
              </a:solidFill>
            </a:rPr>
            <a:t>本期销售情况明细（一）</a:t>
          </a:r>
          <a:endParaRPr lang="zh-CN" altLang="en-US" sz="1600" dirty="0">
            <a:solidFill>
              <a:srgbClr val="C00000"/>
            </a:solidFill>
          </a:endParaRPr>
        </a:p>
      </dgm:t>
    </dgm:pt>
    <dgm:pt modelId="{B54BEDDC-D376-4E74-B2AB-93A5D5EC3AA3}" type="parTrans" cxnId="{59A45F1A-5879-4309-86C0-37F4FC7C1E06}">
      <dgm:prSet/>
      <dgm:spPr/>
      <dgm:t>
        <a:bodyPr/>
        <a:lstStyle/>
        <a:p>
          <a:endParaRPr lang="zh-CN" altLang="en-US" sz="1600">
            <a:solidFill>
              <a:srgbClr val="C00000"/>
            </a:solidFill>
          </a:endParaRPr>
        </a:p>
      </dgm:t>
    </dgm:pt>
    <dgm:pt modelId="{8EC826F0-1D77-4F2C-8895-92878249B02E}" type="sibTrans" cxnId="{59A45F1A-5879-4309-86C0-37F4FC7C1E06}">
      <dgm:prSet/>
      <dgm:spPr/>
      <dgm:t>
        <a:bodyPr/>
        <a:lstStyle/>
        <a:p>
          <a:endParaRPr lang="zh-CN" altLang="en-US" sz="1600">
            <a:solidFill>
              <a:srgbClr val="C00000"/>
            </a:solidFill>
          </a:endParaRPr>
        </a:p>
      </dgm:t>
    </dgm:pt>
    <dgm:pt modelId="{7F122010-C865-40B8-80B4-B1EFFF335FD6}">
      <dgm:prSet phldrT="[文本]" custT="1"/>
      <dgm:spPr/>
      <dgm:t>
        <a:bodyPr/>
        <a:lstStyle/>
        <a:p>
          <a:r>
            <a:rPr lang="en-US" altLang="zh-CN" sz="1600" dirty="0" smtClean="0">
              <a:solidFill>
                <a:srgbClr val="C00000"/>
              </a:solidFill>
            </a:rPr>
            <a:t>2.</a:t>
          </a:r>
          <a:r>
            <a:rPr lang="zh-CN" altLang="en-US" sz="1600" dirty="0" smtClean="0">
              <a:solidFill>
                <a:srgbClr val="C00000"/>
              </a:solidFill>
            </a:rPr>
            <a:t>服务、不动产和无形资产扣除项目明细（三）</a:t>
          </a:r>
          <a:endParaRPr lang="zh-CN" altLang="en-US" sz="1600" dirty="0">
            <a:solidFill>
              <a:srgbClr val="C00000"/>
            </a:solidFill>
          </a:endParaRPr>
        </a:p>
      </dgm:t>
    </dgm:pt>
    <dgm:pt modelId="{92C6D199-ECDE-435F-AF4E-A6EC6A2F58B1}" type="parTrans" cxnId="{4046B2F1-1E95-43E1-8403-2B8B30B9468B}">
      <dgm:prSet/>
      <dgm:spPr/>
      <dgm:t>
        <a:bodyPr/>
        <a:lstStyle/>
        <a:p>
          <a:endParaRPr lang="zh-CN" altLang="en-US" sz="1600">
            <a:solidFill>
              <a:srgbClr val="C00000"/>
            </a:solidFill>
          </a:endParaRPr>
        </a:p>
      </dgm:t>
    </dgm:pt>
    <dgm:pt modelId="{2FA9A296-CBE1-4C0A-87AA-689FAD5669F5}" type="sibTrans" cxnId="{4046B2F1-1E95-43E1-8403-2B8B30B9468B}">
      <dgm:prSet/>
      <dgm:spPr/>
      <dgm:t>
        <a:bodyPr/>
        <a:lstStyle/>
        <a:p>
          <a:endParaRPr lang="zh-CN" altLang="en-US" sz="1600">
            <a:solidFill>
              <a:srgbClr val="C00000"/>
            </a:solidFill>
          </a:endParaRPr>
        </a:p>
      </dgm:t>
    </dgm:pt>
    <dgm:pt modelId="{9EED8C12-901E-4AB2-80EA-438A1B19C9D1}">
      <dgm:prSet phldrT="[文本]" custT="1"/>
      <dgm:spPr/>
      <dgm:t>
        <a:bodyPr/>
        <a:lstStyle/>
        <a:p>
          <a:r>
            <a:rPr lang="en-US" altLang="zh-CN" sz="1600" baseline="0" dirty="0" smtClean="0">
              <a:solidFill>
                <a:srgbClr val="C00000"/>
              </a:solidFill>
            </a:rPr>
            <a:t>3.</a:t>
          </a:r>
          <a:r>
            <a:rPr lang="zh-CN" altLang="en-US" sz="1600" baseline="0" dirty="0" smtClean="0">
              <a:solidFill>
                <a:srgbClr val="C00000"/>
              </a:solidFill>
            </a:rPr>
            <a:t>本期进项税额明细（二）</a:t>
          </a:r>
          <a:endParaRPr lang="zh-CN" altLang="en-US" sz="1600" baseline="0" dirty="0">
            <a:solidFill>
              <a:srgbClr val="C00000"/>
            </a:solidFill>
          </a:endParaRPr>
        </a:p>
      </dgm:t>
    </dgm:pt>
    <dgm:pt modelId="{B7EFDD6F-940F-4B5A-9D8E-1BA38D733A2A}" type="parTrans" cxnId="{5F1FB299-BE60-4B14-818B-CFEF302E0978}">
      <dgm:prSet/>
      <dgm:spPr/>
      <dgm:t>
        <a:bodyPr/>
        <a:lstStyle/>
        <a:p>
          <a:endParaRPr lang="zh-CN" altLang="en-US" sz="1600">
            <a:solidFill>
              <a:srgbClr val="C00000"/>
            </a:solidFill>
          </a:endParaRPr>
        </a:p>
      </dgm:t>
    </dgm:pt>
    <dgm:pt modelId="{81B8F102-EDD9-4199-A19C-922840F61630}" type="sibTrans" cxnId="{5F1FB299-BE60-4B14-818B-CFEF302E0978}">
      <dgm:prSet/>
      <dgm:spPr/>
      <dgm:t>
        <a:bodyPr/>
        <a:lstStyle/>
        <a:p>
          <a:endParaRPr lang="zh-CN" altLang="en-US" sz="1600">
            <a:solidFill>
              <a:srgbClr val="C00000"/>
            </a:solidFill>
          </a:endParaRPr>
        </a:p>
      </dgm:t>
    </dgm:pt>
    <dgm:pt modelId="{DC8061D0-A6EA-4929-B4C8-560DE504AA1F}">
      <dgm:prSet phldrT="[文本]" custT="1"/>
      <dgm:spPr/>
      <dgm:t>
        <a:bodyPr/>
        <a:lstStyle/>
        <a:p>
          <a:r>
            <a:rPr lang="zh-CN" altLang="en-US" sz="1600" dirty="0" smtClean="0">
              <a:solidFill>
                <a:srgbClr val="C00000"/>
              </a:solidFill>
            </a:rPr>
            <a:t>本期抵扣进项税额结构明细表</a:t>
          </a:r>
          <a:endParaRPr lang="zh-CN" altLang="en-US" sz="1600" dirty="0">
            <a:solidFill>
              <a:srgbClr val="C00000"/>
            </a:solidFill>
          </a:endParaRPr>
        </a:p>
      </dgm:t>
    </dgm:pt>
    <dgm:pt modelId="{C1A37D3A-1D6F-4DFE-A67E-6EA4335CF915}" type="parTrans" cxnId="{2C759B73-DEC5-4400-A8D7-A174AAA001AD}">
      <dgm:prSet/>
      <dgm:spPr/>
      <dgm:t>
        <a:bodyPr/>
        <a:lstStyle/>
        <a:p>
          <a:endParaRPr lang="zh-CN" altLang="en-US" sz="1600">
            <a:solidFill>
              <a:srgbClr val="C00000"/>
            </a:solidFill>
          </a:endParaRPr>
        </a:p>
      </dgm:t>
    </dgm:pt>
    <dgm:pt modelId="{B9E85033-9651-44E4-B372-6ABE072D75F3}" type="sibTrans" cxnId="{2C759B73-DEC5-4400-A8D7-A174AAA001AD}">
      <dgm:prSet/>
      <dgm:spPr/>
      <dgm:t>
        <a:bodyPr/>
        <a:lstStyle/>
        <a:p>
          <a:endParaRPr lang="zh-CN" altLang="en-US" sz="1600">
            <a:solidFill>
              <a:srgbClr val="C00000"/>
            </a:solidFill>
          </a:endParaRPr>
        </a:p>
      </dgm:t>
    </dgm:pt>
    <dgm:pt modelId="{465341ED-4E40-4961-BF60-374D9CF299D5}">
      <dgm:prSet custT="1"/>
      <dgm:spPr/>
      <dgm:t>
        <a:bodyPr/>
        <a:lstStyle/>
        <a:p>
          <a:r>
            <a:rPr lang="en-US" altLang="zh-CN" sz="1600" dirty="0" smtClean="0">
              <a:solidFill>
                <a:srgbClr val="C00000"/>
              </a:solidFill>
            </a:rPr>
            <a:t>4.</a:t>
          </a:r>
          <a:r>
            <a:rPr lang="zh-CN" altLang="en-US" sz="1600" dirty="0" smtClean="0">
              <a:solidFill>
                <a:srgbClr val="C00000"/>
              </a:solidFill>
            </a:rPr>
            <a:t>不动产分期抵扣计算表（五）</a:t>
          </a:r>
          <a:endParaRPr lang="zh-CN" altLang="en-US" sz="1600" dirty="0">
            <a:solidFill>
              <a:srgbClr val="C00000"/>
            </a:solidFill>
          </a:endParaRPr>
        </a:p>
      </dgm:t>
    </dgm:pt>
    <dgm:pt modelId="{7B8101EF-085B-4C8C-80D9-0538AA8A5452}" type="parTrans" cxnId="{B40802E0-1A4C-4BB6-95DD-C258FEDCF195}">
      <dgm:prSet/>
      <dgm:spPr/>
      <dgm:t>
        <a:bodyPr/>
        <a:lstStyle/>
        <a:p>
          <a:endParaRPr lang="zh-CN" altLang="en-US" sz="1600">
            <a:solidFill>
              <a:srgbClr val="C00000"/>
            </a:solidFill>
          </a:endParaRPr>
        </a:p>
      </dgm:t>
    </dgm:pt>
    <dgm:pt modelId="{88B3C197-DE63-4097-A324-C7CBB72167EF}" type="sibTrans" cxnId="{B40802E0-1A4C-4BB6-95DD-C258FEDCF195}">
      <dgm:prSet/>
      <dgm:spPr/>
      <dgm:t>
        <a:bodyPr/>
        <a:lstStyle/>
        <a:p>
          <a:endParaRPr lang="zh-CN" altLang="en-US" sz="1600">
            <a:solidFill>
              <a:srgbClr val="C00000"/>
            </a:solidFill>
          </a:endParaRPr>
        </a:p>
      </dgm:t>
    </dgm:pt>
    <dgm:pt modelId="{8DBAA494-1EF3-4A7D-9462-A32FC53E4EC4}">
      <dgm:prSet custT="1"/>
      <dgm:spPr/>
      <dgm:t>
        <a:bodyPr/>
        <a:lstStyle/>
        <a:p>
          <a:r>
            <a:rPr lang="zh-CN" altLang="en-US" sz="1600" dirty="0" smtClean="0">
              <a:solidFill>
                <a:srgbClr val="C00000"/>
              </a:solidFill>
            </a:rPr>
            <a:t>固定资产进项税额抵扣情况表</a:t>
          </a:r>
          <a:endParaRPr lang="zh-CN" altLang="en-US" sz="1600" dirty="0">
            <a:solidFill>
              <a:srgbClr val="C00000"/>
            </a:solidFill>
          </a:endParaRPr>
        </a:p>
      </dgm:t>
    </dgm:pt>
    <dgm:pt modelId="{C623757F-F8CD-4C5C-ACBB-F082BBACE71D}" type="parTrans" cxnId="{BB66713C-9698-4120-83B0-26D47623EC09}">
      <dgm:prSet/>
      <dgm:spPr/>
      <dgm:t>
        <a:bodyPr/>
        <a:lstStyle/>
        <a:p>
          <a:endParaRPr lang="zh-CN" altLang="en-US" sz="1600">
            <a:solidFill>
              <a:srgbClr val="C00000"/>
            </a:solidFill>
          </a:endParaRPr>
        </a:p>
      </dgm:t>
    </dgm:pt>
    <dgm:pt modelId="{6265287C-1EAF-489F-88BA-5DB6B5F7DDF3}" type="sibTrans" cxnId="{BB66713C-9698-4120-83B0-26D47623EC09}">
      <dgm:prSet/>
      <dgm:spPr/>
      <dgm:t>
        <a:bodyPr/>
        <a:lstStyle/>
        <a:p>
          <a:endParaRPr lang="zh-CN" altLang="en-US" sz="1600">
            <a:solidFill>
              <a:srgbClr val="C00000"/>
            </a:solidFill>
          </a:endParaRPr>
        </a:p>
      </dgm:t>
    </dgm:pt>
    <dgm:pt modelId="{44113933-7623-4B0F-A586-BADA9E8F043C}">
      <dgm:prSet custT="1"/>
      <dgm:spPr/>
      <dgm:t>
        <a:bodyPr/>
        <a:lstStyle/>
        <a:p>
          <a:r>
            <a:rPr lang="en-US" altLang="zh-CN" sz="1600" dirty="0" smtClean="0">
              <a:solidFill>
                <a:srgbClr val="C00000"/>
              </a:solidFill>
            </a:rPr>
            <a:t>5.</a:t>
          </a:r>
          <a:r>
            <a:rPr lang="zh-CN" altLang="en-US" sz="1600" dirty="0" smtClean="0">
              <a:solidFill>
                <a:srgbClr val="C00000"/>
              </a:solidFill>
            </a:rPr>
            <a:t>税额抵减情况表（四）</a:t>
          </a:r>
          <a:endParaRPr lang="zh-CN" altLang="en-US" sz="1600" dirty="0">
            <a:solidFill>
              <a:srgbClr val="C00000"/>
            </a:solidFill>
          </a:endParaRPr>
        </a:p>
      </dgm:t>
    </dgm:pt>
    <dgm:pt modelId="{DDFCE030-7B4B-4B77-A5FB-768C167ED6B0}" type="parTrans" cxnId="{3EEE0F69-432C-47EE-A553-C1B0AC3C2FD1}">
      <dgm:prSet/>
      <dgm:spPr/>
      <dgm:t>
        <a:bodyPr/>
        <a:lstStyle/>
        <a:p>
          <a:endParaRPr lang="zh-CN" altLang="en-US" sz="1600">
            <a:solidFill>
              <a:srgbClr val="C00000"/>
            </a:solidFill>
          </a:endParaRPr>
        </a:p>
      </dgm:t>
    </dgm:pt>
    <dgm:pt modelId="{EA54D8A3-02AD-40B2-94AC-B0020B49ADD8}" type="sibTrans" cxnId="{3EEE0F69-432C-47EE-A553-C1B0AC3C2FD1}">
      <dgm:prSet/>
      <dgm:spPr/>
      <dgm:t>
        <a:bodyPr/>
        <a:lstStyle/>
        <a:p>
          <a:endParaRPr lang="zh-CN" altLang="en-US" sz="1600">
            <a:solidFill>
              <a:srgbClr val="C00000"/>
            </a:solidFill>
          </a:endParaRPr>
        </a:p>
      </dgm:t>
    </dgm:pt>
    <dgm:pt modelId="{215CD7EB-E8F8-4172-BAF8-69B098852BAF}">
      <dgm:prSet custT="1"/>
      <dgm:spPr/>
      <dgm:t>
        <a:bodyPr/>
        <a:lstStyle/>
        <a:p>
          <a:r>
            <a:rPr lang="zh-CN" altLang="en-US" sz="1600" dirty="0" smtClean="0">
              <a:solidFill>
                <a:schemeClr val="accent1"/>
              </a:solidFill>
            </a:rPr>
            <a:t>增值税预缴税款表</a:t>
          </a:r>
          <a:endParaRPr lang="zh-CN" altLang="en-US" sz="1600" dirty="0">
            <a:solidFill>
              <a:schemeClr val="accent1"/>
            </a:solidFill>
          </a:endParaRPr>
        </a:p>
      </dgm:t>
    </dgm:pt>
    <dgm:pt modelId="{D5648BE6-8CC7-431E-9452-118CE2D60821}" type="parTrans" cxnId="{562227B5-C3E7-447C-92B9-32D00F1E219F}">
      <dgm:prSet/>
      <dgm:spPr/>
      <dgm:t>
        <a:bodyPr/>
        <a:lstStyle/>
        <a:p>
          <a:endParaRPr lang="zh-CN" altLang="en-US" sz="1600">
            <a:solidFill>
              <a:srgbClr val="C00000"/>
            </a:solidFill>
          </a:endParaRPr>
        </a:p>
      </dgm:t>
    </dgm:pt>
    <dgm:pt modelId="{BB996E64-918C-4B4B-B182-4618EA1AF7B6}" type="sibTrans" cxnId="{562227B5-C3E7-447C-92B9-32D00F1E219F}">
      <dgm:prSet/>
      <dgm:spPr/>
      <dgm:t>
        <a:bodyPr/>
        <a:lstStyle/>
        <a:p>
          <a:endParaRPr lang="zh-CN" altLang="en-US" sz="1600">
            <a:solidFill>
              <a:srgbClr val="C00000"/>
            </a:solidFill>
          </a:endParaRPr>
        </a:p>
      </dgm:t>
    </dgm:pt>
    <dgm:pt modelId="{5EE896FB-21D9-408B-9ED7-0E4CB90201A4}">
      <dgm:prSet custT="1"/>
      <dgm:spPr/>
      <dgm:t>
        <a:bodyPr/>
        <a:lstStyle/>
        <a:p>
          <a:r>
            <a:rPr lang="zh-CN" altLang="en-US" sz="1600" dirty="0" smtClean="0">
              <a:solidFill>
                <a:srgbClr val="C00000"/>
              </a:solidFill>
            </a:rPr>
            <a:t>增值税减免税申报明细表</a:t>
          </a:r>
          <a:endParaRPr lang="zh-CN" altLang="en-US" sz="1600" dirty="0">
            <a:solidFill>
              <a:srgbClr val="C00000"/>
            </a:solidFill>
          </a:endParaRPr>
        </a:p>
      </dgm:t>
    </dgm:pt>
    <dgm:pt modelId="{AA52A0F9-2C85-4F19-A782-A15DCFD72DF1}" type="parTrans" cxnId="{7C09D5F6-1937-43EF-9266-AD84270DC11B}">
      <dgm:prSet/>
      <dgm:spPr/>
      <dgm:t>
        <a:bodyPr/>
        <a:lstStyle/>
        <a:p>
          <a:endParaRPr lang="zh-CN" altLang="en-US" sz="1600">
            <a:solidFill>
              <a:srgbClr val="C00000"/>
            </a:solidFill>
          </a:endParaRPr>
        </a:p>
      </dgm:t>
    </dgm:pt>
    <dgm:pt modelId="{0C1B3BEA-C8CB-4DB8-95FF-2B6F06B7B2C3}" type="sibTrans" cxnId="{7C09D5F6-1937-43EF-9266-AD84270DC11B}">
      <dgm:prSet/>
      <dgm:spPr/>
      <dgm:t>
        <a:bodyPr/>
        <a:lstStyle/>
        <a:p>
          <a:endParaRPr lang="zh-CN" altLang="en-US" sz="1600">
            <a:solidFill>
              <a:srgbClr val="C00000"/>
            </a:solidFill>
          </a:endParaRPr>
        </a:p>
      </dgm:t>
    </dgm:pt>
    <dgm:pt modelId="{13AC7F2A-C192-4B61-8B69-36F97DCB27E0}" type="pres">
      <dgm:prSet presAssocID="{AA12BAEB-091A-463F-B662-F1DBC9637C70}" presName="hierChild1" presStyleCnt="0">
        <dgm:presLayoutVars>
          <dgm:chPref val="1"/>
          <dgm:dir/>
          <dgm:animOne val="branch"/>
          <dgm:animLvl val="lvl"/>
          <dgm:resizeHandles/>
        </dgm:presLayoutVars>
      </dgm:prSet>
      <dgm:spPr/>
      <dgm:t>
        <a:bodyPr/>
        <a:lstStyle/>
        <a:p>
          <a:endParaRPr lang="zh-CN" altLang="en-US"/>
        </a:p>
      </dgm:t>
    </dgm:pt>
    <dgm:pt modelId="{A7EBFCB2-9553-4A17-AA99-317EDCEE7714}" type="pres">
      <dgm:prSet presAssocID="{9CDCB987-C0D1-45B9-9657-742744A18451}" presName="hierRoot1" presStyleCnt="0"/>
      <dgm:spPr/>
    </dgm:pt>
    <dgm:pt modelId="{AEC9EE47-C184-45F8-A62C-0BF55455CEA4}" type="pres">
      <dgm:prSet presAssocID="{9CDCB987-C0D1-45B9-9657-742744A18451}" presName="composite" presStyleCnt="0"/>
      <dgm:spPr/>
    </dgm:pt>
    <dgm:pt modelId="{AD8B748D-28C4-4143-A1C4-8C10A1489454}" type="pres">
      <dgm:prSet presAssocID="{9CDCB987-C0D1-45B9-9657-742744A18451}" presName="background" presStyleLbl="node0" presStyleIdx="0" presStyleCnt="1"/>
      <dgm:spPr/>
    </dgm:pt>
    <dgm:pt modelId="{73F1855E-C2C8-4A0E-B5E7-F8F8A8F56307}" type="pres">
      <dgm:prSet presAssocID="{9CDCB987-C0D1-45B9-9657-742744A18451}" presName="text" presStyleLbl="fgAcc0" presStyleIdx="0" presStyleCnt="1" custScaleX="231165" custScaleY="213227" custLinFactY="-31793" custLinFactNeighborX="-24563" custLinFactNeighborY="-100000">
        <dgm:presLayoutVars>
          <dgm:chPref val="3"/>
        </dgm:presLayoutVars>
      </dgm:prSet>
      <dgm:spPr/>
      <dgm:t>
        <a:bodyPr/>
        <a:lstStyle/>
        <a:p>
          <a:endParaRPr lang="zh-CN" altLang="en-US"/>
        </a:p>
      </dgm:t>
    </dgm:pt>
    <dgm:pt modelId="{E9C0453F-530E-4491-96D8-DACDF149367D}" type="pres">
      <dgm:prSet presAssocID="{9CDCB987-C0D1-45B9-9657-742744A18451}" presName="hierChild2" presStyleCnt="0"/>
      <dgm:spPr/>
    </dgm:pt>
    <dgm:pt modelId="{C1468C8F-3A9D-4D27-B7D9-315740CC4AF6}" type="pres">
      <dgm:prSet presAssocID="{B54BEDDC-D376-4E74-B2AB-93A5D5EC3AA3}" presName="Name10" presStyleLbl="parChTrans1D2" presStyleIdx="0" presStyleCnt="5"/>
      <dgm:spPr/>
      <dgm:t>
        <a:bodyPr/>
        <a:lstStyle/>
        <a:p>
          <a:endParaRPr lang="zh-CN" altLang="en-US"/>
        </a:p>
      </dgm:t>
    </dgm:pt>
    <dgm:pt modelId="{F483AE54-E972-4A6C-978A-404FA815D609}" type="pres">
      <dgm:prSet presAssocID="{64F1FB38-B513-4C89-8D2A-2438874D464B}" presName="hierRoot2" presStyleCnt="0"/>
      <dgm:spPr/>
    </dgm:pt>
    <dgm:pt modelId="{FB823801-9751-4C86-9C63-AF99D0B139D8}" type="pres">
      <dgm:prSet presAssocID="{64F1FB38-B513-4C89-8D2A-2438874D464B}" presName="composite2" presStyleCnt="0"/>
      <dgm:spPr/>
    </dgm:pt>
    <dgm:pt modelId="{DF3DB677-0DFF-402E-9A78-FC7738BA46E9}" type="pres">
      <dgm:prSet presAssocID="{64F1FB38-B513-4C89-8D2A-2438874D464B}" presName="background2" presStyleLbl="node2" presStyleIdx="0" presStyleCnt="5"/>
      <dgm:spPr/>
    </dgm:pt>
    <dgm:pt modelId="{C8470CB3-15BC-4CD9-BE2D-62311EDE762F}" type="pres">
      <dgm:prSet presAssocID="{64F1FB38-B513-4C89-8D2A-2438874D464B}" presName="text2" presStyleLbl="fgAcc2" presStyleIdx="0" presStyleCnt="5" custScaleX="257433" custScaleY="218934">
        <dgm:presLayoutVars>
          <dgm:chPref val="3"/>
        </dgm:presLayoutVars>
      </dgm:prSet>
      <dgm:spPr/>
      <dgm:t>
        <a:bodyPr/>
        <a:lstStyle/>
        <a:p>
          <a:endParaRPr lang="zh-CN" altLang="en-US"/>
        </a:p>
      </dgm:t>
    </dgm:pt>
    <dgm:pt modelId="{C5143A45-3BC8-4B38-88AD-F007FFFC821A}" type="pres">
      <dgm:prSet presAssocID="{64F1FB38-B513-4C89-8D2A-2438874D464B}" presName="hierChild3" presStyleCnt="0"/>
      <dgm:spPr/>
    </dgm:pt>
    <dgm:pt modelId="{FD193DFE-6FEA-4CC0-877D-3A3EC318F5D7}" type="pres">
      <dgm:prSet presAssocID="{92C6D199-ECDE-435F-AF4E-A6EC6A2F58B1}" presName="Name17" presStyleLbl="parChTrans1D3" presStyleIdx="0" presStyleCnt="4"/>
      <dgm:spPr/>
      <dgm:t>
        <a:bodyPr/>
        <a:lstStyle/>
        <a:p>
          <a:endParaRPr lang="zh-CN" altLang="en-US"/>
        </a:p>
      </dgm:t>
    </dgm:pt>
    <dgm:pt modelId="{2436C739-FD92-4154-9ABD-8EE94F844B93}" type="pres">
      <dgm:prSet presAssocID="{7F122010-C865-40B8-80B4-B1EFFF335FD6}" presName="hierRoot3" presStyleCnt="0"/>
      <dgm:spPr/>
    </dgm:pt>
    <dgm:pt modelId="{66D77668-B5FD-4082-AE4F-66EB7F0F1AC8}" type="pres">
      <dgm:prSet presAssocID="{7F122010-C865-40B8-80B4-B1EFFF335FD6}" presName="composite3" presStyleCnt="0"/>
      <dgm:spPr/>
    </dgm:pt>
    <dgm:pt modelId="{1A60D400-559E-4EA0-AE78-469E960DE478}" type="pres">
      <dgm:prSet presAssocID="{7F122010-C865-40B8-80B4-B1EFFF335FD6}" presName="background3" presStyleLbl="node3" presStyleIdx="0" presStyleCnt="4"/>
      <dgm:spPr/>
    </dgm:pt>
    <dgm:pt modelId="{7D8BA5FF-A0A7-47A5-B7E5-EC944D4AE2F4}" type="pres">
      <dgm:prSet presAssocID="{7F122010-C865-40B8-80B4-B1EFFF335FD6}" presName="text3" presStyleLbl="fgAcc3" presStyleIdx="0" presStyleCnt="4" custScaleY="365902">
        <dgm:presLayoutVars>
          <dgm:chPref val="3"/>
        </dgm:presLayoutVars>
      </dgm:prSet>
      <dgm:spPr/>
      <dgm:t>
        <a:bodyPr/>
        <a:lstStyle/>
        <a:p>
          <a:endParaRPr lang="zh-CN" altLang="en-US"/>
        </a:p>
      </dgm:t>
    </dgm:pt>
    <dgm:pt modelId="{EE856141-5266-46C6-AE7E-8164074A9E07}" type="pres">
      <dgm:prSet presAssocID="{7F122010-C865-40B8-80B4-B1EFFF335FD6}" presName="hierChild4" presStyleCnt="0"/>
      <dgm:spPr/>
    </dgm:pt>
    <dgm:pt modelId="{5815772B-D59F-4F23-9EF9-AEA8B20DE0F3}" type="pres">
      <dgm:prSet presAssocID="{B7EFDD6F-940F-4B5A-9D8E-1BA38D733A2A}" presName="Name10" presStyleLbl="parChTrans1D2" presStyleIdx="1" presStyleCnt="5"/>
      <dgm:spPr/>
      <dgm:t>
        <a:bodyPr/>
        <a:lstStyle/>
        <a:p>
          <a:endParaRPr lang="zh-CN" altLang="en-US"/>
        </a:p>
      </dgm:t>
    </dgm:pt>
    <dgm:pt modelId="{3B0DD6A4-CDBC-4BDC-80A7-6478AF69181E}" type="pres">
      <dgm:prSet presAssocID="{9EED8C12-901E-4AB2-80EA-438A1B19C9D1}" presName="hierRoot2" presStyleCnt="0"/>
      <dgm:spPr/>
    </dgm:pt>
    <dgm:pt modelId="{FE8FC41F-08FA-4BF3-A64F-EB42A85FF346}" type="pres">
      <dgm:prSet presAssocID="{9EED8C12-901E-4AB2-80EA-438A1B19C9D1}" presName="composite2" presStyleCnt="0"/>
      <dgm:spPr/>
    </dgm:pt>
    <dgm:pt modelId="{B86E555A-6CA4-47C7-B5D0-6B3C9E45EA27}" type="pres">
      <dgm:prSet presAssocID="{9EED8C12-901E-4AB2-80EA-438A1B19C9D1}" presName="background2" presStyleLbl="node2" presStyleIdx="1" presStyleCnt="5"/>
      <dgm:spPr/>
    </dgm:pt>
    <dgm:pt modelId="{8B2B340D-FC3F-441F-BEBF-8F64E55A38D0}" type="pres">
      <dgm:prSet presAssocID="{9EED8C12-901E-4AB2-80EA-438A1B19C9D1}" presName="text2" presStyleLbl="fgAcc2" presStyleIdx="1" presStyleCnt="5" custScaleX="199100" custScaleY="180324" custLinFactNeighborX="6433" custLinFactNeighborY="-7246">
        <dgm:presLayoutVars>
          <dgm:chPref val="3"/>
        </dgm:presLayoutVars>
      </dgm:prSet>
      <dgm:spPr/>
      <dgm:t>
        <a:bodyPr/>
        <a:lstStyle/>
        <a:p>
          <a:endParaRPr lang="zh-CN" altLang="en-US"/>
        </a:p>
      </dgm:t>
    </dgm:pt>
    <dgm:pt modelId="{9FDDCBBB-EFCE-4551-A309-BBB0C9240579}" type="pres">
      <dgm:prSet presAssocID="{9EED8C12-901E-4AB2-80EA-438A1B19C9D1}" presName="hierChild3" presStyleCnt="0"/>
      <dgm:spPr/>
    </dgm:pt>
    <dgm:pt modelId="{4837C246-9E24-4907-BF6F-136EEEBCF780}" type="pres">
      <dgm:prSet presAssocID="{C1A37D3A-1D6F-4DFE-A67E-6EA4335CF915}" presName="Name17" presStyleLbl="parChTrans1D3" presStyleIdx="1" presStyleCnt="4"/>
      <dgm:spPr/>
      <dgm:t>
        <a:bodyPr/>
        <a:lstStyle/>
        <a:p>
          <a:endParaRPr lang="zh-CN" altLang="en-US"/>
        </a:p>
      </dgm:t>
    </dgm:pt>
    <dgm:pt modelId="{3B49F53A-95A5-40CB-A957-9E5F97ED1EED}" type="pres">
      <dgm:prSet presAssocID="{DC8061D0-A6EA-4929-B4C8-560DE504AA1F}" presName="hierRoot3" presStyleCnt="0"/>
      <dgm:spPr/>
    </dgm:pt>
    <dgm:pt modelId="{E2E7FA3C-7251-4A1C-83B7-4ADFB5E186F1}" type="pres">
      <dgm:prSet presAssocID="{DC8061D0-A6EA-4929-B4C8-560DE504AA1F}" presName="composite3" presStyleCnt="0"/>
      <dgm:spPr/>
    </dgm:pt>
    <dgm:pt modelId="{ABC01C4E-2335-4578-ABD6-403BD75655B8}" type="pres">
      <dgm:prSet presAssocID="{DC8061D0-A6EA-4929-B4C8-560DE504AA1F}" presName="background3" presStyleLbl="node3" presStyleIdx="1" presStyleCnt="4"/>
      <dgm:spPr/>
    </dgm:pt>
    <dgm:pt modelId="{CF7C36FD-89B2-498E-B950-9D383F12F7A3}" type="pres">
      <dgm:prSet presAssocID="{DC8061D0-A6EA-4929-B4C8-560DE504AA1F}" presName="text3" presStyleLbl="fgAcc3" presStyleIdx="1" presStyleCnt="4" custScaleY="424191">
        <dgm:presLayoutVars>
          <dgm:chPref val="3"/>
        </dgm:presLayoutVars>
      </dgm:prSet>
      <dgm:spPr/>
      <dgm:t>
        <a:bodyPr/>
        <a:lstStyle/>
        <a:p>
          <a:endParaRPr lang="zh-CN" altLang="en-US"/>
        </a:p>
      </dgm:t>
    </dgm:pt>
    <dgm:pt modelId="{9A389DCD-499F-4F9E-885C-33EF6FF024D5}" type="pres">
      <dgm:prSet presAssocID="{DC8061D0-A6EA-4929-B4C8-560DE504AA1F}" presName="hierChild4" presStyleCnt="0"/>
      <dgm:spPr/>
    </dgm:pt>
    <dgm:pt modelId="{B117D26F-97E9-44CA-82CB-A567D5BDA112}" type="pres">
      <dgm:prSet presAssocID="{7B8101EF-085B-4C8C-80D9-0538AA8A5452}" presName="Name17" presStyleLbl="parChTrans1D3" presStyleIdx="2" presStyleCnt="4"/>
      <dgm:spPr/>
      <dgm:t>
        <a:bodyPr/>
        <a:lstStyle/>
        <a:p>
          <a:endParaRPr lang="zh-CN" altLang="en-US"/>
        </a:p>
      </dgm:t>
    </dgm:pt>
    <dgm:pt modelId="{CC4EB46A-2468-4C38-B5D3-593AAFF51226}" type="pres">
      <dgm:prSet presAssocID="{465341ED-4E40-4961-BF60-374D9CF299D5}" presName="hierRoot3" presStyleCnt="0"/>
      <dgm:spPr/>
    </dgm:pt>
    <dgm:pt modelId="{F59AE587-BDDA-4E9A-ADFD-3A88CFE5C6B4}" type="pres">
      <dgm:prSet presAssocID="{465341ED-4E40-4961-BF60-374D9CF299D5}" presName="composite3" presStyleCnt="0"/>
      <dgm:spPr/>
    </dgm:pt>
    <dgm:pt modelId="{52B848D3-224B-499A-B121-1F9EF9844F51}" type="pres">
      <dgm:prSet presAssocID="{465341ED-4E40-4961-BF60-374D9CF299D5}" presName="background3" presStyleLbl="node3" presStyleIdx="2" presStyleCnt="4"/>
      <dgm:spPr/>
    </dgm:pt>
    <dgm:pt modelId="{6DA1545E-9854-4B0D-AEA7-2A58C9DC56CA}" type="pres">
      <dgm:prSet presAssocID="{465341ED-4E40-4961-BF60-374D9CF299D5}" presName="text3" presStyleLbl="fgAcc3" presStyleIdx="2" presStyleCnt="4" custScaleY="415867">
        <dgm:presLayoutVars>
          <dgm:chPref val="3"/>
        </dgm:presLayoutVars>
      </dgm:prSet>
      <dgm:spPr/>
      <dgm:t>
        <a:bodyPr/>
        <a:lstStyle/>
        <a:p>
          <a:endParaRPr lang="zh-CN" altLang="en-US"/>
        </a:p>
      </dgm:t>
    </dgm:pt>
    <dgm:pt modelId="{B8AD388C-EBCC-4D92-B257-710AEF157895}" type="pres">
      <dgm:prSet presAssocID="{465341ED-4E40-4961-BF60-374D9CF299D5}" presName="hierChild4" presStyleCnt="0"/>
      <dgm:spPr/>
    </dgm:pt>
    <dgm:pt modelId="{B323D54F-7C8C-431A-9427-AAC3D71CD1F0}" type="pres">
      <dgm:prSet presAssocID="{C623757F-F8CD-4C5C-ACBB-F082BBACE71D}" presName="Name17" presStyleLbl="parChTrans1D3" presStyleIdx="3" presStyleCnt="4"/>
      <dgm:spPr/>
      <dgm:t>
        <a:bodyPr/>
        <a:lstStyle/>
        <a:p>
          <a:endParaRPr lang="zh-CN" altLang="en-US"/>
        </a:p>
      </dgm:t>
    </dgm:pt>
    <dgm:pt modelId="{327753AC-D660-4FE0-B279-985B9044D886}" type="pres">
      <dgm:prSet presAssocID="{8DBAA494-1EF3-4A7D-9462-A32FC53E4EC4}" presName="hierRoot3" presStyleCnt="0"/>
      <dgm:spPr/>
    </dgm:pt>
    <dgm:pt modelId="{FD3F4A43-E2F7-47FC-ABDB-18472776048C}" type="pres">
      <dgm:prSet presAssocID="{8DBAA494-1EF3-4A7D-9462-A32FC53E4EC4}" presName="composite3" presStyleCnt="0"/>
      <dgm:spPr/>
    </dgm:pt>
    <dgm:pt modelId="{BA1D01C2-DAE7-4E1A-A01B-ABEAEF295C30}" type="pres">
      <dgm:prSet presAssocID="{8DBAA494-1EF3-4A7D-9462-A32FC53E4EC4}" presName="background3" presStyleLbl="node3" presStyleIdx="3" presStyleCnt="4"/>
      <dgm:spPr/>
    </dgm:pt>
    <dgm:pt modelId="{361273EB-8D6D-494B-AE96-EAB9B92D2A66}" type="pres">
      <dgm:prSet presAssocID="{8DBAA494-1EF3-4A7D-9462-A32FC53E4EC4}" presName="text3" presStyleLbl="fgAcc3" presStyleIdx="3" presStyleCnt="4" custScaleY="423063">
        <dgm:presLayoutVars>
          <dgm:chPref val="3"/>
        </dgm:presLayoutVars>
      </dgm:prSet>
      <dgm:spPr/>
      <dgm:t>
        <a:bodyPr/>
        <a:lstStyle/>
        <a:p>
          <a:endParaRPr lang="zh-CN" altLang="en-US"/>
        </a:p>
      </dgm:t>
    </dgm:pt>
    <dgm:pt modelId="{CAB6ABEC-5654-4824-B71A-12AD801989A3}" type="pres">
      <dgm:prSet presAssocID="{8DBAA494-1EF3-4A7D-9462-A32FC53E4EC4}" presName="hierChild4" presStyleCnt="0"/>
      <dgm:spPr/>
    </dgm:pt>
    <dgm:pt modelId="{4BA44752-F1A1-4D55-AD2B-68B95702B6B8}" type="pres">
      <dgm:prSet presAssocID="{DDFCE030-7B4B-4B77-A5FB-768C167ED6B0}" presName="Name10" presStyleLbl="parChTrans1D2" presStyleIdx="2" presStyleCnt="5"/>
      <dgm:spPr/>
      <dgm:t>
        <a:bodyPr/>
        <a:lstStyle/>
        <a:p>
          <a:endParaRPr lang="zh-CN" altLang="en-US"/>
        </a:p>
      </dgm:t>
    </dgm:pt>
    <dgm:pt modelId="{BD26C540-E1E4-4DC1-B2DE-8731329684A0}" type="pres">
      <dgm:prSet presAssocID="{44113933-7623-4B0F-A586-BADA9E8F043C}" presName="hierRoot2" presStyleCnt="0"/>
      <dgm:spPr/>
    </dgm:pt>
    <dgm:pt modelId="{F307A430-E4E8-47AC-B55E-EB5428E94D91}" type="pres">
      <dgm:prSet presAssocID="{44113933-7623-4B0F-A586-BADA9E8F043C}" presName="composite2" presStyleCnt="0"/>
      <dgm:spPr/>
    </dgm:pt>
    <dgm:pt modelId="{F7395B27-ACD1-4CD3-9FEA-D787C4D07179}" type="pres">
      <dgm:prSet presAssocID="{44113933-7623-4B0F-A586-BADA9E8F043C}" presName="background2" presStyleLbl="node2" presStyleIdx="2" presStyleCnt="5"/>
      <dgm:spPr/>
    </dgm:pt>
    <dgm:pt modelId="{4A5D40C8-5862-45E3-BE1B-96F5844FA5FE}" type="pres">
      <dgm:prSet presAssocID="{44113933-7623-4B0F-A586-BADA9E8F043C}" presName="text2" presStyleLbl="fgAcc2" presStyleIdx="2" presStyleCnt="5" custScaleX="132852" custScaleY="227970" custLinFactNeighborX="-1135" custLinFactNeighborY="-7246">
        <dgm:presLayoutVars>
          <dgm:chPref val="3"/>
        </dgm:presLayoutVars>
      </dgm:prSet>
      <dgm:spPr/>
      <dgm:t>
        <a:bodyPr/>
        <a:lstStyle/>
        <a:p>
          <a:endParaRPr lang="zh-CN" altLang="en-US"/>
        </a:p>
      </dgm:t>
    </dgm:pt>
    <dgm:pt modelId="{FB968960-D3D2-4CF2-837D-304415406612}" type="pres">
      <dgm:prSet presAssocID="{44113933-7623-4B0F-A586-BADA9E8F043C}" presName="hierChild3" presStyleCnt="0"/>
      <dgm:spPr/>
    </dgm:pt>
    <dgm:pt modelId="{47A1DFC1-5E5A-49E3-885E-18582CF255D0}" type="pres">
      <dgm:prSet presAssocID="{D5648BE6-8CC7-431E-9452-118CE2D60821}" presName="Name10" presStyleLbl="parChTrans1D2" presStyleIdx="3" presStyleCnt="5"/>
      <dgm:spPr/>
      <dgm:t>
        <a:bodyPr/>
        <a:lstStyle/>
        <a:p>
          <a:endParaRPr lang="zh-CN" altLang="en-US"/>
        </a:p>
      </dgm:t>
    </dgm:pt>
    <dgm:pt modelId="{73D27685-7E40-4FBA-86AA-87173C4ECF6D}" type="pres">
      <dgm:prSet presAssocID="{215CD7EB-E8F8-4172-BAF8-69B098852BAF}" presName="hierRoot2" presStyleCnt="0"/>
      <dgm:spPr/>
    </dgm:pt>
    <dgm:pt modelId="{032FEF2B-9888-4A5F-A773-E0B4DFB40A8A}" type="pres">
      <dgm:prSet presAssocID="{215CD7EB-E8F8-4172-BAF8-69B098852BAF}" presName="composite2" presStyleCnt="0"/>
      <dgm:spPr/>
    </dgm:pt>
    <dgm:pt modelId="{3D7F8074-66E8-4447-AB0F-B9AB785AA040}" type="pres">
      <dgm:prSet presAssocID="{215CD7EB-E8F8-4172-BAF8-69B098852BAF}" presName="background2" presStyleLbl="node2" presStyleIdx="3" presStyleCnt="5"/>
      <dgm:spPr/>
    </dgm:pt>
    <dgm:pt modelId="{77B093B1-0FAB-4726-AAF3-72A255C642DB}" type="pres">
      <dgm:prSet presAssocID="{215CD7EB-E8F8-4172-BAF8-69B098852BAF}" presName="text2" presStyleLbl="fgAcc2" presStyleIdx="3" presStyleCnt="5" custScaleX="132547" custScaleY="222130" custLinFactNeighborX="-8226" custLinFactNeighborY="-7246">
        <dgm:presLayoutVars>
          <dgm:chPref val="3"/>
        </dgm:presLayoutVars>
      </dgm:prSet>
      <dgm:spPr/>
      <dgm:t>
        <a:bodyPr/>
        <a:lstStyle/>
        <a:p>
          <a:endParaRPr lang="zh-CN" altLang="en-US"/>
        </a:p>
      </dgm:t>
    </dgm:pt>
    <dgm:pt modelId="{2BC96C55-4983-488D-9B01-4468E9BA0BC6}" type="pres">
      <dgm:prSet presAssocID="{215CD7EB-E8F8-4172-BAF8-69B098852BAF}" presName="hierChild3" presStyleCnt="0"/>
      <dgm:spPr/>
    </dgm:pt>
    <dgm:pt modelId="{2462A417-7A5C-49C0-9518-86096C746904}" type="pres">
      <dgm:prSet presAssocID="{AA52A0F9-2C85-4F19-A782-A15DCFD72DF1}" presName="Name10" presStyleLbl="parChTrans1D2" presStyleIdx="4" presStyleCnt="5"/>
      <dgm:spPr/>
      <dgm:t>
        <a:bodyPr/>
        <a:lstStyle/>
        <a:p>
          <a:endParaRPr lang="zh-CN" altLang="en-US"/>
        </a:p>
      </dgm:t>
    </dgm:pt>
    <dgm:pt modelId="{1FAFC789-95F4-4F64-82ED-8EB2BBC49A22}" type="pres">
      <dgm:prSet presAssocID="{5EE896FB-21D9-408B-9ED7-0E4CB90201A4}" presName="hierRoot2" presStyleCnt="0"/>
      <dgm:spPr/>
    </dgm:pt>
    <dgm:pt modelId="{68E58B05-0059-4A4A-86EE-3F988CD3E9E5}" type="pres">
      <dgm:prSet presAssocID="{5EE896FB-21D9-408B-9ED7-0E4CB90201A4}" presName="composite2" presStyleCnt="0"/>
      <dgm:spPr/>
    </dgm:pt>
    <dgm:pt modelId="{9B19D8A4-1BCA-4065-BF39-844C7A037684}" type="pres">
      <dgm:prSet presAssocID="{5EE896FB-21D9-408B-9ED7-0E4CB90201A4}" presName="background2" presStyleLbl="node2" presStyleIdx="4" presStyleCnt="5"/>
      <dgm:spPr/>
    </dgm:pt>
    <dgm:pt modelId="{F2898BD4-723F-4EDA-A987-244A039FBC21}" type="pres">
      <dgm:prSet presAssocID="{5EE896FB-21D9-408B-9ED7-0E4CB90201A4}" presName="text2" presStyleLbl="fgAcc2" presStyleIdx="4" presStyleCnt="5" custScaleX="127585" custScaleY="197755">
        <dgm:presLayoutVars>
          <dgm:chPref val="3"/>
        </dgm:presLayoutVars>
      </dgm:prSet>
      <dgm:spPr/>
      <dgm:t>
        <a:bodyPr/>
        <a:lstStyle/>
        <a:p>
          <a:endParaRPr lang="zh-CN" altLang="en-US"/>
        </a:p>
      </dgm:t>
    </dgm:pt>
    <dgm:pt modelId="{2AA2A722-5B2A-4225-9E98-2CC7F910BFF0}" type="pres">
      <dgm:prSet presAssocID="{5EE896FB-21D9-408B-9ED7-0E4CB90201A4}" presName="hierChild3" presStyleCnt="0"/>
      <dgm:spPr/>
    </dgm:pt>
  </dgm:ptLst>
  <dgm:cxnLst>
    <dgm:cxn modelId="{EF2927F8-248B-4EC7-83E5-14F5682BBB3E}" type="presOf" srcId="{215CD7EB-E8F8-4172-BAF8-69B098852BAF}" destId="{77B093B1-0FAB-4726-AAF3-72A255C642DB}" srcOrd="0" destOrd="0" presId="urn:microsoft.com/office/officeart/2005/8/layout/hierarchy1"/>
    <dgm:cxn modelId="{A7DBFEF9-F05B-42CD-BBB8-20752814F9E8}" type="presOf" srcId="{7F122010-C865-40B8-80B4-B1EFFF335FD6}" destId="{7D8BA5FF-A0A7-47A5-B7E5-EC944D4AE2F4}" srcOrd="0" destOrd="0" presId="urn:microsoft.com/office/officeart/2005/8/layout/hierarchy1"/>
    <dgm:cxn modelId="{0952368A-1350-4A13-8B9D-0C201326BC92}" type="presOf" srcId="{DDFCE030-7B4B-4B77-A5FB-768C167ED6B0}" destId="{4BA44752-F1A1-4D55-AD2B-68B95702B6B8}" srcOrd="0" destOrd="0" presId="urn:microsoft.com/office/officeart/2005/8/layout/hierarchy1"/>
    <dgm:cxn modelId="{0D03FBBE-0D42-4CE8-97F7-3807AB0AC565}" type="presOf" srcId="{7B8101EF-085B-4C8C-80D9-0538AA8A5452}" destId="{B117D26F-97E9-44CA-82CB-A567D5BDA112}" srcOrd="0" destOrd="0" presId="urn:microsoft.com/office/officeart/2005/8/layout/hierarchy1"/>
    <dgm:cxn modelId="{2C759B73-DEC5-4400-A8D7-A174AAA001AD}" srcId="{9EED8C12-901E-4AB2-80EA-438A1B19C9D1}" destId="{DC8061D0-A6EA-4929-B4C8-560DE504AA1F}" srcOrd="0" destOrd="0" parTransId="{C1A37D3A-1D6F-4DFE-A67E-6EA4335CF915}" sibTransId="{B9E85033-9651-44E4-B372-6ABE072D75F3}"/>
    <dgm:cxn modelId="{A2A29831-16D4-4759-A128-721FEAF7BF9F}" type="presOf" srcId="{C623757F-F8CD-4C5C-ACBB-F082BBACE71D}" destId="{B323D54F-7C8C-431A-9427-AAC3D71CD1F0}" srcOrd="0" destOrd="0" presId="urn:microsoft.com/office/officeart/2005/8/layout/hierarchy1"/>
    <dgm:cxn modelId="{5EB53689-A633-4B8D-BD20-1D3A311BC8EF}" srcId="{AA12BAEB-091A-463F-B662-F1DBC9637C70}" destId="{9CDCB987-C0D1-45B9-9657-742744A18451}" srcOrd="0" destOrd="0" parTransId="{0C632715-7DDC-4110-B7C5-B2EAE2C6C475}" sibTransId="{E1F33FCE-3DBC-4198-BBCD-2E0DBCDF5A89}"/>
    <dgm:cxn modelId="{136FF573-4DFA-424A-8512-541173EABB78}" type="presOf" srcId="{B54BEDDC-D376-4E74-B2AB-93A5D5EC3AA3}" destId="{C1468C8F-3A9D-4D27-B7D9-315740CC4AF6}" srcOrd="0" destOrd="0" presId="urn:microsoft.com/office/officeart/2005/8/layout/hierarchy1"/>
    <dgm:cxn modelId="{F7FAAC4C-4DCF-4CC3-A711-B805004B9CA1}" type="presOf" srcId="{9CDCB987-C0D1-45B9-9657-742744A18451}" destId="{73F1855E-C2C8-4A0E-B5E7-F8F8A8F56307}" srcOrd="0" destOrd="0" presId="urn:microsoft.com/office/officeart/2005/8/layout/hierarchy1"/>
    <dgm:cxn modelId="{01E0E7BF-EA9F-432B-BE89-6AB5D99680A4}" type="presOf" srcId="{8DBAA494-1EF3-4A7D-9462-A32FC53E4EC4}" destId="{361273EB-8D6D-494B-AE96-EAB9B92D2A66}" srcOrd="0" destOrd="0" presId="urn:microsoft.com/office/officeart/2005/8/layout/hierarchy1"/>
    <dgm:cxn modelId="{95746141-FF92-4493-8AE7-CB5C1B7DC01D}" type="presOf" srcId="{AA12BAEB-091A-463F-B662-F1DBC9637C70}" destId="{13AC7F2A-C192-4B61-8B69-36F97DCB27E0}" srcOrd="0" destOrd="0" presId="urn:microsoft.com/office/officeart/2005/8/layout/hierarchy1"/>
    <dgm:cxn modelId="{50DC25F7-C596-4992-893E-E95B999F3741}" type="presOf" srcId="{44113933-7623-4B0F-A586-BADA9E8F043C}" destId="{4A5D40C8-5862-45E3-BE1B-96F5844FA5FE}" srcOrd="0" destOrd="0" presId="urn:microsoft.com/office/officeart/2005/8/layout/hierarchy1"/>
    <dgm:cxn modelId="{E6ADE644-742A-4696-BBEA-0C130B396239}" type="presOf" srcId="{D5648BE6-8CC7-431E-9452-118CE2D60821}" destId="{47A1DFC1-5E5A-49E3-885E-18582CF255D0}" srcOrd="0" destOrd="0" presId="urn:microsoft.com/office/officeart/2005/8/layout/hierarchy1"/>
    <dgm:cxn modelId="{5F1FB299-BE60-4B14-818B-CFEF302E0978}" srcId="{9CDCB987-C0D1-45B9-9657-742744A18451}" destId="{9EED8C12-901E-4AB2-80EA-438A1B19C9D1}" srcOrd="1" destOrd="0" parTransId="{B7EFDD6F-940F-4B5A-9D8E-1BA38D733A2A}" sibTransId="{81B8F102-EDD9-4199-A19C-922840F61630}"/>
    <dgm:cxn modelId="{942A9782-90E0-419E-B360-44D3E985F42A}" type="presOf" srcId="{92C6D199-ECDE-435F-AF4E-A6EC6A2F58B1}" destId="{FD193DFE-6FEA-4CC0-877D-3A3EC318F5D7}" srcOrd="0" destOrd="0" presId="urn:microsoft.com/office/officeart/2005/8/layout/hierarchy1"/>
    <dgm:cxn modelId="{C94DC234-BAD4-4722-9EB9-BC857CBFFE8F}" type="presOf" srcId="{64F1FB38-B513-4C89-8D2A-2438874D464B}" destId="{C8470CB3-15BC-4CD9-BE2D-62311EDE762F}" srcOrd="0" destOrd="0" presId="urn:microsoft.com/office/officeart/2005/8/layout/hierarchy1"/>
    <dgm:cxn modelId="{912257EE-6275-4B23-97E3-310B15265927}" type="presOf" srcId="{B7EFDD6F-940F-4B5A-9D8E-1BA38D733A2A}" destId="{5815772B-D59F-4F23-9EF9-AEA8B20DE0F3}" srcOrd="0" destOrd="0" presId="urn:microsoft.com/office/officeart/2005/8/layout/hierarchy1"/>
    <dgm:cxn modelId="{59A45F1A-5879-4309-86C0-37F4FC7C1E06}" srcId="{9CDCB987-C0D1-45B9-9657-742744A18451}" destId="{64F1FB38-B513-4C89-8D2A-2438874D464B}" srcOrd="0" destOrd="0" parTransId="{B54BEDDC-D376-4E74-B2AB-93A5D5EC3AA3}" sibTransId="{8EC826F0-1D77-4F2C-8895-92878249B02E}"/>
    <dgm:cxn modelId="{7C09D5F6-1937-43EF-9266-AD84270DC11B}" srcId="{9CDCB987-C0D1-45B9-9657-742744A18451}" destId="{5EE896FB-21D9-408B-9ED7-0E4CB90201A4}" srcOrd="4" destOrd="0" parTransId="{AA52A0F9-2C85-4F19-A782-A15DCFD72DF1}" sibTransId="{0C1B3BEA-C8CB-4DB8-95FF-2B6F06B7B2C3}"/>
    <dgm:cxn modelId="{4046B2F1-1E95-43E1-8403-2B8B30B9468B}" srcId="{64F1FB38-B513-4C89-8D2A-2438874D464B}" destId="{7F122010-C865-40B8-80B4-B1EFFF335FD6}" srcOrd="0" destOrd="0" parTransId="{92C6D199-ECDE-435F-AF4E-A6EC6A2F58B1}" sibTransId="{2FA9A296-CBE1-4C0A-87AA-689FAD5669F5}"/>
    <dgm:cxn modelId="{3EEE0F69-432C-47EE-A553-C1B0AC3C2FD1}" srcId="{9CDCB987-C0D1-45B9-9657-742744A18451}" destId="{44113933-7623-4B0F-A586-BADA9E8F043C}" srcOrd="2" destOrd="0" parTransId="{DDFCE030-7B4B-4B77-A5FB-768C167ED6B0}" sibTransId="{EA54D8A3-02AD-40B2-94AC-B0020B49ADD8}"/>
    <dgm:cxn modelId="{84A91A67-FFD8-4082-B27A-D92250E82B2E}" type="presOf" srcId="{C1A37D3A-1D6F-4DFE-A67E-6EA4335CF915}" destId="{4837C246-9E24-4907-BF6F-136EEEBCF780}" srcOrd="0" destOrd="0" presId="urn:microsoft.com/office/officeart/2005/8/layout/hierarchy1"/>
    <dgm:cxn modelId="{1901E6D6-FDF9-4693-A28E-DCB0992F59AC}" type="presOf" srcId="{AA52A0F9-2C85-4F19-A782-A15DCFD72DF1}" destId="{2462A417-7A5C-49C0-9518-86096C746904}" srcOrd="0" destOrd="0" presId="urn:microsoft.com/office/officeart/2005/8/layout/hierarchy1"/>
    <dgm:cxn modelId="{CECEC517-F47F-49A5-9917-BB3F1DB2196B}" type="presOf" srcId="{9EED8C12-901E-4AB2-80EA-438A1B19C9D1}" destId="{8B2B340D-FC3F-441F-BEBF-8F64E55A38D0}" srcOrd="0" destOrd="0" presId="urn:microsoft.com/office/officeart/2005/8/layout/hierarchy1"/>
    <dgm:cxn modelId="{562227B5-C3E7-447C-92B9-32D00F1E219F}" srcId="{9CDCB987-C0D1-45B9-9657-742744A18451}" destId="{215CD7EB-E8F8-4172-BAF8-69B098852BAF}" srcOrd="3" destOrd="0" parTransId="{D5648BE6-8CC7-431E-9452-118CE2D60821}" sibTransId="{BB996E64-918C-4B4B-B182-4618EA1AF7B6}"/>
    <dgm:cxn modelId="{4A8D3AA4-961B-4820-A27B-43900930834E}" type="presOf" srcId="{DC8061D0-A6EA-4929-B4C8-560DE504AA1F}" destId="{CF7C36FD-89B2-498E-B950-9D383F12F7A3}" srcOrd="0" destOrd="0" presId="urn:microsoft.com/office/officeart/2005/8/layout/hierarchy1"/>
    <dgm:cxn modelId="{4E40495A-F989-49BA-A798-3D0CFE848E00}" type="presOf" srcId="{5EE896FB-21D9-408B-9ED7-0E4CB90201A4}" destId="{F2898BD4-723F-4EDA-A987-244A039FBC21}" srcOrd="0" destOrd="0" presId="urn:microsoft.com/office/officeart/2005/8/layout/hierarchy1"/>
    <dgm:cxn modelId="{BB66713C-9698-4120-83B0-26D47623EC09}" srcId="{9EED8C12-901E-4AB2-80EA-438A1B19C9D1}" destId="{8DBAA494-1EF3-4A7D-9462-A32FC53E4EC4}" srcOrd="2" destOrd="0" parTransId="{C623757F-F8CD-4C5C-ACBB-F082BBACE71D}" sibTransId="{6265287C-1EAF-489F-88BA-5DB6B5F7DDF3}"/>
    <dgm:cxn modelId="{B40802E0-1A4C-4BB6-95DD-C258FEDCF195}" srcId="{9EED8C12-901E-4AB2-80EA-438A1B19C9D1}" destId="{465341ED-4E40-4961-BF60-374D9CF299D5}" srcOrd="1" destOrd="0" parTransId="{7B8101EF-085B-4C8C-80D9-0538AA8A5452}" sibTransId="{88B3C197-DE63-4097-A324-C7CBB72167EF}"/>
    <dgm:cxn modelId="{947E01A4-50A6-402C-9169-7D5504D2DD1E}" type="presOf" srcId="{465341ED-4E40-4961-BF60-374D9CF299D5}" destId="{6DA1545E-9854-4B0D-AEA7-2A58C9DC56CA}" srcOrd="0" destOrd="0" presId="urn:microsoft.com/office/officeart/2005/8/layout/hierarchy1"/>
    <dgm:cxn modelId="{14886EDE-FA1F-4EF1-AB3D-C3851EAAC3E3}" type="presParOf" srcId="{13AC7F2A-C192-4B61-8B69-36F97DCB27E0}" destId="{A7EBFCB2-9553-4A17-AA99-317EDCEE7714}" srcOrd="0" destOrd="0" presId="urn:microsoft.com/office/officeart/2005/8/layout/hierarchy1"/>
    <dgm:cxn modelId="{E6827061-634A-44AC-A495-63F05DF91B9C}" type="presParOf" srcId="{A7EBFCB2-9553-4A17-AA99-317EDCEE7714}" destId="{AEC9EE47-C184-45F8-A62C-0BF55455CEA4}" srcOrd="0" destOrd="0" presId="urn:microsoft.com/office/officeart/2005/8/layout/hierarchy1"/>
    <dgm:cxn modelId="{A5CD1C21-BC3B-49A3-A3E8-24A2559F5402}" type="presParOf" srcId="{AEC9EE47-C184-45F8-A62C-0BF55455CEA4}" destId="{AD8B748D-28C4-4143-A1C4-8C10A1489454}" srcOrd="0" destOrd="0" presId="urn:microsoft.com/office/officeart/2005/8/layout/hierarchy1"/>
    <dgm:cxn modelId="{679F7446-606E-469F-AA23-AFA216530A91}" type="presParOf" srcId="{AEC9EE47-C184-45F8-A62C-0BF55455CEA4}" destId="{73F1855E-C2C8-4A0E-B5E7-F8F8A8F56307}" srcOrd="1" destOrd="0" presId="urn:microsoft.com/office/officeart/2005/8/layout/hierarchy1"/>
    <dgm:cxn modelId="{21381232-A3E6-40FA-BFCD-CEE24D48982A}" type="presParOf" srcId="{A7EBFCB2-9553-4A17-AA99-317EDCEE7714}" destId="{E9C0453F-530E-4491-96D8-DACDF149367D}" srcOrd="1" destOrd="0" presId="urn:microsoft.com/office/officeart/2005/8/layout/hierarchy1"/>
    <dgm:cxn modelId="{48AA7645-4F1C-4F39-A644-A2268C678C63}" type="presParOf" srcId="{E9C0453F-530E-4491-96D8-DACDF149367D}" destId="{C1468C8F-3A9D-4D27-B7D9-315740CC4AF6}" srcOrd="0" destOrd="0" presId="urn:microsoft.com/office/officeart/2005/8/layout/hierarchy1"/>
    <dgm:cxn modelId="{54CE8AD2-3610-454E-98DB-1F4126529C57}" type="presParOf" srcId="{E9C0453F-530E-4491-96D8-DACDF149367D}" destId="{F483AE54-E972-4A6C-978A-404FA815D609}" srcOrd="1" destOrd="0" presId="urn:microsoft.com/office/officeart/2005/8/layout/hierarchy1"/>
    <dgm:cxn modelId="{6746EE61-B7D2-42C9-8F60-4BB9E20E65D0}" type="presParOf" srcId="{F483AE54-E972-4A6C-978A-404FA815D609}" destId="{FB823801-9751-4C86-9C63-AF99D0B139D8}" srcOrd="0" destOrd="0" presId="urn:microsoft.com/office/officeart/2005/8/layout/hierarchy1"/>
    <dgm:cxn modelId="{98736B1A-15C0-4BEA-99A9-22D869DB8EDB}" type="presParOf" srcId="{FB823801-9751-4C86-9C63-AF99D0B139D8}" destId="{DF3DB677-0DFF-402E-9A78-FC7738BA46E9}" srcOrd="0" destOrd="0" presId="urn:microsoft.com/office/officeart/2005/8/layout/hierarchy1"/>
    <dgm:cxn modelId="{A708B432-2CD3-48A6-A265-9CF002F587CF}" type="presParOf" srcId="{FB823801-9751-4C86-9C63-AF99D0B139D8}" destId="{C8470CB3-15BC-4CD9-BE2D-62311EDE762F}" srcOrd="1" destOrd="0" presId="urn:microsoft.com/office/officeart/2005/8/layout/hierarchy1"/>
    <dgm:cxn modelId="{426D2993-8B71-4E7A-BF7A-FB2C401DC366}" type="presParOf" srcId="{F483AE54-E972-4A6C-978A-404FA815D609}" destId="{C5143A45-3BC8-4B38-88AD-F007FFFC821A}" srcOrd="1" destOrd="0" presId="urn:microsoft.com/office/officeart/2005/8/layout/hierarchy1"/>
    <dgm:cxn modelId="{0CFF633F-0CF8-444D-93BA-C3088DD39129}" type="presParOf" srcId="{C5143A45-3BC8-4B38-88AD-F007FFFC821A}" destId="{FD193DFE-6FEA-4CC0-877D-3A3EC318F5D7}" srcOrd="0" destOrd="0" presId="urn:microsoft.com/office/officeart/2005/8/layout/hierarchy1"/>
    <dgm:cxn modelId="{614A1E3B-6DB6-4EB4-8323-F64C4EB18373}" type="presParOf" srcId="{C5143A45-3BC8-4B38-88AD-F007FFFC821A}" destId="{2436C739-FD92-4154-9ABD-8EE94F844B93}" srcOrd="1" destOrd="0" presId="urn:microsoft.com/office/officeart/2005/8/layout/hierarchy1"/>
    <dgm:cxn modelId="{1D0347A4-ECC1-41C6-B1FF-8FF950769027}" type="presParOf" srcId="{2436C739-FD92-4154-9ABD-8EE94F844B93}" destId="{66D77668-B5FD-4082-AE4F-66EB7F0F1AC8}" srcOrd="0" destOrd="0" presId="urn:microsoft.com/office/officeart/2005/8/layout/hierarchy1"/>
    <dgm:cxn modelId="{69FB8A7D-C298-4E9F-B925-1EA612274B89}" type="presParOf" srcId="{66D77668-B5FD-4082-AE4F-66EB7F0F1AC8}" destId="{1A60D400-559E-4EA0-AE78-469E960DE478}" srcOrd="0" destOrd="0" presId="urn:microsoft.com/office/officeart/2005/8/layout/hierarchy1"/>
    <dgm:cxn modelId="{E599642C-C286-4286-B5BD-05CA36D5E502}" type="presParOf" srcId="{66D77668-B5FD-4082-AE4F-66EB7F0F1AC8}" destId="{7D8BA5FF-A0A7-47A5-B7E5-EC944D4AE2F4}" srcOrd="1" destOrd="0" presId="urn:microsoft.com/office/officeart/2005/8/layout/hierarchy1"/>
    <dgm:cxn modelId="{2BADE8BB-6CE0-4A6E-B927-4B019A8CD442}" type="presParOf" srcId="{2436C739-FD92-4154-9ABD-8EE94F844B93}" destId="{EE856141-5266-46C6-AE7E-8164074A9E07}" srcOrd="1" destOrd="0" presId="urn:microsoft.com/office/officeart/2005/8/layout/hierarchy1"/>
    <dgm:cxn modelId="{3BAD9C84-9EA8-4A46-9CD1-DE1781BEC919}" type="presParOf" srcId="{E9C0453F-530E-4491-96D8-DACDF149367D}" destId="{5815772B-D59F-4F23-9EF9-AEA8B20DE0F3}" srcOrd="2" destOrd="0" presId="urn:microsoft.com/office/officeart/2005/8/layout/hierarchy1"/>
    <dgm:cxn modelId="{7111DBE6-A7E3-42F0-9FFC-62ECE2F7941D}" type="presParOf" srcId="{E9C0453F-530E-4491-96D8-DACDF149367D}" destId="{3B0DD6A4-CDBC-4BDC-80A7-6478AF69181E}" srcOrd="3" destOrd="0" presId="urn:microsoft.com/office/officeart/2005/8/layout/hierarchy1"/>
    <dgm:cxn modelId="{CC577769-B029-4AC7-82BE-1604557456F9}" type="presParOf" srcId="{3B0DD6A4-CDBC-4BDC-80A7-6478AF69181E}" destId="{FE8FC41F-08FA-4BF3-A64F-EB42A85FF346}" srcOrd="0" destOrd="0" presId="urn:microsoft.com/office/officeart/2005/8/layout/hierarchy1"/>
    <dgm:cxn modelId="{9489657E-213D-4860-9DA6-15A3B707756B}" type="presParOf" srcId="{FE8FC41F-08FA-4BF3-A64F-EB42A85FF346}" destId="{B86E555A-6CA4-47C7-B5D0-6B3C9E45EA27}" srcOrd="0" destOrd="0" presId="urn:microsoft.com/office/officeart/2005/8/layout/hierarchy1"/>
    <dgm:cxn modelId="{BB5EC9AB-678F-4AC7-AE10-F7101DAD0607}" type="presParOf" srcId="{FE8FC41F-08FA-4BF3-A64F-EB42A85FF346}" destId="{8B2B340D-FC3F-441F-BEBF-8F64E55A38D0}" srcOrd="1" destOrd="0" presId="urn:microsoft.com/office/officeart/2005/8/layout/hierarchy1"/>
    <dgm:cxn modelId="{09C746B2-F5EF-4999-9064-3E29697948B0}" type="presParOf" srcId="{3B0DD6A4-CDBC-4BDC-80A7-6478AF69181E}" destId="{9FDDCBBB-EFCE-4551-A309-BBB0C9240579}" srcOrd="1" destOrd="0" presId="urn:microsoft.com/office/officeart/2005/8/layout/hierarchy1"/>
    <dgm:cxn modelId="{E80D5839-BA3E-4F36-AADB-0E8ECE89809F}" type="presParOf" srcId="{9FDDCBBB-EFCE-4551-A309-BBB0C9240579}" destId="{4837C246-9E24-4907-BF6F-136EEEBCF780}" srcOrd="0" destOrd="0" presId="urn:microsoft.com/office/officeart/2005/8/layout/hierarchy1"/>
    <dgm:cxn modelId="{80DEEE7A-F31C-4F5D-A83A-0C7BC83A8245}" type="presParOf" srcId="{9FDDCBBB-EFCE-4551-A309-BBB0C9240579}" destId="{3B49F53A-95A5-40CB-A957-9E5F97ED1EED}" srcOrd="1" destOrd="0" presId="urn:microsoft.com/office/officeart/2005/8/layout/hierarchy1"/>
    <dgm:cxn modelId="{5128D339-BC42-4049-9827-0143D0F5E8B9}" type="presParOf" srcId="{3B49F53A-95A5-40CB-A957-9E5F97ED1EED}" destId="{E2E7FA3C-7251-4A1C-83B7-4ADFB5E186F1}" srcOrd="0" destOrd="0" presId="urn:microsoft.com/office/officeart/2005/8/layout/hierarchy1"/>
    <dgm:cxn modelId="{3EF2C7D1-175B-4EEE-AB0D-F001500B0CA9}" type="presParOf" srcId="{E2E7FA3C-7251-4A1C-83B7-4ADFB5E186F1}" destId="{ABC01C4E-2335-4578-ABD6-403BD75655B8}" srcOrd="0" destOrd="0" presId="urn:microsoft.com/office/officeart/2005/8/layout/hierarchy1"/>
    <dgm:cxn modelId="{17C87BC3-95EC-4265-92F4-47B0B828FE0C}" type="presParOf" srcId="{E2E7FA3C-7251-4A1C-83B7-4ADFB5E186F1}" destId="{CF7C36FD-89B2-498E-B950-9D383F12F7A3}" srcOrd="1" destOrd="0" presId="urn:microsoft.com/office/officeart/2005/8/layout/hierarchy1"/>
    <dgm:cxn modelId="{E6A6A9BF-B1D8-45B2-9DB7-9162597625F5}" type="presParOf" srcId="{3B49F53A-95A5-40CB-A957-9E5F97ED1EED}" destId="{9A389DCD-499F-4F9E-885C-33EF6FF024D5}" srcOrd="1" destOrd="0" presId="urn:microsoft.com/office/officeart/2005/8/layout/hierarchy1"/>
    <dgm:cxn modelId="{FA525ED8-6A02-4836-9D94-05CE500D69AE}" type="presParOf" srcId="{9FDDCBBB-EFCE-4551-A309-BBB0C9240579}" destId="{B117D26F-97E9-44CA-82CB-A567D5BDA112}" srcOrd="2" destOrd="0" presId="urn:microsoft.com/office/officeart/2005/8/layout/hierarchy1"/>
    <dgm:cxn modelId="{E6BB1C58-2D4C-4147-BF77-C023FC36610C}" type="presParOf" srcId="{9FDDCBBB-EFCE-4551-A309-BBB0C9240579}" destId="{CC4EB46A-2468-4C38-B5D3-593AAFF51226}" srcOrd="3" destOrd="0" presId="urn:microsoft.com/office/officeart/2005/8/layout/hierarchy1"/>
    <dgm:cxn modelId="{276A62C5-93E4-4A0A-8921-FEC0DFE35373}" type="presParOf" srcId="{CC4EB46A-2468-4C38-B5D3-593AAFF51226}" destId="{F59AE587-BDDA-4E9A-ADFD-3A88CFE5C6B4}" srcOrd="0" destOrd="0" presId="urn:microsoft.com/office/officeart/2005/8/layout/hierarchy1"/>
    <dgm:cxn modelId="{E74F503C-16B7-4CD5-8035-ED212DE96479}" type="presParOf" srcId="{F59AE587-BDDA-4E9A-ADFD-3A88CFE5C6B4}" destId="{52B848D3-224B-499A-B121-1F9EF9844F51}" srcOrd="0" destOrd="0" presId="urn:microsoft.com/office/officeart/2005/8/layout/hierarchy1"/>
    <dgm:cxn modelId="{D15EA73F-0308-47B9-8351-9D55B26AA568}" type="presParOf" srcId="{F59AE587-BDDA-4E9A-ADFD-3A88CFE5C6B4}" destId="{6DA1545E-9854-4B0D-AEA7-2A58C9DC56CA}" srcOrd="1" destOrd="0" presId="urn:microsoft.com/office/officeart/2005/8/layout/hierarchy1"/>
    <dgm:cxn modelId="{ACD00074-F787-4B7A-A910-42D859BA3F79}" type="presParOf" srcId="{CC4EB46A-2468-4C38-B5D3-593AAFF51226}" destId="{B8AD388C-EBCC-4D92-B257-710AEF157895}" srcOrd="1" destOrd="0" presId="urn:microsoft.com/office/officeart/2005/8/layout/hierarchy1"/>
    <dgm:cxn modelId="{D484E982-99FB-4FAA-B5A8-06AD33F4870E}" type="presParOf" srcId="{9FDDCBBB-EFCE-4551-A309-BBB0C9240579}" destId="{B323D54F-7C8C-431A-9427-AAC3D71CD1F0}" srcOrd="4" destOrd="0" presId="urn:microsoft.com/office/officeart/2005/8/layout/hierarchy1"/>
    <dgm:cxn modelId="{8CE1F78D-28A4-4EDA-B9D0-AC73BE0CBBA7}" type="presParOf" srcId="{9FDDCBBB-EFCE-4551-A309-BBB0C9240579}" destId="{327753AC-D660-4FE0-B279-985B9044D886}" srcOrd="5" destOrd="0" presId="urn:microsoft.com/office/officeart/2005/8/layout/hierarchy1"/>
    <dgm:cxn modelId="{A4D8B2F0-9F8C-4667-9756-5818395F4670}" type="presParOf" srcId="{327753AC-D660-4FE0-B279-985B9044D886}" destId="{FD3F4A43-E2F7-47FC-ABDB-18472776048C}" srcOrd="0" destOrd="0" presId="urn:microsoft.com/office/officeart/2005/8/layout/hierarchy1"/>
    <dgm:cxn modelId="{ED9B94A5-1079-46F5-95AA-89045A6F5F3D}" type="presParOf" srcId="{FD3F4A43-E2F7-47FC-ABDB-18472776048C}" destId="{BA1D01C2-DAE7-4E1A-A01B-ABEAEF295C30}" srcOrd="0" destOrd="0" presId="urn:microsoft.com/office/officeart/2005/8/layout/hierarchy1"/>
    <dgm:cxn modelId="{BAF37BA2-FF9C-45AB-8ADA-DF169FD2347D}" type="presParOf" srcId="{FD3F4A43-E2F7-47FC-ABDB-18472776048C}" destId="{361273EB-8D6D-494B-AE96-EAB9B92D2A66}" srcOrd="1" destOrd="0" presId="urn:microsoft.com/office/officeart/2005/8/layout/hierarchy1"/>
    <dgm:cxn modelId="{6567AF78-2E14-4130-8D6C-042772322A65}" type="presParOf" srcId="{327753AC-D660-4FE0-B279-985B9044D886}" destId="{CAB6ABEC-5654-4824-B71A-12AD801989A3}" srcOrd="1" destOrd="0" presId="urn:microsoft.com/office/officeart/2005/8/layout/hierarchy1"/>
    <dgm:cxn modelId="{63BE2546-4572-4BC1-B85D-06F49DAA6AA5}" type="presParOf" srcId="{E9C0453F-530E-4491-96D8-DACDF149367D}" destId="{4BA44752-F1A1-4D55-AD2B-68B95702B6B8}" srcOrd="4" destOrd="0" presId="urn:microsoft.com/office/officeart/2005/8/layout/hierarchy1"/>
    <dgm:cxn modelId="{4015C1BC-126C-451C-93B6-6D6357EE844E}" type="presParOf" srcId="{E9C0453F-530E-4491-96D8-DACDF149367D}" destId="{BD26C540-E1E4-4DC1-B2DE-8731329684A0}" srcOrd="5" destOrd="0" presId="urn:microsoft.com/office/officeart/2005/8/layout/hierarchy1"/>
    <dgm:cxn modelId="{A2B7135C-3081-4B71-A126-7B836C115C6B}" type="presParOf" srcId="{BD26C540-E1E4-4DC1-B2DE-8731329684A0}" destId="{F307A430-E4E8-47AC-B55E-EB5428E94D91}" srcOrd="0" destOrd="0" presId="urn:microsoft.com/office/officeart/2005/8/layout/hierarchy1"/>
    <dgm:cxn modelId="{A66E7541-403F-4568-8191-34DD5022DD9B}" type="presParOf" srcId="{F307A430-E4E8-47AC-B55E-EB5428E94D91}" destId="{F7395B27-ACD1-4CD3-9FEA-D787C4D07179}" srcOrd="0" destOrd="0" presId="urn:microsoft.com/office/officeart/2005/8/layout/hierarchy1"/>
    <dgm:cxn modelId="{4D89936B-D1B7-4446-AF44-A5CCC5FCC76A}" type="presParOf" srcId="{F307A430-E4E8-47AC-B55E-EB5428E94D91}" destId="{4A5D40C8-5862-45E3-BE1B-96F5844FA5FE}" srcOrd="1" destOrd="0" presId="urn:microsoft.com/office/officeart/2005/8/layout/hierarchy1"/>
    <dgm:cxn modelId="{4077F89D-8148-4382-B5C5-B64C59BBC11B}" type="presParOf" srcId="{BD26C540-E1E4-4DC1-B2DE-8731329684A0}" destId="{FB968960-D3D2-4CF2-837D-304415406612}" srcOrd="1" destOrd="0" presId="urn:microsoft.com/office/officeart/2005/8/layout/hierarchy1"/>
    <dgm:cxn modelId="{324D8154-831A-4D1F-8605-66E70DA4122E}" type="presParOf" srcId="{E9C0453F-530E-4491-96D8-DACDF149367D}" destId="{47A1DFC1-5E5A-49E3-885E-18582CF255D0}" srcOrd="6" destOrd="0" presId="urn:microsoft.com/office/officeart/2005/8/layout/hierarchy1"/>
    <dgm:cxn modelId="{169E7CFE-35F0-4992-A5CE-AC4FED7D6055}" type="presParOf" srcId="{E9C0453F-530E-4491-96D8-DACDF149367D}" destId="{73D27685-7E40-4FBA-86AA-87173C4ECF6D}" srcOrd="7" destOrd="0" presId="urn:microsoft.com/office/officeart/2005/8/layout/hierarchy1"/>
    <dgm:cxn modelId="{73EF7950-23F8-4113-8D7F-CA0334025EFC}" type="presParOf" srcId="{73D27685-7E40-4FBA-86AA-87173C4ECF6D}" destId="{032FEF2B-9888-4A5F-A773-E0B4DFB40A8A}" srcOrd="0" destOrd="0" presId="urn:microsoft.com/office/officeart/2005/8/layout/hierarchy1"/>
    <dgm:cxn modelId="{6959B3E1-7A42-4553-852A-AA0A2F78AC21}" type="presParOf" srcId="{032FEF2B-9888-4A5F-A773-E0B4DFB40A8A}" destId="{3D7F8074-66E8-4447-AB0F-B9AB785AA040}" srcOrd="0" destOrd="0" presId="urn:microsoft.com/office/officeart/2005/8/layout/hierarchy1"/>
    <dgm:cxn modelId="{0E567DD2-828B-4F63-B5B9-10A5F5BE66C1}" type="presParOf" srcId="{032FEF2B-9888-4A5F-A773-E0B4DFB40A8A}" destId="{77B093B1-0FAB-4726-AAF3-72A255C642DB}" srcOrd="1" destOrd="0" presId="urn:microsoft.com/office/officeart/2005/8/layout/hierarchy1"/>
    <dgm:cxn modelId="{6790CF9B-2F65-4C27-8F22-F163B0815101}" type="presParOf" srcId="{73D27685-7E40-4FBA-86AA-87173C4ECF6D}" destId="{2BC96C55-4983-488D-9B01-4468E9BA0BC6}" srcOrd="1" destOrd="0" presId="urn:microsoft.com/office/officeart/2005/8/layout/hierarchy1"/>
    <dgm:cxn modelId="{4EDABDEF-5686-46B8-B5EF-02603525E1B1}" type="presParOf" srcId="{E9C0453F-530E-4491-96D8-DACDF149367D}" destId="{2462A417-7A5C-49C0-9518-86096C746904}" srcOrd="8" destOrd="0" presId="urn:microsoft.com/office/officeart/2005/8/layout/hierarchy1"/>
    <dgm:cxn modelId="{9445235F-E0FC-49D5-AB9D-D7FD6AE5A4F0}" type="presParOf" srcId="{E9C0453F-530E-4491-96D8-DACDF149367D}" destId="{1FAFC789-95F4-4F64-82ED-8EB2BBC49A22}" srcOrd="9" destOrd="0" presId="urn:microsoft.com/office/officeart/2005/8/layout/hierarchy1"/>
    <dgm:cxn modelId="{08968BA0-F119-46EA-B682-804637774B7D}" type="presParOf" srcId="{1FAFC789-95F4-4F64-82ED-8EB2BBC49A22}" destId="{68E58B05-0059-4A4A-86EE-3F988CD3E9E5}" srcOrd="0" destOrd="0" presId="urn:microsoft.com/office/officeart/2005/8/layout/hierarchy1"/>
    <dgm:cxn modelId="{F892F3FE-CC9D-4265-8040-E4A54D65D53F}" type="presParOf" srcId="{68E58B05-0059-4A4A-86EE-3F988CD3E9E5}" destId="{9B19D8A4-1BCA-4065-BF39-844C7A037684}" srcOrd="0" destOrd="0" presId="urn:microsoft.com/office/officeart/2005/8/layout/hierarchy1"/>
    <dgm:cxn modelId="{94AF8D30-AC0A-4953-8498-8B014AA0EC4E}" type="presParOf" srcId="{68E58B05-0059-4A4A-86EE-3F988CD3E9E5}" destId="{F2898BD4-723F-4EDA-A987-244A039FBC21}" srcOrd="1" destOrd="0" presId="urn:microsoft.com/office/officeart/2005/8/layout/hierarchy1"/>
    <dgm:cxn modelId="{E953E041-9366-49C8-9886-6DD10D62A63A}" type="presParOf" srcId="{1FAFC789-95F4-4F64-82ED-8EB2BBC49A22}" destId="{2AA2A722-5B2A-4225-9E98-2CC7F910BFF0}" srcOrd="1" destOrd="0" presId="urn:microsoft.com/office/officeart/2005/8/layout/hierarchy1"/>
  </dgm:cxnLst>
  <dgm:bg>
    <a:solidFill>
      <a:srgbClr val="92D050"/>
    </a:solidFill>
  </dgm:bg>
  <dgm:whole>
    <a:ln>
      <a:solidFill>
        <a:srgbClr val="FF0000"/>
      </a:solidFill>
    </a:ln>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E5F2023-BA92-4CA9-AA6A-EF608830120C}">
      <dsp:nvSpPr>
        <dsp:cNvPr id="0" name=""/>
        <dsp:cNvSpPr/>
      </dsp:nvSpPr>
      <dsp:spPr>
        <a:xfrm>
          <a:off x="1827512" y="822646"/>
          <a:ext cx="5488974" cy="5488974"/>
        </a:xfrm>
        <a:prstGeom prst="blockArc">
          <a:avLst>
            <a:gd name="adj1" fmla="val 11880000"/>
            <a:gd name="adj2" fmla="val 16200000"/>
            <a:gd name="adj3" fmla="val 464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6224866-03F6-4D1C-B902-C51B3AAD9A74}">
      <dsp:nvSpPr>
        <dsp:cNvPr id="0" name=""/>
        <dsp:cNvSpPr/>
      </dsp:nvSpPr>
      <dsp:spPr>
        <a:xfrm>
          <a:off x="1827512" y="822646"/>
          <a:ext cx="5488974" cy="5488974"/>
        </a:xfrm>
        <a:prstGeom prst="blockArc">
          <a:avLst>
            <a:gd name="adj1" fmla="val 7560000"/>
            <a:gd name="adj2" fmla="val 11880000"/>
            <a:gd name="adj3" fmla="val 464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D9EB383-B84D-46A0-B5AC-557D6D58DBFC}">
      <dsp:nvSpPr>
        <dsp:cNvPr id="0" name=""/>
        <dsp:cNvSpPr/>
      </dsp:nvSpPr>
      <dsp:spPr>
        <a:xfrm>
          <a:off x="1805560" y="806865"/>
          <a:ext cx="5488974" cy="5488974"/>
        </a:xfrm>
        <a:prstGeom prst="blockArc">
          <a:avLst>
            <a:gd name="adj1" fmla="val 3229748"/>
            <a:gd name="adj2" fmla="val 7525330"/>
            <a:gd name="adj3" fmla="val 464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12B6C6A-6630-4636-AEE7-20BADF78E2F1}">
      <dsp:nvSpPr>
        <dsp:cNvPr id="0" name=""/>
        <dsp:cNvSpPr/>
      </dsp:nvSpPr>
      <dsp:spPr>
        <a:xfrm>
          <a:off x="1819288" y="796894"/>
          <a:ext cx="5488974" cy="5488974"/>
        </a:xfrm>
        <a:prstGeom prst="blockArc">
          <a:avLst>
            <a:gd name="adj1" fmla="val 20554666"/>
            <a:gd name="adj2" fmla="val 3251506"/>
            <a:gd name="adj3" fmla="val 464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CF0467A-51A5-449E-90BB-4B1B0E201767}">
      <dsp:nvSpPr>
        <dsp:cNvPr id="0" name=""/>
        <dsp:cNvSpPr/>
      </dsp:nvSpPr>
      <dsp:spPr>
        <a:xfrm>
          <a:off x="1827512" y="822646"/>
          <a:ext cx="5488974" cy="5488974"/>
        </a:xfrm>
        <a:prstGeom prst="blockArc">
          <a:avLst>
            <a:gd name="adj1" fmla="val 16200000"/>
            <a:gd name="adj2" fmla="val 20520000"/>
            <a:gd name="adj3" fmla="val 464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85A8E5E-7C93-4EA2-B3D0-23E4C9FC7A2E}">
      <dsp:nvSpPr>
        <dsp:cNvPr id="0" name=""/>
        <dsp:cNvSpPr/>
      </dsp:nvSpPr>
      <dsp:spPr>
        <a:xfrm>
          <a:off x="3308449" y="2303582"/>
          <a:ext cx="2527101" cy="2527101"/>
        </a:xfrm>
        <a:prstGeom prst="ellipse">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0" tIns="63500" rIns="63500" bIns="63500" numCol="1" spcCol="1270" anchor="ctr" anchorCtr="0">
          <a:noAutofit/>
        </a:bodyPr>
        <a:lstStyle/>
        <a:p>
          <a:pPr lvl="0" algn="ctr" defTabSz="2222500">
            <a:lnSpc>
              <a:spcPct val="90000"/>
            </a:lnSpc>
            <a:spcBef>
              <a:spcPct val="0"/>
            </a:spcBef>
            <a:spcAft>
              <a:spcPct val="35000"/>
            </a:spcAft>
          </a:pPr>
          <a:r>
            <a:rPr lang="zh-CN" altLang="en-US" sz="5000" kern="1200" dirty="0" smtClean="0"/>
            <a:t>纳税申报</a:t>
          </a:r>
          <a:endParaRPr lang="zh-CN" altLang="en-US" sz="5000" kern="1200" dirty="0"/>
        </a:p>
      </dsp:txBody>
      <dsp:txXfrm>
        <a:off x="3308449" y="2303582"/>
        <a:ext cx="2527101" cy="2527101"/>
      </dsp:txXfrm>
    </dsp:sp>
    <dsp:sp modelId="{AEAD8473-D230-4516-A1D1-FD854871B190}">
      <dsp:nvSpPr>
        <dsp:cNvPr id="0" name=""/>
        <dsp:cNvSpPr/>
      </dsp:nvSpPr>
      <dsp:spPr>
        <a:xfrm>
          <a:off x="3687514" y="1843"/>
          <a:ext cx="1768971" cy="1768971"/>
        </a:xfrm>
        <a:prstGeom prst="ellipse">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9370" tIns="39370" rIns="39370" bIns="39370" numCol="1" spcCol="1270" anchor="ctr" anchorCtr="0">
          <a:noAutofit/>
        </a:bodyPr>
        <a:lstStyle/>
        <a:p>
          <a:pPr lvl="0" algn="ctr" defTabSz="1377950">
            <a:lnSpc>
              <a:spcPct val="90000"/>
            </a:lnSpc>
            <a:spcBef>
              <a:spcPct val="0"/>
            </a:spcBef>
            <a:spcAft>
              <a:spcPct val="35000"/>
            </a:spcAft>
          </a:pPr>
          <a:r>
            <a:rPr lang="en-US" altLang="zh-CN" sz="3100" kern="1200" dirty="0" smtClean="0"/>
            <a:t>1.</a:t>
          </a:r>
          <a:r>
            <a:rPr lang="zh-CN" altLang="en-US" sz="3100" kern="1200" dirty="0" smtClean="0"/>
            <a:t>为什么</a:t>
          </a:r>
          <a:endParaRPr lang="zh-CN" altLang="en-US" sz="3100" kern="1200" dirty="0"/>
        </a:p>
      </dsp:txBody>
      <dsp:txXfrm>
        <a:off x="3687514" y="1843"/>
        <a:ext cx="1768971" cy="1768971"/>
      </dsp:txXfrm>
    </dsp:sp>
    <dsp:sp modelId="{A561C86E-22F8-4BB8-B551-607FEB005954}">
      <dsp:nvSpPr>
        <dsp:cNvPr id="0" name=""/>
        <dsp:cNvSpPr/>
      </dsp:nvSpPr>
      <dsp:spPr>
        <a:xfrm>
          <a:off x="6237110" y="1854233"/>
          <a:ext cx="1768971" cy="1768971"/>
        </a:xfrm>
        <a:prstGeom prst="ellipse">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9370" tIns="39370" rIns="39370" bIns="39370" numCol="1" spcCol="1270" anchor="ctr" anchorCtr="0">
          <a:noAutofit/>
        </a:bodyPr>
        <a:lstStyle/>
        <a:p>
          <a:pPr lvl="0" algn="ctr" defTabSz="1377950">
            <a:lnSpc>
              <a:spcPct val="90000"/>
            </a:lnSpc>
            <a:spcBef>
              <a:spcPct val="0"/>
            </a:spcBef>
            <a:spcAft>
              <a:spcPct val="35000"/>
            </a:spcAft>
          </a:pPr>
          <a:r>
            <a:rPr lang="en-US" altLang="zh-CN" sz="3100" kern="1200" dirty="0" smtClean="0"/>
            <a:t>2.</a:t>
          </a:r>
          <a:r>
            <a:rPr lang="zh-CN" altLang="en-US" sz="3100" kern="1200" dirty="0" smtClean="0"/>
            <a:t>在哪儿</a:t>
          </a:r>
          <a:endParaRPr lang="zh-CN" altLang="en-US" sz="3100" kern="1200" dirty="0"/>
        </a:p>
      </dsp:txBody>
      <dsp:txXfrm>
        <a:off x="6237110" y="1854233"/>
        <a:ext cx="1768971" cy="1768971"/>
      </dsp:txXfrm>
    </dsp:sp>
    <dsp:sp modelId="{4CBF7BEA-8D5B-49A3-9320-F090FD2676C0}">
      <dsp:nvSpPr>
        <dsp:cNvPr id="0" name=""/>
        <dsp:cNvSpPr/>
      </dsp:nvSpPr>
      <dsp:spPr>
        <a:xfrm>
          <a:off x="5247760" y="4830974"/>
          <a:ext cx="1768971" cy="1768971"/>
        </a:xfrm>
        <a:prstGeom prst="ellipse">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9370" tIns="39370" rIns="39370" bIns="39370" numCol="1" spcCol="1270" anchor="ctr" anchorCtr="0">
          <a:noAutofit/>
        </a:bodyPr>
        <a:lstStyle/>
        <a:p>
          <a:pPr lvl="0" algn="ctr" defTabSz="1377950">
            <a:lnSpc>
              <a:spcPct val="90000"/>
            </a:lnSpc>
            <a:spcBef>
              <a:spcPct val="0"/>
            </a:spcBef>
            <a:spcAft>
              <a:spcPct val="35000"/>
            </a:spcAft>
          </a:pPr>
          <a:r>
            <a:rPr lang="en-US" altLang="zh-CN" sz="3100" kern="1200" dirty="0" smtClean="0"/>
            <a:t>3.</a:t>
          </a:r>
          <a:r>
            <a:rPr lang="zh-CN" altLang="en-US" sz="3100" kern="1200" dirty="0" smtClean="0"/>
            <a:t>什么时间</a:t>
          </a:r>
          <a:endParaRPr lang="zh-CN" altLang="en-US" sz="3100" kern="1200" dirty="0"/>
        </a:p>
      </dsp:txBody>
      <dsp:txXfrm>
        <a:off x="5247760" y="4830974"/>
        <a:ext cx="1768971" cy="1768971"/>
      </dsp:txXfrm>
    </dsp:sp>
    <dsp:sp modelId="{C0AA91AF-5D73-4FE3-A442-41C99FFA35B7}">
      <dsp:nvSpPr>
        <dsp:cNvPr id="0" name=""/>
        <dsp:cNvSpPr/>
      </dsp:nvSpPr>
      <dsp:spPr>
        <a:xfrm>
          <a:off x="2111777" y="4851464"/>
          <a:ext cx="1768971" cy="1768971"/>
        </a:xfrm>
        <a:prstGeom prst="ellipse">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9370" tIns="39370" rIns="39370" bIns="39370" numCol="1" spcCol="1270" anchor="ctr" anchorCtr="0">
          <a:noAutofit/>
        </a:bodyPr>
        <a:lstStyle/>
        <a:p>
          <a:pPr lvl="0" algn="ctr" defTabSz="1377950">
            <a:lnSpc>
              <a:spcPct val="90000"/>
            </a:lnSpc>
            <a:spcBef>
              <a:spcPct val="0"/>
            </a:spcBef>
            <a:spcAft>
              <a:spcPct val="35000"/>
            </a:spcAft>
          </a:pPr>
          <a:r>
            <a:rPr lang="en-US" altLang="zh-CN" sz="3100" kern="1200" dirty="0" smtClean="0"/>
            <a:t>4.</a:t>
          </a:r>
          <a:r>
            <a:rPr lang="zh-CN" altLang="en-US" sz="3100" kern="1200" dirty="0" smtClean="0"/>
            <a:t>什么资料</a:t>
          </a:r>
          <a:endParaRPr lang="zh-CN" altLang="en-US" sz="3100" kern="1200" dirty="0"/>
        </a:p>
      </dsp:txBody>
      <dsp:txXfrm>
        <a:off x="2111777" y="4851464"/>
        <a:ext cx="1768971" cy="1768971"/>
      </dsp:txXfrm>
    </dsp:sp>
    <dsp:sp modelId="{F8D29D1E-B648-4912-92D4-0206A4346204}">
      <dsp:nvSpPr>
        <dsp:cNvPr id="0" name=""/>
        <dsp:cNvSpPr/>
      </dsp:nvSpPr>
      <dsp:spPr>
        <a:xfrm>
          <a:off x="1137918" y="1854233"/>
          <a:ext cx="1768971" cy="1768971"/>
        </a:xfrm>
        <a:prstGeom prst="ellipse">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9370" tIns="39370" rIns="39370" bIns="39370" numCol="1" spcCol="1270" anchor="ctr" anchorCtr="0">
          <a:noAutofit/>
        </a:bodyPr>
        <a:lstStyle/>
        <a:p>
          <a:pPr lvl="0" algn="ctr" defTabSz="1377950">
            <a:lnSpc>
              <a:spcPct val="90000"/>
            </a:lnSpc>
            <a:spcBef>
              <a:spcPct val="0"/>
            </a:spcBef>
            <a:spcAft>
              <a:spcPct val="35000"/>
            </a:spcAft>
          </a:pPr>
          <a:r>
            <a:rPr lang="en-US" altLang="zh-CN" sz="3100" kern="1200" dirty="0" smtClean="0"/>
            <a:t>5.</a:t>
          </a:r>
          <a:r>
            <a:rPr lang="zh-CN" altLang="en-US" sz="3100" kern="1200" dirty="0" smtClean="0"/>
            <a:t>如何填报</a:t>
          </a:r>
          <a:endParaRPr lang="zh-CN" altLang="en-US" sz="3100" kern="1200" dirty="0"/>
        </a:p>
      </dsp:txBody>
      <dsp:txXfrm>
        <a:off x="1137918" y="1854233"/>
        <a:ext cx="1768971" cy="1768971"/>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712C96C-C491-48AF-8496-648127287B95}">
      <dsp:nvSpPr>
        <dsp:cNvPr id="0" name=""/>
        <dsp:cNvSpPr/>
      </dsp:nvSpPr>
      <dsp:spPr>
        <a:xfrm>
          <a:off x="0" y="7778"/>
          <a:ext cx="7416824" cy="626305"/>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a:lnSpc>
              <a:spcPct val="90000"/>
            </a:lnSpc>
            <a:spcBef>
              <a:spcPct val="0"/>
            </a:spcBef>
            <a:spcAft>
              <a:spcPct val="35000"/>
            </a:spcAft>
          </a:pPr>
          <a:r>
            <a:rPr lang="zh-CN" altLang="en-US" sz="2800" kern="1200" dirty="0" smtClean="0"/>
            <a:t>壹  纳税申报相关知识</a:t>
          </a:r>
          <a:endParaRPr lang="zh-CN" altLang="en-US" sz="2800" kern="1200" dirty="0"/>
        </a:p>
      </dsp:txBody>
      <dsp:txXfrm>
        <a:off x="1545995" y="7778"/>
        <a:ext cx="5870828" cy="626305"/>
      </dsp:txXfrm>
    </dsp:sp>
    <dsp:sp modelId="{A587D1FB-E03D-44DA-B976-7D9392821320}">
      <dsp:nvSpPr>
        <dsp:cNvPr id="0" name=""/>
        <dsp:cNvSpPr/>
      </dsp:nvSpPr>
      <dsp:spPr>
        <a:xfrm>
          <a:off x="62630" y="62630"/>
          <a:ext cx="1483364" cy="501044"/>
        </a:xfrm>
        <a:prstGeom prst="roundRect">
          <a:avLst>
            <a:gd name="adj" fmla="val 10000"/>
          </a:avLst>
        </a:prstGeom>
        <a:solidFill>
          <a:schemeClr val="accent1">
            <a:tint val="50000"/>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C8E5FCC-8378-4091-B069-039D9CB66980}">
      <dsp:nvSpPr>
        <dsp:cNvPr id="0" name=""/>
        <dsp:cNvSpPr/>
      </dsp:nvSpPr>
      <dsp:spPr>
        <a:xfrm>
          <a:off x="0" y="688936"/>
          <a:ext cx="7416824" cy="626305"/>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a:lnSpc>
              <a:spcPct val="90000"/>
            </a:lnSpc>
            <a:spcBef>
              <a:spcPct val="0"/>
            </a:spcBef>
            <a:spcAft>
              <a:spcPct val="35000"/>
            </a:spcAft>
          </a:pPr>
          <a:r>
            <a:rPr lang="zh-CN" altLang="en-US" sz="2800" kern="1200" dirty="0" smtClean="0"/>
            <a:t>贰</a:t>
          </a:r>
          <a:r>
            <a:rPr lang="zh-CN" altLang="en-US" sz="2800" b="1" kern="1200" dirty="0" smtClean="0">
              <a:solidFill>
                <a:srgbClr val="3366FF"/>
              </a:solidFill>
              <a:latin typeface="黑体" pitchFamily="49" charset="-122"/>
              <a:ea typeface="黑体" pitchFamily="49" charset="-122"/>
            </a:rPr>
            <a:t>  </a:t>
          </a:r>
          <a:r>
            <a:rPr lang="zh-CN" altLang="en-US" sz="2800" b="1" kern="1200" dirty="0" smtClean="0">
              <a:latin typeface="黑体" pitchFamily="49" charset="-122"/>
              <a:ea typeface="黑体" pitchFamily="49" charset="-122"/>
            </a:rPr>
            <a:t>纳税申报地点</a:t>
          </a:r>
          <a:r>
            <a:rPr lang="zh-CN" altLang="en-US" sz="2800" kern="1200" dirty="0" smtClean="0"/>
            <a:t> </a:t>
          </a:r>
          <a:endParaRPr lang="zh-CN" altLang="en-US" sz="2800" kern="1200" dirty="0"/>
        </a:p>
      </dsp:txBody>
      <dsp:txXfrm>
        <a:off x="1545995" y="688936"/>
        <a:ext cx="5870828" cy="626305"/>
      </dsp:txXfrm>
    </dsp:sp>
    <dsp:sp modelId="{C1E026A8-423C-4257-9874-34DD654B895A}">
      <dsp:nvSpPr>
        <dsp:cNvPr id="0" name=""/>
        <dsp:cNvSpPr/>
      </dsp:nvSpPr>
      <dsp:spPr>
        <a:xfrm>
          <a:off x="62630" y="751566"/>
          <a:ext cx="1483364" cy="501044"/>
        </a:xfrm>
        <a:prstGeom prst="roundRect">
          <a:avLst>
            <a:gd name="adj" fmla="val 10000"/>
          </a:avLst>
        </a:prstGeom>
        <a:solidFill>
          <a:schemeClr val="accent1">
            <a:tint val="50000"/>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306624A-B0D5-412D-B90E-68C090C2B87E}">
      <dsp:nvSpPr>
        <dsp:cNvPr id="0" name=""/>
        <dsp:cNvSpPr/>
      </dsp:nvSpPr>
      <dsp:spPr>
        <a:xfrm>
          <a:off x="0" y="1377872"/>
          <a:ext cx="7416824" cy="626305"/>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a:lnSpc>
              <a:spcPct val="90000"/>
            </a:lnSpc>
            <a:spcBef>
              <a:spcPct val="0"/>
            </a:spcBef>
            <a:spcAft>
              <a:spcPct val="35000"/>
            </a:spcAft>
          </a:pPr>
          <a:r>
            <a:rPr lang="zh-CN" altLang="en-US" sz="2800" kern="1200" dirty="0" smtClean="0"/>
            <a:t>叁   </a:t>
          </a:r>
          <a:r>
            <a:rPr lang="zh-CN" altLang="en-US" sz="2800" b="1" kern="1200" dirty="0" smtClean="0">
              <a:latin typeface="黑体" pitchFamily="49" charset="-122"/>
              <a:ea typeface="黑体" pitchFamily="49" charset="-122"/>
            </a:rPr>
            <a:t>纳税申报期限</a:t>
          </a:r>
          <a:endParaRPr lang="zh-CN" altLang="en-US" sz="2800" kern="1200" dirty="0"/>
        </a:p>
      </dsp:txBody>
      <dsp:txXfrm>
        <a:off x="1545995" y="1377872"/>
        <a:ext cx="5870828" cy="626305"/>
      </dsp:txXfrm>
    </dsp:sp>
    <dsp:sp modelId="{8EA36822-D478-4368-AA6E-3C61D47F5B89}">
      <dsp:nvSpPr>
        <dsp:cNvPr id="0" name=""/>
        <dsp:cNvSpPr/>
      </dsp:nvSpPr>
      <dsp:spPr>
        <a:xfrm>
          <a:off x="62630" y="1440502"/>
          <a:ext cx="1483364" cy="501044"/>
        </a:xfrm>
        <a:prstGeom prst="roundRect">
          <a:avLst>
            <a:gd name="adj" fmla="val 10000"/>
          </a:avLst>
        </a:prstGeom>
        <a:solidFill>
          <a:schemeClr val="accent1">
            <a:tint val="50000"/>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2711407-AC43-4889-BA9D-F7859E526926}">
      <dsp:nvSpPr>
        <dsp:cNvPr id="0" name=""/>
        <dsp:cNvSpPr/>
      </dsp:nvSpPr>
      <dsp:spPr>
        <a:xfrm>
          <a:off x="0" y="2063532"/>
          <a:ext cx="7416824" cy="626305"/>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a:lnSpc>
              <a:spcPct val="90000"/>
            </a:lnSpc>
            <a:spcBef>
              <a:spcPct val="0"/>
            </a:spcBef>
            <a:spcAft>
              <a:spcPct val="35000"/>
            </a:spcAft>
          </a:pPr>
          <a:r>
            <a:rPr lang="zh-CN" altLang="en-US" sz="2800" b="1" kern="1200" dirty="0" smtClean="0">
              <a:latin typeface="黑体" pitchFamily="49" charset="-122"/>
              <a:ea typeface="黑体" pitchFamily="49" charset="-122"/>
            </a:rPr>
            <a:t>肆  建筑业基础知识</a:t>
          </a:r>
          <a:endParaRPr lang="zh-CN" altLang="en-US" sz="2800" b="1" kern="1200" dirty="0">
            <a:latin typeface="黑体" pitchFamily="49" charset="-122"/>
            <a:ea typeface="黑体" pitchFamily="49" charset="-122"/>
          </a:endParaRPr>
        </a:p>
      </dsp:txBody>
      <dsp:txXfrm>
        <a:off x="1545995" y="2063532"/>
        <a:ext cx="5870828" cy="626305"/>
      </dsp:txXfrm>
    </dsp:sp>
    <dsp:sp modelId="{26138CBE-8B2C-46BB-8F34-9D9BD1BFED74}">
      <dsp:nvSpPr>
        <dsp:cNvPr id="0" name=""/>
        <dsp:cNvSpPr/>
      </dsp:nvSpPr>
      <dsp:spPr>
        <a:xfrm>
          <a:off x="62630" y="2129438"/>
          <a:ext cx="1483364" cy="501044"/>
        </a:xfrm>
        <a:prstGeom prst="roundRect">
          <a:avLst>
            <a:gd name="adj" fmla="val 10000"/>
          </a:avLst>
        </a:prstGeom>
        <a:solidFill>
          <a:schemeClr val="accent1">
            <a:tint val="50000"/>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41F3536-F8A9-4347-AFC8-4CB8399E1005}">
      <dsp:nvSpPr>
        <dsp:cNvPr id="0" name=""/>
        <dsp:cNvSpPr/>
      </dsp:nvSpPr>
      <dsp:spPr>
        <a:xfrm>
          <a:off x="0" y="2771564"/>
          <a:ext cx="7416824" cy="626305"/>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a:lnSpc>
              <a:spcPct val="90000"/>
            </a:lnSpc>
            <a:spcBef>
              <a:spcPct val="0"/>
            </a:spcBef>
            <a:spcAft>
              <a:spcPct val="35000"/>
            </a:spcAft>
          </a:pPr>
          <a:r>
            <a:rPr lang="zh-CN" altLang="en-US" sz="2800" kern="1200" dirty="0" smtClean="0"/>
            <a:t>伍   纳税申报资料</a:t>
          </a:r>
          <a:endParaRPr lang="zh-CN" altLang="en-US" sz="2800" kern="1200" dirty="0"/>
        </a:p>
      </dsp:txBody>
      <dsp:txXfrm>
        <a:off x="1545995" y="2771564"/>
        <a:ext cx="5870828" cy="626305"/>
      </dsp:txXfrm>
    </dsp:sp>
    <dsp:sp modelId="{215691D6-9EB6-49D5-B7D2-FDD9A6066C88}">
      <dsp:nvSpPr>
        <dsp:cNvPr id="0" name=""/>
        <dsp:cNvSpPr/>
      </dsp:nvSpPr>
      <dsp:spPr>
        <a:xfrm>
          <a:off x="62630" y="2818374"/>
          <a:ext cx="1483364" cy="501044"/>
        </a:xfrm>
        <a:prstGeom prst="roundRect">
          <a:avLst>
            <a:gd name="adj" fmla="val 10000"/>
          </a:avLst>
        </a:prstGeom>
        <a:solidFill>
          <a:schemeClr val="accent1">
            <a:tint val="50000"/>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40B77CC-A3D7-4F50-B48D-A24E7CED593F}">
      <dsp:nvSpPr>
        <dsp:cNvPr id="0" name=""/>
        <dsp:cNvSpPr/>
      </dsp:nvSpPr>
      <dsp:spPr>
        <a:xfrm>
          <a:off x="0" y="3478977"/>
          <a:ext cx="7416824" cy="626305"/>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a:lnSpc>
              <a:spcPct val="90000"/>
            </a:lnSpc>
            <a:spcBef>
              <a:spcPct val="0"/>
            </a:spcBef>
            <a:spcAft>
              <a:spcPct val="35000"/>
            </a:spcAft>
          </a:pPr>
          <a:r>
            <a:rPr lang="zh-CN" altLang="en-US" sz="2800" kern="1200" dirty="0" smtClean="0"/>
            <a:t>陆   纳税申报表填报</a:t>
          </a:r>
          <a:endParaRPr lang="zh-CN" altLang="en-US" sz="2800" kern="1200" dirty="0"/>
        </a:p>
      </dsp:txBody>
      <dsp:txXfrm>
        <a:off x="1545995" y="3478977"/>
        <a:ext cx="5870828" cy="626305"/>
      </dsp:txXfrm>
    </dsp:sp>
    <dsp:sp modelId="{910CDF36-C0E4-4D13-B2A9-1792E4AB90E6}">
      <dsp:nvSpPr>
        <dsp:cNvPr id="0" name=""/>
        <dsp:cNvSpPr/>
      </dsp:nvSpPr>
      <dsp:spPr>
        <a:xfrm>
          <a:off x="62630" y="3507311"/>
          <a:ext cx="1483364" cy="501044"/>
        </a:xfrm>
        <a:prstGeom prst="roundRect">
          <a:avLst>
            <a:gd name="adj" fmla="val 10000"/>
          </a:avLst>
        </a:prstGeom>
        <a:solidFill>
          <a:schemeClr val="accent1">
            <a:tint val="50000"/>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46F7B5A-B80B-4054-8004-97170815056E}">
      <dsp:nvSpPr>
        <dsp:cNvPr id="0" name=""/>
        <dsp:cNvSpPr/>
      </dsp:nvSpPr>
      <dsp:spPr>
        <a:xfrm>
          <a:off x="0" y="4133616"/>
          <a:ext cx="7416824" cy="626305"/>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a:lnSpc>
              <a:spcPct val="90000"/>
            </a:lnSpc>
            <a:spcBef>
              <a:spcPct val="0"/>
            </a:spcBef>
            <a:spcAft>
              <a:spcPct val="35000"/>
            </a:spcAft>
          </a:pPr>
          <a:r>
            <a:rPr lang="zh-CN" altLang="en-US" sz="2800" kern="1200" dirty="0" smtClean="0"/>
            <a:t>柒   纳税申报填报案例</a:t>
          </a:r>
          <a:endParaRPr lang="zh-CN" altLang="en-US" sz="2800" kern="1200" dirty="0"/>
        </a:p>
      </dsp:txBody>
      <dsp:txXfrm>
        <a:off x="1545995" y="4133616"/>
        <a:ext cx="5870828" cy="626305"/>
      </dsp:txXfrm>
    </dsp:sp>
    <dsp:sp modelId="{C9ECE830-3888-4610-9525-815A41457C17}">
      <dsp:nvSpPr>
        <dsp:cNvPr id="0" name=""/>
        <dsp:cNvSpPr/>
      </dsp:nvSpPr>
      <dsp:spPr>
        <a:xfrm>
          <a:off x="62630" y="4196247"/>
          <a:ext cx="1483364" cy="501044"/>
        </a:xfrm>
        <a:prstGeom prst="roundRect">
          <a:avLst>
            <a:gd name="adj" fmla="val 10000"/>
          </a:avLst>
        </a:prstGeom>
        <a:solidFill>
          <a:schemeClr val="accent1">
            <a:tint val="50000"/>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0E01B00-A70D-4990-9B62-69C7D404FF94}">
      <dsp:nvSpPr>
        <dsp:cNvPr id="0" name=""/>
        <dsp:cNvSpPr/>
      </dsp:nvSpPr>
      <dsp:spPr>
        <a:xfrm rot="5400000">
          <a:off x="-226445" y="231452"/>
          <a:ext cx="1509637" cy="1056746"/>
        </a:xfrm>
        <a:prstGeom prst="chevron">
          <a:avLst/>
        </a:prstGeom>
        <a:solidFill>
          <a:schemeClr val="accent1">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zh-CN" altLang="en-US" sz="2800" kern="1200" dirty="0" smtClean="0"/>
            <a:t>税源情况</a:t>
          </a:r>
          <a:endParaRPr lang="zh-CN" altLang="en-US" sz="2800" kern="1200" dirty="0"/>
        </a:p>
      </dsp:txBody>
      <dsp:txXfrm rot="5400000">
        <a:off x="-226445" y="231452"/>
        <a:ext cx="1509637" cy="1056746"/>
      </dsp:txXfrm>
    </dsp:sp>
    <dsp:sp modelId="{9910339A-3409-46FC-9E96-65758F5453AE}">
      <dsp:nvSpPr>
        <dsp:cNvPr id="0" name=""/>
        <dsp:cNvSpPr/>
      </dsp:nvSpPr>
      <dsp:spPr>
        <a:xfrm rot="5400000">
          <a:off x="4152282" y="-3090529"/>
          <a:ext cx="981780" cy="7172853"/>
        </a:xfrm>
        <a:prstGeom prst="round2SameRect">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9136" tIns="17780" rIns="17780" bIns="17780" numCol="1" spcCol="1270" anchor="ctr" anchorCtr="0">
          <a:noAutofit/>
        </a:bodyPr>
        <a:lstStyle/>
        <a:p>
          <a:pPr marL="285750" lvl="1" indent="-285750" algn="l" defTabSz="1244600">
            <a:lnSpc>
              <a:spcPct val="90000"/>
            </a:lnSpc>
            <a:spcBef>
              <a:spcPct val="0"/>
            </a:spcBef>
            <a:spcAft>
              <a:spcPct val="15000"/>
            </a:spcAft>
            <a:buChar char="••"/>
          </a:pPr>
          <a:r>
            <a:rPr lang="zh-CN" altLang="en-US" sz="2800" kern="1200" dirty="0" smtClean="0"/>
            <a:t>户数多、行业广、业态复杂</a:t>
          </a:r>
          <a:endParaRPr lang="zh-CN" altLang="en-US" sz="2800" kern="1200" dirty="0"/>
        </a:p>
        <a:p>
          <a:pPr marL="285750" lvl="1" indent="-285750" algn="l" defTabSz="1244600">
            <a:lnSpc>
              <a:spcPct val="90000"/>
            </a:lnSpc>
            <a:spcBef>
              <a:spcPct val="0"/>
            </a:spcBef>
            <a:spcAft>
              <a:spcPct val="15000"/>
            </a:spcAft>
            <a:buChar char="••"/>
          </a:pPr>
          <a:r>
            <a:rPr lang="zh-CN" altLang="en-US" sz="2800" kern="1200" dirty="0" smtClean="0"/>
            <a:t>全国</a:t>
          </a:r>
          <a:r>
            <a:rPr lang="en-US" altLang="zh-CN" sz="2800" kern="1200" dirty="0" smtClean="0"/>
            <a:t>1100</a:t>
          </a:r>
          <a:r>
            <a:rPr lang="zh-CN" altLang="en-US" sz="2800" kern="1200" dirty="0" smtClean="0"/>
            <a:t>余万户。</a:t>
          </a:r>
          <a:endParaRPr lang="zh-CN" altLang="en-US" sz="2800" kern="1200" dirty="0"/>
        </a:p>
      </dsp:txBody>
      <dsp:txXfrm rot="5400000">
        <a:off x="4152282" y="-3090529"/>
        <a:ext cx="981780" cy="7172853"/>
      </dsp:txXfrm>
    </dsp:sp>
    <dsp:sp modelId="{0EB25A8F-2417-4FB1-8E69-C2020473316D}">
      <dsp:nvSpPr>
        <dsp:cNvPr id="0" name=""/>
        <dsp:cNvSpPr/>
      </dsp:nvSpPr>
      <dsp:spPr>
        <a:xfrm rot="5400000">
          <a:off x="-226445" y="1597110"/>
          <a:ext cx="1509637" cy="1056746"/>
        </a:xfrm>
        <a:prstGeom prst="chevron">
          <a:avLst/>
        </a:prstGeom>
        <a:solidFill>
          <a:schemeClr val="accent1">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zh-CN" altLang="en-US" sz="2800" kern="1200" dirty="0" smtClean="0"/>
            <a:t>制度设计</a:t>
          </a:r>
          <a:endParaRPr lang="zh-CN" altLang="en-US" sz="2800" kern="1200" dirty="0"/>
        </a:p>
      </dsp:txBody>
      <dsp:txXfrm rot="5400000">
        <a:off x="-226445" y="1597110"/>
        <a:ext cx="1509637" cy="1056746"/>
      </dsp:txXfrm>
    </dsp:sp>
    <dsp:sp modelId="{72405144-CF7D-4843-BFE7-040D194EE27D}">
      <dsp:nvSpPr>
        <dsp:cNvPr id="0" name=""/>
        <dsp:cNvSpPr/>
      </dsp:nvSpPr>
      <dsp:spPr>
        <a:xfrm rot="5400000">
          <a:off x="4152540" y="-1725130"/>
          <a:ext cx="981264" cy="7172853"/>
        </a:xfrm>
        <a:prstGeom prst="round2SameRect">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9136" tIns="17780" rIns="17780" bIns="17780" numCol="1" spcCol="1270" anchor="ctr" anchorCtr="0">
          <a:noAutofit/>
        </a:bodyPr>
        <a:lstStyle/>
        <a:p>
          <a:pPr marL="285750" lvl="1" indent="-285750" algn="l" defTabSz="1244600">
            <a:lnSpc>
              <a:spcPct val="90000"/>
            </a:lnSpc>
            <a:spcBef>
              <a:spcPct val="0"/>
            </a:spcBef>
            <a:spcAft>
              <a:spcPct val="15000"/>
            </a:spcAft>
            <a:buChar char="••"/>
          </a:pPr>
          <a:r>
            <a:rPr lang="zh-CN" altLang="en-US" sz="2800" kern="1200" dirty="0" smtClean="0"/>
            <a:t>考虑遵循规范的增值税税理原则</a:t>
          </a:r>
          <a:endParaRPr lang="zh-CN" altLang="en-US" sz="2800" kern="1200" dirty="0"/>
        </a:p>
        <a:p>
          <a:pPr marL="285750" lvl="1" indent="-285750" algn="l" defTabSz="1244600">
            <a:lnSpc>
              <a:spcPct val="90000"/>
            </a:lnSpc>
            <a:spcBef>
              <a:spcPct val="0"/>
            </a:spcBef>
            <a:spcAft>
              <a:spcPct val="15000"/>
            </a:spcAft>
            <a:buChar char="••"/>
          </a:pPr>
          <a:r>
            <a:rPr lang="zh-CN" altLang="en-US" sz="2800" kern="1200" dirty="0" smtClean="0"/>
            <a:t>兼顾原有营业税政策的过渡</a:t>
          </a:r>
          <a:endParaRPr lang="zh-CN" altLang="en-US" sz="2800" kern="1200" dirty="0"/>
        </a:p>
      </dsp:txBody>
      <dsp:txXfrm rot="5400000">
        <a:off x="4152540" y="-1725130"/>
        <a:ext cx="981264" cy="7172853"/>
      </dsp:txXfrm>
    </dsp:sp>
    <dsp:sp modelId="{BDB874E4-1A90-4966-924F-1E374544C5EC}">
      <dsp:nvSpPr>
        <dsp:cNvPr id="0" name=""/>
        <dsp:cNvSpPr/>
      </dsp:nvSpPr>
      <dsp:spPr>
        <a:xfrm rot="5400000">
          <a:off x="-213849" y="2931442"/>
          <a:ext cx="1509637" cy="1056746"/>
        </a:xfrm>
        <a:prstGeom prst="chevron">
          <a:avLst/>
        </a:prstGeom>
        <a:solidFill>
          <a:schemeClr val="accent1">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zh-CN" altLang="en-US" sz="2800" kern="1200" dirty="0" smtClean="0"/>
            <a:t>税企共赢</a:t>
          </a:r>
          <a:endParaRPr lang="zh-CN" altLang="en-US" sz="2800" kern="1200" dirty="0"/>
        </a:p>
      </dsp:txBody>
      <dsp:txXfrm rot="5400000">
        <a:off x="-213849" y="2931442"/>
        <a:ext cx="1509637" cy="1056746"/>
      </dsp:txXfrm>
    </dsp:sp>
    <dsp:sp modelId="{3656823A-24D0-4463-9339-1CD6A30A579B}">
      <dsp:nvSpPr>
        <dsp:cNvPr id="0" name=""/>
        <dsp:cNvSpPr/>
      </dsp:nvSpPr>
      <dsp:spPr>
        <a:xfrm rot="5400000">
          <a:off x="4152540" y="-359472"/>
          <a:ext cx="981264" cy="7172853"/>
        </a:xfrm>
        <a:prstGeom prst="round2SameRect">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9136" tIns="17780" rIns="17780" bIns="17780" numCol="1" spcCol="1270" anchor="ctr" anchorCtr="0">
          <a:noAutofit/>
        </a:bodyPr>
        <a:lstStyle/>
        <a:p>
          <a:pPr marL="285750" lvl="1" indent="-285750" algn="l" defTabSz="1244600">
            <a:lnSpc>
              <a:spcPct val="90000"/>
            </a:lnSpc>
            <a:spcBef>
              <a:spcPct val="0"/>
            </a:spcBef>
            <a:spcAft>
              <a:spcPct val="15000"/>
            </a:spcAft>
            <a:buChar char="••"/>
          </a:pPr>
          <a:r>
            <a:rPr lang="zh-CN" altLang="en-US" sz="2800" kern="1200" dirty="0" smtClean="0"/>
            <a:t>保证所有营改增行业税负只减不增</a:t>
          </a:r>
          <a:endParaRPr lang="zh-CN" altLang="en-US" sz="2800" kern="1200" dirty="0"/>
        </a:p>
        <a:p>
          <a:pPr marL="285750" lvl="1" indent="-285750" algn="l" defTabSz="1244600">
            <a:lnSpc>
              <a:spcPct val="90000"/>
            </a:lnSpc>
            <a:spcBef>
              <a:spcPct val="0"/>
            </a:spcBef>
            <a:spcAft>
              <a:spcPct val="15000"/>
            </a:spcAft>
            <a:buChar char="••"/>
          </a:pPr>
          <a:r>
            <a:rPr lang="zh-CN" altLang="en-US" sz="2800" kern="1200" dirty="0" smtClean="0"/>
            <a:t>兼顾不影响财政体制</a:t>
          </a:r>
          <a:endParaRPr lang="zh-CN" altLang="en-US" sz="2800" kern="1200" dirty="0"/>
        </a:p>
      </dsp:txBody>
      <dsp:txXfrm rot="5400000">
        <a:off x="4152540" y="-359472"/>
        <a:ext cx="981264" cy="7172853"/>
      </dsp:txXfrm>
    </dsp:sp>
    <dsp:sp modelId="{16E65258-026B-461F-A8E5-76D623A3641D}">
      <dsp:nvSpPr>
        <dsp:cNvPr id="0" name=""/>
        <dsp:cNvSpPr/>
      </dsp:nvSpPr>
      <dsp:spPr>
        <a:xfrm rot="5400000">
          <a:off x="-226445" y="4328424"/>
          <a:ext cx="1509637" cy="1056746"/>
        </a:xfrm>
        <a:prstGeom prst="chevron">
          <a:avLst/>
        </a:prstGeom>
        <a:solidFill>
          <a:schemeClr val="accent1">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zh-CN" altLang="en-US" sz="2800" kern="1200" dirty="0" smtClean="0"/>
            <a:t>统筹兼顾</a:t>
          </a:r>
          <a:endParaRPr lang="zh-CN" altLang="en-US" sz="2800" kern="1200" dirty="0"/>
        </a:p>
      </dsp:txBody>
      <dsp:txXfrm rot="5400000">
        <a:off x="-226445" y="4328424"/>
        <a:ext cx="1509637" cy="1056746"/>
      </dsp:txXfrm>
    </dsp:sp>
    <dsp:sp modelId="{E1192423-6698-49E9-814C-224EBF563256}">
      <dsp:nvSpPr>
        <dsp:cNvPr id="0" name=""/>
        <dsp:cNvSpPr/>
      </dsp:nvSpPr>
      <dsp:spPr>
        <a:xfrm rot="5400000">
          <a:off x="4152540" y="959123"/>
          <a:ext cx="981264" cy="7172853"/>
        </a:xfrm>
        <a:prstGeom prst="round2SameRect">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9136" tIns="17780" rIns="17780" bIns="17780" numCol="1" spcCol="1270" anchor="ctr" anchorCtr="0">
          <a:noAutofit/>
        </a:bodyPr>
        <a:lstStyle/>
        <a:p>
          <a:pPr marL="285750" lvl="1" indent="-285750" algn="l" defTabSz="1244600">
            <a:lnSpc>
              <a:spcPct val="90000"/>
            </a:lnSpc>
            <a:spcBef>
              <a:spcPct val="0"/>
            </a:spcBef>
            <a:spcAft>
              <a:spcPct val="15000"/>
            </a:spcAft>
            <a:buChar char="••"/>
          </a:pPr>
          <a:r>
            <a:rPr lang="zh-CN" altLang="en-US" sz="2800" kern="1200" dirty="0" smtClean="0"/>
            <a:t>方便纳税人操作遵从</a:t>
          </a:r>
          <a:endParaRPr lang="zh-CN" altLang="en-US" sz="2800" kern="1200" dirty="0"/>
        </a:p>
        <a:p>
          <a:pPr marL="285750" lvl="1" indent="-285750" algn="l" defTabSz="1244600">
            <a:lnSpc>
              <a:spcPct val="90000"/>
            </a:lnSpc>
            <a:spcBef>
              <a:spcPct val="0"/>
            </a:spcBef>
            <a:spcAft>
              <a:spcPct val="15000"/>
            </a:spcAft>
            <a:buChar char="••"/>
          </a:pPr>
          <a:r>
            <a:rPr lang="zh-CN" altLang="en-US" sz="2800" kern="1200" dirty="0" smtClean="0"/>
            <a:t>便于税务机关执行</a:t>
          </a:r>
          <a:endParaRPr lang="zh-CN" altLang="en-US" sz="2800" kern="1200" dirty="0"/>
        </a:p>
      </dsp:txBody>
      <dsp:txXfrm rot="5400000">
        <a:off x="4152540" y="959123"/>
        <a:ext cx="981264" cy="7172853"/>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F651881-DD78-4AE8-87A0-FC19F04D45FA}">
      <dsp:nvSpPr>
        <dsp:cNvPr id="0" name=""/>
        <dsp:cNvSpPr/>
      </dsp:nvSpPr>
      <dsp:spPr>
        <a:xfrm>
          <a:off x="3291839" y="606"/>
          <a:ext cx="4937760" cy="2367135"/>
        </a:xfrm>
        <a:prstGeom prst="rightArrow">
          <a:avLst>
            <a:gd name="adj1" fmla="val 75000"/>
            <a:gd name="adj2" fmla="val 50000"/>
          </a:avLst>
        </a:prstGeom>
        <a:solidFill>
          <a:schemeClr val="accent1">
            <a:alpha val="90000"/>
            <a:tint val="40000"/>
            <a:hueOff val="0"/>
            <a:satOff val="0"/>
            <a:lumOff val="0"/>
            <a:alphaOff val="0"/>
          </a:schemeClr>
        </a:solidFill>
        <a:ln w="55000" cap="flat" cmpd="thickThin"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320" tIns="20320" rIns="20320" bIns="20320" numCol="1" spcCol="1270" anchor="t" anchorCtr="0">
          <a:noAutofit/>
        </a:bodyPr>
        <a:lstStyle/>
        <a:p>
          <a:pPr marL="285750" lvl="1" indent="-285750" algn="l" defTabSz="1422400">
            <a:lnSpc>
              <a:spcPct val="90000"/>
            </a:lnSpc>
            <a:spcBef>
              <a:spcPct val="0"/>
            </a:spcBef>
            <a:spcAft>
              <a:spcPct val="15000"/>
            </a:spcAft>
            <a:buChar char="••"/>
          </a:pPr>
          <a:r>
            <a:rPr lang="zh-CN" altLang="en-US" sz="3200" kern="1200" dirty="0" smtClean="0"/>
            <a:t>自 </a:t>
          </a:r>
          <a:r>
            <a:rPr lang="en-US" altLang="zh-CN" sz="3200" kern="1200" dirty="0" smtClean="0"/>
            <a:t>2016 </a:t>
          </a:r>
          <a:r>
            <a:rPr lang="zh-CN" altLang="en-US" sz="3200" kern="1200" dirty="0" smtClean="0"/>
            <a:t>年 </a:t>
          </a:r>
          <a:r>
            <a:rPr lang="en-US" altLang="zh-CN" sz="3200" kern="1200" dirty="0" smtClean="0"/>
            <a:t>5 </a:t>
          </a:r>
          <a:r>
            <a:rPr lang="zh-CN" altLang="en-US" sz="3200" kern="1200" dirty="0" smtClean="0"/>
            <a:t>月 </a:t>
          </a:r>
          <a:r>
            <a:rPr lang="en-US" altLang="zh-CN" sz="3200" kern="1200" dirty="0" smtClean="0"/>
            <a:t>1 </a:t>
          </a:r>
          <a:r>
            <a:rPr lang="zh-CN" altLang="en-US" sz="3200" kern="1200" dirty="0" smtClean="0"/>
            <a:t>日起（所属期）</a:t>
          </a:r>
          <a:endParaRPr lang="zh-CN" altLang="en-US" sz="3200" kern="1200" dirty="0"/>
        </a:p>
      </dsp:txBody>
      <dsp:txXfrm>
        <a:off x="3291839" y="606"/>
        <a:ext cx="4937760" cy="2367135"/>
      </dsp:txXfrm>
    </dsp:sp>
    <dsp:sp modelId="{C3161585-1A23-41A2-AEC8-0EA824FB9404}">
      <dsp:nvSpPr>
        <dsp:cNvPr id="0" name=""/>
        <dsp:cNvSpPr/>
      </dsp:nvSpPr>
      <dsp:spPr>
        <a:xfrm>
          <a:off x="0" y="606"/>
          <a:ext cx="3291840" cy="2367135"/>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68580" rIns="137160" bIns="68580" numCol="1" spcCol="1270" anchor="ctr" anchorCtr="0">
          <a:noAutofit/>
        </a:bodyPr>
        <a:lstStyle/>
        <a:p>
          <a:pPr lvl="0" algn="ctr" defTabSz="1600200">
            <a:lnSpc>
              <a:spcPct val="90000"/>
            </a:lnSpc>
            <a:spcBef>
              <a:spcPct val="0"/>
            </a:spcBef>
            <a:spcAft>
              <a:spcPct val="35000"/>
            </a:spcAft>
          </a:pPr>
          <a:r>
            <a:rPr lang="zh-CN" altLang="en-US" sz="3600" kern="1200" dirty="0" smtClean="0"/>
            <a:t>时间</a:t>
          </a:r>
          <a:endParaRPr lang="zh-CN" altLang="en-US" sz="3600" kern="1200" dirty="0"/>
        </a:p>
      </dsp:txBody>
      <dsp:txXfrm>
        <a:off x="0" y="606"/>
        <a:ext cx="3291840" cy="2367135"/>
      </dsp:txXfrm>
    </dsp:sp>
    <dsp:sp modelId="{66666E7C-079B-4759-BD39-6E8146B7DBC7}">
      <dsp:nvSpPr>
        <dsp:cNvPr id="0" name=""/>
        <dsp:cNvSpPr/>
      </dsp:nvSpPr>
      <dsp:spPr>
        <a:xfrm>
          <a:off x="3291839" y="2604455"/>
          <a:ext cx="4937760" cy="2367135"/>
        </a:xfrm>
        <a:prstGeom prst="rightArrow">
          <a:avLst>
            <a:gd name="adj1" fmla="val 75000"/>
            <a:gd name="adj2" fmla="val 50000"/>
          </a:avLst>
        </a:prstGeom>
        <a:solidFill>
          <a:schemeClr val="accent1">
            <a:alpha val="90000"/>
            <a:tint val="40000"/>
            <a:hueOff val="0"/>
            <a:satOff val="0"/>
            <a:lumOff val="0"/>
            <a:alphaOff val="0"/>
          </a:schemeClr>
        </a:solidFill>
        <a:ln w="55000" cap="flat" cmpd="thickThin"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320" tIns="20320" rIns="20320" bIns="20320" numCol="1" spcCol="1270" anchor="t" anchorCtr="0">
          <a:noAutofit/>
        </a:bodyPr>
        <a:lstStyle/>
        <a:p>
          <a:pPr marL="285750" lvl="1" indent="-285750" algn="l" defTabSz="1422400">
            <a:lnSpc>
              <a:spcPct val="90000"/>
            </a:lnSpc>
            <a:spcBef>
              <a:spcPct val="0"/>
            </a:spcBef>
            <a:spcAft>
              <a:spcPct val="15000"/>
            </a:spcAft>
            <a:buChar char="••"/>
          </a:pPr>
          <a:r>
            <a:rPr lang="en-US" altLang="zh-CN" sz="3200" kern="1200" dirty="0" smtClean="0"/>
            <a:t>13 </a:t>
          </a:r>
          <a:r>
            <a:rPr lang="zh-CN" altLang="en-US" sz="3200" kern="1200" dirty="0" smtClean="0"/>
            <a:t>号公告发布的增值税纳税申报表适用于</a:t>
          </a:r>
          <a:r>
            <a:rPr lang="zh-CN" altLang="en-US" sz="3200" kern="1200" dirty="0" smtClean="0">
              <a:solidFill>
                <a:srgbClr val="FF0000"/>
              </a:solidFill>
            </a:rPr>
            <a:t>全国范围所有增值税纳税人。</a:t>
          </a:r>
          <a:endParaRPr lang="zh-CN" altLang="en-US" sz="3200" kern="1200" dirty="0"/>
        </a:p>
      </dsp:txBody>
      <dsp:txXfrm>
        <a:off x="3291839" y="2604455"/>
        <a:ext cx="4937760" cy="2367135"/>
      </dsp:txXfrm>
    </dsp:sp>
    <dsp:sp modelId="{0DF4C60A-06BD-4B14-B565-F68B3E67D3BC}">
      <dsp:nvSpPr>
        <dsp:cNvPr id="0" name=""/>
        <dsp:cNvSpPr/>
      </dsp:nvSpPr>
      <dsp:spPr>
        <a:xfrm>
          <a:off x="0" y="2604455"/>
          <a:ext cx="3291840" cy="2367135"/>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68580" rIns="137160" bIns="68580" numCol="1" spcCol="1270" anchor="ctr" anchorCtr="0">
          <a:noAutofit/>
        </a:bodyPr>
        <a:lstStyle/>
        <a:p>
          <a:pPr lvl="0" algn="ctr" defTabSz="1600200">
            <a:lnSpc>
              <a:spcPct val="90000"/>
            </a:lnSpc>
            <a:spcBef>
              <a:spcPct val="0"/>
            </a:spcBef>
            <a:spcAft>
              <a:spcPct val="35000"/>
            </a:spcAft>
          </a:pPr>
          <a:r>
            <a:rPr lang="zh-CN" altLang="en-US" sz="3600" kern="1200" dirty="0" smtClean="0"/>
            <a:t>范围</a:t>
          </a:r>
          <a:endParaRPr lang="zh-CN" altLang="en-US" sz="3600" kern="1200" dirty="0"/>
        </a:p>
      </dsp:txBody>
      <dsp:txXfrm>
        <a:off x="0" y="2604455"/>
        <a:ext cx="3291840" cy="2367135"/>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9E76B22-B40A-4079-956A-959953332935}">
      <dsp:nvSpPr>
        <dsp:cNvPr id="0" name=""/>
        <dsp:cNvSpPr/>
      </dsp:nvSpPr>
      <dsp:spPr>
        <a:xfrm>
          <a:off x="2272620" y="2376264"/>
          <a:ext cx="1153046" cy="102950"/>
        </a:xfrm>
        <a:custGeom>
          <a:avLst/>
          <a:gdLst/>
          <a:ahLst/>
          <a:cxnLst/>
          <a:rect l="0" t="0" r="0" b="0"/>
          <a:pathLst>
            <a:path>
              <a:moveTo>
                <a:pt x="0" y="0"/>
              </a:moveTo>
              <a:lnTo>
                <a:pt x="1153046" y="0"/>
              </a:lnTo>
              <a:lnTo>
                <a:pt x="1153046" y="102950"/>
              </a:lnTo>
            </a:path>
          </a:pathLst>
        </a:cu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2B919B71-3584-4894-A663-003ADD819FFB}">
      <dsp:nvSpPr>
        <dsp:cNvPr id="0" name=""/>
        <dsp:cNvSpPr/>
      </dsp:nvSpPr>
      <dsp:spPr>
        <a:xfrm>
          <a:off x="2272620" y="2273313"/>
          <a:ext cx="1153046" cy="102950"/>
        </a:xfrm>
        <a:custGeom>
          <a:avLst/>
          <a:gdLst/>
          <a:ahLst/>
          <a:cxnLst/>
          <a:rect l="0" t="0" r="0" b="0"/>
          <a:pathLst>
            <a:path>
              <a:moveTo>
                <a:pt x="0" y="102950"/>
              </a:moveTo>
              <a:lnTo>
                <a:pt x="1153046" y="102950"/>
              </a:lnTo>
              <a:lnTo>
                <a:pt x="1153046" y="0"/>
              </a:lnTo>
            </a:path>
          </a:pathLst>
        </a:cu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88127CC9-0CF7-4F9A-AAB0-1D92C73FC10F}">
      <dsp:nvSpPr>
        <dsp:cNvPr id="0" name=""/>
        <dsp:cNvSpPr/>
      </dsp:nvSpPr>
      <dsp:spPr>
        <a:xfrm>
          <a:off x="2272620" y="2376264"/>
          <a:ext cx="2263891" cy="2123407"/>
        </a:xfrm>
        <a:custGeom>
          <a:avLst/>
          <a:gdLst/>
          <a:ahLst/>
          <a:cxnLst/>
          <a:rect l="0" t="0" r="0" b="0"/>
          <a:pathLst>
            <a:path>
              <a:moveTo>
                <a:pt x="0" y="0"/>
              </a:moveTo>
              <a:lnTo>
                <a:pt x="2099170" y="0"/>
              </a:lnTo>
              <a:lnTo>
                <a:pt x="2099170" y="2123407"/>
              </a:lnTo>
              <a:lnTo>
                <a:pt x="2263891" y="2123407"/>
              </a:lnTo>
            </a:path>
          </a:pathLst>
        </a:cu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92CC928-4D9A-4DE3-BCBF-D50934983760}">
      <dsp:nvSpPr>
        <dsp:cNvPr id="0" name=""/>
        <dsp:cNvSpPr/>
      </dsp:nvSpPr>
      <dsp:spPr>
        <a:xfrm>
          <a:off x="2272620" y="2376264"/>
          <a:ext cx="2306093" cy="1416600"/>
        </a:xfrm>
        <a:custGeom>
          <a:avLst/>
          <a:gdLst/>
          <a:ahLst/>
          <a:cxnLst/>
          <a:rect l="0" t="0" r="0" b="0"/>
          <a:pathLst>
            <a:path>
              <a:moveTo>
                <a:pt x="0" y="0"/>
              </a:moveTo>
              <a:lnTo>
                <a:pt x="2141372" y="0"/>
              </a:lnTo>
              <a:lnTo>
                <a:pt x="2141372" y="1416600"/>
              </a:lnTo>
              <a:lnTo>
                <a:pt x="2306093" y="1416600"/>
              </a:lnTo>
            </a:path>
          </a:pathLst>
        </a:cu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A6F9327F-E4F1-4DD8-B0AA-E290D182B90A}">
      <dsp:nvSpPr>
        <dsp:cNvPr id="0" name=""/>
        <dsp:cNvSpPr/>
      </dsp:nvSpPr>
      <dsp:spPr>
        <a:xfrm>
          <a:off x="2272620" y="2376264"/>
          <a:ext cx="2306093" cy="708300"/>
        </a:xfrm>
        <a:custGeom>
          <a:avLst/>
          <a:gdLst/>
          <a:ahLst/>
          <a:cxnLst/>
          <a:rect l="0" t="0" r="0" b="0"/>
          <a:pathLst>
            <a:path>
              <a:moveTo>
                <a:pt x="0" y="0"/>
              </a:moveTo>
              <a:lnTo>
                <a:pt x="2141372" y="0"/>
              </a:lnTo>
              <a:lnTo>
                <a:pt x="2141372" y="708300"/>
              </a:lnTo>
              <a:lnTo>
                <a:pt x="2306093" y="708300"/>
              </a:lnTo>
            </a:path>
          </a:pathLst>
        </a:cu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7146657D-27CA-4F1B-BF3A-4A3DD907F971}">
      <dsp:nvSpPr>
        <dsp:cNvPr id="0" name=""/>
        <dsp:cNvSpPr/>
      </dsp:nvSpPr>
      <dsp:spPr>
        <a:xfrm>
          <a:off x="2272620" y="2330543"/>
          <a:ext cx="2306093" cy="91440"/>
        </a:xfrm>
        <a:custGeom>
          <a:avLst/>
          <a:gdLst/>
          <a:ahLst/>
          <a:cxnLst/>
          <a:rect l="0" t="0" r="0" b="0"/>
          <a:pathLst>
            <a:path>
              <a:moveTo>
                <a:pt x="0" y="45720"/>
              </a:moveTo>
              <a:lnTo>
                <a:pt x="2306093" y="45720"/>
              </a:lnTo>
            </a:path>
          </a:pathLst>
        </a:cu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EABDCEEA-DFCC-48A8-8472-E7FD163C08F1}">
      <dsp:nvSpPr>
        <dsp:cNvPr id="0" name=""/>
        <dsp:cNvSpPr/>
      </dsp:nvSpPr>
      <dsp:spPr>
        <a:xfrm>
          <a:off x="2272620" y="1667963"/>
          <a:ext cx="2306093" cy="708300"/>
        </a:xfrm>
        <a:custGeom>
          <a:avLst/>
          <a:gdLst/>
          <a:ahLst/>
          <a:cxnLst/>
          <a:rect l="0" t="0" r="0" b="0"/>
          <a:pathLst>
            <a:path>
              <a:moveTo>
                <a:pt x="0" y="708300"/>
              </a:moveTo>
              <a:lnTo>
                <a:pt x="2141372" y="708300"/>
              </a:lnTo>
              <a:lnTo>
                <a:pt x="2141372" y="0"/>
              </a:lnTo>
              <a:lnTo>
                <a:pt x="2306093" y="0"/>
              </a:lnTo>
            </a:path>
          </a:pathLst>
        </a:cu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3029B66D-3BE9-4710-AD11-4770F77DE90D}">
      <dsp:nvSpPr>
        <dsp:cNvPr id="0" name=""/>
        <dsp:cNvSpPr/>
      </dsp:nvSpPr>
      <dsp:spPr>
        <a:xfrm>
          <a:off x="2272620" y="959663"/>
          <a:ext cx="2306093" cy="1416600"/>
        </a:xfrm>
        <a:custGeom>
          <a:avLst/>
          <a:gdLst/>
          <a:ahLst/>
          <a:cxnLst/>
          <a:rect l="0" t="0" r="0" b="0"/>
          <a:pathLst>
            <a:path>
              <a:moveTo>
                <a:pt x="0" y="1416600"/>
              </a:moveTo>
              <a:lnTo>
                <a:pt x="2141372" y="1416600"/>
              </a:lnTo>
              <a:lnTo>
                <a:pt x="2141372" y="0"/>
              </a:lnTo>
              <a:lnTo>
                <a:pt x="2306093" y="0"/>
              </a:lnTo>
            </a:path>
          </a:pathLst>
        </a:cu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163C26D9-9ADF-483F-94CE-E09DCC4FF457}">
      <dsp:nvSpPr>
        <dsp:cNvPr id="0" name=""/>
        <dsp:cNvSpPr/>
      </dsp:nvSpPr>
      <dsp:spPr>
        <a:xfrm>
          <a:off x="2272620" y="251363"/>
          <a:ext cx="2306093" cy="2124900"/>
        </a:xfrm>
        <a:custGeom>
          <a:avLst/>
          <a:gdLst/>
          <a:ahLst/>
          <a:cxnLst/>
          <a:rect l="0" t="0" r="0" b="0"/>
          <a:pathLst>
            <a:path>
              <a:moveTo>
                <a:pt x="0" y="2124900"/>
              </a:moveTo>
              <a:lnTo>
                <a:pt x="2141372" y="2124900"/>
              </a:lnTo>
              <a:lnTo>
                <a:pt x="2141372" y="0"/>
              </a:lnTo>
              <a:lnTo>
                <a:pt x="2306093" y="0"/>
              </a:lnTo>
            </a:path>
          </a:pathLst>
        </a:cu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AECA087A-F633-4651-BDE4-590C690AE4C0}">
      <dsp:nvSpPr>
        <dsp:cNvPr id="0" name=""/>
        <dsp:cNvSpPr/>
      </dsp:nvSpPr>
      <dsp:spPr>
        <a:xfrm>
          <a:off x="470820" y="1773433"/>
          <a:ext cx="1801799" cy="1205661"/>
        </a:xfrm>
        <a:prstGeom prst="rect">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zh-CN" altLang="en-US" sz="2000" b="1" kern="1200" dirty="0" smtClean="0"/>
            <a:t>申报期限</a:t>
          </a:r>
          <a:endParaRPr lang="zh-CN" altLang="en-US" sz="2000" b="1" kern="1200" dirty="0"/>
        </a:p>
      </dsp:txBody>
      <dsp:txXfrm>
        <a:off x="470820" y="1773433"/>
        <a:ext cx="1801799" cy="1205661"/>
      </dsp:txXfrm>
    </dsp:sp>
    <dsp:sp modelId="{A2893F1E-AF2B-4AFB-AD06-E0F2EA8087B0}">
      <dsp:nvSpPr>
        <dsp:cNvPr id="0" name=""/>
        <dsp:cNvSpPr/>
      </dsp:nvSpPr>
      <dsp:spPr>
        <a:xfrm>
          <a:off x="4578713" y="164"/>
          <a:ext cx="1647209" cy="502398"/>
        </a:xfrm>
        <a:prstGeom prst="rect">
          <a:avLst/>
        </a:prstGeom>
        <a:gradFill rotWithShape="0">
          <a:gsLst>
            <a:gs pos="0">
              <a:schemeClr val="accent3">
                <a:hueOff val="0"/>
                <a:satOff val="0"/>
                <a:lumOff val="0"/>
                <a:alphaOff val="0"/>
                <a:shade val="15000"/>
                <a:satMod val="180000"/>
              </a:schemeClr>
            </a:gs>
            <a:gs pos="50000">
              <a:schemeClr val="accent3">
                <a:hueOff val="0"/>
                <a:satOff val="0"/>
                <a:lumOff val="0"/>
                <a:alphaOff val="0"/>
                <a:shade val="45000"/>
                <a:satMod val="170000"/>
              </a:schemeClr>
            </a:gs>
            <a:gs pos="70000">
              <a:schemeClr val="accent3">
                <a:hueOff val="0"/>
                <a:satOff val="0"/>
                <a:lumOff val="0"/>
                <a:alphaOff val="0"/>
                <a:tint val="99000"/>
                <a:shade val="65000"/>
                <a:satMod val="155000"/>
              </a:schemeClr>
            </a:gs>
            <a:gs pos="100000">
              <a:schemeClr val="accent3">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b="1" kern="1200" dirty="0" smtClean="0"/>
            <a:t>1</a:t>
          </a:r>
          <a:r>
            <a:rPr lang="zh-CN" sz="1800" b="1" kern="1200" dirty="0" smtClean="0"/>
            <a:t>日</a:t>
          </a:r>
          <a:endParaRPr lang="zh-CN" altLang="en-US" sz="1800" b="1" kern="1200" dirty="0"/>
        </a:p>
      </dsp:txBody>
      <dsp:txXfrm>
        <a:off x="4578713" y="164"/>
        <a:ext cx="1647209" cy="502398"/>
      </dsp:txXfrm>
    </dsp:sp>
    <dsp:sp modelId="{79A4856C-F66F-4929-98E0-698F66B3E316}">
      <dsp:nvSpPr>
        <dsp:cNvPr id="0" name=""/>
        <dsp:cNvSpPr/>
      </dsp:nvSpPr>
      <dsp:spPr>
        <a:xfrm>
          <a:off x="4578713" y="708464"/>
          <a:ext cx="1647209" cy="502398"/>
        </a:xfrm>
        <a:prstGeom prst="rect">
          <a:avLst/>
        </a:prstGeom>
        <a:gradFill rotWithShape="0">
          <a:gsLst>
            <a:gs pos="0">
              <a:schemeClr val="accent3">
                <a:hueOff val="0"/>
                <a:satOff val="0"/>
                <a:lumOff val="0"/>
                <a:alphaOff val="0"/>
                <a:shade val="15000"/>
                <a:satMod val="180000"/>
              </a:schemeClr>
            </a:gs>
            <a:gs pos="50000">
              <a:schemeClr val="accent3">
                <a:hueOff val="0"/>
                <a:satOff val="0"/>
                <a:lumOff val="0"/>
                <a:alphaOff val="0"/>
                <a:shade val="45000"/>
                <a:satMod val="170000"/>
              </a:schemeClr>
            </a:gs>
            <a:gs pos="70000">
              <a:schemeClr val="accent3">
                <a:hueOff val="0"/>
                <a:satOff val="0"/>
                <a:lumOff val="0"/>
                <a:alphaOff val="0"/>
                <a:tint val="99000"/>
                <a:shade val="65000"/>
                <a:satMod val="155000"/>
              </a:schemeClr>
            </a:gs>
            <a:gs pos="100000">
              <a:schemeClr val="accent3">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b="1" kern="1200" dirty="0" smtClean="0"/>
            <a:t>3</a:t>
          </a:r>
          <a:r>
            <a:rPr lang="zh-CN" sz="1800" b="1" kern="1200" dirty="0" smtClean="0"/>
            <a:t>日</a:t>
          </a:r>
          <a:endParaRPr lang="zh-CN" altLang="en-US" sz="1800" b="1" kern="1200" dirty="0"/>
        </a:p>
      </dsp:txBody>
      <dsp:txXfrm>
        <a:off x="4578713" y="708464"/>
        <a:ext cx="1647209" cy="502398"/>
      </dsp:txXfrm>
    </dsp:sp>
    <dsp:sp modelId="{59F3E159-A644-4D12-9046-6533159786AC}">
      <dsp:nvSpPr>
        <dsp:cNvPr id="0" name=""/>
        <dsp:cNvSpPr/>
      </dsp:nvSpPr>
      <dsp:spPr>
        <a:xfrm>
          <a:off x="4578713" y="1416764"/>
          <a:ext cx="1647209" cy="502398"/>
        </a:xfrm>
        <a:prstGeom prst="rect">
          <a:avLst/>
        </a:prstGeom>
        <a:gradFill rotWithShape="0">
          <a:gsLst>
            <a:gs pos="0">
              <a:schemeClr val="accent3">
                <a:hueOff val="0"/>
                <a:satOff val="0"/>
                <a:lumOff val="0"/>
                <a:alphaOff val="0"/>
                <a:shade val="15000"/>
                <a:satMod val="180000"/>
              </a:schemeClr>
            </a:gs>
            <a:gs pos="50000">
              <a:schemeClr val="accent3">
                <a:hueOff val="0"/>
                <a:satOff val="0"/>
                <a:lumOff val="0"/>
                <a:alphaOff val="0"/>
                <a:shade val="45000"/>
                <a:satMod val="170000"/>
              </a:schemeClr>
            </a:gs>
            <a:gs pos="70000">
              <a:schemeClr val="accent3">
                <a:hueOff val="0"/>
                <a:satOff val="0"/>
                <a:lumOff val="0"/>
                <a:alphaOff val="0"/>
                <a:tint val="99000"/>
                <a:shade val="65000"/>
                <a:satMod val="155000"/>
              </a:schemeClr>
            </a:gs>
            <a:gs pos="100000">
              <a:schemeClr val="accent3">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b="1" kern="1200" dirty="0" smtClean="0"/>
            <a:t>5</a:t>
          </a:r>
          <a:r>
            <a:rPr lang="zh-CN" sz="1800" b="1" kern="1200" dirty="0" smtClean="0"/>
            <a:t>日</a:t>
          </a:r>
          <a:endParaRPr lang="zh-CN" altLang="en-US" sz="1800" b="1" kern="1200" dirty="0"/>
        </a:p>
      </dsp:txBody>
      <dsp:txXfrm>
        <a:off x="4578713" y="1416764"/>
        <a:ext cx="1647209" cy="502398"/>
      </dsp:txXfrm>
    </dsp:sp>
    <dsp:sp modelId="{C1782034-CFF6-4E07-85A3-D920B3AA72C8}">
      <dsp:nvSpPr>
        <dsp:cNvPr id="0" name=""/>
        <dsp:cNvSpPr/>
      </dsp:nvSpPr>
      <dsp:spPr>
        <a:xfrm>
          <a:off x="4578713" y="2125064"/>
          <a:ext cx="1647209" cy="502398"/>
        </a:xfrm>
        <a:prstGeom prst="rect">
          <a:avLst/>
        </a:prstGeom>
        <a:gradFill rotWithShape="0">
          <a:gsLst>
            <a:gs pos="0">
              <a:schemeClr val="accent3">
                <a:hueOff val="0"/>
                <a:satOff val="0"/>
                <a:lumOff val="0"/>
                <a:alphaOff val="0"/>
                <a:shade val="15000"/>
                <a:satMod val="180000"/>
              </a:schemeClr>
            </a:gs>
            <a:gs pos="50000">
              <a:schemeClr val="accent3">
                <a:hueOff val="0"/>
                <a:satOff val="0"/>
                <a:lumOff val="0"/>
                <a:alphaOff val="0"/>
                <a:shade val="45000"/>
                <a:satMod val="170000"/>
              </a:schemeClr>
            </a:gs>
            <a:gs pos="70000">
              <a:schemeClr val="accent3">
                <a:hueOff val="0"/>
                <a:satOff val="0"/>
                <a:lumOff val="0"/>
                <a:alphaOff val="0"/>
                <a:tint val="99000"/>
                <a:shade val="65000"/>
                <a:satMod val="155000"/>
              </a:schemeClr>
            </a:gs>
            <a:gs pos="100000">
              <a:schemeClr val="accent3">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b="1" kern="1200" dirty="0" smtClean="0"/>
            <a:t>10</a:t>
          </a:r>
          <a:r>
            <a:rPr lang="zh-CN" sz="1800" b="1" kern="1200" dirty="0" smtClean="0"/>
            <a:t>日</a:t>
          </a:r>
          <a:endParaRPr lang="zh-CN" altLang="en-US" sz="1800" b="1" kern="1200" dirty="0"/>
        </a:p>
      </dsp:txBody>
      <dsp:txXfrm>
        <a:off x="4578713" y="2125064"/>
        <a:ext cx="1647209" cy="502398"/>
      </dsp:txXfrm>
    </dsp:sp>
    <dsp:sp modelId="{CA5EA033-29B7-4146-97CC-EF7DFBA0F0F1}">
      <dsp:nvSpPr>
        <dsp:cNvPr id="0" name=""/>
        <dsp:cNvSpPr/>
      </dsp:nvSpPr>
      <dsp:spPr>
        <a:xfrm>
          <a:off x="4578713" y="2833364"/>
          <a:ext cx="1647209" cy="502398"/>
        </a:xfrm>
        <a:prstGeom prst="rect">
          <a:avLst/>
        </a:prstGeom>
        <a:gradFill rotWithShape="0">
          <a:gsLst>
            <a:gs pos="0">
              <a:schemeClr val="accent3">
                <a:hueOff val="0"/>
                <a:satOff val="0"/>
                <a:lumOff val="0"/>
                <a:alphaOff val="0"/>
                <a:shade val="15000"/>
                <a:satMod val="180000"/>
              </a:schemeClr>
            </a:gs>
            <a:gs pos="50000">
              <a:schemeClr val="accent3">
                <a:hueOff val="0"/>
                <a:satOff val="0"/>
                <a:lumOff val="0"/>
                <a:alphaOff val="0"/>
                <a:shade val="45000"/>
                <a:satMod val="170000"/>
              </a:schemeClr>
            </a:gs>
            <a:gs pos="70000">
              <a:schemeClr val="accent3">
                <a:hueOff val="0"/>
                <a:satOff val="0"/>
                <a:lumOff val="0"/>
                <a:alphaOff val="0"/>
                <a:tint val="99000"/>
                <a:shade val="65000"/>
                <a:satMod val="155000"/>
              </a:schemeClr>
            </a:gs>
            <a:gs pos="100000">
              <a:schemeClr val="accent3">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b="1" kern="1200" dirty="0" smtClean="0"/>
            <a:t>15</a:t>
          </a:r>
          <a:r>
            <a:rPr lang="zh-CN" sz="1800" b="1" kern="1200" dirty="0" smtClean="0"/>
            <a:t>日</a:t>
          </a:r>
          <a:endParaRPr lang="zh-CN" altLang="en-US" sz="1800" b="1" kern="1200" dirty="0"/>
        </a:p>
      </dsp:txBody>
      <dsp:txXfrm>
        <a:off x="4578713" y="2833364"/>
        <a:ext cx="1647209" cy="502398"/>
      </dsp:txXfrm>
    </dsp:sp>
    <dsp:sp modelId="{990A1973-0A7C-4825-B71A-0FC6414BEFCF}">
      <dsp:nvSpPr>
        <dsp:cNvPr id="0" name=""/>
        <dsp:cNvSpPr/>
      </dsp:nvSpPr>
      <dsp:spPr>
        <a:xfrm>
          <a:off x="4578713" y="3541664"/>
          <a:ext cx="1647209" cy="502398"/>
        </a:xfrm>
        <a:prstGeom prst="rect">
          <a:avLst/>
        </a:prstGeom>
        <a:gradFill rotWithShape="0">
          <a:gsLst>
            <a:gs pos="0">
              <a:schemeClr val="accent3">
                <a:hueOff val="0"/>
                <a:satOff val="0"/>
                <a:lumOff val="0"/>
                <a:alphaOff val="0"/>
                <a:shade val="15000"/>
                <a:satMod val="180000"/>
              </a:schemeClr>
            </a:gs>
            <a:gs pos="50000">
              <a:schemeClr val="accent3">
                <a:hueOff val="0"/>
                <a:satOff val="0"/>
                <a:lumOff val="0"/>
                <a:alphaOff val="0"/>
                <a:shade val="45000"/>
                <a:satMod val="170000"/>
              </a:schemeClr>
            </a:gs>
            <a:gs pos="70000">
              <a:schemeClr val="accent3">
                <a:hueOff val="0"/>
                <a:satOff val="0"/>
                <a:lumOff val="0"/>
                <a:alphaOff val="0"/>
                <a:tint val="99000"/>
                <a:shade val="65000"/>
                <a:satMod val="155000"/>
              </a:schemeClr>
            </a:gs>
            <a:gs pos="100000">
              <a:schemeClr val="accent3">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b="1" kern="1200" dirty="0" smtClean="0"/>
            <a:t>1</a:t>
          </a:r>
          <a:r>
            <a:rPr lang="zh-CN" sz="1800" b="1" kern="1200" dirty="0" smtClean="0"/>
            <a:t>个月</a:t>
          </a:r>
          <a:endParaRPr lang="zh-CN" altLang="en-US" sz="1800" b="1" kern="1200" dirty="0"/>
        </a:p>
      </dsp:txBody>
      <dsp:txXfrm>
        <a:off x="4578713" y="3541664"/>
        <a:ext cx="1647209" cy="502398"/>
      </dsp:txXfrm>
    </dsp:sp>
    <dsp:sp modelId="{64158DAC-5532-4E13-88A5-2CBCE29A4932}">
      <dsp:nvSpPr>
        <dsp:cNvPr id="0" name=""/>
        <dsp:cNvSpPr/>
      </dsp:nvSpPr>
      <dsp:spPr>
        <a:xfrm>
          <a:off x="4536512" y="4248472"/>
          <a:ext cx="1647209" cy="502398"/>
        </a:xfrm>
        <a:prstGeom prst="rect">
          <a:avLst/>
        </a:prstGeom>
        <a:gradFill rotWithShape="0">
          <a:gsLst>
            <a:gs pos="0">
              <a:schemeClr val="accent3">
                <a:hueOff val="0"/>
                <a:satOff val="0"/>
                <a:lumOff val="0"/>
                <a:alphaOff val="0"/>
                <a:shade val="15000"/>
                <a:satMod val="180000"/>
              </a:schemeClr>
            </a:gs>
            <a:gs pos="50000">
              <a:schemeClr val="accent3">
                <a:hueOff val="0"/>
                <a:satOff val="0"/>
                <a:lumOff val="0"/>
                <a:alphaOff val="0"/>
                <a:shade val="45000"/>
                <a:satMod val="170000"/>
              </a:schemeClr>
            </a:gs>
            <a:gs pos="70000">
              <a:schemeClr val="accent3">
                <a:hueOff val="0"/>
                <a:satOff val="0"/>
                <a:lumOff val="0"/>
                <a:alphaOff val="0"/>
                <a:tint val="99000"/>
                <a:shade val="65000"/>
                <a:satMod val="155000"/>
              </a:schemeClr>
            </a:gs>
            <a:gs pos="100000">
              <a:schemeClr val="accent3">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b="1" kern="1200" dirty="0" smtClean="0"/>
            <a:t>1</a:t>
          </a:r>
          <a:r>
            <a:rPr lang="zh-CN" sz="1800" b="1" kern="1200" dirty="0" smtClean="0"/>
            <a:t>个季度</a:t>
          </a:r>
          <a:endParaRPr lang="zh-CN" altLang="en-US" sz="1800" b="1" kern="1200" dirty="0"/>
        </a:p>
      </dsp:txBody>
      <dsp:txXfrm>
        <a:off x="4536512" y="4248472"/>
        <a:ext cx="1647209" cy="502398"/>
      </dsp:txXfrm>
    </dsp:sp>
    <dsp:sp modelId="{78B6EA0D-3535-4574-8B66-5140408A39D6}">
      <dsp:nvSpPr>
        <dsp:cNvPr id="0" name=""/>
        <dsp:cNvSpPr/>
      </dsp:nvSpPr>
      <dsp:spPr>
        <a:xfrm>
          <a:off x="2602062" y="1323262"/>
          <a:ext cx="1647209" cy="950051"/>
        </a:xfrm>
        <a:prstGeom prst="rect">
          <a:avLst/>
        </a:prstGeom>
        <a:gradFill rotWithShape="0">
          <a:gsLst>
            <a:gs pos="0">
              <a:schemeClr val="accent3">
                <a:hueOff val="0"/>
                <a:satOff val="0"/>
                <a:lumOff val="0"/>
                <a:alphaOff val="0"/>
                <a:shade val="15000"/>
                <a:satMod val="180000"/>
              </a:schemeClr>
            </a:gs>
            <a:gs pos="50000">
              <a:schemeClr val="accent3">
                <a:hueOff val="0"/>
                <a:satOff val="0"/>
                <a:lumOff val="0"/>
                <a:alphaOff val="0"/>
                <a:shade val="45000"/>
                <a:satMod val="170000"/>
              </a:schemeClr>
            </a:gs>
            <a:gs pos="70000">
              <a:schemeClr val="accent3">
                <a:hueOff val="0"/>
                <a:satOff val="0"/>
                <a:lumOff val="0"/>
                <a:alphaOff val="0"/>
                <a:tint val="99000"/>
                <a:shade val="65000"/>
                <a:satMod val="155000"/>
              </a:schemeClr>
            </a:gs>
            <a:gs pos="100000">
              <a:schemeClr val="accent3">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zh-CN" sz="1800" b="1" kern="1200" dirty="0" smtClean="0"/>
            <a:t>自期满之日起</a:t>
          </a:r>
          <a:r>
            <a:rPr lang="en-US" sz="1800" b="1" kern="1200" dirty="0" smtClean="0"/>
            <a:t>15</a:t>
          </a:r>
          <a:r>
            <a:rPr lang="zh-CN" sz="1800" b="1" kern="1200" dirty="0" smtClean="0"/>
            <a:t>日内申报</a:t>
          </a:r>
          <a:endParaRPr lang="zh-CN" altLang="en-US" sz="1800" b="1" kern="1200" dirty="0"/>
        </a:p>
      </dsp:txBody>
      <dsp:txXfrm>
        <a:off x="2602062" y="1323262"/>
        <a:ext cx="1647209" cy="950051"/>
      </dsp:txXfrm>
    </dsp:sp>
    <dsp:sp modelId="{00B4ECA5-8037-425B-8912-63B90B1C515F}">
      <dsp:nvSpPr>
        <dsp:cNvPr id="0" name=""/>
        <dsp:cNvSpPr/>
      </dsp:nvSpPr>
      <dsp:spPr>
        <a:xfrm>
          <a:off x="2602062" y="2479214"/>
          <a:ext cx="1647209" cy="982672"/>
        </a:xfrm>
        <a:prstGeom prst="rect">
          <a:avLst/>
        </a:prstGeom>
        <a:gradFill rotWithShape="0">
          <a:gsLst>
            <a:gs pos="0">
              <a:schemeClr val="accent3">
                <a:hueOff val="0"/>
                <a:satOff val="0"/>
                <a:lumOff val="0"/>
                <a:alphaOff val="0"/>
                <a:shade val="15000"/>
                <a:satMod val="180000"/>
              </a:schemeClr>
            </a:gs>
            <a:gs pos="50000">
              <a:schemeClr val="accent3">
                <a:hueOff val="0"/>
                <a:satOff val="0"/>
                <a:lumOff val="0"/>
                <a:alphaOff val="0"/>
                <a:shade val="45000"/>
                <a:satMod val="170000"/>
              </a:schemeClr>
            </a:gs>
            <a:gs pos="70000">
              <a:schemeClr val="accent3">
                <a:hueOff val="0"/>
                <a:satOff val="0"/>
                <a:lumOff val="0"/>
                <a:alphaOff val="0"/>
                <a:tint val="99000"/>
                <a:shade val="65000"/>
                <a:satMod val="155000"/>
              </a:schemeClr>
            </a:gs>
            <a:gs pos="100000">
              <a:schemeClr val="accent3">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b="1" kern="1200" dirty="0" smtClean="0"/>
            <a:t>5</a:t>
          </a:r>
          <a:r>
            <a:rPr lang="zh-CN" sz="1800" b="1" kern="1200" dirty="0" smtClean="0"/>
            <a:t>日内预缴</a:t>
          </a:r>
          <a:r>
            <a:rPr lang="zh-CN" altLang="en-US" sz="1800" b="1" kern="1200" dirty="0" smtClean="0"/>
            <a:t>，</a:t>
          </a:r>
          <a:r>
            <a:rPr lang="zh-CN" sz="1800" b="1" kern="1200" dirty="0" smtClean="0"/>
            <a:t>次月</a:t>
          </a:r>
          <a:r>
            <a:rPr lang="en-US" sz="1800" b="1" kern="1200" dirty="0" smtClean="0"/>
            <a:t>1</a:t>
          </a:r>
          <a:r>
            <a:rPr lang="zh-CN" sz="1800" b="1" kern="1200" dirty="0" smtClean="0"/>
            <a:t>日起</a:t>
          </a:r>
          <a:r>
            <a:rPr lang="en-US" sz="1800" b="1" kern="1200" dirty="0" smtClean="0"/>
            <a:t>15</a:t>
          </a:r>
          <a:r>
            <a:rPr lang="zh-CN" sz="1800" b="1" kern="1200" dirty="0" smtClean="0"/>
            <a:t>日内申报</a:t>
          </a:r>
          <a:endParaRPr lang="zh-CN" altLang="en-US" sz="1800" b="1" kern="1200" dirty="0"/>
        </a:p>
      </dsp:txBody>
      <dsp:txXfrm>
        <a:off x="2602062" y="2479214"/>
        <a:ext cx="1647209" cy="982672"/>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710A7BE-C83F-4BA4-A1EB-24EC8EACF247}">
      <dsp:nvSpPr>
        <dsp:cNvPr id="0" name=""/>
        <dsp:cNvSpPr/>
      </dsp:nvSpPr>
      <dsp:spPr>
        <a:xfrm>
          <a:off x="0" y="0"/>
          <a:ext cx="2160240" cy="3243239"/>
        </a:xfrm>
        <a:prstGeom prst="roundRect">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1">
              <a:hueOff val="0"/>
              <a:satOff val="0"/>
              <a:lumOff val="0"/>
              <a:alphaOff val="0"/>
              <a:satMod val="30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en-US" altLang="zh-CN" sz="2100" b="1" kern="1200" dirty="0" smtClean="0"/>
            <a:t>     </a:t>
          </a:r>
          <a:r>
            <a:rPr lang="zh-CN" sz="2100" b="1" kern="1200" dirty="0" smtClean="0"/>
            <a:t>遇最后一日为法定节假日的，顺延</a:t>
          </a:r>
          <a:r>
            <a:rPr lang="en-US" sz="2100" b="1" kern="1200" dirty="0" smtClean="0"/>
            <a:t>1</a:t>
          </a:r>
          <a:r>
            <a:rPr lang="zh-CN" sz="2100" b="1" kern="1200" dirty="0" smtClean="0"/>
            <a:t>日；在每月</a:t>
          </a:r>
          <a:r>
            <a:rPr lang="en-US" sz="2100" b="1" kern="1200" dirty="0" smtClean="0"/>
            <a:t>1</a:t>
          </a:r>
          <a:r>
            <a:rPr lang="zh-CN" sz="2100" b="1" kern="1200" dirty="0" smtClean="0"/>
            <a:t>日至</a:t>
          </a:r>
          <a:r>
            <a:rPr lang="en-US" sz="2100" b="1" kern="1200" dirty="0" smtClean="0"/>
            <a:t>15</a:t>
          </a:r>
          <a:r>
            <a:rPr lang="zh-CN" sz="2100" b="1" kern="1200" dirty="0" smtClean="0"/>
            <a:t>日内有连续</a:t>
          </a:r>
          <a:r>
            <a:rPr lang="en-US" sz="2100" b="1" kern="1200" dirty="0" smtClean="0"/>
            <a:t>3</a:t>
          </a:r>
          <a:r>
            <a:rPr lang="zh-CN" sz="2100" b="1" kern="1200" dirty="0" smtClean="0"/>
            <a:t>日以上法定休假日的，按休假日天数顺延。</a:t>
          </a:r>
          <a:endParaRPr lang="zh-CN" sz="2100" kern="1200" dirty="0"/>
        </a:p>
      </dsp:txBody>
      <dsp:txXfrm>
        <a:off x="0" y="0"/>
        <a:ext cx="2160240" cy="3243239"/>
      </dsp:txXfrm>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32AAEE6-8BAE-4A35-B2DB-CD42AF23B74D}">
      <dsp:nvSpPr>
        <dsp:cNvPr id="0" name=""/>
        <dsp:cNvSpPr/>
      </dsp:nvSpPr>
      <dsp:spPr>
        <a:xfrm rot="5400000">
          <a:off x="-299891" y="299967"/>
          <a:ext cx="1999276" cy="1399493"/>
        </a:xfrm>
        <a:prstGeom prst="chevron">
          <a:avLst/>
        </a:prstGeom>
        <a:solidFill>
          <a:schemeClr val="accent1">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en-US" altLang="zh-CN" sz="2500" kern="1200" dirty="0" smtClean="0"/>
            <a:t>4</a:t>
          </a:r>
          <a:r>
            <a:rPr lang="zh-CN" altLang="en-US" sz="2500" kern="1200" dirty="0" smtClean="0"/>
            <a:t>月份</a:t>
          </a:r>
          <a:endParaRPr lang="zh-CN" altLang="en-US" sz="2500" kern="1200" dirty="0"/>
        </a:p>
      </dsp:txBody>
      <dsp:txXfrm rot="5400000">
        <a:off x="-299891" y="299967"/>
        <a:ext cx="1999276" cy="1399493"/>
      </dsp:txXfrm>
    </dsp:sp>
    <dsp:sp modelId="{8F8E2B4F-D0E1-4629-86FE-D0F6E6BB0DCE}">
      <dsp:nvSpPr>
        <dsp:cNvPr id="0" name=""/>
        <dsp:cNvSpPr/>
      </dsp:nvSpPr>
      <dsp:spPr>
        <a:xfrm rot="5400000">
          <a:off x="4164781" y="-2765212"/>
          <a:ext cx="1299529" cy="6830106"/>
        </a:xfrm>
        <a:prstGeom prst="round2SameRect">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6248" tIns="18415" rIns="18415" bIns="18415" numCol="1" spcCol="1270" anchor="ctr" anchorCtr="0">
          <a:noAutofit/>
        </a:bodyPr>
        <a:lstStyle/>
        <a:p>
          <a:pPr marL="285750" lvl="1" indent="-285750" algn="l" defTabSz="1289050">
            <a:lnSpc>
              <a:spcPct val="90000"/>
            </a:lnSpc>
            <a:spcBef>
              <a:spcPct val="0"/>
            </a:spcBef>
            <a:spcAft>
              <a:spcPct val="15000"/>
            </a:spcAft>
            <a:buChar char="••"/>
          </a:pPr>
          <a:r>
            <a:rPr lang="zh-CN" altLang="en-US" sz="2900" kern="1200" dirty="0" smtClean="0"/>
            <a:t>营业税        地税</a:t>
          </a:r>
          <a:endParaRPr lang="zh-CN" altLang="en-US" sz="2900" kern="1200" dirty="0"/>
        </a:p>
        <a:p>
          <a:pPr marL="285750" lvl="1" indent="-285750" algn="l" defTabSz="1289050">
            <a:lnSpc>
              <a:spcPct val="90000"/>
            </a:lnSpc>
            <a:spcBef>
              <a:spcPct val="0"/>
            </a:spcBef>
            <a:spcAft>
              <a:spcPct val="15000"/>
            </a:spcAft>
            <a:buChar char="••"/>
          </a:pPr>
          <a:r>
            <a:rPr lang="en-US" altLang="zh-CN" sz="2900" kern="1200" dirty="0" smtClean="0"/>
            <a:t>5</a:t>
          </a:r>
          <a:r>
            <a:rPr lang="zh-CN" altLang="en-US" sz="2900" kern="1200" dirty="0" smtClean="0"/>
            <a:t>月</a:t>
          </a:r>
          <a:r>
            <a:rPr lang="en-US" altLang="zh-CN" sz="2900" kern="1200" dirty="0" smtClean="0"/>
            <a:t>15</a:t>
          </a:r>
          <a:r>
            <a:rPr lang="zh-CN" altLang="en-US" sz="2900" kern="1200" dirty="0" smtClean="0"/>
            <a:t>日前</a:t>
          </a:r>
          <a:endParaRPr lang="zh-CN" altLang="en-US" sz="2900" kern="1200" dirty="0"/>
        </a:p>
      </dsp:txBody>
      <dsp:txXfrm rot="5400000">
        <a:off x="4164781" y="-2765212"/>
        <a:ext cx="1299529" cy="6830106"/>
      </dsp:txXfrm>
    </dsp:sp>
    <dsp:sp modelId="{5410502D-BD10-4C27-8980-93E4CDE62D17}">
      <dsp:nvSpPr>
        <dsp:cNvPr id="0" name=""/>
        <dsp:cNvSpPr/>
      </dsp:nvSpPr>
      <dsp:spPr>
        <a:xfrm rot="5400000">
          <a:off x="-299891" y="2108565"/>
          <a:ext cx="1999276" cy="1399493"/>
        </a:xfrm>
        <a:prstGeom prst="chevron">
          <a:avLst/>
        </a:prstGeom>
        <a:solidFill>
          <a:schemeClr val="accent1">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en-US" altLang="zh-CN" sz="2500" kern="1200" dirty="0" smtClean="0"/>
            <a:t>5</a:t>
          </a:r>
          <a:r>
            <a:rPr lang="zh-CN" altLang="en-US" sz="2500" kern="1200" dirty="0" smtClean="0"/>
            <a:t>月份</a:t>
          </a:r>
          <a:endParaRPr lang="zh-CN" altLang="en-US" sz="2500" kern="1200" dirty="0"/>
        </a:p>
      </dsp:txBody>
      <dsp:txXfrm rot="5400000">
        <a:off x="-299891" y="2108565"/>
        <a:ext cx="1999276" cy="1399493"/>
      </dsp:txXfrm>
    </dsp:sp>
    <dsp:sp modelId="{3F950428-6503-446C-8998-202BEB3A640A}">
      <dsp:nvSpPr>
        <dsp:cNvPr id="0" name=""/>
        <dsp:cNvSpPr/>
      </dsp:nvSpPr>
      <dsp:spPr>
        <a:xfrm rot="5400000">
          <a:off x="4164781" y="-956614"/>
          <a:ext cx="1299529" cy="6830106"/>
        </a:xfrm>
        <a:prstGeom prst="round2SameRect">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6248" tIns="18415" rIns="18415" bIns="18415" numCol="1" spcCol="1270" anchor="ctr" anchorCtr="0">
          <a:noAutofit/>
        </a:bodyPr>
        <a:lstStyle/>
        <a:p>
          <a:pPr marL="285750" lvl="1" indent="-285750" algn="l" defTabSz="1289050">
            <a:lnSpc>
              <a:spcPct val="90000"/>
            </a:lnSpc>
            <a:spcBef>
              <a:spcPct val="0"/>
            </a:spcBef>
            <a:spcAft>
              <a:spcPct val="15000"/>
            </a:spcAft>
            <a:buChar char="••"/>
          </a:pPr>
          <a:r>
            <a:rPr lang="zh-CN" altLang="en-US" sz="2900" kern="1200" dirty="0" smtClean="0"/>
            <a:t>增值税（按月）</a:t>
          </a:r>
          <a:endParaRPr lang="zh-CN" altLang="en-US" sz="2900" kern="1200" dirty="0"/>
        </a:p>
        <a:p>
          <a:pPr marL="285750" lvl="1" indent="-285750" algn="l" defTabSz="1289050">
            <a:lnSpc>
              <a:spcPct val="90000"/>
            </a:lnSpc>
            <a:spcBef>
              <a:spcPct val="0"/>
            </a:spcBef>
            <a:spcAft>
              <a:spcPct val="15000"/>
            </a:spcAft>
            <a:buChar char="••"/>
          </a:pPr>
          <a:r>
            <a:rPr lang="en-US" altLang="zh-CN" sz="2900" kern="1200" dirty="0" smtClean="0"/>
            <a:t>6</a:t>
          </a:r>
          <a:r>
            <a:rPr lang="zh-CN" altLang="en-US" sz="2900" kern="1200" dirty="0" smtClean="0"/>
            <a:t>月</a:t>
          </a:r>
          <a:r>
            <a:rPr lang="en-US" altLang="zh-CN" sz="2900" kern="1200" dirty="0" smtClean="0"/>
            <a:t>27</a:t>
          </a:r>
          <a:r>
            <a:rPr lang="zh-CN" altLang="en-US" sz="2900" kern="1200" dirty="0" smtClean="0"/>
            <a:t>日前    国税</a:t>
          </a:r>
          <a:endParaRPr lang="zh-CN" altLang="en-US" sz="2900" kern="1200" dirty="0"/>
        </a:p>
      </dsp:txBody>
      <dsp:txXfrm rot="5400000">
        <a:off x="4164781" y="-956614"/>
        <a:ext cx="1299529" cy="6830106"/>
      </dsp:txXfrm>
    </dsp:sp>
    <dsp:sp modelId="{BF556E07-E802-4338-B0C7-A5D9D715D9F4}">
      <dsp:nvSpPr>
        <dsp:cNvPr id="0" name=""/>
        <dsp:cNvSpPr/>
      </dsp:nvSpPr>
      <dsp:spPr>
        <a:xfrm rot="5400000">
          <a:off x="-299891" y="3917162"/>
          <a:ext cx="1999276" cy="1399493"/>
        </a:xfrm>
        <a:prstGeom prst="chevron">
          <a:avLst/>
        </a:prstGeom>
        <a:solidFill>
          <a:schemeClr val="accent1">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en-US" altLang="zh-CN" sz="2500" kern="1200" dirty="0" smtClean="0"/>
            <a:t>5</a:t>
          </a:r>
          <a:r>
            <a:rPr lang="zh-CN" altLang="en-US" sz="2500" kern="1200" dirty="0" smtClean="0"/>
            <a:t>、</a:t>
          </a:r>
          <a:r>
            <a:rPr lang="en-US" altLang="zh-CN" sz="2500" kern="1200" dirty="0" smtClean="0"/>
            <a:t>6</a:t>
          </a:r>
          <a:r>
            <a:rPr lang="zh-CN" altLang="en-US" sz="2500" kern="1200" dirty="0" smtClean="0"/>
            <a:t>月份</a:t>
          </a:r>
          <a:endParaRPr lang="zh-CN" altLang="en-US" sz="2500" kern="1200" dirty="0"/>
        </a:p>
      </dsp:txBody>
      <dsp:txXfrm rot="5400000">
        <a:off x="-299891" y="3917162"/>
        <a:ext cx="1999276" cy="1399493"/>
      </dsp:txXfrm>
    </dsp:sp>
    <dsp:sp modelId="{BF1BA646-F039-4907-BA59-BF552DC6C748}">
      <dsp:nvSpPr>
        <dsp:cNvPr id="0" name=""/>
        <dsp:cNvSpPr/>
      </dsp:nvSpPr>
      <dsp:spPr>
        <a:xfrm rot="5400000">
          <a:off x="4164781" y="851983"/>
          <a:ext cx="1299529" cy="6830106"/>
        </a:xfrm>
        <a:prstGeom prst="round2SameRect">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6248" tIns="18415" rIns="18415" bIns="18415" numCol="1" spcCol="1270" anchor="ctr" anchorCtr="0">
          <a:noAutofit/>
        </a:bodyPr>
        <a:lstStyle/>
        <a:p>
          <a:pPr marL="285750" lvl="1" indent="-285750" algn="l" defTabSz="1289050">
            <a:lnSpc>
              <a:spcPct val="90000"/>
            </a:lnSpc>
            <a:spcBef>
              <a:spcPct val="0"/>
            </a:spcBef>
            <a:spcAft>
              <a:spcPct val="15000"/>
            </a:spcAft>
            <a:buChar char="••"/>
          </a:pPr>
          <a:r>
            <a:rPr lang="zh-CN" altLang="en-US" sz="2900" kern="1200" dirty="0" smtClean="0"/>
            <a:t>增值税</a:t>
          </a:r>
          <a:r>
            <a:rPr lang="zh-CN" altLang="en-US" sz="2900" kern="1200" dirty="0" smtClean="0">
              <a:solidFill>
                <a:srgbClr val="FF0000"/>
              </a:solidFill>
            </a:rPr>
            <a:t>（按季）</a:t>
          </a:r>
          <a:endParaRPr lang="zh-CN" altLang="en-US" sz="2900" kern="1200" dirty="0">
            <a:solidFill>
              <a:srgbClr val="FF0000"/>
            </a:solidFill>
          </a:endParaRPr>
        </a:p>
        <a:p>
          <a:pPr marL="285750" lvl="1" indent="-285750" algn="l" defTabSz="1289050">
            <a:lnSpc>
              <a:spcPct val="90000"/>
            </a:lnSpc>
            <a:spcBef>
              <a:spcPct val="0"/>
            </a:spcBef>
            <a:spcAft>
              <a:spcPct val="15000"/>
            </a:spcAft>
            <a:buChar char="••"/>
          </a:pPr>
          <a:r>
            <a:rPr lang="en-US" altLang="zh-CN" sz="2900" kern="1200" dirty="0" smtClean="0"/>
            <a:t>7</a:t>
          </a:r>
          <a:r>
            <a:rPr lang="zh-CN" altLang="en-US" sz="2900" kern="1200" dirty="0" smtClean="0"/>
            <a:t>月</a:t>
          </a:r>
          <a:r>
            <a:rPr lang="en-US" altLang="zh-CN" sz="2900" kern="1200" dirty="0" smtClean="0"/>
            <a:t>15</a:t>
          </a:r>
          <a:r>
            <a:rPr lang="zh-CN" altLang="en-US" sz="2900" kern="1200" dirty="0" smtClean="0"/>
            <a:t>日前</a:t>
          </a:r>
          <a:endParaRPr lang="zh-CN" altLang="en-US" sz="2900" kern="1200" dirty="0"/>
        </a:p>
      </dsp:txBody>
      <dsp:txXfrm rot="5400000">
        <a:off x="4164781" y="851983"/>
        <a:ext cx="1299529" cy="6830106"/>
      </dsp:txXfrm>
    </dsp:sp>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462A417-7A5C-49C0-9518-86096C746904}">
      <dsp:nvSpPr>
        <dsp:cNvPr id="0" name=""/>
        <dsp:cNvSpPr/>
      </dsp:nvSpPr>
      <dsp:spPr>
        <a:xfrm>
          <a:off x="4318145" y="1386910"/>
          <a:ext cx="4189728" cy="950498"/>
        </a:xfrm>
        <a:custGeom>
          <a:avLst/>
          <a:gdLst/>
          <a:ahLst/>
          <a:cxnLst/>
          <a:rect l="0" t="0" r="0" b="0"/>
          <a:pathLst>
            <a:path>
              <a:moveTo>
                <a:pt x="0" y="0"/>
              </a:moveTo>
              <a:lnTo>
                <a:pt x="0" y="872418"/>
              </a:lnTo>
              <a:lnTo>
                <a:pt x="4189728" y="872418"/>
              </a:lnTo>
              <a:lnTo>
                <a:pt x="4189728" y="950498"/>
              </a:lnTo>
            </a:path>
          </a:pathLst>
        </a:custGeom>
        <a:noFill/>
        <a:ln w="55000" cap="flat" cmpd="thickThin"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7A1DFC1-5E5A-49E3-885E-18582CF255D0}">
      <dsp:nvSpPr>
        <dsp:cNvPr id="0" name=""/>
        <dsp:cNvSpPr/>
      </dsp:nvSpPr>
      <dsp:spPr>
        <a:xfrm>
          <a:off x="4318145" y="1386910"/>
          <a:ext cx="2836832" cy="911717"/>
        </a:xfrm>
        <a:custGeom>
          <a:avLst/>
          <a:gdLst/>
          <a:ahLst/>
          <a:cxnLst/>
          <a:rect l="0" t="0" r="0" b="0"/>
          <a:pathLst>
            <a:path>
              <a:moveTo>
                <a:pt x="0" y="0"/>
              </a:moveTo>
              <a:lnTo>
                <a:pt x="0" y="833636"/>
              </a:lnTo>
              <a:lnTo>
                <a:pt x="2836832" y="833636"/>
              </a:lnTo>
              <a:lnTo>
                <a:pt x="2836832" y="911717"/>
              </a:lnTo>
            </a:path>
          </a:pathLst>
        </a:custGeom>
        <a:noFill/>
        <a:ln w="55000" cap="flat" cmpd="thickThin"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BA44752-F1A1-4D55-AD2B-68B95702B6B8}">
      <dsp:nvSpPr>
        <dsp:cNvPr id="0" name=""/>
        <dsp:cNvSpPr/>
      </dsp:nvSpPr>
      <dsp:spPr>
        <a:xfrm>
          <a:off x="4318145" y="1386910"/>
          <a:ext cx="1590840" cy="911717"/>
        </a:xfrm>
        <a:custGeom>
          <a:avLst/>
          <a:gdLst/>
          <a:ahLst/>
          <a:cxnLst/>
          <a:rect l="0" t="0" r="0" b="0"/>
          <a:pathLst>
            <a:path>
              <a:moveTo>
                <a:pt x="0" y="0"/>
              </a:moveTo>
              <a:lnTo>
                <a:pt x="0" y="833636"/>
              </a:lnTo>
              <a:lnTo>
                <a:pt x="1590840" y="833636"/>
              </a:lnTo>
              <a:lnTo>
                <a:pt x="1590840" y="911717"/>
              </a:lnTo>
            </a:path>
          </a:pathLst>
        </a:custGeom>
        <a:noFill/>
        <a:ln w="55000" cap="flat" cmpd="thickThin"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323D54F-7C8C-431A-9427-AAC3D71CD1F0}">
      <dsp:nvSpPr>
        <dsp:cNvPr id="0" name=""/>
        <dsp:cNvSpPr/>
      </dsp:nvSpPr>
      <dsp:spPr>
        <a:xfrm>
          <a:off x="3867674" y="3263740"/>
          <a:ext cx="975930" cy="283910"/>
        </a:xfrm>
        <a:custGeom>
          <a:avLst/>
          <a:gdLst/>
          <a:ahLst/>
          <a:cxnLst/>
          <a:rect l="0" t="0" r="0" b="0"/>
          <a:pathLst>
            <a:path>
              <a:moveTo>
                <a:pt x="0" y="0"/>
              </a:moveTo>
              <a:lnTo>
                <a:pt x="0" y="205829"/>
              </a:lnTo>
              <a:lnTo>
                <a:pt x="975930" y="205829"/>
              </a:lnTo>
              <a:lnTo>
                <a:pt x="975930" y="283910"/>
              </a:lnTo>
            </a:path>
          </a:pathLst>
        </a:custGeom>
        <a:noFill/>
        <a:ln w="55000" cap="flat" cmpd="thickThin"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117D26F-97E9-44CA-82CB-A567D5BDA112}">
      <dsp:nvSpPr>
        <dsp:cNvPr id="0" name=""/>
        <dsp:cNvSpPr/>
      </dsp:nvSpPr>
      <dsp:spPr>
        <a:xfrm>
          <a:off x="3767733" y="3263740"/>
          <a:ext cx="91440" cy="283910"/>
        </a:xfrm>
        <a:custGeom>
          <a:avLst/>
          <a:gdLst/>
          <a:ahLst/>
          <a:cxnLst/>
          <a:rect l="0" t="0" r="0" b="0"/>
          <a:pathLst>
            <a:path>
              <a:moveTo>
                <a:pt x="99940" y="0"/>
              </a:moveTo>
              <a:lnTo>
                <a:pt x="99940" y="205829"/>
              </a:lnTo>
              <a:lnTo>
                <a:pt x="45720" y="205829"/>
              </a:lnTo>
              <a:lnTo>
                <a:pt x="45720" y="283910"/>
              </a:lnTo>
            </a:path>
          </a:pathLst>
        </a:custGeom>
        <a:noFill/>
        <a:ln w="55000" cap="flat" cmpd="thickThin"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837C246-9E24-4907-BF6F-136EEEBCF780}">
      <dsp:nvSpPr>
        <dsp:cNvPr id="0" name=""/>
        <dsp:cNvSpPr/>
      </dsp:nvSpPr>
      <dsp:spPr>
        <a:xfrm>
          <a:off x="2783302" y="3263740"/>
          <a:ext cx="1084371" cy="283910"/>
        </a:xfrm>
        <a:custGeom>
          <a:avLst/>
          <a:gdLst/>
          <a:ahLst/>
          <a:cxnLst/>
          <a:rect l="0" t="0" r="0" b="0"/>
          <a:pathLst>
            <a:path>
              <a:moveTo>
                <a:pt x="1084371" y="0"/>
              </a:moveTo>
              <a:lnTo>
                <a:pt x="1084371" y="205829"/>
              </a:lnTo>
              <a:lnTo>
                <a:pt x="0" y="205829"/>
              </a:lnTo>
              <a:lnTo>
                <a:pt x="0" y="283910"/>
              </a:lnTo>
            </a:path>
          </a:pathLst>
        </a:custGeom>
        <a:noFill/>
        <a:ln w="55000" cap="flat" cmpd="thickThin"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815772B-D59F-4F23-9EF9-AEA8B20DE0F3}">
      <dsp:nvSpPr>
        <dsp:cNvPr id="0" name=""/>
        <dsp:cNvSpPr/>
      </dsp:nvSpPr>
      <dsp:spPr>
        <a:xfrm>
          <a:off x="3867674" y="1386910"/>
          <a:ext cx="450471" cy="911717"/>
        </a:xfrm>
        <a:custGeom>
          <a:avLst/>
          <a:gdLst/>
          <a:ahLst/>
          <a:cxnLst/>
          <a:rect l="0" t="0" r="0" b="0"/>
          <a:pathLst>
            <a:path>
              <a:moveTo>
                <a:pt x="450471" y="0"/>
              </a:moveTo>
              <a:lnTo>
                <a:pt x="450471" y="833636"/>
              </a:lnTo>
              <a:lnTo>
                <a:pt x="0" y="833636"/>
              </a:lnTo>
              <a:lnTo>
                <a:pt x="0" y="911717"/>
              </a:lnTo>
            </a:path>
          </a:pathLst>
        </a:custGeom>
        <a:noFill/>
        <a:ln w="55000" cap="flat" cmpd="thickThin"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D193DFE-6FEA-4CC0-877D-3A3EC318F5D7}">
      <dsp:nvSpPr>
        <dsp:cNvPr id="0" name=""/>
        <dsp:cNvSpPr/>
      </dsp:nvSpPr>
      <dsp:spPr>
        <a:xfrm>
          <a:off x="1043968" y="3509166"/>
          <a:ext cx="91440" cy="245129"/>
        </a:xfrm>
        <a:custGeom>
          <a:avLst/>
          <a:gdLst/>
          <a:ahLst/>
          <a:cxnLst/>
          <a:rect l="0" t="0" r="0" b="0"/>
          <a:pathLst>
            <a:path>
              <a:moveTo>
                <a:pt x="45720" y="0"/>
              </a:moveTo>
              <a:lnTo>
                <a:pt x="45720" y="245129"/>
              </a:lnTo>
            </a:path>
          </a:pathLst>
        </a:custGeom>
        <a:noFill/>
        <a:ln w="55000" cap="flat" cmpd="thickThin"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1468C8F-3A9D-4D27-B7D9-315740CC4AF6}">
      <dsp:nvSpPr>
        <dsp:cNvPr id="0" name=""/>
        <dsp:cNvSpPr/>
      </dsp:nvSpPr>
      <dsp:spPr>
        <a:xfrm>
          <a:off x="1089688" y="1386910"/>
          <a:ext cx="3228456" cy="950498"/>
        </a:xfrm>
        <a:custGeom>
          <a:avLst/>
          <a:gdLst/>
          <a:ahLst/>
          <a:cxnLst/>
          <a:rect l="0" t="0" r="0" b="0"/>
          <a:pathLst>
            <a:path>
              <a:moveTo>
                <a:pt x="3228456" y="0"/>
              </a:moveTo>
              <a:lnTo>
                <a:pt x="3228456" y="872418"/>
              </a:lnTo>
              <a:lnTo>
                <a:pt x="0" y="872418"/>
              </a:lnTo>
              <a:lnTo>
                <a:pt x="0" y="950498"/>
              </a:lnTo>
            </a:path>
          </a:pathLst>
        </a:custGeom>
        <a:noFill/>
        <a:ln w="55000" cap="flat" cmpd="thickThin"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D8B748D-28C4-4143-A1C4-8C10A1489454}">
      <dsp:nvSpPr>
        <dsp:cNvPr id="0" name=""/>
        <dsp:cNvSpPr/>
      </dsp:nvSpPr>
      <dsp:spPr>
        <a:xfrm>
          <a:off x="3343957" y="245697"/>
          <a:ext cx="1948376" cy="1141212"/>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3F1855E-C2C8-4A0E-B5E7-F8F8A8F56307}">
      <dsp:nvSpPr>
        <dsp:cNvPr id="0" name=""/>
        <dsp:cNvSpPr/>
      </dsp:nvSpPr>
      <dsp:spPr>
        <a:xfrm>
          <a:off x="3437607" y="334665"/>
          <a:ext cx="1948376" cy="1141212"/>
        </a:xfrm>
        <a:prstGeom prst="roundRect">
          <a:avLst>
            <a:gd name="adj" fmla="val 10000"/>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altLang="zh-CN" sz="2800" kern="1200" dirty="0" smtClean="0">
              <a:solidFill>
                <a:srgbClr val="C00000"/>
              </a:solidFill>
            </a:rPr>
            <a:t>6.</a:t>
          </a:r>
          <a:r>
            <a:rPr lang="zh-CN" altLang="en-US" sz="2800" kern="1200" dirty="0" smtClean="0">
              <a:solidFill>
                <a:srgbClr val="C00000"/>
              </a:solidFill>
            </a:rPr>
            <a:t>主表</a:t>
          </a:r>
          <a:endParaRPr lang="zh-CN" altLang="en-US" sz="2800" kern="1200" dirty="0">
            <a:solidFill>
              <a:srgbClr val="C00000"/>
            </a:solidFill>
          </a:endParaRPr>
        </a:p>
      </dsp:txBody>
      <dsp:txXfrm>
        <a:off x="3437607" y="334665"/>
        <a:ext cx="1948376" cy="1141212"/>
      </dsp:txXfrm>
    </dsp:sp>
    <dsp:sp modelId="{DF3DB677-0DFF-402E-9A78-FC7738BA46E9}">
      <dsp:nvSpPr>
        <dsp:cNvPr id="0" name=""/>
        <dsp:cNvSpPr/>
      </dsp:nvSpPr>
      <dsp:spPr>
        <a:xfrm>
          <a:off x="4800" y="2337409"/>
          <a:ext cx="2169776" cy="1171757"/>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8470CB3-15BC-4CD9-BE2D-62311EDE762F}">
      <dsp:nvSpPr>
        <dsp:cNvPr id="0" name=""/>
        <dsp:cNvSpPr/>
      </dsp:nvSpPr>
      <dsp:spPr>
        <a:xfrm>
          <a:off x="98450" y="2426376"/>
          <a:ext cx="2169776" cy="1171757"/>
        </a:xfrm>
        <a:prstGeom prst="roundRect">
          <a:avLst>
            <a:gd name="adj" fmla="val 10000"/>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altLang="zh-CN" sz="1600" kern="1200" dirty="0" smtClean="0">
              <a:solidFill>
                <a:srgbClr val="C00000"/>
              </a:solidFill>
            </a:rPr>
            <a:t>1.</a:t>
          </a:r>
          <a:r>
            <a:rPr lang="zh-CN" altLang="en-US" sz="1600" kern="1200" dirty="0" smtClean="0">
              <a:solidFill>
                <a:srgbClr val="C00000"/>
              </a:solidFill>
            </a:rPr>
            <a:t>本期销售情况明细（一）</a:t>
          </a:r>
          <a:endParaRPr lang="zh-CN" altLang="en-US" sz="1600" kern="1200" dirty="0">
            <a:solidFill>
              <a:srgbClr val="C00000"/>
            </a:solidFill>
          </a:endParaRPr>
        </a:p>
      </dsp:txBody>
      <dsp:txXfrm>
        <a:off x="98450" y="2426376"/>
        <a:ext cx="2169776" cy="1171757"/>
      </dsp:txXfrm>
    </dsp:sp>
    <dsp:sp modelId="{1A60D400-559E-4EA0-AE78-469E960DE478}">
      <dsp:nvSpPr>
        <dsp:cNvPr id="0" name=""/>
        <dsp:cNvSpPr/>
      </dsp:nvSpPr>
      <dsp:spPr>
        <a:xfrm>
          <a:off x="668263" y="3754295"/>
          <a:ext cx="842850" cy="1958345"/>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D8BA5FF-A0A7-47A5-B7E5-EC944D4AE2F4}">
      <dsp:nvSpPr>
        <dsp:cNvPr id="0" name=""/>
        <dsp:cNvSpPr/>
      </dsp:nvSpPr>
      <dsp:spPr>
        <a:xfrm>
          <a:off x="761913" y="3843263"/>
          <a:ext cx="842850" cy="1958345"/>
        </a:xfrm>
        <a:prstGeom prst="roundRect">
          <a:avLst>
            <a:gd name="adj" fmla="val 10000"/>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altLang="zh-CN" sz="1600" kern="1200" dirty="0" smtClean="0">
              <a:solidFill>
                <a:srgbClr val="C00000"/>
              </a:solidFill>
            </a:rPr>
            <a:t>2.</a:t>
          </a:r>
          <a:r>
            <a:rPr lang="zh-CN" altLang="en-US" sz="1600" kern="1200" dirty="0" smtClean="0">
              <a:solidFill>
                <a:srgbClr val="C00000"/>
              </a:solidFill>
            </a:rPr>
            <a:t>服务、不动产和无形资产扣除项目明细（三）</a:t>
          </a:r>
          <a:endParaRPr lang="zh-CN" altLang="en-US" sz="1600" kern="1200" dirty="0">
            <a:solidFill>
              <a:srgbClr val="C00000"/>
            </a:solidFill>
          </a:endParaRPr>
        </a:p>
      </dsp:txBody>
      <dsp:txXfrm>
        <a:off x="761913" y="3843263"/>
        <a:ext cx="842850" cy="1958345"/>
      </dsp:txXfrm>
    </dsp:sp>
    <dsp:sp modelId="{B86E555A-6CA4-47C7-B5D0-6B3C9E45EA27}">
      <dsp:nvSpPr>
        <dsp:cNvPr id="0" name=""/>
        <dsp:cNvSpPr/>
      </dsp:nvSpPr>
      <dsp:spPr>
        <a:xfrm>
          <a:off x="3028615" y="2298628"/>
          <a:ext cx="1678116" cy="965112"/>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B2B340D-FC3F-441F-BEBF-8F64E55A38D0}">
      <dsp:nvSpPr>
        <dsp:cNvPr id="0" name=""/>
        <dsp:cNvSpPr/>
      </dsp:nvSpPr>
      <dsp:spPr>
        <a:xfrm>
          <a:off x="3122266" y="2387595"/>
          <a:ext cx="1678116" cy="965112"/>
        </a:xfrm>
        <a:prstGeom prst="roundRect">
          <a:avLst>
            <a:gd name="adj" fmla="val 10000"/>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altLang="zh-CN" sz="1600" kern="1200" baseline="0" dirty="0" smtClean="0">
              <a:solidFill>
                <a:srgbClr val="C00000"/>
              </a:solidFill>
            </a:rPr>
            <a:t>3.</a:t>
          </a:r>
          <a:r>
            <a:rPr lang="zh-CN" altLang="en-US" sz="1600" kern="1200" baseline="0" dirty="0" smtClean="0">
              <a:solidFill>
                <a:srgbClr val="C00000"/>
              </a:solidFill>
            </a:rPr>
            <a:t>本期进项税额明细（二）</a:t>
          </a:r>
          <a:endParaRPr lang="zh-CN" altLang="en-US" sz="1600" kern="1200" baseline="0" dirty="0">
            <a:solidFill>
              <a:srgbClr val="C00000"/>
            </a:solidFill>
          </a:endParaRPr>
        </a:p>
      </dsp:txBody>
      <dsp:txXfrm>
        <a:off x="3122266" y="2387595"/>
        <a:ext cx="1678116" cy="965112"/>
      </dsp:txXfrm>
    </dsp:sp>
    <dsp:sp modelId="{ABC01C4E-2335-4578-ABD6-403BD75655B8}">
      <dsp:nvSpPr>
        <dsp:cNvPr id="0" name=""/>
        <dsp:cNvSpPr/>
      </dsp:nvSpPr>
      <dsp:spPr>
        <a:xfrm>
          <a:off x="2361876" y="3547651"/>
          <a:ext cx="842850" cy="2270313"/>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7C36FD-89B2-498E-B950-9D383F12F7A3}">
      <dsp:nvSpPr>
        <dsp:cNvPr id="0" name=""/>
        <dsp:cNvSpPr/>
      </dsp:nvSpPr>
      <dsp:spPr>
        <a:xfrm>
          <a:off x="2455526" y="3636618"/>
          <a:ext cx="842850" cy="2270313"/>
        </a:xfrm>
        <a:prstGeom prst="roundRect">
          <a:avLst>
            <a:gd name="adj" fmla="val 10000"/>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zh-CN" altLang="en-US" sz="1600" kern="1200" dirty="0" smtClean="0">
              <a:solidFill>
                <a:srgbClr val="C00000"/>
              </a:solidFill>
            </a:rPr>
            <a:t>本期抵扣进项税额结构明细表</a:t>
          </a:r>
          <a:endParaRPr lang="zh-CN" altLang="en-US" sz="1600" kern="1200" dirty="0">
            <a:solidFill>
              <a:srgbClr val="C00000"/>
            </a:solidFill>
          </a:endParaRPr>
        </a:p>
      </dsp:txBody>
      <dsp:txXfrm>
        <a:off x="2455526" y="3636618"/>
        <a:ext cx="842850" cy="2270313"/>
      </dsp:txXfrm>
    </dsp:sp>
    <dsp:sp modelId="{52B848D3-224B-499A-B121-1F9EF9844F51}">
      <dsp:nvSpPr>
        <dsp:cNvPr id="0" name=""/>
        <dsp:cNvSpPr/>
      </dsp:nvSpPr>
      <dsp:spPr>
        <a:xfrm>
          <a:off x="3392027" y="3547651"/>
          <a:ext cx="842850" cy="2225763"/>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DA1545E-9854-4B0D-AEA7-2A58C9DC56CA}">
      <dsp:nvSpPr>
        <dsp:cNvPr id="0" name=""/>
        <dsp:cNvSpPr/>
      </dsp:nvSpPr>
      <dsp:spPr>
        <a:xfrm>
          <a:off x="3485678" y="3636618"/>
          <a:ext cx="842850" cy="2225763"/>
        </a:xfrm>
        <a:prstGeom prst="roundRect">
          <a:avLst>
            <a:gd name="adj" fmla="val 10000"/>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altLang="zh-CN" sz="1600" kern="1200" dirty="0" smtClean="0">
              <a:solidFill>
                <a:srgbClr val="C00000"/>
              </a:solidFill>
            </a:rPr>
            <a:t>4.</a:t>
          </a:r>
          <a:r>
            <a:rPr lang="zh-CN" altLang="en-US" sz="1600" kern="1200" dirty="0" smtClean="0">
              <a:solidFill>
                <a:srgbClr val="C00000"/>
              </a:solidFill>
            </a:rPr>
            <a:t>不动产分期抵扣计算表（五）</a:t>
          </a:r>
          <a:endParaRPr lang="zh-CN" altLang="en-US" sz="1600" kern="1200" dirty="0">
            <a:solidFill>
              <a:srgbClr val="C00000"/>
            </a:solidFill>
          </a:endParaRPr>
        </a:p>
      </dsp:txBody>
      <dsp:txXfrm>
        <a:off x="3485678" y="3636618"/>
        <a:ext cx="842850" cy="2225763"/>
      </dsp:txXfrm>
    </dsp:sp>
    <dsp:sp modelId="{BA1D01C2-DAE7-4E1A-A01B-ABEAEF295C30}">
      <dsp:nvSpPr>
        <dsp:cNvPr id="0" name=""/>
        <dsp:cNvSpPr/>
      </dsp:nvSpPr>
      <dsp:spPr>
        <a:xfrm>
          <a:off x="4422179" y="3547651"/>
          <a:ext cx="842850" cy="2264276"/>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61273EB-8D6D-494B-AE96-EAB9B92D2A66}">
      <dsp:nvSpPr>
        <dsp:cNvPr id="0" name=""/>
        <dsp:cNvSpPr/>
      </dsp:nvSpPr>
      <dsp:spPr>
        <a:xfrm>
          <a:off x="4515829" y="3636618"/>
          <a:ext cx="842850" cy="2264276"/>
        </a:xfrm>
        <a:prstGeom prst="roundRect">
          <a:avLst>
            <a:gd name="adj" fmla="val 10000"/>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zh-CN" altLang="en-US" sz="1600" kern="1200" dirty="0" smtClean="0">
              <a:solidFill>
                <a:srgbClr val="C00000"/>
              </a:solidFill>
            </a:rPr>
            <a:t>固定资产进项税额抵扣情况表</a:t>
          </a:r>
          <a:endParaRPr lang="zh-CN" altLang="en-US" sz="1600" kern="1200" dirty="0">
            <a:solidFill>
              <a:srgbClr val="C00000"/>
            </a:solidFill>
          </a:endParaRPr>
        </a:p>
      </dsp:txBody>
      <dsp:txXfrm>
        <a:off x="4515829" y="3636618"/>
        <a:ext cx="842850" cy="2264276"/>
      </dsp:txXfrm>
    </dsp:sp>
    <dsp:sp modelId="{F7395B27-ACD1-4CD3-9FEA-D787C4D07179}">
      <dsp:nvSpPr>
        <dsp:cNvPr id="0" name=""/>
        <dsp:cNvSpPr/>
      </dsp:nvSpPr>
      <dsp:spPr>
        <a:xfrm>
          <a:off x="5349113" y="2298628"/>
          <a:ext cx="1119744" cy="1220118"/>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A5D40C8-5862-45E3-BE1B-96F5844FA5FE}">
      <dsp:nvSpPr>
        <dsp:cNvPr id="0" name=""/>
        <dsp:cNvSpPr/>
      </dsp:nvSpPr>
      <dsp:spPr>
        <a:xfrm>
          <a:off x="5442763" y="2387595"/>
          <a:ext cx="1119744" cy="1220118"/>
        </a:xfrm>
        <a:prstGeom prst="roundRect">
          <a:avLst>
            <a:gd name="adj" fmla="val 10000"/>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altLang="zh-CN" sz="1600" kern="1200" dirty="0" smtClean="0">
              <a:solidFill>
                <a:srgbClr val="C00000"/>
              </a:solidFill>
            </a:rPr>
            <a:t>5.</a:t>
          </a:r>
          <a:r>
            <a:rPr lang="zh-CN" altLang="en-US" sz="1600" kern="1200" dirty="0" smtClean="0">
              <a:solidFill>
                <a:srgbClr val="C00000"/>
              </a:solidFill>
            </a:rPr>
            <a:t>税额抵减情况表（四）</a:t>
          </a:r>
          <a:endParaRPr lang="zh-CN" altLang="en-US" sz="1600" kern="1200" dirty="0">
            <a:solidFill>
              <a:srgbClr val="C00000"/>
            </a:solidFill>
          </a:endParaRPr>
        </a:p>
      </dsp:txBody>
      <dsp:txXfrm>
        <a:off x="5442763" y="2387595"/>
        <a:ext cx="1119744" cy="1220118"/>
      </dsp:txXfrm>
    </dsp:sp>
    <dsp:sp modelId="{3D7F8074-66E8-4447-AB0F-B9AB785AA040}">
      <dsp:nvSpPr>
        <dsp:cNvPr id="0" name=""/>
        <dsp:cNvSpPr/>
      </dsp:nvSpPr>
      <dsp:spPr>
        <a:xfrm>
          <a:off x="6596391" y="2298628"/>
          <a:ext cx="1117173" cy="1188862"/>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7B093B1-0FAB-4726-AAF3-72A255C642DB}">
      <dsp:nvSpPr>
        <dsp:cNvPr id="0" name=""/>
        <dsp:cNvSpPr/>
      </dsp:nvSpPr>
      <dsp:spPr>
        <a:xfrm>
          <a:off x="6690041" y="2387595"/>
          <a:ext cx="1117173" cy="1188862"/>
        </a:xfrm>
        <a:prstGeom prst="roundRect">
          <a:avLst>
            <a:gd name="adj" fmla="val 10000"/>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zh-CN" altLang="en-US" sz="1600" kern="1200" dirty="0" smtClean="0">
              <a:solidFill>
                <a:schemeClr val="accent1"/>
              </a:solidFill>
            </a:rPr>
            <a:t>增值税预缴税款表</a:t>
          </a:r>
          <a:endParaRPr lang="zh-CN" altLang="en-US" sz="1600" kern="1200" dirty="0">
            <a:solidFill>
              <a:schemeClr val="accent1"/>
            </a:solidFill>
          </a:endParaRPr>
        </a:p>
      </dsp:txBody>
      <dsp:txXfrm>
        <a:off x="6690041" y="2387595"/>
        <a:ext cx="1117173" cy="1188862"/>
      </dsp:txXfrm>
    </dsp:sp>
    <dsp:sp modelId="{9B19D8A4-1BCA-4065-BF39-844C7A037684}">
      <dsp:nvSpPr>
        <dsp:cNvPr id="0" name=""/>
        <dsp:cNvSpPr/>
      </dsp:nvSpPr>
      <dsp:spPr>
        <a:xfrm>
          <a:off x="7970198" y="2337409"/>
          <a:ext cx="1075351" cy="1058405"/>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2898BD4-723F-4EDA-A987-244A039FBC21}">
      <dsp:nvSpPr>
        <dsp:cNvPr id="0" name=""/>
        <dsp:cNvSpPr/>
      </dsp:nvSpPr>
      <dsp:spPr>
        <a:xfrm>
          <a:off x="8063848" y="2426376"/>
          <a:ext cx="1075351" cy="1058405"/>
        </a:xfrm>
        <a:prstGeom prst="roundRect">
          <a:avLst>
            <a:gd name="adj" fmla="val 10000"/>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zh-CN" altLang="en-US" sz="1600" kern="1200" dirty="0" smtClean="0">
              <a:solidFill>
                <a:srgbClr val="C00000"/>
              </a:solidFill>
            </a:rPr>
            <a:t>增值税减免税申报明细表</a:t>
          </a:r>
          <a:endParaRPr lang="zh-CN" altLang="en-US" sz="1600" kern="1200" dirty="0">
            <a:solidFill>
              <a:srgbClr val="C00000"/>
            </a:solidFill>
          </a:endParaRPr>
        </a:p>
      </dsp:txBody>
      <dsp:txXfrm>
        <a:off x="8063848" y="2426376"/>
        <a:ext cx="1075351" cy="1058405"/>
      </dsp:txXfrm>
    </dsp:sp>
  </dsp:spTree>
</dsp:drawing>
</file>

<file path=ppt/diagrams/layout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4">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a:defRPr/>
            </a:pPr>
            <a:fld id="{818F2053-EAA7-4B8D-9BBE-BF9281DF6254}" type="datetimeFigureOut">
              <a:rPr lang="zh-CN" altLang="en-US"/>
              <a:pPr>
                <a:defRPr/>
              </a:pPr>
              <a:t>2016/5/11</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defRPr>
            </a:lvl1pPr>
          </a:lstStyle>
          <a:p>
            <a:pPr>
              <a:defRPr/>
            </a:pPr>
            <a:fld id="{A399CF48-3BDE-4C76-B743-A39C63849FB3}"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9490" name="Rectangle 2"/>
          <p:cNvSpPr>
            <a:spLocks noGrp="1" noRot="1" noChangeAspect="1" noTextEdit="1"/>
          </p:cNvSpPr>
          <p:nvPr>
            <p:ph type="sldImg"/>
          </p:nvPr>
        </p:nvSpPr>
        <p:spPr bwMode="auto">
          <a:noFill/>
          <a:ln>
            <a:solidFill>
              <a:srgbClr val="000000"/>
            </a:solidFill>
            <a:miter lim="800000"/>
            <a:headEnd/>
            <a:tailEnd/>
          </a:ln>
        </p:spPr>
      </p:sp>
      <p:sp>
        <p:nvSpPr>
          <p:cNvPr id="959491" name="Rectangle 3"/>
          <p:cNvSpPr>
            <a:spLocks noGrp="1"/>
          </p:cNvSpPr>
          <p:nvPr>
            <p:ph type="body" idx="1"/>
          </p:nvPr>
        </p:nvSpPr>
        <p:spPr bwMode="auto">
          <a:noFill/>
        </p:spPr>
        <p:txBody>
          <a:bodyPr/>
          <a:lstStyle/>
          <a:p>
            <a:endParaRPr lang="zh-CN"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Rot="1" noChangeAspect="1" noTextEdit="1"/>
          </p:cNvSpPr>
          <p:nvPr>
            <p:ph type="sldImg"/>
          </p:nvPr>
        </p:nvSpPr>
        <p:spPr bwMode="auto">
          <a:noFill/>
          <a:ln>
            <a:solidFill>
              <a:srgbClr val="000000"/>
            </a:solidFill>
            <a:miter lim="800000"/>
            <a:headEnd/>
            <a:tailEnd/>
          </a:ln>
        </p:spPr>
      </p:sp>
      <p:sp>
        <p:nvSpPr>
          <p:cNvPr id="82947"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A399CF48-3BDE-4C76-B743-A39C63849FB3}" type="slidenum">
              <a:rPr lang="zh-CN" altLang="en-US" smtClean="0"/>
              <a:pPr>
                <a:defRPr/>
              </a:pPr>
              <a:t>89</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A399CF48-3BDE-4C76-B743-A39C63849FB3}" type="slidenum">
              <a:rPr lang="zh-CN" altLang="en-US" smtClean="0"/>
              <a:pPr>
                <a:defRPr/>
              </a:pPr>
              <a:t>91</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A399CF48-3BDE-4C76-B743-A39C63849FB3}" type="slidenum">
              <a:rPr lang="zh-CN" altLang="en-US" smtClean="0"/>
              <a:pPr>
                <a:defRPr/>
              </a:pPr>
              <a:t>92</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A399CF48-3BDE-4C76-B743-A39C63849FB3}" type="slidenum">
              <a:rPr lang="zh-CN" altLang="en-US" smtClean="0"/>
              <a:pPr>
                <a:defRPr/>
              </a:pPr>
              <a:t>93</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10" name="直角三角形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标题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zh-CN" altLang="en-US" smtClean="0"/>
              <a:t>单击此处编辑母版标题样式</a:t>
            </a:r>
            <a:endParaRPr kumimoji="0" lang="en-US"/>
          </a:p>
        </p:txBody>
      </p:sp>
      <p:sp>
        <p:nvSpPr>
          <p:cNvPr id="17" name="副标题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zh-CN" altLang="en-US" smtClean="0"/>
              <a:t>单击此处编辑母版副标题样式</a:t>
            </a:r>
            <a:endParaRPr kumimoji="0" lang="en-US"/>
          </a:p>
        </p:txBody>
      </p:sp>
      <p:grpSp>
        <p:nvGrpSpPr>
          <p:cNvPr id="2" name="组合 1"/>
          <p:cNvGrpSpPr/>
          <p:nvPr/>
        </p:nvGrpSpPr>
        <p:grpSpPr>
          <a:xfrm>
            <a:off x="-3765" y="4953000"/>
            <a:ext cx="9147765" cy="1912088"/>
            <a:chOff x="-3765" y="4832896"/>
            <a:chExt cx="9147765" cy="2032192"/>
          </a:xfrm>
        </p:grpSpPr>
        <p:sp>
          <p:nvSpPr>
            <p:cNvPr id="7" name="任意多边形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任意多边形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任意多边形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直接连接符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日期占位符 29"/>
          <p:cNvSpPr>
            <a:spLocks noGrp="1"/>
          </p:cNvSpPr>
          <p:nvPr>
            <p:ph type="dt" sz="half" idx="10"/>
          </p:nvPr>
        </p:nvSpPr>
        <p:spPr/>
        <p:txBody>
          <a:bodyPr/>
          <a:lstStyle>
            <a:lvl1pPr>
              <a:defRPr>
                <a:solidFill>
                  <a:srgbClr val="FFFFFF"/>
                </a:solidFill>
              </a:defRPr>
            </a:lvl1pPr>
            <a:extLst/>
          </a:lstStyle>
          <a:p>
            <a:pPr>
              <a:defRPr/>
            </a:pPr>
            <a:fld id="{0DD5BE15-CB29-487E-A915-3091BE05E5ED}" type="datetimeFigureOut">
              <a:rPr lang="zh-CN" altLang="en-US" smtClean="0"/>
              <a:pPr>
                <a:defRPr/>
              </a:pPr>
              <a:t>2016/5/11</a:t>
            </a:fld>
            <a:endParaRPr lang="zh-CN" altLang="en-US"/>
          </a:p>
        </p:txBody>
      </p:sp>
      <p:sp>
        <p:nvSpPr>
          <p:cNvPr id="19" name="页脚占位符 18"/>
          <p:cNvSpPr>
            <a:spLocks noGrp="1"/>
          </p:cNvSpPr>
          <p:nvPr>
            <p:ph type="ftr" sz="quarter" idx="11"/>
          </p:nvPr>
        </p:nvSpPr>
        <p:spPr/>
        <p:txBody>
          <a:bodyPr/>
          <a:lstStyle>
            <a:lvl1pPr>
              <a:defRPr>
                <a:solidFill>
                  <a:schemeClr val="accent1">
                    <a:tint val="20000"/>
                  </a:schemeClr>
                </a:solidFill>
              </a:defRPr>
            </a:lvl1pPr>
            <a:extLst/>
          </a:lstStyle>
          <a:p>
            <a:pPr>
              <a:defRPr/>
            </a:pPr>
            <a:endParaRPr lang="zh-CN" altLang="en-US"/>
          </a:p>
        </p:txBody>
      </p:sp>
      <p:sp>
        <p:nvSpPr>
          <p:cNvPr id="27" name="灯片编号占位符 26"/>
          <p:cNvSpPr>
            <a:spLocks noGrp="1"/>
          </p:cNvSpPr>
          <p:nvPr>
            <p:ph type="sldNum" sz="quarter" idx="12"/>
          </p:nvPr>
        </p:nvSpPr>
        <p:spPr/>
        <p:txBody>
          <a:bodyPr/>
          <a:lstStyle>
            <a:lvl1pPr>
              <a:defRPr>
                <a:solidFill>
                  <a:srgbClr val="FFFFFF"/>
                </a:solidFill>
              </a:defRPr>
            </a:lvl1pPr>
            <a:extLst/>
          </a:lstStyle>
          <a:p>
            <a:pPr>
              <a:defRPr/>
            </a:pPr>
            <a:fld id="{DB06F163-A126-49ED-82C6-96755C594FDE}" type="slidenum">
              <a:rPr lang="zh-CN" altLang="en-US" smtClean="0"/>
              <a:pPr>
                <a:defRPr/>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extLs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1481329"/>
            <a:ext cx="8229600" cy="4386071"/>
          </a:xfrm>
        </p:spPr>
        <p:txBody>
          <a:bodyPr vert="eaVert"/>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pPr>
              <a:defRPr/>
            </a:pPr>
            <a:fld id="{8346083C-101A-4F40-AC78-89BD817C3667}" type="datetimeFigureOut">
              <a:rPr lang="zh-CN" altLang="en-US" smtClean="0"/>
              <a:pPr>
                <a:defRPr/>
              </a:pPr>
              <a:t>2016/5/11</a:t>
            </a:fld>
            <a:endParaRPr lang="zh-CN" altLang="en-US"/>
          </a:p>
        </p:txBody>
      </p:sp>
      <p:sp>
        <p:nvSpPr>
          <p:cNvPr id="5" name="页脚占位符 4"/>
          <p:cNvSpPr>
            <a:spLocks noGrp="1"/>
          </p:cNvSpPr>
          <p:nvPr>
            <p:ph type="ftr" sz="quarter" idx="11"/>
          </p:nvPr>
        </p:nvSpPr>
        <p:spPr/>
        <p:txBody>
          <a:bodyPr/>
          <a:lstStyle>
            <a:extLst/>
          </a:lstStyle>
          <a:p>
            <a:pPr>
              <a:defRPr/>
            </a:pPr>
            <a:endParaRPr lang="zh-CN" altLang="en-US"/>
          </a:p>
        </p:txBody>
      </p:sp>
      <p:sp>
        <p:nvSpPr>
          <p:cNvPr id="6" name="灯片编号占位符 5"/>
          <p:cNvSpPr>
            <a:spLocks noGrp="1"/>
          </p:cNvSpPr>
          <p:nvPr>
            <p:ph type="sldNum" sz="quarter" idx="12"/>
          </p:nvPr>
        </p:nvSpPr>
        <p:spPr/>
        <p:txBody>
          <a:bodyPr/>
          <a:lstStyle>
            <a:extLst/>
          </a:lstStyle>
          <a:p>
            <a:pPr>
              <a:defRPr/>
            </a:pPr>
            <a:fld id="{248B1C20-A88D-4B76-8244-9207B7BAD5D8}" type="slidenum">
              <a:rPr lang="zh-CN" altLang="en-US" smtClean="0"/>
              <a:pPr>
                <a:defRPr/>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844013" y="274640"/>
            <a:ext cx="1777470" cy="5592761"/>
          </a:xfrm>
        </p:spPr>
        <p:txBody>
          <a:bodyPr vert="eaVert"/>
          <a:lstStyle>
            <a:extLs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274641"/>
            <a:ext cx="6324600" cy="5592760"/>
          </a:xfrm>
        </p:spPr>
        <p:txBody>
          <a:bodyPr vert="eaVert"/>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pPr>
              <a:defRPr/>
            </a:pPr>
            <a:fld id="{D5C323BD-884F-4502-8B1C-50170A615264}" type="datetimeFigureOut">
              <a:rPr lang="zh-CN" altLang="en-US" smtClean="0"/>
              <a:pPr>
                <a:defRPr/>
              </a:pPr>
              <a:t>2016/5/11</a:t>
            </a:fld>
            <a:endParaRPr lang="zh-CN" altLang="en-US"/>
          </a:p>
        </p:txBody>
      </p:sp>
      <p:sp>
        <p:nvSpPr>
          <p:cNvPr id="5" name="页脚占位符 4"/>
          <p:cNvSpPr>
            <a:spLocks noGrp="1"/>
          </p:cNvSpPr>
          <p:nvPr>
            <p:ph type="ftr" sz="quarter" idx="11"/>
          </p:nvPr>
        </p:nvSpPr>
        <p:spPr/>
        <p:txBody>
          <a:bodyPr/>
          <a:lstStyle>
            <a:extLst/>
          </a:lstStyle>
          <a:p>
            <a:pPr>
              <a:defRPr/>
            </a:pPr>
            <a:endParaRPr lang="zh-CN" altLang="en-US"/>
          </a:p>
        </p:txBody>
      </p:sp>
      <p:sp>
        <p:nvSpPr>
          <p:cNvPr id="6" name="灯片编号占位符 5"/>
          <p:cNvSpPr>
            <a:spLocks noGrp="1"/>
          </p:cNvSpPr>
          <p:nvPr>
            <p:ph type="sldNum" sz="quarter" idx="12"/>
          </p:nvPr>
        </p:nvSpPr>
        <p:spPr/>
        <p:txBody>
          <a:bodyPr/>
          <a:lstStyle>
            <a:extLst/>
          </a:lstStyle>
          <a:p>
            <a:pPr>
              <a:defRPr/>
            </a:pPr>
            <a:fld id="{900881C7-487F-4B6C-B557-9360A12F021D}" type="slidenum">
              <a:rPr lang="zh-CN" altLang="en-US" smtClean="0"/>
              <a:pPr>
                <a:defRPr/>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pPr>
              <a:defRPr/>
            </a:pPr>
            <a:fld id="{C8ED2EE9-EEE5-44F3-A49D-74424BC80B5E}" type="datetimeFigureOut">
              <a:rPr lang="zh-CN" altLang="en-US" smtClean="0"/>
              <a:pPr>
                <a:defRPr/>
              </a:pPr>
              <a:t>2016/5/11</a:t>
            </a:fld>
            <a:endParaRPr lang="zh-CN" altLang="en-US"/>
          </a:p>
        </p:txBody>
      </p:sp>
      <p:sp>
        <p:nvSpPr>
          <p:cNvPr id="5" name="页脚占位符 4"/>
          <p:cNvSpPr>
            <a:spLocks noGrp="1"/>
          </p:cNvSpPr>
          <p:nvPr>
            <p:ph type="ftr" sz="quarter" idx="11"/>
          </p:nvPr>
        </p:nvSpPr>
        <p:spPr/>
        <p:txBody>
          <a:bodyPr/>
          <a:lstStyle>
            <a:extLst/>
          </a:lstStyle>
          <a:p>
            <a:pPr>
              <a:defRPr/>
            </a:pPr>
            <a:endParaRPr lang="zh-CN" altLang="en-US"/>
          </a:p>
        </p:txBody>
      </p:sp>
      <p:sp>
        <p:nvSpPr>
          <p:cNvPr id="6" name="灯片编号占位符 5"/>
          <p:cNvSpPr>
            <a:spLocks noGrp="1"/>
          </p:cNvSpPr>
          <p:nvPr>
            <p:ph type="sldNum" sz="quarter" idx="12"/>
          </p:nvPr>
        </p:nvSpPr>
        <p:spPr/>
        <p:txBody>
          <a:bodyPr/>
          <a:lstStyle>
            <a:extLst/>
          </a:lstStyle>
          <a:p>
            <a:pPr>
              <a:defRPr/>
            </a:pPr>
            <a:fld id="{E9AE66EE-4AD8-468A-B657-1FA3ADA4E9D3}" type="slidenum">
              <a:rPr lang="zh-CN" altLang="en-US" smtClean="0"/>
              <a:pPr>
                <a:defRPr/>
              </a:pPr>
              <a:t>‹#›</a:t>
            </a:fld>
            <a:endParaRPr lang="zh-CN" altLang="en-US"/>
          </a:p>
        </p:txBody>
      </p:sp>
      <p:sp>
        <p:nvSpPr>
          <p:cNvPr id="7" name="标题 6"/>
          <p:cNvSpPr>
            <a:spLocks noGrp="1"/>
          </p:cNvSpPr>
          <p:nvPr>
            <p:ph type="title"/>
          </p:nvPr>
        </p:nvSpPr>
        <p:spPr/>
        <p:txBody>
          <a:bodyPr rtlCol="0"/>
          <a:lstStyle>
            <a:extLst/>
          </a:lstStyle>
          <a:p>
            <a:r>
              <a:rPr kumimoji="0" lang="zh-CN" altLang="en-US" smtClean="0"/>
              <a:t>单击此处编辑母版标题样式</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Ref idx="1002">
        <a:schemeClr val="bg1"/>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zh-CN" altLang="en-US" smtClean="0"/>
              <a:t>单击此处编辑母版文本样式</a:t>
            </a:r>
          </a:p>
        </p:txBody>
      </p:sp>
      <p:sp>
        <p:nvSpPr>
          <p:cNvPr id="4" name="日期占位符 3"/>
          <p:cNvSpPr>
            <a:spLocks noGrp="1"/>
          </p:cNvSpPr>
          <p:nvPr>
            <p:ph type="dt" sz="half" idx="10"/>
          </p:nvPr>
        </p:nvSpPr>
        <p:spPr/>
        <p:txBody>
          <a:bodyPr/>
          <a:lstStyle>
            <a:extLst/>
          </a:lstStyle>
          <a:p>
            <a:pPr>
              <a:defRPr/>
            </a:pPr>
            <a:fld id="{4A3AA9FF-9C80-40AE-91C0-C83F37790009}" type="datetimeFigureOut">
              <a:rPr lang="zh-CN" altLang="en-US" smtClean="0"/>
              <a:pPr>
                <a:defRPr/>
              </a:pPr>
              <a:t>2016/5/11</a:t>
            </a:fld>
            <a:endParaRPr lang="zh-CN" altLang="en-US"/>
          </a:p>
        </p:txBody>
      </p:sp>
      <p:sp>
        <p:nvSpPr>
          <p:cNvPr id="5" name="页脚占位符 4"/>
          <p:cNvSpPr>
            <a:spLocks noGrp="1"/>
          </p:cNvSpPr>
          <p:nvPr>
            <p:ph type="ftr" sz="quarter" idx="11"/>
          </p:nvPr>
        </p:nvSpPr>
        <p:spPr/>
        <p:txBody>
          <a:bodyPr/>
          <a:lstStyle>
            <a:extLst/>
          </a:lstStyle>
          <a:p>
            <a:pPr>
              <a:defRPr/>
            </a:pPr>
            <a:endParaRPr lang="zh-CN" altLang="en-US"/>
          </a:p>
        </p:txBody>
      </p:sp>
      <p:sp>
        <p:nvSpPr>
          <p:cNvPr id="6" name="灯片编号占位符 5"/>
          <p:cNvSpPr>
            <a:spLocks noGrp="1"/>
          </p:cNvSpPr>
          <p:nvPr>
            <p:ph type="sldNum" sz="quarter" idx="12"/>
          </p:nvPr>
        </p:nvSpPr>
        <p:spPr/>
        <p:txBody>
          <a:bodyPr/>
          <a:lstStyle>
            <a:extLst/>
          </a:lstStyle>
          <a:p>
            <a:pPr>
              <a:defRPr/>
            </a:pPr>
            <a:fld id="{1AB16E05-6484-4F9F-9B74-3C8CDDE22710}" type="slidenum">
              <a:rPr lang="zh-CN" altLang="en-US" smtClean="0"/>
              <a:pPr>
                <a:defRPr/>
              </a:pPr>
              <a:t>‹#›</a:t>
            </a:fld>
            <a:endParaRPr lang="zh-CN" altLang="en-US"/>
          </a:p>
        </p:txBody>
      </p:sp>
      <p:sp>
        <p:nvSpPr>
          <p:cNvPr id="7" name="燕尾形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燕尾形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bg>
      <p:bgRef idx="1002">
        <a:schemeClr val="bg1"/>
      </p:bgRef>
    </p:bg>
    <p:spTree>
      <p:nvGrpSpPr>
        <p:cNvPr id="1" name=""/>
        <p:cNvGrpSpPr/>
        <p:nvPr/>
      </p:nvGrpSpPr>
      <p:grpSpPr>
        <a:xfrm>
          <a:off x="0" y="0"/>
          <a:ext cx="0" cy="0"/>
          <a:chOff x="0" y="0"/>
          <a:chExt cx="0" cy="0"/>
        </a:xfrm>
      </p:grpSpPr>
      <p:sp>
        <p:nvSpPr>
          <p:cNvPr id="3" name="内容占位符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内容占位符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extLst/>
          </a:lstStyle>
          <a:p>
            <a:pPr>
              <a:defRPr/>
            </a:pPr>
            <a:fld id="{F6664F51-53E8-49F7-B474-7D993E6E0FC6}" type="datetimeFigureOut">
              <a:rPr lang="zh-CN" altLang="en-US" smtClean="0"/>
              <a:pPr>
                <a:defRPr/>
              </a:pPr>
              <a:t>2016/5/11</a:t>
            </a:fld>
            <a:endParaRPr lang="zh-CN" altLang="en-US"/>
          </a:p>
        </p:txBody>
      </p:sp>
      <p:sp>
        <p:nvSpPr>
          <p:cNvPr id="6" name="页脚占位符 5"/>
          <p:cNvSpPr>
            <a:spLocks noGrp="1"/>
          </p:cNvSpPr>
          <p:nvPr>
            <p:ph type="ftr" sz="quarter" idx="11"/>
          </p:nvPr>
        </p:nvSpPr>
        <p:spPr/>
        <p:txBody>
          <a:bodyPr/>
          <a:lstStyle>
            <a:extLst/>
          </a:lstStyle>
          <a:p>
            <a:pPr>
              <a:defRPr/>
            </a:pPr>
            <a:endParaRPr lang="zh-CN" altLang="en-US"/>
          </a:p>
        </p:txBody>
      </p:sp>
      <p:sp>
        <p:nvSpPr>
          <p:cNvPr id="7" name="灯片编号占位符 6"/>
          <p:cNvSpPr>
            <a:spLocks noGrp="1"/>
          </p:cNvSpPr>
          <p:nvPr>
            <p:ph type="sldNum" sz="quarter" idx="12"/>
          </p:nvPr>
        </p:nvSpPr>
        <p:spPr/>
        <p:txBody>
          <a:bodyPr/>
          <a:lstStyle>
            <a:extLst/>
          </a:lstStyle>
          <a:p>
            <a:pPr>
              <a:defRPr/>
            </a:pPr>
            <a:fld id="{28C12406-C5C8-4622-B6C8-E6EAC9F24D5A}" type="slidenum">
              <a:rPr lang="zh-CN" altLang="en-US" smtClean="0"/>
              <a:pPr>
                <a:defRPr/>
              </a:pPr>
              <a:t>‹#›</a:t>
            </a:fld>
            <a:endParaRPr lang="zh-CN" altLang="en-US"/>
          </a:p>
        </p:txBody>
      </p:sp>
      <p:sp>
        <p:nvSpPr>
          <p:cNvPr id="8" name="标题 7"/>
          <p:cNvSpPr>
            <a:spLocks noGrp="1"/>
          </p:cNvSpPr>
          <p:nvPr>
            <p:ph type="title"/>
          </p:nvPr>
        </p:nvSpPr>
        <p:spPr/>
        <p:txBody>
          <a:bodyPr rtlCol="0"/>
          <a:lstStyle>
            <a:extLst/>
          </a:lstStyle>
          <a:p>
            <a:r>
              <a:rPr kumimoji="0" lang="zh-CN" altLang="en-US" smtClean="0"/>
              <a:t>单击此处编辑母版标题样式</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较">
    <p:bg>
      <p:bgRef idx="1003">
        <a:schemeClr val="bg1"/>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8229600" cy="1143000"/>
          </a:xfrm>
        </p:spPr>
        <p:txBody>
          <a:bodyPr anchor="ctr"/>
          <a:lstStyle>
            <a:lvl1pPr>
              <a:defRPr/>
            </a:lvl1pPr>
            <a:extLst/>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zh-CN" altLang="en-US" smtClean="0"/>
              <a:t>单击此处编辑母版文本样式</a:t>
            </a:r>
          </a:p>
        </p:txBody>
      </p:sp>
      <p:sp>
        <p:nvSpPr>
          <p:cNvPr id="4" name="文本占位符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zh-CN" altLang="en-US" smtClean="0"/>
              <a:t>单击此处编辑母版文本样式</a:t>
            </a:r>
          </a:p>
        </p:txBody>
      </p:sp>
      <p:sp>
        <p:nvSpPr>
          <p:cNvPr id="5" name="内容占位符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6" name="内容占位符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日期占位符 6"/>
          <p:cNvSpPr>
            <a:spLocks noGrp="1"/>
          </p:cNvSpPr>
          <p:nvPr>
            <p:ph type="dt" sz="half" idx="10"/>
          </p:nvPr>
        </p:nvSpPr>
        <p:spPr/>
        <p:txBody>
          <a:bodyPr/>
          <a:lstStyle>
            <a:extLst/>
          </a:lstStyle>
          <a:p>
            <a:pPr>
              <a:defRPr/>
            </a:pPr>
            <a:fld id="{5DE1F670-1B06-427B-8123-C307BD2AF81A}" type="datetimeFigureOut">
              <a:rPr lang="zh-CN" altLang="en-US" smtClean="0"/>
              <a:pPr>
                <a:defRPr/>
              </a:pPr>
              <a:t>2016/5/11</a:t>
            </a:fld>
            <a:endParaRPr lang="zh-CN" altLang="en-US"/>
          </a:p>
        </p:txBody>
      </p:sp>
      <p:sp>
        <p:nvSpPr>
          <p:cNvPr id="8" name="页脚占位符 7"/>
          <p:cNvSpPr>
            <a:spLocks noGrp="1"/>
          </p:cNvSpPr>
          <p:nvPr>
            <p:ph type="ftr" sz="quarter" idx="11"/>
          </p:nvPr>
        </p:nvSpPr>
        <p:spPr/>
        <p:txBody>
          <a:bodyPr/>
          <a:lstStyle>
            <a:extLst/>
          </a:lstStyle>
          <a:p>
            <a:pPr>
              <a:defRPr/>
            </a:pPr>
            <a:endParaRPr lang="zh-CN" altLang="en-US"/>
          </a:p>
        </p:txBody>
      </p:sp>
      <p:sp>
        <p:nvSpPr>
          <p:cNvPr id="9" name="灯片编号占位符 8"/>
          <p:cNvSpPr>
            <a:spLocks noGrp="1"/>
          </p:cNvSpPr>
          <p:nvPr>
            <p:ph type="sldNum" sz="quarter" idx="12"/>
          </p:nvPr>
        </p:nvSpPr>
        <p:spPr/>
        <p:txBody>
          <a:bodyPr/>
          <a:lstStyle>
            <a:extLst/>
          </a:lstStyle>
          <a:p>
            <a:pPr>
              <a:defRPr/>
            </a:pPr>
            <a:fld id="{D48ED778-F017-41E4-908A-F565658F5429}" type="slidenum">
              <a:rPr lang="zh-CN" altLang="en-US" smtClean="0"/>
              <a:pPr>
                <a:defRPr/>
              </a:pPr>
              <a:t>‹#›</a:t>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bg>
      <p:bgRef idx="1002">
        <a:schemeClr val="bg1"/>
      </p:bgRef>
    </p:bg>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extLst/>
          </a:lstStyle>
          <a:p>
            <a:pPr>
              <a:defRPr/>
            </a:pPr>
            <a:fld id="{44D61D35-2EAA-4B93-A8BD-6BA6712A51B0}" type="datetimeFigureOut">
              <a:rPr lang="zh-CN" altLang="en-US" smtClean="0"/>
              <a:pPr>
                <a:defRPr/>
              </a:pPr>
              <a:t>2016/5/11</a:t>
            </a:fld>
            <a:endParaRPr lang="zh-CN" altLang="en-US"/>
          </a:p>
        </p:txBody>
      </p:sp>
      <p:sp>
        <p:nvSpPr>
          <p:cNvPr id="4" name="页脚占位符 3"/>
          <p:cNvSpPr>
            <a:spLocks noGrp="1"/>
          </p:cNvSpPr>
          <p:nvPr>
            <p:ph type="ftr" sz="quarter" idx="11"/>
          </p:nvPr>
        </p:nvSpPr>
        <p:spPr/>
        <p:txBody>
          <a:bodyPr/>
          <a:lstStyle>
            <a:extLst/>
          </a:lstStyle>
          <a:p>
            <a:pPr>
              <a:defRPr/>
            </a:pPr>
            <a:endParaRPr lang="zh-CN" altLang="en-US"/>
          </a:p>
        </p:txBody>
      </p:sp>
      <p:sp>
        <p:nvSpPr>
          <p:cNvPr id="5" name="灯片编号占位符 4"/>
          <p:cNvSpPr>
            <a:spLocks noGrp="1"/>
          </p:cNvSpPr>
          <p:nvPr>
            <p:ph type="sldNum" sz="quarter" idx="12"/>
          </p:nvPr>
        </p:nvSpPr>
        <p:spPr/>
        <p:txBody>
          <a:bodyPr/>
          <a:lstStyle>
            <a:extLst/>
          </a:lstStyle>
          <a:p>
            <a:pPr>
              <a:defRPr/>
            </a:pPr>
            <a:fld id="{372FD172-9F81-4E8B-8337-3D4D329F46A9}" type="slidenum">
              <a:rPr lang="zh-CN" altLang="en-US" smtClean="0"/>
              <a:pPr>
                <a:defRPr/>
              </a:pPr>
              <a:t>‹#›</a:t>
            </a:fld>
            <a:endParaRPr lang="zh-CN" altLang="en-US"/>
          </a:p>
        </p:txBody>
      </p:sp>
      <p:sp>
        <p:nvSpPr>
          <p:cNvPr id="6" name="标题 5"/>
          <p:cNvSpPr>
            <a:spLocks noGrp="1"/>
          </p:cNvSpPr>
          <p:nvPr>
            <p:ph type="title"/>
          </p:nvPr>
        </p:nvSpPr>
        <p:spPr/>
        <p:txBody>
          <a:bodyPr rtlCol="0"/>
          <a:lstStyle>
            <a:extLst/>
          </a:lstStyle>
          <a:p>
            <a:r>
              <a:rPr kumimoji="0" lang="zh-CN" altLang="en-US" smtClean="0"/>
              <a:t>单击此处编辑母版标题样式</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extLst/>
          </a:lstStyle>
          <a:p>
            <a:pPr>
              <a:defRPr/>
            </a:pPr>
            <a:fld id="{D2333288-C380-4CB5-987D-CD9DE0670B9A}" type="datetimeFigureOut">
              <a:rPr lang="zh-CN" altLang="en-US" smtClean="0"/>
              <a:pPr>
                <a:defRPr/>
              </a:pPr>
              <a:t>2016/5/11</a:t>
            </a:fld>
            <a:endParaRPr lang="zh-CN" altLang="en-US"/>
          </a:p>
        </p:txBody>
      </p:sp>
      <p:sp>
        <p:nvSpPr>
          <p:cNvPr id="3" name="页脚占位符 2"/>
          <p:cNvSpPr>
            <a:spLocks noGrp="1"/>
          </p:cNvSpPr>
          <p:nvPr>
            <p:ph type="ftr" sz="quarter" idx="11"/>
          </p:nvPr>
        </p:nvSpPr>
        <p:spPr/>
        <p:txBody>
          <a:bodyPr/>
          <a:lstStyle>
            <a:extLst/>
          </a:lstStyle>
          <a:p>
            <a:pPr>
              <a:defRPr/>
            </a:pPr>
            <a:endParaRPr lang="zh-CN" altLang="en-US"/>
          </a:p>
        </p:txBody>
      </p:sp>
      <p:sp>
        <p:nvSpPr>
          <p:cNvPr id="4" name="灯片编号占位符 3"/>
          <p:cNvSpPr>
            <a:spLocks noGrp="1"/>
          </p:cNvSpPr>
          <p:nvPr>
            <p:ph type="sldNum" sz="quarter" idx="12"/>
          </p:nvPr>
        </p:nvSpPr>
        <p:spPr/>
        <p:txBody>
          <a:bodyPr/>
          <a:lstStyle>
            <a:extLst/>
          </a:lstStyle>
          <a:p>
            <a:pPr>
              <a:defRPr/>
            </a:pPr>
            <a:fld id="{73775763-BEA3-4AF3-96E5-AE4341BD13F8}" type="slidenum">
              <a:rPr lang="zh-CN" altLang="en-US" smtClean="0"/>
              <a:pPr>
                <a:defRPr/>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bg>
      <p:bgRef idx="1003">
        <a:schemeClr val="bg1"/>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zh-CN" altLang="en-US" smtClean="0"/>
              <a:t>单击此处编辑母版文本样式</a:t>
            </a:r>
          </a:p>
        </p:txBody>
      </p:sp>
      <p:sp>
        <p:nvSpPr>
          <p:cNvPr id="4" name="内容占位符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a:xfrm>
            <a:off x="6727032" y="6407944"/>
            <a:ext cx="1920240" cy="365760"/>
          </a:xfrm>
        </p:spPr>
        <p:txBody>
          <a:bodyPr/>
          <a:lstStyle>
            <a:extLst/>
          </a:lstStyle>
          <a:p>
            <a:pPr>
              <a:defRPr/>
            </a:pPr>
            <a:fld id="{2BD0EB16-E4EA-4C16-9E15-0401B73488D4}" type="datetimeFigureOut">
              <a:rPr lang="zh-CN" altLang="en-US" smtClean="0"/>
              <a:pPr>
                <a:defRPr/>
              </a:pPr>
              <a:t>2016/5/11</a:t>
            </a:fld>
            <a:endParaRPr lang="zh-CN" altLang="en-US"/>
          </a:p>
        </p:txBody>
      </p:sp>
      <p:sp>
        <p:nvSpPr>
          <p:cNvPr id="6" name="页脚占位符 5"/>
          <p:cNvSpPr>
            <a:spLocks noGrp="1"/>
          </p:cNvSpPr>
          <p:nvPr>
            <p:ph type="ftr" sz="quarter" idx="11"/>
          </p:nvPr>
        </p:nvSpPr>
        <p:spPr/>
        <p:txBody>
          <a:bodyPr/>
          <a:lstStyle>
            <a:extLst/>
          </a:lstStyle>
          <a:p>
            <a:pPr>
              <a:defRPr/>
            </a:pPr>
            <a:endParaRPr lang="zh-CN" altLang="en-US"/>
          </a:p>
        </p:txBody>
      </p:sp>
      <p:sp>
        <p:nvSpPr>
          <p:cNvPr id="7" name="灯片编号占位符 6"/>
          <p:cNvSpPr>
            <a:spLocks noGrp="1"/>
          </p:cNvSpPr>
          <p:nvPr>
            <p:ph type="sldNum" sz="quarter" idx="12"/>
          </p:nvPr>
        </p:nvSpPr>
        <p:spPr/>
        <p:txBody>
          <a:bodyPr/>
          <a:lstStyle>
            <a:extLst/>
          </a:lstStyle>
          <a:p>
            <a:pPr>
              <a:defRPr/>
            </a:pPr>
            <a:fld id="{40B9092C-0F41-447C-82B3-B2D85A840BC8}" type="slidenum">
              <a:rPr lang="zh-CN" altLang="en-US" smtClean="0"/>
              <a:pPr>
                <a:defRPr/>
              </a:pPr>
              <a:t>‹#›</a:t>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bg>
      <p:bgRef idx="1002">
        <a:schemeClr val="bg1"/>
      </p:bgRef>
    </p:bg>
    <p:spTree>
      <p:nvGrpSpPr>
        <p:cNvPr id="1" name=""/>
        <p:cNvGrpSpPr/>
        <p:nvPr/>
      </p:nvGrpSpPr>
      <p:grpSpPr>
        <a:xfrm>
          <a:off x="0" y="0"/>
          <a:ext cx="0" cy="0"/>
          <a:chOff x="0" y="0"/>
          <a:chExt cx="0" cy="0"/>
        </a:xfrm>
      </p:grpSpPr>
      <p:sp>
        <p:nvSpPr>
          <p:cNvPr id="4" name="文本占位符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zh-CN" altLang="en-US" smtClean="0"/>
              <a:t>单击此处编辑母版文本样式</a:t>
            </a:r>
          </a:p>
        </p:txBody>
      </p:sp>
      <p:sp>
        <p:nvSpPr>
          <p:cNvPr id="3" name="图片占位符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zh-CN" altLang="en-US" smtClean="0"/>
              <a:t>单击图标添加图片</a:t>
            </a:r>
            <a:endParaRPr kumimoji="0" lang="en-US" dirty="0"/>
          </a:p>
        </p:txBody>
      </p:sp>
      <p:sp>
        <p:nvSpPr>
          <p:cNvPr id="5" name="日期占位符 4"/>
          <p:cNvSpPr>
            <a:spLocks noGrp="1"/>
          </p:cNvSpPr>
          <p:nvPr>
            <p:ph type="dt" sz="half" idx="10"/>
          </p:nvPr>
        </p:nvSpPr>
        <p:spPr/>
        <p:txBody>
          <a:bodyPr/>
          <a:lstStyle>
            <a:lvl1pPr>
              <a:defRPr>
                <a:solidFill>
                  <a:schemeClr val="tx1"/>
                </a:solidFill>
              </a:defRPr>
            </a:lvl1pPr>
            <a:extLst/>
          </a:lstStyle>
          <a:p>
            <a:pPr>
              <a:defRPr/>
            </a:pPr>
            <a:fld id="{7D276845-16E4-4D2B-B24C-4B2997B53F85}" type="datetimeFigureOut">
              <a:rPr lang="zh-CN" altLang="en-US" smtClean="0"/>
              <a:pPr>
                <a:defRPr/>
              </a:pPr>
              <a:t>2016/5/11</a:t>
            </a:fld>
            <a:endParaRPr lang="zh-CN" altLang="en-US"/>
          </a:p>
        </p:txBody>
      </p:sp>
      <p:sp>
        <p:nvSpPr>
          <p:cNvPr id="6" name="页脚占位符 5"/>
          <p:cNvSpPr>
            <a:spLocks noGrp="1"/>
          </p:cNvSpPr>
          <p:nvPr>
            <p:ph type="ftr" sz="quarter" idx="11"/>
          </p:nvPr>
        </p:nvSpPr>
        <p:spPr>
          <a:xfrm>
            <a:off x="4380072" y="6407944"/>
            <a:ext cx="2350681" cy="365125"/>
          </a:xfrm>
        </p:spPr>
        <p:txBody>
          <a:bodyPr/>
          <a:lstStyle>
            <a:lvl1pPr>
              <a:defRPr>
                <a:solidFill>
                  <a:schemeClr val="tx1"/>
                </a:solidFill>
              </a:defRPr>
            </a:lvl1pPr>
            <a:extLst/>
          </a:lstStyle>
          <a:p>
            <a:pPr>
              <a:defRPr/>
            </a:pPr>
            <a:endParaRPr lang="zh-CN" altLang="en-US"/>
          </a:p>
        </p:txBody>
      </p:sp>
      <p:sp>
        <p:nvSpPr>
          <p:cNvPr id="7" name="灯片编号占位符 6"/>
          <p:cNvSpPr>
            <a:spLocks noGrp="1"/>
          </p:cNvSpPr>
          <p:nvPr>
            <p:ph type="sldNum" sz="quarter" idx="12"/>
          </p:nvPr>
        </p:nvSpPr>
        <p:spPr/>
        <p:txBody>
          <a:bodyPr/>
          <a:lstStyle>
            <a:lvl1pPr>
              <a:defRPr>
                <a:solidFill>
                  <a:schemeClr val="tx1"/>
                </a:solidFill>
              </a:defRPr>
            </a:lvl1pPr>
            <a:extLst/>
          </a:lstStyle>
          <a:p>
            <a:pPr>
              <a:defRPr/>
            </a:pPr>
            <a:fld id="{794479AD-B519-4C40-B29E-B0045A520659}" type="slidenum">
              <a:rPr lang="zh-CN" altLang="en-US" smtClean="0"/>
              <a:pPr>
                <a:defRPr/>
              </a:pPr>
              <a:t>‹#›</a:t>
            </a:fld>
            <a:endParaRPr lang="zh-CN" altLang="en-US"/>
          </a:p>
        </p:txBody>
      </p:sp>
      <p:sp>
        <p:nvSpPr>
          <p:cNvPr id="2" name="标题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zh-CN" altLang="en-US" smtClean="0"/>
              <a:t>单击此处编辑母版标题样式</a:t>
            </a:r>
            <a:endParaRPr kumimoji="0" lang="en-US"/>
          </a:p>
        </p:txBody>
      </p:sp>
      <p:sp>
        <p:nvSpPr>
          <p:cNvPr id="8" name="任意多边形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任意多边形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直角三角形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直接连接符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燕尾形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燕尾形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任意多边形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任意多边形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直角三角形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直接连接符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标题占位符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zh-CN" altLang="en-US" smtClean="0"/>
              <a:t>单击此处编辑母版标题样式</a:t>
            </a:r>
            <a:endParaRPr kumimoji="0" lang="en-US"/>
          </a:p>
        </p:txBody>
      </p:sp>
      <p:sp>
        <p:nvSpPr>
          <p:cNvPr id="30" name="文本占位符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10" name="日期占位符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pPr>
              <a:defRPr/>
            </a:pPr>
            <a:fld id="{EBED7521-2342-4D1D-A273-8E8F9F27A55D}" type="datetimeFigureOut">
              <a:rPr lang="zh-CN" altLang="en-US" smtClean="0"/>
              <a:pPr>
                <a:defRPr/>
              </a:pPr>
              <a:t>2016/5/11</a:t>
            </a:fld>
            <a:endParaRPr lang="zh-CN" altLang="en-US"/>
          </a:p>
        </p:txBody>
      </p:sp>
      <p:sp>
        <p:nvSpPr>
          <p:cNvPr id="22" name="页脚占位符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a:defRPr/>
            </a:pPr>
            <a:endParaRPr lang="zh-CN" altLang="en-US"/>
          </a:p>
        </p:txBody>
      </p:sp>
      <p:sp>
        <p:nvSpPr>
          <p:cNvPr id="18" name="灯片编号占位符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pPr>
              <a:defRPr/>
            </a:pPr>
            <a:fld id="{2A395D1A-5643-4FD3-8FC0-D63A30B0CCDE}" type="slidenum">
              <a:rPr lang="zh-CN" altLang="en-US" smtClean="0"/>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diagramData" Target="../diagrams/data6.xml"/><Relationship Id="rId3" Type="http://schemas.openxmlformats.org/officeDocument/2006/relationships/diagramData" Target="../diagrams/data5.xml"/><Relationship Id="rId7" Type="http://schemas.microsoft.com/office/2007/relationships/diagramDrawing" Target="../diagrams/drawing5.xml"/><Relationship Id="rId12" Type="http://schemas.microsoft.com/office/2007/relationships/diagramDrawing" Target="../diagrams/drawing6.xm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diagramColors" Target="../diagrams/colors5.xml"/><Relationship Id="rId11" Type="http://schemas.openxmlformats.org/officeDocument/2006/relationships/diagramColors" Target="../diagrams/colors6.xml"/><Relationship Id="rId5" Type="http://schemas.openxmlformats.org/officeDocument/2006/relationships/diagramQuickStyle" Target="../diagrams/quickStyle5.xml"/><Relationship Id="rId10" Type="http://schemas.openxmlformats.org/officeDocument/2006/relationships/diagramQuickStyle" Target="../diagrams/quickStyle6.xml"/><Relationship Id="rId4" Type="http://schemas.openxmlformats.org/officeDocument/2006/relationships/diagramLayout" Target="../diagrams/layout5.xml"/><Relationship Id="rId9" Type="http://schemas.openxmlformats.org/officeDocument/2006/relationships/diagramLayout" Target="../diagrams/layout6.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0.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40.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6.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1.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162.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163.xml.rels><?xml version="1.0" encoding="UTF-8" standalone="yes"?>
<Relationships xmlns="http://schemas.openxmlformats.org/package/2006/relationships"><Relationship Id="rId2" Type="http://schemas.openxmlformats.org/officeDocument/2006/relationships/image" Target="../media/image5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7.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4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9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683568" y="1484784"/>
            <a:ext cx="7772400" cy="1829761"/>
          </a:xfrm>
        </p:spPr>
        <p:txBody>
          <a:bodyPr/>
          <a:lstStyle/>
          <a:p>
            <a:pPr algn="ctr"/>
            <a:r>
              <a:rPr lang="zh-CN" altLang="en-US" dirty="0" smtClean="0"/>
              <a:t>营改增纳税申报学习交流（建筑业）</a:t>
            </a:r>
            <a:endParaRPr lang="zh-CN" altLang="en-US" dirty="0"/>
          </a:p>
        </p:txBody>
      </p:sp>
      <p:sp>
        <p:nvSpPr>
          <p:cNvPr id="3" name="内容占位符 2"/>
          <p:cNvSpPr>
            <a:spLocks noGrp="1"/>
          </p:cNvSpPr>
          <p:nvPr>
            <p:ph type="subTitle" idx="1"/>
          </p:nvPr>
        </p:nvSpPr>
        <p:spPr/>
        <p:txBody>
          <a:bodyPr>
            <a:normAutofit lnSpcReduction="10000"/>
          </a:bodyPr>
          <a:lstStyle/>
          <a:p>
            <a:pPr algn="ctr"/>
            <a:r>
              <a:rPr lang="zh-CN" altLang="en-US" sz="3600" dirty="0" smtClean="0"/>
              <a:t>三门峡市国家税务局</a:t>
            </a:r>
            <a:endParaRPr lang="en-US" altLang="zh-CN" sz="3600" dirty="0" smtClean="0"/>
          </a:p>
          <a:p>
            <a:pPr algn="ctr"/>
            <a:r>
              <a:rPr lang="zh-CN" altLang="en-US" sz="3600" dirty="0" smtClean="0"/>
              <a:t>刘岸杰</a:t>
            </a:r>
            <a:endParaRPr lang="en-US" altLang="zh-CN" sz="3600" dirty="0" smtClean="0"/>
          </a:p>
          <a:p>
            <a:pPr algn="ctr"/>
            <a:endParaRPr lang="zh-CN" alt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内容占位符 2"/>
          <p:cNvSpPr>
            <a:spLocks noGrp="1"/>
          </p:cNvSpPr>
          <p:nvPr>
            <p:ph idx="1"/>
          </p:nvPr>
        </p:nvSpPr>
        <p:spPr>
          <a:xfrm>
            <a:off x="457200" y="1124744"/>
            <a:ext cx="8229600" cy="4882547"/>
          </a:xfrm>
        </p:spPr>
        <p:txBody>
          <a:bodyPr>
            <a:normAutofit/>
          </a:bodyPr>
          <a:lstStyle/>
          <a:p>
            <a:r>
              <a:rPr lang="zh-CN" altLang="en-US" sz="3200" dirty="0" smtClean="0">
                <a:solidFill>
                  <a:srgbClr val="FF0000"/>
                </a:solidFill>
              </a:rPr>
              <a:t>习惯性</a:t>
            </a:r>
            <a:r>
              <a:rPr lang="zh-CN" altLang="en-US" sz="3200" dirty="0" smtClean="0"/>
              <a:t>。</a:t>
            </a:r>
            <a:endParaRPr lang="en-US" altLang="zh-CN" sz="3200" dirty="0" smtClean="0"/>
          </a:p>
          <a:p>
            <a:r>
              <a:rPr lang="zh-CN" altLang="en-US" sz="3200" dirty="0" smtClean="0"/>
              <a:t>考虑到原增值税纳税人已形成的申报习惯和征管信息系统的既有框架，保持原申报表基本结构和栏次不变；</a:t>
            </a:r>
            <a:endParaRPr lang="en-US" altLang="zh-CN" sz="3200" dirty="0" smtClean="0"/>
          </a:p>
          <a:p>
            <a:r>
              <a:rPr lang="zh-CN" altLang="en-US" sz="3200" dirty="0" smtClean="0">
                <a:solidFill>
                  <a:srgbClr val="FF0000"/>
                </a:solidFill>
              </a:rPr>
              <a:t>适用性</a:t>
            </a:r>
            <a:r>
              <a:rPr lang="zh-CN" altLang="en-US" sz="3200" dirty="0" smtClean="0"/>
              <a:t>。</a:t>
            </a:r>
            <a:endParaRPr lang="en-US" altLang="zh-CN" sz="3200" dirty="0" smtClean="0"/>
          </a:p>
          <a:p>
            <a:r>
              <a:rPr lang="zh-CN" altLang="en-US" sz="3200" dirty="0" smtClean="0"/>
              <a:t>同时考虑到政策的适用性，通过申报表局部调整和增加附表的方法，与全面推开营改增试点相关政策规定相衔接。</a:t>
            </a:r>
          </a:p>
        </p:txBody>
      </p:sp>
      <p:sp>
        <p:nvSpPr>
          <p:cNvPr id="2" name="标题 1"/>
          <p:cNvSpPr>
            <a:spLocks noGrp="1"/>
          </p:cNvSpPr>
          <p:nvPr>
            <p:ph type="title"/>
          </p:nvPr>
        </p:nvSpPr>
        <p:spPr/>
        <p:txBody>
          <a:bodyPr rtlCol="0">
            <a:normAutofit fontScale="90000"/>
          </a:bodyPr>
          <a:lstStyle/>
          <a:p>
            <a:pPr eaLnBrk="1" fontAlgn="auto" hangingPunct="1">
              <a:spcAft>
                <a:spcPts val="0"/>
              </a:spcAft>
              <a:defRPr/>
            </a:pPr>
            <a:r>
              <a:rPr lang="zh-CN" altLang="en-US" dirty="0" smtClean="0"/>
              <a:t>三、申报表调整思路</a:t>
            </a:r>
            <a:br>
              <a:rPr lang="zh-CN" altLang="en-US" dirty="0" smtClean="0"/>
            </a:br>
            <a:endParaRPr lang="zh-CN" altLang="en-US" dirty="0"/>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4294967295"/>
          </p:nvPr>
        </p:nvSpPr>
        <p:spPr>
          <a:xfrm>
            <a:off x="395536" y="1052736"/>
            <a:ext cx="8229600" cy="5145088"/>
          </a:xfrm>
        </p:spPr>
        <p:txBody>
          <a:bodyPr/>
          <a:lstStyle/>
          <a:p>
            <a:r>
              <a:rPr lang="zh-CN" altLang="en-US" dirty="0" smtClean="0"/>
              <a:t>不动产所在地与机构所在地不在同一县（市、区）的，纳税人应按照 </a:t>
            </a:r>
            <a:r>
              <a:rPr lang="en-US" altLang="zh-CN" dirty="0" smtClean="0"/>
              <a:t>3</a:t>
            </a:r>
            <a:r>
              <a:rPr lang="zh-CN" altLang="en-US" dirty="0" smtClean="0"/>
              <a:t>％的预征率向不动产所在地主管国税机关预缴税款，向机构所在地主管国税机关申报纳税</a:t>
            </a:r>
            <a:r>
              <a:rPr lang="zh-CN" altLang="en-US" dirty="0" smtClean="0"/>
              <a:t>。</a:t>
            </a:r>
            <a:endParaRPr lang="en-US" altLang="zh-CN" dirty="0" smtClean="0"/>
          </a:p>
          <a:p>
            <a:endParaRPr lang="zh-CN" altLang="en-US" dirty="0" smtClean="0"/>
          </a:p>
          <a:p>
            <a:r>
              <a:rPr lang="zh-CN" altLang="en-US" dirty="0" smtClean="0"/>
              <a:t>不动产所在地与机构所在地在同一县（市、区）的，纳税人应向机构所在地主管国税机关申报纳税。</a:t>
            </a:r>
          </a:p>
          <a:p>
            <a:endParaRPr lang="zh-CN" altLang="en-US" dirty="0"/>
          </a:p>
        </p:txBody>
      </p:sp>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3" name="Picture 2"/>
          <p:cNvPicPr>
            <a:picLocks noGrp="1" noChangeAspect="1" noChangeArrowheads="1"/>
          </p:cNvPicPr>
          <p:nvPr>
            <p:ph idx="1"/>
          </p:nvPr>
        </p:nvPicPr>
        <p:blipFill>
          <a:blip r:embed="rId2" cstate="print"/>
          <a:srcRect l="3626" t="30251" r="1876" b="22140"/>
          <a:stretch>
            <a:fillRect/>
          </a:stretch>
        </p:blipFill>
        <p:spPr>
          <a:xfrm>
            <a:off x="0" y="332656"/>
            <a:ext cx="9144000" cy="5832648"/>
          </a:xfrm>
        </p:spPr>
      </p:pic>
      <p:sp>
        <p:nvSpPr>
          <p:cNvPr id="71682" name="标题 1"/>
          <p:cNvSpPr>
            <a:spLocks noGrp="1"/>
          </p:cNvSpPr>
          <p:nvPr>
            <p:ph type="title"/>
          </p:nvPr>
        </p:nvSpPr>
        <p:spPr/>
        <p:txBody>
          <a:bodyPr/>
          <a:lstStyle/>
          <a:p>
            <a:pPr eaLnBrk="1" hangingPunct="1"/>
            <a:endParaRPr lang="zh-CN" altLang="en-US" smtClean="0"/>
          </a:p>
        </p:txBody>
      </p:sp>
      <p:sp>
        <p:nvSpPr>
          <p:cNvPr id="4" name="圆角矩形标注 3"/>
          <p:cNvSpPr/>
          <p:nvPr/>
        </p:nvSpPr>
        <p:spPr>
          <a:xfrm>
            <a:off x="2267744" y="4797152"/>
            <a:ext cx="5112568" cy="1944216"/>
          </a:xfrm>
          <a:prstGeom prst="wedgeRoundRectCallout">
            <a:avLst>
              <a:gd name="adj1" fmla="val -82305"/>
              <a:gd name="adj2" fmla="val -50819"/>
              <a:gd name="adj3" fmla="val 16667"/>
            </a:avLst>
          </a:prstGeom>
          <a:solidFill>
            <a:srgbClr val="3E35F3"/>
          </a:solidFill>
          <a:ln/>
        </p:spPr>
        <p:style>
          <a:lnRef idx="1">
            <a:schemeClr val="accent1"/>
          </a:lnRef>
          <a:fillRef idx="3">
            <a:schemeClr val="accent1"/>
          </a:fillRef>
          <a:effectRef idx="2">
            <a:schemeClr val="accent1"/>
          </a:effectRef>
          <a:fontRef idx="minor">
            <a:schemeClr val="lt1"/>
          </a:fontRef>
        </p:style>
        <p:txBody>
          <a:bodyPr anchor="ctr"/>
          <a:lstStyle/>
          <a:p>
            <a:endParaRPr lang="en-US" altLang="zh-CN" sz="2400" dirty="0" smtClean="0"/>
          </a:p>
          <a:p>
            <a:r>
              <a:rPr lang="zh-CN" altLang="en-US" sz="2400" dirty="0" smtClean="0"/>
              <a:t>第 </a:t>
            </a:r>
            <a:r>
              <a:rPr lang="en-US" altLang="zh-CN" sz="2400" dirty="0" smtClean="0"/>
              <a:t>1 </a:t>
            </a:r>
            <a:r>
              <a:rPr lang="zh-CN" altLang="en-US" sz="2400" dirty="0" smtClean="0"/>
              <a:t>列“期初待抵扣不动产进项税额” ：填写纳税人上期期末待抵扣不动产进项税额。</a:t>
            </a:r>
          </a:p>
          <a:p>
            <a:endParaRPr lang="zh-CN" altLang="en-US" sz="2400" dirty="0" smtClean="0"/>
          </a:p>
          <a:p>
            <a:endParaRPr lang="zh-CN" altLang="en-US" sz="2400" dirty="0" smtClean="0"/>
          </a:p>
        </p:txBody>
      </p:sp>
    </p:spTree>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3" name="Picture 2"/>
          <p:cNvPicPr>
            <a:picLocks noGrp="1" noChangeAspect="1" noChangeArrowheads="1"/>
          </p:cNvPicPr>
          <p:nvPr>
            <p:ph idx="1"/>
          </p:nvPr>
        </p:nvPicPr>
        <p:blipFill>
          <a:blip r:embed="rId2" cstate="print"/>
          <a:srcRect l="3626" t="30251" r="1876" b="22140"/>
          <a:stretch>
            <a:fillRect/>
          </a:stretch>
        </p:blipFill>
        <p:spPr>
          <a:xfrm>
            <a:off x="0" y="332656"/>
            <a:ext cx="9144000" cy="5832648"/>
          </a:xfrm>
        </p:spPr>
      </p:pic>
      <p:sp>
        <p:nvSpPr>
          <p:cNvPr id="71682" name="标题 1"/>
          <p:cNvSpPr>
            <a:spLocks noGrp="1"/>
          </p:cNvSpPr>
          <p:nvPr>
            <p:ph type="title"/>
          </p:nvPr>
        </p:nvSpPr>
        <p:spPr/>
        <p:txBody>
          <a:bodyPr/>
          <a:lstStyle/>
          <a:p>
            <a:pPr eaLnBrk="1" hangingPunct="1"/>
            <a:endParaRPr lang="zh-CN" altLang="en-US" smtClean="0"/>
          </a:p>
        </p:txBody>
      </p:sp>
      <p:sp>
        <p:nvSpPr>
          <p:cNvPr id="4" name="圆角矩形标注 3"/>
          <p:cNvSpPr/>
          <p:nvPr/>
        </p:nvSpPr>
        <p:spPr>
          <a:xfrm>
            <a:off x="3347864" y="4913784"/>
            <a:ext cx="5112568" cy="1944216"/>
          </a:xfrm>
          <a:prstGeom prst="wedgeRoundRectCallout">
            <a:avLst>
              <a:gd name="adj1" fmla="val -78020"/>
              <a:gd name="adj2" fmla="val -70416"/>
              <a:gd name="adj3" fmla="val 16667"/>
            </a:avLst>
          </a:prstGeom>
          <a:solidFill>
            <a:srgbClr val="3E35F3"/>
          </a:solidFill>
          <a:ln/>
        </p:spPr>
        <p:style>
          <a:lnRef idx="1">
            <a:schemeClr val="accent1"/>
          </a:lnRef>
          <a:fillRef idx="3">
            <a:schemeClr val="accent1"/>
          </a:fillRef>
          <a:effectRef idx="2">
            <a:schemeClr val="accent1"/>
          </a:effectRef>
          <a:fontRef idx="minor">
            <a:schemeClr val="lt1"/>
          </a:fontRef>
        </p:style>
        <p:txBody>
          <a:bodyPr anchor="ctr"/>
          <a:lstStyle/>
          <a:p>
            <a:endParaRPr lang="en-US" altLang="zh-CN" sz="2400" dirty="0" smtClean="0"/>
          </a:p>
          <a:p>
            <a:r>
              <a:rPr lang="zh-CN" altLang="en-US" sz="2400" dirty="0" smtClean="0"/>
              <a:t>第 </a:t>
            </a:r>
            <a:r>
              <a:rPr lang="en-US" altLang="zh-CN" sz="2400" dirty="0" smtClean="0"/>
              <a:t>2 </a:t>
            </a:r>
            <a:r>
              <a:rPr lang="zh-CN" altLang="en-US" sz="2400" dirty="0" smtClean="0"/>
              <a:t>列“本期不动产进项税额增加额” ：填写本期取得的符合税法规定的不动产进项税额。</a:t>
            </a:r>
          </a:p>
          <a:p>
            <a:endParaRPr lang="zh-CN" altLang="en-US" sz="2400" dirty="0" smtClean="0"/>
          </a:p>
        </p:txBody>
      </p:sp>
    </p:spTree>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3" name="Picture 2"/>
          <p:cNvPicPr>
            <a:picLocks noGrp="1" noChangeAspect="1" noChangeArrowheads="1"/>
          </p:cNvPicPr>
          <p:nvPr>
            <p:ph idx="1"/>
          </p:nvPr>
        </p:nvPicPr>
        <p:blipFill>
          <a:blip r:embed="rId2" cstate="print"/>
          <a:srcRect l="3626" t="30251" r="1876" b="22140"/>
          <a:stretch>
            <a:fillRect/>
          </a:stretch>
        </p:blipFill>
        <p:spPr>
          <a:xfrm>
            <a:off x="0" y="332656"/>
            <a:ext cx="9144000" cy="5832648"/>
          </a:xfrm>
        </p:spPr>
      </p:pic>
      <p:sp>
        <p:nvSpPr>
          <p:cNvPr id="71682" name="标题 1"/>
          <p:cNvSpPr>
            <a:spLocks noGrp="1"/>
          </p:cNvSpPr>
          <p:nvPr>
            <p:ph type="title"/>
          </p:nvPr>
        </p:nvSpPr>
        <p:spPr/>
        <p:txBody>
          <a:bodyPr/>
          <a:lstStyle/>
          <a:p>
            <a:pPr eaLnBrk="1" hangingPunct="1"/>
            <a:endParaRPr lang="zh-CN" altLang="en-US" smtClean="0"/>
          </a:p>
        </p:txBody>
      </p:sp>
      <p:sp>
        <p:nvSpPr>
          <p:cNvPr id="4" name="圆角矩形标注 3"/>
          <p:cNvSpPr/>
          <p:nvPr/>
        </p:nvSpPr>
        <p:spPr>
          <a:xfrm>
            <a:off x="4031432" y="4913784"/>
            <a:ext cx="5112568" cy="1944216"/>
          </a:xfrm>
          <a:prstGeom prst="wedgeRoundRectCallout">
            <a:avLst>
              <a:gd name="adj1" fmla="val -63488"/>
              <a:gd name="adj2" fmla="val -69436"/>
              <a:gd name="adj3" fmla="val 16667"/>
            </a:avLst>
          </a:prstGeom>
          <a:solidFill>
            <a:srgbClr val="3E35F3"/>
          </a:solidFill>
          <a:ln/>
        </p:spPr>
        <p:style>
          <a:lnRef idx="1">
            <a:schemeClr val="accent1"/>
          </a:lnRef>
          <a:fillRef idx="3">
            <a:schemeClr val="accent1"/>
          </a:fillRef>
          <a:effectRef idx="2">
            <a:schemeClr val="accent1"/>
          </a:effectRef>
          <a:fontRef idx="minor">
            <a:schemeClr val="lt1"/>
          </a:fontRef>
        </p:style>
        <p:txBody>
          <a:bodyPr anchor="ctr"/>
          <a:lstStyle/>
          <a:p>
            <a:endParaRPr lang="en-US" altLang="zh-CN" sz="2400" dirty="0" smtClean="0"/>
          </a:p>
          <a:p>
            <a:r>
              <a:rPr lang="zh-CN" altLang="en-US" sz="2400" dirty="0" smtClean="0"/>
              <a:t>第 </a:t>
            </a:r>
            <a:r>
              <a:rPr lang="en-US" altLang="zh-CN" sz="2400" dirty="0" smtClean="0"/>
              <a:t>3 </a:t>
            </a:r>
            <a:r>
              <a:rPr lang="zh-CN" altLang="en-US" sz="2400" dirty="0" smtClean="0"/>
              <a:t>列“本期可抵扣不动产进项税额” ：填写符合税法规定可以在本期抵扣的不动产进项税额。</a:t>
            </a:r>
          </a:p>
          <a:p>
            <a:endParaRPr lang="zh-CN" altLang="en-US" sz="2400" dirty="0" smtClean="0"/>
          </a:p>
        </p:txBody>
      </p:sp>
    </p:spTree>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3" name="Picture 2"/>
          <p:cNvPicPr>
            <a:picLocks noGrp="1" noChangeAspect="1" noChangeArrowheads="1"/>
          </p:cNvPicPr>
          <p:nvPr>
            <p:ph idx="1"/>
          </p:nvPr>
        </p:nvPicPr>
        <p:blipFill>
          <a:blip r:embed="rId2" cstate="print"/>
          <a:srcRect l="3626" t="30251" r="1876" b="22140"/>
          <a:stretch>
            <a:fillRect/>
          </a:stretch>
        </p:blipFill>
        <p:spPr>
          <a:xfrm>
            <a:off x="0" y="0"/>
            <a:ext cx="9144000" cy="5832648"/>
          </a:xfrm>
        </p:spPr>
      </p:pic>
      <p:sp>
        <p:nvSpPr>
          <p:cNvPr id="71682" name="标题 1"/>
          <p:cNvSpPr>
            <a:spLocks noGrp="1"/>
          </p:cNvSpPr>
          <p:nvPr>
            <p:ph type="title"/>
          </p:nvPr>
        </p:nvSpPr>
        <p:spPr/>
        <p:txBody>
          <a:bodyPr/>
          <a:lstStyle/>
          <a:p>
            <a:pPr eaLnBrk="1" hangingPunct="1"/>
            <a:endParaRPr lang="zh-CN" altLang="en-US" smtClean="0"/>
          </a:p>
        </p:txBody>
      </p:sp>
      <p:sp>
        <p:nvSpPr>
          <p:cNvPr id="4" name="圆角矩形标注 3"/>
          <p:cNvSpPr/>
          <p:nvPr/>
        </p:nvSpPr>
        <p:spPr>
          <a:xfrm>
            <a:off x="0" y="4437112"/>
            <a:ext cx="5616624" cy="2420888"/>
          </a:xfrm>
          <a:prstGeom prst="wedgeRoundRectCallout">
            <a:avLst>
              <a:gd name="adj1" fmla="val 52475"/>
              <a:gd name="adj2" fmla="val -64989"/>
              <a:gd name="adj3" fmla="val 16667"/>
            </a:avLst>
          </a:prstGeom>
          <a:solidFill>
            <a:srgbClr val="3E35F3"/>
          </a:solidFill>
          <a:ln/>
        </p:spPr>
        <p:style>
          <a:lnRef idx="1">
            <a:schemeClr val="accent1"/>
          </a:lnRef>
          <a:fillRef idx="3">
            <a:schemeClr val="accent1"/>
          </a:fillRef>
          <a:effectRef idx="2">
            <a:schemeClr val="accent1"/>
          </a:effectRef>
          <a:fontRef idx="minor">
            <a:schemeClr val="lt1"/>
          </a:fontRef>
        </p:style>
        <p:txBody>
          <a:bodyPr anchor="ctr"/>
          <a:lstStyle/>
          <a:p>
            <a:endParaRPr lang="en-US" altLang="zh-CN" sz="2400" dirty="0" smtClean="0"/>
          </a:p>
          <a:p>
            <a:r>
              <a:rPr lang="zh-CN" altLang="en-US" sz="2400" dirty="0" smtClean="0"/>
              <a:t>填写按照税法规定本期应转入的待抵扣不动产进项税额。购进时已全额抵扣进项税额的货物和服务，转用于不动产在建工程的，其已抵扣进项税额的 </a:t>
            </a:r>
            <a:r>
              <a:rPr lang="en-US" altLang="zh-CN" sz="2400" dirty="0" smtClean="0"/>
              <a:t>40%</a:t>
            </a:r>
            <a:r>
              <a:rPr lang="zh-CN" altLang="en-US" sz="2400" dirty="0" smtClean="0"/>
              <a:t>部分，应于转用的当期从进项税额中扣减，计入待抵扣进项税额。</a:t>
            </a:r>
          </a:p>
          <a:p>
            <a:endParaRPr lang="zh-CN" altLang="en-US" sz="2400" dirty="0" smtClean="0"/>
          </a:p>
        </p:txBody>
      </p:sp>
      <p:sp>
        <p:nvSpPr>
          <p:cNvPr id="6" name="圆角矩形标注 5"/>
          <p:cNvSpPr/>
          <p:nvPr/>
        </p:nvSpPr>
        <p:spPr>
          <a:xfrm>
            <a:off x="6084168" y="4437112"/>
            <a:ext cx="2952328" cy="1944216"/>
          </a:xfrm>
          <a:prstGeom prst="wedgeRoundRectCallout">
            <a:avLst>
              <a:gd name="adj1" fmla="val -78020"/>
              <a:gd name="adj2" fmla="val -70416"/>
              <a:gd name="adj3" fmla="val 16667"/>
            </a:avLst>
          </a:prstGeom>
          <a:solidFill>
            <a:srgbClr val="3E35F3"/>
          </a:solidFill>
          <a:ln/>
        </p:spPr>
        <p:style>
          <a:lnRef idx="1">
            <a:schemeClr val="accent1"/>
          </a:lnRef>
          <a:fillRef idx="3">
            <a:schemeClr val="accent1"/>
          </a:fillRef>
          <a:effectRef idx="2">
            <a:schemeClr val="accent1"/>
          </a:effectRef>
          <a:fontRef idx="minor">
            <a:schemeClr val="lt1"/>
          </a:fontRef>
        </p:style>
        <p:txBody>
          <a:bodyPr anchor="ctr"/>
          <a:lstStyle/>
          <a:p>
            <a:endParaRPr lang="en-US" altLang="zh-CN" sz="2400" dirty="0" smtClean="0"/>
          </a:p>
          <a:p>
            <a:r>
              <a:rPr lang="zh-CN" altLang="en-US" sz="2400" dirty="0" smtClean="0"/>
              <a:t>本列数≤</a:t>
            </a:r>
            <a:r>
              <a:rPr lang="en-US" altLang="zh-CN" sz="2400" dirty="0" smtClean="0"/>
              <a:t>《</a:t>
            </a:r>
            <a:r>
              <a:rPr lang="zh-CN" altLang="en-US" sz="2400" dirty="0" smtClean="0"/>
              <a:t>附列资料（二）</a:t>
            </a:r>
            <a:r>
              <a:rPr lang="en-US" altLang="zh-CN" sz="2400" dirty="0" smtClean="0"/>
              <a:t>》</a:t>
            </a:r>
            <a:r>
              <a:rPr lang="zh-CN" altLang="en-US" sz="2400" dirty="0" smtClean="0"/>
              <a:t>第 </a:t>
            </a:r>
            <a:r>
              <a:rPr lang="en-US" altLang="zh-CN" sz="2400" dirty="0" smtClean="0"/>
              <a:t>23 </a:t>
            </a:r>
            <a:r>
              <a:rPr lang="zh-CN" altLang="en-US" sz="2400" dirty="0" smtClean="0"/>
              <a:t>栏“税额” 。</a:t>
            </a:r>
          </a:p>
          <a:p>
            <a:endParaRPr lang="zh-CN" altLang="en-US" sz="2400" dirty="0" smtClean="0"/>
          </a:p>
        </p:txBody>
      </p:sp>
    </p:spTree>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3" name="Picture 2"/>
          <p:cNvPicPr>
            <a:picLocks noGrp="1" noChangeAspect="1" noChangeArrowheads="1"/>
          </p:cNvPicPr>
          <p:nvPr>
            <p:ph idx="1"/>
          </p:nvPr>
        </p:nvPicPr>
        <p:blipFill>
          <a:blip r:embed="rId2" cstate="print"/>
          <a:srcRect l="3626" t="30251" r="1876" b="22140"/>
          <a:stretch>
            <a:fillRect/>
          </a:stretch>
        </p:blipFill>
        <p:spPr>
          <a:xfrm>
            <a:off x="0" y="332656"/>
            <a:ext cx="9144000" cy="5832648"/>
          </a:xfrm>
        </p:spPr>
      </p:pic>
      <p:sp>
        <p:nvSpPr>
          <p:cNvPr id="71682" name="标题 1"/>
          <p:cNvSpPr>
            <a:spLocks noGrp="1"/>
          </p:cNvSpPr>
          <p:nvPr>
            <p:ph type="title"/>
          </p:nvPr>
        </p:nvSpPr>
        <p:spPr/>
        <p:txBody>
          <a:bodyPr/>
          <a:lstStyle/>
          <a:p>
            <a:pPr eaLnBrk="1" hangingPunct="1"/>
            <a:endParaRPr lang="zh-CN" altLang="en-US" smtClean="0"/>
          </a:p>
        </p:txBody>
      </p:sp>
      <p:sp>
        <p:nvSpPr>
          <p:cNvPr id="4" name="圆角矩形标注 3"/>
          <p:cNvSpPr/>
          <p:nvPr/>
        </p:nvSpPr>
        <p:spPr>
          <a:xfrm>
            <a:off x="395536" y="4149080"/>
            <a:ext cx="5832648" cy="2592288"/>
          </a:xfrm>
          <a:prstGeom prst="wedgeRoundRectCallout">
            <a:avLst>
              <a:gd name="adj1" fmla="val 70112"/>
              <a:gd name="adj2" fmla="val -9566"/>
              <a:gd name="adj3" fmla="val 16667"/>
            </a:avLst>
          </a:prstGeom>
          <a:solidFill>
            <a:srgbClr val="3E35F3"/>
          </a:solidFill>
          <a:ln/>
        </p:spPr>
        <p:style>
          <a:lnRef idx="1">
            <a:schemeClr val="accent1"/>
          </a:lnRef>
          <a:fillRef idx="3">
            <a:schemeClr val="accent1"/>
          </a:fillRef>
          <a:effectRef idx="2">
            <a:schemeClr val="accent1"/>
          </a:effectRef>
          <a:fontRef idx="minor">
            <a:schemeClr val="lt1"/>
          </a:fontRef>
        </p:style>
        <p:txBody>
          <a:bodyPr anchor="ctr"/>
          <a:lstStyle/>
          <a:p>
            <a:r>
              <a:rPr lang="zh-CN" altLang="en-US" sz="2400" dirty="0" smtClean="0"/>
              <a:t>已抵扣进项税额的不动产，发生非正常损失，或者改变用途，专用于简易计税方法计税项目、免征增值税项目、集体福利或者个人消费的。不得抵扣的进项税额＝（已抵扣进项税额＋待抵扣进项</a:t>
            </a:r>
          </a:p>
          <a:p>
            <a:r>
              <a:rPr lang="zh-CN" altLang="en-US" sz="2400" dirty="0" smtClean="0"/>
              <a:t>税额）</a:t>
            </a:r>
            <a:r>
              <a:rPr lang="en-US" altLang="zh-CN" sz="2400" dirty="0" smtClean="0"/>
              <a:t>×</a:t>
            </a:r>
            <a:r>
              <a:rPr lang="zh-CN" altLang="en-US" sz="2400" dirty="0" smtClean="0"/>
              <a:t>不动产净值率</a:t>
            </a:r>
          </a:p>
          <a:p>
            <a:endParaRPr lang="zh-CN" altLang="en-US" sz="2400" dirty="0" smtClean="0"/>
          </a:p>
        </p:txBody>
      </p:sp>
    </p:spTree>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endParaRPr lang="zh-CN" altLang="en-US"/>
          </a:p>
        </p:txBody>
      </p:sp>
      <p:sp>
        <p:nvSpPr>
          <p:cNvPr id="2" name="标题 1"/>
          <p:cNvSpPr>
            <a:spLocks noGrp="1"/>
          </p:cNvSpPr>
          <p:nvPr>
            <p:ph type="title"/>
          </p:nvPr>
        </p:nvSpPr>
        <p:spPr/>
        <p:txBody>
          <a:bodyPr/>
          <a:lstStyle/>
          <a:p>
            <a:endParaRPr lang="zh-CN" altLang="en-US" dirty="0"/>
          </a:p>
        </p:txBody>
      </p:sp>
      <p:pic>
        <p:nvPicPr>
          <p:cNvPr id="97283" name="Picture 3"/>
          <p:cNvPicPr>
            <a:picLocks noChangeAspect="1" noChangeArrowheads="1"/>
          </p:cNvPicPr>
          <p:nvPr/>
        </p:nvPicPr>
        <p:blipFill>
          <a:blip r:embed="rId2" cstate="print"/>
          <a:srcRect l="1851" t="27154" r="62729" b="5347"/>
          <a:stretch>
            <a:fillRect/>
          </a:stretch>
        </p:blipFill>
        <p:spPr bwMode="auto">
          <a:xfrm>
            <a:off x="395536" y="116632"/>
            <a:ext cx="8352928" cy="6624736"/>
          </a:xfrm>
          <a:prstGeom prst="rect">
            <a:avLst/>
          </a:prstGeom>
          <a:noFill/>
          <a:ln w="9525">
            <a:noFill/>
            <a:miter lim="800000"/>
            <a:headEnd/>
            <a:tailEnd/>
          </a:ln>
        </p:spPr>
      </p:pic>
      <p:sp>
        <p:nvSpPr>
          <p:cNvPr id="7" name="圆角矩形标注 6"/>
          <p:cNvSpPr/>
          <p:nvPr/>
        </p:nvSpPr>
        <p:spPr>
          <a:xfrm>
            <a:off x="4607496" y="1340768"/>
            <a:ext cx="4536504" cy="2592288"/>
          </a:xfrm>
          <a:prstGeom prst="wedgeRoundRectCallout">
            <a:avLst>
              <a:gd name="adj1" fmla="val -30810"/>
              <a:gd name="adj2" fmla="val -72398"/>
              <a:gd name="adj3" fmla="val 16667"/>
            </a:avLst>
          </a:prstGeom>
          <a:solidFill>
            <a:srgbClr val="3E35F3"/>
          </a:solidFill>
          <a:ln/>
        </p:spPr>
        <p:style>
          <a:lnRef idx="1">
            <a:schemeClr val="accent1"/>
          </a:lnRef>
          <a:fillRef idx="3">
            <a:schemeClr val="accent1"/>
          </a:fillRef>
          <a:effectRef idx="2">
            <a:schemeClr val="accent1"/>
          </a:effectRef>
          <a:fontRef idx="minor">
            <a:schemeClr val="lt1"/>
          </a:fontRef>
        </p:style>
        <p:txBody>
          <a:bodyPr anchor="ctr"/>
          <a:lstStyle/>
          <a:p>
            <a:r>
              <a:rPr lang="zh-CN" altLang="en-US" sz="2400" dirty="0" smtClean="0"/>
              <a:t>本表第 </a:t>
            </a:r>
            <a:r>
              <a:rPr lang="en-US" altLang="zh-CN" sz="2400" dirty="0" smtClean="0"/>
              <a:t>1 </a:t>
            </a:r>
            <a:r>
              <a:rPr lang="zh-CN" altLang="en-US" sz="2400" dirty="0" smtClean="0"/>
              <a:t>栏“税额”</a:t>
            </a:r>
            <a:r>
              <a:rPr lang="en-US" altLang="zh-CN" sz="2400" dirty="0" smtClean="0"/>
              <a:t>=《</a:t>
            </a:r>
            <a:r>
              <a:rPr lang="zh-CN" altLang="en-US" sz="2400" dirty="0" smtClean="0"/>
              <a:t>附列资料（二）</a:t>
            </a:r>
            <a:r>
              <a:rPr lang="en-US" altLang="zh-CN" sz="2400" dirty="0" smtClean="0"/>
              <a:t>》</a:t>
            </a:r>
            <a:r>
              <a:rPr lang="zh-CN" altLang="en-US" sz="2400" dirty="0" smtClean="0"/>
              <a:t>第 </a:t>
            </a:r>
            <a:r>
              <a:rPr lang="en-US" altLang="zh-CN" sz="2400" dirty="0" smtClean="0"/>
              <a:t>12 </a:t>
            </a:r>
            <a:r>
              <a:rPr lang="zh-CN" altLang="en-US" sz="2400" dirty="0" smtClean="0"/>
              <a:t>栏“税额”列</a:t>
            </a:r>
          </a:p>
        </p:txBody>
      </p:sp>
    </p:spTree>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endParaRPr lang="zh-CN" altLang="en-US"/>
          </a:p>
        </p:txBody>
      </p:sp>
      <p:pic>
        <p:nvPicPr>
          <p:cNvPr id="1026" name="Picture 2"/>
          <p:cNvPicPr>
            <a:picLocks noGrp="1" noChangeAspect="1" noChangeArrowheads="1"/>
          </p:cNvPicPr>
          <p:nvPr>
            <p:ph idx="1"/>
          </p:nvPr>
        </p:nvPicPr>
        <p:blipFill>
          <a:blip r:embed="rId2" cstate="print"/>
          <a:srcRect l="1697" t="25537" r="42844" b="9232"/>
          <a:stretch>
            <a:fillRect/>
          </a:stretch>
        </p:blipFill>
        <p:spPr bwMode="auto">
          <a:xfrm>
            <a:off x="0" y="0"/>
            <a:ext cx="9144000" cy="6858000"/>
          </a:xfrm>
          <a:prstGeom prst="rect">
            <a:avLst/>
          </a:prstGeom>
          <a:noFill/>
          <a:ln w="9525">
            <a:noFill/>
            <a:miter lim="800000"/>
            <a:headEnd/>
            <a:tailEnd/>
          </a:ln>
        </p:spPr>
      </p:pic>
      <p:sp>
        <p:nvSpPr>
          <p:cNvPr id="5" name="圆角矩形标注 4"/>
          <p:cNvSpPr/>
          <p:nvPr/>
        </p:nvSpPr>
        <p:spPr>
          <a:xfrm>
            <a:off x="4932040" y="2636912"/>
            <a:ext cx="4211960" cy="2592288"/>
          </a:xfrm>
          <a:prstGeom prst="wedgeRoundRectCallout">
            <a:avLst>
              <a:gd name="adj1" fmla="val -33601"/>
              <a:gd name="adj2" fmla="val -78367"/>
              <a:gd name="adj3" fmla="val 16667"/>
            </a:avLst>
          </a:prstGeom>
          <a:solidFill>
            <a:srgbClr val="3E35F3"/>
          </a:solidFill>
          <a:ln/>
        </p:spPr>
        <p:style>
          <a:lnRef idx="1">
            <a:schemeClr val="accent1"/>
          </a:lnRef>
          <a:fillRef idx="3">
            <a:schemeClr val="accent1"/>
          </a:fillRef>
          <a:effectRef idx="2">
            <a:schemeClr val="accent1"/>
          </a:effectRef>
          <a:fontRef idx="minor">
            <a:schemeClr val="lt1"/>
          </a:fontRef>
        </p:style>
        <p:txBody>
          <a:bodyPr anchor="ctr"/>
          <a:lstStyle/>
          <a:p>
            <a:r>
              <a:rPr lang="zh-CN" altLang="en-US" sz="2400" dirty="0" smtClean="0"/>
              <a:t>本表第 </a:t>
            </a:r>
            <a:r>
              <a:rPr lang="en-US" altLang="zh-CN" sz="2400" dirty="0" smtClean="0"/>
              <a:t>1 </a:t>
            </a:r>
            <a:r>
              <a:rPr lang="zh-CN" altLang="en-US" sz="2400" dirty="0" smtClean="0"/>
              <a:t>栏“税额”</a:t>
            </a:r>
            <a:r>
              <a:rPr lang="en-US" altLang="zh-CN" sz="2400" dirty="0" smtClean="0"/>
              <a:t>=《</a:t>
            </a:r>
            <a:r>
              <a:rPr lang="zh-CN" altLang="en-US" sz="2400" dirty="0" smtClean="0"/>
              <a:t>附列资料（二）</a:t>
            </a:r>
            <a:r>
              <a:rPr lang="en-US" altLang="zh-CN" sz="2400" dirty="0" smtClean="0"/>
              <a:t>》</a:t>
            </a:r>
            <a:r>
              <a:rPr lang="zh-CN" altLang="en-US" sz="2400" dirty="0" smtClean="0"/>
              <a:t>第 </a:t>
            </a:r>
            <a:r>
              <a:rPr lang="en-US" altLang="zh-CN" sz="2400" dirty="0" smtClean="0"/>
              <a:t>12 </a:t>
            </a:r>
            <a:r>
              <a:rPr lang="zh-CN" altLang="en-US" sz="2400" dirty="0" smtClean="0"/>
              <a:t>栏“税额”列</a:t>
            </a:r>
          </a:p>
        </p:txBody>
      </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endParaRPr lang="zh-CN" altLang="en-US"/>
          </a:p>
        </p:txBody>
      </p:sp>
      <p:pic>
        <p:nvPicPr>
          <p:cNvPr id="2050" name="Picture 2"/>
          <p:cNvPicPr>
            <a:picLocks noGrp="1" noChangeAspect="1" noChangeArrowheads="1"/>
          </p:cNvPicPr>
          <p:nvPr>
            <p:ph idx="1"/>
          </p:nvPr>
        </p:nvPicPr>
        <p:blipFill>
          <a:blip r:embed="rId2" cstate="print"/>
          <a:srcRect l="1697" t="22355" r="42844" b="10823"/>
          <a:stretch>
            <a:fillRect/>
          </a:stretch>
        </p:blipFill>
        <p:spPr bwMode="auto">
          <a:xfrm>
            <a:off x="-1" y="0"/>
            <a:ext cx="9144001" cy="6669360"/>
          </a:xfrm>
          <a:prstGeom prst="rect">
            <a:avLst/>
          </a:prstGeom>
          <a:noFill/>
          <a:ln w="9525">
            <a:noFill/>
            <a:miter lim="800000"/>
            <a:headEnd/>
            <a:tailEnd/>
          </a:ln>
        </p:spPr>
      </p:pic>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731" name="Picture 2"/>
          <p:cNvPicPr>
            <a:picLocks noGrp="1" noChangeAspect="1" noChangeArrowheads="1"/>
          </p:cNvPicPr>
          <p:nvPr>
            <p:ph idx="1"/>
          </p:nvPr>
        </p:nvPicPr>
        <p:blipFill>
          <a:blip r:embed="rId2" cstate="print"/>
          <a:srcRect l="2751" t="28610" r="1876" b="5723"/>
          <a:stretch>
            <a:fillRect/>
          </a:stretch>
        </p:blipFill>
        <p:spPr>
          <a:xfrm>
            <a:off x="0" y="0"/>
            <a:ext cx="9144000" cy="6858000"/>
          </a:xfrm>
        </p:spPr>
      </p:pic>
      <p:sp>
        <p:nvSpPr>
          <p:cNvPr id="73730" name="标题 1"/>
          <p:cNvSpPr>
            <a:spLocks noGrp="1"/>
          </p:cNvSpPr>
          <p:nvPr>
            <p:ph type="title"/>
          </p:nvPr>
        </p:nvSpPr>
        <p:spPr/>
        <p:txBody>
          <a:bodyPr/>
          <a:lstStyle/>
          <a:p>
            <a:pPr eaLnBrk="1" hangingPunct="1"/>
            <a:endParaRPr lang="zh-CN" altLang="en-US"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内容占位符 2"/>
          <p:cNvSpPr>
            <a:spLocks noGrp="1"/>
          </p:cNvSpPr>
          <p:nvPr>
            <p:ph idx="1"/>
          </p:nvPr>
        </p:nvSpPr>
        <p:spPr>
          <a:xfrm>
            <a:off x="251520" y="908720"/>
            <a:ext cx="8640960" cy="5001419"/>
          </a:xfrm>
        </p:spPr>
        <p:txBody>
          <a:bodyPr>
            <a:normAutofit/>
          </a:bodyPr>
          <a:lstStyle/>
          <a:p>
            <a:pPr eaLnBrk="1" hangingPunct="1"/>
            <a:endParaRPr lang="en-US" altLang="zh-CN" sz="2800" dirty="0" smtClean="0"/>
          </a:p>
          <a:p>
            <a:pPr eaLnBrk="1" hangingPunct="1"/>
            <a:r>
              <a:rPr lang="zh-CN" altLang="zh-CN" sz="2800" dirty="0" smtClean="0"/>
              <a:t>一</a:t>
            </a:r>
            <a:r>
              <a:rPr lang="zh-CN" altLang="en-US" sz="2800" dirty="0" smtClean="0"/>
              <a:t>、</a:t>
            </a:r>
            <a:r>
              <a:rPr lang="zh-CN" altLang="zh-CN" sz="2800" dirty="0" smtClean="0"/>
              <a:t>固定业户</a:t>
            </a:r>
            <a:r>
              <a:rPr lang="zh-CN" altLang="en-US" sz="2800" dirty="0" smtClean="0"/>
              <a:t>。</a:t>
            </a:r>
            <a:endParaRPr lang="en-US" altLang="zh-CN" sz="2800" dirty="0" smtClean="0"/>
          </a:p>
          <a:p>
            <a:pPr eaLnBrk="1" hangingPunct="1"/>
            <a:r>
              <a:rPr lang="zh-CN" altLang="zh-CN" sz="2800" dirty="0" smtClean="0"/>
              <a:t>应当向其机构所在地或者居住地主管税务机关申报纳税。总机构和分支机构不在同一县（市）的，应当分别向各自所在地的主管税务机关申报纳税；经财政部和国家税务总局或者其授权的财政和税务机关批准，可以</a:t>
            </a:r>
            <a:r>
              <a:rPr lang="zh-CN" altLang="zh-CN" sz="2800" dirty="0" smtClean="0">
                <a:solidFill>
                  <a:srgbClr val="FF0000"/>
                </a:solidFill>
              </a:rPr>
              <a:t>由总机构汇总</a:t>
            </a:r>
            <a:r>
              <a:rPr lang="zh-CN" altLang="zh-CN" sz="2800" dirty="0" smtClean="0"/>
              <a:t>向总机构所在地的主管税务机关申报纳税。</a:t>
            </a:r>
            <a:endParaRPr lang="en-US" altLang="zh-CN" sz="2800" dirty="0" smtClean="0"/>
          </a:p>
          <a:p>
            <a:pPr eaLnBrk="1" hangingPunct="1"/>
            <a:r>
              <a:rPr lang="zh-CN" altLang="en-US" sz="2800" dirty="0" smtClean="0"/>
              <a:t>二、</a:t>
            </a:r>
            <a:r>
              <a:rPr lang="zh-CN" altLang="zh-CN" sz="2800" dirty="0" smtClean="0"/>
              <a:t>扣缴义务人应当向其机构所在地或者居住地主管税务机关申报缴纳扣缴的税款。</a:t>
            </a:r>
          </a:p>
          <a:p>
            <a:pPr eaLnBrk="1" hangingPunct="1"/>
            <a:endParaRPr lang="en-US" altLang="zh-CN" sz="2800" dirty="0" smtClean="0"/>
          </a:p>
          <a:p>
            <a:pPr eaLnBrk="1" hangingPunct="1"/>
            <a:endParaRPr lang="en-US" altLang="zh-CN" sz="2800" dirty="0" smtClean="0"/>
          </a:p>
        </p:txBody>
      </p:sp>
      <p:sp>
        <p:nvSpPr>
          <p:cNvPr id="4" name="Text Box 11"/>
          <p:cNvSpPr txBox="1">
            <a:spLocks noChangeArrowheads="1"/>
          </p:cNvSpPr>
          <p:nvPr/>
        </p:nvSpPr>
        <p:spPr bwMode="auto">
          <a:xfrm>
            <a:off x="1043608" y="116632"/>
            <a:ext cx="6934200" cy="896143"/>
          </a:xfrm>
          <a:prstGeom prst="rect">
            <a:avLst/>
          </a:prstGeom>
          <a:noFill/>
          <a:ln w="9525">
            <a:noFill/>
            <a:miter lim="800000"/>
            <a:headEnd/>
            <a:tailEnd/>
          </a:ln>
          <a:effectLst/>
        </p:spPr>
        <p:txBody>
          <a:bodyPr>
            <a:spAutoFit/>
          </a:bodyPr>
          <a:lstStyle/>
          <a:p>
            <a:pPr algn="ctr">
              <a:lnSpc>
                <a:spcPct val="150000"/>
              </a:lnSpc>
              <a:buClr>
                <a:srgbClr val="33CCFF"/>
              </a:buClr>
            </a:pPr>
            <a:r>
              <a:rPr lang="zh-CN" altLang="en-US" sz="4000" b="1" dirty="0" smtClean="0">
                <a:solidFill>
                  <a:srgbClr val="3366FF"/>
                </a:solidFill>
                <a:latin typeface="黑体" pitchFamily="49" charset="-122"/>
                <a:ea typeface="黑体" pitchFamily="49" charset="-122"/>
              </a:rPr>
              <a:t>贰  </a:t>
            </a:r>
            <a:r>
              <a:rPr lang="zh-CN" altLang="en-US" sz="4000" b="1" dirty="0" smtClean="0">
                <a:latin typeface="黑体" pitchFamily="49" charset="-122"/>
                <a:ea typeface="黑体" pitchFamily="49" charset="-122"/>
              </a:rPr>
              <a:t>纳税申报地点</a:t>
            </a:r>
            <a:endParaRPr lang="zh-CN" altLang="en-US" sz="4000" b="1" dirty="0">
              <a:latin typeface="黑体" pitchFamily="49" charset="-122"/>
              <a:ea typeface="黑体" pitchFamily="49" charset="-122"/>
            </a:endParaRPr>
          </a:p>
        </p:txBody>
      </p:sp>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851" name="Picture 2"/>
          <p:cNvPicPr>
            <a:picLocks noGrp="1" noChangeAspect="1" noChangeArrowheads="1"/>
          </p:cNvPicPr>
          <p:nvPr>
            <p:ph idx="1"/>
          </p:nvPr>
        </p:nvPicPr>
        <p:blipFill>
          <a:blip r:embed="rId2" cstate="print"/>
          <a:srcRect l="2751" t="28610" r="1876" b="5723"/>
          <a:stretch>
            <a:fillRect/>
          </a:stretch>
        </p:blipFill>
        <p:spPr>
          <a:xfrm>
            <a:off x="0" y="188640"/>
            <a:ext cx="9144000" cy="6840760"/>
          </a:xfrm>
        </p:spPr>
      </p:pic>
      <p:sp>
        <p:nvSpPr>
          <p:cNvPr id="78850" name="标题 1"/>
          <p:cNvSpPr>
            <a:spLocks noGrp="1"/>
          </p:cNvSpPr>
          <p:nvPr>
            <p:ph type="title"/>
          </p:nvPr>
        </p:nvSpPr>
        <p:spPr/>
        <p:txBody>
          <a:bodyPr/>
          <a:lstStyle/>
          <a:p>
            <a:pPr eaLnBrk="1" hangingPunct="1"/>
            <a:endParaRPr lang="zh-CN" altLang="en-US" smtClean="0"/>
          </a:p>
        </p:txBody>
      </p:sp>
      <p:sp>
        <p:nvSpPr>
          <p:cNvPr id="5" name="圆角矩形标注 4"/>
          <p:cNvSpPr/>
          <p:nvPr/>
        </p:nvSpPr>
        <p:spPr>
          <a:xfrm>
            <a:off x="3851920" y="2924944"/>
            <a:ext cx="4176464" cy="2592288"/>
          </a:xfrm>
          <a:prstGeom prst="wedgeRoundRectCallout">
            <a:avLst>
              <a:gd name="adj1" fmla="val -96109"/>
              <a:gd name="adj2" fmla="val -61375"/>
              <a:gd name="adj3" fmla="val 16667"/>
            </a:avLst>
          </a:prstGeom>
          <a:solidFill>
            <a:srgbClr val="3E35F3"/>
          </a:solidFill>
          <a:ln/>
        </p:spPr>
        <p:style>
          <a:lnRef idx="1">
            <a:schemeClr val="accent1"/>
          </a:lnRef>
          <a:fillRef idx="3">
            <a:schemeClr val="accent1"/>
          </a:fillRef>
          <a:effectRef idx="2">
            <a:schemeClr val="accent1"/>
          </a:effectRef>
          <a:fontRef idx="minor">
            <a:schemeClr val="lt1"/>
          </a:fontRef>
        </p:style>
        <p:txBody>
          <a:bodyPr anchor="ctr"/>
          <a:lstStyle/>
          <a:p>
            <a:r>
              <a:rPr lang="en-US" altLang="zh-CN" sz="2400" dirty="0" smtClean="0"/>
              <a:t>“</a:t>
            </a:r>
            <a:r>
              <a:rPr lang="zh-CN" altLang="en-US" sz="2400" dirty="0" smtClean="0"/>
              <a:t>减税性质代码及名称”：根据国家税务总局最新发布的</a:t>
            </a:r>
            <a:r>
              <a:rPr lang="en-US" altLang="zh-CN" sz="2400" dirty="0" smtClean="0"/>
              <a:t>《</a:t>
            </a:r>
            <a:r>
              <a:rPr lang="zh-CN" altLang="en-US" sz="2400" dirty="0" smtClean="0"/>
              <a:t>减免性质及分类表</a:t>
            </a:r>
            <a:r>
              <a:rPr lang="en-US" altLang="zh-CN" sz="2400" dirty="0" smtClean="0"/>
              <a:t>》</a:t>
            </a:r>
            <a:r>
              <a:rPr lang="zh-CN" altLang="en-US" sz="2400" dirty="0" smtClean="0"/>
              <a:t>所列减免性质代码、项目名称填写。同时有多个减征项目的，应分别填写。</a:t>
            </a:r>
          </a:p>
        </p:txBody>
      </p:sp>
      <p:sp>
        <p:nvSpPr>
          <p:cNvPr id="6" name="圆角矩形标注 5"/>
          <p:cNvSpPr/>
          <p:nvPr/>
        </p:nvSpPr>
        <p:spPr>
          <a:xfrm>
            <a:off x="251520" y="5013176"/>
            <a:ext cx="4536504" cy="1844824"/>
          </a:xfrm>
          <a:prstGeom prst="wedgeRoundRectCallout">
            <a:avLst>
              <a:gd name="adj1" fmla="val -14013"/>
              <a:gd name="adj2" fmla="val -157548"/>
              <a:gd name="adj3" fmla="val 16667"/>
            </a:avLst>
          </a:prstGeom>
          <a:solidFill>
            <a:srgbClr val="3E35F3"/>
          </a:solidFill>
          <a:ln/>
        </p:spPr>
        <p:style>
          <a:lnRef idx="1">
            <a:schemeClr val="accent1"/>
          </a:lnRef>
          <a:fillRef idx="3">
            <a:schemeClr val="accent1"/>
          </a:fillRef>
          <a:effectRef idx="2">
            <a:schemeClr val="accent1"/>
          </a:effectRef>
          <a:fontRef idx="minor">
            <a:schemeClr val="lt1"/>
          </a:fontRef>
        </p:style>
        <p:txBody>
          <a:bodyPr anchor="ctr"/>
          <a:lstStyle/>
          <a:p>
            <a:r>
              <a:rPr lang="zh-CN" altLang="en-US" sz="2400" dirty="0" smtClean="0"/>
              <a:t>一般纳税人填写时，第 </a:t>
            </a:r>
            <a:r>
              <a:rPr lang="en-US" altLang="zh-CN" sz="2400" dirty="0" smtClean="0"/>
              <a:t>1 </a:t>
            </a:r>
            <a:r>
              <a:rPr lang="zh-CN" altLang="en-US" sz="2400" dirty="0" smtClean="0"/>
              <a:t>行“合计”本列数</a:t>
            </a:r>
            <a:r>
              <a:rPr lang="en-US" altLang="zh-CN" sz="2400" dirty="0" smtClean="0"/>
              <a:t>=</a:t>
            </a:r>
            <a:r>
              <a:rPr lang="zh-CN" altLang="en-US" sz="2400" dirty="0" smtClean="0"/>
              <a:t>主表第 </a:t>
            </a:r>
            <a:r>
              <a:rPr lang="en-US" altLang="zh-CN" sz="2400" dirty="0" smtClean="0"/>
              <a:t>23</a:t>
            </a:r>
          </a:p>
          <a:p>
            <a:r>
              <a:rPr lang="zh-CN" altLang="en-US" sz="2400" dirty="0" smtClean="0"/>
              <a:t>行“一般项目”列“本月数” 。</a:t>
            </a:r>
          </a:p>
        </p:txBody>
      </p:sp>
    </p:spTree>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9875" name="Picture 2"/>
          <p:cNvPicPr>
            <a:picLocks noGrp="1" noChangeAspect="1" noChangeArrowheads="1"/>
          </p:cNvPicPr>
          <p:nvPr>
            <p:ph idx="1"/>
          </p:nvPr>
        </p:nvPicPr>
        <p:blipFill>
          <a:blip r:embed="rId2" cstate="print"/>
          <a:srcRect l="2751" t="31893" r="1876" b="12290"/>
          <a:stretch>
            <a:fillRect/>
          </a:stretch>
        </p:blipFill>
        <p:spPr>
          <a:xfrm>
            <a:off x="0" y="0"/>
            <a:ext cx="9144000" cy="6858000"/>
          </a:xfrm>
        </p:spPr>
      </p:pic>
      <p:sp>
        <p:nvSpPr>
          <p:cNvPr id="79874" name="标题 1"/>
          <p:cNvSpPr>
            <a:spLocks noGrp="1"/>
          </p:cNvSpPr>
          <p:nvPr>
            <p:ph type="title"/>
          </p:nvPr>
        </p:nvSpPr>
        <p:spPr/>
        <p:txBody>
          <a:bodyPr/>
          <a:lstStyle/>
          <a:p>
            <a:pPr eaLnBrk="1" hangingPunct="1"/>
            <a:endParaRPr lang="zh-CN" altLang="en-US" smtClean="0"/>
          </a:p>
        </p:txBody>
      </p:sp>
    </p:spTree>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r>
              <a:rPr lang="zh-CN" altLang="en-US" dirty="0" smtClean="0"/>
              <a:t>由按政策规定需要预缴增值税的纳税人，在向</a:t>
            </a:r>
            <a:r>
              <a:rPr lang="zh-CN" altLang="en-US" dirty="0" smtClean="0">
                <a:solidFill>
                  <a:srgbClr val="FF0000"/>
                </a:solidFill>
              </a:rPr>
              <a:t>国税机关预缴税款</a:t>
            </a:r>
            <a:r>
              <a:rPr lang="zh-CN" altLang="en-US" dirty="0" smtClean="0"/>
              <a:t>时填写。</a:t>
            </a:r>
            <a:endParaRPr lang="en-US" altLang="zh-CN" dirty="0" smtClean="0"/>
          </a:p>
          <a:p>
            <a:r>
              <a:rPr lang="en-US" altLang="zh-CN" dirty="0" smtClean="0"/>
              <a:t>1.</a:t>
            </a:r>
            <a:r>
              <a:rPr lang="zh-CN" altLang="en-US" dirty="0" smtClean="0"/>
              <a:t>纳税人跨县（市）提供建筑服务、房地产开发企业预售自行开发的房地产项目</a:t>
            </a:r>
            <a:endParaRPr lang="en-US" altLang="zh-CN" dirty="0" smtClean="0"/>
          </a:p>
          <a:p>
            <a:r>
              <a:rPr lang="en-US" altLang="zh-CN" dirty="0" smtClean="0"/>
              <a:t>2.</a:t>
            </a:r>
            <a:r>
              <a:rPr lang="zh-CN" altLang="en-US" dirty="0" smtClean="0"/>
              <a:t>纳税人出租与机构所在地不在同一县（市）的不动产</a:t>
            </a:r>
            <a:endParaRPr lang="en-US" altLang="zh-CN" dirty="0" smtClean="0"/>
          </a:p>
          <a:p>
            <a:pPr>
              <a:buNone/>
            </a:pPr>
            <a:r>
              <a:rPr lang="en-US" altLang="zh-CN" dirty="0" smtClean="0"/>
              <a:t>   3.</a:t>
            </a:r>
            <a:r>
              <a:rPr lang="zh-CN" altLang="en-US" dirty="0" smtClean="0"/>
              <a:t>纳税人应区分预缴税款项目适用的计税方法，并在表中勾选。（预征率不同）</a:t>
            </a:r>
          </a:p>
          <a:p>
            <a:endParaRPr lang="zh-CN" altLang="en-US" dirty="0" smtClean="0"/>
          </a:p>
          <a:p>
            <a:endParaRPr lang="zh-CN" altLang="en-US" dirty="0" smtClean="0"/>
          </a:p>
          <a:p>
            <a:endParaRPr lang="zh-CN" altLang="en-US" dirty="0"/>
          </a:p>
        </p:txBody>
      </p:sp>
      <p:sp>
        <p:nvSpPr>
          <p:cNvPr id="2" name="标题 1"/>
          <p:cNvSpPr>
            <a:spLocks noGrp="1"/>
          </p:cNvSpPr>
          <p:nvPr>
            <p:ph type="title"/>
          </p:nvPr>
        </p:nvSpPr>
        <p:spPr/>
        <p:txBody>
          <a:bodyPr/>
          <a:lstStyle/>
          <a:p>
            <a:r>
              <a:rPr lang="zh-CN" altLang="en-US" dirty="0" smtClean="0"/>
              <a:t>增值税预缴税款表填报范围</a:t>
            </a:r>
            <a:endParaRPr lang="zh-CN" altLang="en-US" dirty="0"/>
          </a:p>
        </p:txBody>
      </p:sp>
    </p:spTree>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900" name="Picture 4"/>
          <p:cNvPicPr>
            <a:picLocks noGrp="1" noChangeAspect="1" noChangeArrowheads="1"/>
          </p:cNvPicPr>
          <p:nvPr>
            <p:ph idx="1"/>
          </p:nvPr>
        </p:nvPicPr>
        <p:blipFill>
          <a:blip r:embed="rId2" cstate="print"/>
          <a:srcRect l="1876" t="28608" r="32500" b="5268"/>
          <a:stretch>
            <a:fillRect/>
          </a:stretch>
        </p:blipFill>
        <p:spPr bwMode="auto">
          <a:xfrm>
            <a:off x="0" y="260648"/>
            <a:ext cx="9144000" cy="6480720"/>
          </a:xfrm>
          <a:prstGeom prst="rect">
            <a:avLst/>
          </a:prstGeom>
          <a:noFill/>
          <a:ln w="9525">
            <a:noFill/>
            <a:miter lim="800000"/>
            <a:headEnd/>
            <a:tailEnd/>
          </a:ln>
        </p:spPr>
      </p:pic>
      <p:sp>
        <p:nvSpPr>
          <p:cNvPr id="80898" name="标题 1"/>
          <p:cNvSpPr>
            <a:spLocks noGrp="1"/>
          </p:cNvSpPr>
          <p:nvPr>
            <p:ph type="title"/>
          </p:nvPr>
        </p:nvSpPr>
        <p:spPr/>
        <p:txBody>
          <a:bodyPr/>
          <a:lstStyle/>
          <a:p>
            <a:pPr eaLnBrk="1" hangingPunct="1"/>
            <a:endParaRPr lang="zh-CN" altLang="en-US" smtClean="0"/>
          </a:p>
        </p:txBody>
      </p:sp>
      <p:sp>
        <p:nvSpPr>
          <p:cNvPr id="5" name="圆角矩形标注 4"/>
          <p:cNvSpPr/>
          <p:nvPr/>
        </p:nvSpPr>
        <p:spPr>
          <a:xfrm>
            <a:off x="2051720" y="3429000"/>
            <a:ext cx="4536504" cy="2592288"/>
          </a:xfrm>
          <a:prstGeom prst="wedgeRoundRectCallout">
            <a:avLst>
              <a:gd name="adj1" fmla="val -18212"/>
              <a:gd name="adj2" fmla="val -116763"/>
              <a:gd name="adj3" fmla="val 16667"/>
            </a:avLst>
          </a:prstGeom>
          <a:solidFill>
            <a:srgbClr val="3E35F3"/>
          </a:solidFill>
          <a:ln/>
        </p:spPr>
        <p:style>
          <a:lnRef idx="1">
            <a:schemeClr val="accent1"/>
          </a:lnRef>
          <a:fillRef idx="3">
            <a:schemeClr val="accent1"/>
          </a:fillRef>
          <a:effectRef idx="2">
            <a:schemeClr val="accent1"/>
          </a:effectRef>
          <a:fontRef idx="minor">
            <a:schemeClr val="lt1"/>
          </a:fontRef>
        </p:style>
        <p:txBody>
          <a:bodyPr anchor="ctr"/>
          <a:lstStyle/>
          <a:p>
            <a:r>
              <a:rPr lang="zh-CN" altLang="en-US" sz="2400" dirty="0" smtClean="0"/>
              <a:t>由异地提供建筑服务的纳税人和房地产开发企业填写</a:t>
            </a:r>
            <a:r>
              <a:rPr lang="en-US" altLang="zh-CN" sz="2400" dirty="0" smtClean="0"/>
              <a:t>《</a:t>
            </a:r>
            <a:r>
              <a:rPr lang="zh-CN" altLang="en-US" sz="2400" dirty="0" smtClean="0"/>
              <a:t>建筑工程施工许可证</a:t>
            </a:r>
            <a:r>
              <a:rPr lang="en-US" altLang="zh-CN" sz="2400" dirty="0" smtClean="0"/>
              <a:t>》</a:t>
            </a:r>
            <a:r>
              <a:rPr lang="zh-CN" altLang="en-US" sz="2400" dirty="0" smtClean="0"/>
              <a:t>上的</a:t>
            </a:r>
            <a:r>
              <a:rPr lang="zh-CN" altLang="en-US" sz="2400" dirty="0" smtClean="0"/>
              <a:t>编号；出租</a:t>
            </a:r>
            <a:r>
              <a:rPr lang="zh-CN" altLang="en-US" sz="2400" dirty="0" smtClean="0"/>
              <a:t>不动产业务无需填写。</a:t>
            </a:r>
          </a:p>
        </p:txBody>
      </p:sp>
    </p:spTree>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900" name="Picture 4"/>
          <p:cNvPicPr>
            <a:picLocks noGrp="1" noChangeAspect="1" noChangeArrowheads="1"/>
          </p:cNvPicPr>
          <p:nvPr>
            <p:ph idx="1"/>
          </p:nvPr>
        </p:nvPicPr>
        <p:blipFill>
          <a:blip r:embed="rId2" cstate="print"/>
          <a:srcRect l="1876" t="28608" r="32500" b="5268"/>
          <a:stretch>
            <a:fillRect/>
          </a:stretch>
        </p:blipFill>
        <p:spPr bwMode="auto">
          <a:xfrm>
            <a:off x="0" y="260648"/>
            <a:ext cx="9144000" cy="6480720"/>
          </a:xfrm>
          <a:prstGeom prst="rect">
            <a:avLst/>
          </a:prstGeom>
          <a:noFill/>
          <a:ln w="9525">
            <a:noFill/>
            <a:miter lim="800000"/>
            <a:headEnd/>
            <a:tailEnd/>
          </a:ln>
        </p:spPr>
      </p:pic>
      <p:sp>
        <p:nvSpPr>
          <p:cNvPr id="80898" name="标题 1"/>
          <p:cNvSpPr>
            <a:spLocks noGrp="1"/>
          </p:cNvSpPr>
          <p:nvPr>
            <p:ph type="title"/>
          </p:nvPr>
        </p:nvSpPr>
        <p:spPr/>
        <p:txBody>
          <a:bodyPr/>
          <a:lstStyle/>
          <a:p>
            <a:pPr eaLnBrk="1" hangingPunct="1"/>
            <a:endParaRPr lang="zh-CN" altLang="en-US" smtClean="0"/>
          </a:p>
        </p:txBody>
      </p:sp>
      <p:sp>
        <p:nvSpPr>
          <p:cNvPr id="5" name="圆角矩形标注 4"/>
          <p:cNvSpPr/>
          <p:nvPr/>
        </p:nvSpPr>
        <p:spPr>
          <a:xfrm>
            <a:off x="2339752" y="4005064"/>
            <a:ext cx="4536504" cy="2852936"/>
          </a:xfrm>
          <a:prstGeom prst="wedgeRoundRectCallout">
            <a:avLst>
              <a:gd name="adj1" fmla="val -18212"/>
              <a:gd name="adj2" fmla="val -110753"/>
              <a:gd name="adj3" fmla="val 16667"/>
            </a:avLst>
          </a:prstGeom>
          <a:solidFill>
            <a:srgbClr val="3E35F3"/>
          </a:solidFill>
          <a:ln/>
        </p:spPr>
        <p:style>
          <a:lnRef idx="1">
            <a:schemeClr val="accent1"/>
          </a:lnRef>
          <a:fillRef idx="3">
            <a:schemeClr val="accent1"/>
          </a:fillRef>
          <a:effectRef idx="2">
            <a:schemeClr val="accent1"/>
          </a:effectRef>
          <a:fontRef idx="minor">
            <a:schemeClr val="lt1"/>
          </a:fontRef>
        </p:style>
        <p:txBody>
          <a:bodyPr anchor="ctr"/>
          <a:lstStyle/>
          <a:p>
            <a:endParaRPr lang="zh-CN" altLang="en-US" sz="2400" dirty="0" smtClean="0"/>
          </a:p>
          <a:p>
            <a:r>
              <a:rPr lang="zh-CN" altLang="en-US" sz="2400" dirty="0" smtClean="0"/>
              <a:t>建筑服务取得的全部价款和价外费用</a:t>
            </a:r>
            <a:r>
              <a:rPr lang="en-US" altLang="zh-CN" sz="2400" dirty="0" smtClean="0"/>
              <a:t>(</a:t>
            </a:r>
            <a:r>
              <a:rPr lang="zh-CN" altLang="en-US" sz="2400" dirty="0" smtClean="0"/>
              <a:t>含税</a:t>
            </a:r>
            <a:r>
              <a:rPr lang="en-US" altLang="zh-CN" sz="2400" dirty="0" smtClean="0"/>
              <a:t>)</a:t>
            </a:r>
            <a:r>
              <a:rPr lang="zh-CN" altLang="en-US" sz="2400" dirty="0" smtClean="0"/>
              <a:t>；房地产开发企</a:t>
            </a:r>
          </a:p>
          <a:p>
            <a:r>
              <a:rPr lang="zh-CN" altLang="en-US" sz="2400" dirty="0" smtClean="0"/>
              <a:t>业填写本期收取的预收款（含税），包括全部预收价款和价外费用；异地出租不动产的纳税人填写取得全部价款和价外费用</a:t>
            </a:r>
            <a:r>
              <a:rPr lang="en-US" altLang="zh-CN" sz="2400" dirty="0" smtClean="0"/>
              <a:t>(</a:t>
            </a:r>
            <a:r>
              <a:rPr lang="zh-CN" altLang="en-US" sz="2400" dirty="0" smtClean="0"/>
              <a:t>含税</a:t>
            </a:r>
            <a:r>
              <a:rPr lang="en-US" altLang="zh-CN" sz="2400" dirty="0" smtClean="0"/>
              <a:t>)</a:t>
            </a:r>
            <a:r>
              <a:rPr lang="zh-CN" altLang="en-US" sz="2400" dirty="0" smtClean="0"/>
              <a:t>。</a:t>
            </a:r>
          </a:p>
        </p:txBody>
      </p:sp>
    </p:spTree>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900" name="Picture 4"/>
          <p:cNvPicPr>
            <a:picLocks noGrp="1" noChangeAspect="1" noChangeArrowheads="1"/>
          </p:cNvPicPr>
          <p:nvPr>
            <p:ph idx="1"/>
          </p:nvPr>
        </p:nvPicPr>
        <p:blipFill>
          <a:blip r:embed="rId2" cstate="print"/>
          <a:srcRect l="1876" t="28608" r="32500" b="5268"/>
          <a:stretch>
            <a:fillRect/>
          </a:stretch>
        </p:blipFill>
        <p:spPr bwMode="auto">
          <a:xfrm>
            <a:off x="0" y="377280"/>
            <a:ext cx="9144000" cy="6480720"/>
          </a:xfrm>
          <a:prstGeom prst="rect">
            <a:avLst/>
          </a:prstGeom>
          <a:noFill/>
          <a:ln w="9525">
            <a:noFill/>
            <a:miter lim="800000"/>
            <a:headEnd/>
            <a:tailEnd/>
          </a:ln>
        </p:spPr>
      </p:pic>
      <p:sp>
        <p:nvSpPr>
          <p:cNvPr id="80898" name="标题 1"/>
          <p:cNvSpPr>
            <a:spLocks noGrp="1"/>
          </p:cNvSpPr>
          <p:nvPr>
            <p:ph type="title"/>
          </p:nvPr>
        </p:nvSpPr>
        <p:spPr/>
        <p:txBody>
          <a:bodyPr/>
          <a:lstStyle/>
          <a:p>
            <a:pPr eaLnBrk="1" hangingPunct="1"/>
            <a:endParaRPr lang="zh-CN" altLang="en-US" smtClean="0"/>
          </a:p>
        </p:txBody>
      </p:sp>
      <p:sp>
        <p:nvSpPr>
          <p:cNvPr id="5" name="圆角矩形标注 4"/>
          <p:cNvSpPr/>
          <p:nvPr/>
        </p:nvSpPr>
        <p:spPr>
          <a:xfrm>
            <a:off x="3563888" y="4265712"/>
            <a:ext cx="4536504" cy="2592288"/>
          </a:xfrm>
          <a:prstGeom prst="wedgeRoundRectCallout">
            <a:avLst>
              <a:gd name="adj1" fmla="val -18212"/>
              <a:gd name="adj2" fmla="val -116763"/>
              <a:gd name="adj3" fmla="val 16667"/>
            </a:avLst>
          </a:prstGeom>
          <a:solidFill>
            <a:srgbClr val="3E35F3"/>
          </a:solidFill>
          <a:ln/>
        </p:spPr>
        <p:style>
          <a:lnRef idx="1">
            <a:schemeClr val="accent1"/>
          </a:lnRef>
          <a:fillRef idx="3">
            <a:schemeClr val="accent1"/>
          </a:fillRef>
          <a:effectRef idx="2">
            <a:schemeClr val="accent1"/>
          </a:effectRef>
          <a:fontRef idx="minor">
            <a:schemeClr val="lt1"/>
          </a:fontRef>
        </p:style>
        <p:txBody>
          <a:bodyPr anchor="ctr"/>
          <a:lstStyle/>
          <a:p>
            <a:endParaRPr lang="zh-CN" altLang="en-US" sz="2400" dirty="0" smtClean="0"/>
          </a:p>
          <a:p>
            <a:r>
              <a:rPr lang="zh-CN" altLang="en-US" sz="2400" dirty="0" smtClean="0"/>
              <a:t>异地提供建筑服务的纳税人填写跨县（市）提供建筑服务项目按照规定准予从全部价款和价外费用中扣除的金额</a:t>
            </a:r>
            <a:r>
              <a:rPr lang="en-US" altLang="zh-CN" sz="2400" dirty="0" smtClean="0"/>
              <a:t>(</a:t>
            </a:r>
            <a:r>
              <a:rPr lang="zh-CN" altLang="en-US" sz="2400" dirty="0" smtClean="0"/>
              <a:t>含税</a:t>
            </a:r>
            <a:r>
              <a:rPr lang="en-US" altLang="zh-CN" sz="2400" dirty="0" smtClean="0"/>
              <a:t>)</a:t>
            </a:r>
            <a:r>
              <a:rPr lang="zh-CN" altLang="en-US" sz="2400" dirty="0" smtClean="0"/>
              <a:t>；房地产开发企业和异地出租不动产的纳税人不需填写。</a:t>
            </a:r>
          </a:p>
        </p:txBody>
      </p:sp>
    </p:spTree>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900" name="Picture 4"/>
          <p:cNvPicPr>
            <a:picLocks noGrp="1" noChangeAspect="1" noChangeArrowheads="1"/>
          </p:cNvPicPr>
          <p:nvPr>
            <p:ph idx="1"/>
          </p:nvPr>
        </p:nvPicPr>
        <p:blipFill>
          <a:blip r:embed="rId2" cstate="print"/>
          <a:srcRect l="1876" t="28608" r="32500" b="5268"/>
          <a:stretch>
            <a:fillRect/>
          </a:stretch>
        </p:blipFill>
        <p:spPr bwMode="auto">
          <a:xfrm>
            <a:off x="0" y="116632"/>
            <a:ext cx="9144000" cy="6741368"/>
          </a:xfrm>
          <a:prstGeom prst="rect">
            <a:avLst/>
          </a:prstGeom>
          <a:noFill/>
          <a:ln w="9525">
            <a:noFill/>
            <a:miter lim="800000"/>
            <a:headEnd/>
            <a:tailEnd/>
          </a:ln>
        </p:spPr>
      </p:pic>
      <p:sp>
        <p:nvSpPr>
          <p:cNvPr id="80898" name="标题 1"/>
          <p:cNvSpPr>
            <a:spLocks noGrp="1"/>
          </p:cNvSpPr>
          <p:nvPr>
            <p:ph type="title"/>
          </p:nvPr>
        </p:nvSpPr>
        <p:spPr/>
        <p:txBody>
          <a:bodyPr/>
          <a:lstStyle/>
          <a:p>
            <a:pPr eaLnBrk="1" hangingPunct="1"/>
            <a:endParaRPr lang="zh-CN" altLang="en-US" smtClean="0"/>
          </a:p>
        </p:txBody>
      </p:sp>
      <p:sp>
        <p:nvSpPr>
          <p:cNvPr id="5" name="圆角矩形标注 4"/>
          <p:cNvSpPr/>
          <p:nvPr/>
        </p:nvSpPr>
        <p:spPr>
          <a:xfrm>
            <a:off x="4211960" y="4265712"/>
            <a:ext cx="4536504" cy="2592288"/>
          </a:xfrm>
          <a:prstGeom prst="wedgeRoundRectCallout">
            <a:avLst>
              <a:gd name="adj1" fmla="val 40368"/>
              <a:gd name="adj2" fmla="val -111251"/>
              <a:gd name="adj3" fmla="val 16667"/>
            </a:avLst>
          </a:prstGeom>
          <a:solidFill>
            <a:srgbClr val="3E35F3"/>
          </a:solidFill>
          <a:ln/>
        </p:spPr>
        <p:style>
          <a:lnRef idx="1">
            <a:schemeClr val="accent1"/>
          </a:lnRef>
          <a:fillRef idx="3">
            <a:schemeClr val="accent1"/>
          </a:fillRef>
          <a:effectRef idx="2">
            <a:schemeClr val="accent1"/>
          </a:effectRef>
          <a:fontRef idx="minor">
            <a:schemeClr val="lt1"/>
          </a:fontRef>
        </p:style>
        <p:txBody>
          <a:bodyPr anchor="ctr"/>
          <a:lstStyle/>
          <a:p>
            <a:r>
              <a:rPr lang="zh-CN" altLang="en-US" sz="2400" dirty="0" smtClean="0"/>
              <a:t>“预征额”：都填写按照规定计算的应预缴税额。换算成不含税销售额乘以预征率计算应预缴税额。</a:t>
            </a:r>
          </a:p>
          <a:p>
            <a:endParaRPr lang="zh-CN" altLang="en-US" sz="2400" dirty="0" smtClean="0"/>
          </a:p>
        </p:txBody>
      </p:sp>
    </p:spTree>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4294967295"/>
          </p:nvPr>
        </p:nvSpPr>
        <p:spPr>
          <a:xfrm>
            <a:off x="323528" y="692696"/>
            <a:ext cx="8229600" cy="5245100"/>
          </a:xfrm>
        </p:spPr>
        <p:txBody>
          <a:bodyPr>
            <a:normAutofit/>
          </a:bodyPr>
          <a:lstStyle/>
          <a:p>
            <a:r>
              <a:rPr lang="zh-CN" altLang="en-US" sz="2800" dirty="0" smtClean="0">
                <a:solidFill>
                  <a:srgbClr val="FF0000"/>
                </a:solidFill>
              </a:rPr>
              <a:t>注意事项：</a:t>
            </a:r>
            <a:endParaRPr lang="en-US" altLang="zh-CN" sz="2800" dirty="0" smtClean="0">
              <a:solidFill>
                <a:srgbClr val="FF0000"/>
              </a:solidFill>
            </a:endParaRPr>
          </a:p>
          <a:p>
            <a:r>
              <a:rPr lang="zh-CN" altLang="en-US" sz="2800" dirty="0" smtClean="0"/>
              <a:t>（一）本表适用于纳税人发生以下情形按规定在国税机关预缴增值税时填写。</a:t>
            </a:r>
          </a:p>
          <a:p>
            <a:r>
              <a:rPr lang="en-US" altLang="zh-CN" sz="2800" dirty="0" smtClean="0"/>
              <a:t>1.</a:t>
            </a:r>
            <a:r>
              <a:rPr lang="zh-CN" altLang="en-US" sz="2800" dirty="0" smtClean="0"/>
              <a:t>纳税人（不含其他个人）跨县（市）提供建筑服务。</a:t>
            </a:r>
          </a:p>
          <a:p>
            <a:r>
              <a:rPr lang="en-US" altLang="zh-CN" sz="2800" dirty="0" smtClean="0"/>
              <a:t>2.</a:t>
            </a:r>
            <a:r>
              <a:rPr lang="zh-CN" altLang="en-US" sz="2800" dirty="0" smtClean="0">
                <a:solidFill>
                  <a:srgbClr val="FF0000"/>
                </a:solidFill>
              </a:rPr>
              <a:t>房地产开发企业</a:t>
            </a:r>
            <a:r>
              <a:rPr lang="zh-CN" altLang="en-US" sz="2800" dirty="0" smtClean="0"/>
              <a:t>预售自行开发的房地产项目。</a:t>
            </a:r>
            <a:endParaRPr lang="en-US" altLang="zh-CN" sz="2800" dirty="0" smtClean="0"/>
          </a:p>
          <a:p>
            <a:r>
              <a:rPr lang="en-US" altLang="zh-CN" sz="2800" dirty="0" smtClean="0"/>
              <a:t>3.</a:t>
            </a:r>
            <a:r>
              <a:rPr lang="zh-CN" altLang="en-US" sz="2800" dirty="0" smtClean="0"/>
              <a:t>纳税人（不含其他个人）出租与机构所在地不在同一县（市）的不动产。</a:t>
            </a:r>
            <a:endParaRPr lang="en-US" altLang="zh-CN" sz="2800" dirty="0" smtClean="0"/>
          </a:p>
          <a:p>
            <a:r>
              <a:rPr lang="zh-CN" altLang="en-US" sz="2800" dirty="0" smtClean="0"/>
              <a:t>（二）不一定按月报送，按次报送。有预缴业务时报送。</a:t>
            </a:r>
          </a:p>
          <a:p>
            <a:endParaRPr lang="zh-CN" altLang="en-US" sz="2800" dirty="0"/>
          </a:p>
        </p:txBody>
      </p:sp>
    </p:spTree>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副标题 2"/>
          <p:cNvSpPr>
            <a:spLocks noGrp="1"/>
          </p:cNvSpPr>
          <p:nvPr>
            <p:ph type="subTitle" idx="1"/>
          </p:nvPr>
        </p:nvSpPr>
        <p:spPr>
          <a:xfrm>
            <a:off x="899592" y="1412776"/>
            <a:ext cx="7772400" cy="1872208"/>
          </a:xfrm>
        </p:spPr>
        <p:txBody>
          <a:bodyPr>
            <a:normAutofit/>
          </a:bodyPr>
          <a:lstStyle/>
          <a:p>
            <a:pPr algn="ctr"/>
            <a:r>
              <a:rPr lang="zh-CN" altLang="en-US" sz="4400" b="1" dirty="0" smtClean="0"/>
              <a:t>柒  纳税申报填报案例</a:t>
            </a:r>
            <a:endParaRPr lang="zh-CN" altLang="en-US" sz="4400" b="1" dirty="0"/>
          </a:p>
        </p:txBody>
      </p:sp>
    </p:spTree>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1481328"/>
            <a:ext cx="8229600" cy="4972008"/>
          </a:xfrm>
        </p:spPr>
        <p:txBody>
          <a:bodyPr>
            <a:normAutofit/>
          </a:bodyPr>
          <a:lstStyle/>
          <a:p>
            <a:r>
              <a:rPr lang="en-US" altLang="zh-CN" sz="3200" dirty="0" smtClean="0">
                <a:latin typeface="楷体" pitchFamily="49" charset="-122"/>
                <a:ea typeface="楷体" pitchFamily="49" charset="-122"/>
                <a:cs typeface="Times New Roman" pitchFamily="18" charset="0"/>
              </a:rPr>
              <a:t>A</a:t>
            </a:r>
            <a:r>
              <a:rPr lang="zh-CN" altLang="en-US" sz="3200" dirty="0" smtClean="0">
                <a:latin typeface="楷体" pitchFamily="49" charset="-122"/>
                <a:ea typeface="楷体" pitchFamily="49" charset="-122"/>
                <a:cs typeface="Times New Roman" pitchFamily="18" charset="0"/>
              </a:rPr>
              <a:t>建筑公司机构所在地</a:t>
            </a:r>
            <a:r>
              <a:rPr lang="zh-CN" altLang="en-US" sz="3200" dirty="0" smtClean="0">
                <a:latin typeface="楷体" pitchFamily="49" charset="-122"/>
                <a:ea typeface="楷体" pitchFamily="49" charset="-122"/>
                <a:cs typeface="Times New Roman" pitchFamily="18" charset="0"/>
              </a:rPr>
              <a:t>为三门峡，</a:t>
            </a:r>
            <a:r>
              <a:rPr lang="zh-CN" altLang="en-US" sz="3200" dirty="0" smtClean="0">
                <a:latin typeface="楷体" pitchFamily="49" charset="-122"/>
                <a:ea typeface="楷体" pitchFamily="49" charset="-122"/>
                <a:cs typeface="Times New Roman" pitchFamily="18" charset="0"/>
              </a:rPr>
              <a:t>一般</a:t>
            </a:r>
            <a:r>
              <a:rPr lang="zh-CN" altLang="en-US" sz="3200" dirty="0" smtClean="0">
                <a:latin typeface="楷体" pitchFamily="49" charset="-122"/>
                <a:ea typeface="楷体" pitchFamily="49" charset="-122"/>
                <a:cs typeface="Times New Roman" pitchFamily="18" charset="0"/>
              </a:rPr>
              <a:t>纳税人。</a:t>
            </a:r>
            <a:r>
              <a:rPr lang="en-US" altLang="zh-CN" sz="3200" dirty="0" smtClean="0">
                <a:latin typeface="楷体" pitchFamily="49" charset="-122"/>
                <a:ea typeface="楷体" pitchFamily="49" charset="-122"/>
                <a:cs typeface="Times New Roman" pitchFamily="18" charset="0"/>
              </a:rPr>
              <a:t>2016</a:t>
            </a:r>
            <a:r>
              <a:rPr lang="zh-CN" altLang="en-US" sz="3200" dirty="0" smtClean="0">
                <a:latin typeface="楷体" pitchFamily="49" charset="-122"/>
                <a:ea typeface="楷体" pitchFamily="49" charset="-122"/>
                <a:cs typeface="Times New Roman" pitchFamily="18" charset="0"/>
              </a:rPr>
              <a:t>年</a:t>
            </a:r>
            <a:r>
              <a:rPr lang="en-US" altLang="zh-CN" sz="3200" dirty="0" smtClean="0">
                <a:latin typeface="楷体" pitchFamily="49" charset="-122"/>
                <a:ea typeface="楷体" pitchFamily="49" charset="-122"/>
                <a:cs typeface="Times New Roman" pitchFamily="18" charset="0"/>
              </a:rPr>
              <a:t>10</a:t>
            </a:r>
            <a:r>
              <a:rPr lang="zh-CN" altLang="en-US" sz="3200" dirty="0" smtClean="0">
                <a:latin typeface="楷体" pitchFamily="49" charset="-122"/>
                <a:ea typeface="楷体" pitchFamily="49" charset="-122"/>
                <a:cs typeface="Times New Roman" pitchFamily="18" charset="0"/>
              </a:rPr>
              <a:t>月</a:t>
            </a:r>
            <a:r>
              <a:rPr lang="zh-CN" altLang="en-US" sz="3200" dirty="0" smtClean="0">
                <a:latin typeface="楷体" pitchFamily="49" charset="-122"/>
                <a:ea typeface="楷体" pitchFamily="49" charset="-122"/>
                <a:cs typeface="Times New Roman" pitchFamily="18" charset="0"/>
              </a:rPr>
              <a:t>承接当地</a:t>
            </a:r>
            <a:r>
              <a:rPr lang="zh-CN" altLang="en-US" sz="3200" dirty="0" smtClean="0">
                <a:latin typeface="楷体" pitchFamily="49" charset="-122"/>
                <a:ea typeface="楷体" pitchFamily="49" charset="-122"/>
                <a:cs typeface="Times New Roman" pitchFamily="18" charset="0"/>
              </a:rPr>
              <a:t>的</a:t>
            </a:r>
            <a:r>
              <a:rPr lang="zh-CN" altLang="en-US" sz="3200" dirty="0" smtClean="0">
                <a:latin typeface="楷体" pitchFamily="49" charset="-122"/>
                <a:ea typeface="楷体" pitchFamily="49" charset="-122"/>
                <a:cs typeface="Times New Roman" pitchFamily="18" charset="0"/>
              </a:rPr>
              <a:t>工程项目（选择</a:t>
            </a:r>
            <a:r>
              <a:rPr lang="zh-CN" altLang="en-US" sz="3200" dirty="0" smtClean="0">
                <a:latin typeface="楷体" pitchFamily="49" charset="-122"/>
                <a:ea typeface="楷体" pitchFamily="49" charset="-122"/>
                <a:cs typeface="Times New Roman" pitchFamily="18" charset="0"/>
              </a:rPr>
              <a:t>一般计</a:t>
            </a:r>
            <a:r>
              <a:rPr lang="zh-CN" altLang="en-US" sz="3200" dirty="0" smtClean="0">
                <a:latin typeface="楷体" pitchFamily="49" charset="-122"/>
                <a:ea typeface="楷体" pitchFamily="49" charset="-122"/>
                <a:cs typeface="Times New Roman" pitchFamily="18" charset="0"/>
              </a:rPr>
              <a:t>税），</a:t>
            </a:r>
            <a:r>
              <a:rPr lang="en-US" altLang="zh-CN" sz="3200" dirty="0" smtClean="0">
                <a:latin typeface="楷体" pitchFamily="49" charset="-122"/>
                <a:ea typeface="楷体" pitchFamily="49" charset="-122"/>
                <a:cs typeface="Times New Roman" pitchFamily="18" charset="0"/>
              </a:rPr>
              <a:t>2016</a:t>
            </a:r>
            <a:r>
              <a:rPr lang="zh-CN" altLang="en-US" sz="3200" dirty="0" smtClean="0">
                <a:latin typeface="楷体" pitchFamily="49" charset="-122"/>
                <a:ea typeface="楷体" pitchFamily="49" charset="-122"/>
                <a:cs typeface="Times New Roman" pitchFamily="18" charset="0"/>
              </a:rPr>
              <a:t>年</a:t>
            </a:r>
            <a:r>
              <a:rPr lang="en-US" altLang="zh-CN" sz="3200" dirty="0" smtClean="0">
                <a:latin typeface="楷体" pitchFamily="49" charset="-122"/>
                <a:ea typeface="楷体" pitchFamily="49" charset="-122"/>
                <a:cs typeface="Times New Roman" pitchFamily="18" charset="0"/>
              </a:rPr>
              <a:t>12</a:t>
            </a:r>
            <a:r>
              <a:rPr lang="zh-CN" altLang="en-US" sz="3200" dirty="0" smtClean="0">
                <a:latin typeface="楷体" pitchFamily="49" charset="-122"/>
                <a:ea typeface="楷体" pitchFamily="49" charset="-122"/>
                <a:cs typeface="Times New Roman" pitchFamily="18" charset="0"/>
              </a:rPr>
              <a:t>月取得该项目的建筑服务价款</a:t>
            </a:r>
            <a:r>
              <a:rPr lang="en-US" altLang="zh-CN" sz="3200" dirty="0" smtClean="0">
                <a:latin typeface="楷体" pitchFamily="49" charset="-122"/>
                <a:ea typeface="楷体" pitchFamily="49" charset="-122"/>
                <a:cs typeface="Times New Roman" pitchFamily="18" charset="0"/>
              </a:rPr>
              <a:t>555</a:t>
            </a:r>
            <a:r>
              <a:rPr lang="zh-CN" altLang="en-US" sz="3200" dirty="0" smtClean="0">
                <a:latin typeface="楷体" pitchFamily="49" charset="-122"/>
                <a:ea typeface="楷体" pitchFamily="49" charset="-122"/>
                <a:cs typeface="Times New Roman" pitchFamily="18" charset="0"/>
              </a:rPr>
              <a:t>万（含税价），当月支付给分包方</a:t>
            </a:r>
            <a:r>
              <a:rPr lang="en-US" altLang="zh-CN" sz="3200" dirty="0" smtClean="0">
                <a:latin typeface="楷体" pitchFamily="49" charset="-122"/>
                <a:ea typeface="楷体" pitchFamily="49" charset="-122"/>
                <a:cs typeface="Times New Roman" pitchFamily="18" charset="0"/>
              </a:rPr>
              <a:t>B</a:t>
            </a:r>
            <a:r>
              <a:rPr lang="zh-CN" altLang="en-US" sz="3200" dirty="0" smtClean="0">
                <a:latin typeface="楷体" pitchFamily="49" charset="-122"/>
                <a:ea typeface="楷体" pitchFamily="49" charset="-122"/>
                <a:cs typeface="Times New Roman" pitchFamily="18" charset="0"/>
              </a:rPr>
              <a:t>公司分包款</a:t>
            </a:r>
            <a:r>
              <a:rPr lang="en-US" altLang="zh-CN" sz="3200" dirty="0" smtClean="0">
                <a:latin typeface="楷体" pitchFamily="49" charset="-122"/>
                <a:ea typeface="楷体" pitchFamily="49" charset="-122"/>
                <a:cs typeface="Times New Roman" pitchFamily="18" charset="0"/>
              </a:rPr>
              <a:t>111</a:t>
            </a:r>
            <a:r>
              <a:rPr lang="zh-CN" altLang="en-US" sz="3200" dirty="0" smtClean="0">
                <a:latin typeface="楷体" pitchFamily="49" charset="-122"/>
                <a:ea typeface="楷体" pitchFamily="49" charset="-122"/>
                <a:cs typeface="Times New Roman" pitchFamily="18" charset="0"/>
              </a:rPr>
              <a:t>万（含税价，</a:t>
            </a:r>
            <a:r>
              <a:rPr lang="en-US" altLang="zh-CN" sz="3200" dirty="0" smtClean="0">
                <a:latin typeface="楷体" pitchFamily="49" charset="-122"/>
                <a:ea typeface="楷体" pitchFamily="49" charset="-122"/>
                <a:cs typeface="Times New Roman" pitchFamily="18" charset="0"/>
              </a:rPr>
              <a:t>B</a:t>
            </a:r>
            <a:r>
              <a:rPr lang="zh-CN" altLang="en-US" sz="3200" dirty="0" smtClean="0">
                <a:latin typeface="楷体" pitchFamily="49" charset="-122"/>
                <a:ea typeface="楷体" pitchFamily="49" charset="-122"/>
                <a:cs typeface="Times New Roman" pitchFamily="18" charset="0"/>
              </a:rPr>
              <a:t>公司为一般纳税人</a:t>
            </a:r>
            <a:r>
              <a:rPr lang="zh-CN" altLang="en-US" sz="3200" dirty="0" smtClean="0">
                <a:latin typeface="楷体" pitchFamily="49" charset="-122"/>
                <a:ea typeface="楷体" pitchFamily="49" charset="-122"/>
                <a:cs typeface="Times New Roman" pitchFamily="18" charset="0"/>
              </a:rPr>
              <a:t>，选择一般计</a:t>
            </a:r>
            <a:r>
              <a:rPr lang="zh-CN" altLang="en-US" sz="3200" dirty="0" smtClean="0">
                <a:latin typeface="楷体" pitchFamily="49" charset="-122"/>
                <a:ea typeface="楷体" pitchFamily="49" charset="-122"/>
                <a:cs typeface="Times New Roman" pitchFamily="18" charset="0"/>
              </a:rPr>
              <a:t>税</a:t>
            </a:r>
            <a:r>
              <a:rPr lang="zh-CN" altLang="en-US" sz="3200" dirty="0" smtClean="0">
                <a:latin typeface="楷体" pitchFamily="49" charset="-122"/>
                <a:ea typeface="楷体" pitchFamily="49" charset="-122"/>
                <a:cs typeface="Times New Roman" pitchFamily="18" charset="0"/>
              </a:rPr>
              <a:t>），并收到</a:t>
            </a:r>
            <a:r>
              <a:rPr lang="en-US" altLang="zh-CN" sz="3200" dirty="0" smtClean="0">
                <a:latin typeface="楷体" pitchFamily="49" charset="-122"/>
                <a:ea typeface="楷体" pitchFamily="49" charset="-122"/>
                <a:cs typeface="Times New Roman" pitchFamily="18" charset="0"/>
              </a:rPr>
              <a:t>B</a:t>
            </a:r>
            <a:r>
              <a:rPr lang="zh-CN" altLang="en-US" sz="3200" dirty="0" smtClean="0">
                <a:latin typeface="楷体" pitchFamily="49" charset="-122"/>
                <a:ea typeface="楷体" pitchFamily="49" charset="-122"/>
                <a:cs typeface="Times New Roman" pitchFamily="18" charset="0"/>
              </a:rPr>
              <a:t>公司开具的增值税专票</a:t>
            </a:r>
            <a:r>
              <a:rPr lang="en-US" altLang="zh-CN" sz="3200" dirty="0" smtClean="0">
                <a:latin typeface="楷体" pitchFamily="49" charset="-122"/>
                <a:ea typeface="楷体" pitchFamily="49" charset="-122"/>
                <a:cs typeface="Times New Roman" pitchFamily="18" charset="0"/>
              </a:rPr>
              <a:t>1</a:t>
            </a:r>
            <a:r>
              <a:rPr lang="zh-CN" altLang="en-US" sz="3200" dirty="0" smtClean="0">
                <a:latin typeface="楷体" pitchFamily="49" charset="-122"/>
                <a:ea typeface="楷体" pitchFamily="49" charset="-122"/>
                <a:cs typeface="Times New Roman" pitchFamily="18" charset="0"/>
              </a:rPr>
              <a:t>份，金额</a:t>
            </a:r>
            <a:r>
              <a:rPr lang="en-US" altLang="zh-CN" sz="3200" dirty="0" smtClean="0">
                <a:latin typeface="楷体" pitchFamily="49" charset="-122"/>
                <a:ea typeface="楷体" pitchFamily="49" charset="-122"/>
                <a:cs typeface="Times New Roman" pitchFamily="18" charset="0"/>
              </a:rPr>
              <a:t>100</a:t>
            </a:r>
            <a:r>
              <a:rPr lang="zh-CN" altLang="en-US" sz="3200" dirty="0" smtClean="0">
                <a:latin typeface="楷体" pitchFamily="49" charset="-122"/>
                <a:ea typeface="楷体" pitchFamily="49" charset="-122"/>
                <a:cs typeface="Times New Roman" pitchFamily="18" charset="0"/>
              </a:rPr>
              <a:t>万元，税额</a:t>
            </a:r>
            <a:r>
              <a:rPr lang="en-US" altLang="zh-CN" sz="3200" dirty="0" smtClean="0">
                <a:latin typeface="楷体" pitchFamily="49" charset="-122"/>
                <a:ea typeface="楷体" pitchFamily="49" charset="-122"/>
                <a:cs typeface="Times New Roman" pitchFamily="18" charset="0"/>
              </a:rPr>
              <a:t>11</a:t>
            </a:r>
            <a:r>
              <a:rPr lang="zh-CN" altLang="en-US" sz="3200" dirty="0" smtClean="0">
                <a:latin typeface="楷体" pitchFamily="49" charset="-122"/>
                <a:ea typeface="楷体" pitchFamily="49" charset="-122"/>
                <a:cs typeface="Times New Roman" pitchFamily="18" charset="0"/>
              </a:rPr>
              <a:t>万元。</a:t>
            </a:r>
            <a:endParaRPr lang="en-US" altLang="zh-CN" sz="3200" dirty="0" smtClean="0">
              <a:latin typeface="楷体" pitchFamily="49" charset="-122"/>
              <a:ea typeface="楷体" pitchFamily="49" charset="-122"/>
              <a:cs typeface="Times New Roman" pitchFamily="18" charset="0"/>
            </a:endParaRPr>
          </a:p>
          <a:p>
            <a:endParaRPr lang="zh-CN" altLang="en-US" sz="3200" dirty="0" smtClean="0">
              <a:latin typeface="楷体" pitchFamily="49" charset="-122"/>
              <a:ea typeface="楷体" pitchFamily="49" charset="-122"/>
              <a:cs typeface="Times New Roman" pitchFamily="18" charset="0"/>
            </a:endParaRPr>
          </a:p>
          <a:p>
            <a:endParaRPr lang="zh-CN" altLang="en-US" sz="3200" dirty="0"/>
          </a:p>
        </p:txBody>
      </p:sp>
      <p:sp>
        <p:nvSpPr>
          <p:cNvPr id="3" name="标题 2"/>
          <p:cNvSpPr>
            <a:spLocks noGrp="1"/>
          </p:cNvSpPr>
          <p:nvPr>
            <p:ph type="title"/>
          </p:nvPr>
        </p:nvSpPr>
        <p:spPr/>
        <p:txBody>
          <a:bodyPr>
            <a:normAutofit fontScale="90000"/>
          </a:bodyPr>
          <a:lstStyle/>
          <a:p>
            <a:r>
              <a:rPr lang="zh-CN" altLang="en-US" dirty="0" smtClean="0"/>
              <a:t>案例一  一般计税（非异地建筑服务）</a:t>
            </a:r>
            <a:endParaRPr lang="zh-CN" alt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1619" name="灯片编号占位符 2"/>
          <p:cNvSpPr txBox="1">
            <a:spLocks noGrp="1"/>
          </p:cNvSpPr>
          <p:nvPr/>
        </p:nvSpPr>
        <p:spPr bwMode="auto">
          <a:xfrm>
            <a:off x="6553200" y="6537325"/>
            <a:ext cx="2133600" cy="244475"/>
          </a:xfrm>
          <a:prstGeom prst="rect">
            <a:avLst/>
          </a:prstGeom>
          <a:noFill/>
          <a:ln w="9525">
            <a:noFill/>
            <a:miter lim="800000"/>
            <a:headEnd/>
            <a:tailEnd/>
          </a:ln>
        </p:spPr>
        <p:txBody>
          <a:bodyPr/>
          <a:lstStyle/>
          <a:p>
            <a:pPr algn="r" defTabSz="912813" eaLnBrk="1" fontAlgn="base" hangingPunct="1"/>
            <a:fld id="{713F8D3D-896A-4FF2-80C6-1225E2154F0C}" type="slidenum">
              <a:rPr lang="en-US" altLang="zh-CN" sz="1200">
                <a:solidFill>
                  <a:schemeClr val="bg1"/>
                </a:solidFill>
                <a:ea typeface="宋体" pitchFamily="2" charset="-122"/>
              </a:rPr>
              <a:pPr algn="r" defTabSz="912813" eaLnBrk="1" fontAlgn="base" hangingPunct="1"/>
              <a:t>12</a:t>
            </a:fld>
            <a:endParaRPr lang="en-US" altLang="zh-CN" sz="1200">
              <a:solidFill>
                <a:schemeClr val="bg1"/>
              </a:solidFill>
              <a:ea typeface="宋体" pitchFamily="2" charset="-122"/>
            </a:endParaRPr>
          </a:p>
        </p:txBody>
      </p:sp>
      <p:sp>
        <p:nvSpPr>
          <p:cNvPr id="751623" name="日期占位符 5"/>
          <p:cNvSpPr txBox="1">
            <a:spLocks noGrp="1"/>
          </p:cNvSpPr>
          <p:nvPr/>
        </p:nvSpPr>
        <p:spPr bwMode="auto">
          <a:xfrm>
            <a:off x="457200" y="6537325"/>
            <a:ext cx="2133600" cy="244475"/>
          </a:xfrm>
          <a:prstGeom prst="rect">
            <a:avLst/>
          </a:prstGeom>
          <a:noFill/>
          <a:ln w="9525">
            <a:noFill/>
            <a:miter lim="800000"/>
            <a:headEnd/>
            <a:tailEnd/>
          </a:ln>
        </p:spPr>
        <p:txBody>
          <a:bodyPr/>
          <a:lstStyle/>
          <a:p>
            <a:pPr eaLnBrk="1" fontAlgn="base" hangingPunct="1"/>
            <a:fld id="{219B4461-3B7D-4B52-A347-CB4FF4A7BCE7}" type="datetime10">
              <a:rPr lang="zh-CN" altLang="en-US" sz="1200">
                <a:solidFill>
                  <a:schemeClr val="bg1"/>
                </a:solidFill>
                <a:ea typeface="宋体" pitchFamily="2" charset="-122"/>
              </a:rPr>
              <a:pPr eaLnBrk="1" fontAlgn="base" hangingPunct="1"/>
              <a:t>20:22</a:t>
            </a:fld>
            <a:endParaRPr lang="en-US" altLang="zh-CN" sz="1200">
              <a:solidFill>
                <a:schemeClr val="bg1"/>
              </a:solidFill>
              <a:ea typeface="宋体" pitchFamily="2" charset="-122"/>
            </a:endParaRPr>
          </a:p>
        </p:txBody>
      </p:sp>
      <p:sp>
        <p:nvSpPr>
          <p:cNvPr id="751627" name="Text Box 11"/>
          <p:cNvSpPr txBox="1">
            <a:spLocks noChangeArrowheads="1"/>
          </p:cNvSpPr>
          <p:nvPr/>
        </p:nvSpPr>
        <p:spPr bwMode="auto">
          <a:xfrm>
            <a:off x="1043608" y="476672"/>
            <a:ext cx="6934200" cy="1015663"/>
          </a:xfrm>
          <a:prstGeom prst="rect">
            <a:avLst/>
          </a:prstGeom>
          <a:noFill/>
          <a:ln w="9525">
            <a:noFill/>
            <a:miter lim="800000"/>
            <a:headEnd/>
            <a:tailEnd/>
          </a:ln>
          <a:effectLst/>
        </p:spPr>
        <p:txBody>
          <a:bodyPr>
            <a:spAutoFit/>
          </a:bodyPr>
          <a:lstStyle/>
          <a:p>
            <a:pPr algn="ctr" eaLnBrk="1" fontAlgn="base" hangingPunct="1">
              <a:lnSpc>
                <a:spcPct val="150000"/>
              </a:lnSpc>
              <a:buClr>
                <a:srgbClr val="33CCFF"/>
              </a:buClr>
              <a:buFont typeface="Wingdings" pitchFamily="2" charset="2"/>
              <a:buNone/>
            </a:pPr>
            <a:r>
              <a:rPr lang="zh-CN" altLang="en-US" sz="4000" b="1" dirty="0">
                <a:latin typeface="黑体" pitchFamily="49" charset="-122"/>
                <a:ea typeface="黑体" pitchFamily="49" charset="-122"/>
              </a:rPr>
              <a:t>叁</a:t>
            </a:r>
            <a:r>
              <a:rPr lang="zh-CN" altLang="en-US" sz="4000" b="1" dirty="0" smtClean="0">
                <a:latin typeface="黑体" pitchFamily="49" charset="-122"/>
                <a:ea typeface="黑体" pitchFamily="49" charset="-122"/>
              </a:rPr>
              <a:t>  纳税申报期限</a:t>
            </a:r>
            <a:endParaRPr lang="zh-CN" altLang="en-US" sz="4000" b="1" dirty="0">
              <a:latin typeface="黑体" pitchFamily="49" charset="-122"/>
              <a:ea typeface="黑体" pitchFamily="49" charset="-122"/>
            </a:endParaRPr>
          </a:p>
        </p:txBody>
      </p:sp>
      <p:graphicFrame>
        <p:nvGraphicFramePr>
          <p:cNvPr id="6" name="图示 5"/>
          <p:cNvGraphicFramePr/>
          <p:nvPr/>
        </p:nvGraphicFramePr>
        <p:xfrm>
          <a:off x="251520" y="1556792"/>
          <a:ext cx="6696744" cy="47525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9" name="图示 8"/>
          <p:cNvGraphicFramePr/>
          <p:nvPr/>
        </p:nvGraphicFramePr>
        <p:xfrm>
          <a:off x="6876256" y="2276872"/>
          <a:ext cx="2160240" cy="3312369"/>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AsOne/>
      </p:bldGraphic>
    </p:bld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rmAutofit/>
          </a:bodyPr>
          <a:lstStyle/>
          <a:p>
            <a:r>
              <a:rPr lang="zh-CN" altLang="en-US" sz="3200" dirty="0" smtClean="0">
                <a:latin typeface="楷体" pitchFamily="49" charset="-122"/>
                <a:ea typeface="楷体" pitchFamily="49" charset="-122"/>
                <a:cs typeface="Times New Roman" pitchFamily="18" charset="0"/>
              </a:rPr>
              <a:t>分析：服务发生地和机构所在地为同一县市，不要预缴，机构所在地申报。</a:t>
            </a:r>
            <a:endParaRPr lang="en-US" altLang="zh-CN" sz="3200" dirty="0" smtClean="0">
              <a:latin typeface="楷体" pitchFamily="49" charset="-122"/>
              <a:ea typeface="楷体" pitchFamily="49" charset="-122"/>
              <a:cs typeface="Times New Roman" pitchFamily="18" charset="0"/>
            </a:endParaRPr>
          </a:p>
          <a:p>
            <a:r>
              <a:rPr lang="zh-CN" altLang="en-US" sz="3200" dirty="0" smtClean="0">
                <a:latin typeface="楷体" pitchFamily="49" charset="-122"/>
                <a:ea typeface="楷体" pitchFamily="49" charset="-122"/>
                <a:cs typeface="Times New Roman" pitchFamily="18" charset="0"/>
              </a:rPr>
              <a:t>销项税额</a:t>
            </a:r>
            <a:r>
              <a:rPr lang="en-US" altLang="zh-CN" sz="3200" dirty="0" smtClean="0">
                <a:latin typeface="楷体" pitchFamily="49" charset="-122"/>
                <a:ea typeface="楷体" pitchFamily="49" charset="-122"/>
                <a:cs typeface="Times New Roman" pitchFamily="18" charset="0"/>
              </a:rPr>
              <a:t>=555÷</a:t>
            </a:r>
            <a:r>
              <a:rPr lang="zh-CN" altLang="en-US" sz="3200" dirty="0" smtClean="0">
                <a:latin typeface="楷体" pitchFamily="49" charset="-122"/>
                <a:ea typeface="楷体" pitchFamily="49" charset="-122"/>
                <a:cs typeface="Times New Roman" pitchFamily="18" charset="0"/>
              </a:rPr>
              <a:t>（</a:t>
            </a:r>
            <a:r>
              <a:rPr lang="en-US" altLang="zh-CN" sz="3200" dirty="0" smtClean="0">
                <a:latin typeface="楷体" pitchFamily="49" charset="-122"/>
                <a:ea typeface="楷体" pitchFamily="49" charset="-122"/>
                <a:cs typeface="Times New Roman" pitchFamily="18" charset="0"/>
              </a:rPr>
              <a:t>1+11%</a:t>
            </a:r>
            <a:r>
              <a:rPr lang="zh-CN" altLang="en-US" sz="3200" dirty="0" smtClean="0">
                <a:latin typeface="楷体" pitchFamily="49" charset="-122"/>
                <a:ea typeface="楷体" pitchFamily="49" charset="-122"/>
                <a:cs typeface="Times New Roman" pitchFamily="18" charset="0"/>
              </a:rPr>
              <a:t>）</a:t>
            </a:r>
            <a:r>
              <a:rPr lang="en-US" altLang="zh-CN" sz="3200" dirty="0" smtClean="0">
                <a:latin typeface="楷体" pitchFamily="49" charset="-122"/>
                <a:ea typeface="楷体" pitchFamily="49" charset="-122"/>
                <a:cs typeface="Times New Roman" pitchFamily="18" charset="0"/>
              </a:rPr>
              <a:t>×11%=55</a:t>
            </a:r>
            <a:r>
              <a:rPr lang="zh-CN" altLang="en-US" sz="3200" dirty="0" smtClean="0">
                <a:latin typeface="楷体" pitchFamily="49" charset="-122"/>
                <a:ea typeface="楷体" pitchFamily="49" charset="-122"/>
                <a:cs typeface="Times New Roman" pitchFamily="18" charset="0"/>
              </a:rPr>
              <a:t>万元。</a:t>
            </a:r>
            <a:endParaRPr lang="en-US" altLang="zh-CN" sz="3200" dirty="0" smtClean="0">
              <a:latin typeface="楷体" pitchFamily="49" charset="-122"/>
              <a:ea typeface="楷体" pitchFamily="49" charset="-122"/>
              <a:cs typeface="Times New Roman" pitchFamily="18" charset="0"/>
            </a:endParaRPr>
          </a:p>
          <a:p>
            <a:r>
              <a:rPr lang="zh-CN" altLang="en-US" sz="3200" dirty="0" smtClean="0">
                <a:latin typeface="楷体" pitchFamily="49" charset="-122"/>
                <a:ea typeface="楷体" pitchFamily="49" charset="-122"/>
                <a:cs typeface="Times New Roman" pitchFamily="18" charset="0"/>
              </a:rPr>
              <a:t>应纳税额</a:t>
            </a:r>
            <a:r>
              <a:rPr lang="en-US" altLang="zh-CN" sz="3200" dirty="0" smtClean="0">
                <a:latin typeface="楷体" pitchFamily="49" charset="-122"/>
                <a:ea typeface="楷体" pitchFamily="49" charset="-122"/>
                <a:cs typeface="Times New Roman" pitchFamily="18" charset="0"/>
              </a:rPr>
              <a:t>=</a:t>
            </a:r>
            <a:r>
              <a:rPr lang="zh-CN" altLang="en-US" sz="3200" dirty="0" smtClean="0">
                <a:latin typeface="楷体" pitchFamily="49" charset="-122"/>
                <a:ea typeface="楷体" pitchFamily="49" charset="-122"/>
                <a:cs typeface="Times New Roman" pitchFamily="18" charset="0"/>
              </a:rPr>
              <a:t>销项税额</a:t>
            </a:r>
            <a:r>
              <a:rPr lang="en-US" altLang="zh-CN" sz="3200" dirty="0" smtClean="0">
                <a:latin typeface="楷体" pitchFamily="49" charset="-122"/>
                <a:ea typeface="楷体" pitchFamily="49" charset="-122"/>
                <a:cs typeface="Times New Roman" pitchFamily="18" charset="0"/>
              </a:rPr>
              <a:t>-</a:t>
            </a:r>
            <a:r>
              <a:rPr lang="zh-CN" altLang="en-US" sz="3200" dirty="0" smtClean="0">
                <a:latin typeface="楷体" pitchFamily="49" charset="-122"/>
                <a:ea typeface="楷体" pitchFamily="49" charset="-122"/>
                <a:cs typeface="Times New Roman" pitchFamily="18" charset="0"/>
              </a:rPr>
              <a:t>进项税额</a:t>
            </a:r>
            <a:r>
              <a:rPr lang="en-US" altLang="zh-CN" sz="3200" dirty="0" smtClean="0">
                <a:latin typeface="楷体" pitchFamily="49" charset="-122"/>
                <a:ea typeface="楷体" pitchFamily="49" charset="-122"/>
                <a:cs typeface="Times New Roman" pitchFamily="18" charset="0"/>
              </a:rPr>
              <a:t>=55-11=44</a:t>
            </a:r>
            <a:r>
              <a:rPr lang="zh-CN" altLang="en-US" sz="3200" dirty="0" smtClean="0">
                <a:latin typeface="楷体" pitchFamily="49" charset="-122"/>
                <a:ea typeface="楷体" pitchFamily="49" charset="-122"/>
                <a:cs typeface="Times New Roman" pitchFamily="18" charset="0"/>
              </a:rPr>
              <a:t>万元。</a:t>
            </a:r>
            <a:endParaRPr lang="en-US" altLang="zh-CN" sz="3200" dirty="0" smtClean="0">
              <a:latin typeface="楷体" pitchFamily="49" charset="-122"/>
              <a:ea typeface="楷体" pitchFamily="49" charset="-122"/>
              <a:cs typeface="Times New Roman" pitchFamily="18" charset="0"/>
            </a:endParaRPr>
          </a:p>
          <a:p>
            <a:endParaRPr lang="zh-CN" altLang="en-US" sz="3200" dirty="0"/>
          </a:p>
        </p:txBody>
      </p:sp>
      <p:sp>
        <p:nvSpPr>
          <p:cNvPr id="3" name="标题 2"/>
          <p:cNvSpPr>
            <a:spLocks noGrp="1"/>
          </p:cNvSpPr>
          <p:nvPr>
            <p:ph type="title"/>
          </p:nvPr>
        </p:nvSpPr>
        <p:spPr/>
        <p:txBody>
          <a:bodyPr/>
          <a:lstStyle/>
          <a:p>
            <a:endParaRPr lang="zh-CN" altLang="en-US"/>
          </a:p>
        </p:txBody>
      </p:sp>
    </p:spTree>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endParaRPr lang="zh-CN" altLang="en-US"/>
          </a:p>
        </p:txBody>
      </p:sp>
      <p:pic>
        <p:nvPicPr>
          <p:cNvPr id="8194" name="Picture 2"/>
          <p:cNvPicPr>
            <a:picLocks noGrp="1" noChangeAspect="1" noChangeArrowheads="1"/>
          </p:cNvPicPr>
          <p:nvPr>
            <p:ph idx="1"/>
          </p:nvPr>
        </p:nvPicPr>
        <p:blipFill>
          <a:blip r:embed="rId2" cstate="print"/>
          <a:srcRect l="1697" t="25537" r="12431" b="9232"/>
          <a:stretch>
            <a:fillRect/>
          </a:stretch>
        </p:blipFill>
        <p:spPr bwMode="auto">
          <a:xfrm>
            <a:off x="0" y="188640"/>
            <a:ext cx="8964488" cy="6669360"/>
          </a:xfrm>
          <a:prstGeom prst="rect">
            <a:avLst/>
          </a:prstGeom>
          <a:noFill/>
          <a:ln w="9525">
            <a:noFill/>
            <a:miter lim="800000"/>
            <a:headEnd/>
            <a:tailEnd/>
          </a:ln>
        </p:spPr>
      </p:pic>
    </p:spTree>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endParaRPr lang="zh-CN" altLang="en-US"/>
          </a:p>
        </p:txBody>
      </p:sp>
      <p:pic>
        <p:nvPicPr>
          <p:cNvPr id="10242" name="Picture 2"/>
          <p:cNvPicPr>
            <a:picLocks noGrp="1" noChangeAspect="1" noChangeArrowheads="1"/>
          </p:cNvPicPr>
          <p:nvPr>
            <p:ph idx="1"/>
          </p:nvPr>
        </p:nvPicPr>
        <p:blipFill>
          <a:blip r:embed="rId2" cstate="print"/>
          <a:srcRect l="1697" t="25537" r="43738" b="9232"/>
          <a:stretch>
            <a:fillRect/>
          </a:stretch>
        </p:blipFill>
        <p:spPr bwMode="auto">
          <a:xfrm>
            <a:off x="0" y="188640"/>
            <a:ext cx="9144000" cy="6669360"/>
          </a:xfrm>
          <a:prstGeom prst="rect">
            <a:avLst/>
          </a:prstGeom>
          <a:noFill/>
          <a:ln w="9525">
            <a:noFill/>
            <a:miter lim="800000"/>
            <a:headEnd/>
            <a:tailEnd/>
          </a:ln>
        </p:spPr>
      </p:pic>
    </p:spTree>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endParaRPr lang="zh-CN" altLang="en-US"/>
          </a:p>
        </p:txBody>
      </p:sp>
      <p:pic>
        <p:nvPicPr>
          <p:cNvPr id="9218" name="Picture 2"/>
          <p:cNvPicPr>
            <a:picLocks noGrp="1" noChangeAspect="1" noChangeArrowheads="1"/>
          </p:cNvPicPr>
          <p:nvPr>
            <p:ph idx="1"/>
          </p:nvPr>
        </p:nvPicPr>
        <p:blipFill>
          <a:blip r:embed="rId2" cstate="print"/>
          <a:srcRect l="1697" t="25537" r="53578" b="9232"/>
          <a:stretch>
            <a:fillRect/>
          </a:stretch>
        </p:blipFill>
        <p:spPr bwMode="auto">
          <a:xfrm>
            <a:off x="0" y="188640"/>
            <a:ext cx="9144000" cy="6669360"/>
          </a:xfrm>
          <a:prstGeom prst="rect">
            <a:avLst/>
          </a:prstGeom>
          <a:noFill/>
          <a:ln w="9525">
            <a:noFill/>
            <a:miter lim="800000"/>
            <a:headEnd/>
            <a:tailEnd/>
          </a:ln>
        </p:spPr>
      </p:pic>
    </p:spTree>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endParaRPr lang="zh-CN" altLang="en-US"/>
          </a:p>
        </p:txBody>
      </p:sp>
      <p:pic>
        <p:nvPicPr>
          <p:cNvPr id="11266" name="Picture 2"/>
          <p:cNvPicPr>
            <a:picLocks noGrp="1" noChangeAspect="1" noChangeArrowheads="1"/>
          </p:cNvPicPr>
          <p:nvPr>
            <p:ph idx="1"/>
          </p:nvPr>
        </p:nvPicPr>
        <p:blipFill>
          <a:blip r:embed="rId2" cstate="print"/>
          <a:srcRect l="2592" t="25537" r="27637" b="9232"/>
          <a:stretch>
            <a:fillRect/>
          </a:stretch>
        </p:blipFill>
        <p:spPr bwMode="auto">
          <a:xfrm>
            <a:off x="179512" y="188640"/>
            <a:ext cx="8784976" cy="6669360"/>
          </a:xfrm>
          <a:prstGeom prst="rect">
            <a:avLst/>
          </a:prstGeom>
          <a:noFill/>
          <a:ln w="9525">
            <a:noFill/>
            <a:miter lim="800000"/>
            <a:headEnd/>
            <a:tailEnd/>
          </a:ln>
        </p:spPr>
      </p:pic>
    </p:spTree>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pPr algn="just">
              <a:spcAft>
                <a:spcPts val="1200"/>
              </a:spcAft>
            </a:pPr>
            <a:r>
              <a:rPr lang="en-US" altLang="zh-CN" sz="2800" dirty="0" smtClean="0">
                <a:latin typeface="楷体" pitchFamily="49" charset="-122"/>
                <a:ea typeface="楷体" pitchFamily="49" charset="-122"/>
                <a:cs typeface="Times New Roman" pitchFamily="18" charset="0"/>
              </a:rPr>
              <a:t>A</a:t>
            </a:r>
            <a:r>
              <a:rPr lang="zh-CN" altLang="en-US" sz="2800" dirty="0" smtClean="0">
                <a:latin typeface="楷体" pitchFamily="49" charset="-122"/>
                <a:ea typeface="楷体" pitchFamily="49" charset="-122"/>
                <a:cs typeface="Times New Roman" pitchFamily="18" charset="0"/>
              </a:rPr>
              <a:t>建筑公司机构所在地</a:t>
            </a:r>
            <a:r>
              <a:rPr lang="zh-CN" altLang="en-US" sz="2800" dirty="0" smtClean="0">
                <a:latin typeface="楷体" pitchFamily="49" charset="-122"/>
                <a:ea typeface="楷体" pitchFamily="49" charset="-122"/>
                <a:cs typeface="Times New Roman" pitchFamily="18" charset="0"/>
              </a:rPr>
              <a:t>为三门峡，</a:t>
            </a:r>
            <a:r>
              <a:rPr lang="zh-CN" altLang="en-US" sz="2800" dirty="0" smtClean="0">
                <a:latin typeface="楷体" pitchFamily="49" charset="-122"/>
                <a:ea typeface="楷体" pitchFamily="49" charset="-122"/>
                <a:cs typeface="Times New Roman" pitchFamily="18" charset="0"/>
              </a:rPr>
              <a:t>一般纳税人，</a:t>
            </a:r>
            <a:r>
              <a:rPr lang="en-US" altLang="zh-CN" sz="2800" dirty="0" smtClean="0">
                <a:latin typeface="楷体" pitchFamily="49" charset="-122"/>
                <a:ea typeface="楷体" pitchFamily="49" charset="-122"/>
                <a:cs typeface="Times New Roman" pitchFamily="18" charset="0"/>
              </a:rPr>
              <a:t>2016</a:t>
            </a:r>
            <a:r>
              <a:rPr lang="zh-CN" altLang="en-US" sz="2800" dirty="0" smtClean="0">
                <a:latin typeface="楷体" pitchFamily="49" charset="-122"/>
                <a:ea typeface="楷体" pitchFamily="49" charset="-122"/>
                <a:cs typeface="Times New Roman" pitchFamily="18" charset="0"/>
              </a:rPr>
              <a:t>年</a:t>
            </a:r>
            <a:r>
              <a:rPr lang="en-US" altLang="zh-CN" sz="2800" dirty="0" smtClean="0">
                <a:latin typeface="楷体" pitchFamily="49" charset="-122"/>
                <a:ea typeface="楷体" pitchFamily="49" charset="-122"/>
                <a:cs typeface="Times New Roman" pitchFamily="18" charset="0"/>
              </a:rPr>
              <a:t>10</a:t>
            </a:r>
            <a:r>
              <a:rPr lang="zh-CN" altLang="en-US" sz="2800" dirty="0" smtClean="0">
                <a:latin typeface="楷体" pitchFamily="49" charset="-122"/>
                <a:ea typeface="楷体" pitchFamily="49" charset="-122"/>
                <a:cs typeface="Times New Roman" pitchFamily="18" charset="0"/>
              </a:rPr>
              <a:t>月</a:t>
            </a:r>
            <a:r>
              <a:rPr lang="zh-CN" altLang="en-US" sz="2800" dirty="0" smtClean="0">
                <a:latin typeface="楷体" pitchFamily="49" charset="-122"/>
                <a:ea typeface="楷体" pitchFamily="49" charset="-122"/>
                <a:cs typeface="Times New Roman" pitchFamily="18" charset="0"/>
              </a:rPr>
              <a:t>承接洛阳的</a:t>
            </a:r>
            <a:r>
              <a:rPr lang="zh-CN" altLang="en-US" sz="2800" dirty="0" smtClean="0">
                <a:latin typeface="楷体" pitchFamily="49" charset="-122"/>
                <a:ea typeface="楷体" pitchFamily="49" charset="-122"/>
                <a:cs typeface="Times New Roman" pitchFamily="18" charset="0"/>
              </a:rPr>
              <a:t>工程项目，</a:t>
            </a:r>
            <a:r>
              <a:rPr lang="en-US" altLang="zh-CN" sz="2800" dirty="0" smtClean="0">
                <a:latin typeface="楷体" pitchFamily="49" charset="-122"/>
                <a:ea typeface="楷体" pitchFamily="49" charset="-122"/>
                <a:cs typeface="Times New Roman" pitchFamily="18" charset="0"/>
              </a:rPr>
              <a:t>2016</a:t>
            </a:r>
            <a:r>
              <a:rPr lang="zh-CN" altLang="en-US" sz="2800" dirty="0" smtClean="0">
                <a:latin typeface="楷体" pitchFamily="49" charset="-122"/>
                <a:ea typeface="楷体" pitchFamily="49" charset="-122"/>
                <a:cs typeface="Times New Roman" pitchFamily="18" charset="0"/>
              </a:rPr>
              <a:t>年</a:t>
            </a:r>
            <a:r>
              <a:rPr lang="en-US" altLang="zh-CN" sz="2800" dirty="0" smtClean="0">
                <a:latin typeface="楷体" pitchFamily="49" charset="-122"/>
                <a:ea typeface="楷体" pitchFamily="49" charset="-122"/>
                <a:cs typeface="Times New Roman" pitchFamily="18" charset="0"/>
              </a:rPr>
              <a:t>12</a:t>
            </a:r>
            <a:r>
              <a:rPr lang="zh-CN" altLang="en-US" sz="2800" dirty="0" smtClean="0">
                <a:latin typeface="楷体" pitchFamily="49" charset="-122"/>
                <a:ea typeface="楷体" pitchFamily="49" charset="-122"/>
                <a:cs typeface="Times New Roman" pitchFamily="18" charset="0"/>
              </a:rPr>
              <a:t>月取得该项目的建筑服务价款</a:t>
            </a:r>
            <a:r>
              <a:rPr lang="en-US" altLang="zh-CN" sz="2800" dirty="0" smtClean="0">
                <a:latin typeface="楷体" pitchFamily="49" charset="-122"/>
                <a:ea typeface="楷体" pitchFamily="49" charset="-122"/>
                <a:cs typeface="Times New Roman" pitchFamily="18" charset="0"/>
              </a:rPr>
              <a:t>555</a:t>
            </a:r>
            <a:r>
              <a:rPr lang="zh-CN" altLang="en-US" sz="2800" dirty="0" smtClean="0">
                <a:latin typeface="楷体" pitchFamily="49" charset="-122"/>
                <a:ea typeface="楷体" pitchFamily="49" charset="-122"/>
                <a:cs typeface="Times New Roman" pitchFamily="18" charset="0"/>
              </a:rPr>
              <a:t>万（含税价），当月支付给分包方</a:t>
            </a:r>
            <a:r>
              <a:rPr lang="en-US" altLang="zh-CN" sz="2800" dirty="0" smtClean="0">
                <a:latin typeface="楷体" pitchFamily="49" charset="-122"/>
                <a:ea typeface="楷体" pitchFamily="49" charset="-122"/>
                <a:cs typeface="Times New Roman" pitchFamily="18" charset="0"/>
              </a:rPr>
              <a:t>B</a:t>
            </a:r>
            <a:r>
              <a:rPr lang="zh-CN" altLang="en-US" sz="2800" dirty="0" smtClean="0">
                <a:latin typeface="楷体" pitchFamily="49" charset="-122"/>
                <a:ea typeface="楷体" pitchFamily="49" charset="-122"/>
                <a:cs typeface="Times New Roman" pitchFamily="18" charset="0"/>
              </a:rPr>
              <a:t>公司分包款</a:t>
            </a:r>
            <a:r>
              <a:rPr lang="en-US" altLang="zh-CN" sz="2800" dirty="0" smtClean="0">
                <a:latin typeface="楷体" pitchFamily="49" charset="-122"/>
                <a:ea typeface="楷体" pitchFamily="49" charset="-122"/>
                <a:cs typeface="Times New Roman" pitchFamily="18" charset="0"/>
              </a:rPr>
              <a:t>111</a:t>
            </a:r>
            <a:r>
              <a:rPr lang="zh-CN" altLang="en-US" sz="2800" dirty="0" smtClean="0">
                <a:latin typeface="楷体" pitchFamily="49" charset="-122"/>
                <a:ea typeface="楷体" pitchFamily="49" charset="-122"/>
                <a:cs typeface="Times New Roman" pitchFamily="18" charset="0"/>
              </a:rPr>
              <a:t>万（含税价，</a:t>
            </a:r>
            <a:r>
              <a:rPr lang="en-US" altLang="zh-CN" sz="2800" dirty="0" smtClean="0">
                <a:latin typeface="楷体" pitchFamily="49" charset="-122"/>
                <a:ea typeface="楷体" pitchFamily="49" charset="-122"/>
                <a:cs typeface="Times New Roman" pitchFamily="18" charset="0"/>
              </a:rPr>
              <a:t>B</a:t>
            </a:r>
            <a:r>
              <a:rPr lang="zh-CN" altLang="en-US" sz="2800" dirty="0" smtClean="0">
                <a:latin typeface="楷体" pitchFamily="49" charset="-122"/>
                <a:ea typeface="楷体" pitchFamily="49" charset="-122"/>
                <a:cs typeface="Times New Roman" pitchFamily="18" charset="0"/>
              </a:rPr>
              <a:t>公司为一般纳税人，提供的为清包工服务，选择简易计税）</a:t>
            </a:r>
          </a:p>
          <a:p>
            <a:pPr algn="just">
              <a:spcAft>
                <a:spcPts val="1200"/>
              </a:spcAft>
            </a:pPr>
            <a:r>
              <a:rPr lang="en-US" altLang="zh-CN" sz="2800" dirty="0" smtClean="0">
                <a:latin typeface="楷体" pitchFamily="49" charset="-122"/>
                <a:ea typeface="楷体" pitchFamily="49" charset="-122"/>
                <a:cs typeface="Times New Roman" pitchFamily="18" charset="0"/>
              </a:rPr>
              <a:t>A</a:t>
            </a:r>
            <a:r>
              <a:rPr lang="zh-CN" altLang="en-US" sz="2800" dirty="0" smtClean="0">
                <a:latin typeface="楷体" pitchFamily="49" charset="-122"/>
                <a:ea typeface="楷体" pitchFamily="49" charset="-122"/>
                <a:cs typeface="Times New Roman" pitchFamily="18" charset="0"/>
              </a:rPr>
              <a:t>建筑公司应</a:t>
            </a:r>
            <a:r>
              <a:rPr lang="zh-CN" altLang="en-US" sz="2800" dirty="0" smtClean="0">
                <a:latin typeface="楷体" pitchFamily="49" charset="-122"/>
                <a:ea typeface="楷体" pitchFamily="49" charset="-122"/>
                <a:cs typeface="Times New Roman" pitchFamily="18" charset="0"/>
              </a:rPr>
              <a:t>在</a:t>
            </a:r>
            <a:r>
              <a:rPr lang="zh-CN" altLang="en-US" sz="2800" dirty="0" smtClean="0">
                <a:latin typeface="楷体" pitchFamily="49" charset="-122"/>
                <a:ea typeface="楷体" pitchFamily="49" charset="-122"/>
                <a:cs typeface="Times New Roman" pitchFamily="18" charset="0"/>
              </a:rPr>
              <a:t>洛阳</a:t>
            </a:r>
            <a:r>
              <a:rPr lang="zh-CN" altLang="en-US" sz="2800" dirty="0" smtClean="0">
                <a:latin typeface="楷体" pitchFamily="49" charset="-122"/>
                <a:ea typeface="楷体" pitchFamily="49" charset="-122"/>
                <a:cs typeface="Times New Roman" pitchFamily="18" charset="0"/>
              </a:rPr>
              <a:t>主管</a:t>
            </a:r>
            <a:r>
              <a:rPr lang="zh-CN" altLang="en-US" sz="2800" dirty="0" smtClean="0">
                <a:latin typeface="楷体" pitchFamily="49" charset="-122"/>
                <a:ea typeface="楷体" pitchFamily="49" charset="-122"/>
                <a:cs typeface="Times New Roman" pitchFamily="18" charset="0"/>
              </a:rPr>
              <a:t>国税机关预缴增值税</a:t>
            </a:r>
            <a:endParaRPr lang="en-US" altLang="zh-CN" sz="2800" dirty="0" smtClean="0">
              <a:latin typeface="楷体" pitchFamily="49" charset="-122"/>
              <a:ea typeface="楷体" pitchFamily="49" charset="-122"/>
              <a:cs typeface="Times New Roman" pitchFamily="18" charset="0"/>
            </a:endParaRPr>
          </a:p>
          <a:p>
            <a:pPr algn="just">
              <a:spcAft>
                <a:spcPts val="1200"/>
              </a:spcAft>
            </a:pPr>
            <a:r>
              <a:rPr lang="zh-CN" altLang="en-US" sz="2800" dirty="0" smtClean="0">
                <a:latin typeface="楷体" pitchFamily="49" charset="-122"/>
                <a:ea typeface="楷体" pitchFamily="49" charset="-122"/>
                <a:cs typeface="Times New Roman" pitchFamily="18" charset="0"/>
              </a:rPr>
              <a:t>应预缴税款＝（</a:t>
            </a:r>
            <a:r>
              <a:rPr lang="en-US" altLang="zh-CN" sz="2800" dirty="0" smtClean="0">
                <a:latin typeface="楷体" pitchFamily="49" charset="-122"/>
                <a:ea typeface="楷体" pitchFamily="49" charset="-122"/>
                <a:cs typeface="Times New Roman" pitchFamily="18" charset="0"/>
              </a:rPr>
              <a:t>555</a:t>
            </a:r>
            <a:r>
              <a:rPr lang="zh-CN" altLang="en-US" sz="2800" dirty="0" smtClean="0">
                <a:latin typeface="楷体" pitchFamily="49" charset="-122"/>
                <a:ea typeface="楷体" pitchFamily="49" charset="-122"/>
                <a:cs typeface="Times New Roman" pitchFamily="18" charset="0"/>
              </a:rPr>
              <a:t>－</a:t>
            </a:r>
            <a:r>
              <a:rPr lang="en-US" altLang="zh-CN" sz="2800" dirty="0" smtClean="0">
                <a:latin typeface="楷体" pitchFamily="49" charset="-122"/>
                <a:ea typeface="楷体" pitchFamily="49" charset="-122"/>
                <a:cs typeface="Times New Roman" pitchFamily="18" charset="0"/>
              </a:rPr>
              <a:t>111</a:t>
            </a:r>
            <a:r>
              <a:rPr lang="zh-CN" altLang="en-US" sz="2800" dirty="0" smtClean="0">
                <a:latin typeface="楷体" pitchFamily="49" charset="-122"/>
                <a:ea typeface="楷体" pitchFamily="49" charset="-122"/>
                <a:cs typeface="Times New Roman" pitchFamily="18" charset="0"/>
              </a:rPr>
              <a:t>）</a:t>
            </a:r>
            <a:r>
              <a:rPr lang="en-US" altLang="zh-CN" sz="2800" dirty="0" smtClean="0">
                <a:latin typeface="楷体" pitchFamily="49" charset="-122"/>
                <a:ea typeface="楷体" pitchFamily="49" charset="-122"/>
                <a:cs typeface="Times New Roman" pitchFamily="18" charset="0"/>
              </a:rPr>
              <a:t>÷</a:t>
            </a:r>
            <a:r>
              <a:rPr lang="zh-CN" altLang="en-US" sz="2800" dirty="0" smtClean="0">
                <a:latin typeface="楷体" pitchFamily="49" charset="-122"/>
                <a:ea typeface="楷体" pitchFamily="49" charset="-122"/>
                <a:cs typeface="Times New Roman" pitchFamily="18" charset="0"/>
              </a:rPr>
              <a:t>（</a:t>
            </a:r>
            <a:r>
              <a:rPr lang="en-US" altLang="zh-CN" sz="2800" dirty="0" smtClean="0">
                <a:latin typeface="楷体" pitchFamily="49" charset="-122"/>
                <a:ea typeface="楷体" pitchFamily="49" charset="-122"/>
                <a:cs typeface="Times New Roman" pitchFamily="18" charset="0"/>
              </a:rPr>
              <a:t>1</a:t>
            </a:r>
            <a:r>
              <a:rPr lang="zh-CN" altLang="en-US" sz="2800" dirty="0" smtClean="0">
                <a:latin typeface="楷体" pitchFamily="49" charset="-122"/>
                <a:ea typeface="楷体" pitchFamily="49" charset="-122"/>
                <a:cs typeface="Times New Roman" pitchFamily="18" charset="0"/>
              </a:rPr>
              <a:t>＋</a:t>
            </a:r>
            <a:r>
              <a:rPr lang="en-US" altLang="zh-CN" sz="2800" dirty="0" smtClean="0">
                <a:latin typeface="楷体" pitchFamily="49" charset="-122"/>
                <a:ea typeface="楷体" pitchFamily="49" charset="-122"/>
                <a:cs typeface="Times New Roman" pitchFamily="18" charset="0"/>
              </a:rPr>
              <a:t>11%</a:t>
            </a:r>
            <a:r>
              <a:rPr lang="zh-CN" altLang="en-US" sz="2800" dirty="0" smtClean="0">
                <a:latin typeface="楷体" pitchFamily="49" charset="-122"/>
                <a:ea typeface="楷体" pitchFamily="49" charset="-122"/>
                <a:cs typeface="Times New Roman" pitchFamily="18" charset="0"/>
              </a:rPr>
              <a:t>）</a:t>
            </a:r>
            <a:r>
              <a:rPr lang="en-US" altLang="zh-CN" sz="2800" dirty="0" smtClean="0">
                <a:latin typeface="楷体" pitchFamily="49" charset="-122"/>
                <a:ea typeface="楷体" pitchFamily="49" charset="-122"/>
                <a:cs typeface="Times New Roman" pitchFamily="18" charset="0"/>
              </a:rPr>
              <a:t>×2%</a:t>
            </a:r>
            <a:r>
              <a:rPr lang="zh-CN" altLang="en-US" sz="2800" dirty="0" smtClean="0">
                <a:latin typeface="楷体" pitchFamily="49" charset="-122"/>
                <a:ea typeface="楷体" pitchFamily="49" charset="-122"/>
                <a:cs typeface="Times New Roman" pitchFamily="18" charset="0"/>
              </a:rPr>
              <a:t>＝</a:t>
            </a:r>
            <a:r>
              <a:rPr lang="en-US" altLang="zh-CN" sz="2800" dirty="0" smtClean="0">
                <a:latin typeface="楷体" pitchFamily="49" charset="-122"/>
                <a:ea typeface="楷体" pitchFamily="49" charset="-122"/>
                <a:cs typeface="Times New Roman" pitchFamily="18" charset="0"/>
              </a:rPr>
              <a:t>8</a:t>
            </a:r>
            <a:r>
              <a:rPr lang="zh-CN" altLang="en-US" sz="2800" dirty="0" smtClean="0">
                <a:latin typeface="楷体" pitchFamily="49" charset="-122"/>
                <a:ea typeface="楷体" pitchFamily="49" charset="-122"/>
                <a:cs typeface="Times New Roman" pitchFamily="18" charset="0"/>
              </a:rPr>
              <a:t>万</a:t>
            </a:r>
          </a:p>
          <a:p>
            <a:endParaRPr lang="zh-CN" altLang="en-US" dirty="0"/>
          </a:p>
        </p:txBody>
      </p:sp>
      <p:sp>
        <p:nvSpPr>
          <p:cNvPr id="3" name="标题 2"/>
          <p:cNvSpPr>
            <a:spLocks noGrp="1"/>
          </p:cNvSpPr>
          <p:nvPr>
            <p:ph type="title"/>
          </p:nvPr>
        </p:nvSpPr>
        <p:spPr/>
        <p:txBody>
          <a:bodyPr/>
          <a:lstStyle/>
          <a:p>
            <a:r>
              <a:rPr lang="zh-CN" altLang="en-US" dirty="0" smtClean="0"/>
              <a:t>案例二  一般计税预缴税款</a:t>
            </a:r>
            <a:endParaRPr lang="zh-CN" altLang="en-US" dirty="0"/>
          </a:p>
        </p:txBody>
      </p:sp>
      <p:pic>
        <p:nvPicPr>
          <p:cNvPr id="4" name="图片 5" descr="A1.png"/>
          <p:cNvPicPr>
            <a:picLocks noChangeAspect="1"/>
          </p:cNvPicPr>
          <p:nvPr/>
        </p:nvPicPr>
        <p:blipFill>
          <a:blip r:embed="rId2" cstate="print"/>
          <a:srcRect/>
          <a:stretch>
            <a:fillRect/>
          </a:stretch>
        </p:blipFill>
        <p:spPr bwMode="auto">
          <a:xfrm>
            <a:off x="0" y="980728"/>
            <a:ext cx="1357312" cy="976313"/>
          </a:xfrm>
          <a:prstGeom prst="rect">
            <a:avLst/>
          </a:prstGeom>
          <a:noFill/>
          <a:ln w="9525">
            <a:noFill/>
            <a:miter lim="800000"/>
            <a:headEnd/>
            <a:tailEnd/>
          </a:ln>
        </p:spPr>
      </p:pic>
    </p:spTree>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endParaRPr lang="zh-CN" altLang="en-US"/>
          </a:p>
        </p:txBody>
      </p:sp>
      <p:pic>
        <p:nvPicPr>
          <p:cNvPr id="12290" name="Picture 2"/>
          <p:cNvPicPr>
            <a:picLocks noGrp="1" noChangeAspect="1" noChangeArrowheads="1"/>
          </p:cNvPicPr>
          <p:nvPr>
            <p:ph idx="1"/>
          </p:nvPr>
        </p:nvPicPr>
        <p:blipFill>
          <a:blip r:embed="rId2" cstate="print"/>
          <a:srcRect l="2592" t="27128" r="32110" b="10823"/>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pPr algn="just">
              <a:spcAft>
                <a:spcPts val="1200"/>
              </a:spcAft>
            </a:pPr>
            <a:r>
              <a:rPr lang="en-US" altLang="zh-CN" sz="2800" dirty="0" smtClean="0">
                <a:latin typeface="楷体" pitchFamily="49" charset="-122"/>
                <a:ea typeface="楷体" pitchFamily="49" charset="-122"/>
                <a:cs typeface="Times New Roman" pitchFamily="18" charset="0"/>
              </a:rPr>
              <a:t>A</a:t>
            </a:r>
            <a:r>
              <a:rPr lang="zh-CN" altLang="en-US" sz="2800" dirty="0" smtClean="0">
                <a:latin typeface="楷体" pitchFamily="49" charset="-122"/>
                <a:ea typeface="楷体" pitchFamily="49" charset="-122"/>
                <a:cs typeface="Times New Roman" pitchFamily="18" charset="0"/>
              </a:rPr>
              <a:t>建筑公司</a:t>
            </a:r>
            <a:r>
              <a:rPr lang="en-US" altLang="zh-CN" sz="2800" dirty="0" smtClean="0">
                <a:latin typeface="楷体" pitchFamily="49" charset="-122"/>
                <a:ea typeface="楷体" pitchFamily="49" charset="-122"/>
                <a:cs typeface="Times New Roman" pitchFamily="18" charset="0"/>
              </a:rPr>
              <a:t>2016</a:t>
            </a:r>
            <a:r>
              <a:rPr lang="zh-CN" altLang="en-US" sz="2800" dirty="0" smtClean="0">
                <a:latin typeface="楷体" pitchFamily="49" charset="-122"/>
                <a:ea typeface="楷体" pitchFamily="49" charset="-122"/>
                <a:cs typeface="Times New Roman" pitchFamily="18" charset="0"/>
              </a:rPr>
              <a:t>年</a:t>
            </a:r>
            <a:r>
              <a:rPr lang="en-US" altLang="zh-CN" sz="2800" dirty="0" smtClean="0">
                <a:latin typeface="楷体" pitchFamily="49" charset="-122"/>
                <a:ea typeface="楷体" pitchFamily="49" charset="-122"/>
                <a:cs typeface="Times New Roman" pitchFamily="18" charset="0"/>
              </a:rPr>
              <a:t>2</a:t>
            </a:r>
            <a:r>
              <a:rPr lang="zh-CN" altLang="en-US" sz="2800" dirty="0" smtClean="0">
                <a:latin typeface="楷体" pitchFamily="49" charset="-122"/>
                <a:ea typeface="楷体" pitchFamily="49" charset="-122"/>
                <a:cs typeface="Times New Roman" pitchFamily="18" charset="0"/>
              </a:rPr>
              <a:t>月</a:t>
            </a:r>
            <a:r>
              <a:rPr lang="zh-CN" altLang="en-US" sz="2800" dirty="0" smtClean="0">
                <a:latin typeface="楷体" pitchFamily="49" charset="-122"/>
                <a:ea typeface="楷体" pitchFamily="49" charset="-122"/>
                <a:cs typeface="Times New Roman" pitchFamily="18" charset="0"/>
              </a:rPr>
              <a:t>承接郑州的</a:t>
            </a:r>
            <a:r>
              <a:rPr lang="zh-CN" altLang="en-US" sz="2800" dirty="0" smtClean="0">
                <a:latin typeface="楷体" pitchFamily="49" charset="-122"/>
                <a:ea typeface="楷体" pitchFamily="49" charset="-122"/>
                <a:cs typeface="Times New Roman" pitchFamily="18" charset="0"/>
              </a:rPr>
              <a:t>工程项目，</a:t>
            </a:r>
            <a:r>
              <a:rPr lang="en-US" altLang="zh-CN" sz="2800" dirty="0" smtClean="0">
                <a:latin typeface="楷体" pitchFamily="49" charset="-122"/>
                <a:ea typeface="楷体" pitchFamily="49" charset="-122"/>
                <a:cs typeface="Times New Roman" pitchFamily="18" charset="0"/>
              </a:rPr>
              <a:t>2016</a:t>
            </a:r>
            <a:r>
              <a:rPr lang="zh-CN" altLang="en-US" sz="2800" dirty="0" smtClean="0">
                <a:latin typeface="楷体" pitchFamily="49" charset="-122"/>
                <a:ea typeface="楷体" pitchFamily="49" charset="-122"/>
                <a:cs typeface="Times New Roman" pitchFamily="18" charset="0"/>
              </a:rPr>
              <a:t>年</a:t>
            </a:r>
            <a:r>
              <a:rPr lang="en-US" altLang="zh-CN" sz="2800" dirty="0" smtClean="0">
                <a:latin typeface="楷体" pitchFamily="49" charset="-122"/>
                <a:ea typeface="楷体" pitchFamily="49" charset="-122"/>
                <a:cs typeface="Times New Roman" pitchFamily="18" charset="0"/>
              </a:rPr>
              <a:t>12</a:t>
            </a:r>
            <a:r>
              <a:rPr lang="zh-CN" altLang="en-US" sz="2800" dirty="0" smtClean="0">
                <a:latin typeface="楷体" pitchFamily="49" charset="-122"/>
                <a:ea typeface="楷体" pitchFamily="49" charset="-122"/>
                <a:cs typeface="Times New Roman" pitchFamily="18" charset="0"/>
              </a:rPr>
              <a:t>月取得该项目的建筑服务价款</a:t>
            </a:r>
            <a:r>
              <a:rPr lang="en-US" altLang="zh-CN" sz="2800" dirty="0" smtClean="0">
                <a:latin typeface="楷体" pitchFamily="49" charset="-122"/>
                <a:ea typeface="楷体" pitchFamily="49" charset="-122"/>
                <a:cs typeface="Times New Roman" pitchFamily="18" charset="0"/>
              </a:rPr>
              <a:t>206</a:t>
            </a:r>
            <a:r>
              <a:rPr lang="zh-CN" altLang="en-US" sz="2800" dirty="0" smtClean="0">
                <a:latin typeface="楷体" pitchFamily="49" charset="-122"/>
                <a:ea typeface="楷体" pitchFamily="49" charset="-122"/>
                <a:cs typeface="Times New Roman" pitchFamily="18" charset="0"/>
              </a:rPr>
              <a:t>万（含税价），当月支付给分包方</a:t>
            </a:r>
            <a:r>
              <a:rPr lang="en-US" altLang="zh-CN" sz="2800" dirty="0" smtClean="0">
                <a:latin typeface="楷体" pitchFamily="49" charset="-122"/>
                <a:ea typeface="楷体" pitchFamily="49" charset="-122"/>
                <a:cs typeface="Times New Roman" pitchFamily="18" charset="0"/>
              </a:rPr>
              <a:t>C</a:t>
            </a:r>
            <a:r>
              <a:rPr lang="zh-CN" altLang="en-US" sz="2800" dirty="0" smtClean="0">
                <a:latin typeface="楷体" pitchFamily="49" charset="-122"/>
                <a:ea typeface="楷体" pitchFamily="49" charset="-122"/>
                <a:cs typeface="Times New Roman" pitchFamily="18" charset="0"/>
              </a:rPr>
              <a:t>公司分包款</a:t>
            </a:r>
            <a:r>
              <a:rPr lang="en-US" altLang="zh-CN" sz="2800" dirty="0" smtClean="0">
                <a:latin typeface="楷体" pitchFamily="49" charset="-122"/>
                <a:ea typeface="楷体" pitchFamily="49" charset="-122"/>
                <a:cs typeface="Times New Roman" pitchFamily="18" charset="0"/>
              </a:rPr>
              <a:t>51.5</a:t>
            </a:r>
            <a:r>
              <a:rPr lang="zh-CN" altLang="en-US" sz="2800" dirty="0" smtClean="0">
                <a:latin typeface="楷体" pitchFamily="49" charset="-122"/>
                <a:ea typeface="楷体" pitchFamily="49" charset="-122"/>
                <a:cs typeface="Times New Roman" pitchFamily="18" charset="0"/>
              </a:rPr>
              <a:t>万（含税价，</a:t>
            </a:r>
            <a:r>
              <a:rPr lang="en-US" altLang="zh-CN" sz="2800" dirty="0" smtClean="0">
                <a:latin typeface="楷体" pitchFamily="49" charset="-122"/>
                <a:ea typeface="楷体" pitchFamily="49" charset="-122"/>
                <a:cs typeface="Times New Roman" pitchFamily="18" charset="0"/>
              </a:rPr>
              <a:t>C</a:t>
            </a:r>
            <a:r>
              <a:rPr lang="zh-CN" altLang="en-US" sz="2800" dirty="0" smtClean="0">
                <a:latin typeface="楷体" pitchFamily="49" charset="-122"/>
                <a:ea typeface="楷体" pitchFamily="49" charset="-122"/>
                <a:cs typeface="Times New Roman" pitchFamily="18" charset="0"/>
              </a:rPr>
              <a:t>公司为一般纳税人，未选择简易计税）。</a:t>
            </a:r>
          </a:p>
          <a:p>
            <a:pPr algn="just">
              <a:spcAft>
                <a:spcPts val="1200"/>
              </a:spcAft>
            </a:pPr>
            <a:r>
              <a:rPr lang="en-US" altLang="zh-CN" sz="2800" dirty="0" smtClean="0">
                <a:latin typeface="楷体" pitchFamily="49" charset="-122"/>
                <a:ea typeface="楷体" pitchFamily="49" charset="-122"/>
                <a:cs typeface="Times New Roman" pitchFamily="18" charset="0"/>
              </a:rPr>
              <a:t>A</a:t>
            </a:r>
            <a:r>
              <a:rPr lang="zh-CN" altLang="en-US" sz="2800" dirty="0" smtClean="0">
                <a:latin typeface="楷体" pitchFamily="49" charset="-122"/>
                <a:ea typeface="楷体" pitchFamily="49" charset="-122"/>
                <a:cs typeface="Times New Roman" pitchFamily="18" charset="0"/>
              </a:rPr>
              <a:t>建筑公司应</a:t>
            </a:r>
            <a:r>
              <a:rPr lang="zh-CN" altLang="en-US" sz="2800" dirty="0" smtClean="0">
                <a:latin typeface="楷体" pitchFamily="49" charset="-122"/>
                <a:ea typeface="楷体" pitchFamily="49" charset="-122"/>
                <a:cs typeface="Times New Roman" pitchFamily="18" charset="0"/>
              </a:rPr>
              <a:t>在</a:t>
            </a:r>
            <a:r>
              <a:rPr lang="zh-CN" altLang="en-US" sz="2800" dirty="0" smtClean="0">
                <a:latin typeface="楷体" pitchFamily="49" charset="-122"/>
                <a:ea typeface="楷体" pitchFamily="49" charset="-122"/>
                <a:cs typeface="Times New Roman" pitchFamily="18" charset="0"/>
              </a:rPr>
              <a:t>郑州</a:t>
            </a:r>
            <a:r>
              <a:rPr lang="zh-CN" altLang="en-US" sz="2800" dirty="0" smtClean="0">
                <a:latin typeface="楷体" pitchFamily="49" charset="-122"/>
                <a:ea typeface="楷体" pitchFamily="49" charset="-122"/>
                <a:cs typeface="Times New Roman" pitchFamily="18" charset="0"/>
              </a:rPr>
              <a:t>主管</a:t>
            </a:r>
            <a:r>
              <a:rPr lang="zh-CN" altLang="en-US" sz="2800" dirty="0" smtClean="0">
                <a:latin typeface="楷体" pitchFamily="49" charset="-122"/>
                <a:ea typeface="楷体" pitchFamily="49" charset="-122"/>
                <a:cs typeface="Times New Roman" pitchFamily="18" charset="0"/>
              </a:rPr>
              <a:t>国税机关预缴增值税</a:t>
            </a:r>
          </a:p>
          <a:p>
            <a:pPr algn="just">
              <a:spcAft>
                <a:spcPts val="1200"/>
              </a:spcAft>
            </a:pPr>
            <a:r>
              <a:rPr lang="zh-CN" altLang="en-US" sz="2800" dirty="0" smtClean="0">
                <a:latin typeface="楷体" pitchFamily="49" charset="-122"/>
                <a:ea typeface="楷体" pitchFamily="49" charset="-122"/>
                <a:cs typeface="Times New Roman" pitchFamily="18" charset="0"/>
              </a:rPr>
              <a:t>应预缴税款＝（</a:t>
            </a:r>
            <a:r>
              <a:rPr lang="en-US" altLang="zh-CN" sz="2800" dirty="0" smtClean="0">
                <a:latin typeface="楷体" pitchFamily="49" charset="-122"/>
                <a:ea typeface="楷体" pitchFamily="49" charset="-122"/>
                <a:cs typeface="Times New Roman" pitchFamily="18" charset="0"/>
              </a:rPr>
              <a:t>206</a:t>
            </a:r>
            <a:r>
              <a:rPr lang="zh-CN" altLang="en-US" sz="2800" dirty="0" smtClean="0">
                <a:latin typeface="楷体" pitchFamily="49" charset="-122"/>
                <a:ea typeface="楷体" pitchFamily="49" charset="-122"/>
                <a:cs typeface="Times New Roman" pitchFamily="18" charset="0"/>
              </a:rPr>
              <a:t>－</a:t>
            </a:r>
            <a:r>
              <a:rPr lang="en-US" altLang="zh-CN" sz="2800" dirty="0" smtClean="0">
                <a:latin typeface="楷体" pitchFamily="49" charset="-122"/>
                <a:ea typeface="楷体" pitchFamily="49" charset="-122"/>
                <a:cs typeface="Times New Roman" pitchFamily="18" charset="0"/>
              </a:rPr>
              <a:t>51.5</a:t>
            </a:r>
            <a:r>
              <a:rPr lang="zh-CN" altLang="en-US" sz="2800" dirty="0" smtClean="0">
                <a:latin typeface="楷体" pitchFamily="49" charset="-122"/>
                <a:ea typeface="楷体" pitchFamily="49" charset="-122"/>
                <a:cs typeface="Times New Roman" pitchFamily="18" charset="0"/>
              </a:rPr>
              <a:t>）</a:t>
            </a:r>
            <a:r>
              <a:rPr lang="en-US" altLang="zh-CN" sz="2800" dirty="0" smtClean="0">
                <a:latin typeface="楷体" pitchFamily="49" charset="-122"/>
                <a:ea typeface="楷体" pitchFamily="49" charset="-122"/>
                <a:cs typeface="Times New Roman" pitchFamily="18" charset="0"/>
              </a:rPr>
              <a:t>÷</a:t>
            </a:r>
            <a:r>
              <a:rPr lang="zh-CN" altLang="en-US" sz="2800" dirty="0" smtClean="0">
                <a:latin typeface="楷体" pitchFamily="49" charset="-122"/>
                <a:ea typeface="楷体" pitchFamily="49" charset="-122"/>
                <a:cs typeface="Times New Roman" pitchFamily="18" charset="0"/>
              </a:rPr>
              <a:t>（</a:t>
            </a:r>
            <a:r>
              <a:rPr lang="en-US" altLang="zh-CN" sz="2800" dirty="0" smtClean="0">
                <a:latin typeface="楷体" pitchFamily="49" charset="-122"/>
                <a:ea typeface="楷体" pitchFamily="49" charset="-122"/>
                <a:cs typeface="Times New Roman" pitchFamily="18" charset="0"/>
              </a:rPr>
              <a:t>1</a:t>
            </a:r>
            <a:r>
              <a:rPr lang="zh-CN" altLang="en-US" sz="2800" dirty="0" smtClean="0">
                <a:latin typeface="楷体" pitchFamily="49" charset="-122"/>
                <a:ea typeface="楷体" pitchFamily="49" charset="-122"/>
                <a:cs typeface="Times New Roman" pitchFamily="18" charset="0"/>
              </a:rPr>
              <a:t>＋</a:t>
            </a:r>
            <a:r>
              <a:rPr lang="en-US" altLang="zh-CN" sz="2800" dirty="0" smtClean="0">
                <a:latin typeface="楷体" pitchFamily="49" charset="-122"/>
                <a:ea typeface="楷体" pitchFamily="49" charset="-122"/>
                <a:cs typeface="Times New Roman" pitchFamily="18" charset="0"/>
              </a:rPr>
              <a:t>3%</a:t>
            </a:r>
            <a:r>
              <a:rPr lang="zh-CN" altLang="en-US" sz="2800" dirty="0" smtClean="0">
                <a:latin typeface="楷体" pitchFamily="49" charset="-122"/>
                <a:ea typeface="楷体" pitchFamily="49" charset="-122"/>
                <a:cs typeface="Times New Roman" pitchFamily="18" charset="0"/>
              </a:rPr>
              <a:t>）</a:t>
            </a:r>
            <a:r>
              <a:rPr lang="en-US" altLang="zh-CN" sz="2800" dirty="0" smtClean="0">
                <a:latin typeface="楷体" pitchFamily="49" charset="-122"/>
                <a:ea typeface="楷体" pitchFamily="49" charset="-122"/>
                <a:cs typeface="Times New Roman" pitchFamily="18" charset="0"/>
              </a:rPr>
              <a:t>×3%</a:t>
            </a:r>
            <a:r>
              <a:rPr lang="zh-CN" altLang="en-US" sz="2800" dirty="0" smtClean="0">
                <a:latin typeface="楷体" pitchFamily="49" charset="-122"/>
                <a:ea typeface="楷体" pitchFamily="49" charset="-122"/>
                <a:cs typeface="Times New Roman" pitchFamily="18" charset="0"/>
              </a:rPr>
              <a:t>＝</a:t>
            </a:r>
            <a:r>
              <a:rPr lang="en-US" altLang="zh-CN" sz="2800" dirty="0" smtClean="0">
                <a:latin typeface="楷体" pitchFamily="49" charset="-122"/>
                <a:ea typeface="楷体" pitchFamily="49" charset="-122"/>
                <a:cs typeface="Times New Roman" pitchFamily="18" charset="0"/>
              </a:rPr>
              <a:t>4.5</a:t>
            </a:r>
            <a:r>
              <a:rPr lang="zh-CN" altLang="en-US" sz="2800" dirty="0" smtClean="0">
                <a:latin typeface="楷体" pitchFamily="49" charset="-122"/>
                <a:ea typeface="楷体" pitchFamily="49" charset="-122"/>
                <a:cs typeface="Times New Roman" pitchFamily="18" charset="0"/>
              </a:rPr>
              <a:t>万</a:t>
            </a:r>
          </a:p>
          <a:p>
            <a:endParaRPr lang="zh-CN" altLang="en-US" dirty="0"/>
          </a:p>
        </p:txBody>
      </p:sp>
      <p:sp>
        <p:nvSpPr>
          <p:cNvPr id="3" name="标题 2"/>
          <p:cNvSpPr>
            <a:spLocks noGrp="1"/>
          </p:cNvSpPr>
          <p:nvPr>
            <p:ph type="title"/>
          </p:nvPr>
        </p:nvSpPr>
        <p:spPr/>
        <p:txBody>
          <a:bodyPr/>
          <a:lstStyle/>
          <a:p>
            <a:r>
              <a:rPr lang="zh-CN" altLang="en-US" dirty="0" smtClean="0"/>
              <a:t>案例三  简易计税预缴税款</a:t>
            </a:r>
            <a:endParaRPr lang="zh-CN" altLang="en-US" dirty="0"/>
          </a:p>
        </p:txBody>
      </p:sp>
    </p:spTree>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endParaRPr lang="zh-CN" altLang="en-US"/>
          </a:p>
        </p:txBody>
      </p:sp>
      <p:pic>
        <p:nvPicPr>
          <p:cNvPr id="13314" name="Picture 2"/>
          <p:cNvPicPr>
            <a:picLocks noGrp="1" noChangeAspect="1" noChangeArrowheads="1"/>
          </p:cNvPicPr>
          <p:nvPr>
            <p:ph idx="1"/>
          </p:nvPr>
        </p:nvPicPr>
        <p:blipFill>
          <a:blip r:embed="rId2" cstate="print"/>
          <a:srcRect l="2592" t="27128" r="31215" b="9232"/>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rmAutofit fontScale="92500" lnSpcReduction="10000"/>
          </a:bodyPr>
          <a:lstStyle/>
          <a:p>
            <a:pPr algn="just">
              <a:spcAft>
                <a:spcPts val="1200"/>
              </a:spcAft>
            </a:pPr>
            <a:r>
              <a:rPr lang="en-US" altLang="zh-CN" sz="2800" dirty="0" smtClean="0">
                <a:latin typeface="楷体" pitchFamily="49" charset="-122"/>
                <a:ea typeface="楷体" pitchFamily="49" charset="-122"/>
                <a:cs typeface="Times New Roman" pitchFamily="18" charset="0"/>
              </a:rPr>
              <a:t>A</a:t>
            </a:r>
            <a:r>
              <a:rPr lang="zh-CN" altLang="en-US" sz="2800" dirty="0" smtClean="0">
                <a:latin typeface="楷体" pitchFamily="49" charset="-122"/>
                <a:ea typeface="楷体" pitchFamily="49" charset="-122"/>
                <a:cs typeface="Times New Roman" pitchFamily="18" charset="0"/>
              </a:rPr>
              <a:t>建筑公司，</a:t>
            </a:r>
            <a:r>
              <a:rPr lang="en-US" altLang="zh-CN" sz="2800" dirty="0" smtClean="0">
                <a:latin typeface="楷体" pitchFamily="49" charset="-122"/>
                <a:ea typeface="楷体" pitchFamily="49" charset="-122"/>
                <a:cs typeface="Times New Roman" pitchFamily="18" charset="0"/>
              </a:rPr>
              <a:t>2016</a:t>
            </a:r>
            <a:r>
              <a:rPr lang="zh-CN" altLang="en-US" sz="2800" dirty="0" smtClean="0">
                <a:latin typeface="楷体" pitchFamily="49" charset="-122"/>
                <a:ea typeface="楷体" pitchFamily="49" charset="-122"/>
                <a:cs typeface="Times New Roman" pitchFamily="18" charset="0"/>
              </a:rPr>
              <a:t>年</a:t>
            </a:r>
            <a:r>
              <a:rPr lang="en-US" altLang="zh-CN" sz="2800" dirty="0" smtClean="0">
                <a:latin typeface="楷体" pitchFamily="49" charset="-122"/>
                <a:ea typeface="楷体" pitchFamily="49" charset="-122"/>
                <a:cs typeface="Times New Roman" pitchFamily="18" charset="0"/>
              </a:rPr>
              <a:t>12</a:t>
            </a:r>
            <a:r>
              <a:rPr lang="zh-CN" altLang="en-US" sz="2800" dirty="0" smtClean="0">
                <a:latin typeface="楷体" pitchFamily="49" charset="-122"/>
                <a:ea typeface="楷体" pitchFamily="49" charset="-122"/>
                <a:cs typeface="Times New Roman" pitchFamily="18" charset="0"/>
              </a:rPr>
              <a:t>月洛阳、郑州两地</a:t>
            </a:r>
            <a:r>
              <a:rPr lang="zh-CN" altLang="en-US" sz="2800" dirty="0" smtClean="0">
                <a:latin typeface="楷体" pitchFamily="49" charset="-122"/>
                <a:ea typeface="楷体" pitchFamily="49" charset="-122"/>
                <a:cs typeface="Times New Roman" pitchFamily="18" charset="0"/>
              </a:rPr>
              <a:t>项目外无其他业务，当月取得可抵扣进项税额</a:t>
            </a:r>
            <a:r>
              <a:rPr lang="en-US" altLang="zh-CN" sz="2800" dirty="0" smtClean="0">
                <a:latin typeface="楷体" pitchFamily="49" charset="-122"/>
                <a:ea typeface="楷体" pitchFamily="49" charset="-122"/>
                <a:cs typeface="Times New Roman" pitchFamily="18" charset="0"/>
              </a:rPr>
              <a:t>35</a:t>
            </a:r>
            <a:r>
              <a:rPr lang="zh-CN" altLang="en-US" sz="2800" dirty="0" smtClean="0">
                <a:latin typeface="楷体" pitchFamily="49" charset="-122"/>
                <a:ea typeface="楷体" pitchFamily="49" charset="-122"/>
                <a:cs typeface="Times New Roman" pitchFamily="18" charset="0"/>
              </a:rPr>
              <a:t>万（不包含</a:t>
            </a:r>
            <a:r>
              <a:rPr lang="zh-CN" altLang="en-US" sz="2800" dirty="0" smtClean="0">
                <a:latin typeface="楷体" pitchFamily="49" charset="-122"/>
                <a:ea typeface="楷体" pitchFamily="49" charset="-122"/>
                <a:cs typeface="Times New Roman" pitchFamily="18" charset="0"/>
              </a:rPr>
              <a:t>用于</a:t>
            </a:r>
            <a:r>
              <a:rPr lang="zh-CN" altLang="en-US" sz="2800" dirty="0" smtClean="0">
                <a:latin typeface="楷体" pitchFamily="49" charset="-122"/>
                <a:ea typeface="楷体" pitchFamily="49" charset="-122"/>
                <a:cs typeface="Times New Roman" pitchFamily="18" charset="0"/>
              </a:rPr>
              <a:t>郑州</a:t>
            </a:r>
            <a:r>
              <a:rPr lang="zh-CN" altLang="en-US" sz="2800" dirty="0" smtClean="0">
                <a:latin typeface="楷体" pitchFamily="49" charset="-122"/>
                <a:ea typeface="楷体" pitchFamily="49" charset="-122"/>
                <a:cs typeface="Times New Roman" pitchFamily="18" charset="0"/>
              </a:rPr>
              <a:t>简易</a:t>
            </a:r>
            <a:r>
              <a:rPr lang="zh-CN" altLang="en-US" sz="2800" dirty="0" smtClean="0">
                <a:latin typeface="楷体" pitchFamily="49" charset="-122"/>
                <a:ea typeface="楷体" pitchFamily="49" charset="-122"/>
                <a:cs typeface="Times New Roman" pitchFamily="18" charset="0"/>
              </a:rPr>
              <a:t>计税项目而不得抵扣的进项</a:t>
            </a:r>
            <a:r>
              <a:rPr lang="zh-CN" altLang="en-US" sz="2800" dirty="0" smtClean="0">
                <a:latin typeface="楷体" pitchFamily="49" charset="-122"/>
                <a:ea typeface="楷体" pitchFamily="49" charset="-122"/>
                <a:cs typeface="Times New Roman" pitchFamily="18" charset="0"/>
              </a:rPr>
              <a:t>）。其中：购进建筑设备专票</a:t>
            </a:r>
            <a:r>
              <a:rPr lang="en-US" altLang="zh-CN" sz="2800" dirty="0" smtClean="0">
                <a:latin typeface="楷体" pitchFamily="49" charset="-122"/>
                <a:ea typeface="楷体" pitchFamily="49" charset="-122"/>
                <a:cs typeface="Times New Roman" pitchFamily="18" charset="0"/>
              </a:rPr>
              <a:t>1</a:t>
            </a:r>
            <a:r>
              <a:rPr lang="zh-CN" altLang="en-US" sz="2800" dirty="0" smtClean="0">
                <a:latin typeface="楷体" pitchFamily="49" charset="-122"/>
                <a:ea typeface="楷体" pitchFamily="49" charset="-122"/>
                <a:cs typeface="Times New Roman" pitchFamily="18" charset="0"/>
              </a:rPr>
              <a:t>张，金额</a:t>
            </a:r>
            <a:r>
              <a:rPr lang="en-US" altLang="zh-CN" sz="2800" dirty="0" smtClean="0">
                <a:latin typeface="楷体" pitchFamily="49" charset="-122"/>
                <a:ea typeface="楷体" pitchFamily="49" charset="-122"/>
                <a:cs typeface="Times New Roman" pitchFamily="18" charset="0"/>
              </a:rPr>
              <a:t>100</a:t>
            </a:r>
            <a:r>
              <a:rPr lang="zh-CN" altLang="en-US" sz="2800" dirty="0" smtClean="0">
                <a:latin typeface="楷体" pitchFamily="49" charset="-122"/>
                <a:ea typeface="楷体" pitchFamily="49" charset="-122"/>
                <a:cs typeface="Times New Roman" pitchFamily="18" charset="0"/>
              </a:rPr>
              <a:t>万元，税额</a:t>
            </a:r>
            <a:r>
              <a:rPr lang="en-US" altLang="zh-CN" sz="2800" dirty="0" smtClean="0">
                <a:latin typeface="楷体" pitchFamily="49" charset="-122"/>
                <a:ea typeface="楷体" pitchFamily="49" charset="-122"/>
                <a:cs typeface="Times New Roman" pitchFamily="18" charset="0"/>
              </a:rPr>
              <a:t>17</a:t>
            </a:r>
            <a:r>
              <a:rPr lang="zh-CN" altLang="en-US" sz="2800" dirty="0" smtClean="0">
                <a:latin typeface="楷体" pitchFamily="49" charset="-122"/>
                <a:ea typeface="楷体" pitchFamily="49" charset="-122"/>
                <a:cs typeface="Times New Roman" pitchFamily="18" charset="0"/>
              </a:rPr>
              <a:t>万元；取得建筑咨询费专票</a:t>
            </a:r>
            <a:r>
              <a:rPr lang="en-US" altLang="zh-CN" sz="2800" dirty="0" smtClean="0">
                <a:latin typeface="楷体" pitchFamily="49" charset="-122"/>
                <a:ea typeface="楷体" pitchFamily="49" charset="-122"/>
                <a:cs typeface="Times New Roman" pitchFamily="18" charset="0"/>
              </a:rPr>
              <a:t>1</a:t>
            </a:r>
            <a:r>
              <a:rPr lang="zh-CN" altLang="en-US" sz="2800" dirty="0" smtClean="0">
                <a:latin typeface="楷体" pitchFamily="49" charset="-122"/>
                <a:ea typeface="楷体" pitchFamily="49" charset="-122"/>
                <a:cs typeface="Times New Roman" pitchFamily="18" charset="0"/>
              </a:rPr>
              <a:t>张，金额</a:t>
            </a:r>
            <a:r>
              <a:rPr lang="en-US" altLang="zh-CN" sz="2800" dirty="0" smtClean="0">
                <a:latin typeface="楷体" pitchFamily="49" charset="-122"/>
                <a:ea typeface="楷体" pitchFamily="49" charset="-122"/>
                <a:cs typeface="Times New Roman" pitchFamily="18" charset="0"/>
              </a:rPr>
              <a:t>300</a:t>
            </a:r>
            <a:r>
              <a:rPr lang="zh-CN" altLang="en-US" sz="2800" dirty="0" smtClean="0">
                <a:latin typeface="楷体" pitchFamily="49" charset="-122"/>
                <a:ea typeface="楷体" pitchFamily="49" charset="-122"/>
                <a:cs typeface="Times New Roman" pitchFamily="18" charset="0"/>
              </a:rPr>
              <a:t>万元，税额</a:t>
            </a:r>
            <a:r>
              <a:rPr lang="en-US" altLang="zh-CN" sz="2800" dirty="0" smtClean="0">
                <a:latin typeface="楷体" pitchFamily="49" charset="-122"/>
                <a:ea typeface="楷体" pitchFamily="49" charset="-122"/>
                <a:cs typeface="Times New Roman" pitchFamily="18" charset="0"/>
              </a:rPr>
              <a:t>18</a:t>
            </a:r>
            <a:r>
              <a:rPr lang="zh-CN" altLang="en-US" sz="2800" dirty="0" smtClean="0">
                <a:latin typeface="楷体" pitchFamily="49" charset="-122"/>
                <a:ea typeface="楷体" pitchFamily="49" charset="-122"/>
                <a:cs typeface="Times New Roman" pitchFamily="18" charset="0"/>
              </a:rPr>
              <a:t>万元。</a:t>
            </a:r>
            <a:endParaRPr lang="zh-CN" altLang="en-US" sz="2800" dirty="0" smtClean="0">
              <a:latin typeface="楷体" pitchFamily="49" charset="-122"/>
              <a:ea typeface="楷体" pitchFamily="49" charset="-122"/>
              <a:cs typeface="Times New Roman" pitchFamily="18" charset="0"/>
            </a:endParaRPr>
          </a:p>
          <a:p>
            <a:pPr algn="just">
              <a:spcAft>
                <a:spcPts val="1200"/>
              </a:spcAft>
            </a:pPr>
            <a:r>
              <a:rPr lang="en-US" altLang="zh-CN" sz="2800" dirty="0" smtClean="0">
                <a:latin typeface="楷体" pitchFamily="49" charset="-122"/>
                <a:ea typeface="楷体" pitchFamily="49" charset="-122"/>
                <a:cs typeface="Times New Roman" pitchFamily="18" charset="0"/>
              </a:rPr>
              <a:t>A</a:t>
            </a:r>
            <a:r>
              <a:rPr lang="zh-CN" altLang="en-US" sz="2800" dirty="0" smtClean="0">
                <a:latin typeface="楷体" pitchFamily="49" charset="-122"/>
                <a:ea typeface="楷体" pitchFamily="49" charset="-122"/>
                <a:cs typeface="Times New Roman" pitchFamily="18" charset="0"/>
              </a:rPr>
              <a:t>建筑公司</a:t>
            </a:r>
            <a:r>
              <a:rPr lang="zh-CN" altLang="en-US" sz="2800" dirty="0" smtClean="0">
                <a:latin typeface="楷体" pitchFamily="49" charset="-122"/>
                <a:ea typeface="楷体" pitchFamily="49" charset="-122"/>
                <a:cs typeface="Times New Roman" pitchFamily="18" charset="0"/>
              </a:rPr>
              <a:t>向</a:t>
            </a:r>
            <a:r>
              <a:rPr lang="zh-CN" altLang="en-US" sz="2800" dirty="0" smtClean="0">
                <a:latin typeface="楷体" pitchFamily="49" charset="-122"/>
                <a:ea typeface="楷体" pitchFamily="49" charset="-122"/>
                <a:cs typeface="Times New Roman" pitchFamily="18" charset="0"/>
              </a:rPr>
              <a:t>三门峡</a:t>
            </a:r>
            <a:r>
              <a:rPr lang="zh-CN" altLang="en-US" sz="2800" dirty="0" smtClean="0">
                <a:latin typeface="楷体" pitchFamily="49" charset="-122"/>
                <a:ea typeface="楷体" pitchFamily="49" charset="-122"/>
                <a:cs typeface="Times New Roman" pitchFamily="18" charset="0"/>
              </a:rPr>
              <a:t>主管</a:t>
            </a:r>
            <a:r>
              <a:rPr lang="zh-CN" altLang="en-US" sz="2800" dirty="0" smtClean="0">
                <a:latin typeface="楷体" pitchFamily="49" charset="-122"/>
                <a:ea typeface="楷体" pitchFamily="49" charset="-122"/>
                <a:cs typeface="Times New Roman" pitchFamily="18" charset="0"/>
              </a:rPr>
              <a:t>国税机关进行纳税申报。</a:t>
            </a:r>
          </a:p>
          <a:p>
            <a:pPr algn="just">
              <a:spcAft>
                <a:spcPts val="1200"/>
              </a:spcAft>
            </a:pPr>
            <a:r>
              <a:rPr lang="zh-CN" altLang="en-US" sz="2800" dirty="0" smtClean="0">
                <a:latin typeface="楷体" pitchFamily="49" charset="-122"/>
                <a:ea typeface="楷体" pitchFamily="49" charset="-122"/>
                <a:cs typeface="Times New Roman" pitchFamily="18" charset="0"/>
              </a:rPr>
              <a:t>应纳税款＝［</a:t>
            </a:r>
            <a:r>
              <a:rPr lang="en-US" altLang="zh-CN" sz="2800" dirty="0" smtClean="0">
                <a:latin typeface="楷体" pitchFamily="49" charset="-122"/>
                <a:ea typeface="楷体" pitchFamily="49" charset="-122"/>
                <a:cs typeface="Times New Roman" pitchFamily="18" charset="0"/>
              </a:rPr>
              <a:t>555÷</a:t>
            </a:r>
            <a:r>
              <a:rPr lang="zh-CN" altLang="en-US" sz="2800" dirty="0" smtClean="0">
                <a:latin typeface="楷体" pitchFamily="49" charset="-122"/>
                <a:ea typeface="楷体" pitchFamily="49" charset="-122"/>
                <a:cs typeface="Times New Roman" pitchFamily="18" charset="0"/>
              </a:rPr>
              <a:t>（</a:t>
            </a:r>
            <a:r>
              <a:rPr lang="en-US" altLang="zh-CN" sz="2800" dirty="0" smtClean="0">
                <a:latin typeface="楷体" pitchFamily="49" charset="-122"/>
                <a:ea typeface="楷体" pitchFamily="49" charset="-122"/>
                <a:cs typeface="Times New Roman" pitchFamily="18" charset="0"/>
              </a:rPr>
              <a:t>1</a:t>
            </a:r>
            <a:r>
              <a:rPr lang="zh-CN" altLang="en-US" sz="2800" dirty="0" smtClean="0">
                <a:latin typeface="楷体" pitchFamily="49" charset="-122"/>
                <a:ea typeface="楷体" pitchFamily="49" charset="-122"/>
                <a:cs typeface="Times New Roman" pitchFamily="18" charset="0"/>
              </a:rPr>
              <a:t>＋</a:t>
            </a:r>
            <a:r>
              <a:rPr lang="en-US" altLang="zh-CN" sz="2800" dirty="0" smtClean="0">
                <a:latin typeface="楷体" pitchFamily="49" charset="-122"/>
                <a:ea typeface="楷体" pitchFamily="49" charset="-122"/>
                <a:cs typeface="Times New Roman" pitchFamily="18" charset="0"/>
              </a:rPr>
              <a:t>11%</a:t>
            </a:r>
            <a:r>
              <a:rPr lang="zh-CN" altLang="en-US" sz="2800" dirty="0" smtClean="0">
                <a:latin typeface="楷体" pitchFamily="49" charset="-122"/>
                <a:ea typeface="楷体" pitchFamily="49" charset="-122"/>
                <a:cs typeface="Times New Roman" pitchFamily="18" charset="0"/>
              </a:rPr>
              <a:t>）</a:t>
            </a:r>
            <a:r>
              <a:rPr lang="en-US" altLang="zh-CN" sz="2800" dirty="0" smtClean="0">
                <a:latin typeface="楷体" pitchFamily="49" charset="-122"/>
                <a:ea typeface="楷体" pitchFamily="49" charset="-122"/>
                <a:cs typeface="Times New Roman" pitchFamily="18" charset="0"/>
              </a:rPr>
              <a:t>×11%</a:t>
            </a:r>
            <a:r>
              <a:rPr lang="zh-CN" altLang="en-US" sz="2800" dirty="0" smtClean="0">
                <a:latin typeface="楷体" pitchFamily="49" charset="-122"/>
                <a:ea typeface="楷体" pitchFamily="49" charset="-122"/>
                <a:cs typeface="Times New Roman" pitchFamily="18" charset="0"/>
              </a:rPr>
              <a:t>－</a:t>
            </a:r>
            <a:r>
              <a:rPr lang="en-US" altLang="zh-CN" sz="2800" dirty="0" smtClean="0">
                <a:latin typeface="楷体" pitchFamily="49" charset="-122"/>
                <a:ea typeface="楷体" pitchFamily="49" charset="-122"/>
                <a:cs typeface="Times New Roman" pitchFamily="18" charset="0"/>
              </a:rPr>
              <a:t>35</a:t>
            </a:r>
            <a:r>
              <a:rPr lang="zh-CN" altLang="en-US" sz="2800" dirty="0" smtClean="0">
                <a:latin typeface="楷体" pitchFamily="49" charset="-122"/>
                <a:ea typeface="楷体" pitchFamily="49" charset="-122"/>
                <a:cs typeface="Times New Roman" pitchFamily="18" charset="0"/>
              </a:rPr>
              <a:t>］＋［（</a:t>
            </a:r>
            <a:r>
              <a:rPr lang="en-US" altLang="zh-CN" sz="2800" dirty="0" smtClean="0">
                <a:latin typeface="楷体" pitchFamily="49" charset="-122"/>
                <a:ea typeface="楷体" pitchFamily="49" charset="-122"/>
                <a:cs typeface="Times New Roman" pitchFamily="18" charset="0"/>
              </a:rPr>
              <a:t>206</a:t>
            </a:r>
            <a:r>
              <a:rPr lang="zh-CN" altLang="en-US" sz="2800" dirty="0" smtClean="0">
                <a:latin typeface="楷体" pitchFamily="49" charset="-122"/>
                <a:ea typeface="楷体" pitchFamily="49" charset="-122"/>
                <a:cs typeface="Times New Roman" pitchFamily="18" charset="0"/>
              </a:rPr>
              <a:t>－</a:t>
            </a:r>
            <a:r>
              <a:rPr lang="en-US" altLang="zh-CN" sz="2800" dirty="0" smtClean="0">
                <a:latin typeface="楷体" pitchFamily="49" charset="-122"/>
                <a:ea typeface="楷体" pitchFamily="49" charset="-122"/>
                <a:cs typeface="Times New Roman" pitchFamily="18" charset="0"/>
              </a:rPr>
              <a:t>51.5</a:t>
            </a:r>
            <a:r>
              <a:rPr lang="zh-CN" altLang="en-US" sz="2800" dirty="0" smtClean="0">
                <a:latin typeface="楷体" pitchFamily="49" charset="-122"/>
                <a:ea typeface="楷体" pitchFamily="49" charset="-122"/>
                <a:cs typeface="Times New Roman" pitchFamily="18" charset="0"/>
              </a:rPr>
              <a:t>）</a:t>
            </a:r>
            <a:r>
              <a:rPr lang="en-US" altLang="zh-CN" sz="2800" dirty="0" smtClean="0">
                <a:latin typeface="楷体" pitchFamily="49" charset="-122"/>
                <a:ea typeface="楷体" pitchFamily="49" charset="-122"/>
                <a:cs typeface="Times New Roman" pitchFamily="18" charset="0"/>
              </a:rPr>
              <a:t>÷</a:t>
            </a:r>
            <a:r>
              <a:rPr lang="zh-CN" altLang="en-US" sz="2800" dirty="0" smtClean="0">
                <a:latin typeface="楷体" pitchFamily="49" charset="-122"/>
                <a:ea typeface="楷体" pitchFamily="49" charset="-122"/>
                <a:cs typeface="Times New Roman" pitchFamily="18" charset="0"/>
              </a:rPr>
              <a:t>（</a:t>
            </a:r>
            <a:r>
              <a:rPr lang="en-US" altLang="zh-CN" sz="2800" dirty="0" smtClean="0">
                <a:latin typeface="楷体" pitchFamily="49" charset="-122"/>
                <a:ea typeface="楷体" pitchFamily="49" charset="-122"/>
                <a:cs typeface="Times New Roman" pitchFamily="18" charset="0"/>
              </a:rPr>
              <a:t>1</a:t>
            </a:r>
            <a:r>
              <a:rPr lang="zh-CN" altLang="en-US" sz="2800" dirty="0" smtClean="0">
                <a:latin typeface="楷体" pitchFamily="49" charset="-122"/>
                <a:ea typeface="楷体" pitchFamily="49" charset="-122"/>
                <a:cs typeface="Times New Roman" pitchFamily="18" charset="0"/>
              </a:rPr>
              <a:t>＋</a:t>
            </a:r>
            <a:r>
              <a:rPr lang="en-US" altLang="zh-CN" sz="2800" dirty="0" smtClean="0">
                <a:latin typeface="楷体" pitchFamily="49" charset="-122"/>
                <a:ea typeface="楷体" pitchFamily="49" charset="-122"/>
                <a:cs typeface="Times New Roman" pitchFamily="18" charset="0"/>
              </a:rPr>
              <a:t>3%</a:t>
            </a:r>
            <a:r>
              <a:rPr lang="zh-CN" altLang="en-US" sz="2800" dirty="0" smtClean="0">
                <a:latin typeface="楷体" pitchFamily="49" charset="-122"/>
                <a:ea typeface="楷体" pitchFamily="49" charset="-122"/>
                <a:cs typeface="Times New Roman" pitchFamily="18" charset="0"/>
              </a:rPr>
              <a:t>）</a:t>
            </a:r>
            <a:r>
              <a:rPr lang="en-US" altLang="zh-CN" sz="2800" dirty="0" smtClean="0">
                <a:latin typeface="楷体" pitchFamily="49" charset="-122"/>
                <a:ea typeface="楷体" pitchFamily="49" charset="-122"/>
                <a:cs typeface="Times New Roman" pitchFamily="18" charset="0"/>
              </a:rPr>
              <a:t>×3%</a:t>
            </a:r>
            <a:r>
              <a:rPr lang="zh-CN" altLang="en-US" sz="2800" dirty="0" smtClean="0">
                <a:latin typeface="楷体" pitchFamily="49" charset="-122"/>
                <a:ea typeface="楷体" pitchFamily="49" charset="-122"/>
                <a:cs typeface="Times New Roman" pitchFamily="18" charset="0"/>
              </a:rPr>
              <a:t>］＝</a:t>
            </a:r>
            <a:r>
              <a:rPr lang="en-US" altLang="zh-CN" sz="2800" dirty="0" smtClean="0">
                <a:latin typeface="楷体" pitchFamily="49" charset="-122"/>
                <a:ea typeface="楷体" pitchFamily="49" charset="-122"/>
                <a:cs typeface="Times New Roman" pitchFamily="18" charset="0"/>
              </a:rPr>
              <a:t>24.5</a:t>
            </a:r>
            <a:r>
              <a:rPr lang="zh-CN" altLang="en-US" sz="2800" dirty="0" smtClean="0">
                <a:latin typeface="楷体" pitchFamily="49" charset="-122"/>
                <a:ea typeface="楷体" pitchFamily="49" charset="-122"/>
                <a:cs typeface="Times New Roman" pitchFamily="18" charset="0"/>
              </a:rPr>
              <a:t>万</a:t>
            </a:r>
          </a:p>
          <a:p>
            <a:pPr algn="just">
              <a:spcAft>
                <a:spcPts val="1200"/>
              </a:spcAft>
            </a:pPr>
            <a:r>
              <a:rPr lang="zh-CN" altLang="en-US" sz="2800" dirty="0" smtClean="0">
                <a:latin typeface="楷体" pitchFamily="49" charset="-122"/>
                <a:ea typeface="楷体" pitchFamily="49" charset="-122"/>
                <a:cs typeface="Times New Roman" pitchFamily="18" charset="0"/>
              </a:rPr>
              <a:t>应补税款＝应纳税款－已预缴税款＝</a:t>
            </a:r>
            <a:r>
              <a:rPr lang="en-US" altLang="zh-CN" sz="2800" dirty="0" smtClean="0">
                <a:latin typeface="楷体" pitchFamily="49" charset="-122"/>
                <a:ea typeface="楷体" pitchFamily="49" charset="-122"/>
                <a:cs typeface="Times New Roman" pitchFamily="18" charset="0"/>
              </a:rPr>
              <a:t>24.5</a:t>
            </a:r>
            <a:r>
              <a:rPr lang="zh-CN" altLang="en-US" sz="2800" dirty="0" smtClean="0">
                <a:latin typeface="楷体" pitchFamily="49" charset="-122"/>
                <a:ea typeface="楷体" pitchFamily="49" charset="-122"/>
                <a:cs typeface="Times New Roman" pitchFamily="18" charset="0"/>
              </a:rPr>
              <a:t>－（</a:t>
            </a:r>
            <a:r>
              <a:rPr lang="en-US" altLang="zh-CN" sz="2800" dirty="0" smtClean="0">
                <a:latin typeface="楷体" pitchFamily="49" charset="-122"/>
                <a:ea typeface="楷体" pitchFamily="49" charset="-122"/>
                <a:cs typeface="Times New Roman" pitchFamily="18" charset="0"/>
              </a:rPr>
              <a:t>8</a:t>
            </a:r>
            <a:r>
              <a:rPr lang="zh-CN" altLang="en-US" sz="2800" dirty="0" smtClean="0">
                <a:latin typeface="楷体" pitchFamily="49" charset="-122"/>
                <a:ea typeface="楷体" pitchFamily="49" charset="-122"/>
                <a:cs typeface="Times New Roman" pitchFamily="18" charset="0"/>
              </a:rPr>
              <a:t>＋</a:t>
            </a:r>
            <a:r>
              <a:rPr lang="en-US" altLang="zh-CN" sz="2800" dirty="0" smtClean="0">
                <a:latin typeface="楷体" pitchFamily="49" charset="-122"/>
                <a:ea typeface="楷体" pitchFamily="49" charset="-122"/>
                <a:cs typeface="Times New Roman" pitchFamily="18" charset="0"/>
              </a:rPr>
              <a:t>4.5</a:t>
            </a:r>
            <a:r>
              <a:rPr lang="zh-CN" altLang="en-US" sz="2800" dirty="0" smtClean="0">
                <a:latin typeface="楷体" pitchFamily="49" charset="-122"/>
                <a:ea typeface="楷体" pitchFamily="49" charset="-122"/>
                <a:cs typeface="Times New Roman" pitchFamily="18" charset="0"/>
              </a:rPr>
              <a:t>）＝</a:t>
            </a:r>
            <a:r>
              <a:rPr lang="en-US" altLang="zh-CN" sz="2800" dirty="0" smtClean="0">
                <a:latin typeface="楷体" pitchFamily="49" charset="-122"/>
                <a:ea typeface="楷体" pitchFamily="49" charset="-122"/>
                <a:cs typeface="Times New Roman" pitchFamily="18" charset="0"/>
              </a:rPr>
              <a:t>12</a:t>
            </a:r>
            <a:r>
              <a:rPr lang="zh-CN" altLang="en-US" sz="2800" dirty="0" smtClean="0">
                <a:latin typeface="楷体" pitchFamily="49" charset="-122"/>
                <a:ea typeface="楷体" pitchFamily="49" charset="-122"/>
                <a:cs typeface="Times New Roman" pitchFamily="18" charset="0"/>
              </a:rPr>
              <a:t>万</a:t>
            </a:r>
            <a:endParaRPr lang="zh-CN" altLang="en-US" sz="2800" dirty="0">
              <a:latin typeface="楷体" pitchFamily="49" charset="-122"/>
              <a:ea typeface="楷体" pitchFamily="49" charset="-122"/>
              <a:cs typeface="Times New Roman" pitchFamily="18" charset="0"/>
            </a:endParaRPr>
          </a:p>
        </p:txBody>
      </p:sp>
      <p:sp>
        <p:nvSpPr>
          <p:cNvPr id="3" name="标题 2"/>
          <p:cNvSpPr>
            <a:spLocks noGrp="1"/>
          </p:cNvSpPr>
          <p:nvPr>
            <p:ph type="title"/>
          </p:nvPr>
        </p:nvSpPr>
        <p:spPr/>
        <p:txBody>
          <a:bodyPr/>
          <a:lstStyle/>
          <a:p>
            <a:r>
              <a:rPr lang="zh-CN" altLang="en-US" dirty="0" smtClean="0"/>
              <a:t>案例四  机构所在地申报</a:t>
            </a:r>
            <a:endParaRPr lang="zh-CN" alt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内容占位符 2"/>
          <p:cNvSpPr>
            <a:spLocks noGrp="1"/>
          </p:cNvSpPr>
          <p:nvPr>
            <p:ph idx="4294967295"/>
          </p:nvPr>
        </p:nvSpPr>
        <p:spPr>
          <a:xfrm>
            <a:off x="395536" y="260648"/>
            <a:ext cx="8229600" cy="5318125"/>
          </a:xfrm>
        </p:spPr>
        <p:txBody>
          <a:bodyPr>
            <a:normAutofit/>
          </a:bodyPr>
          <a:lstStyle/>
          <a:p>
            <a:pPr eaLnBrk="1" hangingPunct="1"/>
            <a:r>
              <a:rPr lang="zh-CN" altLang="zh-CN" sz="3200" dirty="0" smtClean="0"/>
              <a:t>增值税的纳税期限分别为</a:t>
            </a:r>
            <a:r>
              <a:rPr lang="en-US" altLang="zh-CN" sz="3200" dirty="0" smtClean="0"/>
              <a:t>1</a:t>
            </a:r>
            <a:r>
              <a:rPr lang="zh-CN" altLang="zh-CN" sz="3200" dirty="0" smtClean="0"/>
              <a:t>日、</a:t>
            </a:r>
            <a:r>
              <a:rPr lang="en-US" altLang="zh-CN" sz="3200" dirty="0" smtClean="0"/>
              <a:t>3</a:t>
            </a:r>
            <a:r>
              <a:rPr lang="zh-CN" altLang="zh-CN" sz="3200" dirty="0" smtClean="0"/>
              <a:t>日、</a:t>
            </a:r>
            <a:r>
              <a:rPr lang="en-US" altLang="zh-CN" sz="3200" dirty="0" smtClean="0"/>
              <a:t>5</a:t>
            </a:r>
            <a:r>
              <a:rPr lang="zh-CN" altLang="zh-CN" sz="3200" dirty="0" smtClean="0"/>
              <a:t>日、</a:t>
            </a:r>
            <a:r>
              <a:rPr lang="en-US" altLang="zh-CN" sz="3200" dirty="0" smtClean="0"/>
              <a:t>10</a:t>
            </a:r>
            <a:r>
              <a:rPr lang="zh-CN" altLang="zh-CN" sz="3200" dirty="0" smtClean="0"/>
              <a:t>日、</a:t>
            </a:r>
            <a:r>
              <a:rPr lang="en-US" altLang="zh-CN" sz="3200" dirty="0" smtClean="0"/>
              <a:t>15</a:t>
            </a:r>
            <a:r>
              <a:rPr lang="zh-CN" altLang="zh-CN" sz="3200" dirty="0" smtClean="0"/>
              <a:t>日、</a:t>
            </a:r>
            <a:r>
              <a:rPr lang="en-US" altLang="zh-CN" sz="3200" dirty="0" smtClean="0"/>
              <a:t>1</a:t>
            </a:r>
            <a:r>
              <a:rPr lang="zh-CN" altLang="zh-CN" sz="3200" dirty="0" smtClean="0"/>
              <a:t>个月或者</a:t>
            </a:r>
            <a:r>
              <a:rPr lang="en-US" altLang="zh-CN" sz="3200" dirty="0" smtClean="0"/>
              <a:t>1</a:t>
            </a:r>
            <a:r>
              <a:rPr lang="zh-CN" altLang="zh-CN" sz="3200" dirty="0" smtClean="0"/>
              <a:t>个季度。纳税人的具体纳税期限，由</a:t>
            </a:r>
            <a:r>
              <a:rPr lang="zh-CN" altLang="zh-CN" sz="3200" dirty="0" smtClean="0">
                <a:solidFill>
                  <a:srgbClr val="FF0000"/>
                </a:solidFill>
              </a:rPr>
              <a:t>主管税务机关根据纳税人应纳税额的大小分别核定</a:t>
            </a:r>
            <a:r>
              <a:rPr lang="zh-CN" altLang="zh-CN" sz="3200" dirty="0" smtClean="0"/>
              <a:t>。</a:t>
            </a:r>
            <a:endParaRPr lang="en-US" altLang="zh-CN" sz="3200" dirty="0" smtClean="0"/>
          </a:p>
          <a:p>
            <a:pPr eaLnBrk="1" hangingPunct="1"/>
            <a:endParaRPr lang="en-US" altLang="zh-CN" sz="3200" dirty="0" smtClean="0"/>
          </a:p>
          <a:p>
            <a:pPr eaLnBrk="1" hangingPunct="1"/>
            <a:r>
              <a:rPr lang="zh-CN" altLang="zh-CN" sz="3200" dirty="0" smtClean="0"/>
              <a:t>以</a:t>
            </a:r>
            <a:r>
              <a:rPr lang="en-US" altLang="zh-CN" sz="3200" dirty="0" smtClean="0"/>
              <a:t>1</a:t>
            </a:r>
            <a:r>
              <a:rPr lang="zh-CN" altLang="zh-CN" sz="3200" dirty="0" smtClean="0"/>
              <a:t>个季度为纳税期限的规定适用于</a:t>
            </a:r>
            <a:r>
              <a:rPr lang="zh-CN" altLang="zh-CN" sz="3200" dirty="0" smtClean="0">
                <a:solidFill>
                  <a:srgbClr val="FF0000"/>
                </a:solidFill>
              </a:rPr>
              <a:t>小规模纳税人、银行、财务公司、信托投资公司、信用社，</a:t>
            </a:r>
            <a:r>
              <a:rPr lang="zh-CN" altLang="zh-CN" sz="3200" dirty="0" smtClean="0"/>
              <a:t>以及财政部和国家税务总局规定的其他纳税人。</a:t>
            </a:r>
            <a:endParaRPr lang="en-US" altLang="zh-CN" sz="3200" dirty="0" smtClean="0"/>
          </a:p>
          <a:p>
            <a:pPr eaLnBrk="1" hangingPunct="1"/>
            <a:r>
              <a:rPr lang="zh-CN" altLang="zh-CN" sz="3200" dirty="0" smtClean="0"/>
              <a:t>不能按照固定期限纳税的，可以按次纳税。</a:t>
            </a:r>
          </a:p>
          <a:p>
            <a:pPr eaLnBrk="1" hangingPunct="1"/>
            <a:endParaRPr lang="zh-CN" altLang="en-US" sz="3200" dirty="0" smtClean="0"/>
          </a:p>
        </p:txBody>
      </p:sp>
    </p:spTree>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endParaRPr lang="zh-CN" altLang="en-US"/>
          </a:p>
        </p:txBody>
      </p:sp>
      <p:pic>
        <p:nvPicPr>
          <p:cNvPr id="18434" name="Picture 2"/>
          <p:cNvPicPr>
            <a:picLocks noGrp="1" noChangeAspect="1" noChangeArrowheads="1"/>
          </p:cNvPicPr>
          <p:nvPr>
            <p:ph idx="1"/>
          </p:nvPr>
        </p:nvPicPr>
        <p:blipFill>
          <a:blip r:embed="rId2" cstate="print"/>
          <a:srcRect l="1697" t="25537" r="11536" b="9232"/>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endParaRPr lang="zh-CN" altLang="en-US"/>
          </a:p>
        </p:txBody>
      </p:sp>
      <p:pic>
        <p:nvPicPr>
          <p:cNvPr id="16386" name="Picture 2"/>
          <p:cNvPicPr>
            <a:picLocks noGrp="1" noChangeAspect="1" noChangeArrowheads="1"/>
          </p:cNvPicPr>
          <p:nvPr>
            <p:ph idx="1"/>
          </p:nvPr>
        </p:nvPicPr>
        <p:blipFill>
          <a:blip r:embed="rId2" cstate="print"/>
          <a:srcRect l="1697" t="25537" r="13325" b="10823"/>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endParaRPr lang="zh-CN" altLang="en-US"/>
          </a:p>
        </p:txBody>
      </p:sp>
      <p:pic>
        <p:nvPicPr>
          <p:cNvPr id="17410" name="Picture 2"/>
          <p:cNvPicPr>
            <a:picLocks noGrp="1" noChangeAspect="1" noChangeArrowheads="1"/>
          </p:cNvPicPr>
          <p:nvPr>
            <p:ph idx="1"/>
          </p:nvPr>
        </p:nvPicPr>
        <p:blipFill>
          <a:blip r:embed="rId2" cstate="print"/>
          <a:srcRect l="1697" t="25537" r="43738" b="9232"/>
          <a:stretch>
            <a:fillRect/>
          </a:stretch>
        </p:blipFill>
        <p:spPr bwMode="auto">
          <a:xfrm>
            <a:off x="179512" y="0"/>
            <a:ext cx="8964488" cy="6858000"/>
          </a:xfrm>
          <a:prstGeom prst="rect">
            <a:avLst/>
          </a:prstGeom>
          <a:noFill/>
          <a:ln w="9525">
            <a:noFill/>
            <a:miter lim="800000"/>
            <a:headEnd/>
            <a:tailEnd/>
          </a:ln>
        </p:spPr>
      </p:pic>
    </p:spTree>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endParaRPr lang="zh-CN" altLang="en-US"/>
          </a:p>
        </p:txBody>
      </p:sp>
      <p:pic>
        <p:nvPicPr>
          <p:cNvPr id="15362" name="Picture 2"/>
          <p:cNvPicPr>
            <a:picLocks noGrp="1" noChangeAspect="1" noChangeArrowheads="1"/>
          </p:cNvPicPr>
          <p:nvPr>
            <p:ph idx="1"/>
          </p:nvPr>
        </p:nvPicPr>
        <p:blipFill>
          <a:blip r:embed="rId2" cstate="print"/>
          <a:srcRect l="1697" t="25537" r="42844" b="9232"/>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endParaRPr lang="zh-CN" altLang="en-US"/>
          </a:p>
        </p:txBody>
      </p:sp>
      <p:pic>
        <p:nvPicPr>
          <p:cNvPr id="20482" name="Picture 2"/>
          <p:cNvPicPr>
            <a:picLocks noGrp="1" noChangeAspect="1" noChangeArrowheads="1"/>
          </p:cNvPicPr>
          <p:nvPr>
            <p:ph idx="1"/>
          </p:nvPr>
        </p:nvPicPr>
        <p:blipFill>
          <a:blip r:embed="rId2" cstate="print"/>
          <a:srcRect l="1697" t="25537" r="27637" b="26733"/>
          <a:stretch>
            <a:fillRect/>
          </a:stretch>
        </p:blipFill>
        <p:spPr bwMode="auto">
          <a:xfrm>
            <a:off x="0" y="188640"/>
            <a:ext cx="9144000" cy="6669360"/>
          </a:xfrm>
          <a:prstGeom prst="rect">
            <a:avLst/>
          </a:prstGeom>
          <a:noFill/>
          <a:ln w="9525">
            <a:noFill/>
            <a:miter lim="800000"/>
            <a:headEnd/>
            <a:tailEnd/>
          </a:ln>
        </p:spPr>
      </p:pic>
    </p:spTree>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endParaRPr lang="zh-CN" altLang="en-US"/>
          </a:p>
        </p:txBody>
      </p:sp>
      <p:pic>
        <p:nvPicPr>
          <p:cNvPr id="19458" name="Picture 2"/>
          <p:cNvPicPr>
            <a:picLocks noGrp="1" noChangeAspect="1" noChangeArrowheads="1"/>
          </p:cNvPicPr>
          <p:nvPr>
            <p:ph idx="1"/>
          </p:nvPr>
        </p:nvPicPr>
        <p:blipFill>
          <a:blip r:embed="rId2" cstate="print"/>
          <a:srcRect l="2592" t="27128" r="28532" b="26733"/>
          <a:stretch>
            <a:fillRect/>
          </a:stretch>
        </p:blipFill>
        <p:spPr bwMode="auto">
          <a:xfrm>
            <a:off x="179512" y="0"/>
            <a:ext cx="8784976" cy="6858000"/>
          </a:xfrm>
          <a:prstGeom prst="rect">
            <a:avLst/>
          </a:prstGeom>
          <a:noFill/>
          <a:ln w="9525">
            <a:noFill/>
            <a:miter lim="800000"/>
            <a:headEnd/>
            <a:tailEnd/>
          </a:ln>
        </p:spPr>
      </p:pic>
    </p:spTree>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endParaRPr lang="zh-CN" altLang="en-US"/>
          </a:p>
        </p:txBody>
      </p:sp>
      <p:pic>
        <p:nvPicPr>
          <p:cNvPr id="21506" name="Picture 2"/>
          <p:cNvPicPr>
            <a:picLocks noGrp="1" noChangeAspect="1" noChangeArrowheads="1"/>
          </p:cNvPicPr>
          <p:nvPr>
            <p:ph idx="1"/>
          </p:nvPr>
        </p:nvPicPr>
        <p:blipFill>
          <a:blip r:embed="rId2" cstate="print"/>
          <a:srcRect l="1697" t="25537" r="27637" b="9232"/>
          <a:stretch>
            <a:fillRect/>
          </a:stretch>
        </p:blipFill>
        <p:spPr bwMode="auto">
          <a:xfrm>
            <a:off x="0" y="188640"/>
            <a:ext cx="9144000" cy="6669360"/>
          </a:xfrm>
          <a:prstGeom prst="rect">
            <a:avLst/>
          </a:prstGeom>
          <a:noFill/>
          <a:ln w="9525">
            <a:noFill/>
            <a:miter lim="800000"/>
            <a:headEnd/>
            <a:tailEnd/>
          </a:ln>
        </p:spPr>
      </p:pic>
    </p:spTree>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95536" y="1556792"/>
            <a:ext cx="8229600" cy="4525963"/>
          </a:xfrm>
        </p:spPr>
        <p:txBody>
          <a:bodyPr>
            <a:normAutofit lnSpcReduction="10000"/>
          </a:bodyPr>
          <a:lstStyle/>
          <a:p>
            <a:r>
              <a:rPr lang="zh-CN" altLang="en-US" sz="2400" dirty="0" smtClean="0"/>
              <a:t>某</a:t>
            </a:r>
            <a:r>
              <a:rPr lang="zh-CN" altLang="en-US" sz="2400" dirty="0" smtClean="0"/>
              <a:t>建筑</a:t>
            </a:r>
            <a:r>
              <a:rPr lang="zh-CN" altLang="en-US" sz="2400" dirty="0" smtClean="0"/>
              <a:t>企业</a:t>
            </a:r>
            <a:r>
              <a:rPr lang="zh-CN" altLang="zh-CN" sz="2400" dirty="0" smtClean="0"/>
              <a:t>为增值税一般纳税人</a:t>
            </a:r>
            <a:r>
              <a:rPr lang="zh-CN" altLang="zh-CN" sz="2400" dirty="0" smtClean="0"/>
              <a:t>，</a:t>
            </a:r>
            <a:r>
              <a:rPr lang="en-US" altLang="zh-CN" sz="2400" dirty="0" smtClean="0"/>
              <a:t>2016</a:t>
            </a:r>
            <a:r>
              <a:rPr lang="zh-CN" altLang="zh-CN" sz="2400" dirty="0" smtClean="0"/>
              <a:t>年</a:t>
            </a:r>
            <a:r>
              <a:rPr lang="en-US" altLang="zh-CN" sz="2400" dirty="0" smtClean="0"/>
              <a:t>12</a:t>
            </a:r>
            <a:r>
              <a:rPr lang="zh-CN" altLang="zh-CN" sz="2400" dirty="0" smtClean="0"/>
              <a:t>月</a:t>
            </a:r>
            <a:r>
              <a:rPr lang="zh-CN" altLang="zh-CN" sz="2400" dirty="0" smtClean="0"/>
              <a:t>发生如下业务</a:t>
            </a:r>
            <a:r>
              <a:rPr lang="zh-CN" altLang="en-US" sz="2400" dirty="0" smtClean="0"/>
              <a:t>：</a:t>
            </a:r>
            <a:r>
              <a:rPr lang="en-US" altLang="zh-CN" sz="2400" dirty="0" smtClean="0"/>
              <a:t>1.</a:t>
            </a:r>
            <a:r>
              <a:rPr lang="zh-CN" altLang="en-US" sz="2400" dirty="0" smtClean="0"/>
              <a:t>出租其</a:t>
            </a:r>
            <a:r>
              <a:rPr lang="en-US" altLang="zh-CN" sz="2400" dirty="0" smtClean="0"/>
              <a:t>2016</a:t>
            </a:r>
            <a:r>
              <a:rPr lang="zh-CN" altLang="en-US" sz="2400" dirty="0" smtClean="0"/>
              <a:t>年</a:t>
            </a:r>
            <a:r>
              <a:rPr lang="en-US" altLang="zh-CN" sz="2400" dirty="0" smtClean="0"/>
              <a:t>5</a:t>
            </a:r>
            <a:r>
              <a:rPr lang="zh-CN" altLang="en-US" sz="2400" dirty="0" smtClean="0"/>
              <a:t>月</a:t>
            </a:r>
            <a:r>
              <a:rPr lang="en-US" altLang="zh-CN" sz="2400" dirty="0" smtClean="0"/>
              <a:t>1</a:t>
            </a:r>
            <a:r>
              <a:rPr lang="zh-CN" altLang="en-US" sz="2400" dirty="0" smtClean="0"/>
              <a:t>日后取得的不动产商铺（该不动产所在地与机构所在地不在同一县、市、区），收取租金</a:t>
            </a:r>
            <a:r>
              <a:rPr lang="en-US" altLang="zh-CN" sz="2400" dirty="0" smtClean="0"/>
              <a:t>111</a:t>
            </a:r>
            <a:r>
              <a:rPr lang="zh-CN" altLang="en-US" sz="2400" dirty="0" smtClean="0"/>
              <a:t>万元；</a:t>
            </a:r>
            <a:r>
              <a:rPr lang="en-US" altLang="zh-CN" sz="2400" dirty="0" smtClean="0"/>
              <a:t>2.</a:t>
            </a:r>
            <a:r>
              <a:rPr lang="zh-CN" altLang="en-US" sz="2400" dirty="0" smtClean="0"/>
              <a:t>接收房屋修缮服务，取得增值税专用发票</a:t>
            </a:r>
            <a:r>
              <a:rPr lang="en-US" altLang="zh-CN" sz="2400" dirty="0" smtClean="0"/>
              <a:t>1</a:t>
            </a:r>
            <a:r>
              <a:rPr lang="zh-CN" altLang="en-US" sz="2400" dirty="0" smtClean="0"/>
              <a:t>份，金额</a:t>
            </a:r>
            <a:r>
              <a:rPr lang="en-US" altLang="zh-CN" sz="2400" dirty="0" smtClean="0"/>
              <a:t>50</a:t>
            </a:r>
            <a:r>
              <a:rPr lang="zh-CN" altLang="en-US" sz="2400" dirty="0" smtClean="0"/>
              <a:t>万元，税额</a:t>
            </a:r>
            <a:r>
              <a:rPr lang="en-US" altLang="zh-CN" sz="2400" dirty="0" smtClean="0"/>
              <a:t>5.5</a:t>
            </a:r>
            <a:r>
              <a:rPr lang="zh-CN" altLang="en-US" sz="2400" dirty="0" smtClean="0"/>
              <a:t>万元。</a:t>
            </a:r>
            <a:endParaRPr lang="en-US" altLang="zh-CN" sz="2400" dirty="0" smtClean="0"/>
          </a:p>
          <a:p>
            <a:r>
              <a:rPr lang="zh-CN" altLang="en-US" sz="2400" dirty="0" smtClean="0"/>
              <a:t>分析</a:t>
            </a:r>
            <a:r>
              <a:rPr lang="zh-CN" altLang="en-US" sz="2400" dirty="0" smtClean="0">
                <a:sym typeface="Wingdings" pitchFamily="2" charset="2"/>
              </a:rPr>
              <a:t>（</a:t>
            </a:r>
            <a:r>
              <a:rPr lang="en-US" altLang="zh-CN" sz="2400" dirty="0" smtClean="0">
                <a:sym typeface="Wingdings" pitchFamily="2" charset="2"/>
              </a:rPr>
              <a:t>1</a:t>
            </a:r>
            <a:r>
              <a:rPr lang="zh-CN" altLang="en-US" sz="2400" dirty="0" smtClean="0">
                <a:sym typeface="Wingdings" pitchFamily="2" charset="2"/>
              </a:rPr>
              <a:t>）不动产所在地预缴。</a:t>
            </a:r>
            <a:endParaRPr lang="en-US" altLang="zh-CN" sz="2400" dirty="0" smtClean="0">
              <a:sym typeface="Wingdings" pitchFamily="2" charset="2"/>
            </a:endParaRPr>
          </a:p>
          <a:p>
            <a:r>
              <a:rPr lang="zh-CN" altLang="en-US" sz="2400" dirty="0" smtClean="0">
                <a:sym typeface="Wingdings" pitchFamily="2" charset="2"/>
              </a:rPr>
              <a:t>预缴税款</a:t>
            </a:r>
            <a:r>
              <a:rPr lang="en-US" altLang="zh-CN" sz="2400" dirty="0" smtClean="0">
                <a:sym typeface="Wingdings" pitchFamily="2" charset="2"/>
              </a:rPr>
              <a:t>=111</a:t>
            </a:r>
            <a:r>
              <a:rPr lang="en-US" altLang="zh-CN" sz="2800" dirty="0" smtClean="0">
                <a:latin typeface="仿宋_GB2312" pitchFamily="49" charset="-122"/>
                <a:ea typeface="仿宋_GB2312" pitchFamily="49" charset="-122"/>
              </a:rPr>
              <a:t> </a:t>
            </a:r>
            <a:r>
              <a:rPr lang="en-US" altLang="zh-CN" sz="2400" dirty="0" smtClean="0">
                <a:latin typeface="仿宋_GB2312" pitchFamily="49" charset="-122"/>
                <a:ea typeface="仿宋_GB2312" pitchFamily="49" charset="-122"/>
              </a:rPr>
              <a:t>÷</a:t>
            </a:r>
            <a:r>
              <a:rPr lang="zh-CN" altLang="en-US" sz="2400" dirty="0" smtClean="0">
                <a:latin typeface="仿宋_GB2312" pitchFamily="49" charset="-122"/>
                <a:ea typeface="仿宋_GB2312" pitchFamily="49" charset="-122"/>
              </a:rPr>
              <a:t>（</a:t>
            </a:r>
            <a:r>
              <a:rPr lang="en-US" altLang="zh-CN" sz="2400" dirty="0" smtClean="0">
                <a:latin typeface="仿宋_GB2312" pitchFamily="49" charset="-122"/>
                <a:ea typeface="仿宋_GB2312" pitchFamily="49" charset="-122"/>
              </a:rPr>
              <a:t>1+11%</a:t>
            </a:r>
            <a:r>
              <a:rPr lang="zh-CN" altLang="en-US" sz="2400" dirty="0" smtClean="0">
                <a:latin typeface="仿宋_GB2312" pitchFamily="49" charset="-122"/>
                <a:ea typeface="仿宋_GB2312" pitchFamily="49" charset="-122"/>
              </a:rPr>
              <a:t>）</a:t>
            </a:r>
            <a:r>
              <a:rPr lang="en-US" altLang="zh-CN" sz="2400" dirty="0" smtClean="0">
                <a:latin typeface="仿宋_GB2312" pitchFamily="49" charset="-122"/>
                <a:ea typeface="仿宋_GB2312" pitchFamily="49" charset="-122"/>
              </a:rPr>
              <a:t>×3%=100</a:t>
            </a:r>
            <a:r>
              <a:rPr lang="en-US" altLang="zh-CN" sz="2800" dirty="0" smtClean="0">
                <a:latin typeface="仿宋_GB2312" pitchFamily="49" charset="-122"/>
                <a:ea typeface="仿宋_GB2312" pitchFamily="49" charset="-122"/>
              </a:rPr>
              <a:t>×3%=3</a:t>
            </a:r>
            <a:r>
              <a:rPr lang="zh-CN" altLang="en-US" sz="2800" dirty="0" smtClean="0">
                <a:latin typeface="仿宋_GB2312" pitchFamily="49" charset="-122"/>
                <a:ea typeface="仿宋_GB2312" pitchFamily="49" charset="-122"/>
              </a:rPr>
              <a:t>万元。</a:t>
            </a:r>
            <a:endParaRPr lang="en-US" altLang="zh-CN" sz="2400" dirty="0" smtClean="0">
              <a:sym typeface="Wingdings" pitchFamily="2" charset="2"/>
            </a:endParaRPr>
          </a:p>
          <a:p>
            <a:r>
              <a:rPr lang="zh-CN" altLang="en-US" sz="2400" dirty="0" smtClean="0">
                <a:sym typeface="Wingdings" pitchFamily="2" charset="2"/>
              </a:rPr>
              <a:t>（</a:t>
            </a:r>
            <a:r>
              <a:rPr lang="en-US" altLang="zh-CN" sz="2400" dirty="0" smtClean="0">
                <a:sym typeface="Wingdings" pitchFamily="2" charset="2"/>
              </a:rPr>
              <a:t>2</a:t>
            </a:r>
            <a:r>
              <a:rPr lang="zh-CN" altLang="en-US" sz="2400" dirty="0" smtClean="0">
                <a:sym typeface="Wingdings" pitchFamily="2" charset="2"/>
              </a:rPr>
              <a:t>）主管税务机关申报。</a:t>
            </a:r>
            <a:endParaRPr lang="en-US" altLang="zh-CN" sz="2400" dirty="0" smtClean="0">
              <a:sym typeface="Wingdings" pitchFamily="2" charset="2"/>
            </a:endParaRPr>
          </a:p>
          <a:p>
            <a:r>
              <a:rPr lang="zh-CN" altLang="en-US" sz="2400" dirty="0" smtClean="0">
                <a:sym typeface="Wingdings" pitchFamily="2" charset="2"/>
              </a:rPr>
              <a:t>销项税额</a:t>
            </a:r>
            <a:r>
              <a:rPr lang="en-US" altLang="zh-CN" sz="2400" dirty="0" smtClean="0">
                <a:sym typeface="Wingdings" pitchFamily="2" charset="2"/>
              </a:rPr>
              <a:t>=111</a:t>
            </a:r>
            <a:r>
              <a:rPr lang="en-US" altLang="zh-CN" sz="2800" dirty="0" smtClean="0">
                <a:latin typeface="仿宋_GB2312" pitchFamily="49" charset="-122"/>
                <a:ea typeface="仿宋_GB2312" pitchFamily="49" charset="-122"/>
              </a:rPr>
              <a:t> </a:t>
            </a:r>
            <a:r>
              <a:rPr lang="en-US" altLang="zh-CN" sz="2400" dirty="0" smtClean="0">
                <a:latin typeface="仿宋_GB2312" pitchFamily="49" charset="-122"/>
                <a:ea typeface="仿宋_GB2312" pitchFamily="49" charset="-122"/>
              </a:rPr>
              <a:t>÷</a:t>
            </a:r>
            <a:r>
              <a:rPr lang="zh-CN" altLang="en-US" sz="2400" dirty="0" smtClean="0">
                <a:latin typeface="仿宋_GB2312" pitchFamily="49" charset="-122"/>
                <a:ea typeface="仿宋_GB2312" pitchFamily="49" charset="-122"/>
              </a:rPr>
              <a:t>（</a:t>
            </a:r>
            <a:r>
              <a:rPr lang="en-US" altLang="zh-CN" sz="2400" dirty="0" smtClean="0">
                <a:latin typeface="仿宋_GB2312" pitchFamily="49" charset="-122"/>
                <a:ea typeface="仿宋_GB2312" pitchFamily="49" charset="-122"/>
              </a:rPr>
              <a:t>1+11%</a:t>
            </a:r>
            <a:r>
              <a:rPr lang="zh-CN" altLang="en-US" sz="2400" dirty="0" smtClean="0">
                <a:latin typeface="仿宋_GB2312" pitchFamily="49" charset="-122"/>
                <a:ea typeface="仿宋_GB2312" pitchFamily="49" charset="-122"/>
              </a:rPr>
              <a:t>）</a:t>
            </a:r>
            <a:r>
              <a:rPr lang="en-US" altLang="zh-CN" sz="2400" dirty="0" smtClean="0">
                <a:latin typeface="仿宋_GB2312" pitchFamily="49" charset="-122"/>
                <a:ea typeface="仿宋_GB2312" pitchFamily="49" charset="-122"/>
              </a:rPr>
              <a:t>×11%=11</a:t>
            </a:r>
            <a:r>
              <a:rPr lang="zh-CN" altLang="en-US" sz="2400" dirty="0" smtClean="0">
                <a:latin typeface="仿宋_GB2312" pitchFamily="49" charset="-122"/>
                <a:ea typeface="仿宋_GB2312" pitchFamily="49" charset="-122"/>
              </a:rPr>
              <a:t>万元</a:t>
            </a:r>
            <a:endParaRPr lang="en-US" altLang="zh-CN" sz="2400" dirty="0" smtClean="0">
              <a:sym typeface="Wingdings" pitchFamily="2" charset="2"/>
            </a:endParaRPr>
          </a:p>
          <a:p>
            <a:r>
              <a:rPr lang="zh-CN" altLang="en-US" sz="2400" dirty="0" smtClean="0">
                <a:sym typeface="Wingdings" pitchFamily="2" charset="2"/>
              </a:rPr>
              <a:t>应纳税额</a:t>
            </a:r>
            <a:r>
              <a:rPr lang="en-US" altLang="zh-CN" sz="2400" dirty="0" smtClean="0">
                <a:sym typeface="Wingdings" pitchFamily="2" charset="2"/>
              </a:rPr>
              <a:t>=</a:t>
            </a:r>
            <a:r>
              <a:rPr lang="zh-CN" altLang="en-US" sz="2400" dirty="0" smtClean="0">
                <a:sym typeface="Wingdings" pitchFamily="2" charset="2"/>
              </a:rPr>
              <a:t>销项税额</a:t>
            </a:r>
            <a:r>
              <a:rPr lang="en-US" altLang="zh-CN" sz="2400" dirty="0" smtClean="0">
                <a:sym typeface="Wingdings" pitchFamily="2" charset="2"/>
              </a:rPr>
              <a:t>-</a:t>
            </a:r>
            <a:r>
              <a:rPr lang="zh-CN" altLang="en-US" sz="2400" dirty="0" smtClean="0">
                <a:sym typeface="Wingdings" pitchFamily="2" charset="2"/>
              </a:rPr>
              <a:t>进项税额</a:t>
            </a:r>
            <a:r>
              <a:rPr lang="en-US" altLang="zh-CN" sz="2400" dirty="0" smtClean="0">
                <a:sym typeface="Wingdings" pitchFamily="2" charset="2"/>
              </a:rPr>
              <a:t>=11-5.5=5.5</a:t>
            </a:r>
            <a:r>
              <a:rPr lang="zh-CN" altLang="en-US" sz="2400" dirty="0" smtClean="0">
                <a:sym typeface="Wingdings" pitchFamily="2" charset="2"/>
              </a:rPr>
              <a:t>万元</a:t>
            </a:r>
            <a:endParaRPr lang="en-US" altLang="zh-CN" sz="2400" dirty="0" smtClean="0">
              <a:sym typeface="Wingdings" pitchFamily="2" charset="2"/>
            </a:endParaRPr>
          </a:p>
          <a:p>
            <a:r>
              <a:rPr lang="zh-CN" altLang="en-US" sz="2400" dirty="0" smtClean="0">
                <a:sym typeface="Wingdings" pitchFamily="2" charset="2"/>
              </a:rPr>
              <a:t>当期应补退税额</a:t>
            </a:r>
            <a:r>
              <a:rPr lang="en-US" altLang="zh-CN" sz="2400" dirty="0" smtClean="0">
                <a:sym typeface="Wingdings" pitchFamily="2" charset="2"/>
              </a:rPr>
              <a:t>=5.5-3=2.5</a:t>
            </a:r>
            <a:r>
              <a:rPr lang="zh-CN" altLang="en-US" sz="2400" dirty="0" smtClean="0">
                <a:sym typeface="Wingdings" pitchFamily="2" charset="2"/>
              </a:rPr>
              <a:t>万元。</a:t>
            </a:r>
            <a:endParaRPr lang="zh-CN" altLang="en-US" dirty="0"/>
          </a:p>
        </p:txBody>
      </p:sp>
      <p:sp>
        <p:nvSpPr>
          <p:cNvPr id="3" name="标题 2"/>
          <p:cNvSpPr>
            <a:spLocks noGrp="1"/>
          </p:cNvSpPr>
          <p:nvPr>
            <p:ph type="title"/>
          </p:nvPr>
        </p:nvSpPr>
        <p:spPr/>
        <p:txBody>
          <a:bodyPr>
            <a:normAutofit/>
          </a:bodyPr>
          <a:lstStyle/>
          <a:p>
            <a:r>
              <a:rPr lang="zh-CN" altLang="en-US" dirty="0" smtClean="0"/>
              <a:t>案例五   </a:t>
            </a:r>
            <a:r>
              <a:rPr lang="zh-CN" altLang="en-US" dirty="0" smtClean="0"/>
              <a:t>出租不动产（试点后取得）</a:t>
            </a:r>
            <a:endParaRPr lang="zh-CN" altLang="en-US" dirty="0"/>
          </a:p>
        </p:txBody>
      </p:sp>
    </p:spTree>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endParaRPr lang="zh-CN" altLang="en-US"/>
          </a:p>
        </p:txBody>
      </p:sp>
      <p:pic>
        <p:nvPicPr>
          <p:cNvPr id="4098" name="Picture 2"/>
          <p:cNvPicPr>
            <a:picLocks noGrp="1" noChangeAspect="1" noChangeArrowheads="1"/>
          </p:cNvPicPr>
          <p:nvPr>
            <p:ph idx="1"/>
          </p:nvPr>
        </p:nvPicPr>
        <p:blipFill>
          <a:blip r:embed="rId2" cstate="print"/>
          <a:srcRect l="1697" t="25537" r="31215" b="9232"/>
          <a:stretch>
            <a:fillRect/>
          </a:stretch>
        </p:blipFill>
        <p:spPr bwMode="auto">
          <a:xfrm>
            <a:off x="0" y="188640"/>
            <a:ext cx="9144000" cy="6669360"/>
          </a:xfrm>
          <a:prstGeom prst="rect">
            <a:avLst/>
          </a:prstGeom>
          <a:noFill/>
          <a:ln w="9525">
            <a:noFill/>
            <a:miter lim="800000"/>
            <a:headEnd/>
            <a:tailEnd/>
          </a:ln>
        </p:spPr>
      </p:pic>
    </p:spTree>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endParaRPr lang="zh-CN" altLang="en-US"/>
          </a:p>
        </p:txBody>
      </p:sp>
      <p:pic>
        <p:nvPicPr>
          <p:cNvPr id="13314" name="Picture 2"/>
          <p:cNvPicPr>
            <a:picLocks noGrp="1" noChangeAspect="1" noChangeArrowheads="1"/>
          </p:cNvPicPr>
          <p:nvPr>
            <p:ph idx="1"/>
          </p:nvPr>
        </p:nvPicPr>
        <p:blipFill>
          <a:blip r:embed="rId2" cstate="print"/>
          <a:srcRect l="2592" t="28719" r="14220" b="10823"/>
          <a:stretch>
            <a:fillRect/>
          </a:stretch>
        </p:blipFill>
        <p:spPr bwMode="auto">
          <a:xfrm>
            <a:off x="179512" y="0"/>
            <a:ext cx="8784976" cy="6669360"/>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内容占位符 4"/>
          <p:cNvGraphicFramePr>
            <a:graphicFrameLocks noGrp="1"/>
          </p:cNvGraphicFramePr>
          <p:nvPr>
            <p:ph idx="1"/>
          </p:nvPr>
        </p:nvGraphicFramePr>
        <p:xfrm>
          <a:off x="457200" y="764704"/>
          <a:ext cx="8229600" cy="56166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标题 2"/>
          <p:cNvSpPr>
            <a:spLocks noGrp="1"/>
          </p:cNvSpPr>
          <p:nvPr>
            <p:ph type="title"/>
          </p:nvPr>
        </p:nvSpPr>
        <p:spPr>
          <a:xfrm>
            <a:off x="467544" y="188640"/>
            <a:ext cx="8229600" cy="648072"/>
          </a:xfrm>
        </p:spPr>
        <p:txBody>
          <a:bodyPr>
            <a:normAutofit fontScale="90000"/>
          </a:bodyPr>
          <a:lstStyle/>
          <a:p>
            <a:r>
              <a:rPr lang="zh-CN" altLang="en-US" dirty="0" smtClean="0">
                <a:solidFill>
                  <a:srgbClr val="FF0000"/>
                </a:solidFill>
              </a:rPr>
              <a:t>时间节点注意事项</a:t>
            </a:r>
            <a:endParaRPr lang="zh-CN" altLang="en-US" dirty="0">
              <a:solidFill>
                <a:srgbClr val="FF0000"/>
              </a:solidFill>
            </a:endParaRPr>
          </a:p>
        </p:txBody>
      </p:sp>
    </p:spTree>
  </p:cSld>
  <p:clrMapOvr>
    <a:masterClrMapping/>
  </p:clrMapOvr>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endParaRPr lang="zh-CN" altLang="en-US"/>
          </a:p>
        </p:txBody>
      </p:sp>
      <p:pic>
        <p:nvPicPr>
          <p:cNvPr id="11266" name="Picture 2"/>
          <p:cNvPicPr>
            <a:picLocks noGrp="1" noChangeAspect="1" noChangeArrowheads="1"/>
          </p:cNvPicPr>
          <p:nvPr>
            <p:ph idx="1"/>
          </p:nvPr>
        </p:nvPicPr>
        <p:blipFill>
          <a:blip r:embed="rId2" cstate="print"/>
          <a:srcRect l="1697" t="25537" r="43738" b="10823"/>
          <a:stretch>
            <a:fillRect/>
          </a:stretch>
        </p:blipFill>
        <p:spPr bwMode="auto">
          <a:xfrm>
            <a:off x="107504" y="188640"/>
            <a:ext cx="8928992" cy="6552728"/>
          </a:xfrm>
          <a:prstGeom prst="rect">
            <a:avLst/>
          </a:prstGeom>
          <a:noFill/>
          <a:ln w="9525">
            <a:noFill/>
            <a:miter lim="800000"/>
            <a:headEnd/>
            <a:tailEnd/>
          </a:ln>
        </p:spPr>
      </p:pic>
    </p:spTree>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endParaRPr lang="zh-CN" altLang="en-US"/>
          </a:p>
        </p:txBody>
      </p:sp>
      <p:pic>
        <p:nvPicPr>
          <p:cNvPr id="5122" name="Picture 2"/>
          <p:cNvPicPr>
            <a:picLocks noGrp="1" noChangeAspect="1" noChangeArrowheads="1"/>
          </p:cNvPicPr>
          <p:nvPr>
            <p:ph idx="1"/>
          </p:nvPr>
        </p:nvPicPr>
        <p:blipFill>
          <a:blip r:embed="rId2" cstate="print"/>
          <a:srcRect l="1697" t="25537" r="42844" b="9232"/>
          <a:stretch>
            <a:fillRect/>
          </a:stretch>
        </p:blipFill>
        <p:spPr bwMode="auto">
          <a:xfrm>
            <a:off x="0" y="0"/>
            <a:ext cx="8964488" cy="6858000"/>
          </a:xfrm>
          <a:prstGeom prst="rect">
            <a:avLst/>
          </a:prstGeom>
          <a:noFill/>
          <a:ln w="9525">
            <a:noFill/>
            <a:miter lim="800000"/>
            <a:headEnd/>
            <a:tailEnd/>
          </a:ln>
        </p:spPr>
      </p:pic>
    </p:spTree>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endParaRPr lang="zh-CN" altLang="en-US"/>
          </a:p>
        </p:txBody>
      </p:sp>
      <p:pic>
        <p:nvPicPr>
          <p:cNvPr id="15364" name="Picture 4"/>
          <p:cNvPicPr>
            <a:picLocks noGrp="1" noChangeAspect="1" noChangeArrowheads="1"/>
          </p:cNvPicPr>
          <p:nvPr>
            <p:ph idx="1"/>
          </p:nvPr>
        </p:nvPicPr>
        <p:blipFill>
          <a:blip r:embed="rId2" cstate="print"/>
          <a:srcRect l="1697" t="27128" r="29426" b="9232"/>
          <a:stretch>
            <a:fillRect/>
          </a:stretch>
        </p:blipFill>
        <p:spPr bwMode="auto">
          <a:xfrm>
            <a:off x="0" y="260648"/>
            <a:ext cx="8964488" cy="6192688"/>
          </a:xfrm>
          <a:prstGeom prst="rect">
            <a:avLst/>
          </a:prstGeom>
          <a:noFill/>
          <a:ln w="9525">
            <a:noFill/>
            <a:miter lim="800000"/>
            <a:headEnd/>
            <a:tailEnd/>
          </a:ln>
        </p:spPr>
      </p:pic>
    </p:spTree>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endParaRPr lang="zh-CN" altLang="en-US"/>
          </a:p>
        </p:txBody>
      </p:sp>
      <p:pic>
        <p:nvPicPr>
          <p:cNvPr id="7170" name="Picture 2"/>
          <p:cNvPicPr>
            <a:picLocks noGrp="1" noChangeAspect="1" noChangeArrowheads="1"/>
          </p:cNvPicPr>
          <p:nvPr>
            <p:ph idx="1"/>
          </p:nvPr>
        </p:nvPicPr>
        <p:blipFill>
          <a:blip r:embed="rId2" cstate="print"/>
          <a:srcRect l="1698" t="25537" r="27637" b="25142"/>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Autofit/>
          </a:bodyPr>
          <a:lstStyle/>
          <a:p>
            <a:r>
              <a:rPr lang="zh-CN" altLang="en-US" sz="3200" dirty="0" smtClean="0"/>
              <a:t>某</a:t>
            </a:r>
            <a:r>
              <a:rPr lang="zh-CN" altLang="en-US" sz="3200" dirty="0" smtClean="0"/>
              <a:t>建筑</a:t>
            </a:r>
            <a:r>
              <a:rPr lang="zh-CN" altLang="en-US" sz="3200" dirty="0" smtClean="0"/>
              <a:t>企业</a:t>
            </a:r>
            <a:r>
              <a:rPr lang="zh-CN" altLang="zh-CN" sz="3200" dirty="0" smtClean="0"/>
              <a:t>为增值税一般</a:t>
            </a:r>
            <a:r>
              <a:rPr lang="zh-CN" altLang="zh-CN" sz="3200" dirty="0" smtClean="0"/>
              <a:t>纳税人</a:t>
            </a:r>
            <a:r>
              <a:rPr lang="zh-CN" altLang="en-US" sz="3200" dirty="0" smtClean="0"/>
              <a:t>，</a:t>
            </a:r>
            <a:r>
              <a:rPr lang="en-US" altLang="zh-CN" sz="3200" dirty="0" smtClean="0"/>
              <a:t>2016</a:t>
            </a:r>
            <a:r>
              <a:rPr lang="zh-CN" altLang="zh-CN" sz="3200" dirty="0" smtClean="0"/>
              <a:t>年</a:t>
            </a:r>
            <a:r>
              <a:rPr lang="en-US" altLang="zh-CN" sz="3200" dirty="0" smtClean="0"/>
              <a:t>12</a:t>
            </a:r>
            <a:r>
              <a:rPr lang="zh-CN" altLang="zh-CN" sz="3200" dirty="0" smtClean="0"/>
              <a:t>月</a:t>
            </a:r>
            <a:r>
              <a:rPr lang="zh-CN" altLang="zh-CN" sz="3200" dirty="0" smtClean="0"/>
              <a:t>发生如下业务</a:t>
            </a:r>
            <a:r>
              <a:rPr lang="zh-CN" altLang="en-US" sz="3200" dirty="0" smtClean="0"/>
              <a:t>：出租其</a:t>
            </a:r>
            <a:r>
              <a:rPr lang="en-US" altLang="zh-CN" sz="3200" dirty="0" smtClean="0"/>
              <a:t>2016</a:t>
            </a:r>
            <a:r>
              <a:rPr lang="zh-CN" altLang="en-US" sz="3200" dirty="0" smtClean="0"/>
              <a:t>年</a:t>
            </a:r>
            <a:r>
              <a:rPr lang="en-US" altLang="zh-CN" sz="3200" dirty="0" smtClean="0"/>
              <a:t>4</a:t>
            </a:r>
            <a:r>
              <a:rPr lang="zh-CN" altLang="en-US" sz="3200" dirty="0" smtClean="0"/>
              <a:t>月</a:t>
            </a:r>
            <a:r>
              <a:rPr lang="en-US" altLang="zh-CN" sz="3200" dirty="0" smtClean="0"/>
              <a:t>30</a:t>
            </a:r>
            <a:r>
              <a:rPr lang="zh-CN" altLang="en-US" sz="3200" dirty="0" smtClean="0"/>
              <a:t>日前取得的不动产商铺，收取租金</a:t>
            </a:r>
            <a:r>
              <a:rPr lang="en-US" altLang="zh-CN" sz="3200" dirty="0" smtClean="0"/>
              <a:t>105</a:t>
            </a:r>
            <a:r>
              <a:rPr lang="zh-CN" altLang="en-US" sz="3200" dirty="0" smtClean="0"/>
              <a:t>万元</a:t>
            </a:r>
            <a:r>
              <a:rPr lang="zh-CN" altLang="en-US" sz="3200" dirty="0" smtClean="0"/>
              <a:t>；</a:t>
            </a:r>
            <a:endParaRPr lang="en-US" altLang="zh-CN" sz="3200" dirty="0" smtClean="0"/>
          </a:p>
          <a:p>
            <a:r>
              <a:rPr lang="zh-CN" altLang="en-US" sz="3200" dirty="0" smtClean="0"/>
              <a:t>分析</a:t>
            </a:r>
            <a:r>
              <a:rPr lang="zh-CN" altLang="en-US" sz="3200" dirty="0" smtClean="0">
                <a:sym typeface="Wingdings" pitchFamily="2" charset="2"/>
              </a:rPr>
              <a:t>（</a:t>
            </a:r>
            <a:r>
              <a:rPr lang="en-US" altLang="zh-CN" sz="3200" dirty="0" smtClean="0">
                <a:sym typeface="Wingdings" pitchFamily="2" charset="2"/>
              </a:rPr>
              <a:t>1</a:t>
            </a:r>
            <a:r>
              <a:rPr lang="zh-CN" altLang="en-US" sz="3200" dirty="0" smtClean="0">
                <a:sym typeface="Wingdings" pitchFamily="2" charset="2"/>
              </a:rPr>
              <a:t>）选择简易计税方式，适用</a:t>
            </a:r>
            <a:r>
              <a:rPr lang="en-US" altLang="zh-CN" sz="3200" dirty="0" smtClean="0">
                <a:sym typeface="Wingdings" pitchFamily="2" charset="2"/>
              </a:rPr>
              <a:t>5%</a:t>
            </a:r>
            <a:r>
              <a:rPr lang="zh-CN" altLang="en-US" sz="3200" dirty="0" smtClean="0">
                <a:sym typeface="Wingdings" pitchFamily="2" charset="2"/>
              </a:rPr>
              <a:t>征收率。</a:t>
            </a:r>
            <a:endParaRPr lang="en-US" altLang="zh-CN" sz="3200" dirty="0" smtClean="0">
              <a:sym typeface="Wingdings" pitchFamily="2" charset="2"/>
            </a:endParaRPr>
          </a:p>
          <a:p>
            <a:r>
              <a:rPr lang="zh-CN" altLang="en-US" sz="3200" dirty="0" smtClean="0">
                <a:sym typeface="Wingdings" pitchFamily="2" charset="2"/>
              </a:rPr>
              <a:t>简易计税项目对应的进项税额不得抵扣</a:t>
            </a:r>
            <a:endParaRPr lang="en-US" altLang="zh-CN" sz="3200" dirty="0" smtClean="0">
              <a:sym typeface="Wingdings" pitchFamily="2" charset="2"/>
            </a:endParaRPr>
          </a:p>
          <a:p>
            <a:r>
              <a:rPr lang="zh-CN" altLang="en-US" sz="3200" dirty="0" smtClean="0">
                <a:sym typeface="Wingdings" pitchFamily="2" charset="2"/>
              </a:rPr>
              <a:t>应纳税额</a:t>
            </a:r>
            <a:r>
              <a:rPr lang="en-US" altLang="zh-CN" sz="3200" dirty="0" smtClean="0">
                <a:sym typeface="Wingdings" pitchFamily="2" charset="2"/>
              </a:rPr>
              <a:t>=</a:t>
            </a:r>
            <a:r>
              <a:rPr lang="zh-CN" altLang="en-US" sz="3200" dirty="0" smtClean="0">
                <a:sym typeface="Wingdings" pitchFamily="2" charset="2"/>
              </a:rPr>
              <a:t>不含税销售额</a:t>
            </a:r>
            <a:r>
              <a:rPr lang="en-US" altLang="zh-CN" sz="3200" dirty="0" smtClean="0">
                <a:sym typeface="Wingdings" pitchFamily="2" charset="2"/>
              </a:rPr>
              <a:t>×5%=105÷</a:t>
            </a:r>
            <a:r>
              <a:rPr lang="zh-CN" altLang="en-US" sz="3200" dirty="0" smtClean="0">
                <a:sym typeface="Wingdings" pitchFamily="2" charset="2"/>
              </a:rPr>
              <a:t>（</a:t>
            </a:r>
            <a:r>
              <a:rPr lang="en-US" altLang="zh-CN" sz="3200" dirty="0" smtClean="0">
                <a:sym typeface="Wingdings" pitchFamily="2" charset="2"/>
              </a:rPr>
              <a:t>1+5%</a:t>
            </a:r>
            <a:r>
              <a:rPr lang="zh-CN" altLang="en-US" sz="3200" dirty="0" smtClean="0">
                <a:sym typeface="Wingdings" pitchFamily="2" charset="2"/>
              </a:rPr>
              <a:t>）</a:t>
            </a:r>
            <a:r>
              <a:rPr lang="en-US" altLang="zh-CN" sz="3200" dirty="0" smtClean="0">
                <a:sym typeface="Wingdings" pitchFamily="2" charset="2"/>
              </a:rPr>
              <a:t>×5%=5</a:t>
            </a:r>
            <a:r>
              <a:rPr lang="zh-CN" altLang="en-US" sz="3200" dirty="0" smtClean="0">
                <a:sym typeface="Wingdings" pitchFamily="2" charset="2"/>
              </a:rPr>
              <a:t>万元</a:t>
            </a:r>
            <a:endParaRPr lang="en-US" altLang="zh-CN" sz="3200" dirty="0" smtClean="0">
              <a:sym typeface="Wingdings" pitchFamily="2" charset="2"/>
            </a:endParaRPr>
          </a:p>
        </p:txBody>
      </p:sp>
      <p:sp>
        <p:nvSpPr>
          <p:cNvPr id="3" name="标题 2"/>
          <p:cNvSpPr>
            <a:spLocks noGrp="1"/>
          </p:cNvSpPr>
          <p:nvPr>
            <p:ph type="title"/>
          </p:nvPr>
        </p:nvSpPr>
        <p:spPr/>
        <p:txBody>
          <a:bodyPr>
            <a:normAutofit/>
          </a:bodyPr>
          <a:lstStyle/>
          <a:p>
            <a:r>
              <a:rPr lang="zh-CN" altLang="en-US" dirty="0" smtClean="0"/>
              <a:t>案例六  </a:t>
            </a:r>
            <a:r>
              <a:rPr lang="zh-CN" altLang="en-US" dirty="0" smtClean="0"/>
              <a:t>出租不动产（试点前取得）</a:t>
            </a:r>
            <a:endParaRPr lang="zh-CN" altLang="en-US" dirty="0"/>
          </a:p>
        </p:txBody>
      </p:sp>
    </p:spTree>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endParaRPr lang="zh-CN" altLang="en-US"/>
          </a:p>
        </p:txBody>
      </p:sp>
      <p:pic>
        <p:nvPicPr>
          <p:cNvPr id="16386" name="Picture 2"/>
          <p:cNvPicPr>
            <a:picLocks noGrp="1" noChangeAspect="1" noChangeArrowheads="1"/>
          </p:cNvPicPr>
          <p:nvPr>
            <p:ph idx="1"/>
          </p:nvPr>
        </p:nvPicPr>
        <p:blipFill>
          <a:blip r:embed="rId2" cstate="print"/>
          <a:srcRect l="1697" t="27128" r="18692" b="10823"/>
          <a:stretch>
            <a:fillRect/>
          </a:stretch>
        </p:blipFill>
        <p:spPr bwMode="auto">
          <a:xfrm>
            <a:off x="179512" y="188640"/>
            <a:ext cx="8784976" cy="6552728"/>
          </a:xfrm>
          <a:prstGeom prst="rect">
            <a:avLst/>
          </a:prstGeom>
          <a:noFill/>
          <a:ln w="9525">
            <a:noFill/>
            <a:miter lim="800000"/>
            <a:headEnd/>
            <a:tailEnd/>
          </a:ln>
        </p:spPr>
      </p:pic>
    </p:spTree>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endParaRPr lang="zh-CN" altLang="en-US"/>
          </a:p>
        </p:txBody>
      </p:sp>
      <p:pic>
        <p:nvPicPr>
          <p:cNvPr id="17410" name="Picture 2"/>
          <p:cNvPicPr>
            <a:picLocks noGrp="1" noChangeAspect="1" noChangeArrowheads="1"/>
          </p:cNvPicPr>
          <p:nvPr>
            <p:ph idx="1"/>
          </p:nvPr>
        </p:nvPicPr>
        <p:blipFill>
          <a:blip r:embed="rId2" cstate="print"/>
          <a:srcRect l="2592" t="27128" r="28532" b="10823"/>
          <a:stretch>
            <a:fillRect/>
          </a:stretch>
        </p:blipFill>
        <p:spPr bwMode="auto">
          <a:xfrm>
            <a:off x="251520" y="188640"/>
            <a:ext cx="8640960" cy="6552728"/>
          </a:xfrm>
          <a:prstGeom prst="rect">
            <a:avLst/>
          </a:prstGeom>
          <a:noFill/>
          <a:ln w="9525">
            <a:noFill/>
            <a:miter lim="800000"/>
            <a:headEnd/>
            <a:tailEnd/>
          </a:ln>
        </p:spPr>
      </p:pic>
    </p:spTree>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539552" y="1484784"/>
            <a:ext cx="8229600" cy="4525963"/>
          </a:xfrm>
        </p:spPr>
        <p:txBody>
          <a:bodyPr>
            <a:noAutofit/>
          </a:bodyPr>
          <a:lstStyle/>
          <a:p>
            <a:pPr>
              <a:buNone/>
            </a:pPr>
            <a:r>
              <a:rPr lang="zh-CN" altLang="en-US" sz="3200" dirty="0" smtClean="0">
                <a:latin typeface="仿宋_GB2312" pitchFamily="49" charset="-122"/>
                <a:ea typeface="仿宋_GB2312" pitchFamily="49" charset="-122"/>
              </a:rPr>
              <a:t>某</a:t>
            </a:r>
            <a:r>
              <a:rPr lang="zh-CN" altLang="en-US" sz="3200" dirty="0" smtClean="0">
                <a:latin typeface="仿宋_GB2312" pitchFamily="49" charset="-122"/>
                <a:ea typeface="仿宋_GB2312" pitchFamily="49" charset="-122"/>
              </a:rPr>
              <a:t>建筑</a:t>
            </a:r>
            <a:r>
              <a:rPr lang="zh-CN" altLang="en-US" sz="3200" dirty="0" smtClean="0">
                <a:latin typeface="仿宋_GB2312" pitchFamily="49" charset="-122"/>
                <a:ea typeface="仿宋_GB2312" pitchFamily="49" charset="-122"/>
              </a:rPr>
              <a:t>企业</a:t>
            </a:r>
            <a:r>
              <a:rPr lang="zh-CN" altLang="zh-CN" sz="3200" dirty="0" smtClean="0">
                <a:latin typeface="仿宋_GB2312" pitchFamily="49" charset="-122"/>
                <a:ea typeface="仿宋_GB2312" pitchFamily="49" charset="-122"/>
              </a:rPr>
              <a:t>为增值税一般纳税人</a:t>
            </a:r>
            <a:r>
              <a:rPr lang="zh-CN" altLang="zh-CN" sz="3200" dirty="0" smtClean="0">
                <a:latin typeface="仿宋_GB2312" pitchFamily="49" charset="-122"/>
                <a:ea typeface="仿宋_GB2312" pitchFamily="49" charset="-122"/>
              </a:rPr>
              <a:t>，</a:t>
            </a:r>
            <a:r>
              <a:rPr lang="en-US" altLang="zh-CN" sz="3200" dirty="0" smtClean="0">
                <a:latin typeface="仿宋_GB2312" pitchFamily="49" charset="-122"/>
                <a:ea typeface="仿宋_GB2312" pitchFamily="49" charset="-122"/>
              </a:rPr>
              <a:t>2016</a:t>
            </a:r>
            <a:r>
              <a:rPr lang="zh-CN" altLang="zh-CN" sz="3200" dirty="0" smtClean="0">
                <a:latin typeface="仿宋_GB2312" pitchFamily="49" charset="-122"/>
                <a:ea typeface="仿宋_GB2312" pitchFamily="49" charset="-122"/>
              </a:rPr>
              <a:t>年</a:t>
            </a:r>
            <a:r>
              <a:rPr lang="en-US" altLang="zh-CN" sz="3200" dirty="0" smtClean="0">
                <a:latin typeface="仿宋_GB2312" pitchFamily="49" charset="-122"/>
                <a:ea typeface="仿宋_GB2312" pitchFamily="49" charset="-122"/>
              </a:rPr>
              <a:t>12</a:t>
            </a:r>
            <a:r>
              <a:rPr lang="zh-CN" altLang="zh-CN" sz="3200" dirty="0" smtClean="0">
                <a:latin typeface="仿宋_GB2312" pitchFamily="49" charset="-122"/>
                <a:ea typeface="仿宋_GB2312" pitchFamily="49" charset="-122"/>
              </a:rPr>
              <a:t>月</a:t>
            </a:r>
            <a:r>
              <a:rPr lang="zh-CN" altLang="zh-CN" sz="3200" dirty="0" smtClean="0">
                <a:latin typeface="仿宋_GB2312" pitchFamily="49" charset="-122"/>
                <a:ea typeface="仿宋_GB2312" pitchFamily="49" charset="-122"/>
              </a:rPr>
              <a:t>发生如下业务</a:t>
            </a:r>
            <a:r>
              <a:rPr lang="zh-CN" altLang="en-US" sz="3200" dirty="0" smtClean="0">
                <a:latin typeface="仿宋_GB2312" pitchFamily="49" charset="-122"/>
                <a:ea typeface="仿宋_GB2312" pitchFamily="49" charset="-122"/>
              </a:rPr>
              <a:t>：向</a:t>
            </a:r>
            <a:r>
              <a:rPr lang="en-US" altLang="zh-CN" sz="3200" dirty="0" smtClean="0">
                <a:latin typeface="仿宋_GB2312" pitchFamily="49" charset="-122"/>
                <a:ea typeface="仿宋_GB2312" pitchFamily="49" charset="-122"/>
              </a:rPr>
              <a:t>A</a:t>
            </a:r>
            <a:r>
              <a:rPr lang="zh-CN" altLang="en-US" sz="3200" dirty="0" smtClean="0">
                <a:latin typeface="仿宋_GB2312" pitchFamily="49" charset="-122"/>
                <a:ea typeface="仿宋_GB2312" pitchFamily="49" charset="-122"/>
              </a:rPr>
              <a:t>公司</a:t>
            </a:r>
            <a:r>
              <a:rPr lang="zh-CN" altLang="en-US" sz="3200" dirty="0" smtClean="0">
                <a:latin typeface="仿宋_GB2312" pitchFamily="49" charset="-122"/>
                <a:ea typeface="仿宋_GB2312" pitchFamily="49" charset="-122"/>
              </a:rPr>
              <a:t>无偿提供建筑服务，最近时期该企业提供同类建筑服务的平均价格为</a:t>
            </a:r>
            <a:r>
              <a:rPr lang="en-US" altLang="zh-CN" sz="3200" dirty="0" smtClean="0">
                <a:latin typeface="仿宋_GB2312" pitchFamily="49" charset="-122"/>
                <a:ea typeface="仿宋_GB2312" pitchFamily="49" charset="-122"/>
              </a:rPr>
              <a:t>111</a:t>
            </a:r>
            <a:r>
              <a:rPr lang="zh-CN" altLang="en-US" sz="3200" dirty="0" smtClean="0">
                <a:latin typeface="仿宋_GB2312" pitchFamily="49" charset="-122"/>
                <a:ea typeface="仿宋_GB2312" pitchFamily="49" charset="-122"/>
              </a:rPr>
              <a:t>万元。</a:t>
            </a:r>
            <a:endParaRPr lang="en-US" altLang="zh-CN" sz="3200" dirty="0" smtClean="0">
              <a:latin typeface="仿宋_GB2312" pitchFamily="49" charset="-122"/>
              <a:ea typeface="仿宋_GB2312" pitchFamily="49" charset="-122"/>
            </a:endParaRPr>
          </a:p>
          <a:p>
            <a:pPr>
              <a:buNone/>
            </a:pPr>
            <a:r>
              <a:rPr lang="zh-CN" altLang="en-US" sz="3200" dirty="0" smtClean="0">
                <a:latin typeface="仿宋_GB2312" pitchFamily="49" charset="-122"/>
                <a:ea typeface="仿宋_GB2312" pitchFamily="49" charset="-122"/>
              </a:rPr>
              <a:t>分析</a:t>
            </a:r>
            <a:r>
              <a:rPr lang="zh-CN" altLang="en-US" sz="3200" dirty="0" smtClean="0">
                <a:latin typeface="仿宋_GB2312" pitchFamily="49" charset="-122"/>
                <a:ea typeface="仿宋_GB2312" pitchFamily="49" charset="-122"/>
              </a:rPr>
              <a:t>：单位或者</a:t>
            </a:r>
            <a:r>
              <a:rPr lang="zh-CN" altLang="en-US" sz="3200" dirty="0" smtClean="0">
                <a:latin typeface="仿宋_GB2312" pitchFamily="49" charset="-122"/>
                <a:ea typeface="仿宋_GB2312" pitchFamily="49" charset="-122"/>
              </a:rPr>
              <a:t>个人向其他单位或个人</a:t>
            </a:r>
            <a:r>
              <a:rPr lang="zh-CN" altLang="en-US" sz="3200" dirty="0" smtClean="0">
                <a:latin typeface="仿宋_GB2312" pitchFamily="49" charset="-122"/>
                <a:ea typeface="仿宋_GB2312" pitchFamily="49" charset="-122"/>
              </a:rPr>
              <a:t>无偿提供服务、转让</a:t>
            </a:r>
            <a:r>
              <a:rPr lang="zh-CN" altLang="en-US" sz="3200" dirty="0" smtClean="0">
                <a:latin typeface="仿宋_GB2312" pitchFamily="49" charset="-122"/>
                <a:ea typeface="仿宋_GB2312" pitchFamily="49" charset="-122"/>
              </a:rPr>
              <a:t>无形资产或者不动产，需要视同销售。</a:t>
            </a:r>
            <a:endParaRPr lang="en-US" altLang="zh-CN" sz="3200" dirty="0" smtClean="0">
              <a:latin typeface="仿宋_GB2312" pitchFamily="49" charset="-122"/>
              <a:ea typeface="仿宋_GB2312" pitchFamily="49" charset="-122"/>
            </a:endParaRPr>
          </a:p>
          <a:p>
            <a:pPr>
              <a:buNone/>
            </a:pPr>
            <a:r>
              <a:rPr lang="zh-CN" altLang="en-US" sz="3200" dirty="0" smtClean="0">
                <a:latin typeface="仿宋_GB2312" pitchFamily="49" charset="-122"/>
                <a:ea typeface="仿宋_GB2312" pitchFamily="49" charset="-122"/>
              </a:rPr>
              <a:t>销项税额</a:t>
            </a:r>
            <a:r>
              <a:rPr lang="en-US" altLang="zh-CN" sz="3200" dirty="0" smtClean="0">
                <a:latin typeface="仿宋_GB2312" pitchFamily="49" charset="-122"/>
                <a:ea typeface="仿宋_GB2312" pitchFamily="49" charset="-122"/>
              </a:rPr>
              <a:t>=111</a:t>
            </a:r>
            <a:r>
              <a:rPr lang="en-US" altLang="zh-CN" sz="3200" dirty="0" smtClean="0">
                <a:sym typeface="Wingdings" pitchFamily="2" charset="2"/>
              </a:rPr>
              <a:t> ÷</a:t>
            </a:r>
            <a:r>
              <a:rPr lang="zh-CN" altLang="en-US" sz="3200" dirty="0" smtClean="0">
                <a:sym typeface="Wingdings" pitchFamily="2" charset="2"/>
              </a:rPr>
              <a:t>（</a:t>
            </a:r>
            <a:r>
              <a:rPr lang="en-US" altLang="zh-CN" sz="3200" dirty="0" smtClean="0">
                <a:sym typeface="Wingdings" pitchFamily="2" charset="2"/>
              </a:rPr>
              <a:t>1+11%</a:t>
            </a:r>
            <a:r>
              <a:rPr lang="zh-CN" altLang="en-US" sz="3200" dirty="0" smtClean="0">
                <a:sym typeface="Wingdings" pitchFamily="2" charset="2"/>
              </a:rPr>
              <a:t>）</a:t>
            </a:r>
            <a:r>
              <a:rPr lang="en-US" altLang="zh-CN" sz="3200" dirty="0" smtClean="0">
                <a:sym typeface="Wingdings" pitchFamily="2" charset="2"/>
              </a:rPr>
              <a:t>×11%=11</a:t>
            </a:r>
            <a:r>
              <a:rPr lang="zh-CN" altLang="en-US" sz="3200" dirty="0" smtClean="0">
                <a:sym typeface="Wingdings" pitchFamily="2" charset="2"/>
              </a:rPr>
              <a:t>万元</a:t>
            </a:r>
            <a:endParaRPr lang="en-US" altLang="zh-CN" sz="3200" dirty="0" smtClean="0">
              <a:latin typeface="仿宋_GB2312" pitchFamily="49" charset="-122"/>
              <a:ea typeface="仿宋_GB2312" pitchFamily="49" charset="-122"/>
            </a:endParaRPr>
          </a:p>
        </p:txBody>
      </p:sp>
      <p:sp>
        <p:nvSpPr>
          <p:cNvPr id="3" name="标题 2"/>
          <p:cNvSpPr>
            <a:spLocks noGrp="1"/>
          </p:cNvSpPr>
          <p:nvPr>
            <p:ph type="title"/>
          </p:nvPr>
        </p:nvSpPr>
        <p:spPr/>
        <p:txBody>
          <a:bodyPr/>
          <a:lstStyle/>
          <a:p>
            <a:r>
              <a:rPr lang="zh-CN" altLang="en-US" dirty="0" smtClean="0"/>
              <a:t>案例七 </a:t>
            </a:r>
            <a:r>
              <a:rPr lang="zh-CN" altLang="en-US" dirty="0" smtClean="0"/>
              <a:t>视同销售</a:t>
            </a:r>
            <a:endParaRPr lang="zh-CN" altLang="en-US" dirty="0"/>
          </a:p>
        </p:txBody>
      </p:sp>
    </p:spTree>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endParaRPr lang="zh-CN" altLang="en-US"/>
          </a:p>
        </p:txBody>
      </p:sp>
      <p:pic>
        <p:nvPicPr>
          <p:cNvPr id="26627" name="Picture 3"/>
          <p:cNvPicPr>
            <a:picLocks noGrp="1" noChangeAspect="1" noChangeArrowheads="1"/>
          </p:cNvPicPr>
          <p:nvPr>
            <p:ph idx="1"/>
          </p:nvPr>
        </p:nvPicPr>
        <p:blipFill>
          <a:blip r:embed="rId2" cstate="print"/>
          <a:srcRect l="1697" t="25537" r="18692" b="7641"/>
          <a:stretch>
            <a:fillRect/>
          </a:stretch>
        </p:blipFill>
        <p:spPr bwMode="auto">
          <a:xfrm>
            <a:off x="0" y="188640"/>
            <a:ext cx="8964488" cy="6480720"/>
          </a:xfrm>
          <a:prstGeom prst="rect">
            <a:avLst/>
          </a:prstGeom>
          <a:noFill/>
          <a:ln w="9525">
            <a:noFill/>
            <a:miter lim="800000"/>
            <a:headEnd/>
            <a:tailEnd/>
          </a:ln>
        </p:spPr>
      </p:pic>
    </p:spTree>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endParaRPr lang="zh-CN" altLang="en-US" dirty="0"/>
          </a:p>
        </p:txBody>
      </p:sp>
      <p:pic>
        <p:nvPicPr>
          <p:cNvPr id="25602" name="Picture 2"/>
          <p:cNvPicPr>
            <a:picLocks noGrp="1" noChangeAspect="1" noChangeArrowheads="1"/>
          </p:cNvPicPr>
          <p:nvPr>
            <p:ph idx="1"/>
          </p:nvPr>
        </p:nvPicPr>
        <p:blipFill>
          <a:blip r:embed="rId2" cstate="print"/>
          <a:srcRect l="1697" t="27128" r="28532" b="9232"/>
          <a:stretch>
            <a:fillRect/>
          </a:stretch>
        </p:blipFill>
        <p:spPr bwMode="auto">
          <a:xfrm>
            <a:off x="179512" y="260648"/>
            <a:ext cx="8784976" cy="6264696"/>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Autofit/>
          </a:bodyPr>
          <a:lstStyle/>
          <a:p>
            <a:pPr>
              <a:lnSpc>
                <a:spcPct val="150000"/>
              </a:lnSpc>
            </a:pPr>
            <a:r>
              <a:rPr lang="zh-CN" altLang="en-US" sz="2800" b="1" dirty="0" smtClean="0">
                <a:latin typeface="Garamond" pitchFamily="18" charset="0"/>
                <a:sym typeface="+mn-ea"/>
              </a:rPr>
              <a:t>一、纳税人</a:t>
            </a:r>
            <a:endParaRPr lang="en-US" altLang="zh-CN" sz="2800" b="1" dirty="0" smtClean="0">
              <a:latin typeface="Garamond" pitchFamily="18" charset="0"/>
              <a:sym typeface="+mn-ea"/>
            </a:endParaRPr>
          </a:p>
          <a:p>
            <a:pPr>
              <a:lnSpc>
                <a:spcPct val="150000"/>
              </a:lnSpc>
            </a:pPr>
            <a:endParaRPr lang="en-US" altLang="zh-CN" sz="2800" b="1" dirty="0" smtClean="0">
              <a:latin typeface="Garamond" pitchFamily="18" charset="0"/>
            </a:endParaRPr>
          </a:p>
          <a:p>
            <a:pPr algn="just">
              <a:spcAft>
                <a:spcPts val="1200"/>
              </a:spcAft>
              <a:defRPr/>
            </a:pPr>
            <a:r>
              <a:rPr lang="zh-CN" altLang="en-US" sz="2800" dirty="0" smtClean="0">
                <a:latin typeface="+mn-ea"/>
                <a:cs typeface="Times New Roman" pitchFamily="18" charset="0"/>
              </a:rPr>
              <a:t>挂靠经营方式下纳税人的确认</a:t>
            </a:r>
          </a:p>
          <a:p>
            <a:pPr marL="457200" indent="-457200" algn="just">
              <a:spcAft>
                <a:spcPts val="1200"/>
              </a:spcAft>
              <a:buFont typeface="+mj-lt"/>
              <a:buAutoNum type="arabicPeriod"/>
              <a:defRPr/>
            </a:pPr>
            <a:r>
              <a:rPr lang="zh-CN" altLang="en-US" sz="2800" dirty="0" smtClean="0">
                <a:latin typeface="+mn-ea"/>
                <a:cs typeface="Times New Roman" pitchFamily="18" charset="0"/>
              </a:rPr>
              <a:t>挂靠人以被挂靠人名义对外经营，并由被挂靠人承担相关法律责任的，以该被挂靠人为纳税人</a:t>
            </a:r>
            <a:endParaRPr lang="en-US" altLang="zh-CN" sz="2800" dirty="0" smtClean="0">
              <a:latin typeface="+mn-ea"/>
              <a:cs typeface="Times New Roman" pitchFamily="18" charset="0"/>
            </a:endParaRPr>
          </a:p>
          <a:p>
            <a:pPr marL="457200" indent="-457200" algn="just">
              <a:spcAft>
                <a:spcPts val="1200"/>
              </a:spcAft>
              <a:buFont typeface="+mj-lt"/>
              <a:buAutoNum type="arabicPeriod"/>
              <a:defRPr/>
            </a:pPr>
            <a:r>
              <a:rPr lang="zh-CN" altLang="en-US" sz="2800" dirty="0" smtClean="0">
                <a:latin typeface="+mn-ea"/>
                <a:cs typeface="Times New Roman" pitchFamily="18" charset="0"/>
              </a:rPr>
              <a:t>不同时符合这两项条件的，以挂靠人为纳税人</a:t>
            </a:r>
            <a:endParaRPr lang="en-US" altLang="zh-CN" sz="2800" b="1" dirty="0" smtClean="0">
              <a:latin typeface="宋体" pitchFamily="2" charset="-122"/>
            </a:endParaRPr>
          </a:p>
          <a:p>
            <a:pPr>
              <a:lnSpc>
                <a:spcPct val="150000"/>
              </a:lnSpc>
            </a:pPr>
            <a:endParaRPr lang="en-US" altLang="zh-CN" sz="2800" b="1" dirty="0" smtClean="0">
              <a:latin typeface="宋体" pitchFamily="2" charset="-122"/>
            </a:endParaRPr>
          </a:p>
          <a:p>
            <a:pPr>
              <a:lnSpc>
                <a:spcPct val="150000"/>
              </a:lnSpc>
            </a:pPr>
            <a:endParaRPr lang="en-US" altLang="zh-CN" sz="2800" b="1" dirty="0" smtClean="0">
              <a:latin typeface="宋体" pitchFamily="2" charset="-122"/>
            </a:endParaRPr>
          </a:p>
        </p:txBody>
      </p:sp>
      <p:sp>
        <p:nvSpPr>
          <p:cNvPr id="3" name="标题 2"/>
          <p:cNvSpPr>
            <a:spLocks noGrp="1"/>
          </p:cNvSpPr>
          <p:nvPr>
            <p:ph type="title"/>
          </p:nvPr>
        </p:nvSpPr>
        <p:spPr/>
        <p:txBody>
          <a:bodyPr/>
          <a:lstStyle/>
          <a:p>
            <a:r>
              <a:rPr lang="zh-CN" altLang="en-US" dirty="0" smtClean="0"/>
              <a:t>肆  建筑业基础知识</a:t>
            </a:r>
            <a:endParaRPr lang="zh-CN" altLang="en-US" dirty="0"/>
          </a:p>
        </p:txBody>
      </p:sp>
    </p:spTree>
  </p:cSld>
  <p:clrMapOvr>
    <a:masterClrMapping/>
  </p:clrMapOvr>
  <p:timing>
    <p:tnLst>
      <p:par>
        <p:cTn id="1" dur="indefinite" restart="never" nodeType="tmRoot"/>
      </p:par>
    </p:tn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rmAutofit/>
          </a:bodyPr>
          <a:lstStyle/>
          <a:p>
            <a:r>
              <a:rPr lang="zh-CN" altLang="zh-CN" sz="3200" dirty="0" smtClean="0"/>
              <a:t>某</a:t>
            </a:r>
            <a:r>
              <a:rPr lang="zh-CN" altLang="en-US" sz="3200" dirty="0" smtClean="0"/>
              <a:t>建筑</a:t>
            </a:r>
            <a:r>
              <a:rPr lang="zh-CN" altLang="zh-CN" sz="3200" dirty="0" smtClean="0"/>
              <a:t>企业</a:t>
            </a:r>
            <a:r>
              <a:rPr lang="en-US" altLang="zh-CN" sz="3200" dirty="0" smtClean="0"/>
              <a:t>2016</a:t>
            </a:r>
            <a:r>
              <a:rPr lang="zh-CN" altLang="zh-CN" sz="3200" dirty="0" smtClean="0"/>
              <a:t>年</a:t>
            </a:r>
            <a:r>
              <a:rPr lang="en-US" altLang="zh-CN" sz="3200" dirty="0" smtClean="0"/>
              <a:t>5</a:t>
            </a:r>
            <a:r>
              <a:rPr lang="zh-CN" altLang="zh-CN" sz="3200" dirty="0" smtClean="0"/>
              <a:t>月</a:t>
            </a:r>
            <a:r>
              <a:rPr lang="zh-CN" altLang="zh-CN" sz="3200" dirty="0" smtClean="0"/>
              <a:t>发生如下业务；</a:t>
            </a:r>
          </a:p>
          <a:p>
            <a:r>
              <a:rPr lang="en-US" altLang="zh-CN" sz="3200" dirty="0" smtClean="0"/>
              <a:t>1.</a:t>
            </a:r>
            <a:r>
              <a:rPr lang="zh-CN" altLang="zh-CN" sz="3200" dirty="0" smtClean="0"/>
              <a:t>购买税控设备及技术维护费，取得普通发票</a:t>
            </a:r>
            <a:r>
              <a:rPr lang="en-US" altLang="zh-CN" sz="3200" dirty="0" smtClean="0"/>
              <a:t>2</a:t>
            </a:r>
            <a:r>
              <a:rPr lang="zh-CN" altLang="zh-CN" sz="3200" dirty="0" smtClean="0"/>
              <a:t>张，价税合计分别为</a:t>
            </a:r>
            <a:r>
              <a:rPr lang="en-US" altLang="zh-CN" sz="3200" dirty="0" smtClean="0"/>
              <a:t>490</a:t>
            </a:r>
            <a:r>
              <a:rPr lang="zh-CN" altLang="zh-CN" sz="3200" dirty="0" smtClean="0"/>
              <a:t>元和</a:t>
            </a:r>
            <a:r>
              <a:rPr lang="en-US" altLang="zh-CN" sz="3200" dirty="0" smtClean="0"/>
              <a:t>330</a:t>
            </a:r>
            <a:r>
              <a:rPr lang="zh-CN" altLang="zh-CN" sz="3200" dirty="0" smtClean="0"/>
              <a:t>元。</a:t>
            </a:r>
            <a:endParaRPr lang="en-US" altLang="zh-CN" sz="3200" dirty="0" smtClean="0"/>
          </a:p>
          <a:p>
            <a:r>
              <a:rPr lang="zh-CN" altLang="en-US" sz="3200" dirty="0" smtClean="0"/>
              <a:t>分析：购买税控设备及技术维护费，可以全额抵减增值税。</a:t>
            </a:r>
            <a:endParaRPr lang="en-US" altLang="zh-CN" sz="3200" dirty="0" smtClean="0"/>
          </a:p>
          <a:p>
            <a:endParaRPr lang="en-US" altLang="zh-CN" sz="3200" dirty="0" smtClean="0">
              <a:sym typeface="Wingdings" pitchFamily="2" charset="2"/>
            </a:endParaRPr>
          </a:p>
          <a:p>
            <a:r>
              <a:rPr lang="zh-CN" altLang="en-US" sz="3200" dirty="0" smtClean="0">
                <a:sym typeface="Wingdings" pitchFamily="2" charset="2"/>
              </a:rPr>
              <a:t>应纳税额减征额</a:t>
            </a:r>
            <a:r>
              <a:rPr lang="en-US" altLang="zh-CN" sz="3200" dirty="0" smtClean="0">
                <a:sym typeface="Wingdings" pitchFamily="2" charset="2"/>
              </a:rPr>
              <a:t>=490+330=820</a:t>
            </a:r>
            <a:r>
              <a:rPr lang="zh-CN" altLang="en-US" sz="3200" dirty="0" smtClean="0">
                <a:sym typeface="Wingdings" pitchFamily="2" charset="2"/>
              </a:rPr>
              <a:t>元</a:t>
            </a:r>
            <a:endParaRPr lang="zh-CN" altLang="zh-CN" sz="3200" dirty="0"/>
          </a:p>
        </p:txBody>
      </p:sp>
      <p:sp>
        <p:nvSpPr>
          <p:cNvPr id="3" name="标题 2"/>
          <p:cNvSpPr>
            <a:spLocks noGrp="1"/>
          </p:cNvSpPr>
          <p:nvPr>
            <p:ph type="title"/>
          </p:nvPr>
        </p:nvSpPr>
        <p:spPr/>
        <p:txBody>
          <a:bodyPr>
            <a:normAutofit fontScale="90000"/>
          </a:bodyPr>
          <a:lstStyle/>
          <a:p>
            <a:r>
              <a:rPr lang="zh-CN" altLang="en-US" dirty="0" smtClean="0"/>
              <a:t>案例八 </a:t>
            </a:r>
            <a:r>
              <a:rPr lang="en-US" altLang="zh-CN" dirty="0" smtClean="0"/>
              <a:t>.</a:t>
            </a:r>
            <a:r>
              <a:rPr lang="zh-CN" altLang="zh-CN" dirty="0" smtClean="0"/>
              <a:t>购买税控设备、技术维护费。</a:t>
            </a:r>
            <a:br>
              <a:rPr lang="zh-CN" altLang="zh-CN" dirty="0" smtClean="0"/>
            </a:br>
            <a:endParaRPr lang="zh-CN" altLang="en-US" dirty="0"/>
          </a:p>
        </p:txBody>
      </p:sp>
    </p:spTree>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endParaRPr lang="zh-CN" altLang="en-US"/>
          </a:p>
        </p:txBody>
      </p:sp>
      <p:pic>
        <p:nvPicPr>
          <p:cNvPr id="27650" name="Picture 2"/>
          <p:cNvPicPr>
            <a:picLocks noGrp="1" noChangeAspect="1" noChangeArrowheads="1"/>
          </p:cNvPicPr>
          <p:nvPr>
            <p:ph idx="1"/>
          </p:nvPr>
        </p:nvPicPr>
        <p:blipFill>
          <a:blip r:embed="rId2" cstate="print"/>
          <a:srcRect l="1697" t="25537" r="27637" b="7641"/>
          <a:stretch>
            <a:fillRect/>
          </a:stretch>
        </p:blipFill>
        <p:spPr bwMode="auto">
          <a:xfrm>
            <a:off x="179512" y="188640"/>
            <a:ext cx="8964488" cy="6669360"/>
          </a:xfrm>
          <a:prstGeom prst="rect">
            <a:avLst/>
          </a:prstGeom>
          <a:noFill/>
          <a:ln w="9525">
            <a:noFill/>
            <a:miter lim="800000"/>
            <a:headEnd/>
            <a:tailEnd/>
          </a:ln>
        </p:spPr>
      </p:pic>
    </p:spTree>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endParaRPr lang="zh-CN" altLang="en-US"/>
          </a:p>
        </p:txBody>
      </p:sp>
      <p:pic>
        <p:nvPicPr>
          <p:cNvPr id="4" name="内容占位符 3"/>
          <p:cNvPicPr>
            <a:picLocks noGrp="1"/>
          </p:cNvPicPr>
          <p:nvPr>
            <p:ph idx="1"/>
          </p:nvPr>
        </p:nvPicPr>
        <p:blipFill>
          <a:blip r:embed="rId2" cstate="print"/>
          <a:srcRect l="1697" t="27128" r="32110" b="33097"/>
          <a:stretch>
            <a:fillRect/>
          </a:stretch>
        </p:blipFill>
        <p:spPr bwMode="auto">
          <a:xfrm>
            <a:off x="0" y="0"/>
            <a:ext cx="9144000" cy="5229200"/>
          </a:xfrm>
          <a:prstGeom prst="rect">
            <a:avLst/>
          </a:prstGeom>
          <a:noFill/>
          <a:ln w="9525">
            <a:noFill/>
            <a:miter lim="800000"/>
            <a:headEnd/>
            <a:tailEnd/>
          </a:ln>
        </p:spPr>
      </p:pic>
    </p:spTree>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endParaRPr lang="zh-CN" altLang="en-US"/>
          </a:p>
        </p:txBody>
      </p:sp>
      <p:pic>
        <p:nvPicPr>
          <p:cNvPr id="4" name="内容占位符 3"/>
          <p:cNvPicPr>
            <a:picLocks noGrp="1"/>
          </p:cNvPicPr>
          <p:nvPr>
            <p:ph idx="1"/>
          </p:nvPr>
        </p:nvPicPr>
        <p:blipFill>
          <a:blip r:embed="rId2" cstate="print"/>
          <a:srcRect l="1697" t="27128" r="28532" b="10823"/>
          <a:stretch>
            <a:fillRect/>
          </a:stretch>
        </p:blipFill>
        <p:spPr bwMode="auto">
          <a:xfrm>
            <a:off x="179512" y="188640"/>
            <a:ext cx="8784976" cy="6552728"/>
          </a:xfrm>
          <a:prstGeom prst="rect">
            <a:avLst/>
          </a:prstGeom>
          <a:noFill/>
          <a:ln w="9525">
            <a:noFill/>
            <a:miter lim="800000"/>
            <a:headEnd/>
            <a:tailEnd/>
          </a:ln>
        </p:spPr>
      </p:pic>
    </p:spTree>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rmAutofit/>
          </a:bodyPr>
          <a:lstStyle/>
          <a:p>
            <a:r>
              <a:rPr lang="en-US" altLang="zh-CN" sz="3200" dirty="0" smtClean="0"/>
              <a:t>2016 </a:t>
            </a:r>
            <a:r>
              <a:rPr lang="zh-CN" altLang="zh-CN" sz="3200" dirty="0" smtClean="0"/>
              <a:t>年</a:t>
            </a:r>
            <a:r>
              <a:rPr lang="en-US" altLang="zh-CN" sz="3200" dirty="0" smtClean="0"/>
              <a:t> 5 </a:t>
            </a:r>
            <a:r>
              <a:rPr lang="zh-CN" altLang="zh-CN" sz="3200" dirty="0" smtClean="0"/>
              <a:t>月</a:t>
            </a:r>
            <a:r>
              <a:rPr lang="en-US" altLang="zh-CN" sz="3200" dirty="0" smtClean="0"/>
              <a:t> 10 </a:t>
            </a:r>
            <a:r>
              <a:rPr lang="zh-CN" altLang="zh-CN" sz="3200" dirty="0" smtClean="0"/>
              <a:t>日</a:t>
            </a:r>
            <a:r>
              <a:rPr lang="zh-CN" altLang="zh-CN" sz="3200" dirty="0" smtClean="0"/>
              <a:t>，</a:t>
            </a:r>
            <a:r>
              <a:rPr lang="en-US" altLang="zh-CN" sz="3200" dirty="0" smtClean="0"/>
              <a:t> </a:t>
            </a:r>
            <a:r>
              <a:rPr lang="en-US" altLang="zh-CN" sz="3200" dirty="0" smtClean="0"/>
              <a:t>A</a:t>
            </a:r>
            <a:r>
              <a:rPr lang="zh-CN" altLang="en-US" sz="3200" dirty="0" smtClean="0"/>
              <a:t>公司</a:t>
            </a:r>
            <a:r>
              <a:rPr lang="en-US" altLang="zh-CN" sz="3200" dirty="0" smtClean="0"/>
              <a:t> </a:t>
            </a:r>
            <a:r>
              <a:rPr lang="zh-CN" altLang="zh-CN" sz="3200" dirty="0" smtClean="0"/>
              <a:t>增值税一般纳税人购进办公大楼一座，该大楼用于公司办公，计入固定资产，并于次月开始计提折旧。</a:t>
            </a:r>
            <a:r>
              <a:rPr lang="en-US" altLang="zh-CN" sz="3200" dirty="0" smtClean="0"/>
              <a:t>5 </a:t>
            </a:r>
            <a:r>
              <a:rPr lang="zh-CN" altLang="zh-CN" sz="3200" dirty="0" smtClean="0"/>
              <a:t>月</a:t>
            </a:r>
            <a:r>
              <a:rPr lang="en-US" altLang="zh-CN" sz="3200" dirty="0" smtClean="0"/>
              <a:t> 20 </a:t>
            </a:r>
            <a:r>
              <a:rPr lang="zh-CN" altLang="zh-CN" sz="3200" dirty="0" smtClean="0"/>
              <a:t>日，该纳税人取得该大楼的增值税专用发票并认证相符，专用发票注明的金额为</a:t>
            </a:r>
            <a:r>
              <a:rPr lang="en-US" altLang="zh-CN" sz="3200" dirty="0" smtClean="0"/>
              <a:t>1000 </a:t>
            </a:r>
            <a:r>
              <a:rPr lang="zh-CN" altLang="zh-CN" sz="3200" dirty="0" smtClean="0"/>
              <a:t>万元，增值税税额为</a:t>
            </a:r>
            <a:r>
              <a:rPr lang="en-US" altLang="zh-CN" sz="3200" dirty="0" smtClean="0"/>
              <a:t> 110 </a:t>
            </a:r>
            <a:r>
              <a:rPr lang="zh-CN" altLang="zh-CN" sz="3200" dirty="0" smtClean="0"/>
              <a:t>万元。</a:t>
            </a:r>
          </a:p>
          <a:p>
            <a:endParaRPr lang="zh-CN" altLang="en-US" sz="3200" dirty="0"/>
          </a:p>
        </p:txBody>
      </p:sp>
      <p:sp>
        <p:nvSpPr>
          <p:cNvPr id="3" name="标题 2"/>
          <p:cNvSpPr>
            <a:spLocks noGrp="1"/>
          </p:cNvSpPr>
          <p:nvPr>
            <p:ph type="title"/>
          </p:nvPr>
        </p:nvSpPr>
        <p:spPr/>
        <p:txBody>
          <a:bodyPr>
            <a:normAutofit/>
          </a:bodyPr>
          <a:lstStyle/>
          <a:p>
            <a:r>
              <a:rPr lang="zh-CN" altLang="zh-CN" dirty="0" smtClean="0"/>
              <a:t>案例</a:t>
            </a:r>
            <a:r>
              <a:rPr lang="zh-CN" altLang="en-US" dirty="0" smtClean="0"/>
              <a:t>十</a:t>
            </a:r>
            <a:r>
              <a:rPr lang="zh-CN" altLang="en-US" dirty="0" smtClean="0"/>
              <a:t>九</a:t>
            </a:r>
            <a:r>
              <a:rPr lang="en-US" altLang="zh-CN" dirty="0" smtClean="0"/>
              <a:t> </a:t>
            </a:r>
            <a:r>
              <a:rPr lang="zh-CN" altLang="en-US" dirty="0" smtClean="0"/>
              <a:t>购进不动产抵扣</a:t>
            </a:r>
            <a:endParaRPr lang="zh-CN" altLang="en-US" dirty="0"/>
          </a:p>
        </p:txBody>
      </p:sp>
    </p:spTree>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4294967295"/>
          </p:nvPr>
        </p:nvSpPr>
        <p:spPr>
          <a:xfrm>
            <a:off x="395536" y="1052736"/>
            <a:ext cx="8229600" cy="4958010"/>
          </a:xfrm>
        </p:spPr>
        <p:txBody>
          <a:bodyPr>
            <a:normAutofit lnSpcReduction="10000"/>
          </a:bodyPr>
          <a:lstStyle/>
          <a:p>
            <a:r>
              <a:rPr lang="en-US" altLang="zh-CN" sz="3200" dirty="0" smtClean="0"/>
              <a:t>1.</a:t>
            </a:r>
            <a:r>
              <a:rPr lang="zh-CN" altLang="zh-CN" sz="3200" dirty="0" smtClean="0"/>
              <a:t>业务分析：根据本不动产抵扣相关规定，</a:t>
            </a:r>
            <a:r>
              <a:rPr lang="en-US" altLang="zh-CN" sz="3200" dirty="0" smtClean="0"/>
              <a:t>110 </a:t>
            </a:r>
            <a:r>
              <a:rPr lang="zh-CN" altLang="zh-CN" sz="3200" dirty="0" smtClean="0"/>
              <a:t>万元进项税额中的</a:t>
            </a:r>
            <a:r>
              <a:rPr lang="en-US" altLang="zh-CN" sz="3200" dirty="0" smtClean="0"/>
              <a:t> 60%</a:t>
            </a:r>
            <a:r>
              <a:rPr lang="zh-CN" altLang="zh-CN" sz="3200" dirty="0" smtClean="0"/>
              <a:t>将在本期（</a:t>
            </a:r>
            <a:r>
              <a:rPr lang="en-US" altLang="zh-CN" sz="3200" dirty="0" smtClean="0"/>
              <a:t>2016 </a:t>
            </a:r>
            <a:r>
              <a:rPr lang="zh-CN" altLang="zh-CN" sz="3200" dirty="0" smtClean="0"/>
              <a:t>年</a:t>
            </a:r>
            <a:r>
              <a:rPr lang="en-US" altLang="zh-CN" sz="3200" dirty="0" smtClean="0"/>
              <a:t> 5 </a:t>
            </a:r>
            <a:r>
              <a:rPr lang="zh-CN" altLang="zh-CN" sz="3200" dirty="0" smtClean="0"/>
              <a:t>月）抵扣，剩余的</a:t>
            </a:r>
            <a:r>
              <a:rPr lang="en-US" altLang="zh-CN" sz="3200" dirty="0" smtClean="0"/>
              <a:t> 40%</a:t>
            </a:r>
            <a:r>
              <a:rPr lang="zh-CN" altLang="zh-CN" sz="3200" dirty="0" smtClean="0"/>
              <a:t>于取得扣税凭证的当月起第</a:t>
            </a:r>
            <a:r>
              <a:rPr lang="en-US" altLang="zh-CN" sz="3200" dirty="0" smtClean="0"/>
              <a:t> 13 </a:t>
            </a:r>
            <a:r>
              <a:rPr lang="zh-CN" altLang="zh-CN" sz="3200" dirty="0" smtClean="0"/>
              <a:t>个月（</a:t>
            </a:r>
            <a:r>
              <a:rPr lang="en-US" altLang="zh-CN" sz="3200" dirty="0" smtClean="0"/>
              <a:t>2017 </a:t>
            </a:r>
            <a:r>
              <a:rPr lang="zh-CN" altLang="zh-CN" sz="3200" dirty="0" smtClean="0"/>
              <a:t>年</a:t>
            </a:r>
            <a:r>
              <a:rPr lang="en-US" altLang="zh-CN" sz="3200" dirty="0" smtClean="0"/>
              <a:t> 5 </a:t>
            </a:r>
            <a:r>
              <a:rPr lang="zh-CN" altLang="zh-CN" sz="3200" dirty="0" smtClean="0"/>
              <a:t>月）抵扣。</a:t>
            </a:r>
            <a:endParaRPr lang="en-US" altLang="zh-CN" sz="3200" dirty="0" smtClean="0"/>
          </a:p>
          <a:p>
            <a:endParaRPr lang="zh-CN" altLang="zh-CN" sz="3200" dirty="0" smtClean="0"/>
          </a:p>
          <a:p>
            <a:r>
              <a:rPr lang="zh-CN" altLang="zh-CN" sz="3200" dirty="0" smtClean="0"/>
              <a:t>本期不动产允许抵扣进项税额”，填写按规定本期实际申报抵扣的不动产进项税额。</a:t>
            </a:r>
          </a:p>
          <a:p>
            <a:r>
              <a:rPr lang="zh-CN" altLang="zh-CN" sz="3200" dirty="0" smtClean="0"/>
              <a:t>本栏“税额”列＝《附列资料（五）》第</a:t>
            </a:r>
            <a:r>
              <a:rPr lang="en-US" altLang="zh-CN" sz="3200" dirty="0" smtClean="0"/>
              <a:t> 3 </a:t>
            </a:r>
            <a:r>
              <a:rPr lang="zh-CN" altLang="zh-CN" sz="3200" dirty="0" smtClean="0"/>
              <a:t>列“本期可抵扣不动产进项税额”</a:t>
            </a:r>
          </a:p>
          <a:p>
            <a:endParaRPr lang="zh-CN" altLang="en-US" sz="3200" dirty="0"/>
          </a:p>
        </p:txBody>
      </p:sp>
    </p:spTree>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endParaRPr lang="zh-CN" altLang="en-US"/>
          </a:p>
        </p:txBody>
      </p:sp>
      <p:pic>
        <p:nvPicPr>
          <p:cNvPr id="4098" name="Picture 2"/>
          <p:cNvPicPr>
            <a:picLocks noGrp="1" noChangeAspect="1" noChangeArrowheads="1"/>
          </p:cNvPicPr>
          <p:nvPr>
            <p:ph idx="1"/>
          </p:nvPr>
        </p:nvPicPr>
        <p:blipFill>
          <a:blip r:embed="rId2" cstate="print"/>
          <a:srcRect l="1876" t="29681" r="42125" b="34199"/>
          <a:stretch>
            <a:fillRect/>
          </a:stretch>
        </p:blipFill>
        <p:spPr bwMode="auto">
          <a:xfrm>
            <a:off x="0" y="116632"/>
            <a:ext cx="8964488" cy="6264696"/>
          </a:xfrm>
          <a:prstGeom prst="rect">
            <a:avLst/>
          </a:prstGeom>
          <a:noFill/>
          <a:ln w="9525">
            <a:noFill/>
            <a:miter lim="800000"/>
            <a:headEnd/>
            <a:tailEnd/>
          </a:ln>
        </p:spPr>
      </p:pic>
    </p:spTree>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endParaRPr lang="zh-CN" altLang="en-US"/>
          </a:p>
        </p:txBody>
      </p:sp>
      <p:pic>
        <p:nvPicPr>
          <p:cNvPr id="22530" name="Picture 2"/>
          <p:cNvPicPr>
            <a:picLocks noGrp="1" noChangeAspect="1" noChangeArrowheads="1"/>
          </p:cNvPicPr>
          <p:nvPr>
            <p:ph idx="1"/>
          </p:nvPr>
        </p:nvPicPr>
        <p:blipFill>
          <a:blip r:embed="rId2" cstate="print"/>
          <a:srcRect l="2592" t="27128" r="37776" b="37870"/>
          <a:stretch>
            <a:fillRect/>
          </a:stretch>
        </p:blipFill>
        <p:spPr bwMode="auto">
          <a:xfrm>
            <a:off x="0" y="188640"/>
            <a:ext cx="9144000" cy="6669360"/>
          </a:xfrm>
          <a:prstGeom prst="rect">
            <a:avLst/>
          </a:prstGeom>
          <a:noFill/>
          <a:ln w="9525">
            <a:noFill/>
            <a:miter lim="800000"/>
            <a:headEnd/>
            <a:tailEnd/>
          </a:ln>
        </p:spPr>
      </p:pic>
    </p:spTree>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rmAutofit/>
          </a:bodyPr>
          <a:lstStyle/>
          <a:p>
            <a:r>
              <a:rPr lang="en-US" altLang="zh-CN" sz="3200" dirty="0" smtClean="0"/>
              <a:t>2016 </a:t>
            </a:r>
            <a:r>
              <a:rPr lang="zh-CN" altLang="zh-CN" sz="3200" dirty="0" smtClean="0"/>
              <a:t>年</a:t>
            </a:r>
            <a:r>
              <a:rPr lang="en-US" altLang="zh-CN" sz="3200" dirty="0" smtClean="0"/>
              <a:t> 6 </a:t>
            </a:r>
            <a:r>
              <a:rPr lang="zh-CN" altLang="zh-CN" sz="3200" dirty="0" smtClean="0"/>
              <a:t>月</a:t>
            </a:r>
            <a:r>
              <a:rPr lang="en-US" altLang="zh-CN" sz="3200" dirty="0" smtClean="0"/>
              <a:t> 5 </a:t>
            </a:r>
            <a:r>
              <a:rPr lang="zh-CN" altLang="zh-CN" sz="3200" dirty="0" smtClean="0"/>
              <a:t>日，某市</a:t>
            </a:r>
            <a:r>
              <a:rPr lang="en-US" altLang="zh-CN" sz="3200" dirty="0" smtClean="0"/>
              <a:t> A </a:t>
            </a:r>
            <a:r>
              <a:rPr lang="zh-CN" altLang="zh-CN" sz="3200" dirty="0" smtClean="0"/>
              <a:t>纳税人购进办公楼一座，金额</a:t>
            </a:r>
            <a:r>
              <a:rPr lang="en-US" altLang="zh-CN" sz="3200" dirty="0" smtClean="0"/>
              <a:t> 1000 </a:t>
            </a:r>
            <a:r>
              <a:rPr lang="zh-CN" altLang="zh-CN" sz="3200" dirty="0" smtClean="0"/>
              <a:t>万元，取得增值税专用发票</a:t>
            </a:r>
            <a:r>
              <a:rPr lang="en-US" altLang="zh-CN" sz="3200" dirty="0" smtClean="0"/>
              <a:t> 1 </a:t>
            </a:r>
            <a:r>
              <a:rPr lang="zh-CN" altLang="zh-CN" sz="3200" dirty="0" smtClean="0"/>
              <a:t>张，并已通过认证。该大楼专用于免税项目，计入固定资产，并于次月开始计提折旧，假定分</a:t>
            </a:r>
            <a:r>
              <a:rPr lang="en-US" altLang="zh-CN" sz="3200" dirty="0" smtClean="0"/>
              <a:t> 10 </a:t>
            </a:r>
            <a:r>
              <a:rPr lang="zh-CN" altLang="zh-CN" sz="3200" dirty="0" smtClean="0"/>
              <a:t>年计提，无残值。</a:t>
            </a:r>
            <a:r>
              <a:rPr lang="en-US" altLang="zh-CN" sz="3200" dirty="0" smtClean="0"/>
              <a:t>2017 </a:t>
            </a:r>
            <a:r>
              <a:rPr lang="zh-CN" altLang="zh-CN" sz="3200" dirty="0" smtClean="0"/>
              <a:t>年</a:t>
            </a:r>
            <a:r>
              <a:rPr lang="en-US" altLang="zh-CN" sz="3200" dirty="0" smtClean="0"/>
              <a:t>6 </a:t>
            </a:r>
            <a:r>
              <a:rPr lang="zh-CN" altLang="zh-CN" sz="3200" dirty="0" smtClean="0"/>
              <a:t>月，纳税人将该大楼改变用途，用于允许抵扣项目。</a:t>
            </a:r>
          </a:p>
          <a:p>
            <a:endParaRPr lang="zh-CN" altLang="en-US" sz="3200" dirty="0"/>
          </a:p>
        </p:txBody>
      </p:sp>
      <p:sp>
        <p:nvSpPr>
          <p:cNvPr id="3" name="标题 2"/>
          <p:cNvSpPr>
            <a:spLocks noGrp="1"/>
          </p:cNvSpPr>
          <p:nvPr>
            <p:ph type="title"/>
          </p:nvPr>
        </p:nvSpPr>
        <p:spPr/>
        <p:txBody>
          <a:bodyPr>
            <a:normAutofit/>
          </a:bodyPr>
          <a:lstStyle/>
          <a:p>
            <a:r>
              <a:rPr lang="zh-CN" altLang="zh-CN" dirty="0" smtClean="0"/>
              <a:t>案例</a:t>
            </a:r>
            <a:r>
              <a:rPr lang="zh-CN" altLang="en-US" dirty="0" smtClean="0"/>
              <a:t>十   不动产</a:t>
            </a:r>
            <a:r>
              <a:rPr lang="zh-CN" altLang="en-US" dirty="0" smtClean="0"/>
              <a:t>用途发生变化</a:t>
            </a:r>
            <a:endParaRPr lang="zh-CN" altLang="en-US" dirty="0"/>
          </a:p>
        </p:txBody>
      </p:sp>
    </p:spTree>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4294967295"/>
          </p:nvPr>
        </p:nvSpPr>
        <p:spPr>
          <a:xfrm>
            <a:off x="323528" y="692696"/>
            <a:ext cx="8424936" cy="5318050"/>
          </a:xfrm>
        </p:spPr>
        <p:txBody>
          <a:bodyPr>
            <a:noAutofit/>
          </a:bodyPr>
          <a:lstStyle/>
          <a:p>
            <a:r>
              <a:rPr lang="en-US" altLang="zh-CN" sz="2800" dirty="0" smtClean="0"/>
              <a:t>1.</a:t>
            </a:r>
            <a:r>
              <a:rPr lang="zh-CN" altLang="zh-CN" sz="2800" dirty="0" smtClean="0"/>
              <a:t>业务分析：按照现行政策规定，纳税人按照规定不得抵扣且未抵扣进项税额的不动产，发生用途改变，用于允许抵扣进项税额的应税项目，可在用途改变的次月将按公式计算出的可以抵扣的进项税额。</a:t>
            </a:r>
            <a:endParaRPr lang="en-US" altLang="zh-CN" sz="2800" dirty="0" smtClean="0"/>
          </a:p>
          <a:p>
            <a:endParaRPr lang="en-US" altLang="zh-CN" sz="2800" dirty="0" smtClean="0"/>
          </a:p>
          <a:p>
            <a:r>
              <a:rPr lang="en-US" altLang="zh-CN" sz="2800" dirty="0" smtClean="0"/>
              <a:t>2.</a:t>
            </a:r>
            <a:r>
              <a:rPr lang="zh-CN" altLang="en-US" sz="2800" dirty="0" smtClean="0"/>
              <a:t>根据公式计算净值率</a:t>
            </a:r>
            <a:endParaRPr lang="zh-CN" altLang="zh-CN" sz="2800" dirty="0" smtClean="0"/>
          </a:p>
          <a:p>
            <a:r>
              <a:rPr lang="zh-CN" altLang="zh-CN" sz="2800" dirty="0" smtClean="0"/>
              <a:t>该项不动产的净值率</a:t>
            </a:r>
            <a:r>
              <a:rPr lang="en-US" altLang="zh-CN" sz="2800" dirty="0" smtClean="0"/>
              <a:t>=</a:t>
            </a:r>
            <a:r>
              <a:rPr lang="zh-CN" altLang="zh-CN" sz="2800" dirty="0" smtClean="0"/>
              <a:t>〔</a:t>
            </a:r>
            <a:r>
              <a:rPr lang="en-US" altLang="zh-CN" sz="2800" dirty="0" smtClean="0"/>
              <a:t>1000 </a:t>
            </a:r>
            <a:r>
              <a:rPr lang="zh-CN" altLang="zh-CN" sz="2800" dirty="0" smtClean="0"/>
              <a:t>万元－</a:t>
            </a:r>
            <a:r>
              <a:rPr lang="en-US" altLang="zh-CN" sz="2800" dirty="0" smtClean="0"/>
              <a:t>1000 </a:t>
            </a:r>
            <a:r>
              <a:rPr lang="zh-CN" altLang="zh-CN" sz="2800" dirty="0" smtClean="0"/>
              <a:t>万元÷（</a:t>
            </a:r>
            <a:r>
              <a:rPr lang="en-US" altLang="zh-CN" sz="2800" dirty="0" smtClean="0"/>
              <a:t>10</a:t>
            </a:r>
            <a:r>
              <a:rPr lang="zh-CN" altLang="zh-CN" sz="2800" dirty="0" smtClean="0"/>
              <a:t>×</a:t>
            </a:r>
            <a:r>
              <a:rPr lang="en-US" altLang="zh-CN" sz="2800" dirty="0" smtClean="0"/>
              <a:t>12</a:t>
            </a:r>
            <a:r>
              <a:rPr lang="zh-CN" altLang="zh-CN" sz="2800" dirty="0" smtClean="0"/>
              <a:t>）×</a:t>
            </a:r>
            <a:r>
              <a:rPr lang="en-US" altLang="zh-CN" sz="2800" dirty="0" smtClean="0"/>
              <a:t>12</a:t>
            </a:r>
            <a:r>
              <a:rPr lang="zh-CN" altLang="zh-CN" sz="2800" dirty="0" smtClean="0"/>
              <a:t>〕÷</a:t>
            </a:r>
            <a:r>
              <a:rPr lang="en-US" altLang="zh-CN" sz="2800" dirty="0" smtClean="0"/>
              <a:t>1000 </a:t>
            </a:r>
            <a:r>
              <a:rPr lang="zh-CN" altLang="zh-CN" sz="2800" dirty="0" smtClean="0"/>
              <a:t>万元＝</a:t>
            </a:r>
            <a:r>
              <a:rPr lang="en-US" altLang="zh-CN" sz="2800" dirty="0" smtClean="0"/>
              <a:t>90%</a:t>
            </a:r>
            <a:endParaRPr lang="zh-CN" altLang="zh-CN" sz="2800" dirty="0" smtClean="0"/>
          </a:p>
          <a:p>
            <a:endParaRPr lang="en-US" altLang="zh-CN" sz="2800" dirty="0" smtClean="0"/>
          </a:p>
          <a:p>
            <a:r>
              <a:rPr lang="en-US" altLang="zh-CN" sz="2800" dirty="0" smtClean="0"/>
              <a:t>3.</a:t>
            </a:r>
            <a:r>
              <a:rPr lang="zh-CN" altLang="zh-CN" sz="2800" dirty="0" smtClean="0"/>
              <a:t>可抵扣进项税额＝增值税扣税凭证注明或计算的进项税额×不动产净值率</a:t>
            </a:r>
            <a:r>
              <a:rPr lang="en-US" altLang="zh-CN" sz="2800" dirty="0" smtClean="0"/>
              <a:t>=110 </a:t>
            </a:r>
            <a:r>
              <a:rPr lang="zh-CN" altLang="zh-CN" sz="2800" dirty="0" smtClean="0"/>
              <a:t>万×</a:t>
            </a:r>
            <a:r>
              <a:rPr lang="en-US" altLang="zh-CN" sz="2800" dirty="0" smtClean="0"/>
              <a:t>90%=99 </a:t>
            </a:r>
            <a:r>
              <a:rPr lang="zh-CN" altLang="zh-CN" sz="2800" dirty="0" smtClean="0"/>
              <a:t>万元</a:t>
            </a:r>
          </a:p>
          <a:p>
            <a:r>
              <a:rPr lang="en-US" altLang="zh-CN" sz="2800" dirty="0" smtClean="0"/>
              <a:t> </a:t>
            </a:r>
            <a:endParaRPr lang="zh-CN" altLang="zh-CN" sz="2800" dirty="0" smtClean="0"/>
          </a:p>
          <a:p>
            <a:endParaRPr lang="zh-CN" altLang="en-US" sz="28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4294967295"/>
          </p:nvPr>
        </p:nvSpPr>
        <p:spPr>
          <a:xfrm>
            <a:off x="323528" y="260648"/>
            <a:ext cx="8229600" cy="5818187"/>
          </a:xfrm>
        </p:spPr>
        <p:txBody>
          <a:bodyPr>
            <a:normAutofit/>
          </a:bodyPr>
          <a:lstStyle/>
          <a:p>
            <a:pPr>
              <a:lnSpc>
                <a:spcPct val="150000"/>
              </a:lnSpc>
            </a:pPr>
            <a:r>
              <a:rPr lang="zh-CN" altLang="en-US" sz="3200" b="1" dirty="0" smtClean="0">
                <a:latin typeface="宋体" pitchFamily="2" charset="-122"/>
              </a:rPr>
              <a:t>二、建筑业计税方式</a:t>
            </a:r>
            <a:endParaRPr lang="en-US" altLang="zh-CN" sz="3200" b="1" dirty="0" smtClean="0">
              <a:latin typeface="宋体" pitchFamily="2" charset="-122"/>
            </a:endParaRPr>
          </a:p>
          <a:p>
            <a:pPr>
              <a:lnSpc>
                <a:spcPct val="150000"/>
              </a:lnSpc>
            </a:pPr>
            <a:endParaRPr lang="en-US" altLang="zh-CN" sz="2800" b="1" dirty="0" smtClean="0">
              <a:latin typeface="宋体" pitchFamily="2" charset="-122"/>
            </a:endParaRPr>
          </a:p>
          <a:p>
            <a:pPr>
              <a:lnSpc>
                <a:spcPct val="150000"/>
              </a:lnSpc>
            </a:pPr>
            <a:r>
              <a:rPr lang="zh-CN" altLang="en-US" sz="2800" b="1" dirty="0" smtClean="0">
                <a:latin typeface="宋体" pitchFamily="2" charset="-122"/>
              </a:rPr>
              <a:t>一般计税和简易计税</a:t>
            </a:r>
            <a:r>
              <a:rPr lang="zh-CN" altLang="en-US" sz="2800" b="1" dirty="0" smtClean="0">
                <a:solidFill>
                  <a:srgbClr val="FF0000"/>
                </a:solidFill>
                <a:latin typeface="宋体" pitchFamily="2" charset="-122"/>
              </a:rPr>
              <a:t>（</a:t>
            </a:r>
            <a:r>
              <a:rPr lang="zh-CN" altLang="en-US" sz="2800" dirty="0" smtClean="0">
                <a:solidFill>
                  <a:srgbClr val="FF0000"/>
                </a:solidFill>
                <a:latin typeface="+mn-ea"/>
                <a:cs typeface="Times New Roman" pitchFamily="18" charset="0"/>
              </a:rPr>
              <a:t>税率和征收率）</a:t>
            </a:r>
            <a:endParaRPr lang="en-US" altLang="zh-CN" sz="2800" dirty="0" smtClean="0">
              <a:solidFill>
                <a:srgbClr val="FF0000"/>
              </a:solidFill>
              <a:latin typeface="+mn-ea"/>
              <a:cs typeface="Times New Roman" pitchFamily="18" charset="0"/>
            </a:endParaRPr>
          </a:p>
          <a:p>
            <a:pPr>
              <a:lnSpc>
                <a:spcPct val="150000"/>
              </a:lnSpc>
            </a:pPr>
            <a:endParaRPr lang="en-US" altLang="zh-CN" sz="2800" b="1" dirty="0" smtClean="0">
              <a:latin typeface="宋体" pitchFamily="2" charset="-122"/>
            </a:endParaRPr>
          </a:p>
          <a:p>
            <a:pPr algn="just">
              <a:spcAft>
                <a:spcPts val="1200"/>
              </a:spcAft>
              <a:defRPr/>
            </a:pPr>
            <a:endParaRPr lang="zh-CN" altLang="en-US" sz="2800" dirty="0" smtClean="0">
              <a:latin typeface="+mn-ea"/>
              <a:cs typeface="Times New Roman" pitchFamily="18" charset="0"/>
            </a:endParaRPr>
          </a:p>
          <a:p>
            <a:pPr marL="457200" indent="-457200" algn="just">
              <a:spcAft>
                <a:spcPts val="1200"/>
              </a:spcAft>
              <a:buFont typeface="+mj-lt"/>
              <a:buAutoNum type="arabicPeriod"/>
              <a:defRPr/>
            </a:pPr>
            <a:r>
              <a:rPr lang="zh-CN" altLang="en-US" sz="2800" dirty="0" smtClean="0">
                <a:latin typeface="+mn-ea"/>
                <a:cs typeface="Times New Roman" pitchFamily="18" charset="0"/>
              </a:rPr>
              <a:t>提供建筑服务的适用税率为</a:t>
            </a:r>
            <a:r>
              <a:rPr lang="en-US" altLang="zh-CN" sz="2800" dirty="0" smtClean="0">
                <a:latin typeface="+mn-ea"/>
                <a:cs typeface="Times New Roman" pitchFamily="18" charset="0"/>
              </a:rPr>
              <a:t>11%</a:t>
            </a:r>
            <a:r>
              <a:rPr lang="zh-CN" altLang="en-US" sz="2800" dirty="0" smtClean="0">
                <a:latin typeface="+mn-ea"/>
                <a:cs typeface="Times New Roman" pitchFamily="18" charset="0"/>
              </a:rPr>
              <a:t>；抵扣进项；</a:t>
            </a:r>
            <a:endParaRPr lang="en-US" altLang="zh-CN" sz="2800" dirty="0" smtClean="0">
              <a:latin typeface="+mn-ea"/>
              <a:cs typeface="Times New Roman" pitchFamily="18" charset="0"/>
            </a:endParaRPr>
          </a:p>
          <a:p>
            <a:pPr marL="457200" indent="-457200" algn="just">
              <a:spcAft>
                <a:spcPts val="1200"/>
              </a:spcAft>
              <a:buFont typeface="+mj-lt"/>
              <a:buAutoNum type="arabicPeriod"/>
              <a:defRPr/>
            </a:pPr>
            <a:r>
              <a:rPr lang="zh-CN" altLang="zh-CN" sz="2800" dirty="0" smtClean="0"/>
              <a:t>提供建筑服务的小规模纳税人与选择简易计税方法一般纳税人</a:t>
            </a:r>
            <a:r>
              <a:rPr lang="zh-CN" altLang="en-US" sz="2800" dirty="0" smtClean="0">
                <a:latin typeface="+mn-ea"/>
                <a:cs typeface="Times New Roman" pitchFamily="18" charset="0"/>
              </a:rPr>
              <a:t>，征收率为</a:t>
            </a:r>
            <a:r>
              <a:rPr lang="en-US" altLang="zh-CN" sz="2800" dirty="0" smtClean="0">
                <a:latin typeface="+mn-ea"/>
                <a:cs typeface="Times New Roman" pitchFamily="18" charset="0"/>
              </a:rPr>
              <a:t>3%</a:t>
            </a:r>
            <a:r>
              <a:rPr lang="zh-CN" altLang="en-US" sz="2800" dirty="0" smtClean="0">
                <a:latin typeface="+mn-ea"/>
                <a:cs typeface="Times New Roman" pitchFamily="18" charset="0"/>
              </a:rPr>
              <a:t>；不得抵扣进项税额。</a:t>
            </a:r>
            <a:endParaRPr lang="en-US" altLang="zh-CN" sz="2800" dirty="0">
              <a:latin typeface="+mn-ea"/>
              <a:cs typeface="Times New Roman" pitchFamily="18" charset="0"/>
            </a:endParaRPr>
          </a:p>
        </p:txBody>
      </p:sp>
    </p:spTree>
  </p:cSld>
  <p:clrMapOvr>
    <a:masterClrMapping/>
  </p:clrMapOvr>
  <p:timing>
    <p:tnLst>
      <p:par>
        <p:cTn id="1" dur="indefinite" restart="never" nodeType="tmRoot"/>
      </p:par>
    </p:tnLst>
  </p:timing>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4294967295"/>
          </p:nvPr>
        </p:nvSpPr>
        <p:spPr>
          <a:xfrm>
            <a:off x="467544" y="1196752"/>
            <a:ext cx="8229600" cy="4824536"/>
          </a:xfrm>
        </p:spPr>
        <p:txBody>
          <a:bodyPr>
            <a:normAutofit/>
          </a:bodyPr>
          <a:lstStyle/>
          <a:p>
            <a:r>
              <a:rPr lang="en-US" altLang="zh-CN" sz="3200" dirty="0" smtClean="0"/>
              <a:t>4.</a:t>
            </a:r>
            <a:r>
              <a:rPr lang="zh-CN" altLang="en-US" sz="3200" dirty="0" smtClean="0"/>
              <a:t>当期允许抵扣。</a:t>
            </a:r>
            <a:endParaRPr lang="en-US" altLang="zh-CN" sz="3200" dirty="0" smtClean="0"/>
          </a:p>
          <a:p>
            <a:r>
              <a:rPr lang="zh-CN" altLang="zh-CN" sz="3200" dirty="0" smtClean="0"/>
              <a:t>按照政策规定，该</a:t>
            </a:r>
            <a:r>
              <a:rPr lang="en-US" altLang="zh-CN" sz="3200" dirty="0" smtClean="0"/>
              <a:t> 99 </a:t>
            </a:r>
            <a:r>
              <a:rPr lang="zh-CN" altLang="zh-CN" sz="3200" dirty="0" smtClean="0"/>
              <a:t>万进项税额中的</a:t>
            </a:r>
            <a:r>
              <a:rPr lang="en-US" altLang="zh-CN" sz="3200" dirty="0" smtClean="0"/>
              <a:t> 60%</a:t>
            </a:r>
            <a:r>
              <a:rPr lang="zh-CN" altLang="zh-CN" sz="3200" dirty="0" smtClean="0"/>
              <a:t>于改变用途的次月抵扣，剩余的</a:t>
            </a:r>
            <a:r>
              <a:rPr lang="en-US" altLang="zh-CN" sz="3200" dirty="0" smtClean="0"/>
              <a:t> 40%</a:t>
            </a:r>
            <a:r>
              <a:rPr lang="zh-CN" altLang="zh-CN" sz="3200" dirty="0" smtClean="0"/>
              <a:t>于改变用途的次月起，第</a:t>
            </a:r>
            <a:r>
              <a:rPr lang="en-US" altLang="zh-CN" sz="3200" dirty="0" smtClean="0"/>
              <a:t> 13 </a:t>
            </a:r>
            <a:r>
              <a:rPr lang="zh-CN" altLang="zh-CN" sz="3200" dirty="0" smtClean="0"/>
              <a:t>个月抵扣。在</a:t>
            </a:r>
            <a:r>
              <a:rPr lang="en-US" altLang="zh-CN" sz="3200" dirty="0" smtClean="0"/>
              <a:t> 2017 </a:t>
            </a:r>
            <a:r>
              <a:rPr lang="zh-CN" altLang="zh-CN" sz="3200" dirty="0" smtClean="0"/>
              <a:t>年</a:t>
            </a:r>
            <a:r>
              <a:rPr lang="en-US" altLang="zh-CN" sz="3200" dirty="0" smtClean="0"/>
              <a:t> 7 </a:t>
            </a:r>
            <a:r>
              <a:rPr lang="zh-CN" altLang="zh-CN" sz="3200" dirty="0" smtClean="0"/>
              <a:t>月（税款所属期）能够抵扣</a:t>
            </a:r>
            <a:r>
              <a:rPr lang="en-US" altLang="zh-CN" sz="3200" dirty="0" smtClean="0"/>
              <a:t> 99 </a:t>
            </a:r>
            <a:r>
              <a:rPr lang="zh-CN" altLang="zh-CN" sz="3200" dirty="0" smtClean="0"/>
              <a:t>万元×</a:t>
            </a:r>
            <a:r>
              <a:rPr lang="en-US" altLang="zh-CN" sz="3200" dirty="0" smtClean="0"/>
              <a:t>60%=59.4</a:t>
            </a:r>
            <a:r>
              <a:rPr lang="zh-CN" altLang="zh-CN" sz="3200" dirty="0" smtClean="0"/>
              <a:t>万元。</a:t>
            </a:r>
            <a:endParaRPr lang="en-US" altLang="zh-CN" sz="3200" dirty="0" smtClean="0"/>
          </a:p>
          <a:p>
            <a:endParaRPr lang="en-US" altLang="zh-CN" sz="3200" dirty="0" smtClean="0"/>
          </a:p>
          <a:p>
            <a:r>
              <a:rPr lang="en-US" altLang="zh-CN" sz="3200" dirty="0" smtClean="0"/>
              <a:t>5.</a:t>
            </a:r>
            <a:r>
              <a:rPr lang="zh-CN" altLang="en-US" sz="3200" dirty="0" smtClean="0"/>
              <a:t>剩余</a:t>
            </a:r>
            <a:r>
              <a:rPr lang="en-US" altLang="zh-CN" sz="3200" dirty="0" smtClean="0"/>
              <a:t>40%</a:t>
            </a:r>
            <a:r>
              <a:rPr lang="zh-CN" altLang="en-US" sz="3200" dirty="0" smtClean="0"/>
              <a:t>即</a:t>
            </a:r>
            <a:r>
              <a:rPr lang="en-US" altLang="zh-CN" sz="3200" dirty="0" smtClean="0"/>
              <a:t>39.6</a:t>
            </a:r>
            <a:r>
              <a:rPr lang="zh-CN" altLang="en-US" sz="3200" dirty="0" smtClean="0"/>
              <a:t>万元转入不动产待抵扣进项税额。</a:t>
            </a:r>
            <a:endParaRPr lang="zh-CN" altLang="zh-CN" sz="3200" dirty="0" smtClean="0"/>
          </a:p>
          <a:p>
            <a:endParaRPr lang="zh-CN" altLang="en-US" sz="3200" dirty="0"/>
          </a:p>
        </p:txBody>
      </p:sp>
    </p:spTree>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endParaRPr lang="zh-CN" altLang="en-US"/>
          </a:p>
        </p:txBody>
      </p:sp>
      <p:pic>
        <p:nvPicPr>
          <p:cNvPr id="3074" name="Picture 2"/>
          <p:cNvPicPr>
            <a:picLocks noGrp="1" noChangeAspect="1" noChangeArrowheads="1"/>
          </p:cNvPicPr>
          <p:nvPr>
            <p:ph idx="1"/>
          </p:nvPr>
        </p:nvPicPr>
        <p:blipFill>
          <a:blip r:embed="rId2" cstate="print"/>
          <a:srcRect l="1876" t="29681" r="39500" b="34700"/>
          <a:stretch>
            <a:fillRect/>
          </a:stretch>
        </p:blipFill>
        <p:spPr bwMode="auto">
          <a:xfrm>
            <a:off x="0" y="-171400"/>
            <a:ext cx="9144000" cy="6264696"/>
          </a:xfrm>
          <a:prstGeom prst="rect">
            <a:avLst/>
          </a:prstGeom>
          <a:noFill/>
          <a:ln w="9525">
            <a:noFill/>
            <a:miter lim="800000"/>
            <a:headEnd/>
            <a:tailEnd/>
          </a:ln>
        </p:spPr>
      </p:pic>
    </p:spTree>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endParaRPr lang="zh-CN" altLang="en-US"/>
          </a:p>
        </p:txBody>
      </p:sp>
      <p:pic>
        <p:nvPicPr>
          <p:cNvPr id="1026" name="Picture 2"/>
          <p:cNvPicPr>
            <a:picLocks noGrp="1" noChangeAspect="1" noChangeArrowheads="1"/>
          </p:cNvPicPr>
          <p:nvPr>
            <p:ph idx="1"/>
          </p:nvPr>
        </p:nvPicPr>
        <p:blipFill>
          <a:blip r:embed="rId2" cstate="print"/>
          <a:srcRect l="1697" t="27128" r="36582" b="42643"/>
          <a:stretch>
            <a:fillRect/>
          </a:stretch>
        </p:blipFill>
        <p:spPr bwMode="auto">
          <a:xfrm>
            <a:off x="251520" y="188640"/>
            <a:ext cx="8712968" cy="5184576"/>
          </a:xfrm>
          <a:prstGeom prst="rect">
            <a:avLst/>
          </a:prstGeom>
          <a:noFill/>
          <a:ln w="9525">
            <a:noFill/>
            <a:miter lim="800000"/>
            <a:headEnd/>
            <a:tailEnd/>
          </a:ln>
        </p:spPr>
      </p:pic>
    </p:spTree>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p:txBody>
          <a:bodyPr/>
          <a:lstStyle/>
          <a:p>
            <a:pPr eaLnBrk="1" fontAlgn="auto" hangingPunct="1">
              <a:spcAft>
                <a:spcPts val="0"/>
              </a:spcAft>
              <a:defRPr/>
            </a:pPr>
            <a:endParaRPr lang="zh-CN" altLang="zh-CN"/>
          </a:p>
        </p:txBody>
      </p:sp>
      <p:pic>
        <p:nvPicPr>
          <p:cNvPr id="131075" name="图片 5" descr="2963087079933488385.jpg"/>
          <p:cNvPicPr>
            <a:picLocks noGrp="1" noChangeAspect="1"/>
          </p:cNvPicPr>
          <p:nvPr>
            <p:ph idx="4294967295"/>
          </p:nvPr>
        </p:nvPicPr>
        <p:blipFill>
          <a:blip r:embed="rId2" cstate="print"/>
          <a:srcRect b="3780"/>
          <a:stretch>
            <a:fillRect/>
          </a:stretch>
        </p:blipFill>
        <p:spPr>
          <a:xfrm>
            <a:off x="0" y="0"/>
            <a:ext cx="9144000" cy="6858000"/>
          </a:xfrm>
          <a:noFill/>
        </p:spPr>
      </p:pic>
      <p:sp>
        <p:nvSpPr>
          <p:cNvPr id="131076" name="Rectangle 6"/>
          <p:cNvSpPr>
            <a:spLocks/>
          </p:cNvSpPr>
          <p:nvPr/>
        </p:nvSpPr>
        <p:spPr bwMode="auto">
          <a:xfrm>
            <a:off x="685800" y="2130425"/>
            <a:ext cx="7772400" cy="1470025"/>
          </a:xfrm>
          <a:prstGeom prst="rect">
            <a:avLst/>
          </a:prstGeom>
          <a:noFill/>
          <a:ln w="9525">
            <a:noFill/>
            <a:miter lim="800000"/>
            <a:headEnd/>
            <a:tailEnd/>
          </a:ln>
        </p:spPr>
        <p:txBody>
          <a:bodyPr anchor="ctr"/>
          <a:lstStyle/>
          <a:p>
            <a:pPr algn="ctr" eaLnBrk="1" hangingPunct="1"/>
            <a:r>
              <a:rPr lang="zh-CN" altLang="en-US" sz="6000" dirty="0">
                <a:ea typeface="隶书" pitchFamily="49" charset="-122"/>
              </a:rPr>
              <a:t>谢谢！敬请批评指正！</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sz="4400" dirty="0" smtClean="0">
                <a:latin typeface="+mn-ea"/>
                <a:cs typeface="Times New Roman" pitchFamily="18" charset="0"/>
              </a:rPr>
              <a:t>选择简易计税的情形</a:t>
            </a:r>
            <a:br>
              <a:rPr lang="zh-CN" altLang="en-US" sz="4400" dirty="0" smtClean="0">
                <a:latin typeface="+mn-ea"/>
                <a:cs typeface="Times New Roman" pitchFamily="18" charset="0"/>
              </a:rPr>
            </a:br>
            <a:endParaRPr lang="zh-CN" altLang="en-US" dirty="0"/>
          </a:p>
        </p:txBody>
      </p:sp>
      <p:sp>
        <p:nvSpPr>
          <p:cNvPr id="3" name="内容占位符 2"/>
          <p:cNvSpPr>
            <a:spLocks noGrp="1"/>
          </p:cNvSpPr>
          <p:nvPr>
            <p:ph idx="1"/>
          </p:nvPr>
        </p:nvSpPr>
        <p:spPr/>
        <p:txBody>
          <a:bodyPr>
            <a:normAutofit fontScale="92500" lnSpcReduction="10000"/>
          </a:bodyPr>
          <a:lstStyle/>
          <a:p>
            <a:pPr marL="457200" indent="-457200" algn="just">
              <a:spcAft>
                <a:spcPts val="1200"/>
              </a:spcAft>
              <a:buFont typeface="+mj-lt"/>
              <a:buAutoNum type="arabicPeriod"/>
              <a:defRPr/>
            </a:pPr>
            <a:r>
              <a:rPr lang="zh-CN" altLang="en-US" sz="2800" dirty="0" smtClean="0">
                <a:latin typeface="+mn-ea"/>
                <a:cs typeface="Times New Roman" pitchFamily="18" charset="0"/>
              </a:rPr>
              <a:t>一般纳税人以清包工方式提供的建筑服务，可以选择适用简易计税方法计税</a:t>
            </a:r>
          </a:p>
          <a:p>
            <a:pPr marL="450850" algn="just">
              <a:spcAft>
                <a:spcPts val="1200"/>
              </a:spcAft>
              <a:defRPr/>
            </a:pPr>
            <a:r>
              <a:rPr lang="zh-CN" altLang="en-US" sz="2800" dirty="0" smtClean="0">
                <a:latin typeface="+mn-ea"/>
                <a:cs typeface="Times New Roman" pitchFamily="18" charset="0"/>
              </a:rPr>
              <a:t>施工方不采购建筑工程所需的材料或只采购辅助材料，并收取人工费、管理费或者其他费用的建筑服务</a:t>
            </a:r>
          </a:p>
          <a:p>
            <a:pPr algn="just">
              <a:spcAft>
                <a:spcPts val="1200"/>
              </a:spcAft>
              <a:defRPr/>
            </a:pPr>
            <a:r>
              <a:rPr lang="zh-CN" altLang="en-US" sz="2800" dirty="0" smtClean="0">
                <a:latin typeface="+mn-ea"/>
                <a:cs typeface="Times New Roman" pitchFamily="18" charset="0"/>
              </a:rPr>
              <a:t>选择简易计税的情形</a:t>
            </a:r>
          </a:p>
          <a:p>
            <a:pPr marL="457200" indent="-457200" algn="just">
              <a:spcAft>
                <a:spcPts val="1200"/>
              </a:spcAft>
              <a:buFont typeface="+mj-lt"/>
              <a:buAutoNum type="arabicPeriod" startAt="2"/>
              <a:defRPr/>
            </a:pPr>
            <a:r>
              <a:rPr lang="zh-CN" altLang="en-US" sz="2800" dirty="0" smtClean="0">
                <a:latin typeface="+mn-ea"/>
                <a:cs typeface="Times New Roman" pitchFamily="18" charset="0"/>
              </a:rPr>
              <a:t>一般纳税人为甲供工程提供的建筑服务，可以选择适用简易计税方法计税</a:t>
            </a:r>
          </a:p>
          <a:p>
            <a:pPr marL="457200" indent="-6350" algn="just">
              <a:spcAft>
                <a:spcPts val="1200"/>
              </a:spcAft>
              <a:defRPr/>
            </a:pPr>
            <a:r>
              <a:rPr lang="zh-CN" altLang="en-US" sz="2800" dirty="0" smtClean="0">
                <a:latin typeface="+mn-ea"/>
                <a:cs typeface="Times New Roman" pitchFamily="18" charset="0"/>
              </a:rPr>
              <a:t>甲供工程，是指全部或部分设备、材料、动力由工程发包方自行采购的建筑工程</a:t>
            </a:r>
          </a:p>
          <a:p>
            <a:endParaRPr lang="zh-CN" alt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sz="4400" dirty="0" smtClean="0">
                <a:latin typeface="+mn-ea"/>
                <a:cs typeface="Times New Roman" pitchFamily="18" charset="0"/>
              </a:rPr>
              <a:t>选择简易计税的情形</a:t>
            </a:r>
            <a:br>
              <a:rPr lang="zh-CN" altLang="en-US" sz="4400" dirty="0" smtClean="0">
                <a:latin typeface="+mn-ea"/>
                <a:cs typeface="Times New Roman" pitchFamily="18" charset="0"/>
              </a:rPr>
            </a:br>
            <a:endParaRPr lang="zh-CN" altLang="en-US" dirty="0"/>
          </a:p>
        </p:txBody>
      </p:sp>
      <p:sp>
        <p:nvSpPr>
          <p:cNvPr id="3" name="内容占位符 2"/>
          <p:cNvSpPr>
            <a:spLocks noGrp="1"/>
          </p:cNvSpPr>
          <p:nvPr>
            <p:ph idx="1"/>
          </p:nvPr>
        </p:nvSpPr>
        <p:spPr/>
        <p:txBody>
          <a:bodyPr>
            <a:normAutofit fontScale="85000" lnSpcReduction="10000"/>
          </a:bodyPr>
          <a:lstStyle/>
          <a:p>
            <a:pPr marL="457200" indent="-457200" algn="just">
              <a:spcAft>
                <a:spcPts val="1200"/>
              </a:spcAft>
              <a:buFont typeface="+mj-lt"/>
              <a:buAutoNum type="arabicPeriod" startAt="3"/>
              <a:defRPr/>
            </a:pPr>
            <a:r>
              <a:rPr lang="zh-CN" altLang="en-US" sz="3200" dirty="0" smtClean="0">
                <a:latin typeface="+mn-ea"/>
                <a:cs typeface="Times New Roman" pitchFamily="18" charset="0"/>
              </a:rPr>
              <a:t>一般纳税人为建筑工程老项目提供的建筑服务，可以选择适用简易计税方法计税</a:t>
            </a:r>
          </a:p>
          <a:p>
            <a:pPr marL="457200" indent="-6350" algn="just">
              <a:spcAft>
                <a:spcPts val="1200"/>
              </a:spcAft>
              <a:defRPr/>
            </a:pPr>
            <a:r>
              <a:rPr lang="zh-CN" altLang="en-US" sz="3200" dirty="0" smtClean="0">
                <a:latin typeface="+mn-ea"/>
                <a:cs typeface="Times New Roman" pitchFamily="18" charset="0"/>
              </a:rPr>
              <a:t>包括以下三种情形：</a:t>
            </a:r>
          </a:p>
          <a:p>
            <a:pPr marL="457200" indent="-6350" algn="just">
              <a:spcAft>
                <a:spcPts val="1200"/>
              </a:spcAft>
              <a:buFont typeface="+mj-ea"/>
              <a:buAutoNum type="circleNumDbPlain"/>
              <a:defRPr/>
            </a:pPr>
            <a:r>
              <a:rPr lang="en-US" altLang="zh-CN" sz="2800" dirty="0" smtClean="0">
                <a:latin typeface="+mn-ea"/>
                <a:cs typeface="Times New Roman" pitchFamily="18" charset="0"/>
              </a:rPr>
              <a:t>《</a:t>
            </a:r>
            <a:r>
              <a:rPr lang="zh-CN" altLang="en-US" sz="2800" dirty="0" smtClean="0">
                <a:latin typeface="+mn-ea"/>
                <a:cs typeface="Times New Roman" pitchFamily="18" charset="0"/>
              </a:rPr>
              <a:t>建筑工程施工许可证</a:t>
            </a:r>
            <a:r>
              <a:rPr lang="en-US" altLang="zh-CN" sz="2800" dirty="0" smtClean="0">
                <a:latin typeface="+mn-ea"/>
                <a:cs typeface="Times New Roman" pitchFamily="18" charset="0"/>
              </a:rPr>
              <a:t>》</a:t>
            </a:r>
            <a:r>
              <a:rPr lang="zh-CN" altLang="en-US" sz="2800" dirty="0" smtClean="0">
                <a:latin typeface="+mn-ea"/>
                <a:cs typeface="Times New Roman" pitchFamily="18" charset="0"/>
              </a:rPr>
              <a:t>注明的合同开工日期在</a:t>
            </a:r>
            <a:r>
              <a:rPr lang="en-US" altLang="zh-CN" sz="2800" dirty="0" smtClean="0">
                <a:latin typeface="+mn-ea"/>
                <a:cs typeface="Times New Roman" pitchFamily="18" charset="0"/>
              </a:rPr>
              <a:t>2016</a:t>
            </a:r>
            <a:r>
              <a:rPr lang="zh-CN" altLang="en-US" sz="2800" dirty="0" smtClean="0">
                <a:latin typeface="+mn-ea"/>
                <a:cs typeface="Times New Roman" pitchFamily="18" charset="0"/>
              </a:rPr>
              <a:t>年</a:t>
            </a:r>
            <a:r>
              <a:rPr lang="en-US" altLang="zh-CN" sz="2800" dirty="0" smtClean="0">
                <a:latin typeface="+mn-ea"/>
                <a:cs typeface="Times New Roman" pitchFamily="18" charset="0"/>
              </a:rPr>
              <a:t>4</a:t>
            </a:r>
            <a:r>
              <a:rPr lang="zh-CN" altLang="en-US" sz="2800" dirty="0" smtClean="0">
                <a:latin typeface="+mn-ea"/>
                <a:cs typeface="Times New Roman" pitchFamily="18" charset="0"/>
              </a:rPr>
              <a:t>月</a:t>
            </a:r>
            <a:r>
              <a:rPr lang="en-US" altLang="zh-CN" sz="2800" dirty="0" smtClean="0">
                <a:latin typeface="+mn-ea"/>
                <a:cs typeface="Times New Roman" pitchFamily="18" charset="0"/>
              </a:rPr>
              <a:t>30</a:t>
            </a:r>
            <a:r>
              <a:rPr lang="zh-CN" altLang="en-US" sz="2800" dirty="0" smtClean="0">
                <a:latin typeface="+mn-ea"/>
                <a:cs typeface="Times New Roman" pitchFamily="18" charset="0"/>
              </a:rPr>
              <a:t>日前的建筑工程项目</a:t>
            </a:r>
          </a:p>
          <a:p>
            <a:pPr marL="457200" indent="-6350" algn="just">
              <a:spcAft>
                <a:spcPts val="1200"/>
              </a:spcAft>
              <a:buFont typeface="+mj-ea"/>
              <a:buAutoNum type="circleNumDbPlain"/>
              <a:defRPr/>
            </a:pPr>
            <a:r>
              <a:rPr lang="zh-CN" altLang="en-US" sz="2800" dirty="0" smtClean="0">
                <a:latin typeface="+mn-ea"/>
                <a:cs typeface="Times New Roman" pitchFamily="18" charset="0"/>
              </a:rPr>
              <a:t>未取得</a:t>
            </a:r>
            <a:r>
              <a:rPr lang="en-US" altLang="zh-CN" sz="2800" dirty="0" smtClean="0">
                <a:latin typeface="+mn-ea"/>
                <a:cs typeface="Times New Roman" pitchFamily="18" charset="0"/>
              </a:rPr>
              <a:t>《</a:t>
            </a:r>
            <a:r>
              <a:rPr lang="zh-CN" altLang="en-US" sz="2800" dirty="0" smtClean="0">
                <a:latin typeface="+mn-ea"/>
                <a:cs typeface="Times New Roman" pitchFamily="18" charset="0"/>
              </a:rPr>
              <a:t>建筑工程施工许可证</a:t>
            </a:r>
            <a:r>
              <a:rPr lang="en-US" altLang="zh-CN" sz="2800" dirty="0" smtClean="0">
                <a:latin typeface="+mn-ea"/>
                <a:cs typeface="Times New Roman" pitchFamily="18" charset="0"/>
              </a:rPr>
              <a:t>》</a:t>
            </a:r>
            <a:r>
              <a:rPr lang="zh-CN" altLang="en-US" sz="2800" dirty="0" smtClean="0">
                <a:latin typeface="+mn-ea"/>
                <a:cs typeface="Times New Roman" pitchFamily="18" charset="0"/>
              </a:rPr>
              <a:t>的，建筑工程承包合同注明的开工日期在</a:t>
            </a:r>
            <a:r>
              <a:rPr lang="en-US" altLang="zh-CN" sz="2800" dirty="0" smtClean="0">
                <a:latin typeface="+mn-ea"/>
                <a:cs typeface="Times New Roman" pitchFamily="18" charset="0"/>
              </a:rPr>
              <a:t>2016</a:t>
            </a:r>
            <a:r>
              <a:rPr lang="zh-CN" altLang="en-US" sz="2800" dirty="0" smtClean="0">
                <a:latin typeface="+mn-ea"/>
                <a:cs typeface="Times New Roman" pitchFamily="18" charset="0"/>
              </a:rPr>
              <a:t>年</a:t>
            </a:r>
            <a:r>
              <a:rPr lang="en-US" altLang="zh-CN" sz="2800" dirty="0" smtClean="0">
                <a:latin typeface="+mn-ea"/>
                <a:cs typeface="Times New Roman" pitchFamily="18" charset="0"/>
              </a:rPr>
              <a:t>4</a:t>
            </a:r>
            <a:r>
              <a:rPr lang="zh-CN" altLang="en-US" sz="2800" dirty="0" smtClean="0">
                <a:latin typeface="+mn-ea"/>
                <a:cs typeface="Times New Roman" pitchFamily="18" charset="0"/>
              </a:rPr>
              <a:t>月</a:t>
            </a:r>
            <a:r>
              <a:rPr lang="en-US" altLang="zh-CN" sz="2800" dirty="0" smtClean="0">
                <a:latin typeface="+mn-ea"/>
                <a:cs typeface="Times New Roman" pitchFamily="18" charset="0"/>
              </a:rPr>
              <a:t>30</a:t>
            </a:r>
            <a:r>
              <a:rPr lang="zh-CN" altLang="en-US" sz="2800" dirty="0" smtClean="0">
                <a:latin typeface="+mn-ea"/>
                <a:cs typeface="Times New Roman" pitchFamily="18" charset="0"/>
              </a:rPr>
              <a:t>日前的建筑工程项目</a:t>
            </a:r>
            <a:endParaRPr lang="en-US" altLang="zh-CN" sz="2800" dirty="0" smtClean="0">
              <a:latin typeface="+mn-ea"/>
              <a:cs typeface="Times New Roman" pitchFamily="18" charset="0"/>
            </a:endParaRPr>
          </a:p>
          <a:p>
            <a:pPr marL="457200" indent="-6350" algn="just">
              <a:spcAft>
                <a:spcPts val="1200"/>
              </a:spcAft>
              <a:buFont typeface="+mj-ea"/>
              <a:buAutoNum type="circleNumDbPlain"/>
              <a:defRPr/>
            </a:pPr>
            <a:r>
              <a:rPr lang="en-US" altLang="zh-CN" sz="2800" dirty="0" smtClean="0">
                <a:latin typeface="+mn-ea"/>
                <a:cs typeface="Times New Roman" pitchFamily="18" charset="0"/>
              </a:rPr>
              <a:t>《</a:t>
            </a:r>
            <a:r>
              <a:rPr lang="zh-CN" altLang="en-US" sz="2800" dirty="0" smtClean="0">
                <a:latin typeface="+mn-ea"/>
                <a:cs typeface="Times New Roman" pitchFamily="18" charset="0"/>
              </a:rPr>
              <a:t>建筑工程施工许可证</a:t>
            </a:r>
            <a:r>
              <a:rPr lang="en-US" altLang="zh-CN" sz="2800" dirty="0" smtClean="0">
                <a:latin typeface="+mn-ea"/>
                <a:cs typeface="Times New Roman" pitchFamily="18" charset="0"/>
              </a:rPr>
              <a:t>》</a:t>
            </a:r>
            <a:r>
              <a:rPr lang="zh-CN" altLang="en-US" sz="2800" dirty="0" smtClean="0">
                <a:latin typeface="+mn-ea"/>
                <a:cs typeface="Times New Roman" pitchFamily="18" charset="0"/>
              </a:rPr>
              <a:t>未注明合同开工日期，但建筑工程承包合同注明的开工日期在</a:t>
            </a:r>
            <a:r>
              <a:rPr lang="en-US" altLang="zh-CN" sz="2800" dirty="0" smtClean="0">
                <a:latin typeface="+mn-ea"/>
                <a:cs typeface="Times New Roman" pitchFamily="18" charset="0"/>
              </a:rPr>
              <a:t>2016</a:t>
            </a:r>
            <a:r>
              <a:rPr lang="zh-CN" altLang="en-US" sz="2800" dirty="0" smtClean="0">
                <a:latin typeface="+mn-ea"/>
                <a:cs typeface="Times New Roman" pitchFamily="18" charset="0"/>
              </a:rPr>
              <a:t>年</a:t>
            </a:r>
            <a:r>
              <a:rPr lang="en-US" altLang="zh-CN" sz="2800" dirty="0" smtClean="0">
                <a:latin typeface="+mn-ea"/>
                <a:cs typeface="Times New Roman" pitchFamily="18" charset="0"/>
              </a:rPr>
              <a:t>4</a:t>
            </a:r>
            <a:r>
              <a:rPr lang="zh-CN" altLang="en-US" sz="2800" dirty="0" smtClean="0">
                <a:latin typeface="+mn-ea"/>
                <a:cs typeface="Times New Roman" pitchFamily="18" charset="0"/>
              </a:rPr>
              <a:t>月</a:t>
            </a:r>
            <a:r>
              <a:rPr lang="en-US" altLang="zh-CN" sz="2800" dirty="0" smtClean="0">
                <a:latin typeface="+mn-ea"/>
                <a:cs typeface="Times New Roman" pitchFamily="18" charset="0"/>
              </a:rPr>
              <a:t>30</a:t>
            </a:r>
            <a:r>
              <a:rPr lang="zh-CN" altLang="en-US" sz="2800" dirty="0" smtClean="0">
                <a:latin typeface="+mn-ea"/>
                <a:cs typeface="Times New Roman" pitchFamily="18" charset="0"/>
              </a:rPr>
              <a:t>日前的建筑工程项目</a:t>
            </a:r>
            <a:endParaRPr lang="zh-CN" alt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rmAutofit fontScale="92500"/>
          </a:bodyPr>
          <a:lstStyle/>
          <a:p>
            <a:pPr algn="just">
              <a:spcAft>
                <a:spcPts val="1200"/>
              </a:spcAft>
              <a:defRPr/>
            </a:pPr>
            <a:r>
              <a:rPr lang="zh-CN" altLang="zh-CN" sz="3200" dirty="0" smtClean="0"/>
              <a:t>提供建筑服务的小规模纳税人与选择简易计税方法一般纳税人</a:t>
            </a:r>
            <a:r>
              <a:rPr lang="zh-CN" altLang="en-US" sz="3200" dirty="0" smtClean="0">
                <a:latin typeface="+mn-ea"/>
                <a:cs typeface="Times New Roman" pitchFamily="18" charset="0"/>
              </a:rPr>
              <a:t>，以取得的全部价款和价外费用扣除支付的分包款后余额为销售额。扣除的分包款，应当取得分包方开具的发票，包括：</a:t>
            </a:r>
          </a:p>
          <a:p>
            <a:pPr marL="457200" indent="-457200" algn="just">
              <a:spcAft>
                <a:spcPts val="1200"/>
              </a:spcAft>
              <a:buFont typeface="+mj-lt"/>
              <a:buAutoNum type="arabicPeriod"/>
              <a:defRPr/>
            </a:pPr>
            <a:r>
              <a:rPr lang="zh-CN" altLang="en-US" sz="2800" dirty="0" smtClean="0">
                <a:latin typeface="+mn-ea"/>
                <a:cs typeface="Times New Roman" pitchFamily="18" charset="0"/>
              </a:rPr>
              <a:t>从分包方取得的</a:t>
            </a:r>
            <a:r>
              <a:rPr lang="en-US" altLang="zh-CN" sz="2800" dirty="0" smtClean="0">
                <a:latin typeface="+mn-ea"/>
                <a:cs typeface="Times New Roman" pitchFamily="18" charset="0"/>
              </a:rPr>
              <a:t>2016</a:t>
            </a:r>
            <a:r>
              <a:rPr lang="zh-CN" altLang="en-US" sz="2800" dirty="0" smtClean="0">
                <a:latin typeface="+mn-ea"/>
                <a:cs typeface="Times New Roman" pitchFamily="18" charset="0"/>
              </a:rPr>
              <a:t>年</a:t>
            </a:r>
            <a:r>
              <a:rPr lang="en-US" altLang="zh-CN" sz="2800" dirty="0" smtClean="0">
                <a:latin typeface="+mn-ea"/>
                <a:cs typeface="Times New Roman" pitchFamily="18" charset="0"/>
              </a:rPr>
              <a:t>4</a:t>
            </a:r>
            <a:r>
              <a:rPr lang="zh-CN" altLang="en-US" sz="2800" dirty="0" smtClean="0">
                <a:latin typeface="+mn-ea"/>
                <a:cs typeface="Times New Roman" pitchFamily="18" charset="0"/>
              </a:rPr>
              <a:t>月</a:t>
            </a:r>
            <a:r>
              <a:rPr lang="en-US" altLang="zh-CN" sz="2800" dirty="0" smtClean="0">
                <a:latin typeface="+mn-ea"/>
                <a:cs typeface="Times New Roman" pitchFamily="18" charset="0"/>
              </a:rPr>
              <a:t>30</a:t>
            </a:r>
            <a:r>
              <a:rPr lang="zh-CN" altLang="en-US" sz="2800" dirty="0" smtClean="0">
                <a:latin typeface="+mn-ea"/>
                <a:cs typeface="Times New Roman" pitchFamily="18" charset="0"/>
              </a:rPr>
              <a:t>日前开具的建筑业营业税发票。</a:t>
            </a:r>
          </a:p>
          <a:p>
            <a:pPr marL="457200" indent="-457200" algn="just">
              <a:spcAft>
                <a:spcPts val="1200"/>
              </a:spcAft>
              <a:buFont typeface="+mj-lt"/>
              <a:buAutoNum type="arabicPeriod"/>
              <a:defRPr/>
            </a:pPr>
            <a:r>
              <a:rPr lang="zh-CN" altLang="en-US" sz="2800" dirty="0" smtClean="0">
                <a:latin typeface="+mn-ea"/>
                <a:cs typeface="Times New Roman" pitchFamily="18" charset="0"/>
              </a:rPr>
              <a:t>从分包方取得的</a:t>
            </a:r>
            <a:r>
              <a:rPr lang="en-US" altLang="zh-CN" sz="2800" dirty="0" smtClean="0">
                <a:latin typeface="+mn-ea"/>
                <a:cs typeface="Times New Roman" pitchFamily="18" charset="0"/>
              </a:rPr>
              <a:t>2016</a:t>
            </a:r>
            <a:r>
              <a:rPr lang="zh-CN" altLang="en-US" sz="2800" dirty="0" smtClean="0">
                <a:latin typeface="+mn-ea"/>
                <a:cs typeface="Times New Roman" pitchFamily="18" charset="0"/>
              </a:rPr>
              <a:t>年</a:t>
            </a:r>
            <a:r>
              <a:rPr lang="en-US" altLang="zh-CN" sz="2800" dirty="0" smtClean="0">
                <a:latin typeface="+mn-ea"/>
                <a:cs typeface="Times New Roman" pitchFamily="18" charset="0"/>
              </a:rPr>
              <a:t>5</a:t>
            </a:r>
            <a:r>
              <a:rPr lang="zh-CN" altLang="en-US" sz="2800" dirty="0" smtClean="0">
                <a:latin typeface="+mn-ea"/>
                <a:cs typeface="Times New Roman" pitchFamily="18" charset="0"/>
              </a:rPr>
              <a:t>月</a:t>
            </a:r>
            <a:r>
              <a:rPr lang="en-US" altLang="zh-CN" sz="2800" dirty="0" smtClean="0">
                <a:latin typeface="+mn-ea"/>
                <a:cs typeface="Times New Roman" pitchFamily="18" charset="0"/>
              </a:rPr>
              <a:t>1</a:t>
            </a:r>
            <a:r>
              <a:rPr lang="zh-CN" altLang="en-US" sz="2800" dirty="0" smtClean="0">
                <a:latin typeface="+mn-ea"/>
                <a:cs typeface="Times New Roman" pitchFamily="18" charset="0"/>
              </a:rPr>
              <a:t>日后开具的，备注栏注明建筑服务发生地所在县（市、区）、项目名称的增值税发票</a:t>
            </a:r>
          </a:p>
          <a:p>
            <a:endParaRPr lang="zh-CN" altLang="en-US" dirty="0"/>
          </a:p>
        </p:txBody>
      </p:sp>
      <p:sp>
        <p:nvSpPr>
          <p:cNvPr id="3" name="标题 2"/>
          <p:cNvSpPr>
            <a:spLocks noGrp="1"/>
          </p:cNvSpPr>
          <p:nvPr>
            <p:ph type="title"/>
          </p:nvPr>
        </p:nvSpPr>
        <p:spPr/>
        <p:txBody>
          <a:bodyPr>
            <a:normAutofit fontScale="90000"/>
          </a:bodyPr>
          <a:lstStyle/>
          <a:p>
            <a:r>
              <a:rPr lang="zh-CN" altLang="en-US" sz="4400" dirty="0" smtClean="0">
                <a:latin typeface="+mn-ea"/>
                <a:cs typeface="Times New Roman" pitchFamily="18" charset="0"/>
              </a:rPr>
              <a:t>三 销售额差额扣除的规定</a:t>
            </a:r>
            <a:br>
              <a:rPr lang="zh-CN" altLang="en-US" sz="4400" dirty="0" smtClean="0">
                <a:latin typeface="+mn-ea"/>
                <a:cs typeface="Times New Roman" pitchFamily="18" charset="0"/>
              </a:rPr>
            </a:br>
            <a:endParaRPr lang="zh-CN" alt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5" name="Picture 4"/>
          <p:cNvPicPr>
            <a:picLocks noGrp="1" noChangeAspect="1" noChangeArrowheads="1"/>
          </p:cNvPicPr>
          <p:nvPr>
            <p:ph type="body" idx="4294967295"/>
          </p:nvPr>
        </p:nvPicPr>
        <p:blipFill>
          <a:blip r:embed="rId2" cstate="print"/>
          <a:srcRect/>
          <a:stretch>
            <a:fillRect/>
          </a:stretch>
        </p:blipFill>
        <p:spPr>
          <a:xfrm>
            <a:off x="0" y="0"/>
            <a:ext cx="9144000" cy="6049963"/>
          </a:xfr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en-US" altLang="zh-CN" sz="2800" dirty="0" smtClean="0">
                <a:latin typeface="+mn-ea"/>
                <a:cs typeface="Times New Roman" pitchFamily="18" charset="0"/>
              </a:rPr>
              <a:t>1.</a:t>
            </a:r>
            <a:r>
              <a:rPr lang="zh-CN" altLang="en-US" sz="2800" dirty="0" smtClean="0">
                <a:latin typeface="+mn-ea"/>
                <a:cs typeface="Times New Roman" pitchFamily="18" charset="0"/>
              </a:rPr>
              <a:t>不动产抵扣</a:t>
            </a:r>
            <a:r>
              <a:rPr lang="zh-CN" altLang="en-US" sz="2800" dirty="0" smtClean="0">
                <a:latin typeface="+mn-ea"/>
                <a:cs typeface="Times New Roman" pitchFamily="18" charset="0"/>
              </a:rPr>
              <a:t>。</a:t>
            </a:r>
            <a:r>
              <a:rPr lang="en-US" altLang="zh-CN" sz="2800" dirty="0" smtClean="0">
                <a:latin typeface="+mn-ea"/>
                <a:cs typeface="Times New Roman" pitchFamily="18" charset="0"/>
              </a:rPr>
              <a:t>2016</a:t>
            </a:r>
            <a:r>
              <a:rPr lang="zh-CN" altLang="en-US" sz="2800" dirty="0" smtClean="0">
                <a:latin typeface="+mn-ea"/>
                <a:cs typeface="Times New Roman" pitchFamily="18" charset="0"/>
              </a:rPr>
              <a:t>年</a:t>
            </a:r>
            <a:r>
              <a:rPr lang="en-US" altLang="zh-CN" sz="2800" dirty="0" smtClean="0">
                <a:latin typeface="+mn-ea"/>
                <a:cs typeface="Times New Roman" pitchFamily="18" charset="0"/>
              </a:rPr>
              <a:t>5</a:t>
            </a:r>
            <a:r>
              <a:rPr lang="zh-CN" altLang="en-US" sz="2800" dirty="0" smtClean="0">
                <a:latin typeface="+mn-ea"/>
                <a:cs typeface="Times New Roman" pitchFamily="18" charset="0"/>
              </a:rPr>
              <a:t>月</a:t>
            </a:r>
            <a:r>
              <a:rPr lang="en-US" altLang="zh-CN" sz="2800" dirty="0" smtClean="0">
                <a:latin typeface="+mn-ea"/>
                <a:cs typeface="Times New Roman" pitchFamily="18" charset="0"/>
              </a:rPr>
              <a:t>1</a:t>
            </a:r>
            <a:r>
              <a:rPr lang="zh-CN" altLang="en-US" sz="2800" dirty="0" smtClean="0">
                <a:latin typeface="+mn-ea"/>
                <a:cs typeface="Times New Roman" pitchFamily="18" charset="0"/>
              </a:rPr>
              <a:t>日后取得的不动产或不动产在建工程，其进项税额分</a:t>
            </a:r>
            <a:r>
              <a:rPr lang="en-US" altLang="zh-CN" sz="2800" dirty="0" smtClean="0">
                <a:latin typeface="+mn-ea"/>
                <a:cs typeface="Times New Roman" pitchFamily="18" charset="0"/>
              </a:rPr>
              <a:t>2</a:t>
            </a:r>
            <a:r>
              <a:rPr lang="zh-CN" altLang="en-US" sz="2800" dirty="0" smtClean="0">
                <a:latin typeface="+mn-ea"/>
                <a:cs typeface="Times New Roman" pitchFamily="18" charset="0"/>
              </a:rPr>
              <a:t>年抵扣，</a:t>
            </a:r>
            <a:r>
              <a:rPr lang="en-US" altLang="zh-CN" sz="2800" dirty="0" smtClean="0">
                <a:latin typeface="+mn-ea"/>
                <a:cs typeface="Times New Roman" pitchFamily="18" charset="0"/>
              </a:rPr>
              <a:t>60%</a:t>
            </a:r>
            <a:r>
              <a:rPr lang="zh-CN" altLang="en-US" sz="2800" dirty="0" smtClean="0">
                <a:latin typeface="+mn-ea"/>
                <a:cs typeface="Times New Roman" pitchFamily="18" charset="0"/>
              </a:rPr>
              <a:t>和</a:t>
            </a:r>
            <a:r>
              <a:rPr lang="en-US" altLang="zh-CN" sz="2800" dirty="0" smtClean="0">
                <a:latin typeface="+mn-ea"/>
                <a:cs typeface="Times New Roman" pitchFamily="18" charset="0"/>
              </a:rPr>
              <a:t>40%</a:t>
            </a:r>
            <a:r>
              <a:rPr lang="zh-CN" altLang="en-US" sz="2800" dirty="0" smtClean="0">
                <a:latin typeface="+mn-ea"/>
                <a:cs typeface="Times New Roman" pitchFamily="18" charset="0"/>
              </a:rPr>
              <a:t>。</a:t>
            </a:r>
            <a:endParaRPr lang="en-US" altLang="zh-CN" sz="2800" dirty="0" smtClean="0">
              <a:latin typeface="+mn-ea"/>
              <a:cs typeface="Times New Roman" pitchFamily="18" charset="0"/>
            </a:endParaRPr>
          </a:p>
          <a:p>
            <a:r>
              <a:rPr lang="en-US" altLang="zh-CN" sz="2800" dirty="0" smtClean="0">
                <a:latin typeface="+mn-ea"/>
                <a:cs typeface="Times New Roman" pitchFamily="18" charset="0"/>
              </a:rPr>
              <a:t>2.</a:t>
            </a:r>
            <a:r>
              <a:rPr lang="zh-CN" altLang="en-US" sz="2800" dirty="0" smtClean="0">
                <a:latin typeface="+mn-ea"/>
                <a:cs typeface="Times New Roman" pitchFamily="18" charset="0"/>
              </a:rPr>
              <a:t>一般纳税人在施工现场修建的临时建筑物、构筑物，在取进项税额时可在当期申报抵扣，不适用不动产分期抵扣的规定</a:t>
            </a:r>
            <a:r>
              <a:rPr lang="zh-CN" altLang="en-US" sz="2800" dirty="0" smtClean="0">
                <a:latin typeface="+mn-ea"/>
                <a:cs typeface="Times New Roman" pitchFamily="18" charset="0"/>
              </a:rPr>
              <a:t>。</a:t>
            </a:r>
            <a:endParaRPr lang="en-US" altLang="zh-CN" sz="2800" dirty="0" smtClean="0">
              <a:latin typeface="+mn-ea"/>
              <a:cs typeface="Times New Roman" pitchFamily="18" charset="0"/>
            </a:endParaRPr>
          </a:p>
          <a:p>
            <a:r>
              <a:rPr lang="en-US" altLang="zh-CN" sz="2800" dirty="0" smtClean="0">
                <a:latin typeface="+mn-ea"/>
                <a:cs typeface="Times New Roman" pitchFamily="18" charset="0"/>
              </a:rPr>
              <a:t>3.</a:t>
            </a:r>
            <a:r>
              <a:rPr lang="zh-CN" altLang="en-US" sz="2800" dirty="0" smtClean="0">
                <a:latin typeface="+mn-ea"/>
                <a:cs typeface="Times New Roman" pitchFamily="18" charset="0"/>
              </a:rPr>
              <a:t>选择简易计税方式的建筑服务不涉及进项税额抵扣。</a:t>
            </a:r>
            <a:endParaRPr lang="zh-CN" altLang="en-US" sz="2800" dirty="0" smtClean="0">
              <a:latin typeface="+mn-ea"/>
              <a:cs typeface="Times New Roman" pitchFamily="18" charset="0"/>
            </a:endParaRPr>
          </a:p>
          <a:p>
            <a:endParaRPr lang="zh-CN" altLang="en-US" dirty="0"/>
          </a:p>
        </p:txBody>
      </p:sp>
      <p:sp>
        <p:nvSpPr>
          <p:cNvPr id="3" name="标题 2"/>
          <p:cNvSpPr>
            <a:spLocks noGrp="1"/>
          </p:cNvSpPr>
          <p:nvPr>
            <p:ph type="title"/>
          </p:nvPr>
        </p:nvSpPr>
        <p:spPr/>
        <p:txBody>
          <a:bodyPr/>
          <a:lstStyle/>
          <a:p>
            <a:r>
              <a:rPr lang="zh-CN" altLang="en-US" dirty="0" smtClean="0"/>
              <a:t>四 抵扣规定</a:t>
            </a:r>
            <a:endParaRPr lang="zh-CN" alt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rmAutofit/>
          </a:bodyPr>
          <a:lstStyle/>
          <a:p>
            <a:pPr marL="457200" indent="-457200">
              <a:spcAft>
                <a:spcPts val="1200"/>
              </a:spcAft>
              <a:buFont typeface="Arial" charset="0"/>
              <a:buAutoNum type="arabicPeriod"/>
            </a:pPr>
            <a:r>
              <a:rPr lang="zh-CN" altLang="zh-CN" sz="2800" dirty="0" smtClean="0"/>
              <a:t>纳税人提供建筑服务采取预收款方式的，其纳税义务发生时间为收到预收款的当天</a:t>
            </a:r>
          </a:p>
          <a:p>
            <a:pPr marL="457200" indent="-457200">
              <a:spcAft>
                <a:spcPts val="1200"/>
              </a:spcAft>
            </a:pPr>
            <a:r>
              <a:rPr lang="zh-CN" altLang="zh-CN" sz="2800" dirty="0" smtClean="0"/>
              <a:t>收到预收款，</a:t>
            </a:r>
            <a:r>
              <a:rPr lang="zh-CN" altLang="en-US" sz="2800" dirty="0" smtClean="0"/>
              <a:t>一般</a:t>
            </a:r>
            <a:r>
              <a:rPr lang="zh-CN" altLang="zh-CN" sz="2800" dirty="0" smtClean="0"/>
              <a:t>是指服务过程尚未开始时，实际取得的价款</a:t>
            </a:r>
          </a:p>
          <a:p>
            <a:pPr marL="457200" indent="-457200">
              <a:spcAft>
                <a:spcPts val="1200"/>
              </a:spcAft>
              <a:buFont typeface="Arial" charset="0"/>
              <a:buAutoNum type="arabicPeriod" startAt="2"/>
            </a:pPr>
            <a:r>
              <a:rPr lang="zh-CN" altLang="zh-CN" sz="2800" dirty="0" smtClean="0"/>
              <a:t>先开具发票的，为开具发票的当天</a:t>
            </a:r>
            <a:endParaRPr lang="en-US" altLang="zh-CN" sz="2800" dirty="0" smtClean="0"/>
          </a:p>
          <a:p>
            <a:pPr marL="457200" indent="-457200">
              <a:spcAft>
                <a:spcPts val="1200"/>
              </a:spcAft>
              <a:buFont typeface="Arial" charset="0"/>
              <a:buAutoNum type="arabicPeriod" startAt="2"/>
            </a:pPr>
            <a:endParaRPr lang="zh-CN" altLang="zh-CN" sz="2800" dirty="0" smtClean="0"/>
          </a:p>
          <a:p>
            <a:endParaRPr lang="zh-CN" altLang="en-US" dirty="0"/>
          </a:p>
        </p:txBody>
      </p:sp>
      <p:sp>
        <p:nvSpPr>
          <p:cNvPr id="3" name="标题 2"/>
          <p:cNvSpPr>
            <a:spLocks noGrp="1"/>
          </p:cNvSpPr>
          <p:nvPr>
            <p:ph type="title"/>
          </p:nvPr>
        </p:nvSpPr>
        <p:spPr/>
        <p:txBody>
          <a:bodyPr/>
          <a:lstStyle/>
          <a:p>
            <a:r>
              <a:rPr lang="zh-CN" altLang="en-US" dirty="0" smtClean="0"/>
              <a:t>四  纳税义务发生时间</a:t>
            </a:r>
            <a:endParaRPr lang="zh-CN" alt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rmAutofit/>
          </a:bodyPr>
          <a:lstStyle/>
          <a:p>
            <a:pPr marL="457200" indent="-457200">
              <a:spcAft>
                <a:spcPts val="1200"/>
              </a:spcAft>
              <a:buFont typeface="+mj-lt"/>
              <a:buAutoNum type="arabicPeriod" startAt="3"/>
              <a:defRPr/>
            </a:pPr>
            <a:r>
              <a:rPr lang="zh-CN" altLang="en-US" sz="2800" dirty="0" smtClean="0"/>
              <a:t>发生应税行为并收讫销售款项或者取得索取销售款项凭据的当天。</a:t>
            </a:r>
          </a:p>
          <a:p>
            <a:pPr marL="457200" indent="-6350">
              <a:spcAft>
                <a:spcPts val="1200"/>
              </a:spcAft>
              <a:defRPr/>
            </a:pPr>
            <a:r>
              <a:rPr lang="zh-CN" altLang="en-US" sz="2800" dirty="0" smtClean="0"/>
              <a:t>收讫销售款项，是指纳税人建筑服务的过程中或者完成后收到款项。</a:t>
            </a:r>
          </a:p>
          <a:p>
            <a:pPr marL="457200" indent="-6350">
              <a:spcAft>
                <a:spcPts val="1200"/>
              </a:spcAft>
              <a:defRPr/>
            </a:pPr>
            <a:r>
              <a:rPr lang="zh-CN" altLang="en-US" sz="2800" dirty="0" smtClean="0"/>
              <a:t>取得索取销售款项凭据的当天，是指书面合同确定的付款日期；未签订书面合同或者书面合同未确定付款日期的，为服务完成的当天</a:t>
            </a:r>
            <a:endParaRPr lang="zh-CN" altLang="zh-CN" sz="2800" dirty="0" smtClean="0"/>
          </a:p>
          <a:p>
            <a:endParaRPr lang="zh-CN" altLang="en-US" sz="2800" dirty="0"/>
          </a:p>
        </p:txBody>
      </p:sp>
      <p:sp>
        <p:nvSpPr>
          <p:cNvPr id="3" name="标题 2"/>
          <p:cNvSpPr>
            <a:spLocks noGrp="1"/>
          </p:cNvSpPr>
          <p:nvPr>
            <p:ph type="title"/>
          </p:nvPr>
        </p:nvSpPr>
        <p:spPr/>
        <p:txBody>
          <a:bodyPr/>
          <a:lstStyle/>
          <a:p>
            <a:endParaRPr lang="zh-CN" alt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1481328"/>
            <a:ext cx="8229600" cy="4827992"/>
          </a:xfrm>
        </p:spPr>
        <p:txBody>
          <a:bodyPr/>
          <a:lstStyle/>
          <a:p>
            <a:pPr marL="457200" indent="-457200">
              <a:spcAft>
                <a:spcPts val="1200"/>
              </a:spcAft>
              <a:buFont typeface="Arial" charset="0"/>
              <a:buAutoNum type="arabicPeriod"/>
            </a:pPr>
            <a:r>
              <a:rPr lang="zh-CN" altLang="en-US" sz="2800" dirty="0" smtClean="0"/>
              <a:t>单位或个体工商户应当向其机构所在地或者居住地主管税务机关申报纳税。总机构和分支机构不在同一县（市）的，应当分别向各自所在地的主管税务机关申报纳税</a:t>
            </a:r>
          </a:p>
          <a:p>
            <a:pPr marL="457200" indent="-457200">
              <a:spcAft>
                <a:spcPts val="1200"/>
              </a:spcAft>
              <a:buFont typeface="Arial" charset="0"/>
              <a:buAutoNum type="arabicPeriod"/>
            </a:pPr>
            <a:r>
              <a:rPr lang="zh-CN" altLang="en-US" sz="2800" dirty="0" smtClean="0"/>
              <a:t>其他个人提供建筑服务，应向建筑服务发生地主管税务机关申报</a:t>
            </a:r>
            <a:r>
              <a:rPr lang="zh-CN" altLang="en-US" sz="2800" dirty="0" smtClean="0"/>
              <a:t>纳税。</a:t>
            </a:r>
            <a:endParaRPr lang="en-US" altLang="zh-CN" sz="2800" dirty="0" smtClean="0"/>
          </a:p>
          <a:p>
            <a:pPr marL="457200" indent="-457200">
              <a:spcAft>
                <a:spcPts val="1200"/>
              </a:spcAft>
              <a:buFont typeface="Arial" charset="0"/>
              <a:buAutoNum type="arabicPeriod"/>
            </a:pPr>
            <a:r>
              <a:rPr lang="zh-CN" altLang="en-US" sz="2800" dirty="0" smtClean="0"/>
              <a:t>跨县</a:t>
            </a:r>
            <a:r>
              <a:rPr lang="zh-CN" altLang="en-US" sz="2800" dirty="0" smtClean="0"/>
              <a:t>市区提供建筑服务的，</a:t>
            </a:r>
            <a:r>
              <a:rPr lang="zh-CN" altLang="en-US" sz="2800" dirty="0" smtClean="0">
                <a:solidFill>
                  <a:srgbClr val="FF0000"/>
                </a:solidFill>
              </a:rPr>
              <a:t>向建筑服务发生地预缴税款；向机构所在地主管税务机关申报纳税</a:t>
            </a:r>
            <a:r>
              <a:rPr lang="zh-CN" altLang="en-US" sz="2800" dirty="0" smtClean="0"/>
              <a:t>。</a:t>
            </a:r>
            <a:endParaRPr lang="zh-CN" altLang="en-US" sz="2800" dirty="0" smtClean="0"/>
          </a:p>
          <a:p>
            <a:endParaRPr lang="zh-CN" altLang="en-US" dirty="0"/>
          </a:p>
        </p:txBody>
      </p:sp>
      <p:sp>
        <p:nvSpPr>
          <p:cNvPr id="3" name="标题 2"/>
          <p:cNvSpPr>
            <a:spLocks noGrp="1"/>
          </p:cNvSpPr>
          <p:nvPr>
            <p:ph type="title"/>
          </p:nvPr>
        </p:nvSpPr>
        <p:spPr/>
        <p:txBody>
          <a:bodyPr/>
          <a:lstStyle/>
          <a:p>
            <a:r>
              <a:rPr lang="zh-CN" altLang="en-US" dirty="0" smtClean="0"/>
              <a:t>五  建筑服务的纳税地点</a:t>
            </a:r>
            <a:endParaRPr lang="zh-CN" alt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rmAutofit/>
          </a:bodyPr>
          <a:lstStyle/>
          <a:p>
            <a:pPr marL="457200" indent="-457200">
              <a:spcAft>
                <a:spcPts val="1200"/>
              </a:spcAft>
              <a:buFont typeface="+mj-lt"/>
              <a:buAutoNum type="arabicPeriod"/>
              <a:defRPr/>
            </a:pPr>
            <a:r>
              <a:rPr lang="zh-CN" altLang="en-US" sz="3200" dirty="0" smtClean="0"/>
              <a:t>跨县（市、区）提供建筑服务，</a:t>
            </a:r>
            <a:r>
              <a:rPr lang="zh-CN" altLang="en-US" sz="3200" dirty="0" smtClean="0">
                <a:solidFill>
                  <a:srgbClr val="FF0000"/>
                </a:solidFill>
              </a:rPr>
              <a:t>适用一般计税方法计税</a:t>
            </a:r>
            <a:r>
              <a:rPr lang="zh-CN" altLang="en-US" sz="3200" dirty="0" smtClean="0"/>
              <a:t>的，以取得的全部价款和价外费用扣除支付的分包款后的余额，</a:t>
            </a:r>
            <a:r>
              <a:rPr lang="zh-CN" altLang="en-US" sz="3200" dirty="0" smtClean="0">
                <a:solidFill>
                  <a:srgbClr val="FF0000"/>
                </a:solidFill>
              </a:rPr>
              <a:t>按照</a:t>
            </a:r>
            <a:r>
              <a:rPr lang="en-US" altLang="zh-CN" sz="3200" dirty="0" smtClean="0">
                <a:solidFill>
                  <a:srgbClr val="FF0000"/>
                </a:solidFill>
              </a:rPr>
              <a:t>2</a:t>
            </a:r>
            <a:r>
              <a:rPr lang="zh-CN" altLang="en-US" sz="3200" dirty="0" smtClean="0">
                <a:solidFill>
                  <a:srgbClr val="FF0000"/>
                </a:solidFill>
              </a:rPr>
              <a:t>％的预征率</a:t>
            </a:r>
            <a:r>
              <a:rPr lang="zh-CN" altLang="en-US" sz="3200" dirty="0" smtClean="0"/>
              <a:t>在建筑服务发生地预缴税款。</a:t>
            </a:r>
          </a:p>
          <a:p>
            <a:pPr marL="457200" indent="-6350">
              <a:spcAft>
                <a:spcPts val="1200"/>
              </a:spcAft>
              <a:defRPr/>
            </a:pPr>
            <a:r>
              <a:rPr lang="zh-CN" altLang="en-US" sz="3200" dirty="0" smtClean="0"/>
              <a:t>应预缴税款＝（全部价款和价外费用－支付的分包款）</a:t>
            </a:r>
            <a:r>
              <a:rPr lang="en-US" altLang="zh-CN" sz="3200" dirty="0" smtClean="0"/>
              <a:t>÷</a:t>
            </a:r>
            <a:r>
              <a:rPr lang="zh-CN" altLang="en-US" sz="3200" dirty="0" smtClean="0"/>
              <a:t>（</a:t>
            </a:r>
            <a:r>
              <a:rPr lang="en-US" altLang="zh-CN" sz="3200" dirty="0" smtClean="0"/>
              <a:t>1</a:t>
            </a:r>
            <a:r>
              <a:rPr lang="zh-CN" altLang="en-US" sz="3200" dirty="0" smtClean="0"/>
              <a:t>＋</a:t>
            </a:r>
            <a:r>
              <a:rPr lang="en-US" altLang="zh-CN" sz="3200" dirty="0" smtClean="0"/>
              <a:t>11%</a:t>
            </a:r>
            <a:r>
              <a:rPr lang="zh-CN" altLang="en-US" sz="3200" dirty="0" smtClean="0"/>
              <a:t>）</a:t>
            </a:r>
            <a:r>
              <a:rPr lang="en-US" altLang="zh-CN" sz="3200" dirty="0" smtClean="0"/>
              <a:t>×2%</a:t>
            </a:r>
          </a:p>
          <a:p>
            <a:endParaRPr lang="zh-CN" altLang="en-US" sz="3200" dirty="0"/>
          </a:p>
        </p:txBody>
      </p:sp>
      <p:sp>
        <p:nvSpPr>
          <p:cNvPr id="3" name="标题 2"/>
          <p:cNvSpPr>
            <a:spLocks noGrp="1"/>
          </p:cNvSpPr>
          <p:nvPr>
            <p:ph type="title"/>
          </p:nvPr>
        </p:nvSpPr>
        <p:spPr/>
        <p:txBody>
          <a:bodyPr>
            <a:normAutofit/>
          </a:bodyPr>
          <a:lstStyle/>
          <a:p>
            <a:r>
              <a:rPr lang="zh-CN" altLang="en-US" dirty="0" smtClean="0"/>
              <a:t>六  跨</a:t>
            </a:r>
            <a:r>
              <a:rPr lang="zh-CN" altLang="en-US" dirty="0" smtClean="0"/>
              <a:t>县（市、区）提供</a:t>
            </a:r>
            <a:r>
              <a:rPr lang="zh-CN" altLang="en-US" dirty="0" smtClean="0"/>
              <a:t>建筑服务</a:t>
            </a:r>
            <a:endParaRPr lang="zh-CN" alt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pPr algn="just">
              <a:spcAft>
                <a:spcPts val="1200"/>
              </a:spcAft>
            </a:pPr>
            <a:r>
              <a:rPr lang="en-US" altLang="zh-CN" sz="2800" dirty="0" smtClean="0">
                <a:latin typeface="楷体" pitchFamily="49" charset="-122"/>
                <a:ea typeface="楷体" pitchFamily="49" charset="-122"/>
                <a:cs typeface="Times New Roman" pitchFamily="18" charset="0"/>
              </a:rPr>
              <a:t>A</a:t>
            </a:r>
            <a:r>
              <a:rPr lang="zh-CN" altLang="en-US" sz="2800" dirty="0" smtClean="0">
                <a:latin typeface="楷体" pitchFamily="49" charset="-122"/>
                <a:ea typeface="楷体" pitchFamily="49" charset="-122"/>
                <a:cs typeface="Times New Roman" pitchFamily="18" charset="0"/>
              </a:rPr>
              <a:t>建筑公司机构所在地为</a:t>
            </a:r>
            <a:r>
              <a:rPr lang="en-US" altLang="zh-CN" sz="2800" dirty="0" smtClean="0">
                <a:latin typeface="楷体" pitchFamily="49" charset="-122"/>
                <a:ea typeface="楷体" pitchFamily="49" charset="-122"/>
                <a:cs typeface="Times New Roman" pitchFamily="18" charset="0"/>
              </a:rPr>
              <a:t>H</a:t>
            </a:r>
            <a:r>
              <a:rPr lang="zh-CN" altLang="en-US" sz="2800" dirty="0" smtClean="0">
                <a:latin typeface="楷体" pitchFamily="49" charset="-122"/>
                <a:ea typeface="楷体" pitchFamily="49" charset="-122"/>
                <a:cs typeface="Times New Roman" pitchFamily="18" charset="0"/>
              </a:rPr>
              <a:t>，一般纳税人，</a:t>
            </a:r>
            <a:r>
              <a:rPr lang="en-US" altLang="zh-CN" sz="2800" dirty="0" smtClean="0">
                <a:latin typeface="楷体" pitchFamily="49" charset="-122"/>
                <a:ea typeface="楷体" pitchFamily="49" charset="-122"/>
                <a:cs typeface="Times New Roman" pitchFamily="18" charset="0"/>
              </a:rPr>
              <a:t>2016</a:t>
            </a:r>
            <a:r>
              <a:rPr lang="zh-CN" altLang="en-US" sz="2800" dirty="0" smtClean="0">
                <a:latin typeface="楷体" pitchFamily="49" charset="-122"/>
                <a:ea typeface="楷体" pitchFamily="49" charset="-122"/>
                <a:cs typeface="Times New Roman" pitchFamily="18" charset="0"/>
              </a:rPr>
              <a:t>年</a:t>
            </a:r>
            <a:r>
              <a:rPr lang="en-US" altLang="zh-CN" sz="2800" dirty="0" smtClean="0">
                <a:latin typeface="楷体" pitchFamily="49" charset="-122"/>
                <a:ea typeface="楷体" pitchFamily="49" charset="-122"/>
                <a:cs typeface="Times New Roman" pitchFamily="18" charset="0"/>
              </a:rPr>
              <a:t>10</a:t>
            </a:r>
            <a:r>
              <a:rPr lang="zh-CN" altLang="en-US" sz="2800" dirty="0" smtClean="0">
                <a:latin typeface="楷体" pitchFamily="49" charset="-122"/>
                <a:ea typeface="楷体" pitchFamily="49" charset="-122"/>
                <a:cs typeface="Times New Roman" pitchFamily="18" charset="0"/>
              </a:rPr>
              <a:t>月承接</a:t>
            </a:r>
            <a:r>
              <a:rPr lang="en-US" altLang="zh-CN" sz="2800" dirty="0" smtClean="0">
                <a:latin typeface="楷体" pitchFamily="49" charset="-122"/>
                <a:ea typeface="楷体" pitchFamily="49" charset="-122"/>
                <a:cs typeface="Times New Roman" pitchFamily="18" charset="0"/>
              </a:rPr>
              <a:t>J</a:t>
            </a:r>
            <a:r>
              <a:rPr lang="zh-CN" altLang="en-US" sz="2800" dirty="0" smtClean="0">
                <a:latin typeface="楷体" pitchFamily="49" charset="-122"/>
                <a:ea typeface="楷体" pitchFamily="49" charset="-122"/>
                <a:cs typeface="Times New Roman" pitchFamily="18" charset="0"/>
              </a:rPr>
              <a:t>地的工程项目，</a:t>
            </a:r>
            <a:r>
              <a:rPr lang="en-US" altLang="zh-CN" sz="2800" dirty="0" smtClean="0">
                <a:latin typeface="楷体" pitchFamily="49" charset="-122"/>
                <a:ea typeface="楷体" pitchFamily="49" charset="-122"/>
                <a:cs typeface="Times New Roman" pitchFamily="18" charset="0"/>
              </a:rPr>
              <a:t>2016</a:t>
            </a:r>
            <a:r>
              <a:rPr lang="zh-CN" altLang="en-US" sz="2800" dirty="0" smtClean="0">
                <a:latin typeface="楷体" pitchFamily="49" charset="-122"/>
                <a:ea typeface="楷体" pitchFamily="49" charset="-122"/>
                <a:cs typeface="Times New Roman" pitchFamily="18" charset="0"/>
              </a:rPr>
              <a:t>年</a:t>
            </a:r>
            <a:r>
              <a:rPr lang="en-US" altLang="zh-CN" sz="2800" dirty="0" smtClean="0">
                <a:latin typeface="楷体" pitchFamily="49" charset="-122"/>
                <a:ea typeface="楷体" pitchFamily="49" charset="-122"/>
                <a:cs typeface="Times New Roman" pitchFamily="18" charset="0"/>
              </a:rPr>
              <a:t>12</a:t>
            </a:r>
            <a:r>
              <a:rPr lang="zh-CN" altLang="en-US" sz="2800" dirty="0" smtClean="0">
                <a:latin typeface="楷体" pitchFamily="49" charset="-122"/>
                <a:ea typeface="楷体" pitchFamily="49" charset="-122"/>
                <a:cs typeface="Times New Roman" pitchFamily="18" charset="0"/>
              </a:rPr>
              <a:t>月取得该项目的建筑服务价款</a:t>
            </a:r>
            <a:r>
              <a:rPr lang="en-US" altLang="zh-CN" sz="2800" dirty="0" smtClean="0">
                <a:latin typeface="楷体" pitchFamily="49" charset="-122"/>
                <a:ea typeface="楷体" pitchFamily="49" charset="-122"/>
                <a:cs typeface="Times New Roman" pitchFamily="18" charset="0"/>
              </a:rPr>
              <a:t>555</a:t>
            </a:r>
            <a:r>
              <a:rPr lang="zh-CN" altLang="en-US" sz="2800" dirty="0" smtClean="0">
                <a:latin typeface="楷体" pitchFamily="49" charset="-122"/>
                <a:ea typeface="楷体" pitchFamily="49" charset="-122"/>
                <a:cs typeface="Times New Roman" pitchFamily="18" charset="0"/>
              </a:rPr>
              <a:t>万（含税价），当月支付给分包方</a:t>
            </a:r>
            <a:r>
              <a:rPr lang="en-US" altLang="zh-CN" sz="2800" dirty="0" smtClean="0">
                <a:latin typeface="楷体" pitchFamily="49" charset="-122"/>
                <a:ea typeface="楷体" pitchFamily="49" charset="-122"/>
                <a:cs typeface="Times New Roman" pitchFamily="18" charset="0"/>
              </a:rPr>
              <a:t>B</a:t>
            </a:r>
            <a:r>
              <a:rPr lang="zh-CN" altLang="en-US" sz="2800" dirty="0" smtClean="0">
                <a:latin typeface="楷体" pitchFamily="49" charset="-122"/>
                <a:ea typeface="楷体" pitchFamily="49" charset="-122"/>
                <a:cs typeface="Times New Roman" pitchFamily="18" charset="0"/>
              </a:rPr>
              <a:t>公司分包款</a:t>
            </a:r>
            <a:r>
              <a:rPr lang="en-US" altLang="zh-CN" sz="2800" dirty="0" smtClean="0">
                <a:latin typeface="楷体" pitchFamily="49" charset="-122"/>
                <a:ea typeface="楷体" pitchFamily="49" charset="-122"/>
                <a:cs typeface="Times New Roman" pitchFamily="18" charset="0"/>
              </a:rPr>
              <a:t>111</a:t>
            </a:r>
            <a:r>
              <a:rPr lang="zh-CN" altLang="en-US" sz="2800" dirty="0" smtClean="0">
                <a:latin typeface="楷体" pitchFamily="49" charset="-122"/>
                <a:ea typeface="楷体" pitchFamily="49" charset="-122"/>
                <a:cs typeface="Times New Roman" pitchFamily="18" charset="0"/>
              </a:rPr>
              <a:t>万（含税价，</a:t>
            </a:r>
            <a:r>
              <a:rPr lang="en-US" altLang="zh-CN" sz="2800" dirty="0" smtClean="0">
                <a:latin typeface="楷体" pitchFamily="49" charset="-122"/>
                <a:ea typeface="楷体" pitchFamily="49" charset="-122"/>
                <a:cs typeface="Times New Roman" pitchFamily="18" charset="0"/>
              </a:rPr>
              <a:t>B</a:t>
            </a:r>
            <a:r>
              <a:rPr lang="zh-CN" altLang="en-US" sz="2800" dirty="0" smtClean="0">
                <a:latin typeface="楷体" pitchFamily="49" charset="-122"/>
                <a:ea typeface="楷体" pitchFamily="49" charset="-122"/>
                <a:cs typeface="Times New Roman" pitchFamily="18" charset="0"/>
              </a:rPr>
              <a:t>公司为一般纳税人，提供的为清包工服务，选择简易计税）</a:t>
            </a:r>
          </a:p>
          <a:p>
            <a:pPr algn="just">
              <a:spcAft>
                <a:spcPts val="1200"/>
              </a:spcAft>
            </a:pPr>
            <a:r>
              <a:rPr lang="en-US" altLang="zh-CN" sz="2800" dirty="0" smtClean="0">
                <a:latin typeface="楷体" pitchFamily="49" charset="-122"/>
                <a:ea typeface="楷体" pitchFamily="49" charset="-122"/>
                <a:cs typeface="Times New Roman" pitchFamily="18" charset="0"/>
              </a:rPr>
              <a:t>A</a:t>
            </a:r>
            <a:r>
              <a:rPr lang="zh-CN" altLang="en-US" sz="2800" dirty="0" smtClean="0">
                <a:latin typeface="楷体" pitchFamily="49" charset="-122"/>
                <a:ea typeface="楷体" pitchFamily="49" charset="-122"/>
                <a:cs typeface="Times New Roman" pitchFamily="18" charset="0"/>
              </a:rPr>
              <a:t>建筑公司应在</a:t>
            </a:r>
            <a:r>
              <a:rPr lang="en-US" altLang="zh-CN" sz="2800" dirty="0" smtClean="0">
                <a:latin typeface="楷体" pitchFamily="49" charset="-122"/>
                <a:ea typeface="楷体" pitchFamily="49" charset="-122"/>
                <a:cs typeface="Times New Roman" pitchFamily="18" charset="0"/>
              </a:rPr>
              <a:t>J</a:t>
            </a:r>
            <a:r>
              <a:rPr lang="zh-CN" altLang="en-US" sz="2800" dirty="0" smtClean="0">
                <a:latin typeface="楷体" pitchFamily="49" charset="-122"/>
                <a:ea typeface="楷体" pitchFamily="49" charset="-122"/>
                <a:cs typeface="Times New Roman" pitchFamily="18" charset="0"/>
              </a:rPr>
              <a:t>地主管国税机关预缴增值税</a:t>
            </a:r>
            <a:endParaRPr lang="en-US" altLang="zh-CN" sz="2800" dirty="0" smtClean="0">
              <a:latin typeface="楷体" pitchFamily="49" charset="-122"/>
              <a:ea typeface="楷体" pitchFamily="49" charset="-122"/>
              <a:cs typeface="Times New Roman" pitchFamily="18" charset="0"/>
            </a:endParaRPr>
          </a:p>
          <a:p>
            <a:pPr algn="just">
              <a:spcAft>
                <a:spcPts val="1200"/>
              </a:spcAft>
            </a:pPr>
            <a:r>
              <a:rPr lang="zh-CN" altLang="en-US" sz="2800" dirty="0" smtClean="0">
                <a:latin typeface="楷体" pitchFamily="49" charset="-122"/>
                <a:ea typeface="楷体" pitchFamily="49" charset="-122"/>
                <a:cs typeface="Times New Roman" pitchFamily="18" charset="0"/>
              </a:rPr>
              <a:t>应预缴税款＝（</a:t>
            </a:r>
            <a:r>
              <a:rPr lang="en-US" altLang="zh-CN" sz="2800" dirty="0" smtClean="0">
                <a:latin typeface="楷体" pitchFamily="49" charset="-122"/>
                <a:ea typeface="楷体" pitchFamily="49" charset="-122"/>
                <a:cs typeface="Times New Roman" pitchFamily="18" charset="0"/>
              </a:rPr>
              <a:t>555</a:t>
            </a:r>
            <a:r>
              <a:rPr lang="zh-CN" altLang="en-US" sz="2800" dirty="0" smtClean="0">
                <a:latin typeface="楷体" pitchFamily="49" charset="-122"/>
                <a:ea typeface="楷体" pitchFamily="49" charset="-122"/>
                <a:cs typeface="Times New Roman" pitchFamily="18" charset="0"/>
              </a:rPr>
              <a:t>－</a:t>
            </a:r>
            <a:r>
              <a:rPr lang="en-US" altLang="zh-CN" sz="2800" dirty="0" smtClean="0">
                <a:latin typeface="楷体" pitchFamily="49" charset="-122"/>
                <a:ea typeface="楷体" pitchFamily="49" charset="-122"/>
                <a:cs typeface="Times New Roman" pitchFamily="18" charset="0"/>
              </a:rPr>
              <a:t>111</a:t>
            </a:r>
            <a:r>
              <a:rPr lang="zh-CN" altLang="en-US" sz="2800" dirty="0" smtClean="0">
                <a:latin typeface="楷体" pitchFamily="49" charset="-122"/>
                <a:ea typeface="楷体" pitchFamily="49" charset="-122"/>
                <a:cs typeface="Times New Roman" pitchFamily="18" charset="0"/>
              </a:rPr>
              <a:t>）</a:t>
            </a:r>
            <a:r>
              <a:rPr lang="en-US" altLang="zh-CN" sz="2800" dirty="0" smtClean="0">
                <a:latin typeface="楷体" pitchFamily="49" charset="-122"/>
                <a:ea typeface="楷体" pitchFamily="49" charset="-122"/>
                <a:cs typeface="Times New Roman" pitchFamily="18" charset="0"/>
              </a:rPr>
              <a:t>÷</a:t>
            </a:r>
            <a:r>
              <a:rPr lang="zh-CN" altLang="en-US" sz="2800" dirty="0" smtClean="0">
                <a:latin typeface="楷体" pitchFamily="49" charset="-122"/>
                <a:ea typeface="楷体" pitchFamily="49" charset="-122"/>
                <a:cs typeface="Times New Roman" pitchFamily="18" charset="0"/>
              </a:rPr>
              <a:t>（</a:t>
            </a:r>
            <a:r>
              <a:rPr lang="en-US" altLang="zh-CN" sz="2800" dirty="0" smtClean="0">
                <a:latin typeface="楷体" pitchFamily="49" charset="-122"/>
                <a:ea typeface="楷体" pitchFamily="49" charset="-122"/>
                <a:cs typeface="Times New Roman" pitchFamily="18" charset="0"/>
              </a:rPr>
              <a:t>1</a:t>
            </a:r>
            <a:r>
              <a:rPr lang="zh-CN" altLang="en-US" sz="2800" dirty="0" smtClean="0">
                <a:latin typeface="楷体" pitchFamily="49" charset="-122"/>
                <a:ea typeface="楷体" pitchFamily="49" charset="-122"/>
                <a:cs typeface="Times New Roman" pitchFamily="18" charset="0"/>
              </a:rPr>
              <a:t>＋</a:t>
            </a:r>
            <a:r>
              <a:rPr lang="en-US" altLang="zh-CN" sz="2800" dirty="0" smtClean="0">
                <a:latin typeface="楷体" pitchFamily="49" charset="-122"/>
                <a:ea typeface="楷体" pitchFamily="49" charset="-122"/>
                <a:cs typeface="Times New Roman" pitchFamily="18" charset="0"/>
              </a:rPr>
              <a:t>11%</a:t>
            </a:r>
            <a:r>
              <a:rPr lang="zh-CN" altLang="en-US" sz="2800" dirty="0" smtClean="0">
                <a:latin typeface="楷体" pitchFamily="49" charset="-122"/>
                <a:ea typeface="楷体" pitchFamily="49" charset="-122"/>
                <a:cs typeface="Times New Roman" pitchFamily="18" charset="0"/>
              </a:rPr>
              <a:t>）</a:t>
            </a:r>
            <a:r>
              <a:rPr lang="en-US" altLang="zh-CN" sz="2800" dirty="0" smtClean="0">
                <a:latin typeface="楷体" pitchFamily="49" charset="-122"/>
                <a:ea typeface="楷体" pitchFamily="49" charset="-122"/>
                <a:cs typeface="Times New Roman" pitchFamily="18" charset="0"/>
              </a:rPr>
              <a:t>×2%</a:t>
            </a:r>
            <a:r>
              <a:rPr lang="zh-CN" altLang="en-US" sz="2800" dirty="0" smtClean="0">
                <a:latin typeface="楷体" pitchFamily="49" charset="-122"/>
                <a:ea typeface="楷体" pitchFamily="49" charset="-122"/>
                <a:cs typeface="Times New Roman" pitchFamily="18" charset="0"/>
              </a:rPr>
              <a:t>＝</a:t>
            </a:r>
            <a:r>
              <a:rPr lang="en-US" altLang="zh-CN" sz="2800" dirty="0" smtClean="0">
                <a:latin typeface="楷体" pitchFamily="49" charset="-122"/>
                <a:ea typeface="楷体" pitchFamily="49" charset="-122"/>
                <a:cs typeface="Times New Roman" pitchFamily="18" charset="0"/>
              </a:rPr>
              <a:t>8</a:t>
            </a:r>
            <a:r>
              <a:rPr lang="zh-CN" altLang="en-US" sz="2800" dirty="0" smtClean="0">
                <a:latin typeface="楷体" pitchFamily="49" charset="-122"/>
                <a:ea typeface="楷体" pitchFamily="49" charset="-122"/>
                <a:cs typeface="Times New Roman" pitchFamily="18" charset="0"/>
              </a:rPr>
              <a:t>万</a:t>
            </a:r>
          </a:p>
          <a:p>
            <a:endParaRPr lang="zh-CN" altLang="en-US" dirty="0"/>
          </a:p>
        </p:txBody>
      </p:sp>
      <p:sp>
        <p:nvSpPr>
          <p:cNvPr id="3" name="标题 2"/>
          <p:cNvSpPr>
            <a:spLocks noGrp="1"/>
          </p:cNvSpPr>
          <p:nvPr>
            <p:ph type="title"/>
          </p:nvPr>
        </p:nvSpPr>
        <p:spPr/>
        <p:txBody>
          <a:bodyPr/>
          <a:lstStyle/>
          <a:p>
            <a:endParaRPr lang="zh-CN" altLang="en-US" dirty="0"/>
          </a:p>
        </p:txBody>
      </p:sp>
      <p:pic>
        <p:nvPicPr>
          <p:cNvPr id="4" name="图片 5" descr="A1.png"/>
          <p:cNvPicPr>
            <a:picLocks noChangeAspect="1"/>
          </p:cNvPicPr>
          <p:nvPr/>
        </p:nvPicPr>
        <p:blipFill>
          <a:blip r:embed="rId2" cstate="print"/>
          <a:srcRect/>
          <a:stretch>
            <a:fillRect/>
          </a:stretch>
        </p:blipFill>
        <p:spPr bwMode="auto">
          <a:xfrm>
            <a:off x="827584" y="404664"/>
            <a:ext cx="1357312" cy="976313"/>
          </a:xfrm>
          <a:prstGeom prst="rect">
            <a:avLst/>
          </a:prstGeom>
          <a:noFill/>
          <a:ln w="9525">
            <a:noFill/>
            <a:miter lim="800000"/>
            <a:headEnd/>
            <a:tailEnd/>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rmAutofit/>
          </a:bodyPr>
          <a:lstStyle/>
          <a:p>
            <a:pPr marL="457200" indent="-457200">
              <a:spcAft>
                <a:spcPts val="1200"/>
              </a:spcAft>
              <a:buFont typeface="+mj-lt"/>
              <a:buAutoNum type="arabicPeriod" startAt="2"/>
              <a:defRPr/>
            </a:pPr>
            <a:r>
              <a:rPr lang="zh-CN" altLang="en-US" sz="3200" dirty="0" smtClean="0"/>
              <a:t>跨县（市、区）提供建筑服务，</a:t>
            </a:r>
            <a:r>
              <a:rPr lang="zh-CN" altLang="zh-CN" sz="3200" dirty="0" smtClean="0"/>
              <a:t>小规模纳税人与</a:t>
            </a:r>
            <a:r>
              <a:rPr lang="zh-CN" altLang="zh-CN" sz="3200" dirty="0" smtClean="0">
                <a:solidFill>
                  <a:srgbClr val="FF0000"/>
                </a:solidFill>
              </a:rPr>
              <a:t>选择简易计税方法</a:t>
            </a:r>
            <a:r>
              <a:rPr lang="zh-CN" altLang="zh-CN" sz="3200" dirty="0" smtClean="0"/>
              <a:t>一般纳税人</a:t>
            </a:r>
            <a:r>
              <a:rPr lang="zh-CN" altLang="en-US" sz="3200" dirty="0" smtClean="0"/>
              <a:t>，以取得的全部价款和价外费用扣除支付的分包款后的余额，按照</a:t>
            </a:r>
            <a:r>
              <a:rPr lang="en-US" altLang="zh-CN" sz="3200" dirty="0" smtClean="0">
                <a:solidFill>
                  <a:srgbClr val="FF0000"/>
                </a:solidFill>
              </a:rPr>
              <a:t>3%</a:t>
            </a:r>
            <a:r>
              <a:rPr lang="zh-CN" altLang="en-US" sz="3200" dirty="0" smtClean="0">
                <a:solidFill>
                  <a:srgbClr val="FF0000"/>
                </a:solidFill>
              </a:rPr>
              <a:t>的征收率</a:t>
            </a:r>
            <a:r>
              <a:rPr lang="zh-CN" altLang="en-US" sz="3200" dirty="0" smtClean="0"/>
              <a:t>在建筑服务发生地预缴税款。</a:t>
            </a:r>
          </a:p>
          <a:p>
            <a:pPr marL="457200" indent="-6350">
              <a:spcAft>
                <a:spcPts val="1200"/>
              </a:spcAft>
              <a:defRPr/>
            </a:pPr>
            <a:r>
              <a:rPr lang="zh-CN" altLang="en-US" sz="3200" dirty="0" smtClean="0"/>
              <a:t>应预缴税款＝（全部价款和价外费用－支付的分包款）</a:t>
            </a:r>
            <a:r>
              <a:rPr lang="en-US" altLang="zh-CN" sz="3200" dirty="0" smtClean="0"/>
              <a:t>÷</a:t>
            </a:r>
            <a:r>
              <a:rPr lang="zh-CN" altLang="en-US" sz="3200" dirty="0" smtClean="0"/>
              <a:t>（</a:t>
            </a:r>
            <a:r>
              <a:rPr lang="en-US" altLang="zh-CN" sz="3200" dirty="0" smtClean="0"/>
              <a:t>1</a:t>
            </a:r>
            <a:r>
              <a:rPr lang="zh-CN" altLang="en-US" sz="3200" dirty="0" smtClean="0"/>
              <a:t>＋</a:t>
            </a:r>
            <a:r>
              <a:rPr lang="en-US" altLang="zh-CN" sz="3200" dirty="0" smtClean="0"/>
              <a:t>3%</a:t>
            </a:r>
            <a:r>
              <a:rPr lang="zh-CN" altLang="en-US" sz="3200" dirty="0" smtClean="0"/>
              <a:t>）</a:t>
            </a:r>
            <a:r>
              <a:rPr lang="en-US" altLang="zh-CN" sz="3200" dirty="0" smtClean="0"/>
              <a:t>×3%</a:t>
            </a:r>
          </a:p>
          <a:p>
            <a:endParaRPr lang="zh-CN" altLang="en-US" sz="3200" dirty="0"/>
          </a:p>
        </p:txBody>
      </p:sp>
      <p:sp>
        <p:nvSpPr>
          <p:cNvPr id="3" name="标题 2"/>
          <p:cNvSpPr>
            <a:spLocks noGrp="1"/>
          </p:cNvSpPr>
          <p:nvPr>
            <p:ph type="title"/>
          </p:nvPr>
        </p:nvSpPr>
        <p:spPr/>
        <p:txBody>
          <a:bodyPr/>
          <a:lstStyle/>
          <a:p>
            <a:endParaRPr lang="zh-CN" alt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pPr algn="just">
              <a:spcAft>
                <a:spcPts val="1200"/>
              </a:spcAft>
            </a:pPr>
            <a:r>
              <a:rPr lang="en-US" altLang="zh-CN" sz="2800" dirty="0" smtClean="0">
                <a:latin typeface="楷体" pitchFamily="49" charset="-122"/>
                <a:ea typeface="楷体" pitchFamily="49" charset="-122"/>
                <a:cs typeface="Times New Roman" pitchFamily="18" charset="0"/>
              </a:rPr>
              <a:t>A</a:t>
            </a:r>
            <a:r>
              <a:rPr lang="zh-CN" altLang="en-US" sz="2800" dirty="0" smtClean="0">
                <a:latin typeface="楷体" pitchFamily="49" charset="-122"/>
                <a:ea typeface="楷体" pitchFamily="49" charset="-122"/>
                <a:cs typeface="Times New Roman" pitchFamily="18" charset="0"/>
              </a:rPr>
              <a:t>建筑公司</a:t>
            </a:r>
            <a:r>
              <a:rPr lang="en-US" altLang="zh-CN" sz="2800" dirty="0" smtClean="0">
                <a:latin typeface="楷体" pitchFamily="49" charset="-122"/>
                <a:ea typeface="楷体" pitchFamily="49" charset="-122"/>
                <a:cs typeface="Times New Roman" pitchFamily="18" charset="0"/>
              </a:rPr>
              <a:t>2016</a:t>
            </a:r>
            <a:r>
              <a:rPr lang="zh-CN" altLang="en-US" sz="2800" dirty="0" smtClean="0">
                <a:latin typeface="楷体" pitchFamily="49" charset="-122"/>
                <a:ea typeface="楷体" pitchFamily="49" charset="-122"/>
                <a:cs typeface="Times New Roman" pitchFamily="18" charset="0"/>
              </a:rPr>
              <a:t>年</a:t>
            </a:r>
            <a:r>
              <a:rPr lang="en-US" altLang="zh-CN" sz="2800" dirty="0" smtClean="0">
                <a:latin typeface="楷体" pitchFamily="49" charset="-122"/>
                <a:ea typeface="楷体" pitchFamily="49" charset="-122"/>
                <a:cs typeface="Times New Roman" pitchFamily="18" charset="0"/>
              </a:rPr>
              <a:t>2</a:t>
            </a:r>
            <a:r>
              <a:rPr lang="zh-CN" altLang="en-US" sz="2800" dirty="0" smtClean="0">
                <a:latin typeface="楷体" pitchFamily="49" charset="-122"/>
                <a:ea typeface="楷体" pitchFamily="49" charset="-122"/>
                <a:cs typeface="Times New Roman" pitchFamily="18" charset="0"/>
              </a:rPr>
              <a:t>月承接</a:t>
            </a:r>
            <a:r>
              <a:rPr lang="en-US" altLang="zh-CN" sz="2800" dirty="0" smtClean="0">
                <a:latin typeface="楷体" pitchFamily="49" charset="-122"/>
                <a:ea typeface="楷体" pitchFamily="49" charset="-122"/>
                <a:cs typeface="Times New Roman" pitchFamily="18" charset="0"/>
              </a:rPr>
              <a:t>K</a:t>
            </a:r>
            <a:r>
              <a:rPr lang="zh-CN" altLang="en-US" sz="2800" dirty="0" smtClean="0">
                <a:latin typeface="楷体" pitchFamily="49" charset="-122"/>
                <a:ea typeface="楷体" pitchFamily="49" charset="-122"/>
                <a:cs typeface="Times New Roman" pitchFamily="18" charset="0"/>
              </a:rPr>
              <a:t>地的工程项目，</a:t>
            </a:r>
            <a:r>
              <a:rPr lang="en-US" altLang="zh-CN" sz="2800" dirty="0" smtClean="0">
                <a:latin typeface="楷体" pitchFamily="49" charset="-122"/>
                <a:ea typeface="楷体" pitchFamily="49" charset="-122"/>
                <a:cs typeface="Times New Roman" pitchFamily="18" charset="0"/>
              </a:rPr>
              <a:t>2016</a:t>
            </a:r>
            <a:r>
              <a:rPr lang="zh-CN" altLang="en-US" sz="2800" dirty="0" smtClean="0">
                <a:latin typeface="楷体" pitchFamily="49" charset="-122"/>
                <a:ea typeface="楷体" pitchFamily="49" charset="-122"/>
                <a:cs typeface="Times New Roman" pitchFamily="18" charset="0"/>
              </a:rPr>
              <a:t>年</a:t>
            </a:r>
            <a:r>
              <a:rPr lang="en-US" altLang="zh-CN" sz="2800" dirty="0" smtClean="0">
                <a:latin typeface="楷体" pitchFamily="49" charset="-122"/>
                <a:ea typeface="楷体" pitchFamily="49" charset="-122"/>
                <a:cs typeface="Times New Roman" pitchFamily="18" charset="0"/>
              </a:rPr>
              <a:t>12</a:t>
            </a:r>
            <a:r>
              <a:rPr lang="zh-CN" altLang="en-US" sz="2800" dirty="0" smtClean="0">
                <a:latin typeface="楷体" pitchFamily="49" charset="-122"/>
                <a:ea typeface="楷体" pitchFamily="49" charset="-122"/>
                <a:cs typeface="Times New Roman" pitchFamily="18" charset="0"/>
              </a:rPr>
              <a:t>月取得该项目的建筑服务价款</a:t>
            </a:r>
            <a:r>
              <a:rPr lang="en-US" altLang="zh-CN" sz="2800" dirty="0" smtClean="0">
                <a:latin typeface="楷体" pitchFamily="49" charset="-122"/>
                <a:ea typeface="楷体" pitchFamily="49" charset="-122"/>
                <a:cs typeface="Times New Roman" pitchFamily="18" charset="0"/>
              </a:rPr>
              <a:t>206</a:t>
            </a:r>
            <a:r>
              <a:rPr lang="zh-CN" altLang="en-US" sz="2800" dirty="0" smtClean="0">
                <a:latin typeface="楷体" pitchFamily="49" charset="-122"/>
                <a:ea typeface="楷体" pitchFamily="49" charset="-122"/>
                <a:cs typeface="Times New Roman" pitchFamily="18" charset="0"/>
              </a:rPr>
              <a:t>万（含税价），当月支付给分包方</a:t>
            </a:r>
            <a:r>
              <a:rPr lang="en-US" altLang="zh-CN" sz="2800" dirty="0" smtClean="0">
                <a:latin typeface="楷体" pitchFamily="49" charset="-122"/>
                <a:ea typeface="楷体" pitchFamily="49" charset="-122"/>
                <a:cs typeface="Times New Roman" pitchFamily="18" charset="0"/>
              </a:rPr>
              <a:t>C</a:t>
            </a:r>
            <a:r>
              <a:rPr lang="zh-CN" altLang="en-US" sz="2800" dirty="0" smtClean="0">
                <a:latin typeface="楷体" pitchFamily="49" charset="-122"/>
                <a:ea typeface="楷体" pitchFamily="49" charset="-122"/>
                <a:cs typeface="Times New Roman" pitchFamily="18" charset="0"/>
              </a:rPr>
              <a:t>公司分包款</a:t>
            </a:r>
            <a:r>
              <a:rPr lang="en-US" altLang="zh-CN" sz="2800" dirty="0" smtClean="0">
                <a:latin typeface="楷体" pitchFamily="49" charset="-122"/>
                <a:ea typeface="楷体" pitchFamily="49" charset="-122"/>
                <a:cs typeface="Times New Roman" pitchFamily="18" charset="0"/>
              </a:rPr>
              <a:t>51.5</a:t>
            </a:r>
            <a:r>
              <a:rPr lang="zh-CN" altLang="en-US" sz="2800" dirty="0" smtClean="0">
                <a:latin typeface="楷体" pitchFamily="49" charset="-122"/>
                <a:ea typeface="楷体" pitchFamily="49" charset="-122"/>
                <a:cs typeface="Times New Roman" pitchFamily="18" charset="0"/>
              </a:rPr>
              <a:t>万（含税价，</a:t>
            </a:r>
            <a:r>
              <a:rPr lang="en-US" altLang="zh-CN" sz="2800" dirty="0" smtClean="0">
                <a:latin typeface="楷体" pitchFamily="49" charset="-122"/>
                <a:ea typeface="楷体" pitchFamily="49" charset="-122"/>
                <a:cs typeface="Times New Roman" pitchFamily="18" charset="0"/>
              </a:rPr>
              <a:t>C</a:t>
            </a:r>
            <a:r>
              <a:rPr lang="zh-CN" altLang="en-US" sz="2800" dirty="0" smtClean="0">
                <a:latin typeface="楷体" pitchFamily="49" charset="-122"/>
                <a:ea typeface="楷体" pitchFamily="49" charset="-122"/>
                <a:cs typeface="Times New Roman" pitchFamily="18" charset="0"/>
              </a:rPr>
              <a:t>公司为一般纳税人，未选择简易计税）。</a:t>
            </a:r>
          </a:p>
          <a:p>
            <a:pPr algn="just">
              <a:spcAft>
                <a:spcPts val="1200"/>
              </a:spcAft>
            </a:pPr>
            <a:r>
              <a:rPr lang="en-US" altLang="zh-CN" sz="2800" dirty="0" smtClean="0">
                <a:latin typeface="楷体" pitchFamily="49" charset="-122"/>
                <a:ea typeface="楷体" pitchFamily="49" charset="-122"/>
                <a:cs typeface="Times New Roman" pitchFamily="18" charset="0"/>
              </a:rPr>
              <a:t>A</a:t>
            </a:r>
            <a:r>
              <a:rPr lang="zh-CN" altLang="en-US" sz="2800" dirty="0" smtClean="0">
                <a:latin typeface="楷体" pitchFamily="49" charset="-122"/>
                <a:ea typeface="楷体" pitchFamily="49" charset="-122"/>
                <a:cs typeface="Times New Roman" pitchFamily="18" charset="0"/>
              </a:rPr>
              <a:t>建筑公司应在</a:t>
            </a:r>
            <a:r>
              <a:rPr lang="en-US" altLang="zh-CN" sz="2800" dirty="0" smtClean="0">
                <a:latin typeface="楷体" pitchFamily="49" charset="-122"/>
                <a:ea typeface="楷体" pitchFamily="49" charset="-122"/>
                <a:cs typeface="Times New Roman" pitchFamily="18" charset="0"/>
              </a:rPr>
              <a:t>K</a:t>
            </a:r>
            <a:r>
              <a:rPr lang="zh-CN" altLang="en-US" sz="2800" dirty="0" smtClean="0">
                <a:latin typeface="楷体" pitchFamily="49" charset="-122"/>
                <a:ea typeface="楷体" pitchFamily="49" charset="-122"/>
                <a:cs typeface="Times New Roman" pitchFamily="18" charset="0"/>
              </a:rPr>
              <a:t>地主管国税机关预缴增值税</a:t>
            </a:r>
          </a:p>
          <a:p>
            <a:pPr algn="just">
              <a:spcAft>
                <a:spcPts val="1200"/>
              </a:spcAft>
            </a:pPr>
            <a:r>
              <a:rPr lang="zh-CN" altLang="en-US" sz="2800" dirty="0" smtClean="0">
                <a:latin typeface="楷体" pitchFamily="49" charset="-122"/>
                <a:ea typeface="楷体" pitchFamily="49" charset="-122"/>
                <a:cs typeface="Times New Roman" pitchFamily="18" charset="0"/>
              </a:rPr>
              <a:t>应预缴税款＝（</a:t>
            </a:r>
            <a:r>
              <a:rPr lang="en-US" altLang="zh-CN" sz="2800" dirty="0" smtClean="0">
                <a:latin typeface="楷体" pitchFamily="49" charset="-122"/>
                <a:ea typeface="楷体" pitchFamily="49" charset="-122"/>
                <a:cs typeface="Times New Roman" pitchFamily="18" charset="0"/>
              </a:rPr>
              <a:t>206</a:t>
            </a:r>
            <a:r>
              <a:rPr lang="zh-CN" altLang="en-US" sz="2800" dirty="0" smtClean="0">
                <a:latin typeface="楷体" pitchFamily="49" charset="-122"/>
                <a:ea typeface="楷体" pitchFamily="49" charset="-122"/>
                <a:cs typeface="Times New Roman" pitchFamily="18" charset="0"/>
              </a:rPr>
              <a:t>－</a:t>
            </a:r>
            <a:r>
              <a:rPr lang="en-US" altLang="zh-CN" sz="2800" dirty="0" smtClean="0">
                <a:latin typeface="楷体" pitchFamily="49" charset="-122"/>
                <a:ea typeface="楷体" pitchFamily="49" charset="-122"/>
                <a:cs typeface="Times New Roman" pitchFamily="18" charset="0"/>
              </a:rPr>
              <a:t>51.5</a:t>
            </a:r>
            <a:r>
              <a:rPr lang="zh-CN" altLang="en-US" sz="2800" dirty="0" smtClean="0">
                <a:latin typeface="楷体" pitchFamily="49" charset="-122"/>
                <a:ea typeface="楷体" pitchFamily="49" charset="-122"/>
                <a:cs typeface="Times New Roman" pitchFamily="18" charset="0"/>
              </a:rPr>
              <a:t>）</a:t>
            </a:r>
            <a:r>
              <a:rPr lang="en-US" altLang="zh-CN" sz="2800" dirty="0" smtClean="0">
                <a:latin typeface="楷体" pitchFamily="49" charset="-122"/>
                <a:ea typeface="楷体" pitchFamily="49" charset="-122"/>
                <a:cs typeface="Times New Roman" pitchFamily="18" charset="0"/>
              </a:rPr>
              <a:t>÷</a:t>
            </a:r>
            <a:r>
              <a:rPr lang="zh-CN" altLang="en-US" sz="2800" dirty="0" smtClean="0">
                <a:latin typeface="楷体" pitchFamily="49" charset="-122"/>
                <a:ea typeface="楷体" pitchFamily="49" charset="-122"/>
                <a:cs typeface="Times New Roman" pitchFamily="18" charset="0"/>
              </a:rPr>
              <a:t>（</a:t>
            </a:r>
            <a:r>
              <a:rPr lang="en-US" altLang="zh-CN" sz="2800" dirty="0" smtClean="0">
                <a:latin typeface="楷体" pitchFamily="49" charset="-122"/>
                <a:ea typeface="楷体" pitchFamily="49" charset="-122"/>
                <a:cs typeface="Times New Roman" pitchFamily="18" charset="0"/>
              </a:rPr>
              <a:t>1</a:t>
            </a:r>
            <a:r>
              <a:rPr lang="zh-CN" altLang="en-US" sz="2800" dirty="0" smtClean="0">
                <a:latin typeface="楷体" pitchFamily="49" charset="-122"/>
                <a:ea typeface="楷体" pitchFamily="49" charset="-122"/>
                <a:cs typeface="Times New Roman" pitchFamily="18" charset="0"/>
              </a:rPr>
              <a:t>＋</a:t>
            </a:r>
            <a:r>
              <a:rPr lang="en-US" altLang="zh-CN" sz="2800" dirty="0" smtClean="0">
                <a:latin typeface="楷体" pitchFamily="49" charset="-122"/>
                <a:ea typeface="楷体" pitchFamily="49" charset="-122"/>
                <a:cs typeface="Times New Roman" pitchFamily="18" charset="0"/>
              </a:rPr>
              <a:t>3%</a:t>
            </a:r>
            <a:r>
              <a:rPr lang="zh-CN" altLang="en-US" sz="2800" dirty="0" smtClean="0">
                <a:latin typeface="楷体" pitchFamily="49" charset="-122"/>
                <a:ea typeface="楷体" pitchFamily="49" charset="-122"/>
                <a:cs typeface="Times New Roman" pitchFamily="18" charset="0"/>
              </a:rPr>
              <a:t>）</a:t>
            </a:r>
            <a:r>
              <a:rPr lang="en-US" altLang="zh-CN" sz="2800" dirty="0" smtClean="0">
                <a:latin typeface="楷体" pitchFamily="49" charset="-122"/>
                <a:ea typeface="楷体" pitchFamily="49" charset="-122"/>
                <a:cs typeface="Times New Roman" pitchFamily="18" charset="0"/>
              </a:rPr>
              <a:t>×3%</a:t>
            </a:r>
            <a:r>
              <a:rPr lang="zh-CN" altLang="en-US" sz="2800" dirty="0" smtClean="0">
                <a:latin typeface="楷体" pitchFamily="49" charset="-122"/>
                <a:ea typeface="楷体" pitchFamily="49" charset="-122"/>
                <a:cs typeface="Times New Roman" pitchFamily="18" charset="0"/>
              </a:rPr>
              <a:t>＝</a:t>
            </a:r>
            <a:r>
              <a:rPr lang="en-US" altLang="zh-CN" sz="2800" dirty="0" smtClean="0">
                <a:latin typeface="楷体" pitchFamily="49" charset="-122"/>
                <a:ea typeface="楷体" pitchFamily="49" charset="-122"/>
                <a:cs typeface="Times New Roman" pitchFamily="18" charset="0"/>
              </a:rPr>
              <a:t>4.5</a:t>
            </a:r>
            <a:r>
              <a:rPr lang="zh-CN" altLang="en-US" sz="2800" dirty="0" smtClean="0">
                <a:latin typeface="楷体" pitchFamily="49" charset="-122"/>
                <a:ea typeface="楷体" pitchFamily="49" charset="-122"/>
                <a:cs typeface="Times New Roman" pitchFamily="18" charset="0"/>
              </a:rPr>
              <a:t>万</a:t>
            </a:r>
          </a:p>
          <a:p>
            <a:endParaRPr lang="zh-CN" altLang="en-US" dirty="0"/>
          </a:p>
        </p:txBody>
      </p:sp>
      <p:sp>
        <p:nvSpPr>
          <p:cNvPr id="3" name="标题 2"/>
          <p:cNvSpPr>
            <a:spLocks noGrp="1"/>
          </p:cNvSpPr>
          <p:nvPr>
            <p:ph type="title"/>
          </p:nvPr>
        </p:nvSpPr>
        <p:spPr/>
        <p:txBody>
          <a:bodyPr/>
          <a:lstStyle/>
          <a:p>
            <a:endParaRPr lang="zh-CN" alt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rmAutofit/>
          </a:bodyPr>
          <a:lstStyle/>
          <a:p>
            <a:r>
              <a:rPr lang="en-US" altLang="zh-CN" sz="3200" dirty="0" smtClean="0"/>
              <a:t>3.</a:t>
            </a:r>
            <a:r>
              <a:rPr lang="zh-CN" altLang="en-US" sz="3200" dirty="0" smtClean="0"/>
              <a:t>纳税人取得的全部价款和价外费用扣除支付的分包款后的余额为负数的，可结转下次预缴税款时继续扣除。</a:t>
            </a:r>
            <a:endParaRPr lang="zh-CN" altLang="en-US" sz="3200" dirty="0"/>
          </a:p>
        </p:txBody>
      </p:sp>
      <p:sp>
        <p:nvSpPr>
          <p:cNvPr id="3" name="标题 2"/>
          <p:cNvSpPr>
            <a:spLocks noGrp="1"/>
          </p:cNvSpPr>
          <p:nvPr>
            <p:ph type="title"/>
          </p:nvPr>
        </p:nvSpPr>
        <p:spPr/>
        <p:txBody>
          <a:bodyPr/>
          <a:lstStyle/>
          <a:p>
            <a:endParaRPr lang="zh-CN" alt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rmAutofit/>
          </a:bodyPr>
          <a:lstStyle/>
          <a:p>
            <a:r>
              <a:rPr lang="en-US" altLang="zh-CN" sz="3200" dirty="0" smtClean="0"/>
              <a:t>4.</a:t>
            </a:r>
            <a:r>
              <a:rPr lang="zh-CN" altLang="en-US" sz="3200" dirty="0" smtClean="0"/>
              <a:t>跨县（市、区）提供建筑服务，在建筑服务发生地预缴税款后，向机构所在地主管税务机关进行纳税申报，计算当期应纳税款，扣除已预缴的税款后的余额在机构所在地缴纳</a:t>
            </a:r>
          </a:p>
          <a:p>
            <a:endParaRPr lang="zh-CN" altLang="en-US" sz="3200" dirty="0"/>
          </a:p>
        </p:txBody>
      </p:sp>
      <p:sp>
        <p:nvSpPr>
          <p:cNvPr id="3" name="标题 2"/>
          <p:cNvSpPr>
            <a:spLocks noGrp="1"/>
          </p:cNvSpPr>
          <p:nvPr>
            <p:ph type="title"/>
          </p:nvPr>
        </p:nvSpPr>
        <p:spPr/>
        <p:txBody>
          <a:bodyPr/>
          <a:lstStyle/>
          <a:p>
            <a:endParaRPr lang="zh-CN" alt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内容占位符 3"/>
          <p:cNvGraphicFramePr>
            <a:graphicFrameLocks noGrp="1"/>
          </p:cNvGraphicFramePr>
          <p:nvPr>
            <p:ph idx="4294967295"/>
          </p:nvPr>
        </p:nvGraphicFramePr>
        <p:xfrm>
          <a:off x="0" y="-99392"/>
          <a:ext cx="9144000" cy="6669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pPr algn="just">
              <a:spcAft>
                <a:spcPts val="1200"/>
              </a:spcAft>
            </a:pPr>
            <a:r>
              <a:rPr lang="en-US" altLang="zh-CN" sz="2800" dirty="0" smtClean="0">
                <a:latin typeface="楷体" pitchFamily="49" charset="-122"/>
                <a:ea typeface="楷体" pitchFamily="49" charset="-122"/>
                <a:cs typeface="Times New Roman" pitchFamily="18" charset="0"/>
              </a:rPr>
              <a:t>A</a:t>
            </a:r>
            <a:r>
              <a:rPr lang="zh-CN" altLang="en-US" sz="2800" dirty="0" smtClean="0">
                <a:latin typeface="楷体" pitchFamily="49" charset="-122"/>
                <a:ea typeface="楷体" pitchFamily="49" charset="-122"/>
                <a:cs typeface="Times New Roman" pitchFamily="18" charset="0"/>
              </a:rPr>
              <a:t>建筑公司，</a:t>
            </a:r>
            <a:r>
              <a:rPr lang="en-US" altLang="zh-CN" sz="2800" dirty="0" smtClean="0">
                <a:latin typeface="楷体" pitchFamily="49" charset="-122"/>
                <a:ea typeface="楷体" pitchFamily="49" charset="-122"/>
                <a:cs typeface="Times New Roman" pitchFamily="18" charset="0"/>
              </a:rPr>
              <a:t>2016</a:t>
            </a:r>
            <a:r>
              <a:rPr lang="zh-CN" altLang="en-US" sz="2800" dirty="0" smtClean="0">
                <a:latin typeface="楷体" pitchFamily="49" charset="-122"/>
                <a:ea typeface="楷体" pitchFamily="49" charset="-122"/>
                <a:cs typeface="Times New Roman" pitchFamily="18" charset="0"/>
              </a:rPr>
              <a:t>年</a:t>
            </a:r>
            <a:r>
              <a:rPr lang="en-US" altLang="zh-CN" sz="2800" dirty="0" smtClean="0">
                <a:latin typeface="楷体" pitchFamily="49" charset="-122"/>
                <a:ea typeface="楷体" pitchFamily="49" charset="-122"/>
                <a:cs typeface="Times New Roman" pitchFamily="18" charset="0"/>
              </a:rPr>
              <a:t>12</a:t>
            </a:r>
            <a:r>
              <a:rPr lang="zh-CN" altLang="en-US" sz="2800" dirty="0" smtClean="0">
                <a:latin typeface="楷体" pitchFamily="49" charset="-122"/>
                <a:ea typeface="楷体" pitchFamily="49" charset="-122"/>
                <a:cs typeface="Times New Roman" pitchFamily="18" charset="0"/>
              </a:rPr>
              <a:t>月</a:t>
            </a:r>
            <a:r>
              <a:rPr lang="en-US" altLang="zh-CN" sz="2800" dirty="0" smtClean="0">
                <a:latin typeface="楷体" pitchFamily="49" charset="-122"/>
                <a:ea typeface="楷体" pitchFamily="49" charset="-122"/>
                <a:cs typeface="Times New Roman" pitchFamily="18" charset="0"/>
              </a:rPr>
              <a:t>J</a:t>
            </a:r>
            <a:r>
              <a:rPr lang="zh-CN" altLang="en-US" sz="2800" dirty="0" smtClean="0">
                <a:latin typeface="楷体" pitchFamily="49" charset="-122"/>
                <a:ea typeface="楷体" pitchFamily="49" charset="-122"/>
                <a:cs typeface="Times New Roman" pitchFamily="18" charset="0"/>
              </a:rPr>
              <a:t>、</a:t>
            </a:r>
            <a:r>
              <a:rPr lang="en-US" altLang="zh-CN" sz="2800" dirty="0" smtClean="0">
                <a:latin typeface="楷体" pitchFamily="49" charset="-122"/>
                <a:ea typeface="楷体" pitchFamily="49" charset="-122"/>
                <a:cs typeface="Times New Roman" pitchFamily="18" charset="0"/>
              </a:rPr>
              <a:t>K</a:t>
            </a:r>
            <a:r>
              <a:rPr lang="zh-CN" altLang="en-US" sz="2800" dirty="0" smtClean="0">
                <a:latin typeface="楷体" pitchFamily="49" charset="-122"/>
                <a:ea typeface="楷体" pitchFamily="49" charset="-122"/>
                <a:cs typeface="Times New Roman" pitchFamily="18" charset="0"/>
              </a:rPr>
              <a:t>两地项目外无其他业务，当月取得可抵扣进项税额</a:t>
            </a:r>
            <a:r>
              <a:rPr lang="en-US" altLang="zh-CN" sz="2800" dirty="0" smtClean="0">
                <a:latin typeface="楷体" pitchFamily="49" charset="-122"/>
                <a:ea typeface="楷体" pitchFamily="49" charset="-122"/>
                <a:cs typeface="Times New Roman" pitchFamily="18" charset="0"/>
              </a:rPr>
              <a:t>35</a:t>
            </a:r>
            <a:r>
              <a:rPr lang="zh-CN" altLang="en-US" sz="2800" dirty="0" smtClean="0">
                <a:latin typeface="楷体" pitchFamily="49" charset="-122"/>
                <a:ea typeface="楷体" pitchFamily="49" charset="-122"/>
                <a:cs typeface="Times New Roman" pitchFamily="18" charset="0"/>
              </a:rPr>
              <a:t>万（不包含用于</a:t>
            </a:r>
            <a:r>
              <a:rPr lang="en-US" altLang="zh-CN" sz="2800" dirty="0" smtClean="0">
                <a:latin typeface="楷体" pitchFamily="49" charset="-122"/>
                <a:ea typeface="楷体" pitchFamily="49" charset="-122"/>
                <a:cs typeface="Times New Roman" pitchFamily="18" charset="0"/>
              </a:rPr>
              <a:t>K</a:t>
            </a:r>
            <a:r>
              <a:rPr lang="zh-CN" altLang="en-US" sz="2800" dirty="0" smtClean="0">
                <a:latin typeface="楷体" pitchFamily="49" charset="-122"/>
                <a:ea typeface="楷体" pitchFamily="49" charset="-122"/>
                <a:cs typeface="Times New Roman" pitchFamily="18" charset="0"/>
              </a:rPr>
              <a:t>地简易计税项目而不得抵扣的进项）。</a:t>
            </a:r>
          </a:p>
          <a:p>
            <a:pPr algn="just">
              <a:spcAft>
                <a:spcPts val="1200"/>
              </a:spcAft>
            </a:pPr>
            <a:r>
              <a:rPr lang="en-US" altLang="zh-CN" sz="2800" dirty="0" smtClean="0">
                <a:latin typeface="楷体" pitchFamily="49" charset="-122"/>
                <a:ea typeface="楷体" pitchFamily="49" charset="-122"/>
                <a:cs typeface="Times New Roman" pitchFamily="18" charset="0"/>
              </a:rPr>
              <a:t>A</a:t>
            </a:r>
            <a:r>
              <a:rPr lang="zh-CN" altLang="en-US" sz="2800" dirty="0" smtClean="0">
                <a:latin typeface="楷体" pitchFamily="49" charset="-122"/>
                <a:ea typeface="楷体" pitchFamily="49" charset="-122"/>
                <a:cs typeface="Times New Roman" pitchFamily="18" charset="0"/>
              </a:rPr>
              <a:t>建筑公司向</a:t>
            </a:r>
            <a:r>
              <a:rPr lang="en-US" altLang="zh-CN" sz="2800" dirty="0" smtClean="0">
                <a:latin typeface="楷体" pitchFamily="49" charset="-122"/>
                <a:ea typeface="楷体" pitchFamily="49" charset="-122"/>
                <a:cs typeface="Times New Roman" pitchFamily="18" charset="0"/>
              </a:rPr>
              <a:t>H</a:t>
            </a:r>
            <a:r>
              <a:rPr lang="zh-CN" altLang="en-US" sz="2800" dirty="0" smtClean="0">
                <a:latin typeface="楷体" pitchFamily="49" charset="-122"/>
                <a:ea typeface="楷体" pitchFamily="49" charset="-122"/>
                <a:cs typeface="Times New Roman" pitchFamily="18" charset="0"/>
              </a:rPr>
              <a:t>地主管国税机关进行纳税申报。</a:t>
            </a:r>
          </a:p>
          <a:p>
            <a:pPr algn="just">
              <a:spcAft>
                <a:spcPts val="1200"/>
              </a:spcAft>
            </a:pPr>
            <a:r>
              <a:rPr lang="zh-CN" altLang="en-US" sz="2800" dirty="0" smtClean="0">
                <a:latin typeface="楷体" pitchFamily="49" charset="-122"/>
                <a:ea typeface="楷体" pitchFamily="49" charset="-122"/>
                <a:cs typeface="Times New Roman" pitchFamily="18" charset="0"/>
              </a:rPr>
              <a:t>应纳税款＝［</a:t>
            </a:r>
            <a:r>
              <a:rPr lang="en-US" altLang="zh-CN" sz="2800" dirty="0" smtClean="0">
                <a:latin typeface="楷体" pitchFamily="49" charset="-122"/>
                <a:ea typeface="楷体" pitchFamily="49" charset="-122"/>
                <a:cs typeface="Times New Roman" pitchFamily="18" charset="0"/>
              </a:rPr>
              <a:t>555÷</a:t>
            </a:r>
            <a:r>
              <a:rPr lang="zh-CN" altLang="en-US" sz="2800" dirty="0" smtClean="0">
                <a:latin typeface="楷体" pitchFamily="49" charset="-122"/>
                <a:ea typeface="楷体" pitchFamily="49" charset="-122"/>
                <a:cs typeface="Times New Roman" pitchFamily="18" charset="0"/>
              </a:rPr>
              <a:t>（</a:t>
            </a:r>
            <a:r>
              <a:rPr lang="en-US" altLang="zh-CN" sz="2800" dirty="0" smtClean="0">
                <a:latin typeface="楷体" pitchFamily="49" charset="-122"/>
                <a:ea typeface="楷体" pitchFamily="49" charset="-122"/>
                <a:cs typeface="Times New Roman" pitchFamily="18" charset="0"/>
              </a:rPr>
              <a:t>1</a:t>
            </a:r>
            <a:r>
              <a:rPr lang="zh-CN" altLang="en-US" sz="2800" dirty="0" smtClean="0">
                <a:latin typeface="楷体" pitchFamily="49" charset="-122"/>
                <a:ea typeface="楷体" pitchFamily="49" charset="-122"/>
                <a:cs typeface="Times New Roman" pitchFamily="18" charset="0"/>
              </a:rPr>
              <a:t>＋</a:t>
            </a:r>
            <a:r>
              <a:rPr lang="en-US" altLang="zh-CN" sz="2800" dirty="0" smtClean="0">
                <a:latin typeface="楷体" pitchFamily="49" charset="-122"/>
                <a:ea typeface="楷体" pitchFamily="49" charset="-122"/>
                <a:cs typeface="Times New Roman" pitchFamily="18" charset="0"/>
              </a:rPr>
              <a:t>11%</a:t>
            </a:r>
            <a:r>
              <a:rPr lang="zh-CN" altLang="en-US" sz="2800" dirty="0" smtClean="0">
                <a:latin typeface="楷体" pitchFamily="49" charset="-122"/>
                <a:ea typeface="楷体" pitchFamily="49" charset="-122"/>
                <a:cs typeface="Times New Roman" pitchFamily="18" charset="0"/>
              </a:rPr>
              <a:t>）</a:t>
            </a:r>
            <a:r>
              <a:rPr lang="en-US" altLang="zh-CN" sz="2800" dirty="0" smtClean="0">
                <a:latin typeface="楷体" pitchFamily="49" charset="-122"/>
                <a:ea typeface="楷体" pitchFamily="49" charset="-122"/>
                <a:cs typeface="Times New Roman" pitchFamily="18" charset="0"/>
              </a:rPr>
              <a:t>×11%</a:t>
            </a:r>
            <a:r>
              <a:rPr lang="zh-CN" altLang="en-US" sz="2800" dirty="0" smtClean="0">
                <a:latin typeface="楷体" pitchFamily="49" charset="-122"/>
                <a:ea typeface="楷体" pitchFamily="49" charset="-122"/>
                <a:cs typeface="Times New Roman" pitchFamily="18" charset="0"/>
              </a:rPr>
              <a:t>－</a:t>
            </a:r>
            <a:r>
              <a:rPr lang="en-US" altLang="zh-CN" sz="2800" dirty="0" smtClean="0">
                <a:latin typeface="楷体" pitchFamily="49" charset="-122"/>
                <a:ea typeface="楷体" pitchFamily="49" charset="-122"/>
                <a:cs typeface="Times New Roman" pitchFamily="18" charset="0"/>
              </a:rPr>
              <a:t>35</a:t>
            </a:r>
            <a:r>
              <a:rPr lang="zh-CN" altLang="en-US" sz="2800" dirty="0" smtClean="0">
                <a:latin typeface="楷体" pitchFamily="49" charset="-122"/>
                <a:ea typeface="楷体" pitchFamily="49" charset="-122"/>
                <a:cs typeface="Times New Roman" pitchFamily="18" charset="0"/>
              </a:rPr>
              <a:t>］＋［（</a:t>
            </a:r>
            <a:r>
              <a:rPr lang="en-US" altLang="zh-CN" sz="2800" dirty="0" smtClean="0">
                <a:latin typeface="楷体" pitchFamily="49" charset="-122"/>
                <a:ea typeface="楷体" pitchFamily="49" charset="-122"/>
                <a:cs typeface="Times New Roman" pitchFamily="18" charset="0"/>
              </a:rPr>
              <a:t>206</a:t>
            </a:r>
            <a:r>
              <a:rPr lang="zh-CN" altLang="en-US" sz="2800" dirty="0" smtClean="0">
                <a:latin typeface="楷体" pitchFamily="49" charset="-122"/>
                <a:ea typeface="楷体" pitchFamily="49" charset="-122"/>
                <a:cs typeface="Times New Roman" pitchFamily="18" charset="0"/>
              </a:rPr>
              <a:t>－</a:t>
            </a:r>
            <a:r>
              <a:rPr lang="en-US" altLang="zh-CN" sz="2800" dirty="0" smtClean="0">
                <a:latin typeface="楷体" pitchFamily="49" charset="-122"/>
                <a:ea typeface="楷体" pitchFamily="49" charset="-122"/>
                <a:cs typeface="Times New Roman" pitchFamily="18" charset="0"/>
              </a:rPr>
              <a:t>51.5</a:t>
            </a:r>
            <a:r>
              <a:rPr lang="zh-CN" altLang="en-US" sz="2800" dirty="0" smtClean="0">
                <a:latin typeface="楷体" pitchFamily="49" charset="-122"/>
                <a:ea typeface="楷体" pitchFamily="49" charset="-122"/>
                <a:cs typeface="Times New Roman" pitchFamily="18" charset="0"/>
              </a:rPr>
              <a:t>）</a:t>
            </a:r>
            <a:r>
              <a:rPr lang="en-US" altLang="zh-CN" sz="2800" dirty="0" smtClean="0">
                <a:latin typeface="楷体" pitchFamily="49" charset="-122"/>
                <a:ea typeface="楷体" pitchFamily="49" charset="-122"/>
                <a:cs typeface="Times New Roman" pitchFamily="18" charset="0"/>
              </a:rPr>
              <a:t>÷</a:t>
            </a:r>
            <a:r>
              <a:rPr lang="zh-CN" altLang="en-US" sz="2800" dirty="0" smtClean="0">
                <a:latin typeface="楷体" pitchFamily="49" charset="-122"/>
                <a:ea typeface="楷体" pitchFamily="49" charset="-122"/>
                <a:cs typeface="Times New Roman" pitchFamily="18" charset="0"/>
              </a:rPr>
              <a:t>（</a:t>
            </a:r>
            <a:r>
              <a:rPr lang="en-US" altLang="zh-CN" sz="2800" dirty="0" smtClean="0">
                <a:latin typeface="楷体" pitchFamily="49" charset="-122"/>
                <a:ea typeface="楷体" pitchFamily="49" charset="-122"/>
                <a:cs typeface="Times New Roman" pitchFamily="18" charset="0"/>
              </a:rPr>
              <a:t>1</a:t>
            </a:r>
            <a:r>
              <a:rPr lang="zh-CN" altLang="en-US" sz="2800" dirty="0" smtClean="0">
                <a:latin typeface="楷体" pitchFamily="49" charset="-122"/>
                <a:ea typeface="楷体" pitchFamily="49" charset="-122"/>
                <a:cs typeface="Times New Roman" pitchFamily="18" charset="0"/>
              </a:rPr>
              <a:t>＋</a:t>
            </a:r>
            <a:r>
              <a:rPr lang="en-US" altLang="zh-CN" sz="2800" dirty="0" smtClean="0">
                <a:latin typeface="楷体" pitchFamily="49" charset="-122"/>
                <a:ea typeface="楷体" pitchFamily="49" charset="-122"/>
                <a:cs typeface="Times New Roman" pitchFamily="18" charset="0"/>
              </a:rPr>
              <a:t>3%</a:t>
            </a:r>
            <a:r>
              <a:rPr lang="zh-CN" altLang="en-US" sz="2800" dirty="0" smtClean="0">
                <a:latin typeface="楷体" pitchFamily="49" charset="-122"/>
                <a:ea typeface="楷体" pitchFamily="49" charset="-122"/>
                <a:cs typeface="Times New Roman" pitchFamily="18" charset="0"/>
              </a:rPr>
              <a:t>）</a:t>
            </a:r>
            <a:r>
              <a:rPr lang="en-US" altLang="zh-CN" sz="2800" dirty="0" smtClean="0">
                <a:latin typeface="楷体" pitchFamily="49" charset="-122"/>
                <a:ea typeface="楷体" pitchFamily="49" charset="-122"/>
                <a:cs typeface="Times New Roman" pitchFamily="18" charset="0"/>
              </a:rPr>
              <a:t>×3%</a:t>
            </a:r>
            <a:r>
              <a:rPr lang="zh-CN" altLang="en-US" sz="2800" dirty="0" smtClean="0">
                <a:latin typeface="楷体" pitchFamily="49" charset="-122"/>
                <a:ea typeface="楷体" pitchFamily="49" charset="-122"/>
                <a:cs typeface="Times New Roman" pitchFamily="18" charset="0"/>
              </a:rPr>
              <a:t>］＝</a:t>
            </a:r>
            <a:r>
              <a:rPr lang="en-US" altLang="zh-CN" sz="2800" dirty="0" smtClean="0">
                <a:latin typeface="楷体" pitchFamily="49" charset="-122"/>
                <a:ea typeface="楷体" pitchFamily="49" charset="-122"/>
                <a:cs typeface="Times New Roman" pitchFamily="18" charset="0"/>
              </a:rPr>
              <a:t>24.5</a:t>
            </a:r>
            <a:r>
              <a:rPr lang="zh-CN" altLang="en-US" sz="2800" dirty="0" smtClean="0">
                <a:latin typeface="楷体" pitchFamily="49" charset="-122"/>
                <a:ea typeface="楷体" pitchFamily="49" charset="-122"/>
                <a:cs typeface="Times New Roman" pitchFamily="18" charset="0"/>
              </a:rPr>
              <a:t>万</a:t>
            </a:r>
          </a:p>
          <a:p>
            <a:pPr algn="just">
              <a:spcAft>
                <a:spcPts val="1200"/>
              </a:spcAft>
            </a:pPr>
            <a:r>
              <a:rPr lang="zh-CN" altLang="en-US" sz="2800" dirty="0" smtClean="0">
                <a:latin typeface="楷体" pitchFamily="49" charset="-122"/>
                <a:ea typeface="楷体" pitchFamily="49" charset="-122"/>
                <a:cs typeface="Times New Roman" pitchFamily="18" charset="0"/>
              </a:rPr>
              <a:t>应补税款＝应纳税款－已预缴税款＝</a:t>
            </a:r>
            <a:r>
              <a:rPr lang="en-US" altLang="zh-CN" sz="2800" dirty="0" smtClean="0">
                <a:latin typeface="楷体" pitchFamily="49" charset="-122"/>
                <a:ea typeface="楷体" pitchFamily="49" charset="-122"/>
                <a:cs typeface="Times New Roman" pitchFamily="18" charset="0"/>
              </a:rPr>
              <a:t>24.5</a:t>
            </a:r>
            <a:r>
              <a:rPr lang="zh-CN" altLang="en-US" sz="2800" dirty="0" smtClean="0">
                <a:latin typeface="楷体" pitchFamily="49" charset="-122"/>
                <a:ea typeface="楷体" pitchFamily="49" charset="-122"/>
                <a:cs typeface="Times New Roman" pitchFamily="18" charset="0"/>
              </a:rPr>
              <a:t>－（</a:t>
            </a:r>
            <a:r>
              <a:rPr lang="en-US" altLang="zh-CN" sz="2800" dirty="0" smtClean="0">
                <a:latin typeface="楷体" pitchFamily="49" charset="-122"/>
                <a:ea typeface="楷体" pitchFamily="49" charset="-122"/>
                <a:cs typeface="Times New Roman" pitchFamily="18" charset="0"/>
              </a:rPr>
              <a:t>8</a:t>
            </a:r>
            <a:r>
              <a:rPr lang="zh-CN" altLang="en-US" sz="2800" dirty="0" smtClean="0">
                <a:latin typeface="楷体" pitchFamily="49" charset="-122"/>
                <a:ea typeface="楷体" pitchFamily="49" charset="-122"/>
                <a:cs typeface="Times New Roman" pitchFamily="18" charset="0"/>
              </a:rPr>
              <a:t>＋</a:t>
            </a:r>
            <a:r>
              <a:rPr lang="en-US" altLang="zh-CN" sz="2800" dirty="0" smtClean="0">
                <a:latin typeface="楷体" pitchFamily="49" charset="-122"/>
                <a:ea typeface="楷体" pitchFamily="49" charset="-122"/>
                <a:cs typeface="Times New Roman" pitchFamily="18" charset="0"/>
              </a:rPr>
              <a:t>4.5</a:t>
            </a:r>
            <a:r>
              <a:rPr lang="zh-CN" altLang="en-US" sz="2800" dirty="0" smtClean="0">
                <a:latin typeface="楷体" pitchFamily="49" charset="-122"/>
                <a:ea typeface="楷体" pitchFamily="49" charset="-122"/>
                <a:cs typeface="Times New Roman" pitchFamily="18" charset="0"/>
              </a:rPr>
              <a:t>）＝</a:t>
            </a:r>
            <a:r>
              <a:rPr lang="en-US" altLang="zh-CN" sz="2800" dirty="0" smtClean="0">
                <a:latin typeface="楷体" pitchFamily="49" charset="-122"/>
                <a:ea typeface="楷体" pitchFamily="49" charset="-122"/>
                <a:cs typeface="Times New Roman" pitchFamily="18" charset="0"/>
              </a:rPr>
              <a:t>12</a:t>
            </a:r>
            <a:r>
              <a:rPr lang="zh-CN" altLang="en-US" sz="2800" dirty="0" smtClean="0">
                <a:latin typeface="楷体" pitchFamily="49" charset="-122"/>
                <a:ea typeface="楷体" pitchFamily="49" charset="-122"/>
                <a:cs typeface="Times New Roman" pitchFamily="18" charset="0"/>
              </a:rPr>
              <a:t>万</a:t>
            </a:r>
          </a:p>
          <a:p>
            <a:endParaRPr lang="zh-CN" altLang="en-US" dirty="0"/>
          </a:p>
        </p:txBody>
      </p:sp>
      <p:sp>
        <p:nvSpPr>
          <p:cNvPr id="3" name="标题 2"/>
          <p:cNvSpPr>
            <a:spLocks noGrp="1"/>
          </p:cNvSpPr>
          <p:nvPr>
            <p:ph type="title"/>
          </p:nvPr>
        </p:nvSpPr>
        <p:spPr/>
        <p:txBody>
          <a:bodyPr/>
          <a:lstStyle/>
          <a:p>
            <a:endParaRPr lang="zh-CN" alt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pPr indent="450850" algn="just">
              <a:spcAft>
                <a:spcPts val="1200"/>
              </a:spcAft>
              <a:buFont typeface="+mj-lt"/>
              <a:buAutoNum type="arabicPeriod"/>
              <a:defRPr/>
            </a:pPr>
            <a:r>
              <a:rPr lang="zh-CN" altLang="en-US" sz="2800" dirty="0" smtClean="0"/>
              <a:t>纳税人在服务发生地预缴税款时需提供以下资料：</a:t>
            </a:r>
          </a:p>
          <a:p>
            <a:pPr marL="450850" indent="452438" algn="just">
              <a:spcAft>
                <a:spcPts val="1200"/>
              </a:spcAft>
              <a:buFont typeface="+mj-ea"/>
              <a:buAutoNum type="circleNumDbPlain"/>
              <a:defRPr/>
            </a:pPr>
            <a:r>
              <a:rPr lang="en-US" altLang="zh-CN" sz="2800" dirty="0" smtClean="0"/>
              <a:t>《</a:t>
            </a:r>
            <a:r>
              <a:rPr lang="zh-CN" altLang="en-US" sz="2800" dirty="0" smtClean="0"/>
              <a:t>增值税预缴税款表</a:t>
            </a:r>
            <a:r>
              <a:rPr lang="en-US" altLang="zh-CN" sz="2800" dirty="0" smtClean="0"/>
              <a:t>》</a:t>
            </a:r>
            <a:endParaRPr lang="zh-CN" altLang="en-US" sz="2800" dirty="0" smtClean="0"/>
          </a:p>
          <a:p>
            <a:pPr marL="450850" indent="452438" algn="just">
              <a:spcAft>
                <a:spcPts val="1200"/>
              </a:spcAft>
              <a:buFont typeface="+mj-ea"/>
              <a:buAutoNum type="circleNumDbPlain"/>
              <a:defRPr/>
            </a:pPr>
            <a:r>
              <a:rPr lang="en-US" altLang="zh-CN" sz="2800" dirty="0" smtClean="0"/>
              <a:t> </a:t>
            </a:r>
            <a:r>
              <a:rPr lang="zh-CN" altLang="en-US" sz="2800" dirty="0" smtClean="0"/>
              <a:t>与发包方签订的建筑合同原件及复印件</a:t>
            </a:r>
          </a:p>
          <a:p>
            <a:pPr marL="450850" indent="452438" algn="just">
              <a:spcAft>
                <a:spcPts val="1200"/>
              </a:spcAft>
              <a:buFont typeface="+mj-ea"/>
              <a:buAutoNum type="circleNumDbPlain"/>
              <a:defRPr/>
            </a:pPr>
            <a:r>
              <a:rPr lang="en-US" altLang="zh-CN" sz="2800" dirty="0" smtClean="0"/>
              <a:t> </a:t>
            </a:r>
            <a:r>
              <a:rPr lang="zh-CN" altLang="en-US" sz="2800" dirty="0" smtClean="0"/>
              <a:t>与分包方签订的分包合同原件及复印件</a:t>
            </a:r>
          </a:p>
          <a:p>
            <a:pPr marL="450850" indent="452438" algn="just">
              <a:spcAft>
                <a:spcPts val="1200"/>
              </a:spcAft>
              <a:buFont typeface="+mj-ea"/>
              <a:buAutoNum type="circleNumDbPlain"/>
              <a:defRPr/>
            </a:pPr>
            <a:r>
              <a:rPr lang="zh-CN" altLang="en-US" sz="2800" dirty="0" smtClean="0"/>
              <a:t>从分包方取得的发票原件及复印件</a:t>
            </a:r>
          </a:p>
          <a:p>
            <a:endParaRPr lang="zh-CN" altLang="en-US" dirty="0"/>
          </a:p>
        </p:txBody>
      </p:sp>
      <p:sp>
        <p:nvSpPr>
          <p:cNvPr id="3" name="标题 2"/>
          <p:cNvSpPr>
            <a:spLocks noGrp="1"/>
          </p:cNvSpPr>
          <p:nvPr>
            <p:ph type="title"/>
          </p:nvPr>
        </p:nvSpPr>
        <p:spPr/>
        <p:txBody>
          <a:bodyPr/>
          <a:lstStyle/>
          <a:p>
            <a:r>
              <a:rPr lang="zh-CN" altLang="en-US" dirty="0" smtClean="0"/>
              <a:t>七  征收管理要求</a:t>
            </a:r>
            <a:endParaRPr lang="zh-CN" alt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en-US" altLang="zh-CN" sz="2800" dirty="0" smtClean="0"/>
              <a:t>2.</a:t>
            </a:r>
            <a:r>
              <a:rPr lang="zh-CN" altLang="en-US" sz="2800" dirty="0" smtClean="0"/>
              <a:t>对跨县（市、区）提供的建筑服务，要求纳税人</a:t>
            </a:r>
            <a:r>
              <a:rPr lang="zh-CN" altLang="en-US" sz="2800" dirty="0" smtClean="0">
                <a:solidFill>
                  <a:srgbClr val="FF0000"/>
                </a:solidFill>
              </a:rPr>
              <a:t>自行建立预缴税款台账</a:t>
            </a:r>
            <a:r>
              <a:rPr lang="zh-CN" altLang="en-US" sz="2800" dirty="0" smtClean="0"/>
              <a:t>，区分不同县（市、区）和项目逐笔登记全部收入、支付的分包款、已扣除的分包款、扣除分包款的发票号码、已预缴税款以及预缴税款的完税凭证号码等相关内容，留存备查</a:t>
            </a:r>
          </a:p>
          <a:p>
            <a:endParaRPr lang="zh-CN" altLang="en-US" dirty="0"/>
          </a:p>
        </p:txBody>
      </p:sp>
      <p:sp>
        <p:nvSpPr>
          <p:cNvPr id="3" name="标题 2"/>
          <p:cNvSpPr>
            <a:spLocks noGrp="1"/>
          </p:cNvSpPr>
          <p:nvPr>
            <p:ph type="title"/>
          </p:nvPr>
        </p:nvSpPr>
        <p:spPr/>
        <p:txBody>
          <a:bodyPr/>
          <a:lstStyle/>
          <a:p>
            <a:endParaRPr lang="zh-CN" altLang="en-US"/>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en-US" altLang="zh-CN" sz="2800" dirty="0" smtClean="0"/>
              <a:t>3.</a:t>
            </a:r>
            <a:r>
              <a:rPr lang="zh-CN" altLang="en-US" sz="2800" dirty="0" smtClean="0"/>
              <a:t>纳税人跨县（市、区）提供建筑服务，按规定应向建筑服务发生地主管国税机关预缴税款而自应当预缴之月起超过</a:t>
            </a:r>
            <a:r>
              <a:rPr lang="en-US" altLang="zh-CN" sz="2800" dirty="0" smtClean="0"/>
              <a:t>6</a:t>
            </a:r>
            <a:r>
              <a:rPr lang="zh-CN" altLang="en-US" sz="2800" dirty="0" smtClean="0"/>
              <a:t>个月没有预缴税款的，由机构所在地主管国税机关按照</a:t>
            </a:r>
            <a:r>
              <a:rPr lang="en-US" altLang="zh-CN" sz="2800" dirty="0" smtClean="0"/>
              <a:t>《</a:t>
            </a:r>
            <a:r>
              <a:rPr lang="zh-CN" altLang="en-US" sz="2800" dirty="0" smtClean="0"/>
              <a:t>中华人民共和国税收征收管理法</a:t>
            </a:r>
            <a:r>
              <a:rPr lang="en-US" altLang="zh-CN" sz="2800" dirty="0" smtClean="0"/>
              <a:t>》</a:t>
            </a:r>
            <a:r>
              <a:rPr lang="zh-CN" altLang="en-US" sz="2800" dirty="0" smtClean="0"/>
              <a:t>及相关规定进行处理</a:t>
            </a:r>
          </a:p>
          <a:p>
            <a:endParaRPr lang="zh-CN" altLang="en-US" dirty="0"/>
          </a:p>
        </p:txBody>
      </p:sp>
      <p:sp>
        <p:nvSpPr>
          <p:cNvPr id="3" name="标题 2"/>
          <p:cNvSpPr>
            <a:spLocks noGrp="1"/>
          </p:cNvSpPr>
          <p:nvPr>
            <p:ph type="title"/>
          </p:nvPr>
        </p:nvSpPr>
        <p:spPr/>
        <p:txBody>
          <a:bodyPr/>
          <a:lstStyle/>
          <a:p>
            <a:endParaRPr lang="zh-CN" altLang="en-US"/>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内容占位符 2"/>
          <p:cNvSpPr>
            <a:spLocks noGrp="1"/>
          </p:cNvSpPr>
          <p:nvPr>
            <p:ph idx="1"/>
          </p:nvPr>
        </p:nvSpPr>
        <p:spPr>
          <a:xfrm>
            <a:off x="457200" y="1481328"/>
            <a:ext cx="8229600" cy="5188032"/>
          </a:xfrm>
        </p:spPr>
        <p:txBody>
          <a:bodyPr>
            <a:normAutofit/>
          </a:bodyPr>
          <a:lstStyle/>
          <a:p>
            <a:pPr eaLnBrk="1" hangingPunct="1"/>
            <a:r>
              <a:rPr lang="zh-CN" altLang="en-US" sz="3200" dirty="0" smtClean="0"/>
              <a:t>一、基础资料</a:t>
            </a:r>
            <a:endParaRPr lang="en-US" altLang="zh-CN" sz="3200" dirty="0" smtClean="0"/>
          </a:p>
          <a:p>
            <a:pPr eaLnBrk="1" hangingPunct="1"/>
            <a:r>
              <a:rPr lang="zh-CN" altLang="en-US" sz="3200" dirty="0" smtClean="0"/>
              <a:t>（一）增值税一般纳税人（以下简称一般纳税人）纳税申报表及其附列资料包括：</a:t>
            </a:r>
          </a:p>
          <a:p>
            <a:pPr eaLnBrk="1" hangingPunct="1"/>
            <a:r>
              <a:rPr lang="en-US" altLang="zh-CN" sz="3200" dirty="0" smtClean="0"/>
              <a:t>1.《</a:t>
            </a:r>
            <a:r>
              <a:rPr lang="zh-CN" altLang="en-US" sz="3200" dirty="0" smtClean="0"/>
              <a:t>增值税纳税申报表（一般纳税人适用） </a:t>
            </a:r>
            <a:r>
              <a:rPr lang="en-US" altLang="zh-CN" sz="3200" dirty="0" smtClean="0"/>
              <a:t>》 </a:t>
            </a:r>
            <a:r>
              <a:rPr lang="zh-CN" altLang="en-US" sz="3200" dirty="0" smtClean="0">
                <a:solidFill>
                  <a:srgbClr val="FF0000"/>
                </a:solidFill>
              </a:rPr>
              <a:t>（主表）</a:t>
            </a:r>
            <a:r>
              <a:rPr lang="zh-CN" altLang="en-US" sz="3200" dirty="0" smtClean="0"/>
              <a:t> 。</a:t>
            </a:r>
          </a:p>
          <a:p>
            <a:pPr eaLnBrk="1" hangingPunct="1"/>
            <a:r>
              <a:rPr lang="en-US" altLang="zh-CN" sz="3200" dirty="0" smtClean="0"/>
              <a:t>2.《</a:t>
            </a:r>
            <a:r>
              <a:rPr lang="zh-CN" altLang="en-US" sz="3200" dirty="0" smtClean="0"/>
              <a:t>增值税纳税申报表附列资料（一）</a:t>
            </a:r>
            <a:r>
              <a:rPr lang="en-US" altLang="zh-CN" sz="3200" dirty="0" smtClean="0"/>
              <a:t>》 </a:t>
            </a:r>
            <a:r>
              <a:rPr lang="zh-CN" altLang="en-US" sz="3200" dirty="0" smtClean="0">
                <a:solidFill>
                  <a:srgbClr val="FF0000"/>
                </a:solidFill>
              </a:rPr>
              <a:t>（本期销售情况明细</a:t>
            </a:r>
            <a:r>
              <a:rPr lang="en-US" altLang="zh-CN" sz="3200" dirty="0" smtClean="0">
                <a:solidFill>
                  <a:srgbClr val="FF0000"/>
                </a:solidFill>
              </a:rPr>
              <a:t> </a:t>
            </a:r>
            <a:r>
              <a:rPr lang="zh-CN" altLang="en-US" sz="3200" dirty="0" smtClean="0">
                <a:solidFill>
                  <a:srgbClr val="FF0000"/>
                </a:solidFill>
              </a:rPr>
              <a:t>）。</a:t>
            </a:r>
            <a:endParaRPr lang="en-US" altLang="zh-CN" sz="3200" dirty="0" smtClean="0">
              <a:solidFill>
                <a:srgbClr val="FF0000"/>
              </a:solidFill>
            </a:endParaRPr>
          </a:p>
          <a:p>
            <a:pPr eaLnBrk="1" hangingPunct="1"/>
            <a:r>
              <a:rPr lang="en-US" altLang="zh-CN" sz="3200" dirty="0" smtClean="0"/>
              <a:t>3.《</a:t>
            </a:r>
            <a:r>
              <a:rPr lang="zh-CN" altLang="en-US" sz="3200" dirty="0" smtClean="0"/>
              <a:t>增值税纳税申报表附列资料（二）</a:t>
            </a:r>
            <a:r>
              <a:rPr lang="en-US" altLang="zh-CN" sz="3200" dirty="0" smtClean="0"/>
              <a:t>》 </a:t>
            </a:r>
            <a:r>
              <a:rPr lang="zh-CN" altLang="en-US" sz="3200" dirty="0" smtClean="0">
                <a:solidFill>
                  <a:srgbClr val="FF0000"/>
                </a:solidFill>
              </a:rPr>
              <a:t>（本期进项税额明细）。</a:t>
            </a:r>
          </a:p>
        </p:txBody>
      </p:sp>
      <p:sp>
        <p:nvSpPr>
          <p:cNvPr id="2" name="标题 1"/>
          <p:cNvSpPr>
            <a:spLocks noGrp="1"/>
          </p:cNvSpPr>
          <p:nvPr>
            <p:ph type="title"/>
          </p:nvPr>
        </p:nvSpPr>
        <p:spPr/>
        <p:txBody>
          <a:bodyPr rtlCol="0">
            <a:noAutofit/>
          </a:bodyPr>
          <a:lstStyle/>
          <a:p>
            <a:pPr algn="ctr" eaLnBrk="1" fontAlgn="auto" hangingPunct="1">
              <a:spcAft>
                <a:spcPts val="0"/>
              </a:spcAft>
              <a:defRPr/>
            </a:pPr>
            <a:r>
              <a:rPr lang="zh-CN" altLang="en-US" sz="4000" dirty="0" smtClean="0"/>
              <a:t>伍 纳税申报资料</a:t>
            </a:r>
            <a:br>
              <a:rPr lang="zh-CN" altLang="en-US" sz="4000" dirty="0" smtClean="0"/>
            </a:br>
            <a:endParaRPr lang="zh-CN" altLang="en-US" sz="4000"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4294967295"/>
          </p:nvPr>
        </p:nvSpPr>
        <p:spPr>
          <a:xfrm>
            <a:off x="467544" y="764704"/>
            <a:ext cx="8229600" cy="5246042"/>
          </a:xfrm>
        </p:spPr>
        <p:txBody>
          <a:bodyPr rtlCol="0">
            <a:normAutofit/>
          </a:bodyPr>
          <a:lstStyle/>
          <a:p>
            <a:pPr eaLnBrk="1" fontAlgn="auto" hangingPunct="1">
              <a:spcAft>
                <a:spcPts val="0"/>
              </a:spcAft>
              <a:buFont typeface="Arial" pitchFamily="34" charset="0"/>
              <a:buChar char="•"/>
              <a:defRPr/>
            </a:pPr>
            <a:r>
              <a:rPr lang="en-US" altLang="zh-CN" sz="3200" dirty="0" smtClean="0"/>
              <a:t>4</a:t>
            </a:r>
            <a:r>
              <a:rPr lang="en-US" altLang="zh-CN" sz="3200" dirty="0" smtClean="0">
                <a:solidFill>
                  <a:srgbClr val="C00000"/>
                </a:solidFill>
              </a:rPr>
              <a:t>.《</a:t>
            </a:r>
            <a:r>
              <a:rPr lang="zh-CN" altLang="en-US" sz="3200" dirty="0" smtClean="0">
                <a:solidFill>
                  <a:srgbClr val="C00000"/>
                </a:solidFill>
              </a:rPr>
              <a:t>增值税纳税申报表附列资料（三） </a:t>
            </a:r>
            <a:r>
              <a:rPr lang="en-US" altLang="zh-CN" sz="3200" dirty="0" smtClean="0">
                <a:solidFill>
                  <a:srgbClr val="C00000"/>
                </a:solidFill>
              </a:rPr>
              <a:t>》 </a:t>
            </a:r>
            <a:r>
              <a:rPr lang="zh-CN" altLang="en-US" sz="3200" dirty="0" smtClean="0">
                <a:solidFill>
                  <a:srgbClr val="C00000"/>
                </a:solidFill>
              </a:rPr>
              <a:t>（服务、不动产和无形资产扣除项目明细</a:t>
            </a:r>
            <a:r>
              <a:rPr lang="zh-CN" altLang="en-US" sz="3200" dirty="0" smtClean="0"/>
              <a:t>）。</a:t>
            </a:r>
          </a:p>
          <a:p>
            <a:pPr eaLnBrk="1" fontAlgn="auto" hangingPunct="1">
              <a:spcAft>
                <a:spcPts val="0"/>
              </a:spcAft>
              <a:buFont typeface="Arial" pitchFamily="34" charset="0"/>
              <a:buChar char="•"/>
              <a:defRPr/>
            </a:pPr>
            <a:r>
              <a:rPr lang="zh-CN" altLang="en-US" sz="3200" dirty="0" smtClean="0"/>
              <a:t>一般纳税人销售服务、不动产和无形资产，在确定服务、不动产和无形资产销售额时，按照有关规定可以从取得的全部价款和价外费用中扣除价款的，需填报</a:t>
            </a:r>
            <a:r>
              <a:rPr lang="en-US" altLang="zh-CN" sz="3200" dirty="0" smtClean="0"/>
              <a:t>《</a:t>
            </a:r>
            <a:r>
              <a:rPr lang="zh-CN" altLang="en-US" sz="3200" dirty="0" smtClean="0"/>
              <a:t>附列资料（三） </a:t>
            </a:r>
            <a:r>
              <a:rPr lang="en-US" altLang="zh-CN" sz="3200" dirty="0" smtClean="0"/>
              <a:t>》</a:t>
            </a:r>
            <a:r>
              <a:rPr lang="zh-CN" altLang="en-US" sz="3200" dirty="0" smtClean="0"/>
              <a:t>。</a:t>
            </a:r>
          </a:p>
          <a:p>
            <a:pPr eaLnBrk="1" fontAlgn="auto" hangingPunct="1">
              <a:spcAft>
                <a:spcPts val="0"/>
              </a:spcAft>
              <a:buFont typeface="Arial" pitchFamily="34" charset="0"/>
              <a:buChar char="•"/>
              <a:defRPr/>
            </a:pPr>
            <a:endParaRPr lang="en-US" altLang="zh-CN" sz="3200" dirty="0" smtClean="0">
              <a:solidFill>
                <a:srgbClr val="FF0000"/>
              </a:solidFill>
            </a:endParaRPr>
          </a:p>
          <a:p>
            <a:pPr eaLnBrk="1" fontAlgn="auto" hangingPunct="1">
              <a:spcAft>
                <a:spcPts val="0"/>
              </a:spcAft>
              <a:buFont typeface="Arial" pitchFamily="34" charset="0"/>
              <a:buChar char="•"/>
              <a:defRPr/>
            </a:pPr>
            <a:r>
              <a:rPr lang="zh-CN" altLang="en-US" sz="3200" dirty="0" smtClean="0">
                <a:solidFill>
                  <a:srgbClr val="FF0000"/>
                </a:solidFill>
              </a:rPr>
              <a:t>其他情况不填写该附列资料。</a:t>
            </a:r>
          </a:p>
          <a:p>
            <a:pPr eaLnBrk="1" fontAlgn="auto" hangingPunct="1">
              <a:spcAft>
                <a:spcPts val="0"/>
              </a:spcAft>
              <a:buFont typeface="Arial" pitchFamily="34" charset="0"/>
              <a:buChar char="•"/>
              <a:defRPr/>
            </a:pPr>
            <a:endParaRPr lang="zh-CN" altLang="en-US" sz="3200"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4294967295"/>
          </p:nvPr>
        </p:nvSpPr>
        <p:spPr>
          <a:xfrm>
            <a:off x="395536" y="620688"/>
            <a:ext cx="8229600" cy="5102026"/>
          </a:xfrm>
        </p:spPr>
        <p:txBody>
          <a:bodyPr rtlCol="0">
            <a:normAutofit/>
          </a:bodyPr>
          <a:lstStyle/>
          <a:p>
            <a:pPr eaLnBrk="1" fontAlgn="auto" hangingPunct="1">
              <a:spcAft>
                <a:spcPts val="0"/>
              </a:spcAft>
              <a:buFont typeface="Arial" pitchFamily="34" charset="0"/>
              <a:buChar char="•"/>
              <a:defRPr/>
            </a:pPr>
            <a:r>
              <a:rPr lang="en-US" altLang="zh-CN" sz="3200" dirty="0" smtClean="0"/>
              <a:t>5.《</a:t>
            </a:r>
            <a:r>
              <a:rPr lang="zh-CN" altLang="en-US" sz="3200" dirty="0" smtClean="0"/>
              <a:t>增值税纳税申报表附列资料（四）</a:t>
            </a:r>
            <a:r>
              <a:rPr lang="en-US" altLang="zh-CN" sz="3200" dirty="0" smtClean="0"/>
              <a:t>》 </a:t>
            </a:r>
            <a:r>
              <a:rPr lang="zh-CN" altLang="en-US" sz="3200" dirty="0" smtClean="0"/>
              <a:t>（税额抵减情况表） 。</a:t>
            </a:r>
          </a:p>
          <a:p>
            <a:pPr eaLnBrk="1" fontAlgn="auto" hangingPunct="1">
              <a:spcAft>
                <a:spcPts val="0"/>
              </a:spcAft>
              <a:buFont typeface="Arial" pitchFamily="34" charset="0"/>
              <a:buChar char="•"/>
              <a:defRPr/>
            </a:pPr>
            <a:r>
              <a:rPr lang="en-US" altLang="zh-CN" sz="3200" dirty="0" smtClean="0"/>
              <a:t>6</a:t>
            </a:r>
            <a:r>
              <a:rPr lang="en-US" altLang="zh-CN" sz="3200" dirty="0" smtClean="0">
                <a:solidFill>
                  <a:srgbClr val="C00000"/>
                </a:solidFill>
              </a:rPr>
              <a:t>.《</a:t>
            </a:r>
            <a:r>
              <a:rPr lang="zh-CN" altLang="en-US" sz="3200" dirty="0" smtClean="0">
                <a:solidFill>
                  <a:srgbClr val="C00000"/>
                </a:solidFill>
              </a:rPr>
              <a:t>增值税纳税申报表附列资料（五）</a:t>
            </a:r>
            <a:r>
              <a:rPr lang="en-US" altLang="zh-CN" sz="3200" dirty="0" smtClean="0">
                <a:solidFill>
                  <a:srgbClr val="C00000"/>
                </a:solidFill>
              </a:rPr>
              <a:t>》 </a:t>
            </a:r>
            <a:r>
              <a:rPr lang="zh-CN" altLang="en-US" sz="3200" dirty="0" smtClean="0">
                <a:solidFill>
                  <a:srgbClr val="C00000"/>
                </a:solidFill>
              </a:rPr>
              <a:t>（不动产分期抵扣计算表</a:t>
            </a:r>
            <a:r>
              <a:rPr lang="zh-CN" altLang="en-US" sz="3200" dirty="0" smtClean="0"/>
              <a:t>） 。</a:t>
            </a:r>
          </a:p>
          <a:p>
            <a:pPr eaLnBrk="1" fontAlgn="auto" hangingPunct="1">
              <a:spcAft>
                <a:spcPts val="0"/>
              </a:spcAft>
              <a:buFont typeface="Arial" pitchFamily="34" charset="0"/>
              <a:buChar char="•"/>
              <a:defRPr/>
            </a:pPr>
            <a:r>
              <a:rPr lang="en-US" altLang="zh-CN" sz="3200" dirty="0" smtClean="0"/>
              <a:t>7.《</a:t>
            </a:r>
            <a:r>
              <a:rPr lang="zh-CN" altLang="en-US" sz="3200" dirty="0" smtClean="0"/>
              <a:t>固定资产（不含不动产）进项税额抵扣情况表</a:t>
            </a:r>
            <a:r>
              <a:rPr lang="en-US" altLang="zh-CN" sz="3200" dirty="0" smtClean="0"/>
              <a:t>》 </a:t>
            </a:r>
            <a:r>
              <a:rPr lang="zh-CN" altLang="en-US" sz="3200" dirty="0" smtClean="0"/>
              <a:t>。</a:t>
            </a:r>
          </a:p>
          <a:p>
            <a:pPr eaLnBrk="1" fontAlgn="auto" hangingPunct="1">
              <a:spcAft>
                <a:spcPts val="0"/>
              </a:spcAft>
              <a:buFont typeface="Arial" pitchFamily="34" charset="0"/>
              <a:buChar char="•"/>
              <a:defRPr/>
            </a:pPr>
            <a:r>
              <a:rPr lang="en-US" altLang="zh-CN" sz="3200" dirty="0" smtClean="0"/>
              <a:t>8</a:t>
            </a:r>
            <a:r>
              <a:rPr lang="en-US" altLang="zh-CN" sz="3200" dirty="0" smtClean="0">
                <a:solidFill>
                  <a:srgbClr val="C00000"/>
                </a:solidFill>
              </a:rPr>
              <a:t>.《</a:t>
            </a:r>
            <a:r>
              <a:rPr lang="zh-CN" altLang="en-US" sz="3200" dirty="0" smtClean="0">
                <a:solidFill>
                  <a:srgbClr val="C00000"/>
                </a:solidFill>
              </a:rPr>
              <a:t>本期抵扣进项税额结构明细表</a:t>
            </a:r>
            <a:r>
              <a:rPr lang="en-US" altLang="zh-CN" sz="3200" dirty="0" smtClean="0">
                <a:solidFill>
                  <a:srgbClr val="C00000"/>
                </a:solidFill>
              </a:rPr>
              <a:t>》</a:t>
            </a:r>
            <a:r>
              <a:rPr lang="zh-CN" altLang="en-US" sz="3200" dirty="0" smtClean="0"/>
              <a:t>。</a:t>
            </a:r>
          </a:p>
          <a:p>
            <a:pPr eaLnBrk="1" fontAlgn="auto" hangingPunct="1">
              <a:spcAft>
                <a:spcPts val="0"/>
              </a:spcAft>
              <a:buFont typeface="Arial" pitchFamily="34" charset="0"/>
              <a:buChar char="•"/>
              <a:defRPr/>
            </a:pPr>
            <a:r>
              <a:rPr lang="en-US" altLang="zh-CN" sz="3200" dirty="0" smtClean="0"/>
              <a:t>9.《</a:t>
            </a:r>
            <a:r>
              <a:rPr lang="zh-CN" altLang="en-US" sz="3200" dirty="0" smtClean="0"/>
              <a:t>增值税减免税申报明细表</a:t>
            </a:r>
            <a:r>
              <a:rPr lang="en-US" altLang="zh-CN" sz="3200" dirty="0" smtClean="0"/>
              <a:t>》</a:t>
            </a:r>
            <a:r>
              <a:rPr lang="zh-CN" altLang="en-US" sz="3200" dirty="0" smtClean="0"/>
              <a:t>。</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260648"/>
            <a:ext cx="8229600" cy="6597352"/>
          </a:xfrm>
        </p:spPr>
        <p:txBody>
          <a:bodyPr rtlCol="0">
            <a:noAutofit/>
          </a:bodyPr>
          <a:lstStyle/>
          <a:p>
            <a:pPr>
              <a:buFont typeface="Arial" pitchFamily="34" charset="0"/>
              <a:buChar char="•"/>
              <a:defRPr/>
            </a:pPr>
            <a:r>
              <a:rPr lang="zh-CN" altLang="en-US" sz="3200" dirty="0" smtClean="0"/>
              <a:t>二、纳税申报其他资料</a:t>
            </a:r>
            <a:r>
              <a:rPr lang="zh-CN" altLang="en-US" sz="3200" dirty="0" smtClean="0">
                <a:sym typeface="Wingdings" pitchFamily="2" charset="2"/>
              </a:rPr>
              <a:t>（</a:t>
            </a:r>
            <a:r>
              <a:rPr lang="en-US" altLang="zh-CN" sz="3200" dirty="0" smtClean="0">
                <a:sym typeface="Wingdings" pitchFamily="2" charset="2"/>
              </a:rPr>
              <a:t>7</a:t>
            </a:r>
            <a:r>
              <a:rPr lang="zh-CN" altLang="en-US" sz="3200" dirty="0" smtClean="0">
                <a:sym typeface="Wingdings" pitchFamily="2" charset="2"/>
              </a:rPr>
              <a:t>种）</a:t>
            </a:r>
            <a:endParaRPr lang="en-US" altLang="zh-CN" sz="3200" dirty="0" smtClean="0">
              <a:sym typeface="Wingdings" pitchFamily="2" charset="2"/>
            </a:endParaRPr>
          </a:p>
          <a:p>
            <a:pPr>
              <a:buFont typeface="Arial" pitchFamily="34" charset="0"/>
              <a:buChar char="•"/>
              <a:defRPr/>
            </a:pPr>
            <a:r>
              <a:rPr lang="en-US" altLang="zh-CN" sz="3200" dirty="0" smtClean="0"/>
              <a:t>1.</a:t>
            </a:r>
            <a:r>
              <a:rPr lang="zh-CN" altLang="en-US" sz="3200" dirty="0" smtClean="0"/>
              <a:t>已开具的税控机动车销售统一发票和普通发票的存根联。</a:t>
            </a:r>
          </a:p>
          <a:p>
            <a:pPr eaLnBrk="1" fontAlgn="auto" hangingPunct="1">
              <a:spcAft>
                <a:spcPts val="0"/>
              </a:spcAft>
              <a:buFont typeface="Arial" pitchFamily="34" charset="0"/>
              <a:buChar char="•"/>
              <a:defRPr/>
            </a:pPr>
            <a:r>
              <a:rPr lang="en-US" altLang="zh-CN" sz="3200" dirty="0" smtClean="0"/>
              <a:t>2.</a:t>
            </a:r>
            <a:r>
              <a:rPr lang="zh-CN" altLang="en-US" sz="3200" dirty="0" smtClean="0"/>
              <a:t>符合抵扣条件且在本期申报抵扣的增值税专用发票（含税控机动车销售统一发票）的抵扣联。</a:t>
            </a:r>
          </a:p>
          <a:p>
            <a:pPr eaLnBrk="1" fontAlgn="auto" hangingPunct="1">
              <a:spcAft>
                <a:spcPts val="0"/>
              </a:spcAft>
              <a:buFont typeface="Arial" pitchFamily="34" charset="0"/>
              <a:buChar char="•"/>
              <a:defRPr/>
            </a:pPr>
            <a:r>
              <a:rPr lang="en-US" altLang="zh-CN" sz="3200" dirty="0" smtClean="0"/>
              <a:t>3.</a:t>
            </a:r>
            <a:r>
              <a:rPr lang="zh-CN" altLang="en-US" sz="3200" dirty="0" smtClean="0"/>
              <a:t>符合抵扣条件且在本期申报抵扣的海关进口增值税专用缴款书、购进农产品取得的普通发票的复印件。</a:t>
            </a:r>
          </a:p>
          <a:p>
            <a:pPr eaLnBrk="1" fontAlgn="auto" hangingPunct="1">
              <a:spcAft>
                <a:spcPts val="0"/>
              </a:spcAft>
              <a:buFont typeface="Arial" pitchFamily="34" charset="0"/>
              <a:buChar char="•"/>
              <a:defRPr/>
            </a:pPr>
            <a:r>
              <a:rPr lang="en-US" altLang="zh-CN" sz="3200" dirty="0" smtClean="0"/>
              <a:t>4.</a:t>
            </a:r>
            <a:r>
              <a:rPr lang="zh-CN" altLang="en-US" sz="3200" dirty="0" smtClean="0"/>
              <a:t>符合抵扣条件且在本期申报抵扣的税收完税凭证及其清单，书面合同、付款证明和境外单位的对账单或者发票。</a:t>
            </a:r>
          </a:p>
          <a:p>
            <a:pPr eaLnBrk="1" fontAlgn="auto" hangingPunct="1">
              <a:spcAft>
                <a:spcPts val="0"/>
              </a:spcAft>
              <a:buFont typeface="Arial" pitchFamily="34" charset="0"/>
              <a:buChar char="•"/>
              <a:defRPr/>
            </a:pPr>
            <a:endParaRPr lang="zh-CN" altLang="en-US" sz="3200" dirty="0"/>
          </a:p>
        </p:txBody>
      </p:sp>
      <p:sp>
        <p:nvSpPr>
          <p:cNvPr id="2" name="标题 1"/>
          <p:cNvSpPr>
            <a:spLocks noGrp="1"/>
          </p:cNvSpPr>
          <p:nvPr>
            <p:ph type="title"/>
          </p:nvPr>
        </p:nvSpPr>
        <p:spPr/>
        <p:txBody>
          <a:bodyPr rtlCol="0">
            <a:normAutofit fontScale="90000"/>
          </a:bodyPr>
          <a:lstStyle/>
          <a:p>
            <a:pPr eaLnBrk="1" fontAlgn="auto" hangingPunct="1">
              <a:spcAft>
                <a:spcPts val="0"/>
              </a:spcAft>
              <a:defRPr/>
            </a:pPr>
            <a:r>
              <a:rPr lang="zh-CN" altLang="en-US" dirty="0" smtClean="0"/>
              <a:t/>
            </a:r>
            <a:br>
              <a:rPr lang="zh-CN" altLang="en-US" dirty="0" smtClean="0"/>
            </a:br>
            <a:endParaRPr lang="zh-CN" alt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图示 4"/>
          <p:cNvGraphicFramePr/>
          <p:nvPr/>
        </p:nvGraphicFramePr>
        <p:xfrm>
          <a:off x="827584" y="692696"/>
          <a:ext cx="7416824" cy="47683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4294967295"/>
          </p:nvPr>
        </p:nvSpPr>
        <p:spPr>
          <a:xfrm>
            <a:off x="395536" y="620688"/>
            <a:ext cx="8229600" cy="6120680"/>
          </a:xfrm>
        </p:spPr>
        <p:txBody>
          <a:bodyPr rtlCol="0">
            <a:noAutofit/>
          </a:bodyPr>
          <a:lstStyle/>
          <a:p>
            <a:pPr eaLnBrk="1" fontAlgn="auto" hangingPunct="1">
              <a:spcAft>
                <a:spcPts val="0"/>
              </a:spcAft>
              <a:buFont typeface="Arial" pitchFamily="34" charset="0"/>
              <a:buChar char="•"/>
              <a:defRPr/>
            </a:pPr>
            <a:r>
              <a:rPr lang="en-US" altLang="zh-CN" sz="3200" dirty="0" smtClean="0"/>
              <a:t>5.</a:t>
            </a:r>
            <a:r>
              <a:rPr lang="zh-CN" altLang="en-US" sz="3200" dirty="0" smtClean="0"/>
              <a:t>已开具的农产品收购凭证的存根联或报查联。</a:t>
            </a:r>
          </a:p>
          <a:p>
            <a:pPr eaLnBrk="1" fontAlgn="auto" hangingPunct="1">
              <a:spcAft>
                <a:spcPts val="0"/>
              </a:spcAft>
              <a:buFont typeface="Arial" pitchFamily="34" charset="0"/>
              <a:buChar char="•"/>
              <a:defRPr/>
            </a:pPr>
            <a:r>
              <a:rPr lang="en-US" altLang="zh-CN" sz="3200" dirty="0" smtClean="0"/>
              <a:t>6.</a:t>
            </a:r>
            <a:r>
              <a:rPr lang="zh-CN" altLang="en-US" sz="3200" dirty="0" smtClean="0"/>
              <a:t>纳税人销售服务、不动产和无形资产，在确定服务、不动产和无形资产销售额时，按照有关规定从取得的全部价款和价外费用中扣除价款的合法凭证及其清单。</a:t>
            </a:r>
          </a:p>
          <a:p>
            <a:pPr eaLnBrk="1" fontAlgn="auto" hangingPunct="1">
              <a:spcAft>
                <a:spcPts val="0"/>
              </a:spcAft>
              <a:buFont typeface="Arial" pitchFamily="34" charset="0"/>
              <a:buChar char="•"/>
              <a:defRPr/>
            </a:pPr>
            <a:r>
              <a:rPr lang="en-US" altLang="zh-CN" sz="3200" dirty="0" smtClean="0"/>
              <a:t>7.</a:t>
            </a:r>
            <a:r>
              <a:rPr lang="zh-CN" altLang="en-US" sz="3200" dirty="0" smtClean="0"/>
              <a:t>主管税务机关规定的其他资料。</a:t>
            </a:r>
            <a:endParaRPr lang="en-US" altLang="zh-CN" sz="3200" dirty="0" smtClean="0"/>
          </a:p>
          <a:p>
            <a:pPr eaLnBrk="1" fontAlgn="auto" hangingPunct="1">
              <a:spcAft>
                <a:spcPts val="0"/>
              </a:spcAft>
              <a:buFont typeface="Arial" pitchFamily="34" charset="0"/>
              <a:buChar char="•"/>
              <a:defRPr/>
            </a:pPr>
            <a:r>
              <a:rPr lang="zh-CN" altLang="en-US" sz="3200" dirty="0" smtClean="0">
                <a:solidFill>
                  <a:srgbClr val="FF0000"/>
                </a:solidFill>
              </a:rPr>
              <a:t>公告规定，纳税申报表及其附列资料为必报资料。</a:t>
            </a:r>
            <a:r>
              <a:rPr lang="zh-CN" altLang="en-US" sz="3200" dirty="0" smtClean="0"/>
              <a:t>纳税申报其他资料的报备要求由省级国家税务局确定。</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内容占位符 2"/>
          <p:cNvSpPr>
            <a:spLocks noGrp="1"/>
          </p:cNvSpPr>
          <p:nvPr>
            <p:ph idx="4294967295"/>
          </p:nvPr>
        </p:nvSpPr>
        <p:spPr>
          <a:xfrm>
            <a:off x="323528" y="548680"/>
            <a:ext cx="8229600" cy="5458420"/>
          </a:xfrm>
        </p:spPr>
        <p:txBody>
          <a:bodyPr>
            <a:normAutofit/>
          </a:bodyPr>
          <a:lstStyle/>
          <a:p>
            <a:pPr eaLnBrk="1" hangingPunct="1"/>
            <a:r>
              <a:rPr lang="zh-CN" altLang="en-US" sz="3200" dirty="0" smtClean="0"/>
              <a:t>三、增值税预缴税款表</a:t>
            </a:r>
            <a:endParaRPr lang="en-US" altLang="zh-CN" sz="3200" dirty="0" smtClean="0"/>
          </a:p>
          <a:p>
            <a:pPr eaLnBrk="1" hangingPunct="1"/>
            <a:endParaRPr lang="zh-CN" altLang="en-US" sz="3200" dirty="0" smtClean="0"/>
          </a:p>
          <a:p>
            <a:pPr eaLnBrk="1" hangingPunct="1"/>
            <a:r>
              <a:rPr lang="zh-CN" altLang="en-US" sz="3200" dirty="0" smtClean="0"/>
              <a:t>公告规定，纳税人跨县（市）提供建筑服务、</a:t>
            </a:r>
            <a:r>
              <a:rPr lang="zh-CN" altLang="en-US" sz="3200" dirty="0" smtClean="0">
                <a:solidFill>
                  <a:srgbClr val="FF0000"/>
                </a:solidFill>
              </a:rPr>
              <a:t>房地产开发企业预售</a:t>
            </a:r>
            <a:r>
              <a:rPr lang="zh-CN" altLang="en-US" sz="3200" dirty="0" smtClean="0"/>
              <a:t>自行开发的房地产项目、纳税人</a:t>
            </a:r>
            <a:r>
              <a:rPr lang="zh-CN" altLang="en-US" sz="3200" dirty="0" smtClean="0">
                <a:solidFill>
                  <a:srgbClr val="FF0000"/>
                </a:solidFill>
              </a:rPr>
              <a:t>出租与机构所在地不在同一县（市）的不动产</a:t>
            </a:r>
            <a:r>
              <a:rPr lang="zh-CN" altLang="en-US" sz="3200" dirty="0" smtClean="0"/>
              <a:t>，按规定需要在项目所在地或不动产所在地</a:t>
            </a:r>
            <a:r>
              <a:rPr lang="zh-CN" altLang="en-US" sz="3200" dirty="0" smtClean="0">
                <a:solidFill>
                  <a:srgbClr val="FF0000"/>
                </a:solidFill>
              </a:rPr>
              <a:t>主管国税机关预缴税</a:t>
            </a:r>
            <a:r>
              <a:rPr lang="zh-CN" altLang="en-US" sz="3200" dirty="0" smtClean="0"/>
              <a:t>款的，需填写</a:t>
            </a:r>
            <a:r>
              <a:rPr lang="en-US" altLang="zh-CN" sz="3200" dirty="0" smtClean="0"/>
              <a:t>《</a:t>
            </a:r>
            <a:r>
              <a:rPr lang="zh-CN" altLang="en-US" sz="3200" dirty="0" smtClean="0"/>
              <a:t>增值税预缴税款表</a:t>
            </a:r>
            <a:r>
              <a:rPr lang="en-US" altLang="zh-CN" sz="3200" dirty="0" smtClean="0"/>
              <a:t>》 </a:t>
            </a:r>
            <a:r>
              <a:rPr lang="zh-CN" altLang="en-US" sz="3200" dirty="0" smtClean="0"/>
              <a:t>。</a:t>
            </a:r>
            <a:endParaRPr lang="en-US" altLang="zh-CN" sz="3200" dirty="0" smtClean="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内容占位符 2"/>
          <p:cNvSpPr>
            <a:spLocks noGrp="1"/>
          </p:cNvSpPr>
          <p:nvPr>
            <p:ph idx="4294967295"/>
          </p:nvPr>
        </p:nvSpPr>
        <p:spPr>
          <a:xfrm>
            <a:off x="467544" y="548680"/>
            <a:ext cx="8229600" cy="5174034"/>
          </a:xfrm>
        </p:spPr>
        <p:txBody>
          <a:bodyPr>
            <a:normAutofit/>
          </a:bodyPr>
          <a:lstStyle/>
          <a:p>
            <a:pPr eaLnBrk="1" hangingPunct="1"/>
            <a:endParaRPr lang="en-US" altLang="zh-CN" sz="3200" dirty="0" smtClean="0"/>
          </a:p>
          <a:p>
            <a:pPr eaLnBrk="1" hangingPunct="1"/>
            <a:r>
              <a:rPr lang="en-US" altLang="zh-CN" sz="3200" dirty="0" smtClean="0"/>
              <a:t>1.</a:t>
            </a:r>
            <a:r>
              <a:rPr lang="zh-CN" altLang="en-US" sz="3200" dirty="0" smtClean="0"/>
              <a:t>跨县（市）异地服务</a:t>
            </a:r>
            <a:endParaRPr lang="en-US" altLang="zh-CN" sz="3200" dirty="0" smtClean="0"/>
          </a:p>
          <a:p>
            <a:pPr eaLnBrk="1" hangingPunct="1"/>
            <a:r>
              <a:rPr lang="en-US" altLang="zh-CN" sz="3200" dirty="0" smtClean="0"/>
              <a:t>2.</a:t>
            </a:r>
            <a:r>
              <a:rPr lang="zh-CN" altLang="en-US" sz="3200" dirty="0" smtClean="0"/>
              <a:t>建筑服务、</a:t>
            </a:r>
            <a:r>
              <a:rPr lang="zh-CN" altLang="en-US" sz="3200" dirty="0" smtClean="0">
                <a:solidFill>
                  <a:srgbClr val="FF0000"/>
                </a:solidFill>
              </a:rPr>
              <a:t>销售自行开发的房地产、异地出租不动产</a:t>
            </a:r>
            <a:endParaRPr lang="en-US" altLang="zh-CN" sz="3200" dirty="0" smtClean="0">
              <a:solidFill>
                <a:srgbClr val="FF0000"/>
              </a:solidFill>
            </a:endParaRPr>
          </a:p>
          <a:p>
            <a:pPr eaLnBrk="1" hangingPunct="1"/>
            <a:r>
              <a:rPr lang="en-US" altLang="zh-CN" sz="3200" dirty="0" smtClean="0"/>
              <a:t>3.</a:t>
            </a:r>
            <a:r>
              <a:rPr lang="zh-CN" altLang="en-US" sz="3200" dirty="0" smtClean="0"/>
              <a:t>在国税机关预缴税款时</a:t>
            </a:r>
            <a:endParaRPr lang="en-US" altLang="zh-CN" sz="3200" dirty="0" smtClean="0"/>
          </a:p>
          <a:p>
            <a:pPr eaLnBrk="1" hangingPunct="1"/>
            <a:r>
              <a:rPr lang="zh-CN" altLang="en-US" sz="3200" dirty="0" smtClean="0">
                <a:solidFill>
                  <a:srgbClr val="C00000"/>
                </a:solidFill>
              </a:rPr>
              <a:t>注意：在地税预缴税款不需要填报（不动产销售和其他个人出租不动产）</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图示 1"/>
          <p:cNvGraphicFramePr/>
          <p:nvPr/>
        </p:nvGraphicFramePr>
        <p:xfrm>
          <a:off x="0" y="0"/>
          <a:ext cx="914400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p:nvPr/>
        </p:nvPicPr>
        <p:blipFill>
          <a:blip r:embed="rId2" cstate="print"/>
          <a:srcRect/>
          <a:stretch>
            <a:fillRect/>
          </a:stretch>
        </p:blipFill>
        <p:spPr bwMode="auto">
          <a:xfrm>
            <a:off x="179512" y="764704"/>
            <a:ext cx="8712968" cy="46085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灯片编号占位符 2"/>
          <p:cNvSpPr txBox="1">
            <a:spLocks noGrp="1"/>
          </p:cNvSpPr>
          <p:nvPr/>
        </p:nvSpPr>
        <p:spPr bwMode="auto">
          <a:xfrm>
            <a:off x="6553200" y="6537325"/>
            <a:ext cx="2133600" cy="244475"/>
          </a:xfrm>
          <a:prstGeom prst="rect">
            <a:avLst/>
          </a:prstGeom>
          <a:noFill/>
          <a:ln w="9525">
            <a:noFill/>
            <a:miter lim="800000"/>
            <a:headEnd/>
            <a:tailEnd/>
          </a:ln>
        </p:spPr>
        <p:txBody>
          <a:bodyPr/>
          <a:lstStyle/>
          <a:p>
            <a:pPr algn="r" defTabSz="912813"/>
            <a:fld id="{1C7685F9-EF49-4721-A41B-D5C191F3C2A2}" type="slidenum">
              <a:rPr lang="en-US" altLang="zh-CN" sz="1200">
                <a:solidFill>
                  <a:schemeClr val="bg1"/>
                </a:solidFill>
                <a:latin typeface="Calibri" pitchFamily="34" charset="0"/>
              </a:rPr>
              <a:pPr algn="r" defTabSz="912813"/>
              <a:t>45</a:t>
            </a:fld>
            <a:endParaRPr lang="en-US" altLang="zh-CN" sz="1200">
              <a:solidFill>
                <a:schemeClr val="bg1"/>
              </a:solidFill>
              <a:latin typeface="Calibri" pitchFamily="34" charset="0"/>
            </a:endParaRPr>
          </a:p>
        </p:txBody>
      </p:sp>
      <p:sp>
        <p:nvSpPr>
          <p:cNvPr id="761860" name="内容占位符 3"/>
          <p:cNvSpPr>
            <a:spLocks noGrp="1"/>
          </p:cNvSpPr>
          <p:nvPr>
            <p:ph idx="4294967295"/>
          </p:nvPr>
        </p:nvSpPr>
        <p:spPr>
          <a:xfrm>
            <a:off x="251520" y="1268760"/>
            <a:ext cx="8763000" cy="4967833"/>
          </a:xfrm>
        </p:spPr>
        <p:txBody>
          <a:bodyPr rtlCol="0">
            <a:noAutofit/>
          </a:bodyPr>
          <a:lstStyle/>
          <a:p>
            <a:pPr marL="341313" indent="-341313" defTabSz="912813">
              <a:buFont typeface="Arial" pitchFamily="34" charset="0"/>
              <a:buChar char="•"/>
              <a:defRPr/>
            </a:pPr>
            <a:r>
              <a:rPr lang="zh-CN" altLang="en-US" sz="3200" b="1" dirty="0" smtClean="0">
                <a:latin typeface="黑体" pitchFamily="49" charset="-122"/>
                <a:ea typeface="黑体" pitchFamily="49" charset="-122"/>
              </a:rPr>
              <a:t>一、内容概述</a:t>
            </a:r>
            <a:endParaRPr lang="en-US" altLang="zh-CN" sz="3200" b="1" dirty="0" smtClean="0">
              <a:latin typeface="黑体" pitchFamily="49" charset="-122"/>
              <a:ea typeface="黑体" pitchFamily="49" charset="-122"/>
            </a:endParaRPr>
          </a:p>
          <a:p>
            <a:pPr marL="341313" indent="-341313" defTabSz="912813">
              <a:buFont typeface="Arial" pitchFamily="34" charset="0"/>
              <a:buChar char="•"/>
              <a:defRPr/>
            </a:pPr>
            <a:r>
              <a:rPr lang="en-US" altLang="zh-CN" sz="3200" dirty="0" smtClean="0"/>
              <a:t>1.</a:t>
            </a:r>
            <a:r>
              <a:rPr lang="zh-CN" altLang="en-US" sz="3200" dirty="0" smtClean="0"/>
              <a:t>涵盖内容丰富。</a:t>
            </a:r>
          </a:p>
          <a:p>
            <a:pPr marL="341313" indent="-341313" defTabSz="912813" eaLnBrk="1" fontAlgn="auto" hangingPunct="1">
              <a:spcAft>
                <a:spcPts val="0"/>
              </a:spcAft>
              <a:buFont typeface="Arial" pitchFamily="34" charset="0"/>
              <a:buChar char="•"/>
              <a:defRPr/>
            </a:pPr>
            <a:r>
              <a:rPr lang="zh-CN" altLang="en-US" sz="3200" dirty="0" smtClean="0"/>
              <a:t>（</a:t>
            </a:r>
            <a:r>
              <a:rPr lang="en-US" altLang="zh-CN" sz="3200" dirty="0" smtClean="0"/>
              <a:t>1</a:t>
            </a:r>
            <a:r>
              <a:rPr lang="zh-CN" altLang="en-US" sz="3200" dirty="0" smtClean="0"/>
              <a:t>）货物和劳务应税项目、“营改增”应税行为项目。</a:t>
            </a:r>
          </a:p>
          <a:p>
            <a:pPr marL="341313" indent="-341313" defTabSz="912813" eaLnBrk="1" fontAlgn="auto" hangingPunct="1">
              <a:spcAft>
                <a:spcPts val="0"/>
              </a:spcAft>
              <a:buFont typeface="Arial" pitchFamily="34" charset="0"/>
              <a:buChar char="•"/>
              <a:defRPr/>
            </a:pPr>
            <a:r>
              <a:rPr lang="zh-CN" altLang="en-US" sz="3200" dirty="0" smtClean="0"/>
              <a:t>应税销售额、即征即退销售额、免税销售额。</a:t>
            </a:r>
            <a:endParaRPr lang="en-US" altLang="zh-CN" sz="3200" dirty="0" smtClean="0"/>
          </a:p>
          <a:p>
            <a:pPr marL="341313" indent="-341313" defTabSz="912813" eaLnBrk="1" fontAlgn="auto" hangingPunct="1">
              <a:spcAft>
                <a:spcPts val="0"/>
              </a:spcAft>
              <a:buFont typeface="Arial" pitchFamily="34" charset="0"/>
              <a:buChar char="•"/>
              <a:defRPr/>
            </a:pPr>
            <a:r>
              <a:rPr lang="zh-CN" altLang="en-US" sz="3200" dirty="0" smtClean="0"/>
              <a:t>（</a:t>
            </a:r>
            <a:r>
              <a:rPr lang="en-US" altLang="zh-CN" sz="3200" dirty="0" smtClean="0"/>
              <a:t>2</a:t>
            </a:r>
            <a:r>
              <a:rPr lang="zh-CN" altLang="en-US" sz="3200" dirty="0" smtClean="0"/>
              <a:t>）计算内容复杂。</a:t>
            </a:r>
          </a:p>
          <a:p>
            <a:pPr marL="341313" indent="-341313" defTabSz="912813" eaLnBrk="1" fontAlgn="auto" hangingPunct="1">
              <a:spcAft>
                <a:spcPts val="0"/>
              </a:spcAft>
              <a:buFont typeface="Arial" pitchFamily="34" charset="0"/>
              <a:buChar char="•"/>
              <a:defRPr/>
            </a:pPr>
            <a:r>
              <a:rPr lang="zh-CN" altLang="en-US" sz="3200" dirty="0" smtClean="0"/>
              <a:t>销售额的计算、税款的计算、税款的缴纳。</a:t>
            </a:r>
            <a:endParaRPr lang="en-US" altLang="zh-CN" sz="3200" dirty="0" smtClean="0"/>
          </a:p>
          <a:p>
            <a:pPr marL="341313" indent="-341313" defTabSz="912813" eaLnBrk="1" fontAlgn="auto" hangingPunct="1">
              <a:spcAft>
                <a:spcPts val="0"/>
              </a:spcAft>
              <a:buFont typeface="Arial" pitchFamily="34" charset="0"/>
              <a:buChar char="•"/>
              <a:defRPr/>
            </a:pPr>
            <a:r>
              <a:rPr lang="zh-CN" altLang="en-US" sz="3200" dirty="0" smtClean="0"/>
              <a:t>（</a:t>
            </a:r>
            <a:r>
              <a:rPr lang="en-US" altLang="zh-CN" sz="3200" dirty="0" smtClean="0"/>
              <a:t>3</a:t>
            </a:r>
            <a:r>
              <a:rPr lang="zh-CN" altLang="en-US" sz="3200" dirty="0" smtClean="0"/>
              <a:t>）填报内容多样</a:t>
            </a:r>
            <a:endParaRPr lang="en-US" altLang="zh-CN" sz="3200" dirty="0" smtClean="0"/>
          </a:p>
          <a:p>
            <a:pPr marL="341313" indent="-341313" defTabSz="912813" eaLnBrk="1" fontAlgn="auto" hangingPunct="1">
              <a:spcAft>
                <a:spcPts val="0"/>
              </a:spcAft>
              <a:buFont typeface="Arial" pitchFamily="34" charset="0"/>
              <a:buChar char="•"/>
              <a:defRPr/>
            </a:pPr>
            <a:r>
              <a:rPr lang="zh-CN" altLang="en-US" sz="3200" dirty="0" smtClean="0"/>
              <a:t>销项税额明细、进项税额明细、扣除项目、预缴税额、不动产分期抵扣</a:t>
            </a:r>
            <a:endParaRPr lang="en-US" altLang="zh-CN" sz="3200" dirty="0" smtClean="0"/>
          </a:p>
          <a:p>
            <a:pPr marL="341313" indent="-341313" defTabSz="912813" eaLnBrk="1" fontAlgn="auto" hangingPunct="1">
              <a:spcAft>
                <a:spcPts val="0"/>
              </a:spcAft>
              <a:buFont typeface="Arial" pitchFamily="34" charset="0"/>
              <a:buChar char="•"/>
              <a:defRPr/>
            </a:pPr>
            <a:endParaRPr lang="zh-CN" altLang="en-US" sz="3200" dirty="0" smtClean="0"/>
          </a:p>
        </p:txBody>
      </p:sp>
      <p:sp>
        <p:nvSpPr>
          <p:cNvPr id="19460" name="日期占位符 5"/>
          <p:cNvSpPr txBox="1">
            <a:spLocks noGrp="1"/>
          </p:cNvSpPr>
          <p:nvPr/>
        </p:nvSpPr>
        <p:spPr bwMode="auto">
          <a:xfrm>
            <a:off x="457200" y="6537325"/>
            <a:ext cx="2133600" cy="244475"/>
          </a:xfrm>
          <a:prstGeom prst="rect">
            <a:avLst/>
          </a:prstGeom>
          <a:noFill/>
          <a:ln w="9525">
            <a:noFill/>
            <a:miter lim="800000"/>
            <a:headEnd/>
            <a:tailEnd/>
          </a:ln>
        </p:spPr>
        <p:txBody>
          <a:bodyPr/>
          <a:lstStyle/>
          <a:p>
            <a:fld id="{CC2E7F4A-D832-47EB-991E-ED1D534FB626}" type="datetime10">
              <a:rPr lang="zh-CN" altLang="en-US" sz="1200">
                <a:solidFill>
                  <a:schemeClr val="bg1"/>
                </a:solidFill>
                <a:latin typeface="Calibri" pitchFamily="34" charset="0"/>
              </a:rPr>
              <a:pPr/>
              <a:t>20:22</a:t>
            </a:fld>
            <a:endParaRPr lang="en-US" altLang="zh-CN" sz="1200">
              <a:solidFill>
                <a:schemeClr val="bg1"/>
              </a:solidFill>
              <a:latin typeface="Calibri" pitchFamily="34" charset="0"/>
            </a:endParaRPr>
          </a:p>
        </p:txBody>
      </p:sp>
      <p:sp>
        <p:nvSpPr>
          <p:cNvPr id="19462" name="Text Box 12"/>
          <p:cNvSpPr txBox="1">
            <a:spLocks noChangeArrowheads="1"/>
          </p:cNvSpPr>
          <p:nvPr/>
        </p:nvSpPr>
        <p:spPr bwMode="auto">
          <a:xfrm>
            <a:off x="1403648" y="188640"/>
            <a:ext cx="6172200" cy="1938992"/>
          </a:xfrm>
          <a:prstGeom prst="rect">
            <a:avLst/>
          </a:prstGeom>
          <a:noFill/>
          <a:ln w="9525">
            <a:noFill/>
            <a:miter lim="800000"/>
            <a:headEnd/>
            <a:tailEnd/>
          </a:ln>
        </p:spPr>
        <p:txBody>
          <a:bodyPr wrap="square">
            <a:spAutoFit/>
          </a:bodyPr>
          <a:lstStyle/>
          <a:p>
            <a:pPr algn="ctr">
              <a:lnSpc>
                <a:spcPct val="150000"/>
              </a:lnSpc>
              <a:buClr>
                <a:srgbClr val="33CCFF"/>
              </a:buClr>
              <a:buFont typeface="Wingdings" pitchFamily="2" charset="2"/>
              <a:buNone/>
            </a:pPr>
            <a:r>
              <a:rPr lang="zh-CN" altLang="en-US" sz="4000" b="1" dirty="0" smtClean="0">
                <a:latin typeface="黑体" pitchFamily="49" charset="-122"/>
                <a:ea typeface="黑体" pitchFamily="49" charset="-122"/>
              </a:rPr>
              <a:t>陆  纳税申报表填报</a:t>
            </a:r>
            <a:endParaRPr lang="zh-CN" altLang="en-US" sz="4000" b="1" dirty="0">
              <a:latin typeface="黑体" pitchFamily="49" charset="-122"/>
              <a:ea typeface="黑体" pitchFamily="49" charset="-122"/>
            </a:endParaRPr>
          </a:p>
          <a:p>
            <a:pPr algn="ctr">
              <a:lnSpc>
                <a:spcPct val="150000"/>
              </a:lnSpc>
              <a:buClr>
                <a:srgbClr val="33CCFF"/>
              </a:buClr>
              <a:buFont typeface="Wingdings" pitchFamily="2" charset="2"/>
              <a:buNone/>
            </a:pPr>
            <a:endParaRPr lang="zh-CN" altLang="en-US" sz="4000" b="1" dirty="0">
              <a:latin typeface="黑体" pitchFamily="49" charset="-122"/>
              <a:ea typeface="黑体" pitchFamily="49" charset="-122"/>
            </a:endParaRPr>
          </a:p>
        </p:txBody>
      </p:sp>
    </p:spTree>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3"/>
          <p:cNvSpPr>
            <a:spLocks noGrp="1" noChangeArrowheads="1"/>
          </p:cNvSpPr>
          <p:nvPr>
            <p:ph type="body" idx="4294967295"/>
          </p:nvPr>
        </p:nvSpPr>
        <p:spPr>
          <a:xfrm>
            <a:off x="539552" y="620688"/>
            <a:ext cx="8229600" cy="5479504"/>
          </a:xfrm>
        </p:spPr>
        <p:txBody>
          <a:bodyPr>
            <a:normAutofit/>
          </a:bodyPr>
          <a:lstStyle/>
          <a:p>
            <a:pPr eaLnBrk="1" hangingPunct="1"/>
            <a:r>
              <a:rPr lang="en-US" altLang="zh-CN" sz="3200" dirty="0" smtClean="0"/>
              <a:t>2.</a:t>
            </a:r>
            <a:r>
              <a:rPr lang="zh-CN" altLang="en-US" sz="3200" dirty="0" smtClean="0"/>
              <a:t>涵盖政策全面</a:t>
            </a:r>
          </a:p>
          <a:p>
            <a:pPr eaLnBrk="1" hangingPunct="1"/>
            <a:endParaRPr lang="en-US" altLang="zh-CN" sz="3200" dirty="0" smtClean="0"/>
          </a:p>
          <a:p>
            <a:pPr eaLnBrk="1" hangingPunct="1"/>
            <a:r>
              <a:rPr lang="zh-CN" altLang="en-US" sz="3200" dirty="0" smtClean="0"/>
              <a:t>（</a:t>
            </a:r>
            <a:r>
              <a:rPr lang="en-US" altLang="zh-CN" sz="3200" dirty="0" smtClean="0"/>
              <a:t>1</a:t>
            </a:r>
            <a:r>
              <a:rPr lang="zh-CN" altLang="en-US" sz="3200" dirty="0" smtClean="0"/>
              <a:t>）不同税率政策，免税、免抵退税等优惠政策</a:t>
            </a:r>
          </a:p>
          <a:p>
            <a:pPr eaLnBrk="1" hangingPunct="1"/>
            <a:r>
              <a:rPr lang="zh-CN" altLang="en-US" sz="3200" dirty="0" smtClean="0"/>
              <a:t>（</a:t>
            </a:r>
            <a:r>
              <a:rPr lang="en-US" altLang="zh-CN" sz="3200" dirty="0" smtClean="0"/>
              <a:t>2</a:t>
            </a:r>
            <a:r>
              <a:rPr lang="zh-CN" altLang="en-US" sz="3200" dirty="0" smtClean="0"/>
              <a:t>）一般计税方法、简易征收计税方法。</a:t>
            </a:r>
          </a:p>
          <a:p>
            <a:pPr eaLnBrk="1" hangingPunct="1"/>
            <a:r>
              <a:rPr lang="zh-CN" altLang="en-US" sz="3200" dirty="0" smtClean="0"/>
              <a:t>（</a:t>
            </a:r>
            <a:r>
              <a:rPr lang="en-US" altLang="zh-CN" sz="3200" dirty="0" smtClean="0"/>
              <a:t>3</a:t>
            </a:r>
            <a:r>
              <a:rPr lang="zh-CN" altLang="en-US" sz="3200" dirty="0" smtClean="0"/>
              <a:t>）进项税额抵扣政策，进项税额转出不得抵扣规定。</a:t>
            </a:r>
          </a:p>
          <a:p>
            <a:pPr eaLnBrk="1" hangingPunct="1"/>
            <a:r>
              <a:rPr lang="zh-CN" altLang="en-US" sz="3200" dirty="0" smtClean="0"/>
              <a:t>（</a:t>
            </a:r>
            <a:r>
              <a:rPr lang="en-US" altLang="zh-CN" sz="3200" dirty="0" smtClean="0"/>
              <a:t>4</a:t>
            </a:r>
            <a:r>
              <a:rPr lang="zh-CN" altLang="en-US" sz="3200" dirty="0" smtClean="0"/>
              <a:t>）服务扣除项目规定，税额抵减政策。</a:t>
            </a:r>
          </a:p>
          <a:p>
            <a:pPr eaLnBrk="1" hangingPunct="1"/>
            <a:endParaRPr lang="zh-CN" altLang="en-US" sz="3200" dirty="0" smtClean="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ctrTitle"/>
          </p:nvPr>
        </p:nvSpPr>
        <p:spPr>
          <a:xfrm>
            <a:off x="685800" y="1752601"/>
            <a:ext cx="8062664" cy="1829761"/>
          </a:xfrm>
        </p:spPr>
        <p:txBody>
          <a:bodyPr>
            <a:normAutofit fontScale="90000"/>
          </a:bodyPr>
          <a:lstStyle/>
          <a:p>
            <a:pPr algn="l"/>
            <a:r>
              <a:rPr lang="zh-CN" altLang="en-US" dirty="0" smtClean="0"/>
              <a:t>二、增值税申报表重点项目讲解</a:t>
            </a:r>
            <a:br>
              <a:rPr lang="zh-CN" altLang="en-US" dirty="0" smtClean="0"/>
            </a:br>
            <a:endParaRPr lang="zh-CN" altLang="en-US"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dirty="0" smtClean="0"/>
              <a:t>填表顺序</a:t>
            </a:r>
            <a:r>
              <a:rPr lang="en-US" altLang="zh-CN" dirty="0" smtClean="0"/>
              <a:t/>
            </a:r>
            <a:br>
              <a:rPr lang="en-US" altLang="zh-CN" dirty="0" smtClean="0"/>
            </a:br>
            <a:endParaRPr lang="zh-CN" altLang="en-US" dirty="0"/>
          </a:p>
        </p:txBody>
      </p:sp>
      <p:sp>
        <p:nvSpPr>
          <p:cNvPr id="3" name="内容占位符 2"/>
          <p:cNvSpPr>
            <a:spLocks noGrp="1"/>
          </p:cNvSpPr>
          <p:nvPr>
            <p:ph idx="1"/>
          </p:nvPr>
        </p:nvSpPr>
        <p:spPr>
          <a:xfrm>
            <a:off x="457200" y="1052736"/>
            <a:ext cx="8229600" cy="4954555"/>
          </a:xfrm>
        </p:spPr>
        <p:txBody>
          <a:bodyPr>
            <a:normAutofit/>
          </a:bodyPr>
          <a:lstStyle/>
          <a:p>
            <a:r>
              <a:rPr lang="zh-CN" altLang="en-US" sz="3200" dirty="0" smtClean="0">
                <a:solidFill>
                  <a:srgbClr val="FF0000"/>
                </a:solidFill>
              </a:rPr>
              <a:t>先附表后主表</a:t>
            </a:r>
            <a:endParaRPr lang="en-US" altLang="zh-CN" sz="3200" dirty="0" smtClean="0">
              <a:solidFill>
                <a:srgbClr val="FF0000"/>
              </a:solidFill>
            </a:endParaRPr>
          </a:p>
          <a:p>
            <a:endParaRPr lang="en-US" altLang="zh-CN" sz="3200" dirty="0" smtClean="0"/>
          </a:p>
          <a:p>
            <a:r>
              <a:rPr lang="en-US" altLang="zh-CN" sz="3200" dirty="0" smtClean="0"/>
              <a:t>1.</a:t>
            </a:r>
            <a:r>
              <a:rPr lang="zh-CN" altLang="en-US" sz="3200" dirty="0" smtClean="0"/>
              <a:t>附表一</a:t>
            </a:r>
            <a:endParaRPr lang="en-US" altLang="zh-CN" sz="3200" dirty="0" smtClean="0"/>
          </a:p>
          <a:p>
            <a:r>
              <a:rPr lang="en-US" altLang="zh-CN" sz="3200" dirty="0" smtClean="0"/>
              <a:t>2.</a:t>
            </a:r>
            <a:r>
              <a:rPr lang="zh-CN" altLang="en-US" sz="3200" dirty="0" smtClean="0"/>
              <a:t>附表三</a:t>
            </a:r>
            <a:endParaRPr lang="en-US" altLang="zh-CN" sz="3200" dirty="0" smtClean="0"/>
          </a:p>
          <a:p>
            <a:r>
              <a:rPr lang="en-US" altLang="zh-CN" sz="3200" dirty="0" smtClean="0"/>
              <a:t>3.</a:t>
            </a:r>
            <a:r>
              <a:rPr lang="zh-CN" altLang="en-US" sz="3200" dirty="0" smtClean="0"/>
              <a:t>附表二</a:t>
            </a:r>
            <a:endParaRPr lang="en-US" altLang="zh-CN" sz="3200" dirty="0" smtClean="0"/>
          </a:p>
          <a:p>
            <a:r>
              <a:rPr lang="en-US" altLang="zh-CN" sz="3200" dirty="0" smtClean="0"/>
              <a:t>4.</a:t>
            </a:r>
            <a:r>
              <a:rPr lang="zh-CN" altLang="en-US" sz="3200" dirty="0" smtClean="0"/>
              <a:t>附表五</a:t>
            </a:r>
            <a:endParaRPr lang="en-US" altLang="zh-CN" sz="3200" dirty="0" smtClean="0"/>
          </a:p>
          <a:p>
            <a:r>
              <a:rPr lang="en-US" altLang="zh-CN" sz="3200" dirty="0" smtClean="0"/>
              <a:t>5.</a:t>
            </a:r>
            <a:r>
              <a:rPr lang="zh-CN" altLang="en-US" sz="3200" dirty="0" smtClean="0"/>
              <a:t>附表四</a:t>
            </a:r>
            <a:endParaRPr lang="en-US" altLang="zh-CN" sz="3200" dirty="0" smtClean="0"/>
          </a:p>
          <a:p>
            <a:r>
              <a:rPr lang="en-US" altLang="zh-CN" sz="3200" dirty="0" smtClean="0"/>
              <a:t>6.</a:t>
            </a:r>
            <a:r>
              <a:rPr lang="zh-CN" altLang="en-US" sz="3200" dirty="0" smtClean="0"/>
              <a:t>主表以及其他</a:t>
            </a:r>
            <a:r>
              <a:rPr lang="en-US" altLang="zh-CN" sz="3200" dirty="0" smtClean="0"/>
              <a:t>3</a:t>
            </a:r>
            <a:r>
              <a:rPr lang="zh-CN" altLang="en-US" sz="3200" dirty="0" smtClean="0"/>
              <a:t>张附表</a:t>
            </a:r>
            <a:endParaRPr lang="zh-CN" altLang="en-US" sz="3200"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bg>
      <p:bgPr>
        <a:solidFill>
          <a:srgbClr val="92D050"/>
        </a:solidFill>
        <a:effectLst/>
      </p:bgPr>
    </p:bg>
    <p:spTree>
      <p:nvGrpSpPr>
        <p:cNvPr id="1" name=""/>
        <p:cNvGrpSpPr/>
        <p:nvPr/>
      </p:nvGrpSpPr>
      <p:grpSpPr>
        <a:xfrm>
          <a:off x="0" y="0"/>
          <a:ext cx="0" cy="0"/>
          <a:chOff x="0" y="0"/>
          <a:chExt cx="0" cy="0"/>
        </a:xfrm>
      </p:grpSpPr>
      <p:sp>
        <p:nvSpPr>
          <p:cNvPr id="1184771" name="Rectangle 3"/>
          <p:cNvSpPr>
            <a:spLocks noGrp="1" noChangeArrowheads="1"/>
          </p:cNvSpPr>
          <p:nvPr>
            <p:ph type="subTitle" idx="1"/>
          </p:nvPr>
        </p:nvSpPr>
        <p:spPr>
          <a:xfrm>
            <a:off x="1295400" y="2209800"/>
            <a:ext cx="6400800" cy="1752600"/>
          </a:xfrm>
          <a:solidFill>
            <a:srgbClr val="92D050"/>
          </a:solidFill>
        </p:spPr>
        <p:txBody>
          <a:bodyPr rtlCol="0">
            <a:normAutofit/>
          </a:bodyPr>
          <a:lstStyle/>
          <a:p>
            <a:pPr eaLnBrk="1" fontAlgn="auto" hangingPunct="1">
              <a:spcAft>
                <a:spcPts val="0"/>
              </a:spcAft>
              <a:buFont typeface="Arial" pitchFamily="34" charset="0"/>
              <a:buNone/>
              <a:defRPr/>
            </a:pPr>
            <a:r>
              <a:rPr lang="zh-CN" altLang="en-US" sz="4800" b="1" dirty="0" smtClean="0"/>
              <a:t>请看增值税纳税申报表</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内容占位符 2"/>
          <p:cNvSpPr>
            <a:spLocks noGrp="1"/>
          </p:cNvSpPr>
          <p:nvPr>
            <p:ph idx="1"/>
          </p:nvPr>
        </p:nvSpPr>
        <p:spPr/>
        <p:txBody>
          <a:bodyPr>
            <a:normAutofit/>
          </a:bodyPr>
          <a:lstStyle/>
          <a:p>
            <a:pPr>
              <a:buNone/>
            </a:pPr>
            <a:r>
              <a:rPr lang="zh-CN" altLang="en-US" sz="3200" dirty="0" smtClean="0">
                <a:solidFill>
                  <a:srgbClr val="FF0000"/>
                </a:solidFill>
              </a:rPr>
              <a:t>（一）</a:t>
            </a:r>
            <a:r>
              <a:rPr lang="en-US" altLang="zh-CN" sz="3200" dirty="0" smtClean="0">
                <a:solidFill>
                  <a:srgbClr val="FF0000"/>
                </a:solidFill>
              </a:rPr>
              <a:t>13</a:t>
            </a:r>
            <a:r>
              <a:rPr lang="zh-CN" altLang="en-US" sz="3200" dirty="0" smtClean="0">
                <a:solidFill>
                  <a:srgbClr val="FF0000"/>
                </a:solidFill>
              </a:rPr>
              <a:t>号公告。</a:t>
            </a:r>
            <a:endParaRPr lang="en-US" altLang="zh-CN" sz="3200" dirty="0" smtClean="0">
              <a:solidFill>
                <a:srgbClr val="FF0000"/>
              </a:solidFill>
            </a:endParaRPr>
          </a:p>
          <a:p>
            <a:r>
              <a:rPr lang="en-US" altLang="zh-CN" sz="3200" dirty="0" smtClean="0"/>
              <a:t>《</a:t>
            </a:r>
            <a:r>
              <a:rPr lang="zh-CN" altLang="en-US" sz="3200" dirty="0" smtClean="0"/>
              <a:t>国家税务总局关于全面推开营业税改征增值税后增值税纳税申报有关事项的公告（国家税务总局</a:t>
            </a:r>
            <a:r>
              <a:rPr lang="zh-CN" altLang="en-US" sz="3200" dirty="0" smtClean="0">
                <a:solidFill>
                  <a:srgbClr val="FF0000"/>
                </a:solidFill>
              </a:rPr>
              <a:t>公告 </a:t>
            </a:r>
            <a:r>
              <a:rPr lang="en-US" altLang="zh-CN" sz="3200" dirty="0" smtClean="0">
                <a:solidFill>
                  <a:srgbClr val="FF0000"/>
                </a:solidFill>
              </a:rPr>
              <a:t>2016 </a:t>
            </a:r>
            <a:r>
              <a:rPr lang="zh-CN" altLang="en-US" sz="3200" dirty="0" smtClean="0">
                <a:solidFill>
                  <a:srgbClr val="FF0000"/>
                </a:solidFill>
              </a:rPr>
              <a:t>年第 </a:t>
            </a:r>
            <a:r>
              <a:rPr lang="en-US" altLang="zh-CN" sz="3200" dirty="0" smtClean="0">
                <a:solidFill>
                  <a:srgbClr val="FF0000"/>
                </a:solidFill>
              </a:rPr>
              <a:t>13 </a:t>
            </a:r>
            <a:r>
              <a:rPr lang="zh-CN" altLang="en-US" sz="3200" dirty="0" smtClean="0">
                <a:solidFill>
                  <a:srgbClr val="FF0000"/>
                </a:solidFill>
              </a:rPr>
              <a:t>公告</a:t>
            </a:r>
            <a:r>
              <a:rPr lang="zh-CN" altLang="en-US" sz="3200" dirty="0" smtClean="0"/>
              <a:t>，以下简称 </a:t>
            </a:r>
            <a:r>
              <a:rPr lang="en-US" altLang="zh-CN" sz="3200" dirty="0" smtClean="0"/>
              <a:t>13 </a:t>
            </a:r>
            <a:r>
              <a:rPr lang="zh-CN" altLang="en-US" sz="3200" dirty="0" smtClean="0"/>
              <a:t>号公告） ，对全面实施营改增后增值税纳税申报有关事项进行了明确。</a:t>
            </a:r>
          </a:p>
        </p:txBody>
      </p:sp>
      <p:sp>
        <p:nvSpPr>
          <p:cNvPr id="3074" name="标题 1"/>
          <p:cNvSpPr>
            <a:spLocks noGrp="1"/>
          </p:cNvSpPr>
          <p:nvPr>
            <p:ph type="title"/>
          </p:nvPr>
        </p:nvSpPr>
        <p:spPr/>
        <p:txBody>
          <a:bodyPr/>
          <a:lstStyle/>
          <a:p>
            <a:pPr eaLnBrk="1" hangingPunct="1"/>
            <a:r>
              <a:rPr lang="zh-CN" altLang="en-US" dirty="0" smtClean="0"/>
              <a:t>壹  纳税申报相关知识</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9" name="内容占位符 5"/>
          <p:cNvPicPr>
            <a:picLocks noGrp="1"/>
          </p:cNvPicPr>
          <p:nvPr>
            <p:ph idx="1"/>
          </p:nvPr>
        </p:nvPicPr>
        <p:blipFill>
          <a:blip r:embed="rId2" cstate="print"/>
          <a:srcRect l="2751" t="30063" r="4326" b="5185"/>
          <a:stretch>
            <a:fillRect/>
          </a:stretch>
        </p:blipFill>
        <p:spPr>
          <a:xfrm>
            <a:off x="-180975" y="0"/>
            <a:ext cx="9324975" cy="6858000"/>
          </a:xfrm>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7" name="Picture 2"/>
          <p:cNvPicPr>
            <a:picLocks noGrp="1" noChangeAspect="1" noChangeArrowheads="1"/>
          </p:cNvPicPr>
          <p:nvPr>
            <p:ph idx="1"/>
          </p:nvPr>
        </p:nvPicPr>
        <p:blipFill>
          <a:blip r:embed="rId2" cstate="print"/>
          <a:srcRect l="3625" t="29761" r="1001" b="5760"/>
          <a:stretch>
            <a:fillRect/>
          </a:stretch>
        </p:blipFill>
        <p:spPr>
          <a:xfrm>
            <a:off x="0" y="0"/>
            <a:ext cx="9144000" cy="6858000"/>
          </a:xfrm>
        </p:spPr>
      </p:pic>
      <p:grpSp>
        <p:nvGrpSpPr>
          <p:cNvPr id="2" name="组合 12"/>
          <p:cNvGrpSpPr/>
          <p:nvPr/>
        </p:nvGrpSpPr>
        <p:grpSpPr>
          <a:xfrm>
            <a:off x="2195736" y="1700808"/>
            <a:ext cx="6498855" cy="2083008"/>
            <a:chOff x="381819" y="1023983"/>
            <a:chExt cx="8299055" cy="3386374"/>
          </a:xfrm>
          <a:solidFill>
            <a:srgbClr val="3E35F3"/>
          </a:solidFill>
        </p:grpSpPr>
        <p:grpSp>
          <p:nvGrpSpPr>
            <p:cNvPr id="3" name="组合 8"/>
            <p:cNvGrpSpPr/>
            <p:nvPr/>
          </p:nvGrpSpPr>
          <p:grpSpPr>
            <a:xfrm>
              <a:off x="381819" y="1023983"/>
              <a:ext cx="8299055" cy="3328328"/>
              <a:chOff x="16902" y="-2242724"/>
              <a:chExt cx="10830000" cy="5328592"/>
            </a:xfrm>
            <a:grpFill/>
          </p:grpSpPr>
          <p:sp>
            <p:nvSpPr>
              <p:cNvPr id="7" name="圆角矩形标注 6"/>
              <p:cNvSpPr/>
              <p:nvPr/>
            </p:nvSpPr>
            <p:spPr>
              <a:xfrm>
                <a:off x="16902" y="-2242724"/>
                <a:ext cx="10830000" cy="5328592"/>
              </a:xfrm>
              <a:prstGeom prst="wedgeRoundRectCallout">
                <a:avLst>
                  <a:gd name="adj1" fmla="val 8817"/>
                  <a:gd name="adj2" fmla="val -107987"/>
                  <a:gd name="adj3" fmla="val 16667"/>
                </a:avLst>
              </a:prstGeom>
              <a:grpFill/>
              <a:ln/>
            </p:spPr>
            <p:style>
              <a:lnRef idx="1">
                <a:schemeClr val="accent1"/>
              </a:lnRef>
              <a:fillRef idx="3">
                <a:schemeClr val="accent1"/>
              </a:fillRef>
              <a:effectRef idx="2">
                <a:schemeClr val="accent1"/>
              </a:effectRef>
              <a:fontRef idx="minor">
                <a:schemeClr val="lt1"/>
              </a:fontRef>
            </p:style>
            <p:txBody>
              <a:bodyPr anchor="ctr"/>
              <a:lstStyle/>
              <a:p>
                <a:pPr algn="ctr">
                  <a:spcBef>
                    <a:spcPts val="0"/>
                  </a:spcBef>
                  <a:spcAft>
                    <a:spcPts val="0"/>
                  </a:spcAft>
                  <a:defRPr/>
                </a:pPr>
                <a:endParaRPr lang="zh-CN" altLang="en-US" dirty="0"/>
              </a:p>
            </p:txBody>
          </p:sp>
          <p:sp>
            <p:nvSpPr>
              <p:cNvPr id="8" name="TextBox 7"/>
              <p:cNvSpPr txBox="1"/>
              <p:nvPr/>
            </p:nvSpPr>
            <p:spPr>
              <a:xfrm>
                <a:off x="4499992" y="1052736"/>
                <a:ext cx="4104456" cy="369332"/>
              </a:xfrm>
              <a:prstGeom prst="rect">
                <a:avLst/>
              </a:prstGeom>
              <a:grpFill/>
            </p:spPr>
            <p:style>
              <a:lnRef idx="1">
                <a:schemeClr val="accent1"/>
              </a:lnRef>
              <a:fillRef idx="3">
                <a:schemeClr val="accent1"/>
              </a:fillRef>
              <a:effectRef idx="2">
                <a:schemeClr val="accent1"/>
              </a:effectRef>
              <a:fontRef idx="minor">
                <a:schemeClr val="lt1"/>
              </a:fontRef>
            </p:style>
            <p:txBody>
              <a:bodyPr>
                <a:spAutoFit/>
              </a:bodyPr>
              <a:lstStyle/>
              <a:p>
                <a:pPr>
                  <a:spcBef>
                    <a:spcPts val="0"/>
                  </a:spcBef>
                  <a:spcAft>
                    <a:spcPts val="0"/>
                  </a:spcAft>
                  <a:defRPr/>
                </a:pPr>
                <a:endParaRPr lang="zh-CN" altLang="en-US" dirty="0"/>
              </a:p>
            </p:txBody>
          </p:sp>
        </p:grpSp>
        <p:sp>
          <p:nvSpPr>
            <p:cNvPr id="6" name="矩形 5"/>
            <p:cNvSpPr/>
            <p:nvPr/>
          </p:nvSpPr>
          <p:spPr>
            <a:xfrm>
              <a:off x="741662" y="1258112"/>
              <a:ext cx="7643865" cy="3152245"/>
            </a:xfrm>
            <a:prstGeom prst="rect">
              <a:avLst/>
            </a:prstGeom>
            <a:grpFill/>
          </p:spPr>
          <p:style>
            <a:lnRef idx="1">
              <a:schemeClr val="accent1"/>
            </a:lnRef>
            <a:fillRef idx="3">
              <a:schemeClr val="accent1"/>
            </a:fillRef>
            <a:effectRef idx="2">
              <a:schemeClr val="accent1"/>
            </a:effectRef>
            <a:fontRef idx="minor">
              <a:schemeClr val="lt1"/>
            </a:fontRef>
          </p:style>
          <p:txBody>
            <a:bodyPr>
              <a:spAutoFit/>
            </a:bodyPr>
            <a:lstStyle/>
            <a:p>
              <a:pPr fontAlgn="auto">
                <a:spcBef>
                  <a:spcPts val="0"/>
                </a:spcBef>
                <a:spcAft>
                  <a:spcPts val="0"/>
                </a:spcAft>
                <a:defRPr/>
              </a:pPr>
              <a:r>
                <a:rPr lang="zh-CN" altLang="en-US" sz="2000" b="1" dirty="0">
                  <a:solidFill>
                    <a:schemeClr val="bg1"/>
                  </a:solidFill>
                </a:rPr>
                <a:t> “一般项目”列：填写除享受增值税即征即退政策以外的货物、劳务和服务、不动产、无形资产的征（免）税数据。</a:t>
              </a:r>
              <a:endParaRPr lang="en-US" altLang="zh-CN" sz="2000" b="1" dirty="0">
                <a:solidFill>
                  <a:schemeClr val="bg1"/>
                </a:solidFill>
              </a:endParaRPr>
            </a:p>
            <a:p>
              <a:pPr fontAlgn="auto">
                <a:spcBef>
                  <a:spcPts val="0"/>
                </a:spcBef>
                <a:spcAft>
                  <a:spcPts val="0"/>
                </a:spcAft>
                <a:defRPr/>
              </a:pPr>
              <a:r>
                <a:rPr lang="zh-CN" altLang="en-US" sz="2000" dirty="0"/>
                <a:t>“即征即退项目”列：填写纳税人按规定享受增值税即征即退政策的货物、劳务和服务、不动产、无形资产的征（退）税数据。</a:t>
              </a:r>
              <a:endParaRPr lang="en-US" altLang="zh-CN" dirty="0">
                <a:solidFill>
                  <a:schemeClr val="bg1"/>
                </a:solidFill>
              </a:endParaRPr>
            </a:p>
          </p:txBody>
        </p:sp>
      </p:gr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1" name="Picture 2"/>
          <p:cNvPicPr>
            <a:picLocks noGrp="1" noChangeAspect="1" noChangeArrowheads="1"/>
          </p:cNvPicPr>
          <p:nvPr>
            <p:ph idx="1"/>
          </p:nvPr>
        </p:nvPicPr>
        <p:blipFill>
          <a:blip r:embed="rId2" cstate="print"/>
          <a:srcRect l="3625" t="29761" r="1001" b="5760"/>
          <a:stretch>
            <a:fillRect/>
          </a:stretch>
        </p:blipFill>
        <p:spPr>
          <a:xfrm>
            <a:off x="0" y="0"/>
            <a:ext cx="9144000" cy="6858000"/>
          </a:xfrm>
        </p:spPr>
      </p:pic>
      <p:grpSp>
        <p:nvGrpSpPr>
          <p:cNvPr id="2" name="组合 12"/>
          <p:cNvGrpSpPr/>
          <p:nvPr/>
        </p:nvGrpSpPr>
        <p:grpSpPr>
          <a:xfrm>
            <a:off x="2555776" y="1916832"/>
            <a:ext cx="5760640" cy="2047303"/>
            <a:chOff x="381819" y="1023983"/>
            <a:chExt cx="8299055" cy="3328328"/>
          </a:xfrm>
          <a:solidFill>
            <a:srgbClr val="3E35F3"/>
          </a:solidFill>
        </p:grpSpPr>
        <p:grpSp>
          <p:nvGrpSpPr>
            <p:cNvPr id="3" name="组合 8"/>
            <p:cNvGrpSpPr/>
            <p:nvPr/>
          </p:nvGrpSpPr>
          <p:grpSpPr>
            <a:xfrm>
              <a:off x="381819" y="1023983"/>
              <a:ext cx="8299055" cy="3328328"/>
              <a:chOff x="16902" y="-2242724"/>
              <a:chExt cx="10830000" cy="5328592"/>
            </a:xfrm>
            <a:grpFill/>
          </p:grpSpPr>
          <p:sp>
            <p:nvSpPr>
              <p:cNvPr id="7" name="圆角矩形标注 6"/>
              <p:cNvSpPr/>
              <p:nvPr/>
            </p:nvSpPr>
            <p:spPr>
              <a:xfrm>
                <a:off x="16902" y="-2242724"/>
                <a:ext cx="10830000" cy="5328592"/>
              </a:xfrm>
              <a:prstGeom prst="wedgeRoundRectCallout">
                <a:avLst>
                  <a:gd name="adj1" fmla="val 7897"/>
                  <a:gd name="adj2" fmla="val -75886"/>
                  <a:gd name="adj3" fmla="val 16667"/>
                </a:avLst>
              </a:prstGeom>
              <a:grpFill/>
              <a:ln/>
            </p:spPr>
            <p:style>
              <a:lnRef idx="1">
                <a:schemeClr val="accent1"/>
              </a:lnRef>
              <a:fillRef idx="3">
                <a:schemeClr val="accent1"/>
              </a:fillRef>
              <a:effectRef idx="2">
                <a:schemeClr val="accent1"/>
              </a:effectRef>
              <a:fontRef idx="minor">
                <a:schemeClr val="lt1"/>
              </a:fontRef>
            </p:style>
            <p:txBody>
              <a:bodyPr anchor="ctr"/>
              <a:lstStyle/>
              <a:p>
                <a:pPr algn="ctr">
                  <a:spcBef>
                    <a:spcPts val="0"/>
                  </a:spcBef>
                  <a:spcAft>
                    <a:spcPts val="0"/>
                  </a:spcAft>
                  <a:defRPr/>
                </a:pPr>
                <a:endParaRPr lang="zh-CN" altLang="en-US" dirty="0"/>
              </a:p>
            </p:txBody>
          </p:sp>
          <p:sp>
            <p:nvSpPr>
              <p:cNvPr id="8" name="TextBox 7"/>
              <p:cNvSpPr txBox="1"/>
              <p:nvPr/>
            </p:nvSpPr>
            <p:spPr>
              <a:xfrm>
                <a:off x="4499992" y="1052736"/>
                <a:ext cx="4104456" cy="369332"/>
              </a:xfrm>
              <a:prstGeom prst="rect">
                <a:avLst/>
              </a:prstGeom>
              <a:grpFill/>
            </p:spPr>
            <p:style>
              <a:lnRef idx="1">
                <a:schemeClr val="accent1"/>
              </a:lnRef>
              <a:fillRef idx="3">
                <a:schemeClr val="accent1"/>
              </a:fillRef>
              <a:effectRef idx="2">
                <a:schemeClr val="accent1"/>
              </a:effectRef>
              <a:fontRef idx="minor">
                <a:schemeClr val="lt1"/>
              </a:fontRef>
            </p:style>
            <p:txBody>
              <a:bodyPr>
                <a:spAutoFit/>
              </a:bodyPr>
              <a:lstStyle/>
              <a:p>
                <a:pPr>
                  <a:spcBef>
                    <a:spcPts val="0"/>
                  </a:spcBef>
                  <a:spcAft>
                    <a:spcPts val="0"/>
                  </a:spcAft>
                  <a:defRPr/>
                </a:pPr>
                <a:endParaRPr lang="zh-CN" altLang="en-US" dirty="0"/>
              </a:p>
            </p:txBody>
          </p:sp>
        </p:grpSp>
        <p:sp>
          <p:nvSpPr>
            <p:cNvPr id="6" name="矩形 5"/>
            <p:cNvSpPr/>
            <p:nvPr/>
          </p:nvSpPr>
          <p:spPr>
            <a:xfrm>
              <a:off x="741663" y="1258112"/>
              <a:ext cx="7643866" cy="2451747"/>
            </a:xfrm>
            <a:prstGeom prst="rect">
              <a:avLst/>
            </a:prstGeom>
            <a:grpFill/>
          </p:spPr>
          <p:style>
            <a:lnRef idx="1">
              <a:schemeClr val="accent1"/>
            </a:lnRef>
            <a:fillRef idx="3">
              <a:schemeClr val="accent1"/>
            </a:fillRef>
            <a:effectRef idx="2">
              <a:schemeClr val="accent1"/>
            </a:effectRef>
            <a:fontRef idx="minor">
              <a:schemeClr val="lt1"/>
            </a:fontRef>
          </p:style>
          <p:txBody>
            <a:bodyPr wrap="square">
              <a:spAutoFit/>
            </a:bodyPr>
            <a:lstStyle/>
            <a:p>
              <a:pPr fontAlgn="auto">
                <a:spcBef>
                  <a:spcPts val="0"/>
                </a:spcBef>
                <a:spcAft>
                  <a:spcPts val="0"/>
                </a:spcAft>
                <a:defRPr/>
              </a:pPr>
              <a:r>
                <a:rPr lang="zh-CN" altLang="en-US" sz="2400" dirty="0"/>
                <a:t>营业税改征增值税的纳税人，服务、不动产和无形资产有扣除项目的，本栏应填写</a:t>
              </a:r>
              <a:r>
                <a:rPr lang="zh-CN" altLang="en-US" sz="2400" dirty="0">
                  <a:solidFill>
                    <a:srgbClr val="FF0000"/>
                  </a:solidFill>
                </a:rPr>
                <a:t>扣除之前的不含税销售额</a:t>
              </a:r>
              <a:r>
                <a:rPr lang="zh-CN" altLang="en-US" sz="2400" dirty="0"/>
                <a:t>。</a:t>
              </a:r>
            </a:p>
            <a:p>
              <a:pPr fontAlgn="auto">
                <a:spcBef>
                  <a:spcPts val="0"/>
                </a:spcBef>
                <a:spcAft>
                  <a:spcPts val="0"/>
                </a:spcAft>
                <a:defRPr/>
              </a:pPr>
              <a:r>
                <a:rPr lang="zh-CN" altLang="en-US" sz="2000" dirty="0"/>
                <a:t>。</a:t>
              </a:r>
              <a:endParaRPr lang="en-US" altLang="zh-CN" dirty="0">
                <a:solidFill>
                  <a:schemeClr val="bg1"/>
                </a:solidFill>
              </a:endParaRPr>
            </a:p>
          </p:txBody>
        </p:sp>
      </p:gr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9" name="Picture 2"/>
          <p:cNvPicPr>
            <a:picLocks noGrp="1" noChangeAspect="1" noChangeArrowheads="1"/>
          </p:cNvPicPr>
          <p:nvPr>
            <p:ph idx="1"/>
          </p:nvPr>
        </p:nvPicPr>
        <p:blipFill>
          <a:blip r:embed="rId2" cstate="print"/>
          <a:srcRect l="3625" t="29761" r="1001" b="5760"/>
          <a:stretch>
            <a:fillRect/>
          </a:stretch>
        </p:blipFill>
        <p:spPr>
          <a:xfrm>
            <a:off x="0" y="0"/>
            <a:ext cx="9144000" cy="6858000"/>
          </a:xfrm>
        </p:spPr>
      </p:pic>
      <p:grpSp>
        <p:nvGrpSpPr>
          <p:cNvPr id="2" name="组合 12"/>
          <p:cNvGrpSpPr/>
          <p:nvPr/>
        </p:nvGrpSpPr>
        <p:grpSpPr>
          <a:xfrm>
            <a:off x="2483768" y="4005064"/>
            <a:ext cx="5256584" cy="2246770"/>
            <a:chOff x="381819" y="1023983"/>
            <a:chExt cx="8299055" cy="4557672"/>
          </a:xfrm>
          <a:solidFill>
            <a:srgbClr val="3E35F3"/>
          </a:solidFill>
        </p:grpSpPr>
        <p:grpSp>
          <p:nvGrpSpPr>
            <p:cNvPr id="3" name="组合 8"/>
            <p:cNvGrpSpPr/>
            <p:nvPr/>
          </p:nvGrpSpPr>
          <p:grpSpPr>
            <a:xfrm>
              <a:off x="381819" y="1023983"/>
              <a:ext cx="8299055" cy="3328328"/>
              <a:chOff x="16902" y="-2242724"/>
              <a:chExt cx="10830000" cy="5328592"/>
            </a:xfrm>
            <a:grpFill/>
          </p:grpSpPr>
          <p:sp>
            <p:nvSpPr>
              <p:cNvPr id="7" name="圆角矩形标注 6"/>
              <p:cNvSpPr/>
              <p:nvPr/>
            </p:nvSpPr>
            <p:spPr>
              <a:xfrm>
                <a:off x="16902" y="-2242724"/>
                <a:ext cx="10830000" cy="5328592"/>
              </a:xfrm>
              <a:prstGeom prst="wedgeRoundRectCallout">
                <a:avLst>
                  <a:gd name="adj1" fmla="val 11535"/>
                  <a:gd name="adj2" fmla="val -81469"/>
                  <a:gd name="adj3" fmla="val 16667"/>
                </a:avLst>
              </a:prstGeom>
              <a:grpFill/>
              <a:ln/>
            </p:spPr>
            <p:style>
              <a:lnRef idx="1">
                <a:schemeClr val="accent1"/>
              </a:lnRef>
              <a:fillRef idx="3">
                <a:schemeClr val="accent1"/>
              </a:fillRef>
              <a:effectRef idx="2">
                <a:schemeClr val="accent1"/>
              </a:effectRef>
              <a:fontRef idx="minor">
                <a:schemeClr val="lt1"/>
              </a:fontRef>
            </p:style>
            <p:txBody>
              <a:bodyPr anchor="ctr"/>
              <a:lstStyle/>
              <a:p>
                <a:pPr algn="ctr">
                  <a:spcBef>
                    <a:spcPts val="0"/>
                  </a:spcBef>
                  <a:spcAft>
                    <a:spcPts val="0"/>
                  </a:spcAft>
                  <a:defRPr/>
                </a:pPr>
                <a:endParaRPr lang="zh-CN" altLang="en-US" dirty="0"/>
              </a:p>
            </p:txBody>
          </p:sp>
          <p:sp>
            <p:nvSpPr>
              <p:cNvPr id="8" name="TextBox 7"/>
              <p:cNvSpPr txBox="1"/>
              <p:nvPr/>
            </p:nvSpPr>
            <p:spPr>
              <a:xfrm>
                <a:off x="4499992" y="1052736"/>
                <a:ext cx="4104456" cy="369332"/>
              </a:xfrm>
              <a:prstGeom prst="rect">
                <a:avLst/>
              </a:prstGeom>
              <a:grpFill/>
            </p:spPr>
            <p:style>
              <a:lnRef idx="1">
                <a:schemeClr val="accent1"/>
              </a:lnRef>
              <a:fillRef idx="3">
                <a:schemeClr val="accent1"/>
              </a:fillRef>
              <a:effectRef idx="2">
                <a:schemeClr val="accent1"/>
              </a:effectRef>
              <a:fontRef idx="minor">
                <a:schemeClr val="lt1"/>
              </a:fontRef>
            </p:style>
            <p:txBody>
              <a:bodyPr>
                <a:spAutoFit/>
              </a:bodyPr>
              <a:lstStyle/>
              <a:p>
                <a:pPr>
                  <a:spcBef>
                    <a:spcPts val="0"/>
                  </a:spcBef>
                  <a:spcAft>
                    <a:spcPts val="0"/>
                  </a:spcAft>
                  <a:defRPr/>
                </a:pPr>
                <a:endParaRPr lang="zh-CN" altLang="en-US" dirty="0"/>
              </a:p>
            </p:txBody>
          </p:sp>
        </p:grpSp>
        <p:sp>
          <p:nvSpPr>
            <p:cNvPr id="6" name="矩形 5"/>
            <p:cNvSpPr/>
            <p:nvPr/>
          </p:nvSpPr>
          <p:spPr>
            <a:xfrm>
              <a:off x="722876" y="1023985"/>
              <a:ext cx="7643866" cy="4557670"/>
            </a:xfrm>
            <a:prstGeom prst="rect">
              <a:avLst/>
            </a:prstGeom>
            <a:grpFill/>
          </p:spPr>
          <p:style>
            <a:lnRef idx="1">
              <a:schemeClr val="accent1"/>
            </a:lnRef>
            <a:fillRef idx="3">
              <a:schemeClr val="accent1"/>
            </a:fillRef>
            <a:effectRef idx="2">
              <a:schemeClr val="accent1"/>
            </a:effectRef>
            <a:fontRef idx="minor">
              <a:schemeClr val="lt1"/>
            </a:fontRef>
          </p:style>
          <p:txBody>
            <a:bodyPr>
              <a:spAutoFit/>
            </a:bodyPr>
            <a:lstStyle/>
            <a:p>
              <a:pPr fontAlgn="auto">
                <a:spcBef>
                  <a:spcPts val="0"/>
                </a:spcBef>
                <a:spcAft>
                  <a:spcPts val="0"/>
                </a:spcAft>
                <a:defRPr/>
              </a:pPr>
              <a:r>
                <a:rPr lang="zh-CN" altLang="en-US" sz="2000" dirty="0">
                  <a:solidFill>
                    <a:schemeClr val="bg1"/>
                  </a:solidFill>
                </a:rPr>
                <a:t>填写纳税人本期按简易计税方法计算增值税的销售额。有扣除项目的，本栏应填写扣除之前的不含税销售额；服务、不动产和无形资产按规定汇总计算缴纳增值税的分支机构，其当期按预征率计算缴纳增值税的销售额也填入本栏。</a:t>
              </a:r>
            </a:p>
            <a:p>
              <a:pPr fontAlgn="auto">
                <a:spcBef>
                  <a:spcPts val="0"/>
                </a:spcBef>
                <a:spcAft>
                  <a:spcPts val="0"/>
                </a:spcAft>
                <a:defRPr/>
              </a:pPr>
              <a:r>
                <a:rPr lang="zh-CN" altLang="en-US" sz="2000" dirty="0"/>
                <a:t>。</a:t>
              </a:r>
              <a:endParaRPr lang="en-US" altLang="zh-CN" dirty="0">
                <a:solidFill>
                  <a:schemeClr val="bg1"/>
                </a:solidFill>
              </a:endParaRPr>
            </a:p>
          </p:txBody>
        </p:sp>
      </p:gr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3" name="Picture 2"/>
          <p:cNvPicPr>
            <a:picLocks noGrp="1" noChangeAspect="1" noChangeArrowheads="1"/>
          </p:cNvPicPr>
          <p:nvPr>
            <p:ph idx="4294967295"/>
          </p:nvPr>
        </p:nvPicPr>
        <p:blipFill>
          <a:blip r:embed="rId2" cstate="print"/>
          <a:srcRect l="3625" t="29761" r="1001" b="5760"/>
          <a:stretch>
            <a:fillRect/>
          </a:stretch>
        </p:blipFill>
        <p:spPr>
          <a:xfrm>
            <a:off x="0" y="0"/>
            <a:ext cx="9144000" cy="6858000"/>
          </a:xfrm>
        </p:spPr>
      </p:pic>
      <p:grpSp>
        <p:nvGrpSpPr>
          <p:cNvPr id="2" name="组合 12"/>
          <p:cNvGrpSpPr/>
          <p:nvPr/>
        </p:nvGrpSpPr>
        <p:grpSpPr>
          <a:xfrm>
            <a:off x="3491880" y="2564904"/>
            <a:ext cx="5256584" cy="2126313"/>
            <a:chOff x="495505" y="4237553"/>
            <a:chExt cx="8299055" cy="3328327"/>
          </a:xfrm>
          <a:solidFill>
            <a:srgbClr val="3E35F3"/>
          </a:solidFill>
        </p:grpSpPr>
        <p:sp>
          <p:nvSpPr>
            <p:cNvPr id="7" name="圆角矩形标注 6"/>
            <p:cNvSpPr/>
            <p:nvPr/>
          </p:nvSpPr>
          <p:spPr>
            <a:xfrm>
              <a:off x="495505" y="4237553"/>
              <a:ext cx="8299055" cy="3328327"/>
            </a:xfrm>
            <a:prstGeom prst="wedgeRoundRectCallout">
              <a:avLst>
                <a:gd name="adj1" fmla="val -4229"/>
                <a:gd name="adj2" fmla="val 81111"/>
                <a:gd name="adj3" fmla="val 16667"/>
              </a:avLst>
            </a:prstGeom>
            <a:grpFill/>
            <a:ln/>
          </p:spPr>
          <p:style>
            <a:lnRef idx="1">
              <a:schemeClr val="accent1"/>
            </a:lnRef>
            <a:fillRef idx="3">
              <a:schemeClr val="accent1"/>
            </a:fillRef>
            <a:effectRef idx="2">
              <a:schemeClr val="accent1"/>
            </a:effectRef>
            <a:fontRef idx="minor">
              <a:schemeClr val="lt1"/>
            </a:fontRef>
          </p:style>
          <p:txBody>
            <a:bodyPr anchor="ctr"/>
            <a:lstStyle/>
            <a:p>
              <a:pPr algn="ctr">
                <a:spcBef>
                  <a:spcPts val="0"/>
                </a:spcBef>
                <a:spcAft>
                  <a:spcPts val="0"/>
                </a:spcAft>
                <a:defRPr/>
              </a:pPr>
              <a:endParaRPr lang="zh-CN" altLang="en-US" sz="2400" dirty="0"/>
            </a:p>
          </p:txBody>
        </p:sp>
        <p:sp>
          <p:nvSpPr>
            <p:cNvPr id="6" name="矩形 5"/>
            <p:cNvSpPr/>
            <p:nvPr/>
          </p:nvSpPr>
          <p:spPr>
            <a:xfrm>
              <a:off x="836562" y="4237553"/>
              <a:ext cx="7643866" cy="3035113"/>
            </a:xfrm>
            <a:prstGeom prst="rect">
              <a:avLst/>
            </a:prstGeom>
            <a:grpFill/>
          </p:spPr>
          <p:style>
            <a:lnRef idx="1">
              <a:schemeClr val="accent1"/>
            </a:lnRef>
            <a:fillRef idx="3">
              <a:schemeClr val="accent1"/>
            </a:fillRef>
            <a:effectRef idx="2">
              <a:schemeClr val="accent1"/>
            </a:effectRef>
            <a:fontRef idx="minor">
              <a:schemeClr val="lt1"/>
            </a:fontRef>
          </p:style>
          <p:txBody>
            <a:bodyPr>
              <a:spAutoFit/>
            </a:bodyPr>
            <a:lstStyle/>
            <a:p>
              <a:pPr fontAlgn="auto">
                <a:spcBef>
                  <a:spcPts val="0"/>
                </a:spcBef>
                <a:spcAft>
                  <a:spcPts val="0"/>
                </a:spcAft>
                <a:defRPr/>
              </a:pPr>
              <a:r>
                <a:rPr lang="zh-CN" altLang="en-US" sz="2400" dirty="0">
                  <a:solidFill>
                    <a:schemeClr val="bg1"/>
                  </a:solidFill>
                </a:rPr>
                <a:t>填写纳税人本期按照税法规定</a:t>
              </a:r>
              <a:r>
                <a:rPr lang="zh-CN" altLang="en-US" sz="2400" dirty="0">
                  <a:solidFill>
                    <a:srgbClr val="FF0000"/>
                  </a:solidFill>
                </a:rPr>
                <a:t>免征增值税</a:t>
              </a:r>
              <a:r>
                <a:rPr lang="zh-CN" altLang="en-US" sz="2400" dirty="0">
                  <a:solidFill>
                    <a:schemeClr val="bg1"/>
                  </a:solidFill>
                </a:rPr>
                <a:t>的销售额和适用零税率的销售额，但</a:t>
              </a:r>
              <a:r>
                <a:rPr lang="zh-CN" altLang="en-US" sz="2400" dirty="0" smtClean="0">
                  <a:solidFill>
                    <a:schemeClr val="bg1"/>
                  </a:solidFill>
                </a:rPr>
                <a:t>零税率</a:t>
              </a:r>
              <a:r>
                <a:rPr lang="zh-CN" altLang="en-US" sz="2400" dirty="0">
                  <a:solidFill>
                    <a:schemeClr val="bg1"/>
                  </a:solidFill>
                </a:rPr>
                <a:t>的销售额中不包括适用免、抵、退税办法的销售额。</a:t>
              </a:r>
            </a:p>
            <a:p>
              <a:pPr fontAlgn="auto">
                <a:spcBef>
                  <a:spcPts val="0"/>
                </a:spcBef>
                <a:spcAft>
                  <a:spcPts val="0"/>
                </a:spcAft>
                <a:defRPr/>
              </a:pPr>
              <a:r>
                <a:rPr lang="zh-CN" altLang="en-US" sz="2400" dirty="0"/>
                <a:t>。</a:t>
              </a:r>
              <a:endParaRPr lang="en-US" altLang="zh-CN" sz="2400" dirty="0">
                <a:solidFill>
                  <a:schemeClr val="bg1"/>
                </a:solidFill>
              </a:endParaRPr>
            </a:p>
          </p:txBody>
        </p:sp>
      </p:gr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4294967295"/>
          </p:nvPr>
        </p:nvSpPr>
        <p:spPr>
          <a:xfrm>
            <a:off x="323528" y="404664"/>
            <a:ext cx="8229600" cy="6048672"/>
          </a:xfrm>
        </p:spPr>
        <p:txBody>
          <a:bodyPr rtlCol="0">
            <a:normAutofit/>
          </a:bodyPr>
          <a:lstStyle/>
          <a:p>
            <a:pPr eaLnBrk="1" fontAlgn="auto" hangingPunct="1">
              <a:spcAft>
                <a:spcPts val="0"/>
              </a:spcAft>
              <a:buFont typeface="Arial" pitchFamily="34" charset="0"/>
              <a:buChar char="•"/>
              <a:defRPr/>
            </a:pPr>
            <a:r>
              <a:rPr lang="zh-CN" altLang="en-US" dirty="0" smtClean="0"/>
              <a:t>对应政策</a:t>
            </a:r>
            <a:endParaRPr lang="en-US" altLang="zh-CN" dirty="0" smtClean="0"/>
          </a:p>
          <a:p>
            <a:pPr eaLnBrk="1" fontAlgn="auto" hangingPunct="1">
              <a:spcAft>
                <a:spcPts val="0"/>
              </a:spcAft>
              <a:buFont typeface="Arial" pitchFamily="34" charset="0"/>
              <a:buChar char="•"/>
              <a:defRPr/>
            </a:pPr>
            <a:r>
              <a:rPr lang="zh-CN" altLang="en-US" dirty="0" smtClean="0"/>
              <a:t>扣除项目情形有：</a:t>
            </a:r>
          </a:p>
          <a:p>
            <a:pPr eaLnBrk="1" fontAlgn="auto" hangingPunct="1">
              <a:spcAft>
                <a:spcPts val="0"/>
              </a:spcAft>
              <a:buFont typeface="Arial" pitchFamily="34" charset="0"/>
              <a:buChar char="•"/>
              <a:defRPr/>
            </a:pPr>
            <a:r>
              <a:rPr lang="en-US" altLang="zh-CN" dirty="0" smtClean="0"/>
              <a:t>1. </a:t>
            </a:r>
            <a:r>
              <a:rPr lang="zh-CN" altLang="en-US" dirty="0" smtClean="0"/>
              <a:t>金融商品转让，</a:t>
            </a:r>
            <a:endParaRPr lang="en-US" altLang="zh-CN" dirty="0" smtClean="0"/>
          </a:p>
          <a:p>
            <a:pPr eaLnBrk="1" fontAlgn="auto" hangingPunct="1">
              <a:spcAft>
                <a:spcPts val="0"/>
              </a:spcAft>
              <a:buFont typeface="Arial" pitchFamily="34" charset="0"/>
              <a:buChar char="•"/>
              <a:defRPr/>
            </a:pPr>
            <a:r>
              <a:rPr lang="en-US" altLang="zh-CN" dirty="0" smtClean="0"/>
              <a:t>2. </a:t>
            </a:r>
            <a:r>
              <a:rPr lang="zh-CN" altLang="en-US" dirty="0" smtClean="0"/>
              <a:t>经纪代理服务</a:t>
            </a:r>
            <a:endParaRPr lang="en-US" altLang="zh-CN" dirty="0" smtClean="0"/>
          </a:p>
          <a:p>
            <a:pPr eaLnBrk="1" fontAlgn="auto" hangingPunct="1">
              <a:spcAft>
                <a:spcPts val="0"/>
              </a:spcAft>
              <a:buFont typeface="Arial" pitchFamily="34" charset="0"/>
              <a:buChar char="•"/>
              <a:defRPr/>
            </a:pPr>
            <a:r>
              <a:rPr lang="en-US" altLang="zh-CN" dirty="0" smtClean="0"/>
              <a:t>3. </a:t>
            </a:r>
            <a:r>
              <a:rPr lang="zh-CN" altLang="en-US" dirty="0" smtClean="0"/>
              <a:t>融资租赁和融资性售后回租业务。</a:t>
            </a:r>
          </a:p>
          <a:p>
            <a:pPr eaLnBrk="1" fontAlgn="auto" hangingPunct="1">
              <a:spcAft>
                <a:spcPts val="0"/>
              </a:spcAft>
              <a:buFont typeface="Arial" pitchFamily="34" charset="0"/>
              <a:buChar char="•"/>
              <a:defRPr/>
            </a:pPr>
            <a:r>
              <a:rPr lang="en-US" altLang="zh-CN" dirty="0" smtClean="0"/>
              <a:t>4. </a:t>
            </a:r>
            <a:r>
              <a:rPr lang="zh-CN" altLang="en-US" dirty="0" smtClean="0"/>
              <a:t>试点纳税人中的一般纳税人提供客运场站服务，以其取得的全部价款和价外费用，扣除支付给承运方运费后的余额为销售额。</a:t>
            </a:r>
          </a:p>
          <a:p>
            <a:pPr eaLnBrk="1" fontAlgn="auto" hangingPunct="1">
              <a:spcAft>
                <a:spcPts val="0"/>
              </a:spcAft>
              <a:buFont typeface="Arial" pitchFamily="34" charset="0"/>
              <a:buChar char="•"/>
              <a:defRPr/>
            </a:pPr>
            <a:r>
              <a:rPr lang="en-US" altLang="zh-CN" dirty="0" smtClean="0"/>
              <a:t>5. </a:t>
            </a:r>
            <a:r>
              <a:rPr lang="zh-CN" altLang="en-US" dirty="0" smtClean="0"/>
              <a:t>试点纳税人提供旅游服务，</a:t>
            </a:r>
          </a:p>
          <a:p>
            <a:pPr eaLnBrk="1" fontAlgn="auto" hangingPunct="1">
              <a:spcAft>
                <a:spcPts val="0"/>
              </a:spcAft>
              <a:buFont typeface="Arial" pitchFamily="34" charset="0"/>
              <a:buChar char="•"/>
              <a:defRPr/>
            </a:pPr>
            <a:r>
              <a:rPr lang="en-US" altLang="zh-CN" dirty="0" smtClean="0"/>
              <a:t>6. </a:t>
            </a:r>
            <a:r>
              <a:rPr lang="zh-CN" altLang="en-US" dirty="0" smtClean="0"/>
              <a:t>试点纳税人提供建筑服务适用简易计税方法的，以取得的全部价款和价外费用扣除支付的分包款后的余额为销售额。</a:t>
            </a: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4294967295"/>
          </p:nvPr>
        </p:nvSpPr>
        <p:spPr>
          <a:xfrm>
            <a:off x="323528" y="764704"/>
            <a:ext cx="8229600" cy="5904656"/>
          </a:xfrm>
        </p:spPr>
        <p:txBody>
          <a:bodyPr rtlCol="0">
            <a:normAutofit/>
          </a:bodyPr>
          <a:lstStyle/>
          <a:p>
            <a:pPr eaLnBrk="1" fontAlgn="auto" hangingPunct="1">
              <a:spcAft>
                <a:spcPts val="0"/>
              </a:spcAft>
              <a:buFont typeface="Arial" pitchFamily="34" charset="0"/>
              <a:buChar char="•"/>
              <a:defRPr/>
            </a:pPr>
            <a:r>
              <a:rPr lang="en-US" altLang="zh-CN" sz="2800" dirty="0" smtClean="0"/>
              <a:t>7. </a:t>
            </a:r>
            <a:r>
              <a:rPr lang="zh-CN" altLang="en-US" sz="2800" dirty="0" smtClean="0"/>
              <a:t>房地产开发企业中的一般纳税人销售其开发的房地产项目（选择简易计税方法的房地产老项目除外），以取得的全部价款和价外费用，扣除受让土地时向政府部门支付的土地价款后的余额为销售额。</a:t>
            </a:r>
          </a:p>
          <a:p>
            <a:pPr eaLnBrk="1" fontAlgn="auto" hangingPunct="1">
              <a:spcAft>
                <a:spcPts val="0"/>
              </a:spcAft>
              <a:buFont typeface="Arial" pitchFamily="34" charset="0"/>
              <a:buChar char="•"/>
              <a:defRPr/>
            </a:pPr>
            <a:endParaRPr lang="en-US" altLang="zh-CN" sz="2800" dirty="0" smtClean="0"/>
          </a:p>
          <a:p>
            <a:pPr eaLnBrk="1" fontAlgn="auto" hangingPunct="1">
              <a:spcAft>
                <a:spcPts val="0"/>
              </a:spcAft>
              <a:buFont typeface="Arial" pitchFamily="34" charset="0"/>
              <a:buChar char="•"/>
              <a:defRPr/>
            </a:pPr>
            <a:r>
              <a:rPr lang="en-US" altLang="zh-CN" sz="2800" dirty="0" smtClean="0"/>
              <a:t>8. </a:t>
            </a:r>
            <a:r>
              <a:rPr lang="zh-CN" altLang="en-US" sz="2800" dirty="0" smtClean="0"/>
              <a:t>一般纳税人销售其 </a:t>
            </a:r>
            <a:r>
              <a:rPr lang="en-US" altLang="zh-CN" sz="2800" dirty="0" smtClean="0"/>
              <a:t>2016 </a:t>
            </a:r>
            <a:r>
              <a:rPr lang="zh-CN" altLang="en-US" sz="2800" dirty="0" smtClean="0"/>
              <a:t>年 </a:t>
            </a:r>
            <a:r>
              <a:rPr lang="en-US" altLang="zh-CN" sz="2800" dirty="0" smtClean="0"/>
              <a:t>4 </a:t>
            </a:r>
            <a:r>
              <a:rPr lang="zh-CN" altLang="en-US" sz="2800" dirty="0" smtClean="0"/>
              <a:t>月 </a:t>
            </a:r>
            <a:r>
              <a:rPr lang="en-US" altLang="zh-CN" sz="2800" dirty="0" smtClean="0"/>
              <a:t>30 </a:t>
            </a:r>
            <a:r>
              <a:rPr lang="zh-CN" altLang="en-US" sz="2800" dirty="0" smtClean="0"/>
              <a:t>日前取得（不含自建）的不动产，选择适用简易计税方法，以取得的全部价款和价外费用减去该项不动产购置原价或者取得不动产时的作价后的余额为销售额。</a:t>
            </a:r>
            <a:endParaRPr lang="zh-CN" altLang="en-US" sz="2800" dirty="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Grp="1" noChangeAspect="1" noChangeArrowheads="1"/>
          </p:cNvPicPr>
          <p:nvPr>
            <p:ph idx="4294967295"/>
          </p:nvPr>
        </p:nvPicPr>
        <p:blipFill>
          <a:blip r:embed="rId2" cstate="print"/>
          <a:srcRect l="2751" t="28608" r="2652" b="5720"/>
          <a:stretch>
            <a:fillRect/>
          </a:stretch>
        </p:blipFill>
        <p:spPr>
          <a:xfrm>
            <a:off x="0" y="0"/>
            <a:ext cx="9036050" cy="6858000"/>
          </a:xfrm>
        </p:spPr>
        <p:style>
          <a:lnRef idx="2">
            <a:schemeClr val="accent6">
              <a:shade val="50000"/>
            </a:schemeClr>
          </a:lnRef>
          <a:fillRef idx="1">
            <a:schemeClr val="accent6"/>
          </a:fillRef>
          <a:effectRef idx="0">
            <a:schemeClr val="accent6"/>
          </a:effectRef>
          <a:fontRef idx="minor">
            <a:schemeClr val="lt1"/>
          </a:fontRef>
        </p:style>
      </p:pic>
      <p:grpSp>
        <p:nvGrpSpPr>
          <p:cNvPr id="2" name="组合 12"/>
          <p:cNvGrpSpPr/>
          <p:nvPr/>
        </p:nvGrpSpPr>
        <p:grpSpPr>
          <a:xfrm>
            <a:off x="3851920" y="764704"/>
            <a:ext cx="4392488" cy="2677657"/>
            <a:chOff x="381819" y="1023983"/>
            <a:chExt cx="8299055" cy="4707766"/>
          </a:xfrm>
          <a:solidFill>
            <a:srgbClr val="3E35F3"/>
          </a:solidFill>
        </p:grpSpPr>
        <p:grpSp>
          <p:nvGrpSpPr>
            <p:cNvPr id="3" name="组合 8"/>
            <p:cNvGrpSpPr/>
            <p:nvPr/>
          </p:nvGrpSpPr>
          <p:grpSpPr>
            <a:xfrm>
              <a:off x="381819" y="1023983"/>
              <a:ext cx="8299055" cy="4089998"/>
              <a:chOff x="16902" y="-2242724"/>
              <a:chExt cx="10830000" cy="6548011"/>
            </a:xfrm>
            <a:grpFill/>
          </p:grpSpPr>
          <p:sp>
            <p:nvSpPr>
              <p:cNvPr id="7" name="圆角矩形标注 6"/>
              <p:cNvSpPr/>
              <p:nvPr/>
            </p:nvSpPr>
            <p:spPr>
              <a:xfrm>
                <a:off x="16902" y="-2242724"/>
                <a:ext cx="10830000" cy="6548011"/>
              </a:xfrm>
              <a:prstGeom prst="wedgeRoundRectCallout">
                <a:avLst>
                  <a:gd name="adj1" fmla="val -34494"/>
                  <a:gd name="adj2" fmla="val -74643"/>
                  <a:gd name="adj3" fmla="val 16667"/>
                </a:avLst>
              </a:prstGeom>
              <a:grpFill/>
              <a:ln/>
            </p:spPr>
            <p:style>
              <a:lnRef idx="1">
                <a:schemeClr val="accent1"/>
              </a:lnRef>
              <a:fillRef idx="3">
                <a:schemeClr val="accent1"/>
              </a:fillRef>
              <a:effectRef idx="2">
                <a:schemeClr val="accent1"/>
              </a:effectRef>
              <a:fontRef idx="minor">
                <a:schemeClr val="lt1"/>
              </a:fontRef>
            </p:style>
            <p:txBody>
              <a:bodyPr anchor="ctr"/>
              <a:lstStyle/>
              <a:p>
                <a:pPr algn="ctr">
                  <a:spcBef>
                    <a:spcPts val="0"/>
                  </a:spcBef>
                  <a:spcAft>
                    <a:spcPts val="0"/>
                  </a:spcAft>
                  <a:defRPr/>
                </a:pPr>
                <a:endParaRPr lang="zh-CN" altLang="en-US" dirty="0"/>
              </a:p>
            </p:txBody>
          </p:sp>
          <p:sp>
            <p:nvSpPr>
              <p:cNvPr id="8" name="TextBox 7"/>
              <p:cNvSpPr txBox="1"/>
              <p:nvPr/>
            </p:nvSpPr>
            <p:spPr>
              <a:xfrm>
                <a:off x="4499992" y="1052736"/>
                <a:ext cx="4104456" cy="369332"/>
              </a:xfrm>
              <a:prstGeom prst="rect">
                <a:avLst/>
              </a:prstGeom>
              <a:grpFill/>
            </p:spPr>
            <p:style>
              <a:lnRef idx="1">
                <a:schemeClr val="accent1"/>
              </a:lnRef>
              <a:fillRef idx="3">
                <a:schemeClr val="accent1"/>
              </a:fillRef>
              <a:effectRef idx="2">
                <a:schemeClr val="accent1"/>
              </a:effectRef>
              <a:fontRef idx="minor">
                <a:schemeClr val="lt1"/>
              </a:fontRef>
            </p:style>
            <p:txBody>
              <a:bodyPr>
                <a:spAutoFit/>
              </a:bodyPr>
              <a:lstStyle/>
              <a:p>
                <a:pPr>
                  <a:spcBef>
                    <a:spcPts val="0"/>
                  </a:spcBef>
                  <a:spcAft>
                    <a:spcPts val="0"/>
                  </a:spcAft>
                  <a:defRPr/>
                </a:pPr>
                <a:endParaRPr lang="zh-CN" altLang="en-US" dirty="0"/>
              </a:p>
            </p:txBody>
          </p:sp>
        </p:grpSp>
        <p:sp>
          <p:nvSpPr>
            <p:cNvPr id="6" name="矩形 5"/>
            <p:cNvSpPr/>
            <p:nvPr/>
          </p:nvSpPr>
          <p:spPr>
            <a:xfrm>
              <a:off x="722876" y="1023985"/>
              <a:ext cx="7643865" cy="4707764"/>
            </a:xfrm>
            <a:prstGeom prst="rect">
              <a:avLst/>
            </a:prstGeom>
            <a:grpFill/>
          </p:spPr>
          <p:style>
            <a:lnRef idx="1">
              <a:schemeClr val="accent1"/>
            </a:lnRef>
            <a:fillRef idx="3">
              <a:schemeClr val="accent1"/>
            </a:fillRef>
            <a:effectRef idx="2">
              <a:schemeClr val="accent1"/>
            </a:effectRef>
            <a:fontRef idx="minor">
              <a:schemeClr val="lt1"/>
            </a:fontRef>
          </p:style>
          <p:txBody>
            <a:bodyPr>
              <a:spAutoFit/>
            </a:bodyPr>
            <a:lstStyle/>
            <a:p>
              <a:pPr fontAlgn="auto">
                <a:spcBef>
                  <a:spcPts val="0"/>
                </a:spcBef>
                <a:spcAft>
                  <a:spcPts val="0"/>
                </a:spcAft>
                <a:defRPr/>
              </a:pPr>
              <a:r>
                <a:rPr lang="zh-CN" altLang="en-US" sz="2400" dirty="0"/>
                <a:t>纳税人本期按一般计税方法计税的货物、劳务和服务、不动产、无形资产的销项税额</a:t>
              </a:r>
              <a:r>
                <a:rPr lang="zh-CN" altLang="en-US" sz="2400" dirty="0" smtClean="0"/>
                <a:t>。营业税</a:t>
              </a:r>
              <a:r>
                <a:rPr lang="zh-CN" altLang="en-US" sz="2400" dirty="0"/>
                <a:t>改征增值税的纳税人，服务、不动产和无形资产有扣除项目的，本栏应填写</a:t>
              </a:r>
              <a:r>
                <a:rPr lang="zh-CN" altLang="en-US" sz="2400" dirty="0">
                  <a:solidFill>
                    <a:srgbClr val="FF0000"/>
                  </a:solidFill>
                </a:rPr>
                <a:t>扣除之后</a:t>
              </a:r>
              <a:r>
                <a:rPr lang="zh-CN" altLang="en-US" sz="2400" dirty="0"/>
                <a:t>的销项税额</a:t>
              </a:r>
              <a:r>
                <a:rPr lang="zh-CN" altLang="en-US" sz="2400" dirty="0" smtClean="0"/>
                <a:t>。</a:t>
              </a:r>
              <a:endParaRPr lang="zh-CN" altLang="en-US" sz="2400" dirty="0"/>
            </a:p>
          </p:txBody>
        </p:sp>
      </p:gr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Grp="1" noChangeAspect="1" noChangeArrowheads="1"/>
          </p:cNvPicPr>
          <p:nvPr>
            <p:ph idx="4294967295"/>
          </p:nvPr>
        </p:nvPicPr>
        <p:blipFill>
          <a:blip r:embed="rId2" cstate="print"/>
          <a:srcRect l="2751" t="28608" r="2652" b="5720"/>
          <a:stretch>
            <a:fillRect/>
          </a:stretch>
        </p:blipFill>
        <p:spPr>
          <a:xfrm>
            <a:off x="0" y="0"/>
            <a:ext cx="9036050" cy="6858000"/>
          </a:xfrm>
        </p:spPr>
        <p:style>
          <a:lnRef idx="2">
            <a:schemeClr val="accent6">
              <a:shade val="50000"/>
            </a:schemeClr>
          </a:lnRef>
          <a:fillRef idx="1">
            <a:schemeClr val="accent6"/>
          </a:fillRef>
          <a:effectRef idx="0">
            <a:schemeClr val="accent6"/>
          </a:effectRef>
          <a:fontRef idx="minor">
            <a:schemeClr val="lt1"/>
          </a:fontRef>
        </p:style>
      </p:pic>
      <p:grpSp>
        <p:nvGrpSpPr>
          <p:cNvPr id="2" name="组合 12"/>
          <p:cNvGrpSpPr/>
          <p:nvPr/>
        </p:nvGrpSpPr>
        <p:grpSpPr>
          <a:xfrm>
            <a:off x="1619672" y="1124744"/>
            <a:ext cx="6264696" cy="2304256"/>
            <a:chOff x="381819" y="1023983"/>
            <a:chExt cx="8299055" cy="4089998"/>
          </a:xfrm>
          <a:solidFill>
            <a:srgbClr val="3E35F3"/>
          </a:solidFill>
        </p:grpSpPr>
        <p:grpSp>
          <p:nvGrpSpPr>
            <p:cNvPr id="3" name="组合 8"/>
            <p:cNvGrpSpPr/>
            <p:nvPr/>
          </p:nvGrpSpPr>
          <p:grpSpPr>
            <a:xfrm>
              <a:off x="381819" y="1023983"/>
              <a:ext cx="8299055" cy="4089998"/>
              <a:chOff x="16902" y="-2242724"/>
              <a:chExt cx="10830000" cy="6548011"/>
            </a:xfrm>
            <a:grpFill/>
          </p:grpSpPr>
          <p:sp>
            <p:nvSpPr>
              <p:cNvPr id="7" name="圆角矩形标注 6"/>
              <p:cNvSpPr/>
              <p:nvPr/>
            </p:nvSpPr>
            <p:spPr>
              <a:xfrm>
                <a:off x="16902" y="-2242724"/>
                <a:ext cx="10830000" cy="6548011"/>
              </a:xfrm>
              <a:prstGeom prst="wedgeRoundRectCallout">
                <a:avLst>
                  <a:gd name="adj1" fmla="val 132"/>
                  <a:gd name="adj2" fmla="val -68813"/>
                  <a:gd name="adj3" fmla="val 16667"/>
                </a:avLst>
              </a:prstGeom>
              <a:grpFill/>
              <a:ln/>
            </p:spPr>
            <p:style>
              <a:lnRef idx="1">
                <a:schemeClr val="accent1"/>
              </a:lnRef>
              <a:fillRef idx="3">
                <a:schemeClr val="accent1"/>
              </a:fillRef>
              <a:effectRef idx="2">
                <a:schemeClr val="accent1"/>
              </a:effectRef>
              <a:fontRef idx="minor">
                <a:schemeClr val="lt1"/>
              </a:fontRef>
            </p:style>
            <p:txBody>
              <a:bodyPr anchor="ctr"/>
              <a:lstStyle/>
              <a:p>
                <a:pPr algn="ctr">
                  <a:spcBef>
                    <a:spcPts val="0"/>
                  </a:spcBef>
                  <a:spcAft>
                    <a:spcPts val="0"/>
                  </a:spcAft>
                  <a:defRPr/>
                </a:pPr>
                <a:endParaRPr lang="zh-CN" altLang="en-US" sz="2400" dirty="0"/>
              </a:p>
            </p:txBody>
          </p:sp>
          <p:sp>
            <p:nvSpPr>
              <p:cNvPr id="8" name="TextBox 7"/>
              <p:cNvSpPr txBox="1"/>
              <p:nvPr/>
            </p:nvSpPr>
            <p:spPr>
              <a:xfrm>
                <a:off x="4499993" y="1052736"/>
                <a:ext cx="4104456" cy="1311915"/>
              </a:xfrm>
              <a:prstGeom prst="rect">
                <a:avLst/>
              </a:prstGeom>
              <a:grpFill/>
            </p:spPr>
            <p:style>
              <a:lnRef idx="1">
                <a:schemeClr val="accent1"/>
              </a:lnRef>
              <a:fillRef idx="3">
                <a:schemeClr val="accent1"/>
              </a:fillRef>
              <a:effectRef idx="2">
                <a:schemeClr val="accent1"/>
              </a:effectRef>
              <a:fontRef idx="minor">
                <a:schemeClr val="lt1"/>
              </a:fontRef>
            </p:style>
            <p:txBody>
              <a:bodyPr>
                <a:spAutoFit/>
              </a:bodyPr>
              <a:lstStyle/>
              <a:p>
                <a:pPr>
                  <a:spcBef>
                    <a:spcPts val="0"/>
                  </a:spcBef>
                  <a:spcAft>
                    <a:spcPts val="0"/>
                  </a:spcAft>
                  <a:defRPr/>
                </a:pPr>
                <a:endParaRPr lang="zh-CN" altLang="en-US" sz="2400" dirty="0"/>
              </a:p>
            </p:txBody>
          </p:sp>
        </p:grpSp>
        <p:sp>
          <p:nvSpPr>
            <p:cNvPr id="6" name="矩形 5"/>
            <p:cNvSpPr/>
            <p:nvPr/>
          </p:nvSpPr>
          <p:spPr>
            <a:xfrm>
              <a:off x="954168" y="1188939"/>
              <a:ext cx="7643865" cy="3441663"/>
            </a:xfrm>
            <a:prstGeom prst="rect">
              <a:avLst/>
            </a:prstGeom>
            <a:grpFill/>
          </p:spPr>
          <p:style>
            <a:lnRef idx="1">
              <a:schemeClr val="accent1"/>
            </a:lnRef>
            <a:fillRef idx="3">
              <a:schemeClr val="accent1"/>
            </a:fillRef>
            <a:effectRef idx="2">
              <a:schemeClr val="accent1"/>
            </a:effectRef>
            <a:fontRef idx="minor">
              <a:schemeClr val="lt1"/>
            </a:fontRef>
          </p:style>
          <p:txBody>
            <a:bodyPr>
              <a:spAutoFit/>
            </a:bodyPr>
            <a:lstStyle/>
            <a:p>
              <a:pPr fontAlgn="auto">
                <a:spcBef>
                  <a:spcPts val="0"/>
                </a:spcBef>
                <a:spcAft>
                  <a:spcPts val="0"/>
                </a:spcAft>
                <a:defRPr/>
              </a:pPr>
              <a:r>
                <a:rPr lang="zh-CN" altLang="en-US" sz="2400" dirty="0"/>
                <a:t>“进项税额”：填写纳税人本期申报抵扣的进项税额。</a:t>
              </a:r>
            </a:p>
            <a:p>
              <a:pPr fontAlgn="auto">
                <a:spcBef>
                  <a:spcPts val="0"/>
                </a:spcBef>
                <a:spcAft>
                  <a:spcPts val="0"/>
                </a:spcAft>
                <a:defRPr/>
              </a:pPr>
              <a:r>
                <a:rPr lang="zh-CN" altLang="en-US" sz="2400" dirty="0"/>
                <a:t>本栏“一般项目”列“本月数”</a:t>
              </a:r>
              <a:r>
                <a:rPr lang="en-US" altLang="zh-CN" sz="2400" dirty="0"/>
                <a:t>+“</a:t>
              </a:r>
              <a:r>
                <a:rPr lang="zh-CN" altLang="en-US" sz="2400" dirty="0"/>
                <a:t>即征即退项目”列“本月数”＝</a:t>
              </a:r>
              <a:r>
                <a:rPr lang="en-US" altLang="zh-CN" sz="2400" dirty="0"/>
                <a:t>《</a:t>
              </a:r>
              <a:r>
                <a:rPr lang="zh-CN" altLang="en-US" sz="2400" dirty="0"/>
                <a:t>附列资料（二）</a:t>
              </a:r>
              <a:r>
                <a:rPr lang="en-US" altLang="zh-CN" sz="2400" dirty="0"/>
                <a:t>》</a:t>
              </a:r>
              <a:r>
                <a:rPr lang="zh-CN" altLang="en-US" sz="2400" dirty="0"/>
                <a:t>第 </a:t>
              </a:r>
              <a:r>
                <a:rPr lang="en-US" altLang="zh-CN" sz="2400" dirty="0"/>
                <a:t>12 </a:t>
              </a:r>
              <a:r>
                <a:rPr lang="zh-CN" altLang="en-US" sz="2400" dirty="0"/>
                <a:t>栏“税额” 。</a:t>
              </a:r>
            </a:p>
          </p:txBody>
        </p:sp>
      </p:gr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Grp="1" noChangeAspect="1" noChangeArrowheads="1"/>
          </p:cNvPicPr>
          <p:nvPr>
            <p:ph idx="4294967295"/>
          </p:nvPr>
        </p:nvPicPr>
        <p:blipFill>
          <a:blip r:embed="rId2" cstate="print"/>
          <a:srcRect l="2751" t="28608" r="2652" b="5720"/>
          <a:stretch>
            <a:fillRect/>
          </a:stretch>
        </p:blipFill>
        <p:spPr>
          <a:xfrm>
            <a:off x="0" y="0"/>
            <a:ext cx="9036050" cy="6858000"/>
          </a:xfrm>
        </p:spPr>
        <p:style>
          <a:lnRef idx="2">
            <a:schemeClr val="accent6">
              <a:shade val="50000"/>
            </a:schemeClr>
          </a:lnRef>
          <a:fillRef idx="1">
            <a:schemeClr val="accent6"/>
          </a:fillRef>
          <a:effectRef idx="0">
            <a:schemeClr val="accent6"/>
          </a:effectRef>
          <a:fontRef idx="minor">
            <a:schemeClr val="lt1"/>
          </a:fontRef>
        </p:style>
      </p:pic>
      <p:sp>
        <p:nvSpPr>
          <p:cNvPr id="7" name="圆角矩形标注 6"/>
          <p:cNvSpPr/>
          <p:nvPr/>
        </p:nvSpPr>
        <p:spPr>
          <a:xfrm>
            <a:off x="2627784" y="2780929"/>
            <a:ext cx="6264696" cy="1584176"/>
          </a:xfrm>
          <a:prstGeom prst="wedgeRoundRectCallout">
            <a:avLst>
              <a:gd name="adj1" fmla="val -23130"/>
              <a:gd name="adj2" fmla="val 106156"/>
              <a:gd name="adj3" fmla="val 16667"/>
            </a:avLst>
          </a:prstGeom>
          <a:solidFill>
            <a:srgbClr val="3E35F3"/>
          </a:solidFill>
          <a:ln/>
        </p:spPr>
        <p:style>
          <a:lnRef idx="1">
            <a:schemeClr val="accent1"/>
          </a:lnRef>
          <a:fillRef idx="3">
            <a:schemeClr val="accent1"/>
          </a:fillRef>
          <a:effectRef idx="2">
            <a:schemeClr val="accent1"/>
          </a:effectRef>
          <a:fontRef idx="minor">
            <a:schemeClr val="lt1"/>
          </a:fontRef>
        </p:style>
        <p:txBody>
          <a:bodyPr anchor="ctr"/>
          <a:lstStyle/>
          <a:p>
            <a:pPr algn="ctr">
              <a:spcBef>
                <a:spcPts val="0"/>
              </a:spcBef>
              <a:spcAft>
                <a:spcPts val="0"/>
              </a:spcAft>
              <a:defRPr/>
            </a:pPr>
            <a:endParaRPr lang="zh-CN" altLang="en-US" sz="2800" dirty="0"/>
          </a:p>
        </p:txBody>
      </p:sp>
      <p:sp>
        <p:nvSpPr>
          <p:cNvPr id="9" name="矩形 8"/>
          <p:cNvSpPr/>
          <p:nvPr/>
        </p:nvSpPr>
        <p:spPr>
          <a:xfrm>
            <a:off x="3131840" y="2852936"/>
            <a:ext cx="5400600" cy="1200329"/>
          </a:xfrm>
          <a:prstGeom prst="rect">
            <a:avLst/>
          </a:prstGeom>
          <a:noFill/>
          <a:effectLst>
            <a:glow rad="101600">
              <a:schemeClr val="accent5">
                <a:satMod val="175000"/>
                <a:alpha val="40000"/>
              </a:schemeClr>
            </a:glow>
          </a:effectLst>
        </p:spPr>
        <p:txBody>
          <a:bodyPr wrap="square">
            <a:spAutoFit/>
          </a:bodyPr>
          <a:lstStyle/>
          <a:p>
            <a:pPr fontAlgn="auto">
              <a:spcBef>
                <a:spcPts val="0"/>
              </a:spcBef>
              <a:spcAft>
                <a:spcPts val="0"/>
              </a:spcAft>
              <a:defRPr/>
            </a:pPr>
            <a:r>
              <a:rPr lang="zh-CN" altLang="en-US" sz="2400" dirty="0">
                <a:solidFill>
                  <a:schemeClr val="bg1"/>
                </a:solidFill>
                <a:latin typeface="+mn-lt"/>
                <a:ea typeface="+mn-ea"/>
              </a:rPr>
              <a:t>反映纳税人本期按简易计税方法计算并应缴纳的增值税额</a:t>
            </a:r>
            <a:r>
              <a:rPr lang="zh-CN" altLang="en-US" sz="2400" dirty="0" smtClean="0">
                <a:solidFill>
                  <a:schemeClr val="bg1"/>
                </a:solidFill>
                <a:latin typeface="+mn-lt"/>
                <a:ea typeface="+mn-ea"/>
              </a:rPr>
              <a:t>，但</a:t>
            </a:r>
            <a:r>
              <a:rPr lang="zh-CN" altLang="en-US" sz="2400" dirty="0">
                <a:solidFill>
                  <a:schemeClr val="bg1"/>
                </a:solidFill>
                <a:latin typeface="+mn-lt"/>
                <a:ea typeface="+mn-ea"/>
              </a:rPr>
              <a:t>不包括按简易计税方法计算的纳税检查应补缴税额</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4294967295"/>
          </p:nvPr>
        </p:nvSpPr>
        <p:spPr>
          <a:xfrm>
            <a:off x="323528" y="332656"/>
            <a:ext cx="8229600" cy="6120680"/>
          </a:xfrm>
        </p:spPr>
        <p:txBody>
          <a:bodyPr>
            <a:normAutofit/>
          </a:bodyPr>
          <a:lstStyle/>
          <a:p>
            <a:endParaRPr lang="en-US" altLang="zh-CN" dirty="0" smtClean="0"/>
          </a:p>
          <a:p>
            <a:r>
              <a:rPr lang="zh-CN" altLang="en-US" dirty="0" smtClean="0"/>
              <a:t>（二）</a:t>
            </a:r>
            <a:r>
              <a:rPr lang="en-US" altLang="zh-CN" dirty="0" smtClean="0"/>
              <a:t>27</a:t>
            </a:r>
            <a:r>
              <a:rPr lang="zh-CN" altLang="en-US" dirty="0" smtClean="0"/>
              <a:t>号公告</a:t>
            </a:r>
            <a:endParaRPr lang="en-US" altLang="zh-CN" dirty="0" smtClean="0"/>
          </a:p>
          <a:p>
            <a:r>
              <a:rPr lang="zh-CN" altLang="en-US" dirty="0" smtClean="0"/>
              <a:t>随着新政策的出台，车辆通行费可以抵扣，增值税纳税申报表又作了进一步调整，（国家税务总局</a:t>
            </a:r>
            <a:r>
              <a:rPr lang="zh-CN" altLang="en-US" dirty="0" smtClean="0">
                <a:solidFill>
                  <a:srgbClr val="FF0000"/>
                </a:solidFill>
              </a:rPr>
              <a:t>公告</a:t>
            </a:r>
            <a:r>
              <a:rPr lang="en-US" altLang="zh-CN" dirty="0" smtClean="0">
                <a:solidFill>
                  <a:srgbClr val="FF0000"/>
                </a:solidFill>
              </a:rPr>
              <a:t>2016</a:t>
            </a:r>
            <a:r>
              <a:rPr lang="zh-CN" altLang="en-US" dirty="0" smtClean="0">
                <a:solidFill>
                  <a:srgbClr val="FF0000"/>
                </a:solidFill>
              </a:rPr>
              <a:t>年</a:t>
            </a:r>
            <a:r>
              <a:rPr lang="en-US" altLang="zh-CN" dirty="0" smtClean="0">
                <a:solidFill>
                  <a:srgbClr val="FF0000"/>
                </a:solidFill>
              </a:rPr>
              <a:t>27</a:t>
            </a:r>
            <a:r>
              <a:rPr lang="zh-CN" altLang="en-US" dirty="0" smtClean="0">
                <a:solidFill>
                  <a:srgbClr val="FF0000"/>
                </a:solidFill>
              </a:rPr>
              <a:t>号</a:t>
            </a:r>
            <a:r>
              <a:rPr lang="zh-CN" altLang="en-US" dirty="0" smtClean="0"/>
              <a:t>）</a:t>
            </a:r>
            <a:endParaRPr lang="en-US" altLang="zh-CN" dirty="0" smtClean="0"/>
          </a:p>
          <a:p>
            <a:endParaRPr lang="en-US" altLang="zh-CN" dirty="0" smtClean="0"/>
          </a:p>
          <a:p>
            <a:r>
              <a:rPr lang="en-US" altLang="zh-CN" dirty="0" smtClean="0"/>
              <a:t>1.</a:t>
            </a:r>
            <a:r>
              <a:rPr lang="zh-CN" altLang="en-US" dirty="0" smtClean="0"/>
              <a:t>对</a:t>
            </a:r>
            <a:r>
              <a:rPr lang="en-US" altLang="zh-CN" dirty="0" smtClean="0"/>
              <a:t>13</a:t>
            </a:r>
            <a:r>
              <a:rPr lang="zh-CN" altLang="en-US" dirty="0" smtClean="0"/>
              <a:t>号公告附件</a:t>
            </a:r>
            <a:r>
              <a:rPr lang="en-US" altLang="zh-CN" dirty="0" smtClean="0"/>
              <a:t>1</a:t>
            </a:r>
            <a:r>
              <a:rPr lang="zh-CN" altLang="en-US" dirty="0" smtClean="0"/>
              <a:t>中</a:t>
            </a:r>
            <a:r>
              <a:rPr lang="en-US" altLang="zh-CN" dirty="0" smtClean="0"/>
              <a:t>《</a:t>
            </a:r>
            <a:r>
              <a:rPr lang="zh-CN" altLang="en-US" dirty="0" smtClean="0"/>
              <a:t>本期抵扣进项税额结构明细表</a:t>
            </a:r>
            <a:r>
              <a:rPr lang="en-US" altLang="zh-CN" dirty="0" smtClean="0"/>
              <a:t>》</a:t>
            </a:r>
            <a:r>
              <a:rPr lang="zh-CN" altLang="en-US" dirty="0" smtClean="0"/>
              <a:t>进行调整。</a:t>
            </a:r>
            <a:endParaRPr lang="en-US" altLang="zh-CN" dirty="0" smtClean="0"/>
          </a:p>
          <a:p>
            <a:endParaRPr lang="en-US" altLang="zh-CN" dirty="0" smtClean="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Grp="1" noChangeAspect="1" noChangeArrowheads="1"/>
          </p:cNvPicPr>
          <p:nvPr>
            <p:ph idx="4294967295"/>
          </p:nvPr>
        </p:nvPicPr>
        <p:blipFill>
          <a:blip r:embed="rId2" cstate="print"/>
          <a:srcRect l="2751" t="28608" r="2652" b="5720"/>
          <a:stretch>
            <a:fillRect/>
          </a:stretch>
        </p:blipFill>
        <p:spPr>
          <a:xfrm>
            <a:off x="0" y="0"/>
            <a:ext cx="9036050" cy="6858000"/>
          </a:xfrm>
        </p:spPr>
        <p:style>
          <a:lnRef idx="2">
            <a:schemeClr val="accent6">
              <a:shade val="50000"/>
            </a:schemeClr>
          </a:lnRef>
          <a:fillRef idx="1">
            <a:schemeClr val="accent6"/>
          </a:fillRef>
          <a:effectRef idx="0">
            <a:schemeClr val="accent6"/>
          </a:effectRef>
          <a:fontRef idx="minor">
            <a:schemeClr val="lt1"/>
          </a:fontRef>
        </p:style>
      </p:pic>
      <p:sp>
        <p:nvSpPr>
          <p:cNvPr id="7" name="圆角矩形标注 6"/>
          <p:cNvSpPr/>
          <p:nvPr/>
        </p:nvSpPr>
        <p:spPr>
          <a:xfrm>
            <a:off x="4283969" y="3861048"/>
            <a:ext cx="4860032" cy="2160240"/>
          </a:xfrm>
          <a:prstGeom prst="wedgeRoundRectCallout">
            <a:avLst>
              <a:gd name="adj1" fmla="val 32365"/>
              <a:gd name="adj2" fmla="val -14264"/>
              <a:gd name="adj3" fmla="val 16667"/>
            </a:avLst>
          </a:prstGeom>
          <a:solidFill>
            <a:srgbClr val="3E35F3"/>
          </a:solidFill>
          <a:ln>
            <a:solidFill>
              <a:schemeClr val="accent1"/>
            </a:solidFill>
          </a:ln>
        </p:spPr>
        <p:style>
          <a:lnRef idx="1">
            <a:schemeClr val="accent1"/>
          </a:lnRef>
          <a:fillRef idx="3">
            <a:schemeClr val="accent1"/>
          </a:fillRef>
          <a:effectRef idx="2">
            <a:schemeClr val="accent1"/>
          </a:effectRef>
          <a:fontRef idx="minor">
            <a:schemeClr val="lt1"/>
          </a:fontRef>
        </p:style>
        <p:txBody>
          <a:bodyPr anchor="ctr"/>
          <a:lstStyle/>
          <a:p>
            <a:pPr algn="ctr">
              <a:spcBef>
                <a:spcPts val="0"/>
              </a:spcBef>
              <a:spcAft>
                <a:spcPts val="0"/>
              </a:spcAft>
              <a:defRPr/>
            </a:pPr>
            <a:endParaRPr lang="zh-CN" altLang="en-US" dirty="0"/>
          </a:p>
        </p:txBody>
      </p:sp>
      <p:sp>
        <p:nvSpPr>
          <p:cNvPr id="43013" name="矩形 10"/>
          <p:cNvSpPr>
            <a:spLocks noChangeArrowheads="1"/>
          </p:cNvSpPr>
          <p:nvPr/>
        </p:nvSpPr>
        <p:spPr bwMode="auto">
          <a:xfrm>
            <a:off x="4356100" y="3789040"/>
            <a:ext cx="4787900" cy="1938992"/>
          </a:xfrm>
          <a:prstGeom prst="rect">
            <a:avLst/>
          </a:prstGeom>
          <a:noFill/>
          <a:ln w="9525">
            <a:noFill/>
            <a:miter lim="800000"/>
            <a:headEnd/>
            <a:tailEnd/>
          </a:ln>
        </p:spPr>
        <p:txBody>
          <a:bodyPr>
            <a:spAutoFit/>
          </a:bodyPr>
          <a:lstStyle/>
          <a:p>
            <a:r>
              <a:rPr lang="zh-CN" altLang="en-US" sz="2400" b="1" dirty="0">
                <a:solidFill>
                  <a:schemeClr val="bg1"/>
                </a:solidFill>
                <a:latin typeface="Calibri" pitchFamily="34" charset="0"/>
              </a:rPr>
              <a:t>填写纳税人本期按照税法规定减征的增值税应纳税额。包含按照规定可在增值税应纳税额中全额抵减的增值税税控系统专用设备费</a:t>
            </a:r>
          </a:p>
          <a:p>
            <a:r>
              <a:rPr lang="zh-CN" altLang="en-US" sz="2400" b="1" dirty="0">
                <a:solidFill>
                  <a:schemeClr val="bg1"/>
                </a:solidFill>
                <a:latin typeface="Calibri" pitchFamily="34" charset="0"/>
              </a:rPr>
              <a:t>用以及技术维护费。</a:t>
            </a: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Grp="1" noChangeAspect="1" noChangeArrowheads="1"/>
          </p:cNvPicPr>
          <p:nvPr>
            <p:ph idx="4294967295"/>
          </p:nvPr>
        </p:nvPicPr>
        <p:blipFill>
          <a:blip r:embed="rId2" cstate="print"/>
          <a:srcRect l="2751" t="28608" r="2652" b="5720"/>
          <a:stretch>
            <a:fillRect/>
          </a:stretch>
        </p:blipFill>
        <p:spPr>
          <a:xfrm>
            <a:off x="0" y="0"/>
            <a:ext cx="9036050" cy="6858000"/>
          </a:xfrm>
        </p:spPr>
        <p:style>
          <a:lnRef idx="2">
            <a:schemeClr val="accent6">
              <a:shade val="50000"/>
            </a:schemeClr>
          </a:lnRef>
          <a:fillRef idx="1">
            <a:schemeClr val="accent6"/>
          </a:fillRef>
          <a:effectRef idx="0">
            <a:schemeClr val="accent6"/>
          </a:effectRef>
          <a:fontRef idx="minor">
            <a:schemeClr val="lt1"/>
          </a:fontRef>
        </p:style>
      </p:pic>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9" name="Picture 2"/>
          <p:cNvPicPr>
            <a:picLocks noGrp="1" noChangeAspect="1" noChangeArrowheads="1"/>
          </p:cNvPicPr>
          <p:nvPr>
            <p:ph idx="4294967295"/>
          </p:nvPr>
        </p:nvPicPr>
        <p:blipFill>
          <a:blip r:embed="rId2" cstate="print"/>
          <a:srcRect l="3625" t="28609" r="1001" b="5721"/>
          <a:stretch>
            <a:fillRect/>
          </a:stretch>
        </p:blipFill>
        <p:spPr>
          <a:xfrm>
            <a:off x="0" y="115888"/>
            <a:ext cx="9144000" cy="6742112"/>
          </a:xfrm>
        </p:spPr>
      </p:pic>
      <p:grpSp>
        <p:nvGrpSpPr>
          <p:cNvPr id="2" name="组合 12"/>
          <p:cNvGrpSpPr/>
          <p:nvPr/>
        </p:nvGrpSpPr>
        <p:grpSpPr>
          <a:xfrm>
            <a:off x="1763688" y="2420888"/>
            <a:ext cx="6264696" cy="2018922"/>
            <a:chOff x="477211" y="2178669"/>
            <a:chExt cx="8299055" cy="4166528"/>
          </a:xfrm>
          <a:solidFill>
            <a:srgbClr val="3E35F3"/>
          </a:solidFill>
        </p:grpSpPr>
        <p:grpSp>
          <p:nvGrpSpPr>
            <p:cNvPr id="3" name="组合 8"/>
            <p:cNvGrpSpPr/>
            <p:nvPr/>
          </p:nvGrpSpPr>
          <p:grpSpPr>
            <a:xfrm>
              <a:off x="477211" y="2178669"/>
              <a:ext cx="8299055" cy="4089998"/>
              <a:chOff x="141385" y="-394093"/>
              <a:chExt cx="10830000" cy="6548011"/>
            </a:xfrm>
            <a:grpFill/>
          </p:grpSpPr>
          <p:sp>
            <p:nvSpPr>
              <p:cNvPr id="7" name="圆角矩形标注 6"/>
              <p:cNvSpPr/>
              <p:nvPr/>
            </p:nvSpPr>
            <p:spPr>
              <a:xfrm>
                <a:off x="141385" y="-394093"/>
                <a:ext cx="10830000" cy="6548011"/>
              </a:xfrm>
              <a:prstGeom prst="wedgeRoundRectCallout">
                <a:avLst>
                  <a:gd name="adj1" fmla="val 3021"/>
                  <a:gd name="adj2" fmla="val -79147"/>
                  <a:gd name="adj3" fmla="val 16667"/>
                </a:avLst>
              </a:prstGeom>
              <a:grpFill/>
              <a:ln/>
            </p:spPr>
            <p:style>
              <a:lnRef idx="1">
                <a:schemeClr val="accent1"/>
              </a:lnRef>
              <a:fillRef idx="3">
                <a:schemeClr val="accent1"/>
              </a:fillRef>
              <a:effectRef idx="2">
                <a:schemeClr val="accent1"/>
              </a:effectRef>
              <a:fontRef idx="minor">
                <a:schemeClr val="lt1"/>
              </a:fontRef>
            </p:style>
            <p:txBody>
              <a:bodyPr anchor="ctr"/>
              <a:lstStyle/>
              <a:p>
                <a:pPr algn="ctr">
                  <a:spcBef>
                    <a:spcPts val="0"/>
                  </a:spcBef>
                  <a:spcAft>
                    <a:spcPts val="0"/>
                  </a:spcAft>
                  <a:defRPr/>
                </a:pPr>
                <a:endParaRPr lang="zh-CN" altLang="en-US" sz="2400" dirty="0"/>
              </a:p>
            </p:txBody>
          </p:sp>
          <p:sp>
            <p:nvSpPr>
              <p:cNvPr id="8" name="TextBox 7"/>
              <p:cNvSpPr txBox="1"/>
              <p:nvPr/>
            </p:nvSpPr>
            <p:spPr>
              <a:xfrm>
                <a:off x="4499991" y="1052735"/>
                <a:ext cx="4104456" cy="1525345"/>
              </a:xfrm>
              <a:prstGeom prst="rect">
                <a:avLst/>
              </a:prstGeom>
              <a:grpFill/>
            </p:spPr>
            <p:style>
              <a:lnRef idx="1">
                <a:schemeClr val="accent1"/>
              </a:lnRef>
              <a:fillRef idx="3">
                <a:schemeClr val="accent1"/>
              </a:fillRef>
              <a:effectRef idx="2">
                <a:schemeClr val="accent1"/>
              </a:effectRef>
              <a:fontRef idx="minor">
                <a:schemeClr val="lt1"/>
              </a:fontRef>
            </p:style>
            <p:txBody>
              <a:bodyPr>
                <a:spAutoFit/>
              </a:bodyPr>
              <a:lstStyle/>
              <a:p>
                <a:pPr>
                  <a:spcBef>
                    <a:spcPts val="0"/>
                  </a:spcBef>
                  <a:spcAft>
                    <a:spcPts val="0"/>
                  </a:spcAft>
                  <a:defRPr/>
                </a:pPr>
                <a:endParaRPr lang="zh-CN" altLang="en-US" sz="2400" dirty="0"/>
              </a:p>
            </p:txBody>
          </p:sp>
        </p:grpSp>
        <p:sp>
          <p:nvSpPr>
            <p:cNvPr id="6" name="矩形 5"/>
            <p:cNvSpPr/>
            <p:nvPr/>
          </p:nvSpPr>
          <p:spPr>
            <a:xfrm>
              <a:off x="954168" y="2343624"/>
              <a:ext cx="7643865" cy="4001573"/>
            </a:xfrm>
            <a:prstGeom prst="rect">
              <a:avLst/>
            </a:prstGeom>
            <a:grpFill/>
          </p:spPr>
          <p:style>
            <a:lnRef idx="1">
              <a:schemeClr val="accent1"/>
            </a:lnRef>
            <a:fillRef idx="3">
              <a:schemeClr val="accent1"/>
            </a:fillRef>
            <a:effectRef idx="2">
              <a:schemeClr val="accent1"/>
            </a:effectRef>
            <a:fontRef idx="minor">
              <a:schemeClr val="lt1"/>
            </a:fontRef>
          </p:style>
          <p:txBody>
            <a:bodyPr>
              <a:spAutoFit/>
            </a:bodyPr>
            <a:lstStyle/>
            <a:p>
              <a:pPr fontAlgn="auto">
                <a:spcBef>
                  <a:spcPts val="0"/>
                </a:spcBef>
                <a:spcAft>
                  <a:spcPts val="0"/>
                </a:spcAft>
                <a:defRPr/>
              </a:pPr>
              <a:r>
                <a:rPr lang="zh-CN" altLang="en-US" sz="2400" dirty="0"/>
                <a:t>填写纳税人本期已缴纳的准予在本期增值税应纳税额中抵减的税额。</a:t>
              </a:r>
            </a:p>
            <a:p>
              <a:pPr fontAlgn="auto">
                <a:spcBef>
                  <a:spcPts val="0"/>
                </a:spcBef>
                <a:spcAft>
                  <a:spcPts val="0"/>
                </a:spcAft>
                <a:defRPr/>
              </a:pPr>
              <a:r>
                <a:rPr lang="zh-CN" altLang="en-US" sz="2400" dirty="0"/>
                <a:t>营业税改征增值税的纳税人，分几种情况填写：按</a:t>
              </a:r>
              <a:r>
                <a:rPr lang="zh-CN" altLang="en-US" sz="2400" dirty="0">
                  <a:solidFill>
                    <a:srgbClr val="FF0000"/>
                  </a:solidFill>
                </a:rPr>
                <a:t>当期实际可抵减数</a:t>
              </a:r>
              <a:r>
                <a:rPr lang="zh-CN" altLang="en-US" sz="2400" dirty="0"/>
                <a:t>填入本栏，不足抵减</a:t>
              </a:r>
              <a:r>
                <a:rPr lang="zh-CN" altLang="en-US" sz="2400" dirty="0" smtClean="0"/>
                <a:t>部分</a:t>
              </a:r>
              <a:r>
                <a:rPr lang="zh-CN" altLang="en-US" sz="2400" dirty="0"/>
                <a:t>结转下期继续抵减</a:t>
              </a:r>
              <a:r>
                <a:rPr lang="en-US" altLang="zh-CN" sz="2400" dirty="0"/>
                <a:t>.</a:t>
              </a:r>
              <a:endParaRPr lang="zh-CN" altLang="en-US" sz="2400" dirty="0"/>
            </a:p>
          </p:txBody>
        </p:sp>
      </p:gr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1" name="Picture 2"/>
          <p:cNvPicPr>
            <a:picLocks noGrp="1" noChangeAspect="1" noChangeArrowheads="1"/>
          </p:cNvPicPr>
          <p:nvPr>
            <p:ph idx="4294967295"/>
          </p:nvPr>
        </p:nvPicPr>
        <p:blipFill>
          <a:blip r:embed="rId2" cstate="print"/>
          <a:srcRect l="2628" t="28609" r="1878" b="27063"/>
          <a:stretch>
            <a:fillRect/>
          </a:stretch>
        </p:blipFill>
        <p:spPr>
          <a:xfrm>
            <a:off x="0" y="0"/>
            <a:ext cx="9144000" cy="6858000"/>
          </a:xfrm>
        </p:spPr>
      </p:pic>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rtlCol="0">
            <a:normAutofit/>
          </a:bodyPr>
          <a:lstStyle/>
          <a:p>
            <a:pPr eaLnBrk="1" fontAlgn="auto" hangingPunct="1">
              <a:spcAft>
                <a:spcPts val="0"/>
              </a:spcAft>
              <a:buFont typeface="Arial" pitchFamily="34" charset="0"/>
              <a:buChar char="•"/>
              <a:defRPr/>
            </a:pPr>
            <a:r>
              <a:rPr lang="zh-CN" altLang="en-US" dirty="0" smtClean="0"/>
              <a:t>填写要点</a:t>
            </a:r>
          </a:p>
          <a:p>
            <a:pPr eaLnBrk="1" fontAlgn="auto" hangingPunct="1">
              <a:spcAft>
                <a:spcPts val="0"/>
              </a:spcAft>
              <a:buFont typeface="Arial" pitchFamily="34" charset="0"/>
              <a:buChar char="•"/>
              <a:defRPr/>
            </a:pPr>
            <a:r>
              <a:rPr lang="zh-CN" altLang="en-US" dirty="0" smtClean="0"/>
              <a:t>（一）在填写各行时，按照税率或征收率对当期销售额、销项（应纳）税额进行归集，同一税率或征收率的货物及加工修理修配劳务销售和服务、不动产和无形资产要分别填写在对应栏次。</a:t>
            </a:r>
          </a:p>
          <a:p>
            <a:pPr eaLnBrk="1" fontAlgn="auto" hangingPunct="1">
              <a:spcAft>
                <a:spcPts val="0"/>
              </a:spcAft>
              <a:buFont typeface="Arial" pitchFamily="34" charset="0"/>
              <a:buChar char="•"/>
              <a:defRPr/>
            </a:pPr>
            <a:r>
              <a:rPr lang="zh-CN" altLang="en-US" dirty="0" smtClean="0"/>
              <a:t>（二）按规定汇总计算缴纳增值税的分支机构试点纳税人，需要将预征增值税销售额、预征增值税应纳税额。</a:t>
            </a:r>
            <a:endParaRPr lang="zh-CN" altLang="en-US" dirty="0"/>
          </a:p>
        </p:txBody>
      </p:sp>
      <p:sp>
        <p:nvSpPr>
          <p:cNvPr id="52226" name="标题 1"/>
          <p:cNvSpPr>
            <a:spLocks noGrp="1"/>
          </p:cNvSpPr>
          <p:nvPr>
            <p:ph type="title"/>
          </p:nvPr>
        </p:nvSpPr>
        <p:spPr/>
        <p:txBody>
          <a:bodyPr/>
          <a:lstStyle/>
          <a:p>
            <a:pPr eaLnBrk="1" hangingPunct="1"/>
            <a:r>
              <a:rPr lang="zh-CN" altLang="en-US" dirty="0" smtClean="0"/>
              <a:t>二、附列资料（一）</a:t>
            </a: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rtlCol="0">
            <a:normAutofit lnSpcReduction="10000"/>
          </a:bodyPr>
          <a:lstStyle/>
          <a:p>
            <a:pPr eaLnBrk="1" fontAlgn="auto" hangingPunct="1">
              <a:spcAft>
                <a:spcPts val="0"/>
              </a:spcAft>
              <a:buNone/>
              <a:defRPr/>
            </a:pPr>
            <a:endParaRPr lang="zh-CN" altLang="en-US" dirty="0" smtClean="0"/>
          </a:p>
          <a:p>
            <a:pPr eaLnBrk="1" fontAlgn="auto" hangingPunct="1">
              <a:spcAft>
                <a:spcPts val="0"/>
              </a:spcAft>
              <a:buFont typeface="Arial" pitchFamily="34" charset="0"/>
              <a:buChar char="•"/>
              <a:defRPr/>
            </a:pPr>
            <a:r>
              <a:rPr lang="zh-CN" altLang="en-US" dirty="0" smtClean="0"/>
              <a:t>第 </a:t>
            </a:r>
            <a:r>
              <a:rPr lang="en-US" altLang="zh-CN" dirty="0" smtClean="0"/>
              <a:t>13a </a:t>
            </a:r>
            <a:r>
              <a:rPr lang="zh-CN" altLang="en-US" dirty="0" smtClean="0"/>
              <a:t>至 </a:t>
            </a:r>
            <a:r>
              <a:rPr lang="en-US" altLang="zh-CN" dirty="0" smtClean="0"/>
              <a:t>13c </a:t>
            </a:r>
            <a:r>
              <a:rPr lang="zh-CN" altLang="en-US" dirty="0" smtClean="0"/>
              <a:t>行“预征率 </a:t>
            </a:r>
            <a:r>
              <a:rPr lang="en-US" altLang="zh-CN" dirty="0" smtClean="0"/>
              <a:t>%”</a:t>
            </a:r>
            <a:r>
              <a:rPr lang="zh-CN" altLang="en-US" dirty="0" smtClean="0"/>
              <a:t>的对应栏次。其中，第 </a:t>
            </a:r>
            <a:r>
              <a:rPr lang="en-US" altLang="zh-CN" dirty="0" smtClean="0"/>
              <a:t>13a </a:t>
            </a:r>
            <a:r>
              <a:rPr lang="zh-CN" altLang="en-US" dirty="0" smtClean="0"/>
              <a:t>行“预征率 </a:t>
            </a:r>
            <a:r>
              <a:rPr lang="en-US" altLang="zh-CN" dirty="0" smtClean="0"/>
              <a:t>%”</a:t>
            </a:r>
            <a:r>
              <a:rPr lang="zh-CN" altLang="en-US" dirty="0" smtClean="0"/>
              <a:t>适用于所有实行汇总计算缴纳增值税的分支机构试点纳税人；第 </a:t>
            </a:r>
            <a:r>
              <a:rPr lang="en-US" altLang="zh-CN" dirty="0" smtClean="0"/>
              <a:t>13b</a:t>
            </a:r>
            <a:r>
              <a:rPr lang="zh-CN" altLang="en-US" dirty="0" smtClean="0"/>
              <a:t>、</a:t>
            </a:r>
            <a:r>
              <a:rPr lang="en-US" altLang="zh-CN" dirty="0" smtClean="0"/>
              <a:t>13c </a:t>
            </a:r>
            <a:r>
              <a:rPr lang="zh-CN" altLang="en-US" dirty="0" smtClean="0"/>
              <a:t>行“预征率 </a:t>
            </a:r>
            <a:r>
              <a:rPr lang="en-US" altLang="zh-CN" dirty="0" smtClean="0"/>
              <a:t>%”</a:t>
            </a:r>
            <a:r>
              <a:rPr lang="zh-CN" altLang="en-US" dirty="0" smtClean="0"/>
              <a:t>适用于部分实行汇总计算缴纳增值税的铁路运输试点纳税人。</a:t>
            </a:r>
          </a:p>
          <a:p>
            <a:pPr eaLnBrk="1" fontAlgn="auto" hangingPunct="1">
              <a:spcAft>
                <a:spcPts val="0"/>
              </a:spcAft>
              <a:buFont typeface="Arial" pitchFamily="34" charset="0"/>
              <a:buChar char="•"/>
              <a:defRPr/>
            </a:pPr>
            <a:r>
              <a:rPr lang="zh-CN" altLang="en-US" dirty="0" smtClean="0"/>
              <a:t>第 </a:t>
            </a:r>
            <a:r>
              <a:rPr lang="en-US" altLang="zh-CN" dirty="0" smtClean="0"/>
              <a:t>13a </a:t>
            </a:r>
            <a:r>
              <a:rPr lang="zh-CN" altLang="en-US" dirty="0" smtClean="0"/>
              <a:t>至 </a:t>
            </a:r>
            <a:r>
              <a:rPr lang="en-US" altLang="zh-CN" dirty="0" smtClean="0"/>
              <a:t>13c </a:t>
            </a:r>
            <a:r>
              <a:rPr lang="zh-CN" altLang="en-US" dirty="0" smtClean="0"/>
              <a:t>行第 </a:t>
            </a:r>
            <a:r>
              <a:rPr lang="en-US" altLang="zh-CN" dirty="0" smtClean="0"/>
              <a:t>1 </a:t>
            </a:r>
            <a:r>
              <a:rPr lang="zh-CN" altLang="en-US" dirty="0" smtClean="0"/>
              <a:t>至 </a:t>
            </a:r>
            <a:r>
              <a:rPr lang="en-US" altLang="zh-CN" dirty="0" smtClean="0"/>
              <a:t>6 </a:t>
            </a:r>
            <a:r>
              <a:rPr lang="zh-CN" altLang="en-US" dirty="0" smtClean="0"/>
              <a:t>列按照销售额和销项税额的实际发生数填写。</a:t>
            </a:r>
          </a:p>
          <a:p>
            <a:pPr eaLnBrk="1" fontAlgn="auto" hangingPunct="1">
              <a:spcAft>
                <a:spcPts val="0"/>
              </a:spcAft>
              <a:buFont typeface="Arial" pitchFamily="34" charset="0"/>
              <a:buChar char="•"/>
              <a:defRPr/>
            </a:pPr>
            <a:r>
              <a:rPr lang="zh-CN" altLang="en-US" dirty="0" smtClean="0"/>
              <a:t>第 </a:t>
            </a:r>
            <a:r>
              <a:rPr lang="en-US" altLang="zh-CN" dirty="0" smtClean="0"/>
              <a:t>13a </a:t>
            </a:r>
            <a:r>
              <a:rPr lang="zh-CN" altLang="en-US" dirty="0" smtClean="0"/>
              <a:t>至 </a:t>
            </a:r>
            <a:r>
              <a:rPr lang="en-US" altLang="zh-CN" dirty="0" smtClean="0"/>
              <a:t>13c </a:t>
            </a:r>
            <a:r>
              <a:rPr lang="zh-CN" altLang="en-US" dirty="0" smtClean="0"/>
              <a:t>行第 </a:t>
            </a:r>
            <a:r>
              <a:rPr lang="en-US" altLang="zh-CN" dirty="0" smtClean="0"/>
              <a:t>14 </a:t>
            </a:r>
            <a:r>
              <a:rPr lang="zh-CN" altLang="en-US" dirty="0" smtClean="0"/>
              <a:t>列，纳税人按“应预征缴纳的增值税</a:t>
            </a:r>
            <a:r>
              <a:rPr lang="en-US" altLang="zh-CN" dirty="0" smtClean="0"/>
              <a:t>=</a:t>
            </a:r>
            <a:r>
              <a:rPr lang="zh-CN" altLang="en-US" dirty="0" smtClean="0"/>
              <a:t>应预征增值税销售额</a:t>
            </a:r>
            <a:r>
              <a:rPr lang="en-US" altLang="zh-CN" dirty="0" smtClean="0"/>
              <a:t>×</a:t>
            </a:r>
            <a:r>
              <a:rPr lang="zh-CN" altLang="en-US" dirty="0" smtClean="0"/>
              <a:t>预征率”公式计算后据实填</a:t>
            </a:r>
            <a:endParaRPr lang="zh-CN" altLang="en-US" dirty="0"/>
          </a:p>
        </p:txBody>
      </p:sp>
      <p:sp>
        <p:nvSpPr>
          <p:cNvPr id="53250" name="标题 1"/>
          <p:cNvSpPr>
            <a:spLocks noGrp="1"/>
          </p:cNvSpPr>
          <p:nvPr>
            <p:ph type="title"/>
          </p:nvPr>
        </p:nvSpPr>
        <p:spPr/>
        <p:txBody>
          <a:bodyPr/>
          <a:lstStyle/>
          <a:p>
            <a:pPr eaLnBrk="1" hangingPunct="1"/>
            <a:endParaRPr lang="zh-CN" altLang="en-US" smtClean="0"/>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5" name="Picture 2"/>
          <p:cNvPicPr>
            <a:picLocks noGrp="1" noChangeAspect="1" noChangeArrowheads="1"/>
          </p:cNvPicPr>
          <p:nvPr>
            <p:ph idx="1"/>
          </p:nvPr>
        </p:nvPicPr>
        <p:blipFill>
          <a:blip r:embed="rId2" cstate="print"/>
          <a:srcRect l="1875" t="26965" r="42125" b="5721"/>
          <a:stretch>
            <a:fillRect/>
          </a:stretch>
        </p:blipFill>
        <p:spPr>
          <a:xfrm>
            <a:off x="0" y="260350"/>
            <a:ext cx="9144000" cy="6597650"/>
          </a:xfrm>
        </p:spPr>
      </p:pic>
      <p:sp>
        <p:nvSpPr>
          <p:cNvPr id="54274" name="标题 1"/>
          <p:cNvSpPr>
            <a:spLocks noGrp="1"/>
          </p:cNvSpPr>
          <p:nvPr>
            <p:ph type="title"/>
          </p:nvPr>
        </p:nvSpPr>
        <p:spPr/>
        <p:txBody>
          <a:bodyPr/>
          <a:lstStyle/>
          <a:p>
            <a:pPr eaLnBrk="1" hangingPunct="1"/>
            <a:endParaRPr lang="zh-CN" altLang="en-US" smtClean="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706437"/>
          </a:xfrm>
        </p:spPr>
        <p:txBody>
          <a:bodyPr rtlCol="0">
            <a:normAutofit fontScale="90000"/>
          </a:bodyPr>
          <a:lstStyle/>
          <a:p>
            <a:pPr eaLnBrk="1" fontAlgn="auto" hangingPunct="1">
              <a:spcAft>
                <a:spcPts val="0"/>
              </a:spcAft>
              <a:defRPr/>
            </a:pPr>
            <a:r>
              <a:rPr lang="zh-CN" altLang="en-US" dirty="0" smtClean="0"/>
              <a:t>附列资料（一）</a:t>
            </a:r>
            <a:endParaRPr lang="zh-CN" altLang="en-US" dirty="0"/>
          </a:p>
        </p:txBody>
      </p:sp>
      <p:pic>
        <p:nvPicPr>
          <p:cNvPr id="56323" name="Picture 2"/>
          <p:cNvPicPr>
            <a:picLocks noGrp="1" noChangeAspect="1" noChangeArrowheads="1"/>
          </p:cNvPicPr>
          <p:nvPr>
            <p:ph idx="1"/>
          </p:nvPr>
        </p:nvPicPr>
        <p:blipFill>
          <a:blip r:embed="rId2" cstate="print"/>
          <a:srcRect l="2751" t="28609" r="1875" b="4079"/>
          <a:stretch>
            <a:fillRect/>
          </a:stretch>
        </p:blipFill>
        <p:spPr>
          <a:xfrm>
            <a:off x="0" y="1125538"/>
            <a:ext cx="9144000" cy="5732462"/>
          </a:xfrm>
        </p:spPr>
      </p:pic>
      <p:sp>
        <p:nvSpPr>
          <p:cNvPr id="4" name="圆角矩形标注 3"/>
          <p:cNvSpPr/>
          <p:nvPr/>
        </p:nvSpPr>
        <p:spPr>
          <a:xfrm>
            <a:off x="2484438" y="4724400"/>
            <a:ext cx="4319587" cy="1982788"/>
          </a:xfrm>
          <a:prstGeom prst="wedgeRoundRectCallout">
            <a:avLst>
              <a:gd name="adj1" fmla="val -33135"/>
              <a:gd name="adj2" fmla="val -83953"/>
              <a:gd name="adj3" fmla="val 16667"/>
            </a:avLst>
          </a:prstGeom>
          <a:solidFill>
            <a:srgbClr val="3E35F3"/>
          </a:solidFill>
          <a:ln/>
        </p:spPr>
        <p:style>
          <a:lnRef idx="1">
            <a:schemeClr val="accent1"/>
          </a:lnRef>
          <a:fillRef idx="3">
            <a:schemeClr val="accent1"/>
          </a:fillRef>
          <a:effectRef idx="2">
            <a:schemeClr val="accent1"/>
          </a:effectRef>
          <a:fontRef idx="minor">
            <a:schemeClr val="lt1"/>
          </a:fontRef>
        </p:style>
        <p:txBody>
          <a:bodyPr anchor="ctr"/>
          <a:lstStyle/>
          <a:p>
            <a:pPr algn="ctr">
              <a:spcBef>
                <a:spcPts val="0"/>
              </a:spcBef>
              <a:spcAft>
                <a:spcPts val="0"/>
              </a:spcAft>
              <a:defRPr/>
            </a:pPr>
            <a:r>
              <a:rPr lang="zh-CN" altLang="en-US" dirty="0"/>
              <a:t>反映本期开具增值税专用发票（含税控机动车销售统一发票，下同）的情况。</a:t>
            </a: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706437"/>
          </a:xfrm>
        </p:spPr>
        <p:txBody>
          <a:bodyPr rtlCol="0">
            <a:normAutofit fontScale="90000"/>
          </a:bodyPr>
          <a:lstStyle/>
          <a:p>
            <a:pPr eaLnBrk="1" fontAlgn="auto" hangingPunct="1">
              <a:spcAft>
                <a:spcPts val="0"/>
              </a:spcAft>
              <a:defRPr/>
            </a:pPr>
            <a:r>
              <a:rPr lang="zh-CN" altLang="en-US" dirty="0" smtClean="0"/>
              <a:t>附列资料（一）</a:t>
            </a:r>
            <a:endParaRPr lang="zh-CN" altLang="en-US" dirty="0"/>
          </a:p>
        </p:txBody>
      </p:sp>
      <p:pic>
        <p:nvPicPr>
          <p:cNvPr id="57347" name="Picture 2"/>
          <p:cNvPicPr>
            <a:picLocks noGrp="1" noChangeAspect="1" noChangeArrowheads="1"/>
          </p:cNvPicPr>
          <p:nvPr>
            <p:ph idx="1"/>
          </p:nvPr>
        </p:nvPicPr>
        <p:blipFill>
          <a:blip r:embed="rId2" cstate="print"/>
          <a:srcRect l="2751" t="28609" r="1875" b="4079"/>
          <a:stretch>
            <a:fillRect/>
          </a:stretch>
        </p:blipFill>
        <p:spPr>
          <a:xfrm>
            <a:off x="0" y="1125538"/>
            <a:ext cx="9144000" cy="5732462"/>
          </a:xfrm>
        </p:spPr>
      </p:pic>
      <p:sp>
        <p:nvSpPr>
          <p:cNvPr id="4" name="圆角矩形标注 3"/>
          <p:cNvSpPr/>
          <p:nvPr/>
        </p:nvSpPr>
        <p:spPr>
          <a:xfrm>
            <a:off x="4572000" y="4660900"/>
            <a:ext cx="4572000" cy="2197100"/>
          </a:xfrm>
          <a:prstGeom prst="wedgeRoundRectCallout">
            <a:avLst>
              <a:gd name="adj1" fmla="val 149"/>
              <a:gd name="adj2" fmla="val -79185"/>
              <a:gd name="adj3" fmla="val 16667"/>
            </a:avLst>
          </a:prstGeom>
          <a:solidFill>
            <a:srgbClr val="3E35F3"/>
          </a:solidFill>
          <a:ln/>
        </p:spPr>
        <p:style>
          <a:lnRef idx="1">
            <a:schemeClr val="accent1"/>
          </a:lnRef>
          <a:fillRef idx="3">
            <a:schemeClr val="accent1"/>
          </a:fillRef>
          <a:effectRef idx="2">
            <a:schemeClr val="accent1"/>
          </a:effectRef>
          <a:fontRef idx="minor">
            <a:schemeClr val="lt1"/>
          </a:fontRef>
        </p:style>
        <p:txBody>
          <a:bodyPr anchor="ctr"/>
          <a:lstStyle/>
          <a:p>
            <a:pPr algn="ctr">
              <a:spcBef>
                <a:spcPts val="0"/>
              </a:spcBef>
              <a:spcAft>
                <a:spcPts val="0"/>
              </a:spcAft>
              <a:defRPr/>
            </a:pPr>
            <a:r>
              <a:rPr lang="en-US" altLang="zh-CN" sz="2000" dirty="0"/>
              <a:t>.</a:t>
            </a:r>
            <a:r>
              <a:rPr lang="zh-CN" altLang="en-US" sz="2000" dirty="0"/>
              <a:t>第 </a:t>
            </a:r>
            <a:r>
              <a:rPr lang="en-US" altLang="zh-CN" sz="2000" dirty="0"/>
              <a:t>9 </a:t>
            </a:r>
            <a:r>
              <a:rPr lang="zh-CN" altLang="en-US" sz="2000" dirty="0"/>
              <a:t>至 </a:t>
            </a:r>
            <a:r>
              <a:rPr lang="en-US" altLang="zh-CN" sz="2000" dirty="0"/>
              <a:t>11 </a:t>
            </a:r>
            <a:r>
              <a:rPr lang="zh-CN" altLang="en-US" sz="2000" dirty="0"/>
              <a:t>列“合计”：按照表中所列公式填写。</a:t>
            </a:r>
          </a:p>
          <a:p>
            <a:pPr algn="ctr">
              <a:spcBef>
                <a:spcPts val="0"/>
              </a:spcBef>
              <a:spcAft>
                <a:spcPts val="0"/>
              </a:spcAft>
              <a:defRPr/>
            </a:pPr>
            <a:r>
              <a:rPr lang="zh-CN" altLang="en-US" sz="2000" dirty="0"/>
              <a:t>营业税改征增值税的纳税人，服务、不动产和无形资产有扣除项目的，第 </a:t>
            </a:r>
            <a:r>
              <a:rPr lang="en-US" altLang="zh-CN" sz="2000" dirty="0"/>
              <a:t>1 </a:t>
            </a:r>
            <a:r>
              <a:rPr lang="zh-CN" altLang="en-US" sz="2000" dirty="0"/>
              <a:t>至 </a:t>
            </a:r>
            <a:r>
              <a:rPr lang="en-US" altLang="zh-CN" sz="2000" dirty="0"/>
              <a:t>11 </a:t>
            </a:r>
            <a:r>
              <a:rPr lang="zh-CN" altLang="en-US" sz="2000" dirty="0"/>
              <a:t>列应</a:t>
            </a:r>
            <a:r>
              <a:rPr lang="zh-CN" altLang="en-US" sz="2000" dirty="0">
                <a:solidFill>
                  <a:srgbClr val="FF0000"/>
                </a:solidFill>
              </a:rPr>
              <a:t>填写扣除之前</a:t>
            </a:r>
            <a:r>
              <a:rPr lang="zh-CN" altLang="en-US" sz="2000" dirty="0"/>
              <a:t>的征（免）税销售额、销项（应纳）税额和价税合计额。</a:t>
            </a: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706437"/>
          </a:xfrm>
        </p:spPr>
        <p:txBody>
          <a:bodyPr rtlCol="0">
            <a:normAutofit fontScale="90000"/>
          </a:bodyPr>
          <a:lstStyle/>
          <a:p>
            <a:pPr eaLnBrk="1" fontAlgn="auto" hangingPunct="1">
              <a:spcAft>
                <a:spcPts val="0"/>
              </a:spcAft>
              <a:defRPr/>
            </a:pPr>
            <a:r>
              <a:rPr lang="zh-CN" altLang="en-US" dirty="0" smtClean="0"/>
              <a:t>附列资料（一）</a:t>
            </a:r>
            <a:endParaRPr lang="zh-CN" altLang="en-US" dirty="0"/>
          </a:p>
        </p:txBody>
      </p:sp>
      <p:pic>
        <p:nvPicPr>
          <p:cNvPr id="58371" name="Picture 2"/>
          <p:cNvPicPr>
            <a:picLocks noGrp="1" noChangeAspect="1" noChangeArrowheads="1"/>
          </p:cNvPicPr>
          <p:nvPr>
            <p:ph idx="1"/>
          </p:nvPr>
        </p:nvPicPr>
        <p:blipFill>
          <a:blip r:embed="rId2" cstate="print"/>
          <a:srcRect l="2751" t="28609" r="1875" b="4079"/>
          <a:stretch>
            <a:fillRect/>
          </a:stretch>
        </p:blipFill>
        <p:spPr>
          <a:xfrm>
            <a:off x="0" y="1125538"/>
            <a:ext cx="9144000" cy="5732462"/>
          </a:xfrm>
        </p:spPr>
      </p:pic>
      <p:sp>
        <p:nvSpPr>
          <p:cNvPr id="4" name="圆角矩形标注 3"/>
          <p:cNvSpPr/>
          <p:nvPr/>
        </p:nvSpPr>
        <p:spPr>
          <a:xfrm>
            <a:off x="5580063" y="4437063"/>
            <a:ext cx="3313112" cy="2198687"/>
          </a:xfrm>
          <a:prstGeom prst="wedgeRoundRectCallout">
            <a:avLst>
              <a:gd name="adj1" fmla="val 3732"/>
              <a:gd name="adj2" fmla="val -76153"/>
              <a:gd name="adj3" fmla="val 16667"/>
            </a:avLst>
          </a:prstGeom>
          <a:solidFill>
            <a:srgbClr val="3E35F3"/>
          </a:solidFill>
          <a:ln/>
        </p:spPr>
        <p:style>
          <a:lnRef idx="1">
            <a:schemeClr val="accent1"/>
          </a:lnRef>
          <a:fillRef idx="3">
            <a:schemeClr val="accent1"/>
          </a:fillRef>
          <a:effectRef idx="2">
            <a:schemeClr val="accent1"/>
          </a:effectRef>
          <a:fontRef idx="minor">
            <a:schemeClr val="lt1"/>
          </a:fontRef>
        </p:style>
        <p:txBody>
          <a:bodyPr anchor="ctr"/>
          <a:lstStyle/>
          <a:p>
            <a:pPr algn="ctr">
              <a:spcBef>
                <a:spcPts val="0"/>
              </a:spcBef>
              <a:spcAft>
                <a:spcPts val="0"/>
              </a:spcAft>
              <a:defRPr/>
            </a:pPr>
            <a:r>
              <a:rPr lang="zh-CN" altLang="en-US" sz="2000" dirty="0"/>
              <a:t>营业税改征增值税的纳税人，服务、不动产和无形资产按规定</a:t>
            </a:r>
            <a:r>
              <a:rPr lang="zh-CN" altLang="en-US" sz="2000" dirty="0">
                <a:solidFill>
                  <a:srgbClr val="FF0000"/>
                </a:solidFill>
              </a:rPr>
              <a:t>汇总计算缴纳增值税的分支机构</a:t>
            </a:r>
            <a:r>
              <a:rPr lang="zh-CN" altLang="en-US" sz="2000" dirty="0"/>
              <a:t>，当期服务、不动产和无形资产有扣除项目的，填入本列第 </a:t>
            </a:r>
            <a:r>
              <a:rPr lang="en-US" altLang="zh-CN" sz="2000" dirty="0"/>
              <a:t>13 </a:t>
            </a:r>
            <a:r>
              <a:rPr lang="zh-CN" altLang="en-US" sz="2000" dirty="0"/>
              <a:t>行。</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4294967295"/>
          </p:nvPr>
        </p:nvSpPr>
        <p:spPr>
          <a:xfrm>
            <a:off x="395536" y="1340768"/>
            <a:ext cx="8229600" cy="4525962"/>
          </a:xfrm>
        </p:spPr>
        <p:txBody>
          <a:bodyPr>
            <a:noAutofit/>
          </a:bodyPr>
          <a:lstStyle/>
          <a:p>
            <a:r>
              <a:rPr lang="en-US" altLang="zh-CN" sz="3200" dirty="0" smtClean="0">
                <a:solidFill>
                  <a:srgbClr val="FF0000"/>
                </a:solidFill>
              </a:rPr>
              <a:t>2.</a:t>
            </a:r>
            <a:r>
              <a:rPr lang="zh-CN" altLang="en-US" sz="3200" dirty="0" smtClean="0">
                <a:solidFill>
                  <a:srgbClr val="FF0000"/>
                </a:solidFill>
              </a:rPr>
              <a:t>附表二调整。</a:t>
            </a:r>
            <a:endParaRPr lang="en-US" altLang="zh-CN" sz="3200" dirty="0" smtClean="0">
              <a:solidFill>
                <a:srgbClr val="FF0000"/>
              </a:solidFill>
            </a:endParaRPr>
          </a:p>
          <a:p>
            <a:endParaRPr lang="en-US" altLang="zh-CN" sz="3200" dirty="0" smtClean="0"/>
          </a:p>
          <a:p>
            <a:r>
              <a:rPr lang="zh-CN" altLang="en-US" sz="3200" dirty="0" smtClean="0"/>
              <a:t>增值税一般纳税人支付道路、桥、闸通行费，按照政策规定，以取得的</a:t>
            </a:r>
            <a:r>
              <a:rPr lang="zh-CN" altLang="en-US" sz="3200" dirty="0" smtClean="0">
                <a:solidFill>
                  <a:srgbClr val="FF0000"/>
                </a:solidFill>
              </a:rPr>
              <a:t>通行费发票（不含财政票据）</a:t>
            </a:r>
            <a:r>
              <a:rPr lang="zh-CN" altLang="en-US" sz="3200" dirty="0" smtClean="0"/>
              <a:t>上注明的收费金额计算的可抵扣进项税额，填入国家税务总局公告</a:t>
            </a:r>
            <a:r>
              <a:rPr lang="en-US" altLang="zh-CN" sz="3200" dirty="0" smtClean="0"/>
              <a:t>2016</a:t>
            </a:r>
            <a:r>
              <a:rPr lang="zh-CN" altLang="en-US" sz="3200" dirty="0" smtClean="0"/>
              <a:t>年第</a:t>
            </a:r>
            <a:r>
              <a:rPr lang="en-US" altLang="zh-CN" sz="3200" dirty="0" smtClean="0"/>
              <a:t>13</a:t>
            </a:r>
            <a:r>
              <a:rPr lang="zh-CN" altLang="en-US" sz="3200" dirty="0" smtClean="0"/>
              <a:t>号附件</a:t>
            </a:r>
            <a:r>
              <a:rPr lang="en-US" altLang="zh-CN" sz="3200" dirty="0" smtClean="0"/>
              <a:t>1</a:t>
            </a:r>
            <a:r>
              <a:rPr lang="zh-CN" altLang="en-US" sz="3200" dirty="0" smtClean="0"/>
              <a:t>中</a:t>
            </a:r>
            <a:r>
              <a:rPr lang="en-US" altLang="zh-CN" sz="3200" dirty="0" smtClean="0"/>
              <a:t>《</a:t>
            </a:r>
            <a:r>
              <a:rPr lang="zh-CN" altLang="en-US" sz="3200" dirty="0" smtClean="0"/>
              <a:t>增值税纳税申报表附列资料（二）</a:t>
            </a:r>
            <a:r>
              <a:rPr lang="en-US" altLang="zh-CN" sz="3200" dirty="0" smtClean="0"/>
              <a:t>》</a:t>
            </a:r>
            <a:r>
              <a:rPr lang="zh-CN" altLang="en-US" sz="3200" dirty="0" smtClean="0"/>
              <a:t>（本期进项税额明细）</a:t>
            </a:r>
            <a:r>
              <a:rPr lang="zh-CN" altLang="en-US" sz="3200" dirty="0" smtClean="0">
                <a:solidFill>
                  <a:srgbClr val="FF0000"/>
                </a:solidFill>
              </a:rPr>
              <a:t>第</a:t>
            </a:r>
            <a:r>
              <a:rPr lang="en-US" altLang="zh-CN" sz="3200" dirty="0" smtClean="0">
                <a:solidFill>
                  <a:srgbClr val="FF0000"/>
                </a:solidFill>
              </a:rPr>
              <a:t>8</a:t>
            </a:r>
            <a:r>
              <a:rPr lang="zh-CN" altLang="en-US" sz="3200" dirty="0" smtClean="0">
                <a:solidFill>
                  <a:srgbClr val="FF0000"/>
                </a:solidFill>
              </a:rPr>
              <a:t>栏“其他”</a:t>
            </a:r>
            <a:r>
              <a:rPr lang="zh-CN" altLang="en-US" sz="3200" dirty="0" smtClean="0"/>
              <a:t>。</a:t>
            </a:r>
          </a:p>
          <a:p>
            <a:endParaRPr lang="zh-CN" altLang="en-US" sz="3200" dirty="0"/>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706437"/>
          </a:xfrm>
        </p:spPr>
        <p:txBody>
          <a:bodyPr rtlCol="0">
            <a:normAutofit fontScale="90000"/>
          </a:bodyPr>
          <a:lstStyle/>
          <a:p>
            <a:pPr eaLnBrk="1" fontAlgn="auto" hangingPunct="1">
              <a:spcAft>
                <a:spcPts val="0"/>
              </a:spcAft>
              <a:defRPr/>
            </a:pPr>
            <a:r>
              <a:rPr lang="zh-CN" altLang="en-US" dirty="0" smtClean="0"/>
              <a:t>附列资料（一）</a:t>
            </a:r>
            <a:endParaRPr lang="zh-CN" altLang="en-US" dirty="0"/>
          </a:p>
        </p:txBody>
      </p:sp>
      <p:pic>
        <p:nvPicPr>
          <p:cNvPr id="59395" name="Picture 2"/>
          <p:cNvPicPr>
            <a:picLocks noGrp="1" noChangeAspect="1" noChangeArrowheads="1"/>
          </p:cNvPicPr>
          <p:nvPr>
            <p:ph idx="1"/>
          </p:nvPr>
        </p:nvPicPr>
        <p:blipFill>
          <a:blip r:embed="rId2" cstate="print"/>
          <a:srcRect l="2751" t="28609" r="1875" b="4079"/>
          <a:stretch>
            <a:fillRect/>
          </a:stretch>
        </p:blipFill>
        <p:spPr>
          <a:xfrm>
            <a:off x="0" y="1125538"/>
            <a:ext cx="9144000" cy="5732462"/>
          </a:xfrm>
        </p:spPr>
      </p:pic>
      <p:sp>
        <p:nvSpPr>
          <p:cNvPr id="4" name="圆角矩形标注 3"/>
          <p:cNvSpPr/>
          <p:nvPr/>
        </p:nvSpPr>
        <p:spPr>
          <a:xfrm>
            <a:off x="4787900" y="4508500"/>
            <a:ext cx="4176713" cy="2198688"/>
          </a:xfrm>
          <a:prstGeom prst="wedgeRoundRectCallout">
            <a:avLst>
              <a:gd name="adj1" fmla="val 25170"/>
              <a:gd name="adj2" fmla="val -79620"/>
              <a:gd name="adj3" fmla="val 16667"/>
            </a:avLst>
          </a:prstGeom>
          <a:solidFill>
            <a:srgbClr val="3E35F3"/>
          </a:solidFill>
          <a:ln/>
        </p:spPr>
        <p:style>
          <a:lnRef idx="1">
            <a:schemeClr val="accent1"/>
          </a:lnRef>
          <a:fillRef idx="3">
            <a:schemeClr val="accent1"/>
          </a:fillRef>
          <a:effectRef idx="2">
            <a:schemeClr val="accent1"/>
          </a:effectRef>
          <a:fontRef idx="minor">
            <a:schemeClr val="lt1"/>
          </a:fontRef>
        </p:style>
        <p:txBody>
          <a:bodyPr anchor="ctr"/>
          <a:lstStyle/>
          <a:p>
            <a:pPr algn="ctr">
              <a:spcBef>
                <a:spcPts val="0"/>
              </a:spcBef>
              <a:spcAft>
                <a:spcPts val="0"/>
              </a:spcAft>
              <a:defRPr/>
            </a:pPr>
            <a:r>
              <a:rPr lang="zh-CN" altLang="en-US" sz="2000" dirty="0"/>
              <a:t>第 </a:t>
            </a:r>
            <a:r>
              <a:rPr lang="en-US" altLang="zh-CN" sz="2000" dirty="0"/>
              <a:t>13 </a:t>
            </a:r>
            <a:r>
              <a:rPr lang="zh-CN" altLang="en-US" sz="2000" dirty="0"/>
              <a:t>列“扣除后”“含税</a:t>
            </a:r>
            <a:r>
              <a:rPr lang="en-US" altLang="zh-CN" sz="2000" dirty="0"/>
              <a:t>(</a:t>
            </a:r>
            <a:r>
              <a:rPr lang="zh-CN" altLang="en-US" sz="2000" dirty="0"/>
              <a:t>免税</a:t>
            </a:r>
            <a:r>
              <a:rPr lang="en-US" altLang="zh-CN" sz="2000" dirty="0"/>
              <a:t>)</a:t>
            </a:r>
            <a:r>
              <a:rPr lang="zh-CN" altLang="en-US" sz="2000" dirty="0"/>
              <a:t>销售额”：营业税改征增值税的纳税人，服务、不动产和无形资产有扣除项目的，本列各行次＝第 </a:t>
            </a:r>
            <a:r>
              <a:rPr lang="en-US" altLang="zh-CN" sz="2000" dirty="0"/>
              <a:t>11 </a:t>
            </a:r>
            <a:r>
              <a:rPr lang="zh-CN" altLang="en-US" sz="2000" dirty="0"/>
              <a:t>列对应各行次</a:t>
            </a:r>
            <a:r>
              <a:rPr lang="en-US" altLang="zh-CN" sz="2000" dirty="0"/>
              <a:t>-</a:t>
            </a:r>
            <a:r>
              <a:rPr lang="zh-CN" altLang="en-US" sz="2000" dirty="0"/>
              <a:t>第 </a:t>
            </a:r>
            <a:r>
              <a:rPr lang="en-US" altLang="zh-CN" sz="2000" dirty="0"/>
              <a:t>12 </a:t>
            </a:r>
            <a:r>
              <a:rPr lang="zh-CN" altLang="en-US" sz="2000" dirty="0"/>
              <a:t>列对应各行次。</a:t>
            </a:r>
            <a:r>
              <a:rPr lang="zh-CN" altLang="en-US" sz="2000" dirty="0" smtClean="0"/>
              <a:t>其他</a:t>
            </a:r>
            <a:r>
              <a:rPr lang="zh-CN" altLang="en-US" sz="2000" dirty="0"/>
              <a:t>纳税人不填写。</a:t>
            </a: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706437"/>
          </a:xfrm>
        </p:spPr>
        <p:txBody>
          <a:bodyPr rtlCol="0">
            <a:normAutofit fontScale="90000"/>
          </a:bodyPr>
          <a:lstStyle/>
          <a:p>
            <a:pPr eaLnBrk="1" fontAlgn="auto" hangingPunct="1">
              <a:spcAft>
                <a:spcPts val="0"/>
              </a:spcAft>
              <a:defRPr/>
            </a:pPr>
            <a:r>
              <a:rPr lang="zh-CN" altLang="en-US" dirty="0" smtClean="0"/>
              <a:t>附列资料（一）</a:t>
            </a:r>
            <a:endParaRPr lang="zh-CN" altLang="en-US" dirty="0"/>
          </a:p>
        </p:txBody>
      </p:sp>
      <p:pic>
        <p:nvPicPr>
          <p:cNvPr id="60419" name="Picture 2"/>
          <p:cNvPicPr>
            <a:picLocks noGrp="1" noChangeAspect="1" noChangeArrowheads="1"/>
          </p:cNvPicPr>
          <p:nvPr>
            <p:ph idx="1"/>
          </p:nvPr>
        </p:nvPicPr>
        <p:blipFill>
          <a:blip r:embed="rId2" cstate="print"/>
          <a:srcRect l="2751" t="28609" r="1875" b="4079"/>
          <a:stretch>
            <a:fillRect/>
          </a:stretch>
        </p:blipFill>
        <p:spPr>
          <a:xfrm>
            <a:off x="0" y="1125538"/>
            <a:ext cx="9144000" cy="5732462"/>
          </a:xfrm>
        </p:spPr>
      </p:pic>
      <p:sp>
        <p:nvSpPr>
          <p:cNvPr id="4" name="圆角矩形标注 3"/>
          <p:cNvSpPr/>
          <p:nvPr/>
        </p:nvSpPr>
        <p:spPr>
          <a:xfrm>
            <a:off x="4643438" y="4437063"/>
            <a:ext cx="4392612" cy="2198687"/>
          </a:xfrm>
          <a:prstGeom prst="wedgeRoundRectCallout">
            <a:avLst>
              <a:gd name="adj1" fmla="val 35076"/>
              <a:gd name="adj2" fmla="val -73119"/>
              <a:gd name="adj3" fmla="val 16667"/>
            </a:avLst>
          </a:prstGeom>
          <a:solidFill>
            <a:srgbClr val="3E35F3"/>
          </a:solidFill>
          <a:ln/>
        </p:spPr>
        <p:style>
          <a:lnRef idx="1">
            <a:schemeClr val="accent1"/>
          </a:lnRef>
          <a:fillRef idx="3">
            <a:schemeClr val="accent1"/>
          </a:fillRef>
          <a:effectRef idx="2">
            <a:schemeClr val="accent1"/>
          </a:effectRef>
          <a:fontRef idx="minor">
            <a:schemeClr val="lt1"/>
          </a:fontRef>
        </p:style>
        <p:txBody>
          <a:bodyPr anchor="ctr"/>
          <a:lstStyle/>
          <a:p>
            <a:pPr algn="ctr">
              <a:spcBef>
                <a:spcPts val="0"/>
              </a:spcBef>
              <a:spcAft>
                <a:spcPts val="0"/>
              </a:spcAft>
              <a:defRPr/>
            </a:pPr>
            <a:r>
              <a:rPr lang="zh-CN" altLang="en-US" sz="2000" dirty="0"/>
              <a:t>营业税改征增值税的纳税人，服务、不动产和无形资产有扣除项目的，按以下要求填写本列，其他纳税人不填写。</a:t>
            </a:r>
            <a:endParaRPr lang="en-US" altLang="zh-CN" sz="2000" dirty="0"/>
          </a:p>
          <a:p>
            <a:pPr algn="ctr">
              <a:spcBef>
                <a:spcPts val="0"/>
              </a:spcBef>
              <a:spcAft>
                <a:spcPts val="0"/>
              </a:spcAft>
              <a:defRPr/>
            </a:pPr>
            <a:r>
              <a:rPr lang="zh-CN" altLang="en-US" sz="2000" dirty="0" smtClean="0"/>
              <a:t>本</a:t>
            </a:r>
            <a:r>
              <a:rPr lang="zh-CN" altLang="en-US" sz="2000" dirty="0"/>
              <a:t>列第 </a:t>
            </a:r>
            <a:r>
              <a:rPr lang="en-US" altLang="zh-CN" sz="2000" dirty="0"/>
              <a:t>13 </a:t>
            </a:r>
            <a:r>
              <a:rPr lang="zh-CN" altLang="en-US" sz="2000" dirty="0"/>
              <a:t>行“预征率 </a:t>
            </a:r>
            <a:r>
              <a:rPr lang="en-US" altLang="zh-CN" sz="2000" dirty="0"/>
              <a:t>%”</a:t>
            </a:r>
            <a:r>
              <a:rPr lang="zh-CN" altLang="en-US" sz="2000" dirty="0"/>
              <a:t>不按本列的说明填写。按实际计算填写。</a:t>
            </a:r>
          </a:p>
          <a:p>
            <a:pPr algn="ctr">
              <a:spcBef>
                <a:spcPts val="0"/>
              </a:spcBef>
              <a:spcAft>
                <a:spcPts val="0"/>
              </a:spcAft>
              <a:defRPr/>
            </a:pPr>
            <a:endParaRPr lang="zh-CN" altLang="en-US" sz="2000" dirty="0"/>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19" name="Picture 2"/>
          <p:cNvPicPr>
            <a:picLocks noGrp="1" noChangeAspect="1" noChangeArrowheads="1"/>
          </p:cNvPicPr>
          <p:nvPr>
            <p:ph idx="1"/>
          </p:nvPr>
        </p:nvPicPr>
        <p:blipFill>
          <a:blip r:embed="rId2" cstate="print"/>
          <a:srcRect l="3625" t="30251" r="1001" b="5721"/>
          <a:stretch>
            <a:fillRect/>
          </a:stretch>
        </p:blipFill>
        <p:spPr>
          <a:xfrm>
            <a:off x="0" y="0"/>
            <a:ext cx="9144000" cy="6858000"/>
          </a:xfrm>
        </p:spPr>
      </p:pic>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43" name="Picture 3"/>
          <p:cNvPicPr>
            <a:picLocks noGrp="1" noChangeAspect="1" noChangeArrowheads="1"/>
          </p:cNvPicPr>
          <p:nvPr>
            <p:ph idx="1"/>
          </p:nvPr>
        </p:nvPicPr>
        <p:blipFill>
          <a:blip r:embed="rId2" cstate="print"/>
          <a:srcRect l="3625" t="28609" r="1001" b="5721"/>
          <a:stretch>
            <a:fillRect/>
          </a:stretch>
        </p:blipFill>
        <p:spPr>
          <a:xfrm>
            <a:off x="0" y="0"/>
            <a:ext cx="9144000" cy="6742113"/>
          </a:xfrm>
        </p:spPr>
      </p:pic>
      <p:sp>
        <p:nvSpPr>
          <p:cNvPr id="4" name="圆角矩形标注 3"/>
          <p:cNvSpPr/>
          <p:nvPr/>
        </p:nvSpPr>
        <p:spPr>
          <a:xfrm>
            <a:off x="4572000" y="4005263"/>
            <a:ext cx="4392613" cy="2592387"/>
          </a:xfrm>
          <a:prstGeom prst="wedgeRoundRectCallout">
            <a:avLst>
              <a:gd name="adj1" fmla="val -62722"/>
              <a:gd name="adj2" fmla="val -47983"/>
              <a:gd name="adj3" fmla="val 16667"/>
            </a:avLst>
          </a:prstGeom>
          <a:solidFill>
            <a:srgbClr val="3E35F3"/>
          </a:solidFill>
          <a:ln/>
        </p:spPr>
        <p:style>
          <a:lnRef idx="1">
            <a:schemeClr val="accent1"/>
          </a:lnRef>
          <a:fillRef idx="3">
            <a:schemeClr val="accent1"/>
          </a:fillRef>
          <a:effectRef idx="2">
            <a:schemeClr val="accent1"/>
          </a:effectRef>
          <a:fontRef idx="minor">
            <a:schemeClr val="lt1"/>
          </a:fontRef>
        </p:style>
        <p:txBody>
          <a:bodyPr anchor="ctr"/>
          <a:lstStyle/>
          <a:p>
            <a:pPr fontAlgn="auto">
              <a:spcBef>
                <a:spcPts val="0"/>
              </a:spcBef>
              <a:spcAft>
                <a:spcPts val="0"/>
              </a:spcAft>
              <a:defRPr/>
            </a:pPr>
            <a:r>
              <a:rPr lang="zh-CN" altLang="en-US" sz="2000" dirty="0"/>
              <a:t>第 </a:t>
            </a:r>
            <a:r>
              <a:rPr lang="en-US" altLang="zh-CN" sz="2000" dirty="0"/>
              <a:t>13a </a:t>
            </a:r>
            <a:r>
              <a:rPr lang="zh-CN" altLang="en-US" sz="2000" dirty="0"/>
              <a:t>行“预征率 </a:t>
            </a:r>
            <a:r>
              <a:rPr lang="en-US" altLang="zh-CN" sz="2000" dirty="0"/>
              <a:t>%”</a:t>
            </a:r>
            <a:r>
              <a:rPr lang="zh-CN" altLang="en-US" sz="2000" dirty="0"/>
              <a:t>适用于所有实行汇总计算缴纳增值税的分支机构试点纳税人；</a:t>
            </a:r>
          </a:p>
          <a:p>
            <a:pPr fontAlgn="auto">
              <a:spcBef>
                <a:spcPts val="0"/>
              </a:spcBef>
              <a:spcAft>
                <a:spcPts val="0"/>
              </a:spcAft>
              <a:defRPr/>
            </a:pPr>
            <a:r>
              <a:rPr lang="zh-CN" altLang="en-US" sz="2000" dirty="0"/>
              <a:t>第 </a:t>
            </a:r>
            <a:r>
              <a:rPr lang="en-US" altLang="zh-CN" sz="2000" dirty="0"/>
              <a:t>13b</a:t>
            </a:r>
            <a:r>
              <a:rPr lang="zh-CN" altLang="en-US" sz="2000" dirty="0"/>
              <a:t>、</a:t>
            </a:r>
            <a:r>
              <a:rPr lang="en-US" altLang="zh-CN" sz="2000" dirty="0"/>
              <a:t>13c </a:t>
            </a:r>
            <a:r>
              <a:rPr lang="zh-CN" altLang="en-US" sz="2000" dirty="0"/>
              <a:t>行“预征率 </a:t>
            </a:r>
            <a:r>
              <a:rPr lang="en-US" altLang="zh-CN" sz="2000" dirty="0"/>
              <a:t>%”</a:t>
            </a:r>
            <a:r>
              <a:rPr lang="zh-CN" altLang="en-US" sz="2000" dirty="0"/>
              <a:t>适用于部分实行汇总计算缴纳增值税的铁路运输试点纳税人。</a:t>
            </a:r>
          </a:p>
          <a:p>
            <a:pPr algn="ctr">
              <a:spcBef>
                <a:spcPts val="0"/>
              </a:spcBef>
              <a:spcAft>
                <a:spcPts val="0"/>
              </a:spcAft>
              <a:defRPr/>
            </a:pPr>
            <a:endParaRPr lang="zh-CN" altLang="en-US" sz="2000" dirty="0"/>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515" name="Picture 2"/>
          <p:cNvPicPr>
            <a:picLocks noGrp="1" noChangeAspect="1" noChangeArrowheads="1"/>
          </p:cNvPicPr>
          <p:nvPr>
            <p:ph idx="1"/>
          </p:nvPr>
        </p:nvPicPr>
        <p:blipFill>
          <a:blip r:embed="rId2" cstate="print"/>
          <a:srcRect l="3357" t="28609" r="960" b="28279"/>
          <a:stretch>
            <a:fillRect/>
          </a:stretch>
        </p:blipFill>
        <p:spPr>
          <a:xfrm>
            <a:off x="0" y="549275"/>
            <a:ext cx="9144000" cy="6048375"/>
          </a:xfrm>
        </p:spPr>
      </p:pic>
      <p:sp>
        <p:nvSpPr>
          <p:cNvPr id="64514" name="标题 1"/>
          <p:cNvSpPr>
            <a:spLocks noGrp="1"/>
          </p:cNvSpPr>
          <p:nvPr>
            <p:ph type="title"/>
          </p:nvPr>
        </p:nvSpPr>
        <p:spPr/>
        <p:txBody>
          <a:bodyPr/>
          <a:lstStyle/>
          <a:p>
            <a:pPr eaLnBrk="1" hangingPunct="1"/>
            <a:endParaRPr lang="zh-CN" altLang="en-US" smtClean="0"/>
          </a:p>
        </p:txBody>
      </p:sp>
      <p:sp>
        <p:nvSpPr>
          <p:cNvPr id="4" name="圆角矩形标注 3"/>
          <p:cNvSpPr/>
          <p:nvPr/>
        </p:nvSpPr>
        <p:spPr>
          <a:xfrm>
            <a:off x="4572000" y="3068638"/>
            <a:ext cx="4392613" cy="2557462"/>
          </a:xfrm>
          <a:prstGeom prst="wedgeRoundRectCallout">
            <a:avLst>
              <a:gd name="adj1" fmla="val -77007"/>
              <a:gd name="adj2" fmla="val 77533"/>
              <a:gd name="adj3" fmla="val 16667"/>
            </a:avLst>
          </a:prstGeom>
          <a:solidFill>
            <a:srgbClr val="3E35F3"/>
          </a:solidFill>
          <a:ln/>
        </p:spPr>
        <p:style>
          <a:lnRef idx="1">
            <a:schemeClr val="accent1"/>
          </a:lnRef>
          <a:fillRef idx="3">
            <a:schemeClr val="accent1"/>
          </a:fillRef>
          <a:effectRef idx="2">
            <a:schemeClr val="accent1"/>
          </a:effectRef>
          <a:fontRef idx="minor">
            <a:schemeClr val="lt1"/>
          </a:fontRef>
        </p:style>
        <p:txBody>
          <a:bodyPr anchor="ctr"/>
          <a:lstStyle/>
          <a:p>
            <a:pPr algn="ctr">
              <a:spcBef>
                <a:spcPts val="0"/>
              </a:spcBef>
              <a:spcAft>
                <a:spcPts val="0"/>
              </a:spcAft>
              <a:defRPr/>
            </a:pPr>
            <a:r>
              <a:rPr lang="zh-CN" altLang="en-US" sz="2000" dirty="0"/>
              <a:t>反映按照税法规定免征增值税的服务、不动产、无形资产和适用零税率的服务、不动产、无形资产，但零税率的销售额</a:t>
            </a:r>
          </a:p>
          <a:p>
            <a:pPr algn="ctr">
              <a:spcBef>
                <a:spcPts val="0"/>
              </a:spcBef>
              <a:spcAft>
                <a:spcPts val="0"/>
              </a:spcAft>
              <a:defRPr/>
            </a:pPr>
            <a:r>
              <a:rPr lang="zh-CN" altLang="en-US" sz="2000" dirty="0"/>
              <a:t>中不包括适用免、抵、退税办法的服务、不动产和无形资产。</a:t>
            </a:r>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a:bodyPr>
          <a:lstStyle/>
          <a:p>
            <a:r>
              <a:rPr lang="zh-CN" altLang="en-US" sz="3200" dirty="0" smtClean="0"/>
              <a:t>请看附表二</a:t>
            </a:r>
            <a:endParaRPr lang="zh-CN" altLang="en-US" sz="3200" dirty="0"/>
          </a:p>
        </p:txBody>
      </p:sp>
      <p:sp>
        <p:nvSpPr>
          <p:cNvPr id="2" name="标题 1"/>
          <p:cNvSpPr>
            <a:spLocks noGrp="1"/>
          </p:cNvSpPr>
          <p:nvPr>
            <p:ph type="title"/>
          </p:nvPr>
        </p:nvSpPr>
        <p:spPr/>
        <p:txBody>
          <a:bodyPr/>
          <a:lstStyle/>
          <a:p>
            <a:endParaRPr lang="zh-CN" altLang="en-US"/>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9" name="Picture 2"/>
          <p:cNvPicPr>
            <a:picLocks noGrp="1" noChangeAspect="1" noChangeArrowheads="1"/>
          </p:cNvPicPr>
          <p:nvPr>
            <p:ph idx="1"/>
          </p:nvPr>
        </p:nvPicPr>
        <p:blipFill>
          <a:blip r:embed="rId2" cstate="print"/>
          <a:srcRect l="2751" t="28609" r="16750" b="5721"/>
          <a:stretch>
            <a:fillRect/>
          </a:stretch>
        </p:blipFill>
        <p:spPr>
          <a:xfrm>
            <a:off x="0" y="0"/>
            <a:ext cx="9144000" cy="6858000"/>
          </a:xfrm>
        </p:spPr>
      </p:pic>
      <p:sp>
        <p:nvSpPr>
          <p:cNvPr id="4" name="圆角矩形标注 3"/>
          <p:cNvSpPr/>
          <p:nvPr/>
        </p:nvSpPr>
        <p:spPr>
          <a:xfrm>
            <a:off x="5580063" y="3284538"/>
            <a:ext cx="3563937" cy="1982787"/>
          </a:xfrm>
          <a:prstGeom prst="wedgeRoundRectCallout">
            <a:avLst>
              <a:gd name="adj1" fmla="val -33135"/>
              <a:gd name="adj2" fmla="val -83953"/>
              <a:gd name="adj3" fmla="val 16667"/>
            </a:avLst>
          </a:prstGeom>
          <a:solidFill>
            <a:srgbClr val="3E35F3"/>
          </a:solidFill>
          <a:ln/>
        </p:spPr>
        <p:style>
          <a:lnRef idx="1">
            <a:schemeClr val="accent1"/>
          </a:lnRef>
          <a:fillRef idx="3">
            <a:schemeClr val="accent1"/>
          </a:fillRef>
          <a:effectRef idx="2">
            <a:schemeClr val="accent1"/>
          </a:effectRef>
          <a:fontRef idx="minor">
            <a:schemeClr val="lt1"/>
          </a:fontRef>
        </p:style>
        <p:txBody>
          <a:bodyPr anchor="ctr"/>
          <a:lstStyle/>
          <a:p>
            <a:pPr algn="ctr">
              <a:spcBef>
                <a:spcPts val="0"/>
              </a:spcBef>
              <a:spcAft>
                <a:spcPts val="0"/>
              </a:spcAft>
              <a:defRPr/>
            </a:pPr>
            <a:r>
              <a:rPr lang="zh-CN" altLang="en-US" sz="2400" dirty="0"/>
              <a:t>反映本期开具增值税专用发票（含税控机动车销售统一发票）的情况。</a:t>
            </a:r>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9" name="Picture 2"/>
          <p:cNvPicPr>
            <a:picLocks noGrp="1" noChangeAspect="1" noChangeArrowheads="1"/>
          </p:cNvPicPr>
          <p:nvPr>
            <p:ph idx="1"/>
          </p:nvPr>
        </p:nvPicPr>
        <p:blipFill>
          <a:blip r:embed="rId2" cstate="print"/>
          <a:srcRect l="2751" t="28609" r="16750" b="5721"/>
          <a:stretch>
            <a:fillRect/>
          </a:stretch>
        </p:blipFill>
        <p:spPr>
          <a:xfrm>
            <a:off x="0" y="0"/>
            <a:ext cx="9144000" cy="6858000"/>
          </a:xfrm>
        </p:spPr>
      </p:pic>
      <p:sp>
        <p:nvSpPr>
          <p:cNvPr id="65538" name="标题 1"/>
          <p:cNvSpPr>
            <a:spLocks noGrp="1"/>
          </p:cNvSpPr>
          <p:nvPr>
            <p:ph type="title"/>
          </p:nvPr>
        </p:nvSpPr>
        <p:spPr/>
        <p:txBody>
          <a:bodyPr/>
          <a:lstStyle/>
          <a:p>
            <a:pPr eaLnBrk="1" hangingPunct="1"/>
            <a:endParaRPr lang="zh-CN" altLang="en-US" smtClean="0"/>
          </a:p>
        </p:txBody>
      </p:sp>
      <p:sp>
        <p:nvSpPr>
          <p:cNvPr id="4" name="圆角矩形标注 3"/>
          <p:cNvSpPr/>
          <p:nvPr/>
        </p:nvSpPr>
        <p:spPr>
          <a:xfrm>
            <a:off x="5364088" y="3645024"/>
            <a:ext cx="3563937" cy="1982787"/>
          </a:xfrm>
          <a:prstGeom prst="wedgeRoundRectCallout">
            <a:avLst>
              <a:gd name="adj1" fmla="val -33135"/>
              <a:gd name="adj2" fmla="val -83953"/>
              <a:gd name="adj3" fmla="val 16667"/>
            </a:avLst>
          </a:prstGeom>
          <a:solidFill>
            <a:srgbClr val="3E35F3"/>
          </a:solidFill>
          <a:ln/>
        </p:spPr>
        <p:style>
          <a:lnRef idx="1">
            <a:schemeClr val="accent1"/>
          </a:lnRef>
          <a:fillRef idx="3">
            <a:schemeClr val="accent1"/>
          </a:fillRef>
          <a:effectRef idx="2">
            <a:schemeClr val="accent1"/>
          </a:effectRef>
          <a:fontRef idx="minor">
            <a:schemeClr val="lt1"/>
          </a:fontRef>
        </p:style>
        <p:txBody>
          <a:bodyPr anchor="ctr"/>
          <a:lstStyle/>
          <a:p>
            <a:pPr algn="ctr">
              <a:spcBef>
                <a:spcPts val="0"/>
              </a:spcBef>
              <a:spcAft>
                <a:spcPts val="0"/>
              </a:spcAft>
              <a:defRPr/>
            </a:pPr>
            <a:r>
              <a:rPr lang="zh-CN" altLang="en-US" sz="2400" dirty="0"/>
              <a:t>，填写本期认证相符且本期申报抵扣的增值税专用</a:t>
            </a:r>
            <a:r>
              <a:rPr lang="zh-CN" altLang="en-US" sz="2400" dirty="0" smtClean="0"/>
              <a:t>发票的</a:t>
            </a:r>
            <a:r>
              <a:rPr lang="zh-CN" altLang="en-US" sz="2400" dirty="0"/>
              <a:t>情况。本栏是第 </a:t>
            </a:r>
            <a:r>
              <a:rPr lang="en-US" altLang="zh-CN" sz="2400" dirty="0"/>
              <a:t>1 </a:t>
            </a:r>
            <a:r>
              <a:rPr lang="zh-CN" altLang="en-US" sz="2400" dirty="0"/>
              <a:t>栏的其</a:t>
            </a:r>
            <a:r>
              <a:rPr lang="zh-CN" altLang="en-US" sz="2400" dirty="0" smtClean="0"/>
              <a:t>中数。</a:t>
            </a:r>
            <a:endParaRPr lang="zh-CN" altLang="en-US" sz="2400" dirty="0"/>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9" name="Picture 2"/>
          <p:cNvPicPr>
            <a:picLocks noGrp="1" noChangeAspect="1" noChangeArrowheads="1"/>
          </p:cNvPicPr>
          <p:nvPr>
            <p:ph idx="1"/>
          </p:nvPr>
        </p:nvPicPr>
        <p:blipFill>
          <a:blip r:embed="rId2" cstate="print"/>
          <a:srcRect l="2751" t="28609" r="16750" b="5721"/>
          <a:stretch>
            <a:fillRect/>
          </a:stretch>
        </p:blipFill>
        <p:spPr>
          <a:xfrm>
            <a:off x="0" y="0"/>
            <a:ext cx="9144000" cy="6858000"/>
          </a:xfrm>
        </p:spPr>
      </p:pic>
      <p:sp>
        <p:nvSpPr>
          <p:cNvPr id="65538" name="标题 1"/>
          <p:cNvSpPr>
            <a:spLocks noGrp="1"/>
          </p:cNvSpPr>
          <p:nvPr>
            <p:ph type="title"/>
          </p:nvPr>
        </p:nvSpPr>
        <p:spPr/>
        <p:txBody>
          <a:bodyPr/>
          <a:lstStyle/>
          <a:p>
            <a:pPr eaLnBrk="1" hangingPunct="1"/>
            <a:endParaRPr lang="zh-CN" altLang="en-US" smtClean="0"/>
          </a:p>
        </p:txBody>
      </p:sp>
      <p:sp>
        <p:nvSpPr>
          <p:cNvPr id="4" name="圆角矩形标注 3"/>
          <p:cNvSpPr/>
          <p:nvPr/>
        </p:nvSpPr>
        <p:spPr>
          <a:xfrm>
            <a:off x="5364088" y="2420888"/>
            <a:ext cx="3563937" cy="4437112"/>
          </a:xfrm>
          <a:prstGeom prst="wedgeRoundRectCallout">
            <a:avLst>
              <a:gd name="adj1" fmla="val -62801"/>
              <a:gd name="adj2" fmla="val -1736"/>
              <a:gd name="adj3" fmla="val 16667"/>
            </a:avLst>
          </a:prstGeom>
          <a:solidFill>
            <a:srgbClr val="3E35F3"/>
          </a:solidFill>
          <a:ln/>
        </p:spPr>
        <p:style>
          <a:lnRef idx="1">
            <a:schemeClr val="accent1"/>
          </a:lnRef>
          <a:fillRef idx="3">
            <a:schemeClr val="accent1"/>
          </a:fillRef>
          <a:effectRef idx="2">
            <a:schemeClr val="accent1"/>
          </a:effectRef>
          <a:fontRef idx="minor">
            <a:schemeClr val="lt1"/>
          </a:fontRef>
        </p:style>
        <p:txBody>
          <a:bodyPr anchor="ctr"/>
          <a:lstStyle/>
          <a:p>
            <a:pPr algn="ctr">
              <a:spcBef>
                <a:spcPts val="0"/>
              </a:spcBef>
              <a:spcAft>
                <a:spcPts val="0"/>
              </a:spcAft>
              <a:defRPr/>
            </a:pPr>
            <a:r>
              <a:rPr lang="zh-CN" altLang="en-US" sz="2400" dirty="0" smtClean="0"/>
              <a:t>购进</a:t>
            </a:r>
            <a:r>
              <a:rPr lang="zh-CN" altLang="en-US" sz="2400" dirty="0"/>
              <a:t>农产品，除取得增值税专用发票或者海关</a:t>
            </a:r>
            <a:r>
              <a:rPr lang="zh-CN" altLang="en-US" sz="2400" dirty="0" smtClean="0"/>
              <a:t>进口增值税</a:t>
            </a:r>
            <a:r>
              <a:rPr lang="zh-CN" altLang="en-US" sz="2400" dirty="0"/>
              <a:t>专用缴款书外，按照农产品收购发票或者销售发票</a:t>
            </a:r>
            <a:r>
              <a:rPr lang="zh-CN" altLang="en-US" sz="2400" dirty="0" smtClean="0"/>
              <a:t>上注明</a:t>
            </a:r>
            <a:r>
              <a:rPr lang="zh-CN" altLang="en-US" sz="2400" dirty="0"/>
              <a:t>的农产品买价和 </a:t>
            </a:r>
            <a:r>
              <a:rPr lang="en-US" altLang="zh-CN" sz="2400" dirty="0"/>
              <a:t>13%</a:t>
            </a:r>
            <a:r>
              <a:rPr lang="zh-CN" altLang="en-US" sz="2400" dirty="0"/>
              <a:t>的扣除率计算的进项税额。计算</a:t>
            </a:r>
            <a:r>
              <a:rPr lang="zh-CN" altLang="en-US" sz="2400" dirty="0" smtClean="0"/>
              <a:t>公式</a:t>
            </a:r>
            <a:r>
              <a:rPr lang="zh-CN" altLang="en-US" sz="2400" dirty="0"/>
              <a:t>为</a:t>
            </a:r>
            <a:r>
              <a:rPr lang="zh-CN" altLang="en-US" sz="2400" dirty="0" smtClean="0"/>
              <a:t>：进项</a:t>
            </a:r>
            <a:r>
              <a:rPr lang="zh-CN" altLang="en-US" sz="2400" dirty="0"/>
              <a:t>税额</a:t>
            </a:r>
            <a:r>
              <a:rPr lang="en-US" altLang="zh-CN" sz="2400" dirty="0"/>
              <a:t>=</a:t>
            </a:r>
            <a:r>
              <a:rPr lang="zh-CN" altLang="en-US" sz="2400" dirty="0"/>
              <a:t>买价</a:t>
            </a:r>
            <a:r>
              <a:rPr lang="en-US" altLang="zh-CN" sz="2400" dirty="0"/>
              <a:t>×</a:t>
            </a:r>
            <a:r>
              <a:rPr lang="zh-CN" altLang="en-US" sz="2400" dirty="0"/>
              <a:t>扣除率</a:t>
            </a:r>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9" name="Picture 2"/>
          <p:cNvPicPr>
            <a:picLocks noGrp="1" noChangeAspect="1" noChangeArrowheads="1"/>
          </p:cNvPicPr>
          <p:nvPr>
            <p:ph idx="1"/>
          </p:nvPr>
        </p:nvPicPr>
        <p:blipFill>
          <a:blip r:embed="rId2" cstate="print"/>
          <a:srcRect l="2751" t="28609" r="16750" b="5721"/>
          <a:stretch>
            <a:fillRect/>
          </a:stretch>
        </p:blipFill>
        <p:spPr>
          <a:xfrm>
            <a:off x="0" y="0"/>
            <a:ext cx="9144000" cy="6858000"/>
          </a:xfrm>
        </p:spPr>
      </p:pic>
      <p:sp>
        <p:nvSpPr>
          <p:cNvPr id="65538" name="标题 1"/>
          <p:cNvSpPr>
            <a:spLocks noGrp="1"/>
          </p:cNvSpPr>
          <p:nvPr>
            <p:ph type="title"/>
          </p:nvPr>
        </p:nvSpPr>
        <p:spPr/>
        <p:txBody>
          <a:bodyPr/>
          <a:lstStyle/>
          <a:p>
            <a:pPr eaLnBrk="1" hangingPunct="1"/>
            <a:endParaRPr lang="zh-CN" altLang="en-US" smtClean="0"/>
          </a:p>
        </p:txBody>
      </p:sp>
      <p:sp>
        <p:nvSpPr>
          <p:cNvPr id="4" name="圆角矩形标注 3"/>
          <p:cNvSpPr/>
          <p:nvPr/>
        </p:nvSpPr>
        <p:spPr>
          <a:xfrm>
            <a:off x="5148064" y="3356992"/>
            <a:ext cx="3563937" cy="3312368"/>
          </a:xfrm>
          <a:prstGeom prst="wedgeRoundRectCallout">
            <a:avLst>
              <a:gd name="adj1" fmla="val -76164"/>
              <a:gd name="adj2" fmla="val -1448"/>
              <a:gd name="adj3" fmla="val 16667"/>
            </a:avLst>
          </a:prstGeom>
          <a:solidFill>
            <a:srgbClr val="3E35F3"/>
          </a:solidFill>
          <a:ln/>
        </p:spPr>
        <p:style>
          <a:lnRef idx="1">
            <a:schemeClr val="accent1"/>
          </a:lnRef>
          <a:fillRef idx="3">
            <a:schemeClr val="accent1"/>
          </a:fillRef>
          <a:effectRef idx="2">
            <a:schemeClr val="accent1"/>
          </a:effectRef>
          <a:fontRef idx="minor">
            <a:schemeClr val="lt1"/>
          </a:fontRef>
        </p:style>
        <p:txBody>
          <a:bodyPr anchor="ctr"/>
          <a:lstStyle/>
          <a:p>
            <a:pPr algn="ctr">
              <a:spcBef>
                <a:spcPts val="0"/>
              </a:spcBef>
              <a:spcAft>
                <a:spcPts val="0"/>
              </a:spcAft>
              <a:defRPr/>
            </a:pPr>
            <a:r>
              <a:rPr lang="zh-CN" altLang="en-US" sz="2400" dirty="0"/>
              <a:t>从境外单位或者个人购进服务、无形资产或者</a:t>
            </a:r>
            <a:r>
              <a:rPr lang="zh-CN" altLang="en-US" sz="2400" dirty="0" smtClean="0"/>
              <a:t>不动产</a:t>
            </a:r>
            <a:r>
              <a:rPr lang="zh-CN" altLang="en-US" sz="2400" dirty="0"/>
              <a:t>，自税务机关或者扣缴义务人取得的解缴税款的完税凭证</a:t>
            </a:r>
          </a:p>
          <a:p>
            <a:pPr algn="ctr">
              <a:spcBef>
                <a:spcPts val="0"/>
              </a:spcBef>
              <a:spcAft>
                <a:spcPts val="0"/>
              </a:spcAft>
              <a:defRPr/>
            </a:pPr>
            <a:r>
              <a:rPr lang="zh-CN" altLang="en-US" sz="2400" dirty="0"/>
              <a:t>上注明的增值税额。</a:t>
            </a:r>
          </a:p>
          <a:p>
            <a:pPr algn="ctr">
              <a:spcBef>
                <a:spcPts val="0"/>
              </a:spcBef>
              <a:spcAft>
                <a:spcPts val="0"/>
              </a:spcAft>
              <a:defRPr/>
            </a:pPr>
            <a:endParaRPr lang="zh-CN" altLang="en-US" sz="24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457200" y="274638"/>
            <a:ext cx="8229600" cy="706090"/>
          </a:xfrm>
        </p:spPr>
        <p:txBody>
          <a:bodyPr>
            <a:normAutofit fontScale="90000"/>
          </a:bodyPr>
          <a:lstStyle/>
          <a:p>
            <a:r>
              <a:rPr lang="zh-CN" altLang="en-US" dirty="0" smtClean="0"/>
              <a:t>一、制定背景</a:t>
            </a:r>
            <a:endParaRPr lang="zh-CN" altLang="en-US" dirty="0"/>
          </a:p>
        </p:txBody>
      </p:sp>
      <p:graphicFrame>
        <p:nvGraphicFramePr>
          <p:cNvPr id="6" name="内容占位符 5"/>
          <p:cNvGraphicFramePr>
            <a:graphicFrameLocks noGrp="1"/>
          </p:cNvGraphicFramePr>
          <p:nvPr>
            <p:ph idx="1"/>
          </p:nvPr>
        </p:nvGraphicFramePr>
        <p:xfrm>
          <a:off x="457200" y="908720"/>
          <a:ext cx="8229600" cy="56166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9" name="Picture 2"/>
          <p:cNvPicPr>
            <a:picLocks noGrp="1" noChangeAspect="1" noChangeArrowheads="1"/>
          </p:cNvPicPr>
          <p:nvPr>
            <p:ph idx="1"/>
          </p:nvPr>
        </p:nvPicPr>
        <p:blipFill>
          <a:blip r:embed="rId2" cstate="print"/>
          <a:srcRect l="2751" t="28609" r="16750" b="5721"/>
          <a:stretch>
            <a:fillRect/>
          </a:stretch>
        </p:blipFill>
        <p:spPr>
          <a:xfrm>
            <a:off x="0" y="0"/>
            <a:ext cx="9144000" cy="6858000"/>
          </a:xfrm>
        </p:spPr>
      </p:pic>
      <p:sp>
        <p:nvSpPr>
          <p:cNvPr id="65538" name="标题 1"/>
          <p:cNvSpPr>
            <a:spLocks noGrp="1"/>
          </p:cNvSpPr>
          <p:nvPr>
            <p:ph type="title"/>
          </p:nvPr>
        </p:nvSpPr>
        <p:spPr/>
        <p:txBody>
          <a:bodyPr/>
          <a:lstStyle/>
          <a:p>
            <a:pPr eaLnBrk="1" hangingPunct="1"/>
            <a:endParaRPr lang="zh-CN" altLang="en-US" smtClean="0"/>
          </a:p>
        </p:txBody>
      </p:sp>
      <p:sp>
        <p:nvSpPr>
          <p:cNvPr id="4" name="圆角矩形标注 3"/>
          <p:cNvSpPr/>
          <p:nvPr/>
        </p:nvSpPr>
        <p:spPr>
          <a:xfrm>
            <a:off x="4355976" y="1268760"/>
            <a:ext cx="3563937" cy="4176464"/>
          </a:xfrm>
          <a:prstGeom prst="wedgeRoundRectCallout">
            <a:avLst>
              <a:gd name="adj1" fmla="val 68564"/>
              <a:gd name="adj2" fmla="val 46574"/>
              <a:gd name="adj3" fmla="val 16667"/>
            </a:avLst>
          </a:prstGeom>
          <a:solidFill>
            <a:srgbClr val="3E35F3"/>
          </a:solidFill>
          <a:ln/>
        </p:spPr>
        <p:style>
          <a:lnRef idx="1">
            <a:schemeClr val="accent1"/>
          </a:lnRef>
          <a:fillRef idx="3">
            <a:schemeClr val="accent1"/>
          </a:fillRef>
          <a:effectRef idx="2">
            <a:schemeClr val="accent1"/>
          </a:effectRef>
          <a:fontRef idx="minor">
            <a:schemeClr val="lt1"/>
          </a:fontRef>
        </p:style>
        <p:txBody>
          <a:bodyPr anchor="ctr"/>
          <a:lstStyle/>
          <a:p>
            <a:pPr algn="ctr">
              <a:spcBef>
                <a:spcPts val="0"/>
              </a:spcBef>
              <a:spcAft>
                <a:spcPts val="0"/>
              </a:spcAft>
              <a:defRPr/>
            </a:pPr>
            <a:r>
              <a:rPr lang="zh-CN" altLang="en-US" sz="2400" dirty="0"/>
              <a:t>纳税人按照规定不得抵扣且未抵扣进项税额的</a:t>
            </a:r>
            <a:r>
              <a:rPr lang="zh-CN" altLang="en-US" sz="2400" dirty="0" smtClean="0"/>
              <a:t>固定资产</a:t>
            </a:r>
            <a:r>
              <a:rPr lang="zh-CN" altLang="en-US" sz="2400" dirty="0"/>
              <a:t>、无形资产、不动产，发生用途改变，用于允许抵扣</a:t>
            </a:r>
            <a:r>
              <a:rPr lang="zh-CN" altLang="en-US" sz="2400" dirty="0" smtClean="0"/>
              <a:t>进项税额</a:t>
            </a:r>
            <a:r>
              <a:rPr lang="zh-CN" altLang="en-US" sz="2400" dirty="0"/>
              <a:t>的应税项目，可在用途改变的次月将按公式计算出的</a:t>
            </a:r>
            <a:r>
              <a:rPr lang="zh-CN" altLang="en-US" sz="2400" dirty="0" smtClean="0"/>
              <a:t>可以</a:t>
            </a:r>
            <a:r>
              <a:rPr lang="zh-CN" altLang="en-US" sz="2400" dirty="0"/>
              <a:t>抵扣的进项税额，填入“税额”栏。</a:t>
            </a:r>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9" name="Picture 2"/>
          <p:cNvPicPr>
            <a:picLocks noGrp="1" noChangeAspect="1" noChangeArrowheads="1"/>
          </p:cNvPicPr>
          <p:nvPr>
            <p:ph idx="1"/>
          </p:nvPr>
        </p:nvPicPr>
        <p:blipFill>
          <a:blip r:embed="rId2" cstate="print"/>
          <a:srcRect l="2751" t="28609" r="16750" b="5721"/>
          <a:stretch>
            <a:fillRect/>
          </a:stretch>
        </p:blipFill>
        <p:spPr>
          <a:xfrm>
            <a:off x="0" y="0"/>
            <a:ext cx="9144000" cy="6858000"/>
          </a:xfrm>
        </p:spPr>
      </p:pic>
      <p:sp>
        <p:nvSpPr>
          <p:cNvPr id="4" name="圆角矩形标注 3"/>
          <p:cNvSpPr/>
          <p:nvPr/>
        </p:nvSpPr>
        <p:spPr>
          <a:xfrm>
            <a:off x="5004048" y="1484784"/>
            <a:ext cx="4032448" cy="3960886"/>
          </a:xfrm>
          <a:prstGeom prst="wedgeRoundRectCallout">
            <a:avLst>
              <a:gd name="adj1" fmla="val 48280"/>
              <a:gd name="adj2" fmla="val 57952"/>
              <a:gd name="adj3" fmla="val 16667"/>
            </a:avLst>
          </a:prstGeom>
          <a:solidFill>
            <a:srgbClr val="3E35F3"/>
          </a:solidFill>
          <a:ln/>
        </p:spPr>
        <p:style>
          <a:lnRef idx="1">
            <a:schemeClr val="accent1"/>
          </a:lnRef>
          <a:fillRef idx="3">
            <a:schemeClr val="accent1"/>
          </a:fillRef>
          <a:effectRef idx="2">
            <a:schemeClr val="accent1"/>
          </a:effectRef>
          <a:fontRef idx="minor">
            <a:schemeClr val="lt1"/>
          </a:fontRef>
        </p:style>
        <p:txBody>
          <a:bodyPr anchor="ctr"/>
          <a:lstStyle/>
          <a:p>
            <a:pPr algn="ctr">
              <a:spcBef>
                <a:spcPts val="0"/>
              </a:spcBef>
              <a:spcAft>
                <a:spcPts val="0"/>
              </a:spcAft>
              <a:defRPr/>
            </a:pPr>
            <a:r>
              <a:rPr lang="zh-CN" altLang="en-US" sz="2400" dirty="0"/>
              <a:t>填写映按规定本期用于购建不动产并适用分 </a:t>
            </a:r>
            <a:r>
              <a:rPr lang="en-US" altLang="zh-CN" sz="2400" dirty="0"/>
              <a:t>2 </a:t>
            </a:r>
            <a:r>
              <a:rPr lang="zh-CN" altLang="en-US" sz="2400" dirty="0"/>
              <a:t>年抵</a:t>
            </a:r>
            <a:r>
              <a:rPr lang="zh-CN" altLang="en-US" sz="2400" dirty="0" smtClean="0"/>
              <a:t>扣规定</a:t>
            </a:r>
            <a:r>
              <a:rPr lang="zh-CN" altLang="en-US" sz="2400" dirty="0"/>
              <a:t>的扣税凭证上注明的金额和税额</a:t>
            </a:r>
            <a:r>
              <a:rPr lang="zh-CN" altLang="en-US" sz="2400" dirty="0" smtClean="0"/>
              <a:t>。纳税人 </a:t>
            </a:r>
            <a:r>
              <a:rPr lang="en-US" altLang="zh-CN" sz="2400" dirty="0"/>
              <a:t>2016 </a:t>
            </a:r>
            <a:r>
              <a:rPr lang="zh-CN" altLang="en-US" sz="2400" dirty="0"/>
              <a:t>年 </a:t>
            </a:r>
            <a:r>
              <a:rPr lang="en-US" altLang="zh-CN" sz="2400" dirty="0"/>
              <a:t>5 </a:t>
            </a:r>
            <a:r>
              <a:rPr lang="zh-CN" altLang="en-US" sz="2400" dirty="0"/>
              <a:t>月 </a:t>
            </a:r>
            <a:r>
              <a:rPr lang="en-US" altLang="zh-CN" sz="2400" dirty="0"/>
              <a:t>1 </a:t>
            </a:r>
            <a:r>
              <a:rPr lang="zh-CN" altLang="en-US" sz="2400" dirty="0"/>
              <a:t>日后取得并在会计制度上按固定资产核算</a:t>
            </a:r>
            <a:r>
              <a:rPr lang="zh-CN" altLang="en-US" sz="2400" dirty="0" smtClean="0"/>
              <a:t>。</a:t>
            </a:r>
            <a:endParaRPr lang="en-US" altLang="zh-CN" sz="2400" dirty="0" smtClean="0"/>
          </a:p>
          <a:p>
            <a:pPr algn="ctr">
              <a:spcBef>
                <a:spcPts val="0"/>
              </a:spcBef>
              <a:spcAft>
                <a:spcPts val="0"/>
              </a:spcAft>
              <a:defRPr/>
            </a:pPr>
            <a:r>
              <a:rPr lang="zh-CN" altLang="en-US" sz="2400" dirty="0" smtClean="0"/>
              <a:t>本</a:t>
            </a:r>
            <a:r>
              <a:rPr lang="zh-CN" altLang="en-US" sz="2400" dirty="0"/>
              <a:t>栏“税额”列</a:t>
            </a:r>
            <a:r>
              <a:rPr lang="en-US" altLang="zh-CN" sz="2400" dirty="0"/>
              <a:t>=《</a:t>
            </a:r>
            <a:r>
              <a:rPr lang="zh-CN" altLang="en-US" sz="2400" dirty="0"/>
              <a:t>附列资料（五） </a:t>
            </a:r>
            <a:r>
              <a:rPr lang="en-US" altLang="zh-CN" sz="2400" dirty="0"/>
              <a:t>》</a:t>
            </a:r>
            <a:r>
              <a:rPr lang="zh-CN" altLang="en-US" sz="2400" dirty="0"/>
              <a:t>第 </a:t>
            </a:r>
            <a:r>
              <a:rPr lang="en-US" altLang="zh-CN" sz="2400" dirty="0"/>
              <a:t>2 </a:t>
            </a:r>
            <a:r>
              <a:rPr lang="zh-CN" altLang="en-US" sz="2400" dirty="0"/>
              <a:t>列“本期</a:t>
            </a:r>
            <a:r>
              <a:rPr lang="zh-CN" altLang="en-US" sz="2400" dirty="0" smtClean="0"/>
              <a:t>不动产</a:t>
            </a:r>
            <a:r>
              <a:rPr lang="zh-CN" altLang="en-US" sz="2400" dirty="0"/>
              <a:t>进项税额增加额” </a:t>
            </a:r>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9" name="Picture 2"/>
          <p:cNvPicPr>
            <a:picLocks noGrp="1" noChangeAspect="1" noChangeArrowheads="1"/>
          </p:cNvPicPr>
          <p:nvPr>
            <p:ph idx="1"/>
          </p:nvPr>
        </p:nvPicPr>
        <p:blipFill>
          <a:blip r:embed="rId2" cstate="print"/>
          <a:srcRect l="2751" t="28609" r="16750" b="5721"/>
          <a:stretch>
            <a:fillRect/>
          </a:stretch>
        </p:blipFill>
        <p:spPr>
          <a:xfrm>
            <a:off x="0" y="0"/>
            <a:ext cx="9144000" cy="6858000"/>
          </a:xfrm>
        </p:spPr>
      </p:pic>
      <p:sp>
        <p:nvSpPr>
          <p:cNvPr id="4" name="圆角矩形标注 3"/>
          <p:cNvSpPr/>
          <p:nvPr/>
        </p:nvSpPr>
        <p:spPr>
          <a:xfrm>
            <a:off x="5004048" y="1916832"/>
            <a:ext cx="4032448" cy="3528838"/>
          </a:xfrm>
          <a:prstGeom prst="wedgeRoundRectCallout">
            <a:avLst>
              <a:gd name="adj1" fmla="val 42375"/>
              <a:gd name="adj2" fmla="val 66369"/>
              <a:gd name="adj3" fmla="val 16667"/>
            </a:avLst>
          </a:prstGeom>
          <a:solidFill>
            <a:srgbClr val="3E35F3"/>
          </a:solidFill>
          <a:ln/>
        </p:spPr>
        <p:style>
          <a:lnRef idx="1">
            <a:schemeClr val="accent1"/>
          </a:lnRef>
          <a:fillRef idx="3">
            <a:schemeClr val="accent1"/>
          </a:fillRef>
          <a:effectRef idx="2">
            <a:schemeClr val="accent1"/>
          </a:effectRef>
          <a:fontRef idx="minor">
            <a:schemeClr val="lt1"/>
          </a:fontRef>
        </p:style>
        <p:txBody>
          <a:bodyPr anchor="ctr"/>
          <a:lstStyle/>
          <a:p>
            <a:r>
              <a:rPr lang="zh-CN" altLang="zh-CN" sz="2400" dirty="0"/>
              <a:t>本期不动产允许抵扣进项</a:t>
            </a:r>
            <a:r>
              <a:rPr lang="zh-CN" altLang="zh-CN" sz="2400" dirty="0" smtClean="0"/>
              <a:t>税额</a:t>
            </a:r>
            <a:r>
              <a:rPr lang="zh-CN" altLang="zh-CN" sz="2400" dirty="0"/>
              <a:t>”，填写按规定本期实际申报抵扣的不动产进项税额。</a:t>
            </a:r>
          </a:p>
          <a:p>
            <a:r>
              <a:rPr lang="zh-CN" altLang="zh-CN" sz="2400" dirty="0"/>
              <a:t>本栏“税额”列＝《附列资料（五）》第</a:t>
            </a:r>
            <a:r>
              <a:rPr lang="en-US" altLang="zh-CN" sz="2400" dirty="0"/>
              <a:t> 3 </a:t>
            </a:r>
            <a:r>
              <a:rPr lang="zh-CN" altLang="zh-CN" sz="2400" dirty="0"/>
              <a:t>列“本期</a:t>
            </a:r>
            <a:r>
              <a:rPr lang="zh-CN" altLang="zh-CN" sz="2400" dirty="0" smtClean="0"/>
              <a:t>可抵</a:t>
            </a:r>
            <a:r>
              <a:rPr lang="zh-CN" altLang="zh-CN" sz="2400" dirty="0"/>
              <a:t>扣不动产进项税额”</a:t>
            </a:r>
            <a:r>
              <a:rPr lang="zh-CN" altLang="en-US" sz="2400" dirty="0" smtClean="0"/>
              <a:t> </a:t>
            </a:r>
            <a:endParaRPr lang="zh-CN" altLang="en-US" sz="2400" dirty="0"/>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9" name="Picture 2"/>
          <p:cNvPicPr>
            <a:picLocks noGrp="1" noChangeAspect="1" noChangeArrowheads="1"/>
          </p:cNvPicPr>
          <p:nvPr>
            <p:ph idx="1"/>
          </p:nvPr>
        </p:nvPicPr>
        <p:blipFill>
          <a:blip r:embed="rId2" cstate="print"/>
          <a:srcRect l="2751" t="28609" r="16750" b="5721"/>
          <a:stretch>
            <a:fillRect/>
          </a:stretch>
        </p:blipFill>
        <p:spPr>
          <a:xfrm>
            <a:off x="0" y="0"/>
            <a:ext cx="9144000" cy="6858000"/>
          </a:xfrm>
        </p:spPr>
      </p:pic>
      <p:sp>
        <p:nvSpPr>
          <p:cNvPr id="4" name="圆角矩形标注 3"/>
          <p:cNvSpPr/>
          <p:nvPr/>
        </p:nvSpPr>
        <p:spPr>
          <a:xfrm>
            <a:off x="4283968" y="3573016"/>
            <a:ext cx="4032448" cy="2520726"/>
          </a:xfrm>
          <a:prstGeom prst="wedgeRoundRectCallout">
            <a:avLst>
              <a:gd name="adj1" fmla="val -52817"/>
              <a:gd name="adj2" fmla="val 72037"/>
              <a:gd name="adj3" fmla="val 16667"/>
            </a:avLst>
          </a:prstGeom>
          <a:solidFill>
            <a:srgbClr val="3E35F3"/>
          </a:solidFill>
          <a:ln/>
        </p:spPr>
        <p:style>
          <a:lnRef idx="1">
            <a:schemeClr val="accent1"/>
          </a:lnRef>
          <a:fillRef idx="3">
            <a:schemeClr val="accent1"/>
          </a:fillRef>
          <a:effectRef idx="2">
            <a:schemeClr val="accent1"/>
          </a:effectRef>
          <a:fontRef idx="minor">
            <a:schemeClr val="lt1"/>
          </a:fontRef>
        </p:style>
        <p:txBody>
          <a:bodyPr anchor="ctr"/>
          <a:lstStyle/>
          <a:p>
            <a:r>
              <a:rPr lang="zh-CN" altLang="en-US" sz="2400" dirty="0" smtClean="0"/>
              <a:t>第</a:t>
            </a:r>
            <a:r>
              <a:rPr lang="en-US" altLang="zh-CN" sz="2400" dirty="0" smtClean="0"/>
              <a:t>9</a:t>
            </a:r>
            <a:r>
              <a:rPr lang="zh-CN" altLang="en-US" sz="2400" dirty="0" smtClean="0"/>
              <a:t>栏发票情况包含在第</a:t>
            </a:r>
            <a:r>
              <a:rPr lang="en-US" altLang="zh-CN" sz="2400" dirty="0" smtClean="0"/>
              <a:t>1</a:t>
            </a:r>
            <a:r>
              <a:rPr lang="zh-CN" altLang="en-US" sz="2400" dirty="0" smtClean="0"/>
              <a:t>栏中</a:t>
            </a:r>
            <a:endParaRPr lang="zh-CN" altLang="en-US" sz="2400" dirty="0"/>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3" name="Picture 2"/>
          <p:cNvPicPr>
            <a:picLocks noGrp="1" noChangeAspect="1" noChangeArrowheads="1"/>
          </p:cNvPicPr>
          <p:nvPr>
            <p:ph idx="1"/>
          </p:nvPr>
        </p:nvPicPr>
        <p:blipFill>
          <a:blip r:embed="rId2" cstate="print"/>
          <a:srcRect l="3625" t="30251" r="1001" b="7362"/>
          <a:stretch>
            <a:fillRect/>
          </a:stretch>
        </p:blipFill>
        <p:spPr>
          <a:xfrm>
            <a:off x="0" y="0"/>
            <a:ext cx="9144000" cy="7100888"/>
          </a:xfrm>
        </p:spPr>
      </p:pic>
      <p:sp>
        <p:nvSpPr>
          <p:cNvPr id="4" name="圆角矩形标注 3"/>
          <p:cNvSpPr/>
          <p:nvPr/>
        </p:nvSpPr>
        <p:spPr>
          <a:xfrm>
            <a:off x="4860032" y="1124744"/>
            <a:ext cx="4032448" cy="2520726"/>
          </a:xfrm>
          <a:prstGeom prst="wedgeRoundRectCallout">
            <a:avLst>
              <a:gd name="adj1" fmla="val -66281"/>
              <a:gd name="adj2" fmla="val 50121"/>
              <a:gd name="adj3" fmla="val 16667"/>
            </a:avLst>
          </a:prstGeom>
          <a:solidFill>
            <a:srgbClr val="3E35F3"/>
          </a:solidFill>
          <a:ln/>
        </p:spPr>
        <p:style>
          <a:lnRef idx="1">
            <a:schemeClr val="accent1"/>
          </a:lnRef>
          <a:fillRef idx="3">
            <a:schemeClr val="accent1"/>
          </a:fillRef>
          <a:effectRef idx="2">
            <a:schemeClr val="accent1"/>
          </a:effectRef>
          <a:fontRef idx="minor">
            <a:schemeClr val="lt1"/>
          </a:fontRef>
        </p:style>
        <p:txBody>
          <a:bodyPr anchor="ctr"/>
          <a:lstStyle/>
          <a:p>
            <a:r>
              <a:rPr lang="zh-CN" altLang="en-US" sz="2400" dirty="0" smtClean="0"/>
              <a:t>非正常损失，是指因管理不善造成货物被盗、丢失、霉烂变质，以及因违反法律法规造成货物或者不动产被依法没收、销毁、拆除的情形。</a:t>
            </a:r>
            <a:endParaRPr lang="zh-CN" altLang="en-US" sz="2400" dirty="0"/>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3" name="Picture 2"/>
          <p:cNvPicPr>
            <a:picLocks noGrp="1" noChangeAspect="1" noChangeArrowheads="1"/>
          </p:cNvPicPr>
          <p:nvPr>
            <p:ph idx="1"/>
          </p:nvPr>
        </p:nvPicPr>
        <p:blipFill>
          <a:blip r:embed="rId2" cstate="print"/>
          <a:srcRect l="3625" t="30251" r="1001" b="7362"/>
          <a:stretch>
            <a:fillRect/>
          </a:stretch>
        </p:blipFill>
        <p:spPr>
          <a:xfrm>
            <a:off x="0" y="0"/>
            <a:ext cx="9144000" cy="7100888"/>
          </a:xfrm>
        </p:spPr>
      </p:pic>
      <p:sp>
        <p:nvSpPr>
          <p:cNvPr id="66562" name="标题 1"/>
          <p:cNvSpPr>
            <a:spLocks noGrp="1"/>
          </p:cNvSpPr>
          <p:nvPr>
            <p:ph type="title"/>
          </p:nvPr>
        </p:nvSpPr>
        <p:spPr/>
        <p:txBody>
          <a:bodyPr/>
          <a:lstStyle/>
          <a:p>
            <a:pPr eaLnBrk="1" hangingPunct="1"/>
            <a:endParaRPr lang="zh-CN" altLang="en-US" smtClean="0"/>
          </a:p>
        </p:txBody>
      </p:sp>
      <p:sp>
        <p:nvSpPr>
          <p:cNvPr id="4" name="圆角矩形标注 3"/>
          <p:cNvSpPr/>
          <p:nvPr/>
        </p:nvSpPr>
        <p:spPr>
          <a:xfrm>
            <a:off x="4932040" y="1484784"/>
            <a:ext cx="4032448" cy="4176464"/>
          </a:xfrm>
          <a:prstGeom prst="wedgeRoundRectCallout">
            <a:avLst>
              <a:gd name="adj1" fmla="val -72422"/>
              <a:gd name="adj2" fmla="val 6561"/>
              <a:gd name="adj3" fmla="val 16667"/>
            </a:avLst>
          </a:prstGeom>
          <a:solidFill>
            <a:srgbClr val="3E35F3"/>
          </a:solidFill>
          <a:ln/>
        </p:spPr>
        <p:style>
          <a:lnRef idx="1">
            <a:schemeClr val="accent1"/>
          </a:lnRef>
          <a:fillRef idx="3">
            <a:schemeClr val="accent1"/>
          </a:fillRef>
          <a:effectRef idx="2">
            <a:schemeClr val="accent1"/>
          </a:effectRef>
          <a:fontRef idx="minor">
            <a:schemeClr val="lt1"/>
          </a:fontRef>
        </p:style>
        <p:txBody>
          <a:bodyPr anchor="ctr"/>
          <a:lstStyle/>
          <a:p>
            <a:r>
              <a:rPr lang="zh-CN" altLang="en-US" sz="2400" dirty="0" smtClean="0"/>
              <a:t>反映用于按简易计税方法征税项目，按规定应在本期转出的进项税额。</a:t>
            </a:r>
          </a:p>
          <a:p>
            <a:r>
              <a:rPr lang="zh-CN" altLang="en-US" sz="2400" dirty="0" smtClean="0"/>
              <a:t>营业税改征增值税的纳税人，服务、不动产和无形资产按规定汇总计算缴纳增值税的分支机构，当期应由总机构汇总的进项税额也填入本栏</a:t>
            </a:r>
            <a:endParaRPr lang="zh-CN" altLang="en-US" sz="2400" dirty="0"/>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3" name="Picture 2"/>
          <p:cNvPicPr>
            <a:picLocks noGrp="1" noChangeAspect="1" noChangeArrowheads="1"/>
          </p:cNvPicPr>
          <p:nvPr>
            <p:ph idx="1"/>
          </p:nvPr>
        </p:nvPicPr>
        <p:blipFill>
          <a:blip r:embed="rId2" cstate="print"/>
          <a:srcRect l="3625" t="30251" r="1001" b="7362"/>
          <a:stretch>
            <a:fillRect/>
          </a:stretch>
        </p:blipFill>
        <p:spPr>
          <a:xfrm>
            <a:off x="0" y="0"/>
            <a:ext cx="9144000" cy="7100888"/>
          </a:xfrm>
        </p:spPr>
      </p:pic>
      <p:sp>
        <p:nvSpPr>
          <p:cNvPr id="4" name="圆角矩形标注 3"/>
          <p:cNvSpPr/>
          <p:nvPr/>
        </p:nvSpPr>
        <p:spPr>
          <a:xfrm>
            <a:off x="5111552" y="2132856"/>
            <a:ext cx="4032448" cy="4176464"/>
          </a:xfrm>
          <a:prstGeom prst="wedgeRoundRectCallout">
            <a:avLst>
              <a:gd name="adj1" fmla="val -74075"/>
              <a:gd name="adj2" fmla="val 64033"/>
              <a:gd name="adj3" fmla="val 16667"/>
            </a:avLst>
          </a:prstGeom>
          <a:solidFill>
            <a:srgbClr val="3E35F3"/>
          </a:solidFill>
          <a:ln/>
        </p:spPr>
        <p:style>
          <a:lnRef idx="1">
            <a:schemeClr val="accent1"/>
          </a:lnRef>
          <a:fillRef idx="3">
            <a:schemeClr val="accent1"/>
          </a:fillRef>
          <a:effectRef idx="2">
            <a:schemeClr val="accent1"/>
          </a:effectRef>
          <a:fontRef idx="minor">
            <a:schemeClr val="lt1"/>
          </a:fontRef>
        </p:style>
        <p:txBody>
          <a:bodyPr anchor="ctr"/>
          <a:lstStyle/>
          <a:p>
            <a:r>
              <a:rPr lang="zh-CN" altLang="en-US" sz="2400" dirty="0" smtClean="0"/>
              <a:t>反映除上述进项税额转出情形外，其他应在本期转出的进项税额。</a:t>
            </a:r>
            <a:endParaRPr lang="en-US" altLang="zh-CN" sz="2400" dirty="0" smtClean="0"/>
          </a:p>
          <a:p>
            <a:endParaRPr lang="en-US" altLang="zh-CN" sz="2400" dirty="0" smtClean="0"/>
          </a:p>
          <a:p>
            <a:r>
              <a:rPr lang="zh-CN" altLang="en-US" sz="2400" dirty="0" smtClean="0"/>
              <a:t>购进时已全额抵扣进项税额的货物和服务，转用于不动产在建工程的，其已抵扣进项税额的 </a:t>
            </a:r>
            <a:r>
              <a:rPr lang="en-US" altLang="zh-CN" sz="2400" dirty="0" smtClean="0"/>
              <a:t>40%</a:t>
            </a:r>
            <a:r>
              <a:rPr lang="zh-CN" altLang="en-US" sz="2400" dirty="0" smtClean="0"/>
              <a:t>部分，应于转用的当期从进项税额中扣减，填写在本栏。（见案例四）</a:t>
            </a:r>
          </a:p>
          <a:p>
            <a:endParaRPr lang="zh-CN" altLang="en-US" sz="2400" dirty="0" smtClean="0"/>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rmAutofit/>
          </a:bodyPr>
          <a:lstStyle/>
          <a:p>
            <a:r>
              <a:rPr lang="en-US" altLang="zh-CN" sz="3200" dirty="0" smtClean="0"/>
              <a:t>2016 </a:t>
            </a:r>
            <a:r>
              <a:rPr lang="zh-CN" altLang="zh-CN" sz="3200" dirty="0" smtClean="0"/>
              <a:t>年</a:t>
            </a:r>
            <a:r>
              <a:rPr lang="en-US" altLang="zh-CN" sz="3200" dirty="0" smtClean="0"/>
              <a:t> 9 </a:t>
            </a:r>
            <a:r>
              <a:rPr lang="zh-CN" altLang="zh-CN" sz="3200" dirty="0" smtClean="0"/>
              <a:t>月</a:t>
            </a:r>
            <a:r>
              <a:rPr lang="en-US" altLang="zh-CN" sz="3200" dirty="0" smtClean="0"/>
              <a:t> 10 </a:t>
            </a:r>
            <a:r>
              <a:rPr lang="zh-CN" altLang="zh-CN" sz="3200" dirty="0" smtClean="0"/>
              <a:t>日，某市</a:t>
            </a:r>
            <a:r>
              <a:rPr lang="en-US" altLang="zh-CN" sz="3200" dirty="0" smtClean="0"/>
              <a:t> A </a:t>
            </a:r>
            <a:r>
              <a:rPr lang="zh-CN" altLang="zh-CN" sz="3200" dirty="0" smtClean="0"/>
              <a:t>纳税人购入一批外墙瓷砖，取得增值税专用发票并认证相符，专用发票注明的增值税税额为</a:t>
            </a:r>
            <a:r>
              <a:rPr lang="en-US" altLang="zh-CN" sz="3200" dirty="0" smtClean="0"/>
              <a:t> 30 </a:t>
            </a:r>
            <a:r>
              <a:rPr lang="zh-CN" altLang="zh-CN" sz="3200" dirty="0" smtClean="0"/>
              <a:t>万元；因纳税人购进该批瓷砖时未决定是否用于不动产（可能用于销售），因此在购进的当期全额抵扣进项税额。</a:t>
            </a:r>
            <a:r>
              <a:rPr lang="en-US" altLang="zh-CN" sz="3200" dirty="0" smtClean="0"/>
              <a:t>11 </a:t>
            </a:r>
            <a:r>
              <a:rPr lang="zh-CN" altLang="zh-CN" sz="3200" dirty="0" smtClean="0"/>
              <a:t>月</a:t>
            </a:r>
            <a:r>
              <a:rPr lang="en-US" altLang="zh-CN" sz="3200" dirty="0" smtClean="0"/>
              <a:t> 20 </a:t>
            </a:r>
            <a:r>
              <a:rPr lang="zh-CN" altLang="zh-CN" sz="3200" dirty="0" smtClean="0"/>
              <a:t>日，纳税人将该批瓷砖耗用于新建的综合办公大楼在建工程。</a:t>
            </a:r>
          </a:p>
          <a:p>
            <a:endParaRPr lang="zh-CN" altLang="en-US" sz="3200" dirty="0"/>
          </a:p>
        </p:txBody>
      </p:sp>
      <p:sp>
        <p:nvSpPr>
          <p:cNvPr id="3" name="标题 2"/>
          <p:cNvSpPr>
            <a:spLocks noGrp="1"/>
          </p:cNvSpPr>
          <p:nvPr>
            <p:ph type="title"/>
          </p:nvPr>
        </p:nvSpPr>
        <p:spPr>
          <a:xfrm>
            <a:off x="457200" y="274638"/>
            <a:ext cx="8229600" cy="850106"/>
          </a:xfrm>
        </p:spPr>
        <p:txBody>
          <a:bodyPr>
            <a:normAutofit fontScale="90000"/>
          </a:bodyPr>
          <a:lstStyle/>
          <a:p>
            <a:r>
              <a:rPr lang="zh-CN" altLang="zh-CN" dirty="0" smtClean="0"/>
              <a:t>【填写案例四】</a:t>
            </a:r>
            <a:r>
              <a:rPr lang="zh-CN" altLang="en-US" dirty="0" smtClean="0"/>
              <a:t>其他应作进项税额转出的情形</a:t>
            </a:r>
            <a:endParaRPr lang="zh-CN" altLang="en-US" dirty="0"/>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4294967295"/>
          </p:nvPr>
        </p:nvSpPr>
        <p:spPr>
          <a:xfrm>
            <a:off x="251520" y="1124744"/>
            <a:ext cx="8229600" cy="4813994"/>
          </a:xfrm>
        </p:spPr>
        <p:txBody>
          <a:bodyPr>
            <a:normAutofit lnSpcReduction="10000"/>
          </a:bodyPr>
          <a:lstStyle/>
          <a:p>
            <a:r>
              <a:rPr lang="zh-CN" altLang="zh-CN" sz="3200" dirty="0" smtClean="0"/>
              <a:t>业务分析：按照政策规定，该</a:t>
            </a:r>
            <a:r>
              <a:rPr lang="en-US" altLang="zh-CN" sz="3200" dirty="0" smtClean="0"/>
              <a:t> 30 </a:t>
            </a:r>
            <a:r>
              <a:rPr lang="zh-CN" altLang="zh-CN" sz="3200" dirty="0" smtClean="0"/>
              <a:t>万元进项税额在购进的当期可全额抵扣，在后期用于不动产在建工程时，该</a:t>
            </a:r>
            <a:r>
              <a:rPr lang="en-US" altLang="zh-CN" sz="3200" dirty="0" smtClean="0"/>
              <a:t> 30</a:t>
            </a:r>
            <a:r>
              <a:rPr lang="zh-CN" altLang="zh-CN" sz="3200" dirty="0" smtClean="0"/>
              <a:t>万元进项税额中的</a:t>
            </a:r>
            <a:r>
              <a:rPr lang="en-US" altLang="zh-CN" sz="3200" dirty="0" smtClean="0"/>
              <a:t> 40%</a:t>
            </a:r>
            <a:r>
              <a:rPr lang="zh-CN" altLang="zh-CN" sz="3200" dirty="0" smtClean="0"/>
              <a:t>应于改变用途的当期，做进项税额转出处理，并于领用当月起第</a:t>
            </a:r>
            <a:r>
              <a:rPr lang="en-US" altLang="zh-CN" sz="3200" dirty="0" smtClean="0"/>
              <a:t> 13 </a:t>
            </a:r>
            <a:r>
              <a:rPr lang="zh-CN" altLang="zh-CN" sz="3200" dirty="0" smtClean="0"/>
              <a:t>个月，再重新计入抵扣。</a:t>
            </a:r>
            <a:endParaRPr lang="en-US" altLang="zh-CN" sz="3200" dirty="0" smtClean="0"/>
          </a:p>
          <a:p>
            <a:endParaRPr lang="zh-CN" altLang="zh-CN" sz="3200" dirty="0" smtClean="0"/>
          </a:p>
          <a:p>
            <a:r>
              <a:rPr lang="zh-CN" altLang="zh-CN" sz="3200" dirty="0" smtClean="0"/>
              <a:t>当期应转出的进项税额</a:t>
            </a:r>
            <a:r>
              <a:rPr lang="en-US" altLang="zh-CN" sz="3200" dirty="0" smtClean="0"/>
              <a:t>= 30 </a:t>
            </a:r>
            <a:r>
              <a:rPr lang="zh-CN" altLang="zh-CN" sz="3200" dirty="0" smtClean="0"/>
              <a:t>万元×</a:t>
            </a:r>
            <a:r>
              <a:rPr lang="en-US" altLang="zh-CN" sz="3200" dirty="0" smtClean="0"/>
              <a:t>40%</a:t>
            </a:r>
            <a:r>
              <a:rPr lang="zh-CN" altLang="zh-CN" sz="3200" dirty="0" smtClean="0"/>
              <a:t>＝</a:t>
            </a:r>
            <a:r>
              <a:rPr lang="en-US" altLang="zh-CN" sz="3200" dirty="0" smtClean="0"/>
              <a:t>12 </a:t>
            </a:r>
            <a:r>
              <a:rPr lang="zh-CN" altLang="zh-CN" sz="3200" dirty="0" smtClean="0"/>
              <a:t>万元</a:t>
            </a:r>
          </a:p>
          <a:p>
            <a:r>
              <a:rPr lang="en-US" altLang="zh-CN" sz="3200" dirty="0" smtClean="0"/>
              <a:t> </a:t>
            </a:r>
            <a:endParaRPr lang="zh-CN" altLang="zh-CN" sz="3200" dirty="0" smtClean="0"/>
          </a:p>
          <a:p>
            <a:endParaRPr lang="zh-CN" altLang="en-US" sz="3200" dirty="0"/>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endParaRPr lang="zh-CN" altLang="en-US"/>
          </a:p>
        </p:txBody>
      </p:sp>
      <p:pic>
        <p:nvPicPr>
          <p:cNvPr id="5123" name="Picture 3"/>
          <p:cNvPicPr>
            <a:picLocks noGrp="1" noChangeAspect="1" noChangeArrowheads="1"/>
          </p:cNvPicPr>
          <p:nvPr>
            <p:ph idx="1"/>
          </p:nvPr>
        </p:nvPicPr>
        <p:blipFill>
          <a:blip r:embed="rId3" cstate="print"/>
          <a:srcRect l="1876" t="36982" r="43875" b="23160"/>
          <a:stretch>
            <a:fillRect/>
          </a:stretch>
        </p:blipFill>
        <p:spPr bwMode="auto">
          <a:xfrm>
            <a:off x="0" y="116632"/>
            <a:ext cx="9144000" cy="633670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内容占位符 3"/>
          <p:cNvGraphicFramePr>
            <a:graphicFrameLocks noGrp="1"/>
          </p:cNvGraphicFramePr>
          <p:nvPr>
            <p:ph idx="1"/>
          </p:nvPr>
        </p:nvGraphicFramePr>
        <p:xfrm>
          <a:off x="457200" y="1481138"/>
          <a:ext cx="8229600" cy="497219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标题 2"/>
          <p:cNvSpPr>
            <a:spLocks noGrp="1"/>
          </p:cNvSpPr>
          <p:nvPr>
            <p:ph type="title"/>
          </p:nvPr>
        </p:nvSpPr>
        <p:spPr/>
        <p:txBody>
          <a:bodyPr/>
          <a:lstStyle/>
          <a:p>
            <a:r>
              <a:rPr lang="zh-CN" altLang="en-US" dirty="0" smtClean="0"/>
              <a:t>二、公告适用范围</a:t>
            </a:r>
            <a:endParaRPr lang="zh-CN" altLang="en-US" dirty="0"/>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587" name="Picture 2"/>
          <p:cNvPicPr>
            <a:picLocks noGrp="1" noChangeAspect="1" noChangeArrowheads="1"/>
          </p:cNvPicPr>
          <p:nvPr>
            <p:ph idx="1"/>
          </p:nvPr>
        </p:nvPicPr>
        <p:blipFill>
          <a:blip r:embed="rId2" cstate="print"/>
          <a:srcRect l="3625" t="30251" r="10626" b="5721"/>
          <a:stretch>
            <a:fillRect/>
          </a:stretch>
        </p:blipFill>
        <p:spPr>
          <a:xfrm>
            <a:off x="0" y="0"/>
            <a:ext cx="9144000" cy="6858000"/>
          </a:xfrm>
        </p:spPr>
      </p:pic>
      <p:sp>
        <p:nvSpPr>
          <p:cNvPr id="67586" name="标题 1"/>
          <p:cNvSpPr>
            <a:spLocks noGrp="1"/>
          </p:cNvSpPr>
          <p:nvPr>
            <p:ph type="title"/>
          </p:nvPr>
        </p:nvSpPr>
        <p:spPr/>
        <p:txBody>
          <a:bodyPr/>
          <a:lstStyle/>
          <a:p>
            <a:pPr eaLnBrk="1" hangingPunct="1"/>
            <a:endParaRPr lang="zh-CN" altLang="en-US" smtClean="0"/>
          </a:p>
        </p:txBody>
      </p:sp>
      <p:sp>
        <p:nvSpPr>
          <p:cNvPr id="4" name="圆角矩形标注 3"/>
          <p:cNvSpPr/>
          <p:nvPr/>
        </p:nvSpPr>
        <p:spPr>
          <a:xfrm>
            <a:off x="5364088" y="1484784"/>
            <a:ext cx="4032448" cy="4176464"/>
          </a:xfrm>
          <a:prstGeom prst="wedgeRoundRectCallout">
            <a:avLst>
              <a:gd name="adj1" fmla="val -78091"/>
              <a:gd name="adj2" fmla="val -54560"/>
              <a:gd name="adj3" fmla="val 16667"/>
            </a:avLst>
          </a:prstGeom>
          <a:solidFill>
            <a:srgbClr val="3E35F3"/>
          </a:solidFill>
          <a:ln/>
        </p:spPr>
        <p:style>
          <a:lnRef idx="1">
            <a:schemeClr val="accent1"/>
          </a:lnRef>
          <a:fillRef idx="3">
            <a:schemeClr val="accent1"/>
          </a:fillRef>
          <a:effectRef idx="2">
            <a:schemeClr val="accent1"/>
          </a:effectRef>
          <a:fontRef idx="minor">
            <a:schemeClr val="lt1"/>
          </a:fontRef>
        </p:style>
        <p:txBody>
          <a:bodyPr anchor="ctr"/>
          <a:lstStyle/>
          <a:p>
            <a:r>
              <a:rPr lang="zh-CN" altLang="en-US" sz="2400" dirty="0" smtClean="0"/>
              <a:t>反映前期认证相符，但按照税法规定暂不予抵扣及不允许抵扣，结存至本期的增值税专用发票情况。</a:t>
            </a:r>
            <a:endParaRPr lang="en-US" altLang="zh-CN" sz="2400" dirty="0" smtClean="0"/>
          </a:p>
          <a:p>
            <a:endParaRPr lang="en-US" altLang="zh-CN" sz="2400" dirty="0"/>
          </a:p>
          <a:p>
            <a:r>
              <a:rPr lang="zh-CN" altLang="en-US" sz="2400" dirty="0" smtClean="0"/>
              <a:t>辅导期纳税人填写认证相符但未收到稽核比对结果的增值税专用发票期初情况。</a:t>
            </a:r>
          </a:p>
          <a:p>
            <a:endParaRPr lang="zh-CN" altLang="en-US" sz="2400" dirty="0" smtClean="0"/>
          </a:p>
        </p:txBody>
      </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611" name="Picture 2"/>
          <p:cNvPicPr>
            <a:picLocks noGrp="1" noChangeAspect="1" noChangeArrowheads="1"/>
          </p:cNvPicPr>
          <p:nvPr>
            <p:ph idx="1"/>
          </p:nvPr>
        </p:nvPicPr>
        <p:blipFill>
          <a:blip r:embed="rId3" cstate="print"/>
          <a:srcRect l="1876" t="26968" r="24625" b="4082"/>
          <a:stretch>
            <a:fillRect/>
          </a:stretch>
        </p:blipFill>
        <p:spPr>
          <a:xfrm>
            <a:off x="0" y="0"/>
            <a:ext cx="9144000" cy="6858000"/>
          </a:xfrm>
        </p:spPr>
      </p:pic>
      <p:sp>
        <p:nvSpPr>
          <p:cNvPr id="68610" name="标题 1"/>
          <p:cNvSpPr>
            <a:spLocks noGrp="1"/>
          </p:cNvSpPr>
          <p:nvPr>
            <p:ph type="title"/>
          </p:nvPr>
        </p:nvSpPr>
        <p:spPr/>
        <p:txBody>
          <a:bodyPr/>
          <a:lstStyle/>
          <a:p>
            <a:pPr eaLnBrk="1" hangingPunct="1"/>
            <a:endParaRPr lang="zh-CN" altLang="en-US" smtClean="0"/>
          </a:p>
        </p:txBody>
      </p:sp>
      <p:sp>
        <p:nvSpPr>
          <p:cNvPr id="4" name="圆角矩形标注 3"/>
          <p:cNvSpPr/>
          <p:nvPr/>
        </p:nvSpPr>
        <p:spPr>
          <a:xfrm>
            <a:off x="4572000" y="2996952"/>
            <a:ext cx="4032448" cy="2376264"/>
          </a:xfrm>
          <a:prstGeom prst="wedgeRoundRectCallout">
            <a:avLst>
              <a:gd name="adj1" fmla="val -78091"/>
              <a:gd name="adj2" fmla="val -54560"/>
              <a:gd name="adj3" fmla="val 16667"/>
            </a:avLst>
          </a:prstGeom>
          <a:solidFill>
            <a:srgbClr val="3E35F3"/>
          </a:solidFill>
          <a:ln/>
        </p:spPr>
        <p:style>
          <a:lnRef idx="1">
            <a:schemeClr val="accent1"/>
          </a:lnRef>
          <a:fillRef idx="3">
            <a:schemeClr val="accent1"/>
          </a:fillRef>
          <a:effectRef idx="2">
            <a:schemeClr val="accent1"/>
          </a:effectRef>
          <a:fontRef idx="minor">
            <a:schemeClr val="lt1"/>
          </a:fontRef>
        </p:style>
        <p:txBody>
          <a:bodyPr anchor="ctr"/>
          <a:lstStyle/>
          <a:p>
            <a:r>
              <a:rPr lang="zh-CN" altLang="en-US" sz="2400" dirty="0" smtClean="0"/>
              <a:t>价税合计数。等于附表一第</a:t>
            </a:r>
            <a:r>
              <a:rPr lang="en-US" altLang="zh-CN" sz="2400" dirty="0" smtClean="0"/>
              <a:t>11</a:t>
            </a:r>
            <a:r>
              <a:rPr lang="zh-CN" altLang="en-US" sz="2400" dirty="0" smtClean="0"/>
              <a:t>列各行对应相同税率的栏次。</a:t>
            </a:r>
          </a:p>
          <a:p>
            <a:endParaRPr lang="zh-CN" altLang="en-US" sz="2400" dirty="0" smtClean="0"/>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611" name="Picture 2"/>
          <p:cNvPicPr>
            <a:picLocks noGrp="1" noChangeAspect="1" noChangeArrowheads="1"/>
          </p:cNvPicPr>
          <p:nvPr>
            <p:ph idx="1"/>
          </p:nvPr>
        </p:nvPicPr>
        <p:blipFill>
          <a:blip r:embed="rId3" cstate="print"/>
          <a:srcRect l="1876" t="26968" r="24625" b="4082"/>
          <a:stretch>
            <a:fillRect/>
          </a:stretch>
        </p:blipFill>
        <p:spPr>
          <a:xfrm>
            <a:off x="0" y="0"/>
            <a:ext cx="9144000" cy="6858000"/>
          </a:xfrm>
        </p:spPr>
      </p:pic>
      <p:sp>
        <p:nvSpPr>
          <p:cNvPr id="68610" name="标题 1"/>
          <p:cNvSpPr>
            <a:spLocks noGrp="1"/>
          </p:cNvSpPr>
          <p:nvPr>
            <p:ph type="title"/>
          </p:nvPr>
        </p:nvSpPr>
        <p:spPr/>
        <p:txBody>
          <a:bodyPr/>
          <a:lstStyle/>
          <a:p>
            <a:pPr eaLnBrk="1" hangingPunct="1"/>
            <a:endParaRPr lang="zh-CN" altLang="en-US" smtClean="0"/>
          </a:p>
        </p:txBody>
      </p:sp>
      <p:sp>
        <p:nvSpPr>
          <p:cNvPr id="4" name="圆角矩形标注 3"/>
          <p:cNvSpPr/>
          <p:nvPr/>
        </p:nvSpPr>
        <p:spPr>
          <a:xfrm>
            <a:off x="5220072" y="2996952"/>
            <a:ext cx="4032448" cy="2376264"/>
          </a:xfrm>
          <a:prstGeom prst="wedgeRoundRectCallout">
            <a:avLst>
              <a:gd name="adj1" fmla="val -78091"/>
              <a:gd name="adj2" fmla="val -54560"/>
              <a:gd name="adj3" fmla="val 16667"/>
            </a:avLst>
          </a:prstGeom>
          <a:solidFill>
            <a:srgbClr val="3E35F3"/>
          </a:solidFill>
          <a:ln/>
        </p:spPr>
        <p:style>
          <a:lnRef idx="1">
            <a:schemeClr val="accent1"/>
          </a:lnRef>
          <a:fillRef idx="3">
            <a:schemeClr val="accent1"/>
          </a:fillRef>
          <a:effectRef idx="2">
            <a:schemeClr val="accent1"/>
          </a:effectRef>
          <a:fontRef idx="minor">
            <a:schemeClr val="lt1"/>
          </a:fontRef>
        </p:style>
        <p:txBody>
          <a:bodyPr anchor="ctr"/>
          <a:lstStyle/>
          <a:p>
            <a:r>
              <a:rPr lang="zh-CN" altLang="en-US" sz="2400" dirty="0" smtClean="0"/>
              <a:t>试点实施之日的税款所属期填写“</a:t>
            </a:r>
            <a:r>
              <a:rPr lang="en-US" altLang="zh-CN" sz="2400" dirty="0" smtClean="0"/>
              <a:t>0”</a:t>
            </a:r>
            <a:r>
              <a:rPr lang="zh-CN" altLang="en-US" sz="2400" dirty="0" smtClean="0"/>
              <a:t>。本列各行次等于上期</a:t>
            </a:r>
            <a:r>
              <a:rPr lang="en-US" altLang="zh-CN" sz="2400" dirty="0" smtClean="0"/>
              <a:t>《</a:t>
            </a:r>
            <a:r>
              <a:rPr lang="zh-CN" altLang="en-US" sz="2400" dirty="0" smtClean="0"/>
              <a:t>附列资（三）</a:t>
            </a:r>
            <a:r>
              <a:rPr lang="en-US" altLang="zh-CN" sz="2400" dirty="0" smtClean="0"/>
              <a:t>》</a:t>
            </a:r>
            <a:r>
              <a:rPr lang="zh-CN" altLang="en-US" sz="2400" dirty="0" smtClean="0"/>
              <a:t>第 </a:t>
            </a:r>
            <a:r>
              <a:rPr lang="en-US" altLang="zh-CN" sz="2400" dirty="0" smtClean="0"/>
              <a:t>6 </a:t>
            </a:r>
            <a:r>
              <a:rPr lang="zh-CN" altLang="en-US" sz="2400" dirty="0" smtClean="0"/>
              <a:t>列期末余额对应行次。</a:t>
            </a:r>
          </a:p>
          <a:p>
            <a:endParaRPr lang="zh-CN" altLang="en-US" sz="2400" dirty="0" smtClean="0"/>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611" name="Picture 2"/>
          <p:cNvPicPr>
            <a:picLocks noGrp="1" noChangeAspect="1" noChangeArrowheads="1"/>
          </p:cNvPicPr>
          <p:nvPr>
            <p:ph idx="1"/>
          </p:nvPr>
        </p:nvPicPr>
        <p:blipFill>
          <a:blip r:embed="rId3" cstate="print"/>
          <a:srcRect l="1876" t="26968" r="24625" b="4082"/>
          <a:stretch>
            <a:fillRect/>
          </a:stretch>
        </p:blipFill>
        <p:spPr>
          <a:xfrm>
            <a:off x="0" y="0"/>
            <a:ext cx="9144000" cy="6858000"/>
          </a:xfrm>
        </p:spPr>
      </p:pic>
      <p:sp>
        <p:nvSpPr>
          <p:cNvPr id="68610" name="标题 1"/>
          <p:cNvSpPr>
            <a:spLocks noGrp="1"/>
          </p:cNvSpPr>
          <p:nvPr>
            <p:ph type="title"/>
          </p:nvPr>
        </p:nvSpPr>
        <p:spPr/>
        <p:txBody>
          <a:bodyPr/>
          <a:lstStyle/>
          <a:p>
            <a:pPr eaLnBrk="1" hangingPunct="1"/>
            <a:endParaRPr lang="zh-CN" altLang="en-US" smtClean="0"/>
          </a:p>
        </p:txBody>
      </p:sp>
      <p:sp>
        <p:nvSpPr>
          <p:cNvPr id="4" name="圆角矩形标注 3"/>
          <p:cNvSpPr/>
          <p:nvPr/>
        </p:nvSpPr>
        <p:spPr>
          <a:xfrm>
            <a:off x="4860032" y="2636912"/>
            <a:ext cx="4032448" cy="2376264"/>
          </a:xfrm>
          <a:prstGeom prst="wedgeRoundRectCallout">
            <a:avLst>
              <a:gd name="adj1" fmla="val -106672"/>
              <a:gd name="adj2" fmla="val -447"/>
              <a:gd name="adj3" fmla="val 16667"/>
            </a:avLst>
          </a:prstGeom>
          <a:solidFill>
            <a:srgbClr val="3E35F3"/>
          </a:solidFill>
          <a:ln/>
        </p:spPr>
        <p:style>
          <a:lnRef idx="1">
            <a:schemeClr val="accent1"/>
          </a:lnRef>
          <a:fillRef idx="3">
            <a:schemeClr val="accent1"/>
          </a:fillRef>
          <a:effectRef idx="2">
            <a:schemeClr val="accent1"/>
          </a:effectRef>
          <a:fontRef idx="minor">
            <a:schemeClr val="lt1"/>
          </a:fontRef>
        </p:style>
        <p:txBody>
          <a:bodyPr anchor="ctr"/>
          <a:lstStyle/>
          <a:p>
            <a:r>
              <a:rPr lang="zh-CN" altLang="en-US" sz="2400" dirty="0" smtClean="0"/>
              <a:t>建筑</a:t>
            </a:r>
            <a:r>
              <a:rPr lang="zh-CN" altLang="en-US" sz="2400" dirty="0" smtClean="0"/>
              <a:t>服务分包款</a:t>
            </a:r>
            <a:r>
              <a:rPr lang="zh-CN" altLang="en-US" sz="2400" dirty="0" smtClean="0"/>
              <a:t>扣除</a:t>
            </a:r>
            <a:endParaRPr lang="zh-CN" altLang="en-US" sz="2400" dirty="0" smtClean="0"/>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r>
              <a:rPr lang="zh-CN" altLang="en-US" dirty="0" smtClean="0"/>
              <a:t>纳税人跨县（市）提供建筑服务、房地产开发企业</a:t>
            </a:r>
            <a:r>
              <a:rPr lang="zh-CN" altLang="en-US" dirty="0" smtClean="0">
                <a:solidFill>
                  <a:srgbClr val="FF0000"/>
                </a:solidFill>
              </a:rPr>
              <a:t>预售自行开发的房地产项目</a:t>
            </a:r>
            <a:r>
              <a:rPr lang="zh-CN" altLang="en-US" dirty="0" smtClean="0"/>
              <a:t>、纳税人出租与机构所在地不在同一县（市）的不动产，按规定需要在项目所在地或不动产所在地主管国税机关预缴税款的，在办理纳税申报时填写对应栏次。</a:t>
            </a:r>
            <a:endParaRPr lang="zh-CN" altLang="en-US" dirty="0"/>
          </a:p>
        </p:txBody>
      </p:sp>
      <p:sp>
        <p:nvSpPr>
          <p:cNvPr id="2" name="标题 1"/>
          <p:cNvSpPr>
            <a:spLocks noGrp="1"/>
          </p:cNvSpPr>
          <p:nvPr>
            <p:ph type="title"/>
          </p:nvPr>
        </p:nvSpPr>
        <p:spPr/>
        <p:txBody>
          <a:bodyPr/>
          <a:lstStyle/>
          <a:p>
            <a:r>
              <a:rPr lang="zh-CN" altLang="en-US" dirty="0" smtClean="0"/>
              <a:t>附列资料四</a:t>
            </a:r>
            <a:endParaRPr lang="zh-CN" altLang="en-US" dirty="0"/>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659" name="Picture 2"/>
          <p:cNvPicPr>
            <a:picLocks noGrp="1" noChangeAspect="1" noChangeArrowheads="1"/>
          </p:cNvPicPr>
          <p:nvPr>
            <p:ph idx="1"/>
          </p:nvPr>
        </p:nvPicPr>
        <p:blipFill>
          <a:blip r:embed="rId2" cstate="print"/>
          <a:srcRect l="2751" t="28610" r="1876" b="5723"/>
          <a:stretch>
            <a:fillRect/>
          </a:stretch>
        </p:blipFill>
        <p:spPr>
          <a:xfrm>
            <a:off x="0" y="0"/>
            <a:ext cx="9144000" cy="6858000"/>
          </a:xfrm>
        </p:spPr>
      </p:pic>
      <p:sp>
        <p:nvSpPr>
          <p:cNvPr id="70658" name="标题 1"/>
          <p:cNvSpPr>
            <a:spLocks noGrp="1"/>
          </p:cNvSpPr>
          <p:nvPr>
            <p:ph type="title"/>
          </p:nvPr>
        </p:nvSpPr>
        <p:spPr/>
        <p:txBody>
          <a:bodyPr/>
          <a:lstStyle/>
          <a:p>
            <a:pPr eaLnBrk="1" hangingPunct="1"/>
            <a:endParaRPr lang="zh-CN" altLang="en-US" smtClean="0"/>
          </a:p>
        </p:txBody>
      </p:sp>
      <p:sp>
        <p:nvSpPr>
          <p:cNvPr id="4" name="圆角矩形标注 3"/>
          <p:cNvSpPr/>
          <p:nvPr/>
        </p:nvSpPr>
        <p:spPr>
          <a:xfrm>
            <a:off x="4716016" y="2996952"/>
            <a:ext cx="4032448" cy="2376264"/>
          </a:xfrm>
          <a:prstGeom prst="wedgeRoundRectCallout">
            <a:avLst>
              <a:gd name="adj1" fmla="val -92972"/>
              <a:gd name="adj2" fmla="val -41733"/>
              <a:gd name="adj3" fmla="val 16667"/>
            </a:avLst>
          </a:prstGeom>
          <a:solidFill>
            <a:srgbClr val="3E35F3"/>
          </a:solidFill>
          <a:ln/>
        </p:spPr>
        <p:style>
          <a:lnRef idx="1">
            <a:schemeClr val="accent1"/>
          </a:lnRef>
          <a:fillRef idx="3">
            <a:schemeClr val="accent1"/>
          </a:fillRef>
          <a:effectRef idx="2">
            <a:schemeClr val="accent1"/>
          </a:effectRef>
          <a:fontRef idx="minor">
            <a:schemeClr val="lt1"/>
          </a:fontRef>
        </p:style>
        <p:txBody>
          <a:bodyPr anchor="ctr"/>
          <a:lstStyle/>
          <a:p>
            <a:r>
              <a:rPr lang="zh-CN" altLang="en-US" sz="2400" dirty="0" smtClean="0"/>
              <a:t>反映纳税人增值税税控系统专用设备费用和技术维护费按规定抵减增值税应纳税额的情况</a:t>
            </a:r>
          </a:p>
        </p:txBody>
      </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659" name="Picture 2"/>
          <p:cNvPicPr>
            <a:picLocks noGrp="1" noChangeAspect="1" noChangeArrowheads="1"/>
          </p:cNvPicPr>
          <p:nvPr>
            <p:ph idx="1"/>
          </p:nvPr>
        </p:nvPicPr>
        <p:blipFill>
          <a:blip r:embed="rId2" cstate="print"/>
          <a:srcRect l="2751" t="28610" r="1876" b="5723"/>
          <a:stretch>
            <a:fillRect/>
          </a:stretch>
        </p:blipFill>
        <p:spPr>
          <a:xfrm>
            <a:off x="0" y="0"/>
            <a:ext cx="9144000" cy="6858000"/>
          </a:xfrm>
        </p:spPr>
      </p:pic>
      <p:sp>
        <p:nvSpPr>
          <p:cNvPr id="70658" name="标题 1"/>
          <p:cNvSpPr>
            <a:spLocks noGrp="1"/>
          </p:cNvSpPr>
          <p:nvPr>
            <p:ph type="title"/>
          </p:nvPr>
        </p:nvSpPr>
        <p:spPr/>
        <p:txBody>
          <a:bodyPr/>
          <a:lstStyle/>
          <a:p>
            <a:pPr eaLnBrk="1" hangingPunct="1"/>
            <a:endParaRPr lang="zh-CN" altLang="en-US" smtClean="0"/>
          </a:p>
        </p:txBody>
      </p:sp>
      <p:sp>
        <p:nvSpPr>
          <p:cNvPr id="4" name="圆角矩形标注 3"/>
          <p:cNvSpPr/>
          <p:nvPr/>
        </p:nvSpPr>
        <p:spPr>
          <a:xfrm>
            <a:off x="4644008" y="3068960"/>
            <a:ext cx="4032448" cy="2952328"/>
          </a:xfrm>
          <a:prstGeom prst="wedgeRoundRectCallout">
            <a:avLst>
              <a:gd name="adj1" fmla="val -99350"/>
              <a:gd name="adj2" fmla="val -18827"/>
              <a:gd name="adj3" fmla="val 16667"/>
            </a:avLst>
          </a:prstGeom>
          <a:solidFill>
            <a:srgbClr val="3E35F3"/>
          </a:solidFill>
          <a:ln/>
        </p:spPr>
        <p:style>
          <a:lnRef idx="1">
            <a:schemeClr val="accent1"/>
          </a:lnRef>
          <a:fillRef idx="3">
            <a:schemeClr val="accent1"/>
          </a:fillRef>
          <a:effectRef idx="2">
            <a:schemeClr val="accent1"/>
          </a:effectRef>
          <a:fontRef idx="minor">
            <a:schemeClr val="lt1"/>
          </a:fontRef>
        </p:style>
        <p:txBody>
          <a:bodyPr anchor="ctr"/>
          <a:lstStyle/>
          <a:p>
            <a:r>
              <a:rPr lang="zh-CN" altLang="en-US" sz="2400" dirty="0" smtClean="0"/>
              <a:t>按规定汇总计算缴纳增值税的总机构填写，反映</a:t>
            </a:r>
          </a:p>
          <a:p>
            <a:r>
              <a:rPr lang="zh-CN" altLang="en-US" sz="2400" dirty="0" smtClean="0"/>
              <a:t>其分支机构预征缴纳税款抵减总机构应纳增值税税额的情况。</a:t>
            </a:r>
          </a:p>
        </p:txBody>
      </p: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659" name="Picture 2"/>
          <p:cNvPicPr>
            <a:picLocks noGrp="1" noChangeAspect="1" noChangeArrowheads="1"/>
          </p:cNvPicPr>
          <p:nvPr>
            <p:ph idx="1"/>
          </p:nvPr>
        </p:nvPicPr>
        <p:blipFill>
          <a:blip r:embed="rId2" cstate="print"/>
          <a:srcRect l="2751" t="28610" r="1876" b="5723"/>
          <a:stretch>
            <a:fillRect/>
          </a:stretch>
        </p:blipFill>
        <p:spPr>
          <a:xfrm>
            <a:off x="0" y="0"/>
            <a:ext cx="9144000" cy="6858000"/>
          </a:xfrm>
        </p:spPr>
      </p:pic>
      <p:sp>
        <p:nvSpPr>
          <p:cNvPr id="70658" name="标题 1"/>
          <p:cNvSpPr>
            <a:spLocks noGrp="1"/>
          </p:cNvSpPr>
          <p:nvPr>
            <p:ph type="title"/>
          </p:nvPr>
        </p:nvSpPr>
        <p:spPr/>
        <p:txBody>
          <a:bodyPr/>
          <a:lstStyle/>
          <a:p>
            <a:pPr eaLnBrk="1" hangingPunct="1"/>
            <a:endParaRPr lang="zh-CN" altLang="en-US" smtClean="0"/>
          </a:p>
        </p:txBody>
      </p:sp>
      <p:sp>
        <p:nvSpPr>
          <p:cNvPr id="4" name="圆角矩形标注 3"/>
          <p:cNvSpPr/>
          <p:nvPr/>
        </p:nvSpPr>
        <p:spPr>
          <a:xfrm>
            <a:off x="4572000" y="4481736"/>
            <a:ext cx="4032448" cy="2376264"/>
          </a:xfrm>
          <a:prstGeom prst="wedgeRoundRectCallout">
            <a:avLst>
              <a:gd name="adj1" fmla="val -92972"/>
              <a:gd name="adj2" fmla="val -41733"/>
              <a:gd name="adj3" fmla="val 16667"/>
            </a:avLst>
          </a:prstGeom>
          <a:solidFill>
            <a:srgbClr val="3E35F3"/>
          </a:solidFill>
          <a:ln/>
        </p:spPr>
        <p:style>
          <a:lnRef idx="1">
            <a:schemeClr val="accent1"/>
          </a:lnRef>
          <a:fillRef idx="3">
            <a:schemeClr val="accent1"/>
          </a:fillRef>
          <a:effectRef idx="2">
            <a:schemeClr val="accent1"/>
          </a:effectRef>
          <a:fontRef idx="minor">
            <a:schemeClr val="lt1"/>
          </a:fontRef>
        </p:style>
        <p:txBody>
          <a:bodyPr anchor="ctr"/>
          <a:lstStyle/>
          <a:p>
            <a:r>
              <a:rPr lang="zh-CN" altLang="en-US" sz="2400" dirty="0" smtClean="0"/>
              <a:t>由销售建筑服务并按规定预缴增值税的纳税人填写，反映其销售建筑服务预征缴纳税款抵减应纳增值税</a:t>
            </a:r>
          </a:p>
          <a:p>
            <a:r>
              <a:rPr lang="zh-CN" altLang="en-US" sz="2400" dirty="0" smtClean="0"/>
              <a:t>税额的情况。一般计税</a:t>
            </a:r>
            <a:r>
              <a:rPr lang="en-US" altLang="zh-CN" sz="2400" dirty="0" smtClean="0"/>
              <a:t>2%</a:t>
            </a:r>
            <a:r>
              <a:rPr lang="zh-CN" altLang="en-US" sz="2400" dirty="0" smtClean="0"/>
              <a:t>；简易计税</a:t>
            </a:r>
            <a:r>
              <a:rPr lang="en-US" altLang="zh-CN" sz="2400" dirty="0" smtClean="0"/>
              <a:t>3%</a:t>
            </a:r>
            <a:endParaRPr lang="zh-CN" altLang="en-US" sz="2400" dirty="0" smtClean="0"/>
          </a:p>
        </p:txBody>
      </p:sp>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659" name="Picture 2"/>
          <p:cNvPicPr>
            <a:picLocks noGrp="1" noChangeAspect="1" noChangeArrowheads="1"/>
          </p:cNvPicPr>
          <p:nvPr>
            <p:ph idx="1"/>
          </p:nvPr>
        </p:nvPicPr>
        <p:blipFill>
          <a:blip r:embed="rId2" cstate="print"/>
          <a:srcRect l="2751" t="28610" r="1876" b="5723"/>
          <a:stretch>
            <a:fillRect/>
          </a:stretch>
        </p:blipFill>
        <p:spPr>
          <a:xfrm>
            <a:off x="0" y="0"/>
            <a:ext cx="9144000" cy="6858000"/>
          </a:xfrm>
        </p:spPr>
      </p:pic>
      <p:sp>
        <p:nvSpPr>
          <p:cNvPr id="70658" name="标题 1"/>
          <p:cNvSpPr>
            <a:spLocks noGrp="1"/>
          </p:cNvSpPr>
          <p:nvPr>
            <p:ph type="title"/>
          </p:nvPr>
        </p:nvSpPr>
        <p:spPr/>
        <p:txBody>
          <a:bodyPr/>
          <a:lstStyle/>
          <a:p>
            <a:pPr eaLnBrk="1" hangingPunct="1"/>
            <a:endParaRPr lang="zh-CN" altLang="en-US" smtClean="0"/>
          </a:p>
        </p:txBody>
      </p:sp>
      <p:sp>
        <p:nvSpPr>
          <p:cNvPr id="4" name="圆角矩形标注 3"/>
          <p:cNvSpPr/>
          <p:nvPr/>
        </p:nvSpPr>
        <p:spPr>
          <a:xfrm>
            <a:off x="4644008" y="2924944"/>
            <a:ext cx="4032448" cy="2376264"/>
          </a:xfrm>
          <a:prstGeom prst="wedgeRoundRectCallout">
            <a:avLst>
              <a:gd name="adj1" fmla="val -96882"/>
              <a:gd name="adj2" fmla="val 62209"/>
              <a:gd name="adj3" fmla="val 16667"/>
            </a:avLst>
          </a:prstGeom>
          <a:solidFill>
            <a:srgbClr val="3E35F3"/>
          </a:solidFill>
          <a:ln/>
        </p:spPr>
        <p:style>
          <a:lnRef idx="1">
            <a:schemeClr val="accent1"/>
          </a:lnRef>
          <a:fillRef idx="3">
            <a:schemeClr val="accent1"/>
          </a:fillRef>
          <a:effectRef idx="2">
            <a:schemeClr val="accent1"/>
          </a:effectRef>
          <a:fontRef idx="minor">
            <a:schemeClr val="lt1"/>
          </a:fontRef>
        </p:style>
        <p:txBody>
          <a:bodyPr anchor="ctr"/>
          <a:lstStyle/>
          <a:p>
            <a:r>
              <a:rPr lang="zh-CN" altLang="en-US" sz="2400" dirty="0" smtClean="0"/>
              <a:t>由销售不动产并按规定预缴增值税的纳税人填写，反映其销售不动产预征缴纳税款抵减应纳增值税税额的情况。</a:t>
            </a:r>
            <a:r>
              <a:rPr lang="zh-CN" altLang="en-US" sz="2400" dirty="0" smtClean="0">
                <a:solidFill>
                  <a:srgbClr val="FF0000"/>
                </a:solidFill>
              </a:rPr>
              <a:t>转让不动产</a:t>
            </a:r>
            <a:r>
              <a:rPr lang="en-US" altLang="zh-CN" sz="2400" dirty="0" smtClean="0">
                <a:solidFill>
                  <a:srgbClr val="FF0000"/>
                </a:solidFill>
              </a:rPr>
              <a:t>5%</a:t>
            </a:r>
            <a:r>
              <a:rPr lang="zh-CN" altLang="en-US" sz="2400" dirty="0" smtClean="0">
                <a:solidFill>
                  <a:srgbClr val="FF0000"/>
                </a:solidFill>
              </a:rPr>
              <a:t>或者预收款</a:t>
            </a:r>
            <a:r>
              <a:rPr lang="en-US" altLang="zh-CN" sz="2400" dirty="0" smtClean="0">
                <a:solidFill>
                  <a:srgbClr val="FF0000"/>
                </a:solidFill>
              </a:rPr>
              <a:t>3%</a:t>
            </a:r>
            <a:endParaRPr lang="zh-CN" altLang="en-US" sz="2400" dirty="0" smtClean="0">
              <a:solidFill>
                <a:srgbClr val="FF0000"/>
              </a:solidFill>
            </a:endParaRPr>
          </a:p>
        </p:txBody>
      </p:sp>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659" name="Picture 2"/>
          <p:cNvPicPr>
            <a:picLocks noGrp="1" noChangeAspect="1" noChangeArrowheads="1"/>
          </p:cNvPicPr>
          <p:nvPr>
            <p:ph idx="1"/>
          </p:nvPr>
        </p:nvPicPr>
        <p:blipFill>
          <a:blip r:embed="rId2" cstate="print"/>
          <a:srcRect l="2751" t="28610" r="1876" b="5723"/>
          <a:stretch>
            <a:fillRect/>
          </a:stretch>
        </p:blipFill>
        <p:spPr>
          <a:xfrm>
            <a:off x="0" y="0"/>
            <a:ext cx="9144000" cy="6858000"/>
          </a:xfrm>
        </p:spPr>
      </p:pic>
      <p:sp>
        <p:nvSpPr>
          <p:cNvPr id="70658" name="标题 1"/>
          <p:cNvSpPr>
            <a:spLocks noGrp="1"/>
          </p:cNvSpPr>
          <p:nvPr>
            <p:ph type="title"/>
          </p:nvPr>
        </p:nvSpPr>
        <p:spPr/>
        <p:txBody>
          <a:bodyPr/>
          <a:lstStyle/>
          <a:p>
            <a:pPr eaLnBrk="1" hangingPunct="1"/>
            <a:endParaRPr lang="zh-CN" altLang="en-US" smtClean="0"/>
          </a:p>
        </p:txBody>
      </p:sp>
      <p:sp>
        <p:nvSpPr>
          <p:cNvPr id="4" name="圆角矩形标注 3"/>
          <p:cNvSpPr/>
          <p:nvPr/>
        </p:nvSpPr>
        <p:spPr>
          <a:xfrm>
            <a:off x="4644008" y="3284984"/>
            <a:ext cx="4032448" cy="2376264"/>
          </a:xfrm>
          <a:prstGeom prst="wedgeRoundRectCallout">
            <a:avLst>
              <a:gd name="adj1" fmla="val -96621"/>
              <a:gd name="adj2" fmla="val 93171"/>
              <a:gd name="adj3" fmla="val 16667"/>
            </a:avLst>
          </a:prstGeom>
          <a:solidFill>
            <a:srgbClr val="3E35F3"/>
          </a:solidFill>
          <a:ln/>
        </p:spPr>
        <p:style>
          <a:lnRef idx="1">
            <a:schemeClr val="accent1"/>
          </a:lnRef>
          <a:fillRef idx="3">
            <a:schemeClr val="accent1"/>
          </a:fillRef>
          <a:effectRef idx="2">
            <a:schemeClr val="accent1"/>
          </a:effectRef>
          <a:fontRef idx="minor">
            <a:schemeClr val="lt1"/>
          </a:fontRef>
        </p:style>
        <p:txBody>
          <a:bodyPr anchor="ctr"/>
          <a:lstStyle/>
          <a:p>
            <a:r>
              <a:rPr lang="zh-CN" altLang="en-US" sz="2400" dirty="0" smtClean="0"/>
              <a:t>由出租不动产并按规定预缴增值税的纳税人填写，反映其出租不动产预征缴纳税款抵减应纳增值税税额的情况。</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聚合">
  <a:themeElements>
    <a:clrScheme name="聚合">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聚合">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聚合">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4119</TotalTime>
  <Words>7453</Words>
  <Application>Microsoft Office PowerPoint</Application>
  <PresentationFormat>全屏显示(4:3)</PresentationFormat>
  <Paragraphs>418</Paragraphs>
  <Slides>163</Slides>
  <Notes>6</Notes>
  <HiddenSlides>0</HiddenSlides>
  <MMClips>0</MMClips>
  <ScaleCrop>false</ScaleCrop>
  <HeadingPairs>
    <vt:vector size="4" baseType="variant">
      <vt:variant>
        <vt:lpstr>主题</vt:lpstr>
      </vt:variant>
      <vt:variant>
        <vt:i4>1</vt:i4>
      </vt:variant>
      <vt:variant>
        <vt:lpstr>幻灯片标题</vt:lpstr>
      </vt:variant>
      <vt:variant>
        <vt:i4>163</vt:i4>
      </vt:variant>
    </vt:vector>
  </HeadingPairs>
  <TitlesOfParts>
    <vt:vector size="164" baseType="lpstr">
      <vt:lpstr>聚合</vt:lpstr>
      <vt:lpstr>营改增纳税申报学习交流（建筑业）</vt:lpstr>
      <vt:lpstr>幻灯片 2</vt:lpstr>
      <vt:lpstr>幻灯片 3</vt:lpstr>
      <vt:lpstr>幻灯片 4</vt:lpstr>
      <vt:lpstr>壹  纳税申报相关知识</vt:lpstr>
      <vt:lpstr>幻灯片 6</vt:lpstr>
      <vt:lpstr>幻灯片 7</vt:lpstr>
      <vt:lpstr>一、制定背景</vt:lpstr>
      <vt:lpstr>二、公告适用范围</vt:lpstr>
      <vt:lpstr>三、申报表调整思路 </vt:lpstr>
      <vt:lpstr>幻灯片 11</vt:lpstr>
      <vt:lpstr>幻灯片 12</vt:lpstr>
      <vt:lpstr>幻灯片 13</vt:lpstr>
      <vt:lpstr>时间节点注意事项</vt:lpstr>
      <vt:lpstr>肆  建筑业基础知识</vt:lpstr>
      <vt:lpstr>幻灯片 16</vt:lpstr>
      <vt:lpstr>选择简易计税的情形 </vt:lpstr>
      <vt:lpstr>选择简易计税的情形 </vt:lpstr>
      <vt:lpstr>三 销售额差额扣除的规定 </vt:lpstr>
      <vt:lpstr>四 抵扣规定</vt:lpstr>
      <vt:lpstr>四  纳税义务发生时间</vt:lpstr>
      <vt:lpstr>幻灯片 22</vt:lpstr>
      <vt:lpstr>五  建筑服务的纳税地点</vt:lpstr>
      <vt:lpstr>六  跨县（市、区）提供建筑服务</vt:lpstr>
      <vt:lpstr>幻灯片 25</vt:lpstr>
      <vt:lpstr>幻灯片 26</vt:lpstr>
      <vt:lpstr>幻灯片 27</vt:lpstr>
      <vt:lpstr>幻灯片 28</vt:lpstr>
      <vt:lpstr>幻灯片 29</vt:lpstr>
      <vt:lpstr>幻灯片 30</vt:lpstr>
      <vt:lpstr>七  征收管理要求</vt:lpstr>
      <vt:lpstr>幻灯片 32</vt:lpstr>
      <vt:lpstr>幻灯片 33</vt:lpstr>
      <vt:lpstr>幻灯片 34</vt:lpstr>
      <vt:lpstr>幻灯片 35</vt:lpstr>
      <vt:lpstr>伍 纳税申报资料 </vt:lpstr>
      <vt:lpstr>幻灯片 37</vt:lpstr>
      <vt:lpstr>幻灯片 38</vt:lpstr>
      <vt:lpstr> </vt:lpstr>
      <vt:lpstr>幻灯片 40</vt:lpstr>
      <vt:lpstr>幻灯片 41</vt:lpstr>
      <vt:lpstr>幻灯片 42</vt:lpstr>
      <vt:lpstr>幻灯片 43</vt:lpstr>
      <vt:lpstr>幻灯片 44</vt:lpstr>
      <vt:lpstr>幻灯片 45</vt:lpstr>
      <vt:lpstr>幻灯片 46</vt:lpstr>
      <vt:lpstr>二、增值税申报表重点项目讲解 </vt:lpstr>
      <vt:lpstr>填表顺序 </vt:lpstr>
      <vt:lpstr>幻灯片 49</vt:lpstr>
      <vt:lpstr>幻灯片 50</vt:lpstr>
      <vt:lpstr>幻灯片 51</vt:lpstr>
      <vt:lpstr>幻灯片 52</vt:lpstr>
      <vt:lpstr>幻灯片 53</vt:lpstr>
      <vt:lpstr>幻灯片 54</vt:lpstr>
      <vt:lpstr>幻灯片 55</vt:lpstr>
      <vt:lpstr>幻灯片 56</vt:lpstr>
      <vt:lpstr>幻灯片 57</vt:lpstr>
      <vt:lpstr>幻灯片 58</vt:lpstr>
      <vt:lpstr>幻灯片 59</vt:lpstr>
      <vt:lpstr>幻灯片 60</vt:lpstr>
      <vt:lpstr>幻灯片 61</vt:lpstr>
      <vt:lpstr>幻灯片 62</vt:lpstr>
      <vt:lpstr>幻灯片 63</vt:lpstr>
      <vt:lpstr>二、附列资料（一）</vt:lpstr>
      <vt:lpstr>幻灯片 65</vt:lpstr>
      <vt:lpstr>幻灯片 66</vt:lpstr>
      <vt:lpstr>附列资料（一）</vt:lpstr>
      <vt:lpstr>附列资料（一）</vt:lpstr>
      <vt:lpstr>附列资料（一）</vt:lpstr>
      <vt:lpstr>附列资料（一）</vt:lpstr>
      <vt:lpstr>附列资料（一）</vt:lpstr>
      <vt:lpstr>幻灯片 72</vt:lpstr>
      <vt:lpstr>幻灯片 73</vt:lpstr>
      <vt:lpstr>幻灯片 74</vt:lpstr>
      <vt:lpstr>幻灯片 75</vt:lpstr>
      <vt:lpstr>幻灯片 76</vt:lpstr>
      <vt:lpstr>幻灯片 77</vt:lpstr>
      <vt:lpstr>幻灯片 78</vt:lpstr>
      <vt:lpstr>幻灯片 79</vt:lpstr>
      <vt:lpstr>幻灯片 80</vt:lpstr>
      <vt:lpstr>幻灯片 81</vt:lpstr>
      <vt:lpstr>幻灯片 82</vt:lpstr>
      <vt:lpstr>幻灯片 83</vt:lpstr>
      <vt:lpstr>幻灯片 84</vt:lpstr>
      <vt:lpstr>幻灯片 85</vt:lpstr>
      <vt:lpstr>幻灯片 86</vt:lpstr>
      <vt:lpstr>【填写案例四】其他应作进项税额转出的情形</vt:lpstr>
      <vt:lpstr>幻灯片 88</vt:lpstr>
      <vt:lpstr>幻灯片 89</vt:lpstr>
      <vt:lpstr>幻灯片 90</vt:lpstr>
      <vt:lpstr>幻灯片 91</vt:lpstr>
      <vt:lpstr>幻灯片 92</vt:lpstr>
      <vt:lpstr>幻灯片 93</vt:lpstr>
      <vt:lpstr>附列资料四</vt:lpstr>
      <vt:lpstr>幻灯片 95</vt:lpstr>
      <vt:lpstr>幻灯片 96</vt:lpstr>
      <vt:lpstr>幻灯片 97</vt:lpstr>
      <vt:lpstr>幻灯片 98</vt:lpstr>
      <vt:lpstr>幻灯片 99</vt:lpstr>
      <vt:lpstr>幻灯片 100</vt:lpstr>
      <vt:lpstr>幻灯片 101</vt:lpstr>
      <vt:lpstr>幻灯片 102</vt:lpstr>
      <vt:lpstr>幻灯片 103</vt:lpstr>
      <vt:lpstr>幻灯片 104</vt:lpstr>
      <vt:lpstr>幻灯片 105</vt:lpstr>
      <vt:lpstr>幻灯片 106</vt:lpstr>
      <vt:lpstr>幻灯片 107</vt:lpstr>
      <vt:lpstr>幻灯片 108</vt:lpstr>
      <vt:lpstr>幻灯片 109</vt:lpstr>
      <vt:lpstr>幻灯片 110</vt:lpstr>
      <vt:lpstr>幻灯片 111</vt:lpstr>
      <vt:lpstr>增值税预缴税款表填报范围</vt:lpstr>
      <vt:lpstr>幻灯片 113</vt:lpstr>
      <vt:lpstr>幻灯片 114</vt:lpstr>
      <vt:lpstr>幻灯片 115</vt:lpstr>
      <vt:lpstr>幻灯片 116</vt:lpstr>
      <vt:lpstr>幻灯片 117</vt:lpstr>
      <vt:lpstr>幻灯片 118</vt:lpstr>
      <vt:lpstr>案例一  一般计税（非异地建筑服务）</vt:lpstr>
      <vt:lpstr>幻灯片 120</vt:lpstr>
      <vt:lpstr>幻灯片 121</vt:lpstr>
      <vt:lpstr>幻灯片 122</vt:lpstr>
      <vt:lpstr>幻灯片 123</vt:lpstr>
      <vt:lpstr>幻灯片 124</vt:lpstr>
      <vt:lpstr>案例二  一般计税预缴税款</vt:lpstr>
      <vt:lpstr>幻灯片 126</vt:lpstr>
      <vt:lpstr>案例三  简易计税预缴税款</vt:lpstr>
      <vt:lpstr>幻灯片 128</vt:lpstr>
      <vt:lpstr>案例四  机构所在地申报</vt:lpstr>
      <vt:lpstr>幻灯片 130</vt:lpstr>
      <vt:lpstr>幻灯片 131</vt:lpstr>
      <vt:lpstr>幻灯片 132</vt:lpstr>
      <vt:lpstr>幻灯片 133</vt:lpstr>
      <vt:lpstr>幻灯片 134</vt:lpstr>
      <vt:lpstr>幻灯片 135</vt:lpstr>
      <vt:lpstr>幻灯片 136</vt:lpstr>
      <vt:lpstr>案例五   出租不动产（试点后取得）</vt:lpstr>
      <vt:lpstr>幻灯片 138</vt:lpstr>
      <vt:lpstr>幻灯片 139</vt:lpstr>
      <vt:lpstr>幻灯片 140</vt:lpstr>
      <vt:lpstr>幻灯片 141</vt:lpstr>
      <vt:lpstr>幻灯片 142</vt:lpstr>
      <vt:lpstr>幻灯片 143</vt:lpstr>
      <vt:lpstr>案例六  出租不动产（试点前取得）</vt:lpstr>
      <vt:lpstr>幻灯片 145</vt:lpstr>
      <vt:lpstr>幻灯片 146</vt:lpstr>
      <vt:lpstr>案例七 视同销售</vt:lpstr>
      <vt:lpstr>幻灯片 148</vt:lpstr>
      <vt:lpstr>幻灯片 149</vt:lpstr>
      <vt:lpstr>案例八 .购买税控设备、技术维护费。 </vt:lpstr>
      <vt:lpstr>幻灯片 151</vt:lpstr>
      <vt:lpstr>幻灯片 152</vt:lpstr>
      <vt:lpstr>幻灯片 153</vt:lpstr>
      <vt:lpstr>案例十九 购进不动产抵扣</vt:lpstr>
      <vt:lpstr>幻灯片 155</vt:lpstr>
      <vt:lpstr>幻灯片 156</vt:lpstr>
      <vt:lpstr>幻灯片 157</vt:lpstr>
      <vt:lpstr>案例十   不动产用途发生变化</vt:lpstr>
      <vt:lpstr>幻灯片 159</vt:lpstr>
      <vt:lpstr>幻灯片 160</vt:lpstr>
      <vt:lpstr>幻灯片 161</vt:lpstr>
      <vt:lpstr>幻灯片 162</vt:lpstr>
      <vt:lpstr>幻灯片 163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yujing</dc:creator>
  <cp:lastModifiedBy>yujing</cp:lastModifiedBy>
  <cp:revision>466</cp:revision>
  <dcterms:created xsi:type="dcterms:W3CDTF">2016-04-23T13:12:15Z</dcterms:created>
  <dcterms:modified xsi:type="dcterms:W3CDTF">2016-05-11T15:54:30Z</dcterms:modified>
</cp:coreProperties>
</file>