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98" r:id="rId2"/>
    <p:sldId id="319" r:id="rId3"/>
    <p:sldId id="320" r:id="rId4"/>
    <p:sldId id="321" r:id="rId5"/>
    <p:sldId id="323" r:id="rId6"/>
    <p:sldId id="324" r:id="rId7"/>
    <p:sldId id="326" r:id="rId8"/>
    <p:sldId id="327" r:id="rId9"/>
    <p:sldId id="325" r:id="rId10"/>
    <p:sldId id="332" r:id="rId11"/>
    <p:sldId id="333" r:id="rId12"/>
    <p:sldId id="329" r:id="rId13"/>
    <p:sldId id="331" r:id="rId14"/>
    <p:sldId id="330" r:id="rId15"/>
    <p:sldId id="328" r:id="rId16"/>
    <p:sldId id="335" r:id="rId17"/>
    <p:sldId id="334" r:id="rId18"/>
    <p:sldId id="338" r:id="rId19"/>
    <p:sldId id="340" r:id="rId20"/>
    <p:sldId id="339" r:id="rId21"/>
    <p:sldId id="336" r:id="rId22"/>
    <p:sldId id="337" r:id="rId23"/>
    <p:sldId id="322" r:id="rId24"/>
    <p:sldId id="341" r:id="rId25"/>
    <p:sldId id="342" r:id="rId26"/>
    <p:sldId id="345" r:id="rId27"/>
    <p:sldId id="344" r:id="rId28"/>
    <p:sldId id="343" r:id="rId29"/>
    <p:sldId id="346" r:id="rId30"/>
    <p:sldId id="349" r:id="rId31"/>
    <p:sldId id="348" r:id="rId32"/>
    <p:sldId id="347" r:id="rId33"/>
    <p:sldId id="350" r:id="rId34"/>
    <p:sldId id="353" r:id="rId35"/>
    <p:sldId id="355" r:id="rId36"/>
    <p:sldId id="356" r:id="rId37"/>
    <p:sldId id="357" r:id="rId38"/>
    <p:sldId id="358" r:id="rId39"/>
    <p:sldId id="359" r:id="rId40"/>
    <p:sldId id="360" r:id="rId41"/>
    <p:sldId id="361" r:id="rId42"/>
    <p:sldId id="351" r:id="rId43"/>
    <p:sldId id="303" r:id="rId44"/>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7A00"/>
    <a:srgbClr val="45823C"/>
    <a:srgbClr val="1CB112"/>
    <a:srgbClr val="043400"/>
    <a:srgbClr val="0AA0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69" autoAdjust="0"/>
    <p:restoredTop sz="94595" autoAdjust="0"/>
  </p:normalViewPr>
  <p:slideViewPr>
    <p:cSldViewPr snapToGrid="0">
      <p:cViewPr varScale="1">
        <p:scale>
          <a:sx n="108" d="100"/>
          <a:sy n="108" d="100"/>
        </p:scale>
        <p:origin x="-642" y="-8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showFormatting="0">
    <p:cViewPr>
      <p:scale>
        <a:sx n="50" d="100"/>
        <a:sy n="50" d="100"/>
      </p:scale>
      <p:origin x="0" y="0"/>
    </p:cViewPr>
  </p:sorterViewPr>
  <p:gridSpacing cx="72006" cy="7200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noProof="1">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noProof="1">
                <a:latin typeface="Arial" panose="020B0604020202020204" pitchFamily="34" charset="0"/>
                <a:ea typeface="宋体" panose="02010600030101010101" pitchFamily="2" charset="-122"/>
              </a:defRPr>
            </a:lvl1pPr>
          </a:lstStyle>
          <a:p>
            <a:pPr>
              <a:defRPr/>
            </a:pPr>
            <a:fld id="{F254CD34-1F8C-4DFE-A290-70188CA93E92}" type="datetimeFigureOut">
              <a:rPr lang="zh-CN" altLang="en-US"/>
              <a:pPr>
                <a:defRPr/>
              </a:pPr>
              <a:t>2018/10/23</a:t>
            </a:fld>
            <a:endParaRPr lang="zh-CN" altLang="en-US"/>
          </a:p>
        </p:txBody>
      </p:sp>
      <p:sp>
        <p:nvSpPr>
          <p:cNvPr id="15364" name="幻灯片图像占位符 3"/>
          <p:cNvSpPr>
            <a:spLocks noGrp="1" noRot="1" noChangeAspect="1" noChangeArrowheads="1"/>
          </p:cNvSpPr>
          <p:nvPr>
            <p:ph type="sldImg" idx="4294967295"/>
          </p:nvPr>
        </p:nvSpPr>
        <p:spPr bwMode="auto">
          <a:xfrm>
            <a:off x="685800" y="1143000"/>
            <a:ext cx="5486400" cy="3086100"/>
          </a:xfrm>
          <a:prstGeom prst="rect">
            <a:avLst/>
          </a:prstGeom>
          <a:noFill/>
          <a:ln w="12700">
            <a:solidFill>
              <a:srgbClr val="000000"/>
            </a:solidFill>
            <a:round/>
            <a:headEnd/>
            <a:tailEnd/>
          </a:ln>
        </p:spPr>
      </p:sp>
      <p:sp>
        <p:nvSpPr>
          <p:cNvPr id="5125" name="备注占位符 4"/>
          <p:cNvSpPr>
            <a:spLocks noGrp="1" noChangeArrowheads="1"/>
          </p:cNvSpPr>
          <p:nvPr>
            <p:ph type="body" sz="quarter" idx="9"/>
          </p:nvPr>
        </p:nvSpPr>
        <p:spPr bwMode="auto">
          <a:xfrm>
            <a:off x="685800" y="4400550"/>
            <a:ext cx="5486400" cy="3600450"/>
          </a:xfrm>
          <a:prstGeom prst="rect">
            <a:avLst/>
          </a:prstGeom>
          <a:noFill/>
          <a:ln w="9525">
            <a:noFill/>
            <a:miter lim="800000"/>
          </a:ln>
        </p:spPr>
        <p:txBody>
          <a:bodyPr vert="horz" wrap="square" lIns="91440" tIns="45720" rIns="91440" bIns="45720" numCol="1" anchor="t" anchorCtr="0" compatLnSpc="1"/>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noProof="1">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a:defRPr sz="1200">
                <a:latin typeface="Arial" panose="020B0604020202020204" pitchFamily="34" charset="0"/>
                <a:ea typeface="宋体" panose="02010600030101010101" pitchFamily="2" charset="-122"/>
              </a:defRPr>
            </a:lvl1pPr>
          </a:lstStyle>
          <a:p>
            <a:pPr>
              <a:defRPr/>
            </a:pPr>
            <a:fld id="{18DA8691-9749-4EDB-ABF2-AFE6C87C2399}" type="slidenum">
              <a:rPr lang="zh-CN" altLang="en-US"/>
              <a:pPr>
                <a:defRPr/>
              </a:pPr>
              <a:t>‹#›</a:t>
            </a:fld>
            <a:endParaRPr lang="zh-CN" altLang="en-US"/>
          </a:p>
        </p:txBody>
      </p:sp>
    </p:spTree>
    <p:extLst>
      <p:ext uri="{BB962C8B-B14F-4D97-AF65-F5344CB8AC3E}">
        <p14:creationId xmlns:p14="http://schemas.microsoft.com/office/powerpoint/2010/main" val="1744672899"/>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幻灯片图像占位符 1"/>
          <p:cNvSpPr>
            <a:spLocks noGrp="1" noRot="1" noChangeAspect="1" noChangeArrowheads="1"/>
          </p:cNvSpPr>
          <p:nvPr>
            <p:ph type="sldImg" idx="4294967295"/>
          </p:nvPr>
        </p:nvSpPr>
        <p:spPr>
          <a:ln>
            <a:miter lim="800000"/>
          </a:ln>
        </p:spPr>
      </p:sp>
      <p:sp>
        <p:nvSpPr>
          <p:cNvPr id="17410" name="备注占位符 2"/>
          <p:cNvSpPr>
            <a:spLocks noGrp="1" noChangeArrowheads="1"/>
          </p:cNvSpPr>
          <p:nvPr>
            <p:ph type="body" idx="4294967295"/>
          </p:nvPr>
        </p:nvSpPr>
        <p:spPr>
          <a:noFill/>
          <a:ln/>
        </p:spPr>
        <p:txBody>
          <a:bodyPr>
            <a:prstTxWarp prst="textNoShape">
              <a:avLst/>
            </a:prstTxWarp>
          </a:bodyPr>
          <a:lstStyle/>
          <a:p>
            <a:pPr eaLnBrk="1" hangingPunct="1"/>
            <a:endParaRPr lang="zh-CN" altLang="en-US" smtClean="0"/>
          </a:p>
        </p:txBody>
      </p:sp>
      <p:sp>
        <p:nvSpPr>
          <p:cNvPr id="17411" name="灯片编号占位符 3"/>
          <p:cNvSpPr>
            <a:spLocks noGrp="1" noChangeArrowheads="1"/>
          </p:cNvSpPr>
          <p:nvPr>
            <p:ph type="sldNum" sz="quarter" idx="5"/>
          </p:nvPr>
        </p:nvSpPr>
        <p:spPr bwMode="auto">
          <a:noFill/>
          <a:ln>
            <a:miter lim="800000"/>
            <a:headEnd/>
            <a:tailEnd/>
          </a:ln>
        </p:spPr>
        <p:txBody>
          <a:bodyPr>
            <a:prstTxWarp prst="textNoShape">
              <a:avLst/>
            </a:prstTxWarp>
          </a:bodyPr>
          <a:lstStyle/>
          <a:p>
            <a:fld id="{896973CE-BD96-4AB3-B79B-7F26BD056978}" type="slidenum">
              <a:rPr lang="zh-CN" altLang="en-US" smtClean="0">
                <a:latin typeface="Arial" charset="0"/>
                <a:ea typeface="宋体" charset="-122"/>
              </a:rPr>
              <a:pPr/>
              <a:t>1</a:t>
            </a:fld>
            <a:endParaRPr lang="zh-CN" altLang="en-US" smtClean="0">
              <a:latin typeface="Arial" charset="0"/>
              <a:ea typeface="宋体" charset="-122"/>
            </a:endParaRPr>
          </a:p>
        </p:txBody>
      </p:sp>
    </p:spTree>
    <p:extLst>
      <p:ext uri="{BB962C8B-B14F-4D97-AF65-F5344CB8AC3E}">
        <p14:creationId xmlns:p14="http://schemas.microsoft.com/office/powerpoint/2010/main" val="1805789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幻灯片图像占位符 1"/>
          <p:cNvSpPr>
            <a:spLocks noGrp="1" noRot="1" noChangeAspect="1" noChangeArrowheads="1"/>
          </p:cNvSpPr>
          <p:nvPr>
            <p:ph type="sldImg" idx="4294967295"/>
          </p:nvPr>
        </p:nvSpPr>
        <p:spPr>
          <a:ln>
            <a:miter lim="800000"/>
          </a:ln>
        </p:spPr>
      </p:sp>
      <p:sp>
        <p:nvSpPr>
          <p:cNvPr id="61442" name="备注占位符 2"/>
          <p:cNvSpPr>
            <a:spLocks noGrp="1" noChangeArrowheads="1"/>
          </p:cNvSpPr>
          <p:nvPr>
            <p:ph type="body" idx="4294967295"/>
          </p:nvPr>
        </p:nvSpPr>
        <p:spPr>
          <a:noFill/>
          <a:ln/>
        </p:spPr>
        <p:txBody>
          <a:bodyPr>
            <a:prstTxWarp prst="textNoShape">
              <a:avLst/>
            </a:prstTxWarp>
          </a:bodyPr>
          <a:lstStyle/>
          <a:p>
            <a:pPr eaLnBrk="1" hangingPunct="1"/>
            <a:endParaRPr lang="zh-CN" altLang="en-US" smtClean="0"/>
          </a:p>
        </p:txBody>
      </p:sp>
      <p:sp>
        <p:nvSpPr>
          <p:cNvPr id="61443" name="灯片编号占位符 3"/>
          <p:cNvSpPr>
            <a:spLocks noGrp="1" noChangeArrowheads="1"/>
          </p:cNvSpPr>
          <p:nvPr>
            <p:ph type="sldNum" sz="quarter" idx="5"/>
          </p:nvPr>
        </p:nvSpPr>
        <p:spPr bwMode="auto">
          <a:noFill/>
          <a:ln>
            <a:miter lim="800000"/>
            <a:headEnd/>
            <a:tailEnd/>
          </a:ln>
        </p:spPr>
        <p:txBody>
          <a:bodyPr>
            <a:prstTxWarp prst="textNoShape">
              <a:avLst/>
            </a:prstTxWarp>
          </a:bodyPr>
          <a:lstStyle/>
          <a:p>
            <a:fld id="{BBE38EFD-0648-4940-88B1-921B74AF8B5F}" type="slidenum">
              <a:rPr lang="zh-CN" altLang="en-US" smtClean="0">
                <a:latin typeface="Arial" charset="0"/>
                <a:ea typeface="宋体" charset="-122"/>
              </a:rPr>
              <a:pPr/>
              <a:t>43</a:t>
            </a:fld>
            <a:endParaRPr lang="zh-CN" altLang="en-US" smtClean="0">
              <a:latin typeface="Arial" charset="0"/>
              <a:ea typeface="宋体" charset="-122"/>
            </a:endParaRPr>
          </a:p>
        </p:txBody>
      </p:sp>
    </p:spTree>
    <p:extLst>
      <p:ext uri="{BB962C8B-B14F-4D97-AF65-F5344CB8AC3E}">
        <p14:creationId xmlns:p14="http://schemas.microsoft.com/office/powerpoint/2010/main" val="4898301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noProof="1"/>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1A3C1B04-B178-4737-B68A-403ED5D23323}" type="datetimeFigureOut">
              <a:rPr lang="zh-CN" altLang="en-US"/>
              <a:pPr>
                <a:defRPr/>
              </a:pPr>
              <a:t>2018/10/23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DDEBE25-DB83-413A-9DD5-85BABB8AE5D7}" type="slidenum">
              <a:rPr lang="zh-CN" altLang="en-US"/>
              <a:pPr>
                <a:defRPr/>
              </a:pPr>
              <a:t>‹#›</a:t>
            </a:fld>
            <a:endParaRPr lang="zh-CN" altLang="en-US"/>
          </a:p>
        </p:txBody>
      </p:sp>
    </p:spTree>
  </p:cSld>
  <p:clrMapOvr>
    <a:masterClrMapping/>
  </p:clrMapOvr>
  <p:transition>
    <p:cover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noProof="1"/>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a:t>单击此处编辑母版文本样式</a:t>
            </a:r>
          </a:p>
        </p:txBody>
      </p:sp>
      <p:sp>
        <p:nvSpPr>
          <p:cNvPr id="5" name="日期占位符 3"/>
          <p:cNvSpPr>
            <a:spLocks noGrp="1"/>
          </p:cNvSpPr>
          <p:nvPr>
            <p:ph type="dt" sz="half" idx="10"/>
          </p:nvPr>
        </p:nvSpPr>
        <p:spPr/>
        <p:txBody>
          <a:bodyPr/>
          <a:lstStyle>
            <a:lvl1pPr>
              <a:defRPr/>
            </a:lvl1pPr>
          </a:lstStyle>
          <a:p>
            <a:pPr>
              <a:defRPr/>
            </a:pPr>
            <a:fld id="{6E290A16-25AB-4A7A-99C0-604F20A48F82}" type="datetimeFigureOut">
              <a:rPr lang="zh-CN" altLang="en-US"/>
              <a:pPr>
                <a:defRPr/>
              </a:pPr>
              <a:t>2018/10/23</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A42DC382-9A4D-4C17-B616-CC84842F3B04}" type="slidenum">
              <a:rPr lang="zh-CN" altLang="en-US"/>
              <a:pPr>
                <a:defRPr/>
              </a:pPr>
              <a:t>‹#›</a:t>
            </a:fld>
            <a:endParaRPr lang="zh-CN" altLang="en-US"/>
          </a:p>
        </p:txBody>
      </p:sp>
    </p:spTree>
  </p:cSld>
  <p:clrMapOvr>
    <a:masterClrMapping/>
  </p:clrMapOvr>
  <p:transition>
    <p:cover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noProof="1"/>
              <a:t>单击此处编辑母版标题样式</a:t>
            </a:r>
          </a:p>
        </p:txBody>
      </p:sp>
      <p:sp>
        <p:nvSpPr>
          <p:cNvPr id="3" name="图片占位符 2"/>
          <p:cNvSpPr>
            <a:spLocks noGrp="1"/>
          </p:cNvSpPr>
          <p:nvPr>
            <p:ph type="pic" idx="1"/>
          </p:nvPr>
        </p:nvSpPr>
        <p:spPr>
          <a:xfrm>
            <a:off x="5183188" y="987425"/>
            <a:ext cx="6172200" cy="4873625"/>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a:t>单击此处编辑母版文本样式</a:t>
            </a:r>
          </a:p>
        </p:txBody>
      </p:sp>
      <p:sp>
        <p:nvSpPr>
          <p:cNvPr id="5" name="日期占位符 3"/>
          <p:cNvSpPr>
            <a:spLocks noGrp="1"/>
          </p:cNvSpPr>
          <p:nvPr>
            <p:ph type="dt" sz="half" idx="10"/>
          </p:nvPr>
        </p:nvSpPr>
        <p:spPr/>
        <p:txBody>
          <a:bodyPr/>
          <a:lstStyle>
            <a:lvl1pPr>
              <a:defRPr/>
            </a:lvl1pPr>
          </a:lstStyle>
          <a:p>
            <a:pPr>
              <a:defRPr/>
            </a:pPr>
            <a:fld id="{343BEE74-FF97-4A48-B897-C3B3200B769D}" type="datetimeFigureOut">
              <a:rPr lang="zh-CN" altLang="en-US"/>
              <a:pPr>
                <a:defRPr/>
              </a:pPr>
              <a:t>2018/10/23</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01E8E229-EE16-4FB9-A732-5449BAD8AD2D}" type="slidenum">
              <a:rPr lang="zh-CN" altLang="en-US"/>
              <a:pPr>
                <a:defRPr/>
              </a:pPr>
              <a:t>‹#›</a:t>
            </a:fld>
            <a:endParaRPr lang="zh-CN" altLang="en-US"/>
          </a:p>
        </p:txBody>
      </p:sp>
    </p:spTree>
  </p:cSld>
  <p:clrMapOvr>
    <a:masterClrMapping/>
  </p:clrMapOvr>
  <p:transition>
    <p:cover dir="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p:txBody>
          <a:bodyPr/>
          <a:lstStyle>
            <a:lvl1pPr>
              <a:defRPr/>
            </a:lvl1pPr>
          </a:lstStyle>
          <a:p>
            <a:pPr>
              <a:defRPr/>
            </a:pPr>
            <a:fld id="{C71F8786-BFB7-4CDF-853E-A84E4A26C7C7}" type="datetimeFigureOut">
              <a:rPr lang="zh-CN" altLang="en-US"/>
              <a:pPr>
                <a:defRPr/>
              </a:pPr>
              <a:t>2018/10/23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9AC7744-C4BC-4BC6-AECE-B7A69359A378}" type="slidenum">
              <a:rPr lang="zh-CN" altLang="en-US"/>
              <a:pPr>
                <a:defRPr/>
              </a:pPr>
              <a:t>‹#›</a:t>
            </a:fld>
            <a:endParaRPr lang="zh-CN" altLang="en-US"/>
          </a:p>
        </p:txBody>
      </p:sp>
    </p:spTree>
  </p:cSld>
  <p:clrMapOvr>
    <a:masterClrMapping/>
  </p:clrMapOvr>
  <p:transition>
    <p:cover dir="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p:txBody>
          <a:bodyPr/>
          <a:lstStyle>
            <a:lvl1pPr>
              <a:defRPr/>
            </a:lvl1pPr>
          </a:lstStyle>
          <a:p>
            <a:pPr>
              <a:defRPr/>
            </a:pPr>
            <a:fld id="{DBC3F425-B918-48ED-920B-93DD290ADE47}" type="datetimeFigureOut">
              <a:rPr lang="zh-CN" altLang="en-US"/>
              <a:pPr>
                <a:defRPr/>
              </a:pPr>
              <a:t>2018/10/23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5728F85-1D9C-4186-AE09-EEB44C042EA8}" type="slidenum">
              <a:rPr lang="zh-CN" altLang="en-US"/>
              <a:pPr>
                <a:defRPr/>
              </a:pPr>
              <a:t>‹#›</a:t>
            </a:fld>
            <a:endParaRPr lang="zh-CN" altLang="en-US"/>
          </a:p>
        </p:txBody>
      </p:sp>
    </p:spTree>
  </p:cSld>
  <p:clrMapOvr>
    <a:masterClrMapping/>
  </p:clrMapOvr>
  <p:transition>
    <p:cover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idx="1"/>
          </p:nvPr>
        </p:nvSpPr>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p:txBody>
          <a:bodyPr/>
          <a:lstStyle>
            <a:lvl1pPr>
              <a:defRPr/>
            </a:lvl1pPr>
          </a:lstStyle>
          <a:p>
            <a:pPr>
              <a:defRPr/>
            </a:pPr>
            <a:fld id="{A191C3E9-4DB4-499A-8812-4AA19CA106BC}" type="datetimeFigureOut">
              <a:rPr lang="zh-CN" altLang="en-US"/>
              <a:pPr>
                <a:defRPr/>
              </a:pPr>
              <a:t>2018/10/23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61292147-3E0D-427A-90B3-8B4CE98302FA}" type="slidenum">
              <a:rPr lang="zh-CN" altLang="en-US"/>
              <a:pPr>
                <a:defRPr/>
              </a:pPr>
              <a:t>‹#›</a:t>
            </a:fld>
            <a:endParaRPr lang="zh-CN" altLang="en-US"/>
          </a:p>
        </p:txBody>
      </p:sp>
    </p:spTree>
  </p:cSld>
  <p:clrMapOvr>
    <a:masterClrMapping/>
  </p:clrMapOvr>
  <p:transition>
    <p:cover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noProof="1"/>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a:t>单击此处编辑母版文本样式</a:t>
            </a:r>
          </a:p>
        </p:txBody>
      </p:sp>
      <p:sp>
        <p:nvSpPr>
          <p:cNvPr id="4" name="日期占位符 3"/>
          <p:cNvSpPr>
            <a:spLocks noGrp="1"/>
          </p:cNvSpPr>
          <p:nvPr>
            <p:ph type="dt" sz="half" idx="10"/>
          </p:nvPr>
        </p:nvSpPr>
        <p:spPr/>
        <p:txBody>
          <a:bodyPr/>
          <a:lstStyle>
            <a:lvl1pPr>
              <a:defRPr/>
            </a:lvl1pPr>
          </a:lstStyle>
          <a:p>
            <a:pPr>
              <a:defRPr/>
            </a:pPr>
            <a:fld id="{A83D9097-CCB0-46BD-A67F-E204A73CDC1D}" type="datetimeFigureOut">
              <a:rPr lang="zh-CN" altLang="en-US"/>
              <a:pPr>
                <a:defRPr/>
              </a:pPr>
              <a:t>2018/10/23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0C31A36-5B59-4BF3-A304-C78FFDB35A76}" type="slidenum">
              <a:rPr lang="zh-CN" altLang="en-US"/>
              <a:pPr>
                <a:defRPr/>
              </a:pPr>
              <a:t>‹#›</a:t>
            </a:fld>
            <a:endParaRPr lang="zh-CN" altLang="en-US"/>
          </a:p>
        </p:txBody>
      </p:sp>
    </p:spTree>
  </p:cSld>
  <p:clrMapOvr>
    <a:masterClrMapping/>
  </p:clrMapOvr>
  <p:transition>
    <p:cover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3"/>
          <p:cNvSpPr>
            <a:spLocks noGrp="1"/>
          </p:cNvSpPr>
          <p:nvPr>
            <p:ph type="dt" sz="half" idx="10"/>
          </p:nvPr>
        </p:nvSpPr>
        <p:spPr/>
        <p:txBody>
          <a:bodyPr/>
          <a:lstStyle>
            <a:lvl1pPr>
              <a:defRPr/>
            </a:lvl1pPr>
          </a:lstStyle>
          <a:p>
            <a:pPr>
              <a:defRPr/>
            </a:pPr>
            <a:fld id="{4AC3FACA-9DE1-405A-BAA2-32154149921B}" type="datetimeFigureOut">
              <a:rPr lang="zh-CN" altLang="en-US"/>
              <a:pPr>
                <a:defRPr/>
              </a:pPr>
              <a:t>2018/10/23</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012E25A-3389-438B-93A7-DA771745BE29}" type="slidenum">
              <a:rPr lang="zh-CN" altLang="en-US"/>
              <a:pPr>
                <a:defRPr/>
              </a:pPr>
              <a:t>‹#›</a:t>
            </a:fld>
            <a:endParaRPr lang="zh-CN" altLang="en-US"/>
          </a:p>
        </p:txBody>
      </p:sp>
    </p:spTree>
  </p:cSld>
  <p:clrMapOvr>
    <a:masterClrMapping/>
  </p:clrMapOvr>
  <p:transition>
    <p:cover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noProof="1"/>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3"/>
          <p:cNvSpPr>
            <a:spLocks noGrp="1"/>
          </p:cNvSpPr>
          <p:nvPr>
            <p:ph type="dt" sz="half" idx="10"/>
          </p:nvPr>
        </p:nvSpPr>
        <p:spPr/>
        <p:txBody>
          <a:bodyPr/>
          <a:lstStyle>
            <a:lvl1pPr>
              <a:defRPr/>
            </a:lvl1pPr>
          </a:lstStyle>
          <a:p>
            <a:pPr>
              <a:defRPr/>
            </a:pPr>
            <a:fld id="{D29C53B0-CD7C-47A0-AD69-13D75B4DE639}" type="datetimeFigureOut">
              <a:rPr lang="zh-CN" altLang="en-US"/>
              <a:pPr>
                <a:defRPr/>
              </a:pPr>
              <a:t>2018/10/23</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8994D535-45D4-41A0-A11C-4404CD41CC2A}" type="slidenum">
              <a:rPr lang="zh-CN" altLang="en-US"/>
              <a:pPr>
                <a:defRPr/>
              </a:pPr>
              <a:t>‹#›</a:t>
            </a:fld>
            <a:endParaRPr lang="zh-CN" altLang="en-US"/>
          </a:p>
        </p:txBody>
      </p:sp>
    </p:spTree>
  </p:cSld>
  <p:clrMapOvr>
    <a:masterClrMapping/>
  </p:clrMapOvr>
  <p:transition>
    <p:cover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3"/>
          <p:cNvSpPr>
            <a:spLocks noGrp="1"/>
          </p:cNvSpPr>
          <p:nvPr>
            <p:ph type="dt" sz="half" idx="10"/>
          </p:nvPr>
        </p:nvSpPr>
        <p:spPr/>
        <p:txBody>
          <a:bodyPr/>
          <a:lstStyle>
            <a:lvl1pPr>
              <a:defRPr/>
            </a:lvl1pPr>
          </a:lstStyle>
          <a:p>
            <a:pPr>
              <a:defRPr/>
            </a:pPr>
            <a:fld id="{434C3A78-065C-49F2-9E15-A824627A8B0A}" type="datetimeFigureOut">
              <a:rPr lang="zh-CN" altLang="en-US"/>
              <a:pPr>
                <a:defRPr/>
              </a:pPr>
              <a:t>2018/10/23</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98C1E7A8-623E-499C-A35A-7826AEE94D05}" type="slidenum">
              <a:rPr lang="zh-CN" altLang="en-US"/>
              <a:pPr>
                <a:defRPr/>
              </a:pPr>
              <a:t>‹#›</a:t>
            </a:fld>
            <a:endParaRPr lang="zh-CN" altLang="en-US"/>
          </a:p>
        </p:txBody>
      </p:sp>
    </p:spTree>
  </p:cSld>
  <p:clrMapOvr>
    <a:masterClrMapping/>
  </p:clrMapOvr>
  <p:transition>
    <p:cover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pic>
        <p:nvPicPr>
          <p:cNvPr id="2" name="图片 5"/>
          <p:cNvPicPr>
            <a:picLocks noChangeAspect="1" noChangeArrowheads="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3" name="文本占位符 2"/>
          <p:cNvSpPr>
            <a:spLocks noGrp="1" noChangeArrowheads="1"/>
          </p:cNvSpPr>
          <p:nvPr/>
        </p:nvSpPr>
        <p:spPr bwMode="auto">
          <a:xfrm>
            <a:off x="838200" y="1825625"/>
            <a:ext cx="10515600" cy="4351338"/>
          </a:xfrm>
          <a:prstGeom prst="rect">
            <a:avLst/>
          </a:prstGeom>
          <a:noFill/>
          <a:ln w="9525">
            <a:noFill/>
            <a:miter lim="800000"/>
          </a:ln>
        </p:spPr>
        <p:txBody>
          <a:bodyPr/>
          <a:lstStyle/>
          <a:p>
            <a:pPr marL="228600" indent="-228600" eaLnBrk="0" hangingPunct="0">
              <a:lnSpc>
                <a:spcPct val="90000"/>
              </a:lnSpc>
              <a:spcBef>
                <a:spcPts val="1000"/>
              </a:spcBef>
              <a:buFont typeface="Arial" panose="020B0604020202020204" pitchFamily="34" charset="0"/>
              <a:buNone/>
              <a:defRPr/>
            </a:pPr>
            <a:endParaRPr lang="zh-CN" altLang="en-US" sz="2800">
              <a:latin typeface="Calibri" panose="020F0502020204030204" pitchFamily="34" charset="0"/>
              <a:ea typeface="微软雅黑" panose="020B0503020204020204" pitchFamily="34" charset="-122"/>
            </a:endParaRPr>
          </a:p>
        </p:txBody>
      </p:sp>
      <p:sp>
        <p:nvSpPr>
          <p:cNvPr id="4" name="日期占位符 3"/>
          <p:cNvSpPr>
            <a:spLocks noGrp="1"/>
          </p:cNvSpPr>
          <p:nvPr>
            <p:ph type="dt" sz="half" idx="10"/>
          </p:nvPr>
        </p:nvSpPr>
        <p:spPr/>
        <p:txBody>
          <a:bodyPr/>
          <a:lstStyle>
            <a:lvl1pPr>
              <a:defRPr/>
            </a:lvl1pPr>
          </a:lstStyle>
          <a:p>
            <a:pPr>
              <a:defRPr/>
            </a:pPr>
            <a:fld id="{61D28593-EA9D-490F-9AC8-A2B158A03CA4}" type="datetimeFigureOut">
              <a:rPr lang="zh-CN" altLang="en-US"/>
              <a:pPr>
                <a:defRPr/>
              </a:pPr>
              <a:t>2018/10/23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defRPr>
            </a:lvl1pPr>
          </a:lstStyle>
          <a:p>
            <a:pPr>
              <a:defRPr/>
            </a:pPr>
            <a:fld id="{60515292-614C-4432-8E46-8C1FE869835C}" type="slidenum">
              <a:rPr lang="zh-CN" altLang="en-US"/>
              <a:pPr>
                <a:defRPr/>
              </a:pPr>
              <a:t>‹#›</a:t>
            </a:fld>
            <a:endParaRPr lang="zh-CN" altLang="en-US"/>
          </a:p>
        </p:txBody>
      </p:sp>
    </p:spTree>
  </p:cSld>
  <p:clrMapOvr>
    <a:masterClrMapping/>
  </p:clrMapOvr>
  <p:transition>
    <p:cover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2_空白">
    <p:spTree>
      <p:nvGrpSpPr>
        <p:cNvPr id="1" name=""/>
        <p:cNvGrpSpPr/>
        <p:nvPr/>
      </p:nvGrpSpPr>
      <p:grpSpPr>
        <a:xfrm>
          <a:off x="0" y="0"/>
          <a:ext cx="0" cy="0"/>
          <a:chOff x="0" y="0"/>
          <a:chExt cx="0" cy="0"/>
        </a:xfrm>
      </p:grpSpPr>
      <p:pic>
        <p:nvPicPr>
          <p:cNvPr id="2" name="图片 13"/>
          <p:cNvPicPr>
            <a:picLocks noChangeAspect="1" noChangeArrowheads="1"/>
          </p:cNvPicPr>
          <p:nvPr userDrawn="1"/>
        </p:nvPicPr>
        <p:blipFill>
          <a:blip r:embed="rId2"/>
          <a:srcRect/>
          <a:stretch>
            <a:fillRect/>
          </a:stretch>
        </p:blipFill>
        <p:spPr bwMode="auto">
          <a:xfrm>
            <a:off x="0" y="0"/>
            <a:ext cx="12192000" cy="6846888"/>
          </a:xfrm>
          <a:prstGeom prst="rect">
            <a:avLst/>
          </a:prstGeom>
          <a:noFill/>
          <a:ln w="9525">
            <a:noFill/>
            <a:miter lim="800000"/>
            <a:headEnd/>
            <a:tailEnd/>
          </a:ln>
        </p:spPr>
      </p:pic>
      <p:pic>
        <p:nvPicPr>
          <p:cNvPr id="3" name="图片 6"/>
          <p:cNvPicPr>
            <a:picLocks noChangeAspect="1" noChangeArrowheads="1"/>
          </p:cNvPicPr>
          <p:nvPr userDrawn="1"/>
        </p:nvPicPr>
        <p:blipFill>
          <a:blip r:embed="rId3"/>
          <a:srcRect t="65112" b="7681"/>
          <a:stretch>
            <a:fillRect/>
          </a:stretch>
        </p:blipFill>
        <p:spPr bwMode="auto">
          <a:xfrm>
            <a:off x="0" y="4981575"/>
            <a:ext cx="12192000" cy="1865313"/>
          </a:xfrm>
          <a:prstGeom prst="rect">
            <a:avLst/>
          </a:prstGeom>
          <a:noFill/>
          <a:ln w="9525">
            <a:noFill/>
            <a:miter lim="800000"/>
            <a:headEnd/>
            <a:tailEnd/>
          </a:ln>
        </p:spPr>
      </p:pic>
      <p:sp>
        <p:nvSpPr>
          <p:cNvPr id="4" name="矩形 3"/>
          <p:cNvSpPr/>
          <p:nvPr userDrawn="1"/>
        </p:nvSpPr>
        <p:spPr>
          <a:xfrm>
            <a:off x="0" y="944563"/>
            <a:ext cx="12192000" cy="53975"/>
          </a:xfrm>
          <a:prstGeom prst="rect">
            <a:avLst/>
          </a:prstGeom>
          <a:gradFill flip="none" rotWithShape="1">
            <a:gsLst>
              <a:gs pos="0">
                <a:srgbClr val="087A1B">
                  <a:shade val="30000"/>
                  <a:satMod val="115000"/>
                </a:srgbClr>
              </a:gs>
              <a:gs pos="50000">
                <a:srgbClr val="087A1B">
                  <a:shade val="67500"/>
                  <a:satMod val="115000"/>
                </a:srgbClr>
              </a:gs>
              <a:gs pos="100000">
                <a:srgbClr val="087A1B">
                  <a:shade val="100000"/>
                  <a:satMod val="11500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pic>
        <p:nvPicPr>
          <p:cNvPr id="5" name="图片 14"/>
          <p:cNvPicPr>
            <a:picLocks noChangeAspect="1" noChangeArrowheads="1"/>
          </p:cNvPicPr>
          <p:nvPr userDrawn="1"/>
        </p:nvPicPr>
        <p:blipFill>
          <a:blip r:embed="rId4"/>
          <a:srcRect l="-104"/>
          <a:stretch>
            <a:fillRect/>
          </a:stretch>
        </p:blipFill>
        <p:spPr bwMode="auto">
          <a:xfrm>
            <a:off x="0" y="109538"/>
            <a:ext cx="2165350" cy="949325"/>
          </a:xfrm>
          <a:prstGeom prst="rect">
            <a:avLst/>
          </a:prstGeom>
          <a:noFill/>
          <a:ln w="9525">
            <a:noFill/>
            <a:miter lim="800000"/>
            <a:headEnd/>
            <a:tailEnd/>
          </a:ln>
        </p:spPr>
      </p:pic>
      <p:sp>
        <p:nvSpPr>
          <p:cNvPr id="6" name="文本占位符 2"/>
          <p:cNvSpPr>
            <a:spLocks noGrp="1" noChangeArrowheads="1"/>
          </p:cNvSpPr>
          <p:nvPr/>
        </p:nvSpPr>
        <p:spPr bwMode="auto">
          <a:xfrm>
            <a:off x="838200" y="1825625"/>
            <a:ext cx="10515600" cy="4351338"/>
          </a:xfrm>
          <a:prstGeom prst="rect">
            <a:avLst/>
          </a:prstGeom>
          <a:noFill/>
          <a:ln w="9525">
            <a:noFill/>
            <a:miter lim="800000"/>
          </a:ln>
        </p:spPr>
        <p:txBody>
          <a:bodyPr/>
          <a:lstStyle/>
          <a:p>
            <a:pPr marL="228600" indent="-228600" eaLnBrk="0" hangingPunct="0">
              <a:lnSpc>
                <a:spcPct val="90000"/>
              </a:lnSpc>
              <a:spcBef>
                <a:spcPts val="1000"/>
              </a:spcBef>
              <a:buFont typeface="Arial" panose="020B0604020202020204" pitchFamily="34" charset="0"/>
              <a:buNone/>
              <a:defRPr/>
            </a:pPr>
            <a:endParaRPr lang="zh-CN" altLang="en-US" sz="2800">
              <a:latin typeface="Calibri" panose="020F0502020204030204" pitchFamily="34" charset="0"/>
              <a:ea typeface="微软雅黑" panose="020B0503020204020204" pitchFamily="34" charset="-122"/>
            </a:endParaRPr>
          </a:p>
        </p:txBody>
      </p:sp>
      <p:sp>
        <p:nvSpPr>
          <p:cNvPr id="7" name="日期占位符 3"/>
          <p:cNvSpPr>
            <a:spLocks noGrp="1"/>
          </p:cNvSpPr>
          <p:nvPr>
            <p:ph type="dt" sz="half" idx="10"/>
          </p:nvPr>
        </p:nvSpPr>
        <p:spPr/>
        <p:txBody>
          <a:bodyPr/>
          <a:lstStyle>
            <a:lvl1pPr>
              <a:defRPr/>
            </a:lvl1pPr>
          </a:lstStyle>
          <a:p>
            <a:pPr>
              <a:defRPr/>
            </a:pPr>
            <a:fld id="{F008C496-A7AC-4F1F-8FE8-27B3B184B98B}" type="datetimeFigureOut">
              <a:rPr lang="zh-CN" altLang="en-US"/>
              <a:pPr>
                <a:defRPr/>
              </a:pPr>
              <a:t>2018/10/23</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atin typeface="Arial" panose="020B0604020202020204" pitchFamily="34" charset="0"/>
              </a:defRPr>
            </a:lvl1pPr>
          </a:lstStyle>
          <a:p>
            <a:pPr>
              <a:defRPr/>
            </a:pPr>
            <a:fld id="{A18E4069-E959-4F14-A51D-53A0C4B3BCBA}" type="slidenum">
              <a:rPr lang="zh-CN" altLang="en-US"/>
              <a:pPr>
                <a:defRPr/>
              </a:pPr>
              <a:t>‹#›</a:t>
            </a:fld>
            <a:endParaRPr lang="zh-CN" altLang="en-US"/>
          </a:p>
        </p:txBody>
      </p:sp>
    </p:spTree>
  </p:cSld>
  <p:clrMapOvr>
    <a:masterClrMapping/>
  </p:clrMapOvr>
  <p:transition>
    <p:cover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3_空白">
    <p:spTree>
      <p:nvGrpSpPr>
        <p:cNvPr id="1" name=""/>
        <p:cNvGrpSpPr/>
        <p:nvPr/>
      </p:nvGrpSpPr>
      <p:grpSpPr>
        <a:xfrm>
          <a:off x="0" y="0"/>
          <a:ext cx="0" cy="0"/>
          <a:chOff x="0" y="0"/>
          <a:chExt cx="0" cy="0"/>
        </a:xfrm>
      </p:grpSpPr>
      <p:pic>
        <p:nvPicPr>
          <p:cNvPr id="2" name="图片 6"/>
          <p:cNvPicPr>
            <a:picLocks noChangeAspect="1" noChangeArrowheads="1"/>
          </p:cNvPicPr>
          <p:nvPr userDrawn="1"/>
        </p:nvPicPr>
        <p:blipFill>
          <a:blip r:embed="rId2"/>
          <a:srcRect/>
          <a:stretch>
            <a:fillRect/>
          </a:stretch>
        </p:blipFill>
        <p:spPr bwMode="auto">
          <a:xfrm>
            <a:off x="0" y="-1588"/>
            <a:ext cx="12192000" cy="6859588"/>
          </a:xfrm>
          <a:prstGeom prst="rect">
            <a:avLst/>
          </a:prstGeom>
          <a:noFill/>
          <a:ln w="9525">
            <a:noFill/>
            <a:miter lim="800000"/>
            <a:headEnd/>
            <a:tailEnd/>
          </a:ln>
        </p:spPr>
      </p:pic>
      <p:pic>
        <p:nvPicPr>
          <p:cNvPr id="3" name="图片 8"/>
          <p:cNvPicPr>
            <a:picLocks noChangeAspect="1" noChangeArrowheads="1"/>
          </p:cNvPicPr>
          <p:nvPr userDrawn="1"/>
        </p:nvPicPr>
        <p:blipFill>
          <a:blip r:embed="rId3"/>
          <a:srcRect/>
          <a:stretch>
            <a:fillRect/>
          </a:stretch>
        </p:blipFill>
        <p:spPr bwMode="auto">
          <a:xfrm>
            <a:off x="0" y="0"/>
            <a:ext cx="12192000" cy="6858000"/>
          </a:xfrm>
          <a:prstGeom prst="rect">
            <a:avLst/>
          </a:prstGeom>
          <a:noFill/>
          <a:ln w="9525">
            <a:noFill/>
            <a:miter lim="800000"/>
            <a:headEnd/>
            <a:tailEnd/>
          </a:ln>
        </p:spPr>
      </p:pic>
      <p:pic>
        <p:nvPicPr>
          <p:cNvPr id="4" name="图片 14"/>
          <p:cNvPicPr>
            <a:picLocks noChangeAspect="1" noChangeArrowheads="1"/>
          </p:cNvPicPr>
          <p:nvPr userDrawn="1"/>
        </p:nvPicPr>
        <p:blipFill>
          <a:blip r:embed="rId4"/>
          <a:srcRect r="14536"/>
          <a:stretch>
            <a:fillRect/>
          </a:stretch>
        </p:blipFill>
        <p:spPr bwMode="auto">
          <a:xfrm>
            <a:off x="3784600" y="2825750"/>
            <a:ext cx="8407400" cy="4318000"/>
          </a:xfrm>
          <a:prstGeom prst="rect">
            <a:avLst/>
          </a:prstGeom>
          <a:noFill/>
          <a:ln w="9525">
            <a:noFill/>
            <a:miter lim="800000"/>
            <a:headEnd/>
            <a:tailEnd/>
          </a:ln>
        </p:spPr>
      </p:pic>
      <p:sp>
        <p:nvSpPr>
          <p:cNvPr id="5" name="文本占位符 2"/>
          <p:cNvSpPr>
            <a:spLocks noGrp="1" noChangeArrowheads="1"/>
          </p:cNvSpPr>
          <p:nvPr/>
        </p:nvSpPr>
        <p:spPr bwMode="auto">
          <a:xfrm>
            <a:off x="838200" y="1825625"/>
            <a:ext cx="10515600" cy="4351338"/>
          </a:xfrm>
          <a:prstGeom prst="rect">
            <a:avLst/>
          </a:prstGeom>
          <a:noFill/>
          <a:ln w="9525">
            <a:noFill/>
            <a:miter lim="800000"/>
          </a:ln>
        </p:spPr>
        <p:txBody>
          <a:bodyPr/>
          <a:lstStyle/>
          <a:p>
            <a:pPr marL="228600" indent="-228600" eaLnBrk="0" hangingPunct="0">
              <a:lnSpc>
                <a:spcPct val="90000"/>
              </a:lnSpc>
              <a:spcBef>
                <a:spcPts val="1000"/>
              </a:spcBef>
              <a:buFont typeface="Arial" panose="020B0604020202020204" pitchFamily="34" charset="0"/>
              <a:buNone/>
              <a:defRPr/>
            </a:pPr>
            <a:endParaRPr lang="zh-CN" altLang="en-US" sz="2800">
              <a:latin typeface="Calibri" panose="020F0502020204030204" pitchFamily="34" charset="0"/>
              <a:ea typeface="微软雅黑" panose="020B0503020204020204" pitchFamily="34" charset="-122"/>
            </a:endParaRPr>
          </a:p>
        </p:txBody>
      </p:sp>
      <p:sp>
        <p:nvSpPr>
          <p:cNvPr id="6" name="日期占位符 3"/>
          <p:cNvSpPr>
            <a:spLocks noGrp="1"/>
          </p:cNvSpPr>
          <p:nvPr>
            <p:ph type="dt" sz="half" idx="10"/>
          </p:nvPr>
        </p:nvSpPr>
        <p:spPr/>
        <p:txBody>
          <a:bodyPr/>
          <a:lstStyle>
            <a:lvl1pPr>
              <a:defRPr/>
            </a:lvl1pPr>
          </a:lstStyle>
          <a:p>
            <a:pPr>
              <a:defRPr/>
            </a:pPr>
            <a:fld id="{8008D292-5FFF-435C-B919-7D8B8BB37960}" type="datetimeFigureOut">
              <a:rPr lang="zh-CN" altLang="en-US"/>
              <a:pPr>
                <a:defRPr/>
              </a:pPr>
              <a:t>2018/10/23</a:t>
            </a:fld>
            <a:endParaRPr lang="zh-CN" altLang="en-US"/>
          </a:p>
        </p:txBody>
      </p:sp>
      <p:sp>
        <p:nvSpPr>
          <p:cNvPr id="7" name="页脚占位符 4"/>
          <p:cNvSpPr>
            <a:spLocks noGrp="1"/>
          </p:cNvSpPr>
          <p:nvPr>
            <p:ph type="ftr" sz="quarter" idx="11"/>
          </p:nvPr>
        </p:nvSpPr>
        <p:spPr/>
        <p:txBody>
          <a:bodyPr/>
          <a:lstStyle>
            <a:lvl1pPr>
              <a:defRPr/>
            </a:lvl1pPr>
          </a:lstStyle>
          <a:p>
            <a:pPr>
              <a:defRPr/>
            </a:pPr>
            <a:endParaRPr lang="zh-CN" altLang="en-US"/>
          </a:p>
        </p:txBody>
      </p:sp>
      <p:sp>
        <p:nvSpPr>
          <p:cNvPr id="8" name="灯片编号占位符 5"/>
          <p:cNvSpPr>
            <a:spLocks noGrp="1"/>
          </p:cNvSpPr>
          <p:nvPr>
            <p:ph type="sldNum" sz="quarter" idx="12"/>
          </p:nvPr>
        </p:nvSpPr>
        <p:spPr/>
        <p:txBody>
          <a:bodyPr/>
          <a:lstStyle>
            <a:lvl1pPr>
              <a:defRPr>
                <a:latin typeface="Arial" panose="020B0604020202020204" pitchFamily="34" charset="0"/>
              </a:defRPr>
            </a:lvl1pPr>
          </a:lstStyle>
          <a:p>
            <a:pPr>
              <a:defRPr/>
            </a:pPr>
            <a:fld id="{C63FC096-0258-4516-9F29-6A2476DE4278}" type="slidenum">
              <a:rPr lang="zh-CN" altLang="en-US"/>
              <a:pPr>
                <a:defRPr/>
              </a:pPr>
              <a:t>‹#›</a:t>
            </a:fld>
            <a:endParaRPr lang="zh-CN" altLang="en-US"/>
          </a:p>
        </p:txBody>
      </p:sp>
    </p:spTree>
  </p:cSld>
  <p:clrMapOvr>
    <a:masterClrMapping/>
  </p:clrMapOvr>
  <p:transition>
    <p:cover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gradFill rotWithShape="0">
          <a:gsLst>
            <a:gs pos="0">
              <a:srgbClr val="F4F9F1"/>
            </a:gs>
            <a:gs pos="100000">
              <a:schemeClr val="bg2"/>
            </a:gs>
          </a:gsLst>
          <a:lin ang="5400000" scaled="1"/>
        </a:gra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zh-CN" altLang="en-US" smtClean="0"/>
          </a:p>
        </p:txBody>
      </p:sp>
      <p:sp>
        <p:nvSpPr>
          <p:cNvPr id="1027" name="文本占位符 2"/>
          <p:cNvSpPr>
            <a:spLocks noGrp="1" noChangeArrowheads="1"/>
          </p:cNvSpPr>
          <p:nvPr/>
        </p:nvSpPr>
        <p:spPr bwMode="auto">
          <a:xfrm>
            <a:off x="838200" y="1825625"/>
            <a:ext cx="10515600" cy="4351338"/>
          </a:xfrm>
          <a:prstGeom prst="rect">
            <a:avLst/>
          </a:prstGeom>
          <a:noFill/>
          <a:ln w="9525">
            <a:noFill/>
            <a:miter lim="800000"/>
          </a:ln>
        </p:spPr>
        <p:txBody>
          <a:bodyPr/>
          <a:lstStyle/>
          <a:p>
            <a:pPr marL="228600" indent="-228600" eaLnBrk="0" hangingPunct="0">
              <a:lnSpc>
                <a:spcPct val="90000"/>
              </a:lnSpc>
              <a:spcBef>
                <a:spcPts val="1000"/>
              </a:spcBef>
              <a:buFont typeface="Arial" panose="020B0604020202020204" pitchFamily="34" charset="0"/>
              <a:buNone/>
              <a:defRPr/>
            </a:pPr>
            <a:endParaRPr lang="zh-CN" altLang="en-US" sz="2800">
              <a:latin typeface="Calibri" panose="020F0502020204030204" pitchFamily="34" charset="0"/>
              <a:ea typeface="微软雅黑" panose="020B0503020204020204" pitchFamily="34" charset="-122"/>
            </a:endParaRP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sz="1200" noProof="1">
                <a:solidFill>
                  <a:schemeClr val="tx1">
                    <a:tint val="75000"/>
                  </a:schemeClr>
                </a:solidFill>
                <a:latin typeface="+mn-lt"/>
                <a:ea typeface="+mn-ea"/>
              </a:defRPr>
            </a:lvl1pPr>
          </a:lstStyle>
          <a:p>
            <a:pPr>
              <a:defRPr/>
            </a:pPr>
            <a:fld id="{7A4E58BA-D498-47BF-8642-19505ECB09D9}" type="datetimeFigureOut">
              <a:rPr lang="zh-CN" altLang="en-US"/>
              <a:pPr>
                <a:defRPr/>
              </a:pPr>
              <a:t>2018/10/23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noProof="1">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ea typeface="微软雅黑" panose="020B0503020204020204" pitchFamily="34" charset="-122"/>
              </a:defRPr>
            </a:lvl1pPr>
          </a:lstStyle>
          <a:p>
            <a:pPr>
              <a:defRPr/>
            </a:pPr>
            <a:fld id="{3016DE55-C2FB-40D1-9056-35A283DFF408}"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62" r:id="rId7"/>
    <p:sldLayoutId id="2147483663" r:id="rId8"/>
    <p:sldLayoutId id="2147483664" r:id="rId9"/>
    <p:sldLayoutId id="2147483658" r:id="rId10"/>
    <p:sldLayoutId id="2147483659" r:id="rId11"/>
    <p:sldLayoutId id="2147483660" r:id="rId12"/>
    <p:sldLayoutId id="2147483661" r:id="rId13"/>
  </p:sldLayoutIdLst>
  <p:transition>
    <p:cover dir="rd"/>
  </p:transition>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onstantia" panose="02030602050306030303" pitchFamily="18" charset="0"/>
          <a:ea typeface="微软雅黑" panose="020B0503020204020204" pitchFamily="34" charset="-122"/>
        </a:defRPr>
      </a:lvl2pPr>
      <a:lvl3pPr algn="l" rtl="0" eaLnBrk="0" fontAlgn="base" hangingPunct="0">
        <a:lnSpc>
          <a:spcPct val="90000"/>
        </a:lnSpc>
        <a:spcBef>
          <a:spcPct val="0"/>
        </a:spcBef>
        <a:spcAft>
          <a:spcPct val="0"/>
        </a:spcAft>
        <a:defRPr sz="4400">
          <a:solidFill>
            <a:schemeClr val="tx1"/>
          </a:solidFill>
          <a:latin typeface="Constantia" panose="02030602050306030303" pitchFamily="18" charset="0"/>
          <a:ea typeface="微软雅黑" panose="020B0503020204020204" pitchFamily="34" charset="-122"/>
        </a:defRPr>
      </a:lvl3pPr>
      <a:lvl4pPr algn="l" rtl="0" eaLnBrk="0" fontAlgn="base" hangingPunct="0">
        <a:lnSpc>
          <a:spcPct val="90000"/>
        </a:lnSpc>
        <a:spcBef>
          <a:spcPct val="0"/>
        </a:spcBef>
        <a:spcAft>
          <a:spcPct val="0"/>
        </a:spcAft>
        <a:defRPr sz="4400">
          <a:solidFill>
            <a:schemeClr val="tx1"/>
          </a:solidFill>
          <a:latin typeface="Constantia" panose="02030602050306030303" pitchFamily="18" charset="0"/>
          <a:ea typeface="微软雅黑" panose="020B0503020204020204" pitchFamily="34" charset="-122"/>
        </a:defRPr>
      </a:lvl4pPr>
      <a:lvl5pPr algn="l" rtl="0" eaLnBrk="0" fontAlgn="base" hangingPunct="0">
        <a:lnSpc>
          <a:spcPct val="90000"/>
        </a:lnSpc>
        <a:spcBef>
          <a:spcPct val="0"/>
        </a:spcBef>
        <a:spcAft>
          <a:spcPct val="0"/>
        </a:spcAft>
        <a:defRPr sz="4400">
          <a:solidFill>
            <a:schemeClr val="tx1"/>
          </a:solidFill>
          <a:latin typeface="Constantia" panose="02030602050306030303" pitchFamily="18" charset="0"/>
          <a:ea typeface="微软雅黑" panose="020B0503020204020204" pitchFamily="34"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charset="0"/>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noChangeArrowheads="1"/>
          </p:cNvPicPr>
          <p:nvPr/>
        </p:nvPicPr>
        <p:blipFill>
          <a:blip r:embed="rId3"/>
          <a:srcRect r="14536"/>
          <a:stretch>
            <a:fillRect/>
          </a:stretch>
        </p:blipFill>
        <p:spPr bwMode="auto">
          <a:xfrm>
            <a:off x="-69850" y="1049338"/>
            <a:ext cx="12261850" cy="6297612"/>
          </a:xfrm>
          <a:prstGeom prst="rect">
            <a:avLst/>
          </a:prstGeom>
          <a:noFill/>
          <a:ln w="9525">
            <a:noFill/>
            <a:miter lim="800000"/>
            <a:headEnd/>
            <a:tailEnd/>
          </a:ln>
        </p:spPr>
      </p:pic>
      <p:sp>
        <p:nvSpPr>
          <p:cNvPr id="17" name="TextBox 6"/>
          <p:cNvSpPr txBox="1"/>
          <p:nvPr/>
        </p:nvSpPr>
        <p:spPr>
          <a:xfrm>
            <a:off x="641490" y="2808714"/>
            <a:ext cx="4862830" cy="829945"/>
          </a:xfrm>
          <a:prstGeom prst="rect">
            <a:avLst/>
          </a:prstGeom>
          <a:noFill/>
        </p:spPr>
        <p:txBody>
          <a:bodyPr wrap="none">
            <a:spAutoFit/>
          </a:bodyPr>
          <a:lstStyle/>
          <a:p>
            <a:pPr algn="r">
              <a:defRPr/>
            </a:pPr>
            <a:r>
              <a:rPr lang="zh-CN" altLang="en-US" sz="4800" b="1" noProof="1">
                <a:gradFill flip="none" rotWithShape="1">
                  <a:gsLst>
                    <a:gs pos="0">
                      <a:srgbClr val="0AA022">
                        <a:shade val="30000"/>
                        <a:satMod val="115000"/>
                      </a:srgbClr>
                    </a:gs>
                    <a:gs pos="50000">
                      <a:srgbClr val="0AA022">
                        <a:shade val="67500"/>
                        <a:satMod val="115000"/>
                      </a:srgbClr>
                    </a:gs>
                    <a:gs pos="100000">
                      <a:srgbClr val="0AA022">
                        <a:shade val="100000"/>
                        <a:satMod val="115000"/>
                      </a:srgbClr>
                    </a:gs>
                  </a:gsLst>
                  <a:lin ang="5400000" scaled="1"/>
                  <a:tileRect/>
                </a:gradFill>
                <a:effectLst>
                  <a:outerShdw blurRad="50800" dist="38100" algn="l" rotWithShape="0">
                    <a:prstClr val="black">
                      <a:alpha val="40000"/>
                    </a:prstClr>
                  </a:outerShdw>
                </a:effectLst>
                <a:latin typeface="+mj-ea"/>
                <a:ea typeface="+mj-ea"/>
              </a:rPr>
              <a:t>环  境  保  护  税 </a:t>
            </a:r>
          </a:p>
        </p:txBody>
      </p:sp>
      <p:sp>
        <p:nvSpPr>
          <p:cNvPr id="16387" name="TextBox 38"/>
          <p:cNvSpPr>
            <a:spLocks noChangeArrowheads="1"/>
          </p:cNvSpPr>
          <p:nvPr/>
        </p:nvSpPr>
        <p:spPr bwMode="auto">
          <a:xfrm>
            <a:off x="3028950" y="4344988"/>
            <a:ext cx="3433763" cy="473075"/>
          </a:xfrm>
          <a:prstGeom prst="rect">
            <a:avLst/>
          </a:prstGeom>
          <a:noFill/>
          <a:ln w="9525">
            <a:noFill/>
            <a:miter lim="800000"/>
            <a:headEnd/>
            <a:tailEnd/>
          </a:ln>
        </p:spPr>
        <p:txBody>
          <a:bodyPr lIns="91436" tIns="45719" rIns="91436" bIns="45719">
            <a:spAutoFit/>
          </a:bodyPr>
          <a:lstStyle/>
          <a:p>
            <a:pPr algn="ctr">
              <a:lnSpc>
                <a:spcPts val="3000"/>
              </a:lnSpc>
              <a:spcBef>
                <a:spcPct val="20000"/>
              </a:spcBef>
              <a:buFont typeface="Arial" charset="0"/>
              <a:buNone/>
            </a:pPr>
            <a:r>
              <a:rPr lang="en-US" altLang="zh-CN" sz="2800" dirty="0">
                <a:latin typeface="黑体" pitchFamily="49" charset="-122"/>
                <a:ea typeface="黑体" pitchFamily="49" charset="-122"/>
                <a:sym typeface="Calibri" pitchFamily="34" charset="0"/>
              </a:rPr>
              <a:t>  </a:t>
            </a:r>
            <a:endParaRPr lang="zh-CN" altLang="zh-CN" sz="2800" noProof="1">
              <a:solidFill>
                <a:schemeClr val="bg1"/>
              </a:solidFill>
              <a:latin typeface="黑体" pitchFamily="49" charset="-122"/>
              <a:ea typeface="黑体" pitchFamily="49" charset="-122"/>
              <a:sym typeface="Calibri" pitchFamily="34" charset="0"/>
            </a:endParaRPr>
          </a:p>
        </p:txBody>
      </p:sp>
      <p:pic>
        <p:nvPicPr>
          <p:cNvPr id="4" name="图片 3"/>
          <p:cNvPicPr>
            <a:picLocks noChangeAspect="1" noChangeArrowheads="1"/>
          </p:cNvPicPr>
          <p:nvPr/>
        </p:nvPicPr>
        <p:blipFill>
          <a:blip r:embed="rId4"/>
          <a:srcRect/>
          <a:stretch>
            <a:fillRect/>
          </a:stretch>
        </p:blipFill>
        <p:spPr bwMode="auto">
          <a:xfrm>
            <a:off x="0" y="0"/>
            <a:ext cx="4608513" cy="3224213"/>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down)">
                                      <p:cBhvr>
                                        <p:cTn id="12" dur="500"/>
                                        <p:tgtEl>
                                          <p:spTgt spid="21"/>
                                        </p:tgtEl>
                                      </p:cBhvr>
                                    </p:animEffect>
                                  </p:childTnLst>
                                </p:cTn>
                              </p:par>
                            </p:childTnLst>
                          </p:cTn>
                        </p:par>
                        <p:par>
                          <p:cTn id="13" fill="hold">
                            <p:stCondLst>
                              <p:cond delay="1000"/>
                            </p:stCondLst>
                            <p:childTnLst>
                              <p:par>
                                <p:cTn id="14" presetID="2" presetClass="entr" presetSubtype="2" decel="100000" fill="hold" nodeType="afterEffect">
                                  <p:stCondLst>
                                    <p:cond delay="0"/>
                                  </p:stCondLst>
                                  <p:iterate type="lt">
                                    <p:tmPct val="10000"/>
                                  </p:iterate>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ppt_x</p:attrName>
                                        </p:attrNameLst>
                                      </p:cBhvr>
                                      <p:tavLst>
                                        <p:tav tm="0">
                                          <p:val>
                                            <p:strVal val="1+#ppt_w/2"/>
                                          </p:val>
                                        </p:tav>
                                        <p:tav tm="100000">
                                          <p:val>
                                            <p:strVal val="#ppt_x"/>
                                          </p:val>
                                        </p:tav>
                                      </p:tavLst>
                                    </p:anim>
                                    <p:anim calcmode="lin" valueType="num">
                                      <p:cBhvr>
                                        <p:cTn id="17" dur="500" fill="hold"/>
                                        <p:tgtEl>
                                          <p:spTgt spid="17"/>
                                        </p:tgtEl>
                                        <p:attrNameLst>
                                          <p:attrName>ppt_y</p:attrName>
                                        </p:attrNameLst>
                                      </p:cBhvr>
                                      <p:tavLst>
                                        <p:tav tm="0">
                                          <p:val>
                                            <p:strVal val="#ppt_y"/>
                                          </p:val>
                                        </p:tav>
                                        <p:tav tm="100000">
                                          <p:val>
                                            <p:strVal val="#ppt_y"/>
                                          </p:val>
                                        </p:tav>
                                      </p:tavLst>
                                    </p:anim>
                                  </p:childTnLst>
                                </p:cTn>
                              </p:par>
                            </p:childTnLst>
                          </p:cTn>
                        </p:par>
                        <p:par>
                          <p:cTn id="18" fill="hold">
                            <p:stCondLst>
                              <p:cond delay="500"/>
                            </p:stCondLst>
                            <p:childTnLst>
                              <p:par>
                                <p:cTn id="19" presetID="2" presetClass="entr" presetSubtype="8" fill="hold" grpId="2" nodeType="afterEffect">
                                  <p:stCondLst>
                                    <p:cond delay="0"/>
                                  </p:stCondLst>
                                  <p:childTnLst>
                                    <p:set>
                                      <p:cBhvr>
                                        <p:cTn id="20" dur="1" fill="hold">
                                          <p:stCondLst>
                                            <p:cond delay="0"/>
                                          </p:stCondLst>
                                        </p:cTn>
                                        <p:tgtEl>
                                          <p:spTgt spid="16387"/>
                                        </p:tgtEl>
                                        <p:attrNameLst>
                                          <p:attrName>style.visibility</p:attrName>
                                        </p:attrNameLst>
                                      </p:cBhvr>
                                      <p:to>
                                        <p:strVal val="visible"/>
                                      </p:to>
                                    </p:set>
                                    <p:anim calcmode="lin" valueType="num">
                                      <p:cBhvr additive="base">
                                        <p:cTn id="21" dur="500" fill="hold"/>
                                        <p:tgtEl>
                                          <p:spTgt spid="16387"/>
                                        </p:tgtEl>
                                        <p:attrNameLst>
                                          <p:attrName>ppt_x</p:attrName>
                                        </p:attrNameLst>
                                      </p:cBhvr>
                                      <p:tavLst>
                                        <p:tav tm="0">
                                          <p:val>
                                            <p:strVal val="0-#ppt_w/2"/>
                                          </p:val>
                                        </p:tav>
                                        <p:tav tm="100000">
                                          <p:val>
                                            <p:strVal val="#ppt_x"/>
                                          </p:val>
                                        </p:tav>
                                      </p:tavLst>
                                    </p:anim>
                                    <p:anim calcmode="lin" valueType="num">
                                      <p:cBhvr additive="base">
                                        <p:cTn id="22" dur="500" fill="hold"/>
                                        <p:tgtEl>
                                          <p:spTgt spid="163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2"/>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文本框 99"/>
          <p:cNvSpPr txBox="1">
            <a:spLocks noChangeArrowheads="1"/>
          </p:cNvSpPr>
          <p:nvPr/>
        </p:nvSpPr>
        <p:spPr bwMode="auto">
          <a:xfrm>
            <a:off x="768350" y="879475"/>
            <a:ext cx="10655300" cy="5476875"/>
          </a:xfrm>
          <a:prstGeom prst="rect">
            <a:avLst/>
          </a:prstGeom>
          <a:noFill/>
          <a:ln w="9525">
            <a:noFill/>
            <a:miter lim="800000"/>
            <a:headEnd/>
            <a:tailEnd/>
          </a:ln>
        </p:spPr>
        <p:txBody>
          <a:bodyPr>
            <a:spAutoFit/>
          </a:bodyPr>
          <a:lstStyle/>
          <a:p>
            <a:pPr indent="392113">
              <a:lnSpc>
                <a:spcPts val="7000"/>
              </a:lnSpc>
            </a:pPr>
            <a:r>
              <a:rPr lang="en-US" altLang="zh-CN" sz="4000">
                <a:latin typeface="仿宋_GB2312"/>
                <a:ea typeface="仿宋_GB2312"/>
                <a:cs typeface="仿宋_GB2312"/>
              </a:rPr>
              <a:t>  </a:t>
            </a:r>
            <a:r>
              <a:rPr lang="zh-CN" altLang="en-US" sz="4000">
                <a:latin typeface="仿宋_GB2312"/>
                <a:ea typeface="仿宋_GB2312"/>
                <a:cs typeface="仿宋_GB2312"/>
              </a:rPr>
              <a:t>实施条例还明确了生活垃圾集中处理场所是指面向</a:t>
            </a:r>
            <a:r>
              <a:rPr lang="zh-CN" altLang="en-US" sz="4000">
                <a:solidFill>
                  <a:srgbClr val="0000FF"/>
                </a:solidFill>
                <a:latin typeface="仿宋_GB2312"/>
                <a:ea typeface="仿宋_GB2312"/>
                <a:cs typeface="仿宋_GB2312"/>
              </a:rPr>
              <a:t>社会公众</a:t>
            </a:r>
            <a:r>
              <a:rPr lang="zh-CN" altLang="en-US" sz="4000">
                <a:latin typeface="仿宋_GB2312"/>
                <a:ea typeface="仿宋_GB2312"/>
                <a:cs typeface="仿宋_GB2312"/>
              </a:rPr>
              <a:t>提供</a:t>
            </a:r>
            <a:r>
              <a:rPr lang="zh-CN" altLang="en-US" sz="4000">
                <a:solidFill>
                  <a:srgbClr val="0000FF"/>
                </a:solidFill>
                <a:latin typeface="仿宋_GB2312"/>
                <a:ea typeface="仿宋_GB2312"/>
                <a:cs typeface="仿宋_GB2312"/>
              </a:rPr>
              <a:t>公共生活垃圾</a:t>
            </a:r>
            <a:r>
              <a:rPr lang="zh-CN" altLang="en-US" sz="4000">
                <a:latin typeface="仿宋_GB2312"/>
                <a:ea typeface="仿宋_GB2312"/>
                <a:cs typeface="仿宋_GB2312"/>
              </a:rPr>
              <a:t>集中处理服务的填埋场、焚烧厂、堆肥厂等厂站或者设施。</a:t>
            </a:r>
            <a:r>
              <a:rPr lang="zh-CN" altLang="en-US" sz="4000">
                <a:solidFill>
                  <a:srgbClr val="FF0000"/>
                </a:solidFill>
                <a:latin typeface="仿宋_GB2312"/>
                <a:ea typeface="仿宋_GB2312"/>
                <a:cs typeface="仿宋_GB2312"/>
              </a:rPr>
              <a:t>举例说明：</a:t>
            </a:r>
            <a:r>
              <a:rPr lang="zh-CN" altLang="en-US" sz="4000">
                <a:latin typeface="仿宋_GB2312"/>
                <a:ea typeface="仿宋_GB2312"/>
                <a:cs typeface="仿宋_GB2312"/>
              </a:rPr>
              <a:t>向城镇污水处理厂排放污水，不征收环保税，而排污企业向其自建自用的处理设施排放，则征收环保税。 </a:t>
            </a:r>
            <a:endParaRPr lang="zh-CN" altLang="en-US" sz="4000"/>
          </a:p>
        </p:txBody>
      </p:sp>
    </p:spTree>
  </p:cSld>
  <p:clrMapOvr>
    <a:masterClrMapping/>
  </p:clrMapOvr>
  <p:transition>
    <p:cover dir="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文本框 99"/>
          <p:cNvSpPr txBox="1">
            <a:spLocks noChangeArrowheads="1"/>
          </p:cNvSpPr>
          <p:nvPr/>
        </p:nvSpPr>
        <p:spPr bwMode="auto">
          <a:xfrm>
            <a:off x="733425" y="541338"/>
            <a:ext cx="10202863" cy="6246812"/>
          </a:xfrm>
          <a:prstGeom prst="rect">
            <a:avLst/>
          </a:prstGeom>
          <a:noFill/>
          <a:ln w="9525">
            <a:noFill/>
            <a:miter lim="800000"/>
            <a:headEnd/>
            <a:tailEnd/>
          </a:ln>
        </p:spPr>
        <p:txBody>
          <a:bodyPr>
            <a:spAutoFit/>
          </a:bodyPr>
          <a:lstStyle/>
          <a:p>
            <a:pPr indent="392113">
              <a:lnSpc>
                <a:spcPts val="6000"/>
              </a:lnSpc>
            </a:pPr>
            <a:r>
              <a:rPr lang="en-US" altLang="zh-CN" sz="3600" b="1">
                <a:solidFill>
                  <a:srgbClr val="FF0000"/>
                </a:solidFill>
                <a:latin typeface="楷体" pitchFamily="49" charset="-122"/>
                <a:ea typeface="楷体" pitchFamily="49" charset="-122"/>
              </a:rPr>
              <a:t> </a:t>
            </a:r>
            <a:r>
              <a:rPr lang="zh-CN" altLang="en-US" sz="3600" b="1">
                <a:solidFill>
                  <a:srgbClr val="FF0000"/>
                </a:solidFill>
                <a:latin typeface="楷体" pitchFamily="49" charset="-122"/>
                <a:ea typeface="楷体" pitchFamily="49" charset="-122"/>
              </a:rPr>
              <a:t>（二）应当缴纳</a:t>
            </a:r>
          </a:p>
          <a:p>
            <a:pPr indent="392113">
              <a:lnSpc>
                <a:spcPts val="6000"/>
              </a:lnSpc>
            </a:pPr>
            <a:r>
              <a:rPr lang="zh-CN" altLang="en-US" sz="3600">
                <a:latin typeface="仿宋_GB2312"/>
                <a:ea typeface="仿宋_GB2312"/>
                <a:cs typeface="仿宋_GB2312"/>
              </a:rPr>
              <a:t>  包含以下两种“</a:t>
            </a:r>
            <a:r>
              <a:rPr lang="zh-CN" altLang="en-US" sz="3600" b="1">
                <a:solidFill>
                  <a:srgbClr val="FF0000"/>
                </a:solidFill>
                <a:latin typeface="仿宋_GB2312"/>
                <a:ea typeface="仿宋_GB2312"/>
                <a:cs typeface="仿宋_GB2312"/>
              </a:rPr>
              <a:t>应当</a:t>
            </a:r>
            <a:r>
              <a:rPr lang="zh-CN" altLang="en-US" sz="3600">
                <a:latin typeface="仿宋_GB2312"/>
                <a:ea typeface="仿宋_GB2312"/>
                <a:cs typeface="仿宋_GB2312"/>
              </a:rPr>
              <a:t>”情形：</a:t>
            </a:r>
          </a:p>
          <a:p>
            <a:pPr indent="392113">
              <a:lnSpc>
                <a:spcPts val="6000"/>
              </a:lnSpc>
            </a:pPr>
            <a:r>
              <a:rPr lang="zh-CN" altLang="en-US" sz="3600">
                <a:latin typeface="仿宋_GB2312"/>
                <a:ea typeface="仿宋_GB2312"/>
                <a:cs typeface="仿宋_GB2312"/>
              </a:rPr>
              <a:t> （一）</a:t>
            </a:r>
            <a:r>
              <a:rPr lang="zh-CN" altLang="en-US" sz="3600" b="1">
                <a:latin typeface="仿宋_GB2312"/>
                <a:ea typeface="仿宋_GB2312"/>
                <a:cs typeface="仿宋_GB2312"/>
              </a:rPr>
              <a:t>依法设立的城乡污水集中处理、生活垃圾集中处理场所</a:t>
            </a:r>
            <a:r>
              <a:rPr lang="zh-CN" altLang="en-US" sz="3600" b="1">
                <a:solidFill>
                  <a:srgbClr val="FF0000"/>
                </a:solidFill>
                <a:latin typeface="仿宋_GB2312"/>
                <a:ea typeface="仿宋_GB2312"/>
                <a:cs typeface="仿宋_GB2312"/>
              </a:rPr>
              <a:t>超过国家和地方规定的排放标准</a:t>
            </a:r>
            <a:r>
              <a:rPr lang="zh-CN" altLang="en-US" sz="3600">
                <a:latin typeface="仿宋_GB2312"/>
                <a:ea typeface="仿宋_GB2312"/>
                <a:cs typeface="仿宋_GB2312"/>
              </a:rPr>
              <a:t>向环境排放应税污染物的，</a:t>
            </a:r>
            <a:r>
              <a:rPr lang="zh-CN" altLang="en-US" sz="3600" b="1" u="sng">
                <a:solidFill>
                  <a:srgbClr val="0000FF"/>
                </a:solidFill>
                <a:latin typeface="仿宋_GB2312"/>
                <a:ea typeface="仿宋_GB2312"/>
                <a:cs typeface="仿宋_GB2312"/>
              </a:rPr>
              <a:t>应当</a:t>
            </a:r>
            <a:r>
              <a:rPr lang="zh-CN" altLang="en-US" sz="3600">
                <a:latin typeface="仿宋_GB2312"/>
                <a:ea typeface="仿宋_GB2312"/>
                <a:cs typeface="仿宋_GB2312"/>
              </a:rPr>
              <a:t>缴纳环境保护税。</a:t>
            </a:r>
          </a:p>
          <a:p>
            <a:pPr indent="392113">
              <a:lnSpc>
                <a:spcPts val="6000"/>
              </a:lnSpc>
            </a:pPr>
            <a:r>
              <a:rPr lang="zh-CN" altLang="en-US" sz="3600">
                <a:latin typeface="仿宋_GB2312"/>
                <a:ea typeface="仿宋_GB2312"/>
                <a:cs typeface="仿宋_GB2312"/>
              </a:rPr>
              <a:t> （二）企业事业单位和其他生产经营者</a:t>
            </a:r>
            <a:r>
              <a:rPr lang="zh-CN" altLang="en-US" sz="3600" b="1">
                <a:latin typeface="仿宋_GB2312"/>
                <a:ea typeface="仿宋_GB2312"/>
                <a:cs typeface="仿宋_GB2312"/>
              </a:rPr>
              <a:t>贮存或者处置固体废物</a:t>
            </a:r>
            <a:r>
              <a:rPr lang="zh-CN" altLang="en-US" sz="3600" b="1">
                <a:solidFill>
                  <a:srgbClr val="FF0000"/>
                </a:solidFill>
                <a:latin typeface="仿宋_GB2312"/>
                <a:ea typeface="仿宋_GB2312"/>
                <a:cs typeface="仿宋_GB2312"/>
              </a:rPr>
              <a:t>不符合国家和地方环境保护标准</a:t>
            </a:r>
            <a:r>
              <a:rPr lang="zh-CN" altLang="en-US" sz="3600">
                <a:latin typeface="仿宋_GB2312"/>
                <a:ea typeface="仿宋_GB2312"/>
                <a:cs typeface="仿宋_GB2312"/>
              </a:rPr>
              <a:t>的，</a:t>
            </a:r>
            <a:r>
              <a:rPr lang="zh-CN" altLang="en-US" sz="3600" b="1" u="sng">
                <a:solidFill>
                  <a:srgbClr val="0000FF"/>
                </a:solidFill>
                <a:latin typeface="仿宋_GB2312"/>
                <a:ea typeface="仿宋_GB2312"/>
                <a:cs typeface="仿宋_GB2312"/>
              </a:rPr>
              <a:t>应当</a:t>
            </a:r>
            <a:r>
              <a:rPr lang="zh-CN" altLang="en-US" sz="3600">
                <a:latin typeface="仿宋_GB2312"/>
                <a:ea typeface="仿宋_GB2312"/>
                <a:cs typeface="仿宋_GB2312"/>
              </a:rPr>
              <a:t>缴纳环境保护税。</a:t>
            </a:r>
            <a:endParaRPr lang="zh-CN" altLang="en-US" sz="3600"/>
          </a:p>
        </p:txBody>
      </p:sp>
    </p:spTree>
  </p:cSld>
  <p:clrMapOvr>
    <a:masterClrMapping/>
  </p:clrMapOvr>
  <p:transition>
    <p:cover dir="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828675" y="1030288"/>
            <a:ext cx="10534650" cy="4287837"/>
          </a:xfrm>
          <a:prstGeom prst="rect">
            <a:avLst/>
          </a:prstGeom>
          <a:noFill/>
          <a:ln w="9525">
            <a:noFill/>
          </a:ln>
        </p:spPr>
        <p:txBody>
          <a:bodyPr>
            <a:spAutoFit/>
          </a:bodyPr>
          <a:lstStyle/>
          <a:p>
            <a:pPr indent="406400">
              <a:defRPr/>
            </a:pPr>
            <a:r>
              <a:rPr lang="zh-CN" altLang="en-US" sz="3600" b="1" dirty="0">
                <a:latin typeface="黑体" panose="02010609060101010101" pitchFamily="49" charset="-122"/>
                <a:ea typeface="黑体" panose="02010609060101010101" pitchFamily="49" charset="-122"/>
                <a:cs typeface="黑体" panose="02010609060101010101" pitchFamily="49" charset="-122"/>
              </a:rPr>
              <a:t>三、税目、税额</a:t>
            </a:r>
          </a:p>
          <a:p>
            <a:pPr>
              <a:lnSpc>
                <a:spcPts val="7100"/>
              </a:lnSpc>
              <a:defRPr/>
            </a:pPr>
            <a:r>
              <a:rPr lang="zh-CN" altLang="en-US" sz="3600" dirty="0">
                <a:latin typeface="仿宋_GB2312" panose="02010609030101010101" charset="-122"/>
                <a:ea typeface="仿宋_GB2312" panose="02010609030101010101" charset="-122"/>
                <a:cs typeface="仿宋_GB2312" panose="02010609030101010101" charset="-122"/>
              </a:rPr>
              <a:t>    环境保护税的税目、税额，依照环境保护税法所附</a:t>
            </a:r>
            <a:r>
              <a:rPr lang="en-US" altLang="zh-CN" sz="3600" b="1" dirty="0">
                <a:solidFill>
                  <a:srgbClr val="FF0000"/>
                </a:solidFill>
                <a:latin typeface="仿宋_GB2312" panose="02010609030101010101" charset="-122"/>
                <a:ea typeface="仿宋_GB2312" panose="02010609030101010101" charset="-122"/>
                <a:cs typeface="仿宋_GB2312" panose="02010609030101010101" charset="-122"/>
              </a:rPr>
              <a:t>《</a:t>
            </a:r>
            <a:r>
              <a:rPr lang="zh-CN" altLang="en-US" sz="3600" b="1" dirty="0">
                <a:solidFill>
                  <a:srgbClr val="FF0000"/>
                </a:solidFill>
                <a:latin typeface="仿宋_GB2312" panose="02010609030101010101" charset="-122"/>
                <a:ea typeface="仿宋_GB2312" panose="02010609030101010101" charset="-122"/>
                <a:cs typeface="仿宋_GB2312" panose="02010609030101010101" charset="-122"/>
              </a:rPr>
              <a:t>环境保护税税目税额表</a:t>
            </a:r>
            <a:r>
              <a:rPr lang="en-US" altLang="zh-CN" sz="3600" b="1" dirty="0">
                <a:solidFill>
                  <a:srgbClr val="FF0000"/>
                </a:solidFill>
                <a:latin typeface="仿宋_GB2312" panose="02010609030101010101" charset="-122"/>
                <a:ea typeface="仿宋_GB2312" panose="02010609030101010101" charset="-122"/>
                <a:cs typeface="仿宋_GB2312" panose="02010609030101010101" charset="-122"/>
              </a:rPr>
              <a:t>》</a:t>
            </a:r>
            <a:r>
              <a:rPr lang="zh-CN" altLang="en-US" sz="3600" dirty="0">
                <a:latin typeface="仿宋_GB2312" panose="02010609030101010101" charset="-122"/>
                <a:ea typeface="仿宋_GB2312" panose="02010609030101010101" charset="-122"/>
                <a:cs typeface="仿宋_GB2312" panose="02010609030101010101" charset="-122"/>
              </a:rPr>
              <a:t>执行。税法只列出</a:t>
            </a:r>
            <a:r>
              <a:rPr lang="zh-CN" altLang="en-US" sz="3600" b="1" dirty="0">
                <a:solidFill>
                  <a:srgbClr val="FF0000"/>
                </a:solidFill>
                <a:latin typeface="仿宋_GB2312" panose="02010609030101010101" charset="-122"/>
                <a:ea typeface="仿宋_GB2312" panose="02010609030101010101" charset="-122"/>
                <a:cs typeface="仿宋_GB2312" panose="02010609030101010101" charset="-122"/>
              </a:rPr>
              <a:t>水污染物、大气污染物</a:t>
            </a:r>
            <a:r>
              <a:rPr lang="zh-CN" altLang="en-US" sz="3600" dirty="0">
                <a:latin typeface="仿宋_GB2312" panose="02010609030101010101" charset="-122"/>
                <a:ea typeface="仿宋_GB2312" panose="02010609030101010101" charset="-122"/>
                <a:cs typeface="仿宋_GB2312" panose="02010609030101010101" charset="-122"/>
              </a:rPr>
              <a:t>的税额幅度，具体税额标准下放到了</a:t>
            </a:r>
            <a:r>
              <a:rPr lang="zh-CN" altLang="en-US" sz="3600" dirty="0">
                <a:solidFill>
                  <a:srgbClr val="0000FF"/>
                </a:solidFill>
                <a:latin typeface="仿宋_GB2312" panose="02010609030101010101" charset="-122"/>
                <a:ea typeface="仿宋_GB2312" panose="02010609030101010101" charset="-122"/>
                <a:cs typeface="仿宋_GB2312" panose="02010609030101010101" charset="-122"/>
              </a:rPr>
              <a:t>省级人民政府制定</a:t>
            </a:r>
            <a:r>
              <a:rPr lang="zh-CN" altLang="en-US" sz="3600" dirty="0">
                <a:latin typeface="仿宋_GB2312" panose="02010609030101010101" charset="-122"/>
                <a:ea typeface="仿宋_GB2312" panose="02010609030101010101" charset="-122"/>
                <a:cs typeface="仿宋_GB2312" panose="02010609030101010101" charset="-122"/>
              </a:rPr>
              <a:t>。</a:t>
            </a:r>
            <a:endParaRPr lang="zh-CN" altLang="en-US" sz="3600" dirty="0">
              <a:latin typeface="Arial" panose="020B0604020202020204" pitchFamily="34" charset="0"/>
              <a:ea typeface="宋体" panose="02010600030101010101" pitchFamily="2" charset="-122"/>
            </a:endParaRPr>
          </a:p>
        </p:txBody>
      </p:sp>
    </p:spTree>
  </p:cSld>
  <p:clrMapOvr>
    <a:masterClrMapping/>
  </p:clrMapOvr>
  <p:transition>
    <p:cover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文本框 99"/>
          <p:cNvSpPr txBox="1">
            <a:spLocks noChangeArrowheads="1"/>
          </p:cNvSpPr>
          <p:nvPr/>
        </p:nvSpPr>
        <p:spPr bwMode="auto">
          <a:xfrm>
            <a:off x="757238" y="620713"/>
            <a:ext cx="10677525" cy="5926137"/>
          </a:xfrm>
          <a:prstGeom prst="rect">
            <a:avLst/>
          </a:prstGeom>
          <a:noFill/>
          <a:ln w="9525">
            <a:noFill/>
            <a:miter lim="800000"/>
            <a:headEnd/>
            <a:tailEnd/>
          </a:ln>
        </p:spPr>
        <p:txBody>
          <a:bodyPr>
            <a:spAutoFit/>
          </a:bodyPr>
          <a:lstStyle/>
          <a:p>
            <a:pPr>
              <a:lnSpc>
                <a:spcPts val="6500"/>
              </a:lnSpc>
            </a:pPr>
            <a:r>
              <a:rPr lang="en-US" altLang="zh-CN" sz="4000">
                <a:latin typeface="仿宋_GB2312"/>
                <a:ea typeface="仿宋_GB2312"/>
                <a:cs typeface="仿宋_GB2312"/>
              </a:rPr>
              <a:t>    </a:t>
            </a:r>
            <a:r>
              <a:rPr lang="zh-CN" altLang="en-US" sz="3600">
                <a:latin typeface="仿宋_GB2312"/>
                <a:ea typeface="仿宋_GB2312"/>
                <a:cs typeface="仿宋_GB2312"/>
              </a:rPr>
              <a:t>税法及其实施条例明确：应税大气污染物和水污染物的具体</a:t>
            </a:r>
            <a:r>
              <a:rPr lang="zh-CN" altLang="en-US" sz="3600">
                <a:solidFill>
                  <a:srgbClr val="0000FF"/>
                </a:solidFill>
                <a:latin typeface="仿宋_GB2312"/>
                <a:ea typeface="仿宋_GB2312"/>
                <a:cs typeface="仿宋_GB2312"/>
              </a:rPr>
              <a:t>适用税额的确定和调整</a:t>
            </a:r>
            <a:r>
              <a:rPr lang="zh-CN" altLang="en-US" sz="3600">
                <a:latin typeface="仿宋_GB2312"/>
                <a:ea typeface="仿宋_GB2312"/>
                <a:cs typeface="仿宋_GB2312"/>
              </a:rPr>
              <a:t>，由省、自治区、直辖市人民政府统筹考虑本地区环境承载能力、污染物排放现状和经济社会生态发展目标要求，在税法所附</a:t>
            </a:r>
            <a:r>
              <a:rPr lang="en-US" altLang="zh-CN" sz="3600">
                <a:latin typeface="仿宋_GB2312"/>
                <a:ea typeface="仿宋_GB2312"/>
                <a:cs typeface="仿宋_GB2312"/>
              </a:rPr>
              <a:t>《</a:t>
            </a:r>
            <a:r>
              <a:rPr lang="zh-CN" altLang="en-US" sz="3600">
                <a:latin typeface="仿宋_GB2312"/>
                <a:ea typeface="仿宋_GB2312"/>
                <a:cs typeface="仿宋_GB2312"/>
              </a:rPr>
              <a:t>环境保护税税目税额表</a:t>
            </a:r>
            <a:r>
              <a:rPr lang="en-US" altLang="zh-CN" sz="3600">
                <a:latin typeface="仿宋_GB2312"/>
                <a:ea typeface="仿宋_GB2312"/>
                <a:cs typeface="仿宋_GB2312"/>
              </a:rPr>
              <a:t>》</a:t>
            </a:r>
            <a:r>
              <a:rPr lang="zh-CN" altLang="en-US" sz="3600">
                <a:latin typeface="仿宋_GB2312"/>
                <a:ea typeface="仿宋_GB2312"/>
                <a:cs typeface="仿宋_GB2312"/>
              </a:rPr>
              <a:t>规定的</a:t>
            </a:r>
            <a:r>
              <a:rPr lang="zh-CN" altLang="en-US" sz="3600" b="1">
                <a:solidFill>
                  <a:srgbClr val="FF0000"/>
                </a:solidFill>
                <a:latin typeface="仿宋_GB2312"/>
                <a:ea typeface="仿宋_GB2312"/>
                <a:cs typeface="仿宋_GB2312"/>
              </a:rPr>
              <a:t>税额幅度内</a:t>
            </a:r>
            <a:r>
              <a:rPr lang="zh-CN" altLang="en-US" sz="3600">
                <a:latin typeface="仿宋_GB2312"/>
                <a:ea typeface="仿宋_GB2312"/>
                <a:cs typeface="仿宋_GB2312"/>
              </a:rPr>
              <a:t>提出，报</a:t>
            </a:r>
            <a:r>
              <a:rPr lang="zh-CN" altLang="en-US" sz="3600">
                <a:solidFill>
                  <a:srgbClr val="FF0000"/>
                </a:solidFill>
                <a:latin typeface="仿宋_GB2312"/>
                <a:ea typeface="仿宋_GB2312"/>
                <a:cs typeface="仿宋_GB2312"/>
              </a:rPr>
              <a:t>同级人民代表大会常务委员会决定</a:t>
            </a:r>
            <a:r>
              <a:rPr lang="zh-CN" altLang="en-US" sz="3600">
                <a:latin typeface="仿宋_GB2312"/>
                <a:ea typeface="仿宋_GB2312"/>
                <a:cs typeface="仿宋_GB2312"/>
              </a:rPr>
              <a:t>，并报</a:t>
            </a:r>
            <a:r>
              <a:rPr lang="zh-CN" altLang="en-US" sz="3600">
                <a:solidFill>
                  <a:srgbClr val="0000FF"/>
                </a:solidFill>
                <a:latin typeface="仿宋_GB2312"/>
                <a:ea typeface="仿宋_GB2312"/>
                <a:cs typeface="仿宋_GB2312"/>
              </a:rPr>
              <a:t>全国人民代表大会常务委员会和国务院备案</a:t>
            </a:r>
            <a:r>
              <a:rPr lang="zh-CN" altLang="en-US" sz="3600">
                <a:latin typeface="仿宋_GB2312"/>
                <a:ea typeface="仿宋_GB2312"/>
                <a:cs typeface="仿宋_GB2312"/>
              </a:rPr>
              <a:t>。</a:t>
            </a:r>
            <a:endParaRPr lang="zh-CN" altLang="en-US" sz="3600"/>
          </a:p>
        </p:txBody>
      </p:sp>
    </p:spTree>
  </p:cSld>
  <p:clrMapOvr>
    <a:masterClrMapping/>
  </p:clrMapOvr>
  <p:transition>
    <p:cover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文本框 99"/>
          <p:cNvSpPr txBox="1">
            <a:spLocks noChangeArrowheads="1"/>
          </p:cNvSpPr>
          <p:nvPr/>
        </p:nvSpPr>
        <p:spPr bwMode="auto">
          <a:xfrm>
            <a:off x="1089025" y="592138"/>
            <a:ext cx="10179050" cy="6184900"/>
          </a:xfrm>
          <a:prstGeom prst="rect">
            <a:avLst/>
          </a:prstGeom>
          <a:noFill/>
          <a:ln w="9525">
            <a:noFill/>
            <a:miter lim="800000"/>
            <a:headEnd/>
            <a:tailEnd/>
          </a:ln>
        </p:spPr>
        <p:txBody>
          <a:bodyPr>
            <a:spAutoFit/>
          </a:bodyPr>
          <a:lstStyle/>
          <a:p>
            <a:pPr indent="406400"/>
            <a:r>
              <a:rPr lang="zh-CN" altLang="en-US" sz="3600" b="1">
                <a:latin typeface="黑体" pitchFamily="49" charset="-122"/>
                <a:ea typeface="黑体" pitchFamily="49" charset="-122"/>
              </a:rPr>
              <a:t>四、计税依据</a:t>
            </a:r>
            <a:endParaRPr lang="zh-CN" altLang="en-US" sz="3600" b="1">
              <a:latin typeface="黑体" pitchFamily="49" charset="-122"/>
              <a:ea typeface="黑体" pitchFamily="49" charset="-122"/>
              <a:cs typeface="楷体" pitchFamily="49" charset="-122"/>
            </a:endParaRPr>
          </a:p>
          <a:p>
            <a:pPr indent="406400"/>
            <a:r>
              <a:rPr lang="zh-CN" altLang="en-US" sz="3600" b="1">
                <a:latin typeface="楷体" pitchFamily="49" charset="-122"/>
                <a:ea typeface="楷体" pitchFamily="49" charset="-122"/>
              </a:rPr>
              <a:t>  （一）不同税目的计税依据</a:t>
            </a:r>
            <a:endParaRPr lang="zh-CN" altLang="en-US" sz="3600">
              <a:latin typeface="仿宋_GB2312"/>
              <a:ea typeface="仿宋_GB2312"/>
              <a:cs typeface="仿宋_GB2312"/>
            </a:endParaRPr>
          </a:p>
          <a:p>
            <a:pPr indent="406400"/>
            <a:r>
              <a:rPr lang="zh-CN" altLang="en-US" sz="3600">
                <a:latin typeface="仿宋_GB2312"/>
                <a:ea typeface="仿宋_GB2312"/>
                <a:cs typeface="仿宋_GB2312"/>
              </a:rPr>
              <a:t>  应税污染物的计税依据，按照下列方法确定：</a:t>
            </a:r>
          </a:p>
          <a:p>
            <a:pPr indent="406400"/>
            <a:r>
              <a:rPr lang="zh-CN" altLang="en-US" sz="3600">
                <a:latin typeface="仿宋_GB2312"/>
                <a:ea typeface="仿宋_GB2312"/>
                <a:cs typeface="仿宋_GB2312"/>
              </a:rPr>
              <a:t> （</a:t>
            </a:r>
            <a:r>
              <a:rPr lang="en-US" altLang="zh-CN" sz="3600">
                <a:latin typeface="仿宋_GB2312"/>
                <a:ea typeface="仿宋_GB2312"/>
                <a:cs typeface="仿宋_GB2312"/>
              </a:rPr>
              <a:t>1</a:t>
            </a:r>
            <a:r>
              <a:rPr lang="zh-CN" altLang="en-US" sz="3600">
                <a:latin typeface="仿宋_GB2312"/>
                <a:ea typeface="仿宋_GB2312"/>
                <a:cs typeface="仿宋_GB2312"/>
              </a:rPr>
              <a:t>）应税大气污染物按照污染物排放量</a:t>
            </a:r>
            <a:r>
              <a:rPr lang="zh-CN" altLang="en-US" sz="3600" b="1">
                <a:solidFill>
                  <a:srgbClr val="FF0000"/>
                </a:solidFill>
                <a:latin typeface="仿宋_GB2312"/>
                <a:ea typeface="仿宋_GB2312"/>
                <a:cs typeface="仿宋_GB2312"/>
              </a:rPr>
              <a:t>折合的污染当量数</a:t>
            </a:r>
            <a:r>
              <a:rPr lang="zh-CN" altLang="en-US" sz="3600">
                <a:latin typeface="仿宋_GB2312"/>
                <a:ea typeface="仿宋_GB2312"/>
                <a:cs typeface="仿宋_GB2312"/>
              </a:rPr>
              <a:t>确定；</a:t>
            </a:r>
          </a:p>
          <a:p>
            <a:pPr indent="406400"/>
            <a:r>
              <a:rPr lang="zh-CN" altLang="en-US" sz="3600">
                <a:latin typeface="仿宋_GB2312"/>
                <a:ea typeface="仿宋_GB2312"/>
                <a:cs typeface="仿宋_GB2312"/>
              </a:rPr>
              <a:t> （</a:t>
            </a:r>
            <a:r>
              <a:rPr lang="en-US" altLang="zh-CN" sz="3600">
                <a:latin typeface="仿宋_GB2312"/>
                <a:ea typeface="仿宋_GB2312"/>
                <a:cs typeface="仿宋_GB2312"/>
              </a:rPr>
              <a:t>2</a:t>
            </a:r>
            <a:r>
              <a:rPr lang="zh-CN" altLang="en-US" sz="3600">
                <a:latin typeface="仿宋_GB2312"/>
                <a:ea typeface="仿宋_GB2312"/>
                <a:cs typeface="仿宋_GB2312"/>
              </a:rPr>
              <a:t>）应税水污染物按照污染物排放量</a:t>
            </a:r>
            <a:r>
              <a:rPr lang="zh-CN" altLang="en-US" sz="3600" b="1">
                <a:solidFill>
                  <a:srgbClr val="FF0000"/>
                </a:solidFill>
                <a:latin typeface="仿宋_GB2312"/>
                <a:ea typeface="仿宋_GB2312"/>
                <a:cs typeface="仿宋_GB2312"/>
              </a:rPr>
              <a:t>折合的污染当量数</a:t>
            </a:r>
            <a:r>
              <a:rPr lang="zh-CN" altLang="en-US" sz="3600">
                <a:latin typeface="仿宋_GB2312"/>
                <a:ea typeface="仿宋_GB2312"/>
                <a:cs typeface="仿宋_GB2312"/>
              </a:rPr>
              <a:t>确定；</a:t>
            </a:r>
          </a:p>
          <a:p>
            <a:pPr indent="406400"/>
            <a:r>
              <a:rPr lang="zh-CN" altLang="en-US" sz="3600">
                <a:latin typeface="仿宋_GB2312"/>
                <a:ea typeface="仿宋_GB2312"/>
                <a:cs typeface="仿宋_GB2312"/>
              </a:rPr>
              <a:t> （</a:t>
            </a:r>
            <a:r>
              <a:rPr lang="en-US" altLang="zh-CN" sz="3600">
                <a:latin typeface="仿宋_GB2312"/>
                <a:ea typeface="仿宋_GB2312"/>
                <a:cs typeface="仿宋_GB2312"/>
              </a:rPr>
              <a:t>3</a:t>
            </a:r>
            <a:r>
              <a:rPr lang="zh-CN" altLang="en-US" sz="3600">
                <a:latin typeface="仿宋_GB2312"/>
                <a:ea typeface="仿宋_GB2312"/>
                <a:cs typeface="仿宋_GB2312"/>
              </a:rPr>
              <a:t>）应税固体废物按照</a:t>
            </a:r>
            <a:r>
              <a:rPr lang="zh-CN" altLang="en-US" sz="3600" b="1">
                <a:solidFill>
                  <a:srgbClr val="FF0000"/>
                </a:solidFill>
                <a:latin typeface="仿宋_GB2312"/>
                <a:ea typeface="仿宋_GB2312"/>
                <a:cs typeface="仿宋_GB2312"/>
              </a:rPr>
              <a:t>固体废物的排放</a:t>
            </a:r>
            <a:r>
              <a:rPr lang="zh-CN" altLang="en-US" sz="3600" b="1">
                <a:latin typeface="仿宋_GB2312"/>
                <a:ea typeface="仿宋_GB2312"/>
                <a:cs typeface="仿宋_GB2312"/>
              </a:rPr>
              <a:t>量</a:t>
            </a:r>
            <a:r>
              <a:rPr lang="zh-CN" altLang="en-US" sz="3600">
                <a:latin typeface="仿宋_GB2312"/>
                <a:ea typeface="仿宋_GB2312"/>
                <a:cs typeface="仿宋_GB2312"/>
              </a:rPr>
              <a:t>确定；</a:t>
            </a:r>
          </a:p>
          <a:p>
            <a:pPr indent="406400"/>
            <a:r>
              <a:rPr lang="zh-CN" altLang="en-US" sz="3600">
                <a:latin typeface="仿宋_GB2312"/>
                <a:ea typeface="仿宋_GB2312"/>
                <a:cs typeface="仿宋_GB2312"/>
              </a:rPr>
              <a:t> （</a:t>
            </a:r>
            <a:r>
              <a:rPr lang="en-US" altLang="zh-CN" sz="3600">
                <a:latin typeface="仿宋_GB2312"/>
                <a:ea typeface="仿宋_GB2312"/>
                <a:cs typeface="仿宋_GB2312"/>
              </a:rPr>
              <a:t>4</a:t>
            </a:r>
            <a:r>
              <a:rPr lang="zh-CN" altLang="en-US" sz="3600">
                <a:latin typeface="仿宋_GB2312"/>
                <a:ea typeface="仿宋_GB2312"/>
                <a:cs typeface="仿宋_GB2312"/>
              </a:rPr>
              <a:t>）应税噪声按照</a:t>
            </a:r>
            <a:r>
              <a:rPr lang="zh-CN" altLang="en-US" sz="3600" b="1">
                <a:solidFill>
                  <a:srgbClr val="FF0000"/>
                </a:solidFill>
                <a:latin typeface="仿宋_GB2312"/>
                <a:ea typeface="仿宋_GB2312"/>
                <a:cs typeface="仿宋_GB2312"/>
              </a:rPr>
              <a:t>超过国家规定标准的分贝数</a:t>
            </a:r>
            <a:r>
              <a:rPr lang="zh-CN" altLang="en-US" sz="3600">
                <a:latin typeface="仿宋_GB2312"/>
                <a:ea typeface="仿宋_GB2312"/>
                <a:cs typeface="仿宋_GB2312"/>
              </a:rPr>
              <a:t>确定。</a:t>
            </a:r>
            <a:endParaRPr lang="zh-CN" altLang="en-US" sz="3600"/>
          </a:p>
        </p:txBody>
      </p:sp>
    </p:spTree>
  </p:cSld>
  <p:clrMapOvr>
    <a:masterClrMapping/>
  </p:clrMapOvr>
  <p:transition>
    <p:cover dir="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文本框 99"/>
          <p:cNvSpPr txBox="1">
            <a:spLocks noChangeArrowheads="1"/>
          </p:cNvSpPr>
          <p:nvPr/>
        </p:nvSpPr>
        <p:spPr bwMode="auto">
          <a:xfrm>
            <a:off x="615950" y="931863"/>
            <a:ext cx="10487025" cy="5476875"/>
          </a:xfrm>
          <a:prstGeom prst="rect">
            <a:avLst/>
          </a:prstGeom>
          <a:noFill/>
          <a:ln w="9525">
            <a:noFill/>
            <a:miter lim="800000"/>
            <a:headEnd/>
            <a:tailEnd/>
          </a:ln>
        </p:spPr>
        <p:txBody>
          <a:bodyPr>
            <a:spAutoFit/>
          </a:bodyPr>
          <a:lstStyle/>
          <a:p>
            <a:pPr indent="406400">
              <a:lnSpc>
                <a:spcPts val="7000"/>
              </a:lnSpc>
            </a:pPr>
            <a:r>
              <a:rPr lang="en-US" altLang="zh-CN" sz="3600">
                <a:latin typeface="仿宋_GB2312"/>
                <a:ea typeface="仿宋_GB2312"/>
                <a:cs typeface="仿宋_GB2312"/>
              </a:rPr>
              <a:t>  </a:t>
            </a:r>
            <a:r>
              <a:rPr lang="zh-CN" altLang="en-US" sz="3600">
                <a:latin typeface="仿宋_GB2312"/>
                <a:ea typeface="仿宋_GB2312"/>
                <a:cs typeface="仿宋_GB2312"/>
              </a:rPr>
              <a:t>大气污染物、水污染物计税依据的确定需参照</a:t>
            </a:r>
            <a:r>
              <a:rPr lang="en-US" altLang="zh-CN" sz="3600">
                <a:solidFill>
                  <a:srgbClr val="FF0000"/>
                </a:solidFill>
                <a:latin typeface="仿宋_GB2312"/>
                <a:ea typeface="仿宋_GB2312"/>
                <a:cs typeface="仿宋_GB2312"/>
              </a:rPr>
              <a:t>《</a:t>
            </a:r>
            <a:r>
              <a:rPr lang="zh-CN" altLang="en-US" sz="3600">
                <a:solidFill>
                  <a:srgbClr val="FF0000"/>
                </a:solidFill>
                <a:latin typeface="仿宋_GB2312"/>
                <a:ea typeface="仿宋_GB2312"/>
                <a:cs typeface="仿宋_GB2312"/>
              </a:rPr>
              <a:t>应税污染物和当量值表</a:t>
            </a:r>
            <a:r>
              <a:rPr lang="en-US" altLang="zh-CN" sz="3600">
                <a:solidFill>
                  <a:srgbClr val="FF0000"/>
                </a:solidFill>
                <a:latin typeface="仿宋_GB2312"/>
                <a:ea typeface="仿宋_GB2312"/>
                <a:cs typeface="仿宋_GB2312"/>
              </a:rPr>
              <a:t>》</a:t>
            </a:r>
            <a:r>
              <a:rPr lang="zh-CN" altLang="en-US" sz="3600">
                <a:latin typeface="仿宋_GB2312"/>
                <a:ea typeface="仿宋_GB2312"/>
                <a:cs typeface="仿宋_GB2312"/>
              </a:rPr>
              <a:t>计算：应税大气污染物、水污染物的污染当量数，以</a:t>
            </a:r>
            <a:r>
              <a:rPr lang="zh-CN" altLang="en-US" sz="3600" b="1">
                <a:solidFill>
                  <a:srgbClr val="0000FF"/>
                </a:solidFill>
                <a:latin typeface="仿宋_GB2312"/>
                <a:ea typeface="仿宋_GB2312"/>
                <a:cs typeface="仿宋_GB2312"/>
              </a:rPr>
              <a:t>该污染物的排放量</a:t>
            </a:r>
            <a:r>
              <a:rPr lang="zh-CN" altLang="en-US" sz="3600" b="1">
                <a:solidFill>
                  <a:srgbClr val="FF0000"/>
                </a:solidFill>
                <a:latin typeface="仿宋_GB2312"/>
                <a:ea typeface="仿宋_GB2312"/>
                <a:cs typeface="仿宋_GB2312"/>
              </a:rPr>
              <a:t>除以</a:t>
            </a:r>
            <a:r>
              <a:rPr lang="zh-CN" altLang="en-US" sz="3600" b="1">
                <a:solidFill>
                  <a:srgbClr val="0000FF"/>
                </a:solidFill>
                <a:latin typeface="仿宋_GB2312"/>
                <a:ea typeface="仿宋_GB2312"/>
                <a:cs typeface="仿宋_GB2312"/>
              </a:rPr>
              <a:t>该污染物的污染当量值</a:t>
            </a:r>
            <a:r>
              <a:rPr lang="zh-CN" altLang="en-US" sz="3600">
                <a:latin typeface="仿宋_GB2312"/>
                <a:ea typeface="仿宋_GB2312"/>
                <a:cs typeface="仿宋_GB2312"/>
              </a:rPr>
              <a:t>计算。每种应税大气污染物、水污染物的具体污染当量值，依照本法所附</a:t>
            </a:r>
            <a:r>
              <a:rPr lang="en-US" altLang="zh-CN" sz="3600">
                <a:latin typeface="仿宋_GB2312"/>
                <a:ea typeface="仿宋_GB2312"/>
                <a:cs typeface="仿宋_GB2312"/>
              </a:rPr>
              <a:t>《</a:t>
            </a:r>
            <a:r>
              <a:rPr lang="zh-CN" altLang="en-US" sz="3600">
                <a:latin typeface="仿宋_GB2312"/>
                <a:ea typeface="仿宋_GB2312"/>
                <a:cs typeface="仿宋_GB2312"/>
              </a:rPr>
              <a:t>应税污染物和当量值表</a:t>
            </a:r>
            <a:r>
              <a:rPr lang="en-US" altLang="zh-CN" sz="3600">
                <a:latin typeface="仿宋_GB2312"/>
                <a:ea typeface="仿宋_GB2312"/>
                <a:cs typeface="仿宋_GB2312"/>
              </a:rPr>
              <a:t>》</a:t>
            </a:r>
            <a:r>
              <a:rPr lang="zh-CN" altLang="en-US" sz="3600">
                <a:latin typeface="仿宋_GB2312"/>
                <a:ea typeface="仿宋_GB2312"/>
                <a:cs typeface="仿宋_GB2312"/>
              </a:rPr>
              <a:t>执行。</a:t>
            </a:r>
            <a:endParaRPr lang="zh-CN" altLang="en-US" sz="3600"/>
          </a:p>
        </p:txBody>
      </p:sp>
    </p:spTree>
  </p:cSld>
  <p:clrMapOvr>
    <a:masterClrMapping/>
  </p:clrMapOvr>
  <p:transition>
    <p:cover dir="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文本框 99"/>
          <p:cNvSpPr txBox="1">
            <a:spLocks noChangeArrowheads="1"/>
          </p:cNvSpPr>
          <p:nvPr/>
        </p:nvSpPr>
        <p:spPr bwMode="auto">
          <a:xfrm>
            <a:off x="946150" y="1136650"/>
            <a:ext cx="10299700" cy="3681413"/>
          </a:xfrm>
          <a:prstGeom prst="rect">
            <a:avLst/>
          </a:prstGeom>
          <a:noFill/>
          <a:ln w="9525">
            <a:noFill/>
            <a:miter lim="800000"/>
            <a:headEnd/>
            <a:tailEnd/>
          </a:ln>
        </p:spPr>
        <p:txBody>
          <a:bodyPr>
            <a:spAutoFit/>
          </a:bodyPr>
          <a:lstStyle/>
          <a:p>
            <a:pPr indent="406400">
              <a:lnSpc>
                <a:spcPts val="7000"/>
              </a:lnSpc>
            </a:pPr>
            <a:r>
              <a:rPr lang="en-US" altLang="zh-CN" sz="3600" dirty="0">
                <a:latin typeface="仿宋_GB2312"/>
                <a:ea typeface="仿宋_GB2312"/>
                <a:cs typeface="仿宋_GB2312"/>
              </a:rPr>
              <a:t>  </a:t>
            </a:r>
            <a:r>
              <a:rPr lang="zh-CN" altLang="en-US" sz="3600" dirty="0">
                <a:latin typeface="仿宋_GB2312"/>
                <a:ea typeface="仿宋_GB2312"/>
                <a:cs typeface="仿宋_GB2312"/>
              </a:rPr>
              <a:t>污染当量值的含义，表示了不同污染物或污染排放量之间的污染危害和处理费用的对比关系，</a:t>
            </a:r>
            <a:r>
              <a:rPr lang="zh-CN" altLang="en-US" sz="3600" dirty="0">
                <a:solidFill>
                  <a:srgbClr val="FF0000"/>
                </a:solidFill>
                <a:latin typeface="仿宋_GB2312"/>
                <a:ea typeface="仿宋_GB2312"/>
                <a:cs typeface="仿宋_GB2312"/>
              </a:rPr>
              <a:t>污染当量值越小，越说明其污染危害大，净化处理难，其根据排污量计算的污染当量数就越高</a:t>
            </a:r>
            <a:r>
              <a:rPr lang="zh-CN" altLang="en-US" sz="3600" dirty="0">
                <a:latin typeface="仿宋_GB2312"/>
                <a:ea typeface="仿宋_GB2312"/>
                <a:cs typeface="仿宋_GB2312"/>
              </a:rPr>
              <a:t>。</a:t>
            </a:r>
            <a:endParaRPr lang="zh-CN" altLang="en-US" sz="3600" dirty="0"/>
          </a:p>
        </p:txBody>
      </p:sp>
    </p:spTree>
  </p:cSld>
  <p:clrMapOvr>
    <a:masterClrMapping/>
  </p:clrMapOvr>
  <p:transition>
    <p:cover dir="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文本框 99"/>
          <p:cNvSpPr txBox="1">
            <a:spLocks noChangeArrowheads="1"/>
          </p:cNvSpPr>
          <p:nvPr/>
        </p:nvSpPr>
        <p:spPr bwMode="auto">
          <a:xfrm>
            <a:off x="1066800" y="828675"/>
            <a:ext cx="10202863" cy="5630863"/>
          </a:xfrm>
          <a:prstGeom prst="rect">
            <a:avLst/>
          </a:prstGeom>
          <a:noFill/>
          <a:ln w="9525">
            <a:noFill/>
            <a:miter lim="800000"/>
            <a:headEnd/>
            <a:tailEnd/>
          </a:ln>
        </p:spPr>
        <p:txBody>
          <a:bodyPr>
            <a:spAutoFit/>
          </a:bodyPr>
          <a:lstStyle/>
          <a:p>
            <a:pPr indent="407988"/>
            <a:r>
              <a:rPr lang="en-US" altLang="zh-CN" sz="3600" b="1">
                <a:latin typeface="楷体" pitchFamily="49" charset="-122"/>
                <a:ea typeface="楷体" pitchFamily="49" charset="-122"/>
              </a:rPr>
              <a:t> </a:t>
            </a:r>
            <a:r>
              <a:rPr lang="zh-CN" altLang="en-US" sz="3600" b="1">
                <a:latin typeface="楷体" pitchFamily="49" charset="-122"/>
                <a:ea typeface="楷体" pitchFamily="49" charset="-122"/>
              </a:rPr>
              <a:t>（二）排放多项污染物的情况</a:t>
            </a:r>
            <a:endParaRPr lang="zh-CN" altLang="en-US" sz="3600">
              <a:latin typeface="仿宋_GB2312"/>
              <a:ea typeface="仿宋_GB2312"/>
              <a:cs typeface="仿宋_GB2312"/>
            </a:endParaRPr>
          </a:p>
          <a:p>
            <a:pPr indent="407988"/>
            <a:r>
              <a:rPr lang="zh-CN" altLang="en-US" sz="3600">
                <a:latin typeface="仿宋_GB2312"/>
                <a:ea typeface="仿宋_GB2312"/>
                <a:cs typeface="仿宋_GB2312"/>
              </a:rPr>
              <a:t>  每一排放口或者没有排放口的</a:t>
            </a:r>
            <a:r>
              <a:rPr lang="zh-CN" altLang="en-US" sz="3600" b="1">
                <a:solidFill>
                  <a:srgbClr val="FF0000"/>
                </a:solidFill>
                <a:latin typeface="仿宋_GB2312"/>
                <a:ea typeface="仿宋_GB2312"/>
                <a:cs typeface="仿宋_GB2312"/>
              </a:rPr>
              <a:t>应税大气污染物</a:t>
            </a:r>
            <a:r>
              <a:rPr lang="zh-CN" altLang="en-US" sz="3600">
                <a:latin typeface="仿宋_GB2312"/>
                <a:ea typeface="仿宋_GB2312"/>
                <a:cs typeface="仿宋_GB2312"/>
              </a:rPr>
              <a:t>，按照污染当量数从大到小排序</a:t>
            </a:r>
            <a:r>
              <a:rPr lang="en-US" altLang="zh-CN" sz="3600">
                <a:latin typeface="仿宋_GB2312"/>
                <a:ea typeface="仿宋_GB2312"/>
                <a:cs typeface="仿宋_GB2312"/>
              </a:rPr>
              <a:t>,</a:t>
            </a:r>
            <a:r>
              <a:rPr lang="zh-CN" altLang="en-US" sz="3600">
                <a:latin typeface="仿宋_GB2312"/>
                <a:ea typeface="仿宋_GB2312"/>
                <a:cs typeface="仿宋_GB2312"/>
              </a:rPr>
              <a:t>对</a:t>
            </a:r>
            <a:r>
              <a:rPr lang="zh-CN" altLang="en-US" sz="3600" b="1">
                <a:solidFill>
                  <a:srgbClr val="0000FF"/>
                </a:solidFill>
                <a:latin typeface="仿宋_GB2312"/>
                <a:ea typeface="仿宋_GB2312"/>
                <a:cs typeface="仿宋_GB2312"/>
              </a:rPr>
              <a:t>前三项污染物征收环境保护税</a:t>
            </a:r>
            <a:r>
              <a:rPr lang="zh-CN" altLang="en-US" sz="3600">
                <a:latin typeface="仿宋_GB2312"/>
                <a:ea typeface="仿宋_GB2312"/>
                <a:cs typeface="仿宋_GB2312"/>
              </a:rPr>
              <a:t>。</a:t>
            </a:r>
          </a:p>
          <a:p>
            <a:pPr indent="407988"/>
            <a:r>
              <a:rPr lang="zh-CN" altLang="en-US" sz="3600">
                <a:latin typeface="仿宋_GB2312"/>
                <a:ea typeface="仿宋_GB2312"/>
                <a:cs typeface="仿宋_GB2312"/>
              </a:rPr>
              <a:t>  每一排放口的</a:t>
            </a:r>
            <a:r>
              <a:rPr lang="zh-CN" altLang="en-US" sz="3600" b="1">
                <a:solidFill>
                  <a:srgbClr val="FF0000"/>
                </a:solidFill>
                <a:latin typeface="仿宋_GB2312"/>
                <a:ea typeface="仿宋_GB2312"/>
                <a:cs typeface="仿宋_GB2312"/>
              </a:rPr>
              <a:t>应税水污染物</a:t>
            </a:r>
            <a:r>
              <a:rPr lang="zh-CN" altLang="en-US" sz="3600">
                <a:latin typeface="仿宋_GB2312"/>
                <a:ea typeface="仿宋_GB2312"/>
                <a:cs typeface="仿宋_GB2312"/>
              </a:rPr>
              <a:t>，按照本法所附</a:t>
            </a:r>
            <a:r>
              <a:rPr lang="en-US" altLang="zh-CN" sz="3600">
                <a:latin typeface="仿宋_GB2312"/>
                <a:ea typeface="仿宋_GB2312"/>
                <a:cs typeface="仿宋_GB2312"/>
              </a:rPr>
              <a:t>《</a:t>
            </a:r>
            <a:r>
              <a:rPr lang="zh-CN" altLang="en-US" sz="3600">
                <a:latin typeface="仿宋_GB2312"/>
                <a:ea typeface="仿宋_GB2312"/>
                <a:cs typeface="仿宋_GB2312"/>
              </a:rPr>
              <a:t>应税污染物和当量值表</a:t>
            </a:r>
            <a:r>
              <a:rPr lang="en-US" altLang="zh-CN" sz="3600">
                <a:latin typeface="仿宋_GB2312"/>
                <a:ea typeface="仿宋_GB2312"/>
                <a:cs typeface="仿宋_GB2312"/>
              </a:rPr>
              <a:t>》</a:t>
            </a:r>
            <a:r>
              <a:rPr lang="zh-CN" altLang="en-US" sz="3600">
                <a:latin typeface="仿宋_GB2312"/>
                <a:ea typeface="仿宋_GB2312"/>
                <a:cs typeface="仿宋_GB2312"/>
              </a:rPr>
              <a:t>，</a:t>
            </a:r>
            <a:r>
              <a:rPr lang="zh-CN" altLang="en-US" sz="3600" b="1">
                <a:solidFill>
                  <a:srgbClr val="FF0000"/>
                </a:solidFill>
                <a:latin typeface="仿宋_GB2312"/>
                <a:ea typeface="仿宋_GB2312"/>
                <a:cs typeface="仿宋_GB2312"/>
              </a:rPr>
              <a:t>区分第一类水污染物和其他类水污染物</a:t>
            </a:r>
            <a:r>
              <a:rPr lang="zh-CN" altLang="en-US" sz="3600">
                <a:latin typeface="仿宋_GB2312"/>
                <a:ea typeface="仿宋_GB2312"/>
                <a:cs typeface="仿宋_GB2312"/>
              </a:rPr>
              <a:t>，按照污染当量数从大到小排序，对</a:t>
            </a:r>
            <a:r>
              <a:rPr lang="zh-CN" altLang="en-US" sz="3600" b="1">
                <a:solidFill>
                  <a:srgbClr val="0000FF"/>
                </a:solidFill>
                <a:latin typeface="仿宋_GB2312"/>
                <a:ea typeface="仿宋_GB2312"/>
                <a:cs typeface="仿宋_GB2312"/>
              </a:rPr>
              <a:t>第一类水污染物按照前五项</a:t>
            </a:r>
            <a:r>
              <a:rPr lang="zh-CN" altLang="en-US" sz="3600">
                <a:latin typeface="仿宋_GB2312"/>
                <a:ea typeface="仿宋_GB2312"/>
                <a:cs typeface="仿宋_GB2312"/>
              </a:rPr>
              <a:t>征收环境保护税，对</a:t>
            </a:r>
            <a:r>
              <a:rPr lang="zh-CN" altLang="en-US" sz="3600" b="1">
                <a:solidFill>
                  <a:srgbClr val="0000FF"/>
                </a:solidFill>
                <a:latin typeface="仿宋_GB2312"/>
                <a:ea typeface="仿宋_GB2312"/>
                <a:cs typeface="仿宋_GB2312"/>
              </a:rPr>
              <a:t>其他类水污染物按照前三项</a:t>
            </a:r>
            <a:r>
              <a:rPr lang="zh-CN" altLang="en-US" sz="3600">
                <a:latin typeface="仿宋_GB2312"/>
                <a:ea typeface="仿宋_GB2312"/>
                <a:cs typeface="仿宋_GB2312"/>
              </a:rPr>
              <a:t>征收环境保护税。</a:t>
            </a:r>
            <a:endParaRPr lang="zh-CN" altLang="en-US" sz="3600"/>
          </a:p>
        </p:txBody>
      </p:sp>
    </p:spTree>
  </p:cSld>
  <p:clrMapOvr>
    <a:masterClrMapping/>
  </p:clrMapOvr>
  <p:transition>
    <p:cover dir="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文本框 99"/>
          <p:cNvSpPr txBox="1">
            <a:spLocks noChangeArrowheads="1"/>
          </p:cNvSpPr>
          <p:nvPr/>
        </p:nvSpPr>
        <p:spPr bwMode="auto">
          <a:xfrm>
            <a:off x="544513" y="746125"/>
            <a:ext cx="10367962" cy="5400675"/>
          </a:xfrm>
          <a:prstGeom prst="rect">
            <a:avLst/>
          </a:prstGeom>
          <a:noFill/>
          <a:ln w="9525">
            <a:noFill/>
            <a:miter lim="800000"/>
            <a:headEnd/>
            <a:tailEnd/>
          </a:ln>
        </p:spPr>
        <p:txBody>
          <a:bodyPr>
            <a:spAutoFit/>
          </a:bodyPr>
          <a:lstStyle/>
          <a:p>
            <a:pPr>
              <a:lnSpc>
                <a:spcPts val="6900"/>
              </a:lnSpc>
            </a:pPr>
            <a:r>
              <a:rPr lang="en-US" altLang="zh-CN" sz="3600" dirty="0">
                <a:latin typeface="仿宋_GB2312"/>
                <a:ea typeface="仿宋_GB2312"/>
                <a:cs typeface="仿宋_GB2312"/>
              </a:rPr>
              <a:t>    </a:t>
            </a:r>
            <a:r>
              <a:rPr lang="zh-CN" altLang="en-US" sz="3600" dirty="0">
                <a:latin typeface="仿宋_GB2312"/>
                <a:ea typeface="仿宋_GB2312"/>
                <a:cs typeface="仿宋_GB2312"/>
              </a:rPr>
              <a:t>环保税法规定，省、自治区、直辖市人民政府根据本地区污染物减排的特殊需要，可以</a:t>
            </a:r>
            <a:r>
              <a:rPr lang="zh-CN" altLang="en-US" sz="3600" b="1" dirty="0">
                <a:solidFill>
                  <a:srgbClr val="FF0000"/>
                </a:solidFill>
                <a:latin typeface="仿宋_GB2312"/>
                <a:ea typeface="仿宋_GB2312"/>
                <a:cs typeface="仿宋_GB2312"/>
              </a:rPr>
              <a:t>增加同一排放口征收环境保护税的应税污染物项目数</a:t>
            </a:r>
            <a:r>
              <a:rPr lang="zh-CN" altLang="en-US" sz="3600" dirty="0">
                <a:latin typeface="仿宋_GB2312"/>
                <a:ea typeface="仿宋_GB2312"/>
                <a:cs typeface="仿宋_GB2312"/>
              </a:rPr>
              <a:t>，报同级人民代表大会常务委员会决定，并报全国人民代表大会常务委员会和国务院备案。</a:t>
            </a:r>
            <a:r>
              <a:rPr lang="zh-CN" altLang="en-US" sz="3600" b="1" dirty="0">
                <a:solidFill>
                  <a:srgbClr val="FF0000"/>
                </a:solidFill>
                <a:latin typeface="仿宋_GB2312"/>
                <a:ea typeface="仿宋_GB2312"/>
                <a:cs typeface="仿宋_GB2312"/>
              </a:rPr>
              <a:t>我省已经明确，不增加应税污染物的项目数。</a:t>
            </a:r>
            <a:endParaRPr lang="zh-CN" altLang="en-US" sz="3600" dirty="0"/>
          </a:p>
        </p:txBody>
      </p:sp>
    </p:spTree>
  </p:cSld>
  <p:clrMapOvr>
    <a:masterClrMapping/>
  </p:clrMapOvr>
  <p:transition>
    <p:cover dir="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文本框 99"/>
          <p:cNvSpPr txBox="1">
            <a:spLocks noChangeArrowheads="1"/>
          </p:cNvSpPr>
          <p:nvPr/>
        </p:nvSpPr>
        <p:spPr bwMode="auto">
          <a:xfrm>
            <a:off x="590550" y="407988"/>
            <a:ext cx="10558463" cy="6234112"/>
          </a:xfrm>
          <a:prstGeom prst="rect">
            <a:avLst/>
          </a:prstGeom>
          <a:noFill/>
          <a:ln w="9525">
            <a:noFill/>
            <a:miter lim="800000"/>
            <a:headEnd/>
            <a:tailEnd/>
          </a:ln>
        </p:spPr>
        <p:txBody>
          <a:bodyPr>
            <a:spAutoFit/>
          </a:bodyPr>
          <a:lstStyle/>
          <a:p>
            <a:pPr indent="407988">
              <a:lnSpc>
                <a:spcPts val="4700"/>
              </a:lnSpc>
            </a:pPr>
            <a:r>
              <a:rPr lang="en-US" altLang="zh-CN" sz="3600" b="1">
                <a:latin typeface="楷体" pitchFamily="49" charset="-122"/>
                <a:ea typeface="楷体" pitchFamily="49" charset="-122"/>
              </a:rPr>
              <a:t>  </a:t>
            </a:r>
            <a:r>
              <a:rPr lang="zh-CN" altLang="en-US" sz="3600" b="1">
                <a:latin typeface="楷体" pitchFamily="49" charset="-122"/>
                <a:ea typeface="楷体" pitchFamily="49" charset="-122"/>
              </a:rPr>
              <a:t>（三）污染物排放量确定的方法</a:t>
            </a:r>
            <a:endParaRPr lang="zh-CN" altLang="en-US" sz="3600">
              <a:latin typeface="仿宋_GB2312"/>
              <a:ea typeface="仿宋_GB2312"/>
              <a:cs typeface="仿宋_GB2312"/>
            </a:endParaRPr>
          </a:p>
          <a:p>
            <a:pPr indent="407988">
              <a:lnSpc>
                <a:spcPts val="5000"/>
              </a:lnSpc>
            </a:pPr>
            <a:r>
              <a:rPr lang="zh-CN" altLang="en-US" sz="3600">
                <a:latin typeface="仿宋_GB2312"/>
                <a:ea typeface="仿宋_GB2312"/>
                <a:cs typeface="仿宋_GB2312"/>
              </a:rPr>
              <a:t>  税法</a:t>
            </a:r>
            <a:r>
              <a:rPr lang="zh-CN" altLang="en-US" sz="3600" b="1">
                <a:solidFill>
                  <a:srgbClr val="FF0000"/>
                </a:solidFill>
                <a:latin typeface="仿宋_GB2312"/>
                <a:ea typeface="仿宋_GB2312"/>
                <a:cs typeface="仿宋_GB2312"/>
              </a:rPr>
              <a:t>第十条</a:t>
            </a:r>
            <a:r>
              <a:rPr lang="zh-CN" altLang="en-US" sz="3600">
                <a:latin typeface="仿宋_GB2312"/>
                <a:ea typeface="仿宋_GB2312"/>
                <a:cs typeface="仿宋_GB2312"/>
              </a:rPr>
              <a:t>规定，应税大气污染物、水污染物、固体废物的排放量和噪声的分贝数，按照下列方法和顺序计算：</a:t>
            </a:r>
          </a:p>
          <a:p>
            <a:pPr indent="407988">
              <a:lnSpc>
                <a:spcPts val="4700"/>
              </a:lnSpc>
            </a:pPr>
            <a:r>
              <a:rPr lang="zh-CN" altLang="en-US" sz="3600">
                <a:latin typeface="仿宋_GB2312"/>
                <a:ea typeface="仿宋_GB2312"/>
                <a:cs typeface="仿宋_GB2312"/>
              </a:rPr>
              <a:t> （一）纳税人安装使用符合国家规定和监测规范的污染物自动监测设备的，</a:t>
            </a:r>
            <a:r>
              <a:rPr lang="zh-CN" altLang="en-US" sz="3600" b="1">
                <a:solidFill>
                  <a:srgbClr val="0000FF"/>
                </a:solidFill>
                <a:latin typeface="仿宋_GB2312"/>
                <a:ea typeface="仿宋_GB2312"/>
                <a:cs typeface="仿宋_GB2312"/>
              </a:rPr>
              <a:t>按照污染物自动监测数据</a:t>
            </a:r>
            <a:r>
              <a:rPr lang="zh-CN" altLang="en-US" sz="3600">
                <a:latin typeface="仿宋_GB2312"/>
                <a:ea typeface="仿宋_GB2312"/>
                <a:cs typeface="仿宋_GB2312"/>
              </a:rPr>
              <a:t>计算；</a:t>
            </a:r>
          </a:p>
          <a:p>
            <a:pPr indent="407988">
              <a:lnSpc>
                <a:spcPts val="4700"/>
              </a:lnSpc>
            </a:pPr>
            <a:r>
              <a:rPr lang="zh-CN" altLang="en-US" sz="3600">
                <a:latin typeface="仿宋_GB2312"/>
                <a:ea typeface="仿宋_GB2312"/>
                <a:cs typeface="仿宋_GB2312"/>
              </a:rPr>
              <a:t> （二）纳税人未安装使用污染物自动监测设备的，</a:t>
            </a:r>
            <a:r>
              <a:rPr lang="zh-CN" altLang="en-US" sz="3600" b="1">
                <a:solidFill>
                  <a:srgbClr val="0000FF"/>
                </a:solidFill>
                <a:latin typeface="仿宋_GB2312"/>
                <a:ea typeface="仿宋_GB2312"/>
                <a:cs typeface="仿宋_GB2312"/>
              </a:rPr>
              <a:t>按照监测机构出具的符合国家有关规定和监测规范的监测数据</a:t>
            </a:r>
            <a:r>
              <a:rPr lang="zh-CN" altLang="en-US" sz="3600">
                <a:latin typeface="仿宋_GB2312"/>
                <a:ea typeface="仿宋_GB2312"/>
                <a:cs typeface="仿宋_GB2312"/>
              </a:rPr>
              <a:t>计算；</a:t>
            </a:r>
            <a:endParaRPr lang="zh-CN" altLang="en-US" sz="3600"/>
          </a:p>
        </p:txBody>
      </p:sp>
    </p:spTree>
  </p:cSld>
  <p:clrMapOvr>
    <a:masterClrMapping/>
  </p:clrMapOvr>
  <p:transition>
    <p:cover dir="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文本框 1"/>
          <p:cNvSpPr txBox="1">
            <a:spLocks noChangeArrowheads="1"/>
          </p:cNvSpPr>
          <p:nvPr/>
        </p:nvSpPr>
        <p:spPr bwMode="auto">
          <a:xfrm>
            <a:off x="544513" y="274638"/>
            <a:ext cx="11102975" cy="5705475"/>
          </a:xfrm>
          <a:prstGeom prst="rect">
            <a:avLst/>
          </a:prstGeom>
          <a:noFill/>
          <a:ln w="9525">
            <a:noFill/>
            <a:miter lim="800000"/>
            <a:headEnd/>
            <a:tailEnd/>
          </a:ln>
        </p:spPr>
        <p:txBody>
          <a:bodyPr>
            <a:spAutoFit/>
          </a:bodyPr>
          <a:lstStyle/>
          <a:p>
            <a:pPr algn="ctr"/>
            <a:r>
              <a:rPr lang="zh-CN" altLang="en-US" sz="4400" b="1" dirty="0"/>
              <a:t>前    言</a:t>
            </a:r>
          </a:p>
          <a:p>
            <a:r>
              <a:rPr lang="zh-CN" altLang="en-US" sz="3600" dirty="0"/>
              <a:t>       开征环境保护税是党中央、国务院推进生态文明建设的重大战略部署，是保护和改善环境,减少污染物排放的重要举措。其深远意义在于通过“推动环境保护费改税”，“用严格的法律制度保护生态环境”，运用税收杠杆的调节职能，引导形成节约能源资源的产业结构和消费模式，推动经济结构调整和发展方式转变。下面，通过狭义的税制要素划分，来解读环境保护税法及其实施条例，以期让各位纳税人了解环境保护税哪该征、怎么征、征多少的问题。</a:t>
            </a:r>
          </a:p>
        </p:txBody>
      </p:sp>
    </p:spTree>
  </p:cSld>
  <p:clrMapOvr>
    <a:masterClrMapping/>
  </p:clrMapOvr>
  <p:transition>
    <p:cover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文本框 99"/>
          <p:cNvSpPr txBox="1">
            <a:spLocks noChangeArrowheads="1"/>
          </p:cNvSpPr>
          <p:nvPr/>
        </p:nvSpPr>
        <p:spPr bwMode="auto">
          <a:xfrm>
            <a:off x="685800" y="763588"/>
            <a:ext cx="10369550" cy="5092700"/>
          </a:xfrm>
          <a:prstGeom prst="rect">
            <a:avLst/>
          </a:prstGeom>
          <a:noFill/>
          <a:ln w="9525">
            <a:noFill/>
            <a:miter lim="800000"/>
            <a:headEnd/>
            <a:tailEnd/>
          </a:ln>
        </p:spPr>
        <p:txBody>
          <a:bodyPr>
            <a:spAutoFit/>
          </a:bodyPr>
          <a:lstStyle/>
          <a:p>
            <a:pPr>
              <a:lnSpc>
                <a:spcPts val="6500"/>
              </a:lnSpc>
            </a:pPr>
            <a:r>
              <a:rPr lang="en-US" altLang="zh-CN" sz="4000">
                <a:latin typeface="仿宋_GB2312"/>
                <a:ea typeface="仿宋_GB2312"/>
                <a:cs typeface="仿宋_GB2312"/>
              </a:rPr>
              <a:t>   </a:t>
            </a:r>
            <a:r>
              <a:rPr lang="zh-CN" altLang="en-US" sz="3600">
                <a:latin typeface="仿宋_GB2312"/>
                <a:ea typeface="仿宋_GB2312"/>
                <a:cs typeface="仿宋_GB2312"/>
              </a:rPr>
              <a:t>（三）因排放污染物种类多等原因不具备监测条件的，</a:t>
            </a:r>
            <a:r>
              <a:rPr lang="zh-CN" altLang="en-US" sz="3600" b="1">
                <a:solidFill>
                  <a:srgbClr val="0000FF"/>
                </a:solidFill>
                <a:latin typeface="仿宋_GB2312"/>
                <a:ea typeface="仿宋_GB2312"/>
                <a:cs typeface="仿宋_GB2312"/>
              </a:rPr>
              <a:t>按照国务院环境保护主管部门规定的排污系数、物料衡算方法</a:t>
            </a:r>
            <a:r>
              <a:rPr lang="zh-CN" altLang="en-US" sz="3600">
                <a:latin typeface="仿宋_GB2312"/>
                <a:ea typeface="仿宋_GB2312"/>
                <a:cs typeface="仿宋_GB2312"/>
              </a:rPr>
              <a:t>计算；</a:t>
            </a:r>
          </a:p>
          <a:p>
            <a:pPr>
              <a:lnSpc>
                <a:spcPts val="6500"/>
              </a:lnSpc>
            </a:pPr>
            <a:r>
              <a:rPr lang="zh-CN" altLang="en-US" sz="3600">
                <a:latin typeface="仿宋_GB2312"/>
                <a:ea typeface="仿宋_GB2312"/>
                <a:cs typeface="仿宋_GB2312"/>
              </a:rPr>
              <a:t>   （四）不能按照本条第一项至第三项规定的方法计算的，</a:t>
            </a:r>
            <a:r>
              <a:rPr lang="zh-CN" altLang="en-US" sz="3600" b="1">
                <a:solidFill>
                  <a:srgbClr val="0000FF"/>
                </a:solidFill>
                <a:latin typeface="仿宋_GB2312"/>
                <a:ea typeface="仿宋_GB2312"/>
                <a:cs typeface="仿宋_GB2312"/>
              </a:rPr>
              <a:t>按照省、自治区、直辖市人民政府</a:t>
            </a:r>
            <a:r>
              <a:rPr lang="zh-CN" altLang="en-US" sz="3600" b="1">
                <a:solidFill>
                  <a:srgbClr val="FF0000"/>
                </a:solidFill>
                <a:latin typeface="仿宋_GB2312"/>
                <a:ea typeface="仿宋_GB2312"/>
                <a:cs typeface="仿宋_GB2312"/>
              </a:rPr>
              <a:t>环境保护主管部门</a:t>
            </a:r>
            <a:r>
              <a:rPr lang="zh-CN" altLang="en-US" sz="3600" b="1">
                <a:solidFill>
                  <a:srgbClr val="0000FF"/>
                </a:solidFill>
                <a:latin typeface="仿宋_GB2312"/>
                <a:ea typeface="仿宋_GB2312"/>
                <a:cs typeface="仿宋_GB2312"/>
              </a:rPr>
              <a:t>规定的抽样测算的方法核定</a:t>
            </a:r>
            <a:r>
              <a:rPr lang="zh-CN" altLang="en-US" sz="3600">
                <a:latin typeface="仿宋_GB2312"/>
                <a:ea typeface="仿宋_GB2312"/>
                <a:cs typeface="仿宋_GB2312"/>
              </a:rPr>
              <a:t>计算。</a:t>
            </a:r>
            <a:endParaRPr lang="zh-CN" altLang="en-US" sz="3600"/>
          </a:p>
        </p:txBody>
      </p:sp>
    </p:spTree>
  </p:cSld>
  <p:clrMapOvr>
    <a:masterClrMapping/>
  </p:clrMapOvr>
  <p:transition>
    <p:cover dir="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590550" y="336550"/>
            <a:ext cx="10393363" cy="6442075"/>
          </a:xfrm>
          <a:prstGeom prst="rect">
            <a:avLst/>
          </a:prstGeom>
          <a:noFill/>
          <a:ln w="9525">
            <a:noFill/>
          </a:ln>
        </p:spPr>
        <p:txBody>
          <a:bodyPr>
            <a:spAutoFit/>
          </a:bodyPr>
          <a:lstStyle/>
          <a:p>
            <a:pPr indent="407988">
              <a:lnSpc>
                <a:spcPts val="5000"/>
              </a:lnSpc>
            </a:pPr>
            <a:r>
              <a:rPr lang="en-US" altLang="zh-CN" sz="3600" b="1" dirty="0">
                <a:solidFill>
                  <a:srgbClr val="FF0000"/>
                </a:solidFill>
                <a:latin typeface="仿宋_GB2312"/>
                <a:ea typeface="仿宋_GB2312"/>
                <a:cs typeface="仿宋_GB2312"/>
              </a:rPr>
              <a:t>  </a:t>
            </a:r>
            <a:r>
              <a:rPr lang="zh-CN" altLang="en-US" sz="3600" b="1" dirty="0">
                <a:solidFill>
                  <a:srgbClr val="FF0000"/>
                </a:solidFill>
                <a:latin typeface="仿宋_GB2312"/>
                <a:ea typeface="仿宋_GB2312"/>
                <a:cs typeface="仿宋_GB2312"/>
              </a:rPr>
              <a:t>排污系数</a:t>
            </a:r>
            <a:r>
              <a:rPr lang="zh-CN" altLang="en-US" sz="3600" dirty="0">
                <a:latin typeface="仿宋_GB2312"/>
                <a:ea typeface="仿宋_GB2312"/>
                <a:cs typeface="仿宋_GB2312"/>
              </a:rPr>
              <a:t>是指在正常技术经济和管理等条件下，生产单位产品所产生（或排放的）污染物数量的统计平均值。</a:t>
            </a:r>
            <a:endParaRPr lang="zh-CN" altLang="en-US" sz="3600" b="1" dirty="0">
              <a:solidFill>
                <a:srgbClr val="FF0000"/>
              </a:solidFill>
              <a:latin typeface="仿宋_GB2312"/>
              <a:ea typeface="仿宋_GB2312"/>
              <a:cs typeface="仿宋_GB2312"/>
            </a:endParaRPr>
          </a:p>
          <a:p>
            <a:pPr indent="407988">
              <a:lnSpc>
                <a:spcPts val="5000"/>
              </a:lnSpc>
            </a:pPr>
            <a:r>
              <a:rPr lang="zh-CN" altLang="en-US" sz="3600" b="1" dirty="0">
                <a:solidFill>
                  <a:srgbClr val="FF0000"/>
                </a:solidFill>
                <a:latin typeface="仿宋_GB2312"/>
                <a:ea typeface="仿宋_GB2312"/>
                <a:cs typeface="仿宋_GB2312"/>
              </a:rPr>
              <a:t>  物料衡算</a:t>
            </a:r>
            <a:r>
              <a:rPr lang="zh-CN" altLang="en-US" sz="3600" dirty="0">
                <a:latin typeface="仿宋_GB2312"/>
                <a:ea typeface="仿宋_GB2312"/>
                <a:cs typeface="仿宋_GB2312"/>
              </a:rPr>
              <a:t>是指以质量守恒定律为基础对物料平衡进行计算。物料平衡是指在单位时间内进入系统</a:t>
            </a:r>
            <a:r>
              <a:rPr lang="en-US" altLang="zh-CN" sz="3600" dirty="0">
                <a:latin typeface="仿宋_GB2312"/>
                <a:ea typeface="仿宋_GB2312"/>
                <a:cs typeface="仿宋_GB2312"/>
              </a:rPr>
              <a:t>(</a:t>
            </a:r>
            <a:r>
              <a:rPr lang="zh-CN" altLang="en-US" sz="3600" dirty="0">
                <a:latin typeface="仿宋_GB2312"/>
                <a:ea typeface="仿宋_GB2312"/>
                <a:cs typeface="仿宋_GB2312"/>
              </a:rPr>
              <a:t>体系</a:t>
            </a:r>
            <a:r>
              <a:rPr lang="en-US" altLang="zh-CN" sz="3600" dirty="0">
                <a:latin typeface="仿宋_GB2312"/>
                <a:ea typeface="仿宋_GB2312"/>
                <a:cs typeface="仿宋_GB2312"/>
              </a:rPr>
              <a:t>)</a:t>
            </a:r>
            <a:r>
              <a:rPr lang="zh-CN" altLang="en-US" sz="3600" dirty="0">
                <a:latin typeface="仿宋_GB2312"/>
                <a:ea typeface="仿宋_GB2312"/>
                <a:cs typeface="仿宋_GB2312"/>
              </a:rPr>
              <a:t>的全部物料质量必定等于离开该系统的全部物料质量再加上损失掉的和积累起来的物料质量。</a:t>
            </a:r>
            <a:endParaRPr lang="zh-CN" altLang="en-US" sz="3600" b="1" dirty="0">
              <a:solidFill>
                <a:srgbClr val="FF0000"/>
              </a:solidFill>
              <a:latin typeface="仿宋_GB2312"/>
              <a:ea typeface="仿宋_GB2312"/>
              <a:cs typeface="仿宋_GB2312"/>
            </a:endParaRPr>
          </a:p>
          <a:p>
            <a:pPr indent="407988">
              <a:lnSpc>
                <a:spcPts val="5000"/>
              </a:lnSpc>
            </a:pPr>
            <a:r>
              <a:rPr lang="zh-CN" altLang="en-US" sz="3600" b="1" dirty="0">
                <a:solidFill>
                  <a:srgbClr val="FF0000"/>
                </a:solidFill>
                <a:latin typeface="仿宋_GB2312"/>
                <a:ea typeface="仿宋_GB2312"/>
                <a:cs typeface="仿宋_GB2312"/>
              </a:rPr>
              <a:t>  抽样测算</a:t>
            </a:r>
            <a:r>
              <a:rPr lang="zh-CN" altLang="en-US" sz="3600" dirty="0">
                <a:latin typeface="仿宋_GB2312"/>
                <a:ea typeface="仿宋_GB2312"/>
                <a:cs typeface="仿宋_GB2312"/>
              </a:rPr>
              <a:t>是指通过分行业科学取样实施排污量监测，以平均值作为行业标准值，用于核定排污量或者污染当量数或者特征值的计算方法。</a:t>
            </a:r>
            <a:endParaRPr lang="zh-CN" altLang="en-US" sz="3600" dirty="0"/>
          </a:p>
        </p:txBody>
      </p:sp>
    </p:spTree>
  </p:cSld>
  <p:clrMapOvr>
    <a:masterClrMapping/>
  </p:clrMapOvr>
  <p:transition>
    <p:cover dir="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746125" y="719138"/>
            <a:ext cx="10699750" cy="5835650"/>
          </a:xfrm>
          <a:prstGeom prst="rect">
            <a:avLst/>
          </a:prstGeom>
          <a:noFill/>
          <a:ln w="9525">
            <a:noFill/>
          </a:ln>
        </p:spPr>
        <p:txBody>
          <a:bodyPr>
            <a:spAutoFit/>
          </a:bodyPr>
          <a:lstStyle/>
          <a:p>
            <a:pPr indent="406400">
              <a:lnSpc>
                <a:spcPts val="5600"/>
              </a:lnSpc>
              <a:defRPr/>
            </a:pPr>
            <a:r>
              <a:rPr lang="zh-CN" altLang="en-US" sz="3600" b="1" dirty="0">
                <a:latin typeface="黑体" panose="02010609060101010101" pitchFamily="49" charset="-122"/>
                <a:ea typeface="黑体" panose="02010609060101010101" pitchFamily="49" charset="-122"/>
                <a:cs typeface="黑体" panose="02010609060101010101" pitchFamily="49" charset="-122"/>
              </a:rPr>
              <a:t>五、应纳税额</a:t>
            </a:r>
            <a:endParaRPr lang="zh-CN" altLang="en-US" sz="3600" b="1" dirty="0">
              <a:latin typeface="黑体" panose="02010609060101010101" pitchFamily="49" charset="-122"/>
              <a:ea typeface="黑体" panose="02010609060101010101" pitchFamily="49" charset="-122"/>
              <a:cs typeface="仿宋_GB2312" panose="02010609030101010101" charset="-122"/>
            </a:endParaRPr>
          </a:p>
          <a:p>
            <a:pPr>
              <a:lnSpc>
                <a:spcPts val="5600"/>
              </a:lnSpc>
              <a:defRPr/>
            </a:pPr>
            <a:r>
              <a:rPr lang="zh-CN" altLang="en-US" sz="3600" dirty="0">
                <a:latin typeface="仿宋_GB2312" panose="02010609030101010101" charset="-122"/>
                <a:ea typeface="仿宋_GB2312" panose="02010609030101010101" charset="-122"/>
                <a:cs typeface="仿宋_GB2312" panose="02010609030101010101" charset="-122"/>
              </a:rPr>
              <a:t>    环境保护税应纳税额按照下列方法计算：</a:t>
            </a:r>
          </a:p>
          <a:p>
            <a:pPr>
              <a:lnSpc>
                <a:spcPts val="5600"/>
              </a:lnSpc>
              <a:defRPr/>
            </a:pPr>
            <a:r>
              <a:rPr lang="zh-CN" altLang="en-US" sz="3600" dirty="0">
                <a:latin typeface="仿宋_GB2312" panose="02010609030101010101" charset="-122"/>
                <a:ea typeface="仿宋_GB2312" panose="02010609030101010101" charset="-122"/>
                <a:cs typeface="仿宋_GB2312" panose="02010609030101010101" charset="-122"/>
              </a:rPr>
              <a:t>   （一）</a:t>
            </a:r>
            <a:r>
              <a:rPr lang="zh-CN" altLang="en-US" sz="3600" b="1" dirty="0">
                <a:solidFill>
                  <a:srgbClr val="FF0000"/>
                </a:solidFill>
                <a:latin typeface="仿宋_GB2312" panose="02010609030101010101" charset="-122"/>
                <a:ea typeface="仿宋_GB2312" panose="02010609030101010101" charset="-122"/>
                <a:cs typeface="仿宋_GB2312" panose="02010609030101010101" charset="-122"/>
              </a:rPr>
              <a:t>应税大气污染物</a:t>
            </a:r>
            <a:r>
              <a:rPr lang="zh-CN" altLang="en-US" sz="3600" dirty="0">
                <a:latin typeface="仿宋_GB2312" panose="02010609030101010101" charset="-122"/>
                <a:ea typeface="仿宋_GB2312" panose="02010609030101010101" charset="-122"/>
                <a:cs typeface="仿宋_GB2312" panose="02010609030101010101" charset="-122"/>
              </a:rPr>
              <a:t>的应纳税额为</a:t>
            </a:r>
            <a:r>
              <a:rPr lang="zh-CN" altLang="en-US" sz="3600" b="1" dirty="0">
                <a:solidFill>
                  <a:srgbClr val="0000FF"/>
                </a:solidFill>
                <a:latin typeface="仿宋_GB2312" panose="02010609030101010101" charset="-122"/>
                <a:ea typeface="仿宋_GB2312" panose="02010609030101010101" charset="-122"/>
                <a:cs typeface="仿宋_GB2312" panose="02010609030101010101" charset="-122"/>
              </a:rPr>
              <a:t>污染当量数</a:t>
            </a:r>
            <a:r>
              <a:rPr lang="zh-CN" altLang="en-US" sz="3600" dirty="0">
                <a:latin typeface="仿宋_GB2312" panose="02010609030101010101" charset="-122"/>
                <a:ea typeface="仿宋_GB2312" panose="02010609030101010101" charset="-122"/>
                <a:cs typeface="仿宋_GB2312" panose="02010609030101010101" charset="-122"/>
              </a:rPr>
              <a:t>乘以具体适用税额；</a:t>
            </a:r>
          </a:p>
          <a:p>
            <a:pPr>
              <a:lnSpc>
                <a:spcPts val="5600"/>
              </a:lnSpc>
              <a:defRPr/>
            </a:pPr>
            <a:r>
              <a:rPr lang="zh-CN" altLang="en-US" sz="3600" dirty="0">
                <a:latin typeface="仿宋_GB2312" panose="02010609030101010101" charset="-122"/>
                <a:ea typeface="仿宋_GB2312" panose="02010609030101010101" charset="-122"/>
                <a:cs typeface="仿宋_GB2312" panose="02010609030101010101" charset="-122"/>
              </a:rPr>
              <a:t>   （二）</a:t>
            </a:r>
            <a:r>
              <a:rPr lang="zh-CN" altLang="en-US" sz="3600" b="1" dirty="0">
                <a:solidFill>
                  <a:srgbClr val="FF0000"/>
                </a:solidFill>
                <a:latin typeface="仿宋_GB2312" panose="02010609030101010101" charset="-122"/>
                <a:ea typeface="仿宋_GB2312" panose="02010609030101010101" charset="-122"/>
                <a:cs typeface="仿宋_GB2312" panose="02010609030101010101" charset="-122"/>
              </a:rPr>
              <a:t>应税水污染物</a:t>
            </a:r>
            <a:r>
              <a:rPr lang="zh-CN" altLang="en-US" sz="3600" dirty="0">
                <a:latin typeface="仿宋_GB2312" panose="02010609030101010101" charset="-122"/>
                <a:ea typeface="仿宋_GB2312" panose="02010609030101010101" charset="-122"/>
                <a:cs typeface="仿宋_GB2312" panose="02010609030101010101" charset="-122"/>
              </a:rPr>
              <a:t>的应纳税额为</a:t>
            </a:r>
            <a:r>
              <a:rPr lang="zh-CN" altLang="en-US" sz="3600" b="1" dirty="0">
                <a:solidFill>
                  <a:srgbClr val="0000FF"/>
                </a:solidFill>
                <a:latin typeface="仿宋_GB2312" panose="02010609030101010101" charset="-122"/>
                <a:ea typeface="仿宋_GB2312" panose="02010609030101010101" charset="-122"/>
                <a:cs typeface="仿宋_GB2312" panose="02010609030101010101" charset="-122"/>
              </a:rPr>
              <a:t>污染当量数</a:t>
            </a:r>
            <a:r>
              <a:rPr lang="zh-CN" altLang="en-US" sz="3600" dirty="0">
                <a:latin typeface="仿宋_GB2312" panose="02010609030101010101" charset="-122"/>
                <a:ea typeface="仿宋_GB2312" panose="02010609030101010101" charset="-122"/>
                <a:cs typeface="仿宋_GB2312" panose="02010609030101010101" charset="-122"/>
              </a:rPr>
              <a:t>乘以具体适用税额；</a:t>
            </a:r>
          </a:p>
          <a:p>
            <a:pPr>
              <a:lnSpc>
                <a:spcPts val="5600"/>
              </a:lnSpc>
              <a:defRPr/>
            </a:pPr>
            <a:r>
              <a:rPr lang="zh-CN" altLang="en-US" sz="3600" dirty="0">
                <a:latin typeface="仿宋_GB2312" panose="02010609030101010101" charset="-122"/>
                <a:ea typeface="仿宋_GB2312" panose="02010609030101010101" charset="-122"/>
                <a:cs typeface="仿宋_GB2312" panose="02010609030101010101" charset="-122"/>
              </a:rPr>
              <a:t>   （三）</a:t>
            </a:r>
            <a:r>
              <a:rPr lang="zh-CN" altLang="en-US" sz="3600" b="1" dirty="0">
                <a:solidFill>
                  <a:srgbClr val="FF0000"/>
                </a:solidFill>
                <a:latin typeface="仿宋_GB2312" panose="02010609030101010101" charset="-122"/>
                <a:ea typeface="仿宋_GB2312" panose="02010609030101010101" charset="-122"/>
                <a:cs typeface="仿宋_GB2312" panose="02010609030101010101" charset="-122"/>
              </a:rPr>
              <a:t>应税固体废物</a:t>
            </a:r>
            <a:r>
              <a:rPr lang="zh-CN" altLang="en-US" sz="3600" dirty="0">
                <a:latin typeface="仿宋_GB2312" panose="02010609030101010101" charset="-122"/>
                <a:ea typeface="仿宋_GB2312" panose="02010609030101010101" charset="-122"/>
                <a:cs typeface="仿宋_GB2312" panose="02010609030101010101" charset="-122"/>
              </a:rPr>
              <a:t>的应纳税额为</a:t>
            </a:r>
            <a:r>
              <a:rPr lang="zh-CN" altLang="en-US" sz="3600" b="1" dirty="0">
                <a:solidFill>
                  <a:srgbClr val="0000FF"/>
                </a:solidFill>
                <a:latin typeface="仿宋_GB2312" panose="02010609030101010101" charset="-122"/>
                <a:ea typeface="仿宋_GB2312" panose="02010609030101010101" charset="-122"/>
                <a:cs typeface="仿宋_GB2312" panose="02010609030101010101" charset="-122"/>
              </a:rPr>
              <a:t>固体废物排放量</a:t>
            </a:r>
            <a:r>
              <a:rPr lang="zh-CN" altLang="en-US" sz="3600" dirty="0">
                <a:latin typeface="仿宋_GB2312" panose="02010609030101010101" charset="-122"/>
                <a:ea typeface="仿宋_GB2312" panose="02010609030101010101" charset="-122"/>
                <a:cs typeface="仿宋_GB2312" panose="02010609030101010101" charset="-122"/>
              </a:rPr>
              <a:t>乘以具体适用税额；</a:t>
            </a:r>
            <a:endParaRPr lang="zh-CN" altLang="en-US" sz="3600" dirty="0">
              <a:latin typeface="Arial" panose="020B0604020202020204" pitchFamily="34" charset="0"/>
              <a:ea typeface="宋体" panose="02010600030101010101" pitchFamily="2" charset="-122"/>
            </a:endParaRPr>
          </a:p>
        </p:txBody>
      </p:sp>
    </p:spTree>
  </p:cSld>
  <p:clrMapOvr>
    <a:masterClrMapping/>
  </p:clrMapOvr>
  <p:transition>
    <p:cover dir="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文本框 99"/>
          <p:cNvSpPr txBox="1">
            <a:spLocks noChangeArrowheads="1"/>
          </p:cNvSpPr>
          <p:nvPr/>
        </p:nvSpPr>
        <p:spPr bwMode="auto">
          <a:xfrm>
            <a:off x="733425" y="482600"/>
            <a:ext cx="10321925" cy="5926138"/>
          </a:xfrm>
          <a:prstGeom prst="rect">
            <a:avLst/>
          </a:prstGeom>
          <a:noFill/>
          <a:ln w="9525">
            <a:noFill/>
            <a:miter lim="800000"/>
            <a:headEnd/>
            <a:tailEnd/>
          </a:ln>
        </p:spPr>
        <p:txBody>
          <a:bodyPr>
            <a:spAutoFit/>
          </a:bodyPr>
          <a:lstStyle/>
          <a:p>
            <a:pPr>
              <a:lnSpc>
                <a:spcPts val="6500"/>
              </a:lnSpc>
            </a:pPr>
            <a:r>
              <a:rPr lang="en-US" altLang="zh-CN" sz="3600">
                <a:latin typeface="仿宋_GB2312"/>
                <a:ea typeface="仿宋_GB2312"/>
                <a:cs typeface="仿宋_GB2312"/>
              </a:rPr>
              <a:t>    </a:t>
            </a:r>
            <a:r>
              <a:rPr lang="zh-CN" altLang="en-US" sz="3600">
                <a:latin typeface="仿宋_GB2312"/>
                <a:ea typeface="仿宋_GB2312"/>
                <a:cs typeface="仿宋_GB2312"/>
              </a:rPr>
              <a:t>（四）</a:t>
            </a:r>
            <a:r>
              <a:rPr lang="zh-CN" altLang="en-US" sz="3600" b="1">
                <a:solidFill>
                  <a:srgbClr val="FF0000"/>
                </a:solidFill>
                <a:latin typeface="仿宋_GB2312"/>
                <a:ea typeface="仿宋_GB2312"/>
                <a:cs typeface="仿宋_GB2312"/>
              </a:rPr>
              <a:t>应税噪声</a:t>
            </a:r>
            <a:r>
              <a:rPr lang="zh-CN" altLang="en-US" sz="3600">
                <a:latin typeface="仿宋_GB2312"/>
                <a:ea typeface="仿宋_GB2312"/>
                <a:cs typeface="仿宋_GB2312"/>
              </a:rPr>
              <a:t>的应纳税额为</a:t>
            </a:r>
            <a:r>
              <a:rPr lang="zh-CN" altLang="en-US" sz="3600" b="1">
                <a:solidFill>
                  <a:srgbClr val="0000FF"/>
                </a:solidFill>
                <a:latin typeface="仿宋_GB2312"/>
                <a:ea typeface="仿宋_GB2312"/>
                <a:cs typeface="仿宋_GB2312"/>
              </a:rPr>
              <a:t>超过国家规定标准的分贝数对应的具体适用税额</a:t>
            </a:r>
            <a:r>
              <a:rPr lang="zh-CN" altLang="en-US" sz="3600">
                <a:latin typeface="仿宋_GB2312"/>
                <a:ea typeface="仿宋_GB2312"/>
                <a:cs typeface="仿宋_GB2312"/>
              </a:rPr>
              <a:t>。</a:t>
            </a:r>
          </a:p>
          <a:p>
            <a:pPr>
              <a:lnSpc>
                <a:spcPts val="6500"/>
              </a:lnSpc>
            </a:pPr>
            <a:r>
              <a:rPr lang="zh-CN" altLang="en-US" sz="3600">
                <a:latin typeface="仿宋_GB2312"/>
                <a:ea typeface="仿宋_GB2312"/>
                <a:cs typeface="仿宋_GB2312"/>
              </a:rPr>
              <a:t>    依照税法第十条第四项的规定</a:t>
            </a:r>
            <a:r>
              <a:rPr lang="zh-CN" altLang="en-US" sz="3600" b="1">
                <a:solidFill>
                  <a:srgbClr val="FF0000"/>
                </a:solidFill>
                <a:latin typeface="仿宋_GB2312"/>
                <a:ea typeface="仿宋_GB2312"/>
                <a:cs typeface="仿宋_GB2312"/>
              </a:rPr>
              <a:t>核定计算</a:t>
            </a:r>
            <a:r>
              <a:rPr lang="zh-CN" altLang="en-US" sz="3600">
                <a:latin typeface="仿宋_GB2312"/>
                <a:ea typeface="仿宋_GB2312"/>
                <a:cs typeface="仿宋_GB2312"/>
              </a:rPr>
              <a:t>污染物排放量的，由</a:t>
            </a:r>
            <a:r>
              <a:rPr lang="zh-CN" altLang="en-US" sz="3600" b="1">
                <a:solidFill>
                  <a:srgbClr val="0000FF"/>
                </a:solidFill>
                <a:latin typeface="仿宋_GB2312"/>
                <a:ea typeface="仿宋_GB2312"/>
                <a:cs typeface="仿宋_GB2312"/>
              </a:rPr>
              <a:t>税务机关会同环境保护主管部门核定</a:t>
            </a:r>
            <a:r>
              <a:rPr lang="zh-CN" altLang="en-US" sz="3600">
                <a:latin typeface="仿宋_GB2312"/>
                <a:ea typeface="仿宋_GB2312"/>
                <a:cs typeface="仿宋_GB2312"/>
              </a:rPr>
              <a:t>污染物排放种类、数量和应纳税额。</a:t>
            </a:r>
          </a:p>
          <a:p>
            <a:pPr>
              <a:lnSpc>
                <a:spcPts val="6500"/>
              </a:lnSpc>
            </a:pPr>
            <a:r>
              <a:rPr lang="zh-CN" altLang="en-US" sz="3600">
                <a:latin typeface="仿宋_GB2312"/>
                <a:ea typeface="仿宋_GB2312"/>
                <a:cs typeface="仿宋_GB2312"/>
              </a:rPr>
              <a:t>    目前我省正在根据省环保厅提交的抽样测算方法，制定</a:t>
            </a:r>
            <a:r>
              <a:rPr lang="en-US" altLang="zh-CN" sz="3600">
                <a:latin typeface="仿宋_GB2312"/>
                <a:ea typeface="仿宋_GB2312"/>
                <a:cs typeface="仿宋_GB2312"/>
              </a:rPr>
              <a:t>《</a:t>
            </a:r>
            <a:r>
              <a:rPr lang="zh-CN" altLang="en-US" sz="3600">
                <a:latin typeface="仿宋_GB2312"/>
                <a:ea typeface="仿宋_GB2312"/>
                <a:cs typeface="仿宋_GB2312"/>
              </a:rPr>
              <a:t>河南省环境保护税核定征收办法</a:t>
            </a:r>
            <a:r>
              <a:rPr lang="en-US" altLang="zh-CN" sz="3600">
                <a:latin typeface="仿宋_GB2312"/>
                <a:ea typeface="仿宋_GB2312"/>
                <a:cs typeface="仿宋_GB2312"/>
              </a:rPr>
              <a:t>》</a:t>
            </a:r>
            <a:r>
              <a:rPr lang="zh-CN" altLang="en-US" sz="3600">
                <a:latin typeface="仿宋_GB2312"/>
                <a:ea typeface="仿宋_GB2312"/>
                <a:cs typeface="仿宋_GB2312"/>
              </a:rPr>
              <a:t>。</a:t>
            </a:r>
            <a:endParaRPr lang="zh-CN" altLang="en-US" sz="3600"/>
          </a:p>
        </p:txBody>
      </p:sp>
    </p:spTree>
  </p:cSld>
  <p:clrMapOvr>
    <a:masterClrMapping/>
  </p:clrMapOvr>
  <p:transition>
    <p:cover dir="r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876300" y="676275"/>
            <a:ext cx="10463213" cy="5657850"/>
          </a:xfrm>
          <a:prstGeom prst="rect">
            <a:avLst/>
          </a:prstGeom>
          <a:noFill/>
          <a:ln w="9525">
            <a:noFill/>
          </a:ln>
        </p:spPr>
        <p:txBody>
          <a:bodyPr>
            <a:spAutoFit/>
          </a:bodyPr>
          <a:lstStyle/>
          <a:p>
            <a:pPr indent="406400">
              <a:lnSpc>
                <a:spcPts val="6200"/>
              </a:lnSpc>
              <a:defRPr/>
            </a:pPr>
            <a:r>
              <a:rPr lang="zh-CN" altLang="en-US" sz="3600" b="1" dirty="0">
                <a:latin typeface="黑体" panose="02010609060101010101" pitchFamily="49" charset="-122"/>
                <a:ea typeface="黑体" panose="02010609060101010101" pitchFamily="49" charset="-122"/>
                <a:cs typeface="黑体" panose="02010609060101010101" pitchFamily="49" charset="-122"/>
              </a:rPr>
              <a:t>六、减免税</a:t>
            </a:r>
            <a:endParaRPr lang="zh-CN" altLang="en-US" sz="3600" b="1" dirty="0">
              <a:latin typeface="黑体" panose="02010609060101010101" pitchFamily="49" charset="-122"/>
              <a:ea typeface="黑体" panose="02010609060101010101" pitchFamily="49" charset="-122"/>
              <a:cs typeface="仿宋_GB2312" panose="02010609030101010101" charset="-122"/>
            </a:endParaRPr>
          </a:p>
          <a:p>
            <a:pPr>
              <a:lnSpc>
                <a:spcPts val="6200"/>
              </a:lnSpc>
              <a:defRPr/>
            </a:pPr>
            <a:r>
              <a:rPr lang="zh-CN" altLang="en-US" sz="3600" dirty="0">
                <a:latin typeface="仿宋_GB2312" panose="02010609030101010101" charset="-122"/>
                <a:ea typeface="仿宋_GB2312" panose="02010609030101010101" charset="-122"/>
                <a:cs typeface="仿宋_GB2312" panose="02010609030101010101" charset="-122"/>
              </a:rPr>
              <a:t>    税法</a:t>
            </a:r>
            <a:r>
              <a:rPr lang="zh-CN" altLang="en-US" sz="3600" b="1" dirty="0">
                <a:solidFill>
                  <a:srgbClr val="FF0000"/>
                </a:solidFill>
                <a:latin typeface="仿宋_GB2312" panose="02010609030101010101" charset="-122"/>
                <a:ea typeface="仿宋_GB2312" panose="02010609030101010101" charset="-122"/>
                <a:cs typeface="仿宋_GB2312" panose="02010609030101010101" charset="-122"/>
              </a:rPr>
              <a:t>第十二条</a:t>
            </a:r>
            <a:r>
              <a:rPr lang="zh-CN" altLang="en-US" sz="3600" dirty="0">
                <a:latin typeface="仿宋_GB2312" panose="02010609030101010101" charset="-122"/>
                <a:ea typeface="仿宋_GB2312" panose="02010609030101010101" charset="-122"/>
                <a:cs typeface="仿宋_GB2312" panose="02010609030101010101" charset="-122"/>
              </a:rPr>
              <a:t>规定下列情形，暂予免征环境保护税：</a:t>
            </a:r>
          </a:p>
          <a:p>
            <a:pPr>
              <a:lnSpc>
                <a:spcPts val="6200"/>
              </a:lnSpc>
              <a:defRPr/>
            </a:pPr>
            <a:r>
              <a:rPr lang="zh-CN" altLang="en-US" sz="3600" dirty="0">
                <a:latin typeface="仿宋_GB2312" panose="02010609030101010101" charset="-122"/>
                <a:ea typeface="仿宋_GB2312" panose="02010609030101010101" charset="-122"/>
                <a:cs typeface="仿宋_GB2312" panose="02010609030101010101" charset="-122"/>
              </a:rPr>
              <a:t>   （一）农业生产（</a:t>
            </a:r>
            <a:r>
              <a:rPr lang="zh-CN" altLang="en-US" sz="3600" dirty="0">
                <a:solidFill>
                  <a:srgbClr val="0000FF"/>
                </a:solidFill>
                <a:latin typeface="仿宋_GB2312" panose="02010609030101010101" charset="-122"/>
                <a:ea typeface="仿宋_GB2312" panose="02010609030101010101" charset="-122"/>
                <a:cs typeface="仿宋_GB2312" panose="02010609030101010101" charset="-122"/>
              </a:rPr>
              <a:t>不包括规模化养殖</a:t>
            </a:r>
            <a:r>
              <a:rPr lang="zh-CN" altLang="en-US" sz="3600" dirty="0">
                <a:latin typeface="仿宋_GB2312" panose="02010609030101010101" charset="-122"/>
                <a:ea typeface="仿宋_GB2312" panose="02010609030101010101" charset="-122"/>
                <a:cs typeface="仿宋_GB2312" panose="02010609030101010101" charset="-122"/>
              </a:rPr>
              <a:t>）排放应税污染物的；</a:t>
            </a:r>
          </a:p>
          <a:p>
            <a:pPr>
              <a:lnSpc>
                <a:spcPts val="6200"/>
              </a:lnSpc>
              <a:defRPr/>
            </a:pPr>
            <a:r>
              <a:rPr lang="zh-CN" altLang="en-US" sz="3600" dirty="0">
                <a:latin typeface="仿宋_GB2312" panose="02010609030101010101" charset="-122"/>
                <a:ea typeface="仿宋_GB2312" panose="02010609030101010101" charset="-122"/>
                <a:cs typeface="仿宋_GB2312" panose="02010609030101010101" charset="-122"/>
              </a:rPr>
              <a:t>   （二）机动车、铁路机车、非道路移动机械、船舶和航空器等</a:t>
            </a:r>
            <a:r>
              <a:rPr lang="zh-CN" altLang="en-US" sz="3600" dirty="0">
                <a:solidFill>
                  <a:srgbClr val="FF0000"/>
                </a:solidFill>
                <a:latin typeface="仿宋_GB2312" panose="02010609030101010101" charset="-122"/>
                <a:ea typeface="仿宋_GB2312" panose="02010609030101010101" charset="-122"/>
                <a:cs typeface="仿宋_GB2312" panose="02010609030101010101" charset="-122"/>
              </a:rPr>
              <a:t>流动污染源</a:t>
            </a:r>
            <a:r>
              <a:rPr lang="zh-CN" altLang="en-US" sz="3600" dirty="0">
                <a:latin typeface="仿宋_GB2312" panose="02010609030101010101" charset="-122"/>
                <a:ea typeface="仿宋_GB2312" panose="02010609030101010101" charset="-122"/>
                <a:cs typeface="仿宋_GB2312" panose="02010609030101010101" charset="-122"/>
              </a:rPr>
              <a:t>排放应税污染物的；</a:t>
            </a:r>
            <a:endParaRPr lang="zh-CN" altLang="en-US" sz="3600" dirty="0">
              <a:latin typeface="Arial" panose="020B0604020202020204" pitchFamily="34" charset="0"/>
              <a:ea typeface="宋体" panose="02010600030101010101" pitchFamily="2" charset="-122"/>
            </a:endParaRPr>
          </a:p>
        </p:txBody>
      </p:sp>
    </p:spTree>
  </p:cSld>
  <p:clrMapOvr>
    <a:masterClrMapping/>
  </p:clrMapOvr>
  <p:transition>
    <p:cover dir="rd"/>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文本框 99"/>
          <p:cNvSpPr txBox="1">
            <a:spLocks noChangeArrowheads="1"/>
          </p:cNvSpPr>
          <p:nvPr/>
        </p:nvSpPr>
        <p:spPr bwMode="auto">
          <a:xfrm>
            <a:off x="496888" y="738188"/>
            <a:ext cx="10701337" cy="6042025"/>
          </a:xfrm>
          <a:prstGeom prst="rect">
            <a:avLst/>
          </a:prstGeom>
          <a:noFill/>
          <a:ln w="9525">
            <a:noFill/>
            <a:miter lim="800000"/>
            <a:headEnd/>
            <a:tailEnd/>
          </a:ln>
        </p:spPr>
        <p:txBody>
          <a:bodyPr>
            <a:spAutoFit/>
          </a:bodyPr>
          <a:lstStyle/>
          <a:p>
            <a:pPr>
              <a:lnSpc>
                <a:spcPts val="5800"/>
              </a:lnSpc>
            </a:pPr>
            <a:r>
              <a:rPr lang="en-US" altLang="zh-CN" sz="3600">
                <a:latin typeface="仿宋_GB2312"/>
                <a:ea typeface="仿宋_GB2312"/>
                <a:cs typeface="仿宋_GB2312"/>
              </a:rPr>
              <a:t>   </a:t>
            </a:r>
            <a:r>
              <a:rPr lang="zh-CN" altLang="en-US" sz="3600">
                <a:latin typeface="仿宋_GB2312"/>
                <a:ea typeface="仿宋_GB2312"/>
                <a:cs typeface="仿宋_GB2312"/>
              </a:rPr>
              <a:t>（三）依法设立的城乡污水集中处理、生活垃圾集中处理场所排放相应应税污染物，</a:t>
            </a:r>
            <a:r>
              <a:rPr lang="zh-CN" altLang="en-US" sz="3600">
                <a:solidFill>
                  <a:srgbClr val="FF0000"/>
                </a:solidFill>
                <a:latin typeface="仿宋_GB2312"/>
                <a:ea typeface="仿宋_GB2312"/>
                <a:cs typeface="仿宋_GB2312"/>
              </a:rPr>
              <a:t>不超过</a:t>
            </a:r>
            <a:r>
              <a:rPr lang="zh-CN" altLang="en-US" sz="3600">
                <a:latin typeface="仿宋_GB2312"/>
                <a:ea typeface="仿宋_GB2312"/>
                <a:cs typeface="仿宋_GB2312"/>
              </a:rPr>
              <a:t>国家和地方规定的排放标准的；</a:t>
            </a:r>
          </a:p>
          <a:p>
            <a:pPr>
              <a:lnSpc>
                <a:spcPts val="5800"/>
              </a:lnSpc>
            </a:pPr>
            <a:r>
              <a:rPr lang="zh-CN" altLang="en-US" sz="3600">
                <a:latin typeface="仿宋_GB2312"/>
                <a:ea typeface="仿宋_GB2312"/>
                <a:cs typeface="仿宋_GB2312"/>
              </a:rPr>
              <a:t>   （四）纳税人</a:t>
            </a:r>
            <a:r>
              <a:rPr lang="zh-CN" altLang="en-US" sz="3600">
                <a:solidFill>
                  <a:srgbClr val="FF0000"/>
                </a:solidFill>
                <a:latin typeface="仿宋_GB2312"/>
                <a:ea typeface="仿宋_GB2312"/>
                <a:cs typeface="仿宋_GB2312"/>
              </a:rPr>
              <a:t>综合利用</a:t>
            </a:r>
            <a:r>
              <a:rPr lang="zh-CN" altLang="en-US" sz="3600">
                <a:latin typeface="仿宋_GB2312"/>
                <a:ea typeface="仿宋_GB2312"/>
                <a:cs typeface="仿宋_GB2312"/>
              </a:rPr>
              <a:t>的固体废物，符合国家和地方环境保护标准的；</a:t>
            </a:r>
          </a:p>
          <a:p>
            <a:pPr>
              <a:lnSpc>
                <a:spcPts val="5800"/>
              </a:lnSpc>
            </a:pPr>
            <a:r>
              <a:rPr lang="zh-CN" altLang="en-US" sz="3600">
                <a:latin typeface="仿宋_GB2312"/>
                <a:ea typeface="仿宋_GB2312"/>
                <a:cs typeface="仿宋_GB2312"/>
              </a:rPr>
              <a:t>   （五）国务院批准免税的其他情形。</a:t>
            </a:r>
          </a:p>
          <a:p>
            <a:pPr>
              <a:lnSpc>
                <a:spcPts val="5800"/>
              </a:lnSpc>
            </a:pPr>
            <a:r>
              <a:rPr lang="zh-CN" altLang="en-US" sz="3600">
                <a:latin typeface="仿宋_GB2312"/>
                <a:ea typeface="仿宋_GB2312"/>
                <a:cs typeface="仿宋_GB2312"/>
              </a:rPr>
              <a:t>    前款第五项免税规定，由国务院报全国人民代表大会常务委员会备案。</a:t>
            </a:r>
            <a:endParaRPr lang="zh-CN" altLang="en-US" sz="3600"/>
          </a:p>
        </p:txBody>
      </p:sp>
    </p:spTree>
  </p:cSld>
  <p:clrMapOvr>
    <a:masterClrMapping/>
  </p:clrMapOvr>
  <p:transition>
    <p:cover dir="rd"/>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文本框 99"/>
          <p:cNvSpPr txBox="1">
            <a:spLocks noChangeArrowheads="1"/>
          </p:cNvSpPr>
          <p:nvPr/>
        </p:nvSpPr>
        <p:spPr bwMode="auto">
          <a:xfrm>
            <a:off x="993775" y="889000"/>
            <a:ext cx="10299700" cy="5476875"/>
          </a:xfrm>
          <a:prstGeom prst="rect">
            <a:avLst/>
          </a:prstGeom>
          <a:noFill/>
          <a:ln w="9525">
            <a:noFill/>
            <a:miter lim="800000"/>
            <a:headEnd/>
            <a:tailEnd/>
          </a:ln>
        </p:spPr>
        <p:txBody>
          <a:bodyPr>
            <a:spAutoFit/>
          </a:bodyPr>
          <a:lstStyle/>
          <a:p>
            <a:pPr indent="406400">
              <a:lnSpc>
                <a:spcPts val="7000"/>
              </a:lnSpc>
            </a:pPr>
            <a:r>
              <a:rPr lang="en-US" altLang="zh-CN" sz="3600">
                <a:latin typeface="仿宋_GB2312"/>
                <a:ea typeface="仿宋_GB2312"/>
                <a:cs typeface="仿宋_GB2312"/>
              </a:rPr>
              <a:t>  </a:t>
            </a:r>
            <a:r>
              <a:rPr lang="zh-CN" altLang="en-US" sz="3600">
                <a:latin typeface="仿宋_GB2312"/>
                <a:ea typeface="仿宋_GB2312"/>
                <a:cs typeface="仿宋_GB2312"/>
              </a:rPr>
              <a:t>实施条例中明确了规模化养殖，以</a:t>
            </a:r>
            <a:r>
              <a:rPr lang="zh-CN" altLang="en-US" sz="3600">
                <a:solidFill>
                  <a:srgbClr val="FF0000"/>
                </a:solidFill>
                <a:latin typeface="仿宋_GB2312"/>
                <a:ea typeface="仿宋_GB2312"/>
                <a:cs typeface="仿宋_GB2312"/>
              </a:rPr>
              <a:t>省级人民政府制定</a:t>
            </a:r>
            <a:r>
              <a:rPr lang="zh-CN" altLang="en-US" sz="3600">
                <a:latin typeface="仿宋_GB2312"/>
                <a:ea typeface="仿宋_GB2312"/>
                <a:cs typeface="仿宋_GB2312"/>
              </a:rPr>
              <a:t>的标准确认。同时规定：对规模化畜禽养殖场产生的畜禽养殖废弃物采取</a:t>
            </a:r>
            <a:r>
              <a:rPr lang="zh-CN" altLang="en-US" sz="3600">
                <a:solidFill>
                  <a:srgbClr val="0000FF"/>
                </a:solidFill>
                <a:latin typeface="仿宋_GB2312"/>
                <a:ea typeface="仿宋_GB2312"/>
                <a:cs typeface="仿宋_GB2312"/>
              </a:rPr>
              <a:t>粪肥还田、制取沼气、制造有机肥</a:t>
            </a:r>
            <a:r>
              <a:rPr lang="zh-CN" altLang="en-US" sz="3600">
                <a:latin typeface="仿宋_GB2312"/>
                <a:ea typeface="仿宋_GB2312"/>
                <a:cs typeface="仿宋_GB2312"/>
              </a:rPr>
              <a:t>等符合</a:t>
            </a:r>
            <a:r>
              <a:rPr lang="en-US" altLang="zh-CN" sz="3600">
                <a:latin typeface="仿宋_GB2312"/>
                <a:ea typeface="仿宋_GB2312"/>
                <a:cs typeface="仿宋_GB2312"/>
              </a:rPr>
              <a:t>《</a:t>
            </a:r>
            <a:r>
              <a:rPr lang="zh-CN" altLang="en-US" sz="3600">
                <a:latin typeface="仿宋_GB2312"/>
                <a:ea typeface="仿宋_GB2312"/>
                <a:cs typeface="仿宋_GB2312"/>
              </a:rPr>
              <a:t>规模化养殖污染防治条例</a:t>
            </a:r>
            <a:r>
              <a:rPr lang="en-US" altLang="zh-CN" sz="3600">
                <a:latin typeface="仿宋_GB2312"/>
                <a:ea typeface="仿宋_GB2312"/>
                <a:cs typeface="仿宋_GB2312"/>
              </a:rPr>
              <a:t>》</a:t>
            </a:r>
            <a:r>
              <a:rPr lang="zh-CN" altLang="en-US" sz="3600">
                <a:latin typeface="仿宋_GB2312"/>
                <a:ea typeface="仿宋_GB2312"/>
                <a:cs typeface="仿宋_GB2312"/>
              </a:rPr>
              <a:t>及国务院有关部门制定的技术规范进行</a:t>
            </a:r>
            <a:r>
              <a:rPr lang="zh-CN" altLang="en-US" sz="3600">
                <a:solidFill>
                  <a:srgbClr val="0000FF"/>
                </a:solidFill>
                <a:latin typeface="仿宋_GB2312"/>
                <a:ea typeface="仿宋_GB2312"/>
                <a:cs typeface="仿宋_GB2312"/>
              </a:rPr>
              <a:t>综合利用和无害化处理</a:t>
            </a:r>
            <a:r>
              <a:rPr lang="zh-CN" altLang="en-US" sz="3600">
                <a:latin typeface="仿宋_GB2312"/>
                <a:ea typeface="仿宋_GB2312"/>
                <a:cs typeface="仿宋_GB2312"/>
              </a:rPr>
              <a:t>的部分，</a:t>
            </a:r>
            <a:r>
              <a:rPr lang="zh-CN" altLang="en-US" sz="3600">
                <a:solidFill>
                  <a:srgbClr val="FF0000"/>
                </a:solidFill>
                <a:latin typeface="仿宋_GB2312"/>
                <a:ea typeface="仿宋_GB2312"/>
                <a:cs typeface="仿宋_GB2312"/>
              </a:rPr>
              <a:t>免征</a:t>
            </a:r>
            <a:r>
              <a:rPr lang="zh-CN" altLang="en-US" sz="3600">
                <a:latin typeface="仿宋_GB2312"/>
                <a:ea typeface="仿宋_GB2312"/>
                <a:cs typeface="仿宋_GB2312"/>
              </a:rPr>
              <a:t>环境保护税。</a:t>
            </a:r>
            <a:endParaRPr lang="zh-CN" altLang="en-US" sz="3600"/>
          </a:p>
        </p:txBody>
      </p:sp>
    </p:spTree>
  </p:cSld>
  <p:clrMapOvr>
    <a:masterClrMapping/>
  </p:clrMapOvr>
  <p:transition>
    <p:cover dir="rd"/>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文本框 99"/>
          <p:cNvSpPr txBox="1">
            <a:spLocks noChangeArrowheads="1"/>
          </p:cNvSpPr>
          <p:nvPr/>
        </p:nvSpPr>
        <p:spPr bwMode="auto">
          <a:xfrm>
            <a:off x="806450" y="904875"/>
            <a:ext cx="9871075" cy="5926138"/>
          </a:xfrm>
          <a:prstGeom prst="rect">
            <a:avLst/>
          </a:prstGeom>
          <a:noFill/>
          <a:ln w="9525">
            <a:noFill/>
            <a:miter lim="800000"/>
            <a:headEnd/>
            <a:tailEnd/>
          </a:ln>
        </p:spPr>
        <p:txBody>
          <a:bodyPr>
            <a:spAutoFit/>
          </a:bodyPr>
          <a:lstStyle/>
          <a:p>
            <a:pPr>
              <a:lnSpc>
                <a:spcPts val="6500"/>
              </a:lnSpc>
            </a:pPr>
            <a:r>
              <a:rPr lang="en-US" altLang="zh-CN" sz="4000">
                <a:latin typeface="仿宋_GB2312"/>
                <a:ea typeface="仿宋_GB2312"/>
                <a:cs typeface="仿宋_GB2312"/>
              </a:rPr>
              <a:t>   </a:t>
            </a:r>
            <a:r>
              <a:rPr lang="zh-CN" altLang="en-US" sz="3600">
                <a:latin typeface="仿宋_GB2312"/>
                <a:ea typeface="仿宋_GB2312"/>
                <a:cs typeface="仿宋_GB2312"/>
              </a:rPr>
              <a:t>税法</a:t>
            </a:r>
            <a:r>
              <a:rPr lang="zh-CN" altLang="en-US" sz="3600" b="1">
                <a:solidFill>
                  <a:srgbClr val="FF0000"/>
                </a:solidFill>
                <a:latin typeface="仿宋_GB2312"/>
                <a:ea typeface="仿宋_GB2312"/>
                <a:cs typeface="仿宋_GB2312"/>
              </a:rPr>
              <a:t>第十三条</a:t>
            </a:r>
            <a:r>
              <a:rPr lang="zh-CN" altLang="en-US" sz="3600">
                <a:latin typeface="仿宋_GB2312"/>
                <a:ea typeface="仿宋_GB2312"/>
                <a:cs typeface="仿宋_GB2312"/>
              </a:rPr>
              <a:t>规定</a:t>
            </a:r>
            <a:r>
              <a:rPr lang="zh-CN" altLang="en-US" sz="3600" b="1">
                <a:latin typeface="宋体" charset="-122"/>
              </a:rPr>
              <a:t>：</a:t>
            </a:r>
            <a:r>
              <a:rPr lang="zh-CN" altLang="en-US" sz="3600">
                <a:latin typeface="仿宋_GB2312"/>
                <a:ea typeface="仿宋_GB2312"/>
                <a:cs typeface="仿宋_GB2312"/>
              </a:rPr>
              <a:t> 纳税人排放应税大气污染物或者水污染物的浓度值低于国家和地方规定的污染物排放标准</a:t>
            </a:r>
            <a:r>
              <a:rPr lang="zh-CN" altLang="en-US" sz="3600">
                <a:solidFill>
                  <a:srgbClr val="0000FF"/>
                </a:solidFill>
                <a:latin typeface="仿宋_GB2312"/>
                <a:ea typeface="仿宋_GB2312"/>
                <a:cs typeface="仿宋_GB2312"/>
              </a:rPr>
              <a:t>百分之三十</a:t>
            </a:r>
            <a:r>
              <a:rPr lang="zh-CN" altLang="en-US" sz="3600">
                <a:latin typeface="仿宋_GB2312"/>
                <a:ea typeface="仿宋_GB2312"/>
                <a:cs typeface="仿宋_GB2312"/>
              </a:rPr>
              <a:t>的，减按</a:t>
            </a:r>
            <a:r>
              <a:rPr lang="zh-CN" altLang="en-US" sz="3600">
                <a:solidFill>
                  <a:srgbClr val="FF0000"/>
                </a:solidFill>
                <a:latin typeface="仿宋_GB2312"/>
                <a:ea typeface="仿宋_GB2312"/>
                <a:cs typeface="仿宋_GB2312"/>
              </a:rPr>
              <a:t>百分之七十五</a:t>
            </a:r>
            <a:r>
              <a:rPr lang="zh-CN" altLang="en-US" sz="3600">
                <a:latin typeface="仿宋_GB2312"/>
                <a:ea typeface="仿宋_GB2312"/>
                <a:cs typeface="仿宋_GB2312"/>
              </a:rPr>
              <a:t>征收环境保护税。纳税人排放应税大气污染物或者水污染物的浓度值低于国家和地方规定的污染物排放标准</a:t>
            </a:r>
            <a:r>
              <a:rPr lang="zh-CN" altLang="en-US" sz="3600">
                <a:solidFill>
                  <a:srgbClr val="0000FF"/>
                </a:solidFill>
                <a:latin typeface="仿宋_GB2312"/>
                <a:ea typeface="仿宋_GB2312"/>
                <a:cs typeface="仿宋_GB2312"/>
              </a:rPr>
              <a:t>百分之五十</a:t>
            </a:r>
            <a:r>
              <a:rPr lang="zh-CN" altLang="en-US" sz="3600">
                <a:latin typeface="仿宋_GB2312"/>
                <a:ea typeface="仿宋_GB2312"/>
                <a:cs typeface="仿宋_GB2312"/>
              </a:rPr>
              <a:t>的，减按</a:t>
            </a:r>
            <a:r>
              <a:rPr lang="zh-CN" altLang="en-US" sz="3600">
                <a:solidFill>
                  <a:srgbClr val="FF0000"/>
                </a:solidFill>
                <a:latin typeface="仿宋_GB2312"/>
                <a:ea typeface="仿宋_GB2312"/>
                <a:cs typeface="仿宋_GB2312"/>
              </a:rPr>
              <a:t>百分之五十</a:t>
            </a:r>
            <a:r>
              <a:rPr lang="zh-CN" altLang="en-US" sz="3600">
                <a:latin typeface="仿宋_GB2312"/>
                <a:ea typeface="仿宋_GB2312"/>
                <a:cs typeface="仿宋_GB2312"/>
              </a:rPr>
              <a:t>征收环境保护税。</a:t>
            </a:r>
            <a:endParaRPr lang="zh-CN" altLang="en-US" sz="3600"/>
          </a:p>
        </p:txBody>
      </p:sp>
    </p:spTree>
  </p:cSld>
  <p:clrMapOvr>
    <a:masterClrMapping/>
  </p:clrMapOvr>
  <p:transition>
    <p:cover dir="rd"/>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文本框 99"/>
          <p:cNvSpPr txBox="1">
            <a:spLocks noChangeArrowheads="1"/>
          </p:cNvSpPr>
          <p:nvPr/>
        </p:nvSpPr>
        <p:spPr bwMode="auto">
          <a:xfrm>
            <a:off x="661988" y="1233488"/>
            <a:ext cx="10109200" cy="3681412"/>
          </a:xfrm>
          <a:prstGeom prst="rect">
            <a:avLst/>
          </a:prstGeom>
          <a:noFill/>
          <a:ln w="9525">
            <a:noFill/>
            <a:miter lim="800000"/>
            <a:headEnd/>
            <a:tailEnd/>
          </a:ln>
        </p:spPr>
        <p:txBody>
          <a:bodyPr>
            <a:spAutoFit/>
          </a:bodyPr>
          <a:lstStyle/>
          <a:p>
            <a:pPr>
              <a:lnSpc>
                <a:spcPts val="7000"/>
              </a:lnSpc>
            </a:pPr>
            <a:r>
              <a:rPr lang="en-US" altLang="zh-CN" sz="4000">
                <a:latin typeface="仿宋_GB2312"/>
                <a:ea typeface="仿宋_GB2312"/>
                <a:cs typeface="仿宋_GB2312"/>
              </a:rPr>
              <a:t>   </a:t>
            </a:r>
            <a:r>
              <a:rPr lang="zh-CN" altLang="en-US" sz="3600">
                <a:latin typeface="仿宋_GB2312"/>
                <a:ea typeface="仿宋_GB2312"/>
                <a:cs typeface="仿宋_GB2312"/>
              </a:rPr>
              <a:t>这里有个前提，纳税人</a:t>
            </a:r>
            <a:r>
              <a:rPr lang="zh-CN" altLang="en-US" sz="3600">
                <a:solidFill>
                  <a:srgbClr val="0000FF"/>
                </a:solidFill>
                <a:latin typeface="仿宋_GB2312"/>
                <a:ea typeface="仿宋_GB2312"/>
                <a:cs typeface="仿宋_GB2312"/>
              </a:rPr>
              <a:t>必须采用</a:t>
            </a:r>
            <a:r>
              <a:rPr lang="zh-CN" altLang="en-US" sz="3600" b="1">
                <a:solidFill>
                  <a:srgbClr val="FF0000"/>
                </a:solidFill>
                <a:latin typeface="仿宋_GB2312"/>
                <a:ea typeface="仿宋_GB2312"/>
                <a:cs typeface="仿宋_GB2312"/>
              </a:rPr>
              <a:t>自动监测</a:t>
            </a:r>
            <a:r>
              <a:rPr lang="zh-CN" altLang="en-US" sz="3600">
                <a:solidFill>
                  <a:srgbClr val="0000FF"/>
                </a:solidFill>
                <a:latin typeface="仿宋_GB2312"/>
                <a:ea typeface="仿宋_GB2312"/>
                <a:cs typeface="仿宋_GB2312"/>
              </a:rPr>
              <a:t>或者</a:t>
            </a:r>
            <a:r>
              <a:rPr lang="zh-CN" altLang="en-US" sz="3600" b="1">
                <a:solidFill>
                  <a:srgbClr val="FF0000"/>
                </a:solidFill>
                <a:latin typeface="仿宋_GB2312"/>
                <a:ea typeface="仿宋_GB2312"/>
                <a:cs typeface="仿宋_GB2312"/>
              </a:rPr>
              <a:t>监测机构监测</a:t>
            </a:r>
            <a:r>
              <a:rPr lang="zh-CN" altLang="en-US" sz="3600">
                <a:solidFill>
                  <a:srgbClr val="0000FF"/>
                </a:solidFill>
                <a:latin typeface="仿宋_GB2312"/>
                <a:ea typeface="仿宋_GB2312"/>
                <a:cs typeface="仿宋_GB2312"/>
              </a:rPr>
              <a:t>污染物排放量</a:t>
            </a:r>
            <a:r>
              <a:rPr lang="zh-CN" altLang="en-US" sz="3600">
                <a:latin typeface="仿宋_GB2312"/>
                <a:ea typeface="仿宋_GB2312"/>
                <a:cs typeface="仿宋_GB2312"/>
              </a:rPr>
              <a:t>，采用物料衡算、排污系数以及抽样测算方法计算排污量的，均不得享受本条规定的减税优惠。</a:t>
            </a:r>
            <a:endParaRPr lang="zh-CN" altLang="en-US" sz="3600"/>
          </a:p>
        </p:txBody>
      </p:sp>
    </p:spTree>
  </p:cSld>
  <p:clrMapOvr>
    <a:masterClrMapping/>
  </p:clrMapOvr>
  <p:transition>
    <p:cover dir="rd"/>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文本框 99"/>
          <p:cNvSpPr txBox="1">
            <a:spLocks noChangeArrowheads="1"/>
          </p:cNvSpPr>
          <p:nvPr/>
        </p:nvSpPr>
        <p:spPr bwMode="auto">
          <a:xfrm>
            <a:off x="852488" y="504825"/>
            <a:ext cx="9942512" cy="5734050"/>
          </a:xfrm>
          <a:prstGeom prst="rect">
            <a:avLst/>
          </a:prstGeom>
          <a:noFill/>
          <a:ln w="9525">
            <a:noFill/>
            <a:miter lim="800000"/>
            <a:headEnd/>
            <a:tailEnd/>
          </a:ln>
        </p:spPr>
        <p:txBody>
          <a:bodyPr>
            <a:spAutoFit/>
          </a:bodyPr>
          <a:lstStyle/>
          <a:p>
            <a:pPr indent="406400">
              <a:lnSpc>
                <a:spcPts val="5500"/>
              </a:lnSpc>
            </a:pPr>
            <a:r>
              <a:rPr lang="zh-CN" altLang="en-US" sz="3600" b="1">
                <a:latin typeface="黑体" pitchFamily="49" charset="-122"/>
                <a:ea typeface="黑体" pitchFamily="49" charset="-122"/>
              </a:rPr>
              <a:t>七、征收管理</a:t>
            </a:r>
            <a:endParaRPr lang="zh-CN" altLang="en-US" sz="3600" b="1">
              <a:latin typeface="黑体" pitchFamily="49" charset="-122"/>
              <a:ea typeface="黑体" pitchFamily="49" charset="-122"/>
              <a:cs typeface="仿宋_GB2312"/>
            </a:endParaRPr>
          </a:p>
          <a:p>
            <a:pPr indent="406400">
              <a:lnSpc>
                <a:spcPts val="5500"/>
              </a:lnSpc>
            </a:pPr>
            <a:r>
              <a:rPr lang="zh-CN" altLang="en-US" sz="3600">
                <a:latin typeface="仿宋_GB2312"/>
                <a:ea typeface="仿宋_GB2312"/>
                <a:cs typeface="仿宋_GB2312"/>
              </a:rPr>
              <a:t>  </a:t>
            </a:r>
            <a:r>
              <a:rPr lang="zh-CN" altLang="en-US" sz="3600" b="1">
                <a:latin typeface="楷体" pitchFamily="49" charset="-122"/>
                <a:ea typeface="楷体" pitchFamily="49" charset="-122"/>
              </a:rPr>
              <a:t>（一）征管机关</a:t>
            </a:r>
            <a:endParaRPr lang="zh-CN" altLang="en-US" sz="3600" b="1">
              <a:latin typeface="仿宋_GB2312"/>
              <a:ea typeface="仿宋_GB2312"/>
              <a:cs typeface="仿宋_GB2312"/>
            </a:endParaRPr>
          </a:p>
          <a:p>
            <a:pPr indent="406400">
              <a:lnSpc>
                <a:spcPts val="5500"/>
              </a:lnSpc>
            </a:pPr>
            <a:r>
              <a:rPr lang="zh-CN" altLang="en-US" sz="3600" b="1">
                <a:latin typeface="仿宋_GB2312"/>
                <a:ea typeface="仿宋_GB2312"/>
                <a:cs typeface="仿宋_GB2312"/>
              </a:rPr>
              <a:t> （</a:t>
            </a:r>
            <a:r>
              <a:rPr lang="en-US" altLang="zh-CN" sz="3600" b="1">
                <a:latin typeface="仿宋_GB2312"/>
                <a:ea typeface="仿宋_GB2312"/>
                <a:cs typeface="仿宋_GB2312"/>
              </a:rPr>
              <a:t>1</a:t>
            </a:r>
            <a:r>
              <a:rPr lang="zh-CN" altLang="en-US" sz="3600" b="1">
                <a:latin typeface="仿宋_GB2312"/>
                <a:ea typeface="仿宋_GB2312"/>
                <a:cs typeface="仿宋_GB2312"/>
              </a:rPr>
              <a:t>）征收机关</a:t>
            </a:r>
            <a:r>
              <a:rPr lang="zh-CN" altLang="en-US" sz="3600">
                <a:latin typeface="仿宋_GB2312"/>
                <a:ea typeface="仿宋_GB2312"/>
                <a:cs typeface="仿宋_GB2312"/>
              </a:rPr>
              <a:t>：地方税务机关。地方税务机关履行受理纳税申报、比对涉税信息、组织税款入库等职责。</a:t>
            </a:r>
          </a:p>
          <a:p>
            <a:pPr indent="406400">
              <a:lnSpc>
                <a:spcPts val="5500"/>
              </a:lnSpc>
            </a:pPr>
            <a:r>
              <a:rPr lang="zh-CN" altLang="en-US" sz="3600">
                <a:latin typeface="仿宋_GB2312"/>
                <a:ea typeface="仿宋_GB2312"/>
                <a:cs typeface="仿宋_GB2312"/>
              </a:rPr>
              <a:t> </a:t>
            </a:r>
            <a:r>
              <a:rPr lang="zh-CN" altLang="en-US" sz="3600" b="1">
                <a:latin typeface="仿宋_GB2312"/>
                <a:ea typeface="仿宋_GB2312"/>
                <a:cs typeface="仿宋_GB2312"/>
              </a:rPr>
              <a:t>（</a:t>
            </a:r>
            <a:r>
              <a:rPr lang="en-US" altLang="zh-CN" sz="3600" b="1">
                <a:latin typeface="仿宋_GB2312"/>
                <a:ea typeface="仿宋_GB2312"/>
                <a:cs typeface="仿宋_GB2312"/>
              </a:rPr>
              <a:t>2</a:t>
            </a:r>
            <a:r>
              <a:rPr lang="zh-CN" altLang="en-US" sz="3600" b="1">
                <a:latin typeface="仿宋_GB2312"/>
                <a:ea typeface="仿宋_GB2312"/>
                <a:cs typeface="仿宋_GB2312"/>
              </a:rPr>
              <a:t>）</a:t>
            </a:r>
            <a:r>
              <a:rPr lang="zh-CN" altLang="en-US" sz="3600" b="1">
                <a:solidFill>
                  <a:srgbClr val="FF0000"/>
                </a:solidFill>
                <a:latin typeface="仿宋_GB2312"/>
                <a:ea typeface="仿宋_GB2312"/>
                <a:cs typeface="仿宋_GB2312"/>
              </a:rPr>
              <a:t>管理机关：环境保护部门。环境保护主管部门</a:t>
            </a:r>
            <a:r>
              <a:rPr lang="zh-CN" altLang="en-US" sz="3600">
                <a:latin typeface="仿宋_GB2312"/>
                <a:ea typeface="仿宋_GB2312"/>
                <a:cs typeface="仿宋_GB2312"/>
              </a:rPr>
              <a:t>依法制定和完善污染物监测规则，加强应税污染物排放的</a:t>
            </a:r>
            <a:r>
              <a:rPr lang="zh-CN" altLang="en-US" sz="3600" b="1">
                <a:solidFill>
                  <a:srgbClr val="FF0000"/>
                </a:solidFill>
                <a:latin typeface="仿宋_GB2312"/>
                <a:ea typeface="仿宋_GB2312"/>
                <a:cs typeface="仿宋_GB2312"/>
              </a:rPr>
              <a:t>监测管理</a:t>
            </a:r>
            <a:r>
              <a:rPr lang="zh-CN" altLang="en-US" sz="3600">
                <a:latin typeface="仿宋_GB2312"/>
                <a:ea typeface="仿宋_GB2312"/>
                <a:cs typeface="仿宋_GB2312"/>
              </a:rPr>
              <a:t>。</a:t>
            </a:r>
            <a:endParaRPr lang="zh-CN" altLang="en-US" sz="3600"/>
          </a:p>
        </p:txBody>
      </p:sp>
    </p:spTree>
  </p:cSld>
  <p:clrMapOvr>
    <a:masterClrMapping/>
  </p:clrMapOvr>
  <p:transition>
    <p:cover dir="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99"/>
          <p:cNvSpPr txBox="1">
            <a:spLocks noChangeArrowheads="1"/>
          </p:cNvSpPr>
          <p:nvPr/>
        </p:nvSpPr>
        <p:spPr bwMode="auto">
          <a:xfrm>
            <a:off x="733425" y="852488"/>
            <a:ext cx="10298113" cy="4579937"/>
          </a:xfrm>
          <a:prstGeom prst="rect">
            <a:avLst/>
          </a:prstGeom>
          <a:noFill/>
          <a:ln w="9525">
            <a:noFill/>
            <a:miter lim="800000"/>
            <a:headEnd/>
            <a:tailEnd/>
          </a:ln>
        </p:spPr>
        <p:txBody>
          <a:bodyPr>
            <a:spAutoFit/>
          </a:bodyPr>
          <a:lstStyle/>
          <a:p>
            <a:pPr indent="406400">
              <a:lnSpc>
                <a:spcPts val="7000"/>
              </a:lnSpc>
            </a:pPr>
            <a:r>
              <a:rPr lang="zh-CN" altLang="en-US" sz="3600" b="1">
                <a:latin typeface="黑体" pitchFamily="49" charset="-122"/>
                <a:ea typeface="黑体" pitchFamily="49" charset="-122"/>
              </a:rPr>
              <a:t>一、纳税人</a:t>
            </a:r>
            <a:endParaRPr lang="zh-CN" altLang="en-US" sz="3600" b="1">
              <a:latin typeface="黑体" pitchFamily="49" charset="-122"/>
              <a:ea typeface="黑体" pitchFamily="49" charset="-122"/>
              <a:cs typeface="楷体" pitchFamily="49" charset="-122"/>
            </a:endParaRPr>
          </a:p>
          <a:p>
            <a:pPr indent="406400">
              <a:lnSpc>
                <a:spcPts val="7000"/>
              </a:lnSpc>
            </a:pPr>
            <a:r>
              <a:rPr lang="zh-CN" altLang="en-US" sz="3600" b="1">
                <a:latin typeface="楷体" pitchFamily="49" charset="-122"/>
                <a:ea typeface="楷体" pitchFamily="49" charset="-122"/>
              </a:rPr>
              <a:t>  （一）定义</a:t>
            </a:r>
            <a:endParaRPr lang="zh-CN" altLang="en-US" sz="3600">
              <a:latin typeface="仿宋_GB2312"/>
              <a:ea typeface="仿宋_GB2312"/>
              <a:cs typeface="仿宋_GB2312"/>
            </a:endParaRPr>
          </a:p>
          <a:p>
            <a:pPr indent="406400">
              <a:lnSpc>
                <a:spcPts val="7000"/>
              </a:lnSpc>
            </a:pPr>
            <a:r>
              <a:rPr lang="zh-CN" altLang="en-US" sz="3600">
                <a:latin typeface="仿宋_GB2312"/>
                <a:ea typeface="仿宋_GB2312"/>
                <a:cs typeface="仿宋_GB2312"/>
              </a:rPr>
              <a:t>  在中华人民共和国领域和中华人民共和国管辖的其他海域，</a:t>
            </a:r>
            <a:r>
              <a:rPr lang="zh-CN" altLang="en-US" sz="3600" u="sng">
                <a:latin typeface="仿宋_GB2312"/>
                <a:ea typeface="仿宋_GB2312"/>
                <a:cs typeface="仿宋_GB2312"/>
              </a:rPr>
              <a:t>直接</a:t>
            </a:r>
            <a:r>
              <a:rPr lang="zh-CN" altLang="en-US" sz="3600">
                <a:latin typeface="仿宋_GB2312"/>
                <a:ea typeface="仿宋_GB2312"/>
                <a:cs typeface="仿宋_GB2312"/>
              </a:rPr>
              <a:t>向环境排放</a:t>
            </a:r>
            <a:r>
              <a:rPr lang="zh-CN" altLang="en-US" sz="3600" u="sng">
                <a:solidFill>
                  <a:srgbClr val="FF0000"/>
                </a:solidFill>
                <a:latin typeface="仿宋_GB2312"/>
                <a:ea typeface="仿宋_GB2312"/>
                <a:cs typeface="仿宋_GB2312"/>
              </a:rPr>
              <a:t>应税污染物</a:t>
            </a:r>
            <a:r>
              <a:rPr lang="zh-CN" altLang="en-US" sz="3600">
                <a:latin typeface="仿宋_GB2312"/>
                <a:ea typeface="仿宋_GB2312"/>
                <a:cs typeface="仿宋_GB2312"/>
              </a:rPr>
              <a:t>的</a:t>
            </a:r>
            <a:r>
              <a:rPr lang="zh-CN" altLang="en-US" sz="3600" u="sng">
                <a:solidFill>
                  <a:srgbClr val="FF0000"/>
                </a:solidFill>
                <a:latin typeface="仿宋_GB2312"/>
                <a:ea typeface="仿宋_GB2312"/>
                <a:cs typeface="仿宋_GB2312"/>
              </a:rPr>
              <a:t>企业事业单位和其他生产经营者</a:t>
            </a:r>
            <a:r>
              <a:rPr lang="zh-CN" altLang="en-US" sz="3600">
                <a:latin typeface="仿宋_GB2312"/>
                <a:ea typeface="仿宋_GB2312"/>
                <a:cs typeface="仿宋_GB2312"/>
              </a:rPr>
              <a:t>为环境保护税的纳税人。</a:t>
            </a:r>
            <a:endParaRPr lang="zh-CN" altLang="en-US" sz="3600"/>
          </a:p>
        </p:txBody>
      </p:sp>
    </p:spTree>
  </p:cSld>
  <p:clrMapOvr>
    <a:masterClrMapping/>
  </p:clrMapOvr>
  <p:transition>
    <p:cover dir="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568325" y="819150"/>
            <a:ext cx="10417175" cy="5541963"/>
          </a:xfrm>
          <a:prstGeom prst="rect">
            <a:avLst/>
          </a:prstGeom>
          <a:noFill/>
          <a:ln w="9525">
            <a:noFill/>
          </a:ln>
        </p:spPr>
        <p:txBody>
          <a:bodyPr>
            <a:spAutoFit/>
          </a:bodyPr>
          <a:lstStyle/>
          <a:p>
            <a:pPr indent="409575">
              <a:lnSpc>
                <a:spcPts val="5500"/>
              </a:lnSpc>
              <a:defRPr/>
            </a:pPr>
            <a:r>
              <a:rPr lang="en-US" altLang="zh-CN" sz="4000" b="1" dirty="0">
                <a:latin typeface="仿宋_GB2312" panose="02010609030101010101" charset="-122"/>
                <a:ea typeface="仿宋_GB2312" panose="02010609030101010101" charset="-122"/>
                <a:cs typeface="仿宋_GB2312" panose="02010609030101010101" charset="-122"/>
              </a:rPr>
              <a:t> </a:t>
            </a:r>
            <a:r>
              <a:rPr lang="zh-CN" altLang="en-US" sz="4000" b="1" dirty="0">
                <a:latin typeface="仿宋_GB2312" panose="02010609030101010101" charset="-122"/>
                <a:ea typeface="仿宋_GB2312" panose="02010609030101010101" charset="-122"/>
                <a:cs typeface="仿宋_GB2312" panose="02010609030101010101" charset="-122"/>
              </a:rPr>
              <a:t>（</a:t>
            </a:r>
            <a:r>
              <a:rPr lang="en-US" altLang="zh-CN" sz="4000" b="1" dirty="0">
                <a:latin typeface="仿宋_GB2312" panose="02010609030101010101" charset="-122"/>
                <a:ea typeface="仿宋_GB2312" panose="02010609030101010101" charset="-122"/>
                <a:cs typeface="仿宋_GB2312" panose="02010609030101010101" charset="-122"/>
              </a:rPr>
              <a:t>3</a:t>
            </a:r>
            <a:r>
              <a:rPr lang="zh-CN" altLang="en-US" sz="4000" b="1" dirty="0">
                <a:latin typeface="仿宋_GB2312" panose="02010609030101010101" charset="-122"/>
                <a:ea typeface="仿宋_GB2312" panose="02010609030101010101" charset="-122"/>
                <a:cs typeface="仿宋_GB2312" panose="02010609030101010101" charset="-122"/>
              </a:rPr>
              <a:t>）部门协作与信息共享</a:t>
            </a:r>
            <a:endParaRPr lang="zh-CN" altLang="en-US" sz="4000" dirty="0">
              <a:latin typeface="仿宋_GB2312" panose="02010609030101010101" charset="-122"/>
              <a:ea typeface="仿宋_GB2312" panose="02010609030101010101" charset="-122"/>
              <a:cs typeface="仿宋_GB2312" panose="02010609030101010101" charset="-122"/>
            </a:endParaRPr>
          </a:p>
          <a:p>
            <a:pPr>
              <a:lnSpc>
                <a:spcPts val="6500"/>
              </a:lnSpc>
              <a:defRPr/>
            </a:pPr>
            <a:r>
              <a:rPr lang="zh-CN" altLang="en-US" sz="4000" dirty="0">
                <a:latin typeface="仿宋_GB2312" panose="02010609030101010101" charset="-122"/>
                <a:ea typeface="仿宋_GB2312" panose="02010609030101010101" charset="-122"/>
                <a:cs typeface="仿宋_GB2312" panose="02010609030101010101" charset="-122"/>
              </a:rPr>
              <a:t>   县级以上地方人民政府应当建立税务机关、环境保护主管部门和其他相关单位分工协作的工作机制，加强环境保护税征收管理，保障税款及时足额入库。</a:t>
            </a:r>
          </a:p>
          <a:p>
            <a:pPr>
              <a:lnSpc>
                <a:spcPts val="5500"/>
              </a:lnSpc>
              <a:defRPr/>
            </a:pPr>
            <a:r>
              <a:rPr lang="zh-CN" altLang="en-US" sz="4000" dirty="0">
                <a:latin typeface="仿宋_GB2312" panose="02010609030101010101" charset="-122"/>
                <a:ea typeface="仿宋_GB2312" panose="02010609030101010101" charset="-122"/>
                <a:cs typeface="仿宋_GB2312" panose="02010609030101010101" charset="-122"/>
              </a:rPr>
              <a:t>    环境保护主管部门和税务机关应当建立</a:t>
            </a:r>
            <a:r>
              <a:rPr lang="zh-CN" altLang="en-US" sz="4000" dirty="0">
                <a:solidFill>
                  <a:srgbClr val="FF0000"/>
                </a:solidFill>
                <a:latin typeface="仿宋_GB2312" panose="02010609030101010101" charset="-122"/>
                <a:ea typeface="仿宋_GB2312" panose="02010609030101010101" charset="-122"/>
                <a:cs typeface="仿宋_GB2312" panose="02010609030101010101" charset="-122"/>
              </a:rPr>
              <a:t>涉税信息共享平台和工作配合机制。</a:t>
            </a:r>
            <a:endParaRPr lang="zh-CN" altLang="en-US" sz="4000" dirty="0">
              <a:latin typeface="Arial" panose="020B0604020202020204" pitchFamily="34" charset="0"/>
              <a:ea typeface="宋体" panose="02010600030101010101" pitchFamily="2" charset="-122"/>
            </a:endParaRPr>
          </a:p>
        </p:txBody>
      </p:sp>
    </p:spTree>
  </p:cSld>
  <p:clrMapOvr>
    <a:masterClrMapping/>
  </p:clrMapOvr>
  <p:transition>
    <p:cover dir="rd"/>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文本框 99"/>
          <p:cNvSpPr txBox="1">
            <a:spLocks noChangeArrowheads="1"/>
          </p:cNvSpPr>
          <p:nvPr/>
        </p:nvSpPr>
        <p:spPr bwMode="auto">
          <a:xfrm>
            <a:off x="971550" y="754063"/>
            <a:ext cx="10248900" cy="5476875"/>
          </a:xfrm>
          <a:prstGeom prst="rect">
            <a:avLst/>
          </a:prstGeom>
          <a:noFill/>
          <a:ln w="9525">
            <a:noFill/>
            <a:miter lim="800000"/>
            <a:headEnd/>
            <a:tailEnd/>
          </a:ln>
        </p:spPr>
        <p:txBody>
          <a:bodyPr>
            <a:spAutoFit/>
          </a:bodyPr>
          <a:lstStyle/>
          <a:p>
            <a:pPr>
              <a:lnSpc>
                <a:spcPts val="7000"/>
              </a:lnSpc>
            </a:pPr>
            <a:r>
              <a:rPr lang="en-US" altLang="zh-CN" sz="4000">
                <a:latin typeface="仿宋_GB2312"/>
                <a:ea typeface="仿宋_GB2312"/>
                <a:cs typeface="仿宋_GB2312"/>
              </a:rPr>
              <a:t>    </a:t>
            </a:r>
            <a:r>
              <a:rPr lang="zh-CN" altLang="en-US" sz="3600">
                <a:latin typeface="仿宋_GB2312"/>
                <a:ea typeface="仿宋_GB2312"/>
                <a:cs typeface="仿宋_GB2312"/>
              </a:rPr>
              <a:t>环境保护主管部门应当将排污单位的</a:t>
            </a:r>
            <a:r>
              <a:rPr lang="zh-CN" altLang="en-US" sz="3600">
                <a:solidFill>
                  <a:srgbClr val="FF0000"/>
                </a:solidFill>
                <a:latin typeface="仿宋_GB2312"/>
                <a:ea typeface="仿宋_GB2312"/>
                <a:cs typeface="仿宋_GB2312"/>
              </a:rPr>
              <a:t>排污许可、污染物排放数据、环境违法和受行政处罚</a:t>
            </a:r>
            <a:r>
              <a:rPr lang="zh-CN" altLang="en-US" sz="3600">
                <a:latin typeface="仿宋_GB2312"/>
                <a:ea typeface="仿宋_GB2312"/>
                <a:cs typeface="仿宋_GB2312"/>
              </a:rPr>
              <a:t>情况等</a:t>
            </a:r>
            <a:r>
              <a:rPr lang="zh-CN" altLang="en-US" sz="3600">
                <a:solidFill>
                  <a:srgbClr val="0000FF"/>
                </a:solidFill>
                <a:latin typeface="仿宋_GB2312"/>
                <a:ea typeface="仿宋_GB2312"/>
                <a:cs typeface="仿宋_GB2312"/>
              </a:rPr>
              <a:t>环境保护相关信息</a:t>
            </a:r>
            <a:r>
              <a:rPr lang="zh-CN" altLang="en-US" sz="3600">
                <a:latin typeface="仿宋_GB2312"/>
                <a:ea typeface="仿宋_GB2312"/>
                <a:cs typeface="仿宋_GB2312"/>
              </a:rPr>
              <a:t>，</a:t>
            </a:r>
            <a:r>
              <a:rPr lang="zh-CN" altLang="en-US" sz="3600" b="1">
                <a:solidFill>
                  <a:srgbClr val="FF0000"/>
                </a:solidFill>
                <a:latin typeface="仿宋_GB2312"/>
                <a:ea typeface="仿宋_GB2312"/>
                <a:cs typeface="仿宋_GB2312"/>
              </a:rPr>
              <a:t>定期交送</a:t>
            </a:r>
            <a:r>
              <a:rPr lang="zh-CN" altLang="en-US" sz="3600">
                <a:latin typeface="仿宋_GB2312"/>
                <a:ea typeface="仿宋_GB2312"/>
                <a:cs typeface="仿宋_GB2312"/>
              </a:rPr>
              <a:t>税务机关。</a:t>
            </a:r>
          </a:p>
          <a:p>
            <a:pPr>
              <a:lnSpc>
                <a:spcPts val="7000"/>
              </a:lnSpc>
            </a:pPr>
            <a:r>
              <a:rPr lang="zh-CN" altLang="en-US" sz="3600">
                <a:latin typeface="仿宋_GB2312"/>
                <a:ea typeface="仿宋_GB2312"/>
                <a:cs typeface="仿宋_GB2312"/>
              </a:rPr>
              <a:t>    税务机关应当将纳税人的</a:t>
            </a:r>
            <a:r>
              <a:rPr lang="zh-CN" altLang="en-US" sz="3600">
                <a:solidFill>
                  <a:srgbClr val="FF0000"/>
                </a:solidFill>
                <a:latin typeface="仿宋_GB2312"/>
                <a:ea typeface="仿宋_GB2312"/>
                <a:cs typeface="仿宋_GB2312"/>
              </a:rPr>
              <a:t>纳税申报、税款入库、减免税额、欠缴税款</a:t>
            </a:r>
            <a:r>
              <a:rPr lang="zh-CN" altLang="en-US" sz="3600">
                <a:latin typeface="仿宋_GB2312"/>
                <a:ea typeface="仿宋_GB2312"/>
                <a:cs typeface="仿宋_GB2312"/>
              </a:rPr>
              <a:t>以及</a:t>
            </a:r>
            <a:r>
              <a:rPr lang="zh-CN" altLang="en-US" sz="3600">
                <a:solidFill>
                  <a:srgbClr val="FF0000"/>
                </a:solidFill>
                <a:latin typeface="仿宋_GB2312"/>
                <a:ea typeface="仿宋_GB2312"/>
                <a:cs typeface="仿宋_GB2312"/>
              </a:rPr>
              <a:t>风险疑点</a:t>
            </a:r>
            <a:r>
              <a:rPr lang="zh-CN" altLang="en-US" sz="3600">
                <a:latin typeface="仿宋_GB2312"/>
                <a:ea typeface="仿宋_GB2312"/>
                <a:cs typeface="仿宋_GB2312"/>
              </a:rPr>
              <a:t>等环境保护税</a:t>
            </a:r>
            <a:r>
              <a:rPr lang="zh-CN" altLang="en-US" sz="3600">
                <a:solidFill>
                  <a:srgbClr val="0000FF"/>
                </a:solidFill>
                <a:latin typeface="仿宋_GB2312"/>
                <a:ea typeface="仿宋_GB2312"/>
                <a:cs typeface="仿宋_GB2312"/>
              </a:rPr>
              <a:t>涉税信息</a:t>
            </a:r>
            <a:r>
              <a:rPr lang="zh-CN" altLang="en-US" sz="3600">
                <a:latin typeface="仿宋_GB2312"/>
                <a:ea typeface="仿宋_GB2312"/>
                <a:cs typeface="仿宋_GB2312"/>
              </a:rPr>
              <a:t>，</a:t>
            </a:r>
            <a:r>
              <a:rPr lang="zh-CN" altLang="en-US" sz="3600" b="1">
                <a:solidFill>
                  <a:srgbClr val="FF0000"/>
                </a:solidFill>
                <a:latin typeface="仿宋_GB2312"/>
                <a:ea typeface="仿宋_GB2312"/>
                <a:cs typeface="仿宋_GB2312"/>
              </a:rPr>
              <a:t>定期交送</a:t>
            </a:r>
            <a:r>
              <a:rPr lang="zh-CN" altLang="en-US" sz="3600">
                <a:latin typeface="仿宋_GB2312"/>
                <a:ea typeface="仿宋_GB2312"/>
                <a:cs typeface="仿宋_GB2312"/>
              </a:rPr>
              <a:t>环境保护主管部门。</a:t>
            </a:r>
            <a:endParaRPr lang="zh-CN" altLang="en-US" sz="3600"/>
          </a:p>
        </p:txBody>
      </p:sp>
    </p:spTree>
  </p:cSld>
  <p:clrMapOvr>
    <a:masterClrMapping/>
  </p:clrMapOvr>
  <p:transition>
    <p:cover dir="rd"/>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文本框 99"/>
          <p:cNvSpPr txBox="1">
            <a:spLocks noChangeArrowheads="1"/>
          </p:cNvSpPr>
          <p:nvPr/>
        </p:nvSpPr>
        <p:spPr bwMode="auto">
          <a:xfrm>
            <a:off x="733425" y="630238"/>
            <a:ext cx="10369550" cy="5734050"/>
          </a:xfrm>
          <a:prstGeom prst="rect">
            <a:avLst/>
          </a:prstGeom>
          <a:noFill/>
          <a:ln w="9525">
            <a:noFill/>
            <a:miter lim="800000"/>
            <a:headEnd/>
            <a:tailEnd/>
          </a:ln>
        </p:spPr>
        <p:txBody>
          <a:bodyPr>
            <a:spAutoFit/>
          </a:bodyPr>
          <a:lstStyle/>
          <a:p>
            <a:pPr indent="407988">
              <a:lnSpc>
                <a:spcPts val="5500"/>
              </a:lnSpc>
            </a:pPr>
            <a:r>
              <a:rPr lang="en-US" altLang="zh-CN" sz="3600" b="1" dirty="0">
                <a:latin typeface="楷体" pitchFamily="49" charset="-122"/>
                <a:ea typeface="楷体" pitchFamily="49" charset="-122"/>
              </a:rPr>
              <a:t> </a:t>
            </a:r>
            <a:r>
              <a:rPr lang="zh-CN" altLang="en-US" sz="3600" b="1" dirty="0">
                <a:latin typeface="楷体" pitchFamily="49" charset="-122"/>
                <a:ea typeface="楷体" pitchFamily="49" charset="-122"/>
              </a:rPr>
              <a:t>（二）纳税义务发生时间</a:t>
            </a:r>
            <a:endParaRPr lang="zh-CN" altLang="en-US" sz="3600" dirty="0">
              <a:latin typeface="仿宋_GB2312"/>
              <a:ea typeface="仿宋_GB2312"/>
              <a:cs typeface="仿宋_GB2312"/>
            </a:endParaRPr>
          </a:p>
          <a:p>
            <a:pPr indent="407988">
              <a:lnSpc>
                <a:spcPts val="5500"/>
              </a:lnSpc>
            </a:pPr>
            <a:r>
              <a:rPr lang="zh-CN" altLang="en-US" sz="3600" dirty="0">
                <a:latin typeface="仿宋_GB2312"/>
                <a:ea typeface="仿宋_GB2312"/>
                <a:cs typeface="仿宋_GB2312"/>
              </a:rPr>
              <a:t>  纳税义务发生时间为纳税人</a:t>
            </a:r>
            <a:r>
              <a:rPr lang="zh-CN" altLang="en-US" sz="3600" b="1" dirty="0">
                <a:solidFill>
                  <a:srgbClr val="0000FF"/>
                </a:solidFill>
                <a:latin typeface="仿宋_GB2312"/>
                <a:ea typeface="仿宋_GB2312"/>
                <a:cs typeface="仿宋_GB2312"/>
              </a:rPr>
              <a:t>排放应税污染物的当日</a:t>
            </a:r>
            <a:r>
              <a:rPr lang="zh-CN" altLang="en-US" sz="3600" dirty="0">
                <a:latin typeface="仿宋_GB2312"/>
                <a:ea typeface="仿宋_GB2312"/>
                <a:cs typeface="仿宋_GB2312"/>
              </a:rPr>
              <a:t>。</a:t>
            </a:r>
            <a:endParaRPr lang="zh-CN" altLang="en-US" sz="3600" b="1" dirty="0">
              <a:latin typeface="楷体" pitchFamily="49" charset="-122"/>
              <a:ea typeface="楷体" pitchFamily="49" charset="-122"/>
            </a:endParaRPr>
          </a:p>
          <a:p>
            <a:pPr indent="407988">
              <a:lnSpc>
                <a:spcPts val="5500"/>
              </a:lnSpc>
            </a:pPr>
            <a:r>
              <a:rPr lang="zh-CN" altLang="en-US" sz="3600" b="1" dirty="0">
                <a:latin typeface="楷体" pitchFamily="49" charset="-122"/>
                <a:ea typeface="楷体" pitchFamily="49" charset="-122"/>
              </a:rPr>
              <a:t>  （三）纳税地点</a:t>
            </a:r>
            <a:endParaRPr lang="zh-CN" altLang="en-US" sz="3600" dirty="0">
              <a:latin typeface="仿宋_GB2312"/>
              <a:ea typeface="仿宋_GB2312"/>
              <a:cs typeface="仿宋_GB2312"/>
            </a:endParaRPr>
          </a:p>
          <a:p>
            <a:pPr indent="407988">
              <a:lnSpc>
                <a:spcPts val="5500"/>
              </a:lnSpc>
            </a:pPr>
            <a:r>
              <a:rPr lang="zh-CN" altLang="en-US" sz="3600" dirty="0">
                <a:latin typeface="仿宋_GB2312"/>
                <a:ea typeface="仿宋_GB2312"/>
                <a:cs typeface="仿宋_GB2312"/>
              </a:rPr>
              <a:t>  纳税人应当向</a:t>
            </a:r>
            <a:r>
              <a:rPr lang="zh-CN" altLang="en-US" sz="3600" b="1" dirty="0">
                <a:solidFill>
                  <a:srgbClr val="0000FF"/>
                </a:solidFill>
                <a:latin typeface="仿宋_GB2312"/>
                <a:ea typeface="仿宋_GB2312"/>
                <a:cs typeface="仿宋_GB2312"/>
              </a:rPr>
              <a:t>应税污染物排放地的税务机关</a:t>
            </a:r>
            <a:r>
              <a:rPr lang="zh-CN" altLang="en-US" sz="3600" dirty="0">
                <a:latin typeface="仿宋_GB2312"/>
                <a:ea typeface="仿宋_GB2312"/>
                <a:cs typeface="仿宋_GB2312"/>
              </a:rPr>
              <a:t>申报缴纳环境保护税。实施条例进一步明确了应税污染物排放地是指应税大气污染物和水污染物</a:t>
            </a:r>
            <a:r>
              <a:rPr lang="zh-CN" altLang="en-US" sz="3600" b="1" dirty="0">
                <a:solidFill>
                  <a:srgbClr val="FF0000"/>
                </a:solidFill>
                <a:latin typeface="仿宋_GB2312"/>
                <a:ea typeface="仿宋_GB2312"/>
                <a:cs typeface="仿宋_GB2312"/>
              </a:rPr>
              <a:t>排放口所在地、固体废物产生地、工业噪声产生地。</a:t>
            </a:r>
            <a:endParaRPr lang="zh-CN" altLang="en-US" sz="3600" dirty="0"/>
          </a:p>
        </p:txBody>
      </p:sp>
    </p:spTree>
  </p:cSld>
  <p:clrMapOvr>
    <a:masterClrMapping/>
  </p:clrMapOvr>
  <p:transition>
    <p:cover dir="rd"/>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文本框 99"/>
          <p:cNvSpPr txBox="1">
            <a:spLocks noChangeArrowheads="1"/>
          </p:cNvSpPr>
          <p:nvPr/>
        </p:nvSpPr>
        <p:spPr bwMode="auto">
          <a:xfrm>
            <a:off x="590550" y="506413"/>
            <a:ext cx="10179050" cy="5991225"/>
          </a:xfrm>
          <a:prstGeom prst="rect">
            <a:avLst/>
          </a:prstGeom>
          <a:noFill/>
          <a:ln w="9525">
            <a:noFill/>
            <a:miter lim="800000"/>
            <a:headEnd/>
            <a:tailEnd/>
          </a:ln>
        </p:spPr>
        <p:txBody>
          <a:bodyPr>
            <a:spAutoFit/>
          </a:bodyPr>
          <a:lstStyle/>
          <a:p>
            <a:pPr indent="407988">
              <a:lnSpc>
                <a:spcPts val="5500"/>
              </a:lnSpc>
            </a:pPr>
            <a:r>
              <a:rPr lang="en-US" altLang="zh-CN" sz="4000" b="1" dirty="0">
                <a:latin typeface="楷体" pitchFamily="49" charset="-122"/>
                <a:ea typeface="楷体" pitchFamily="49" charset="-122"/>
              </a:rPr>
              <a:t> </a:t>
            </a:r>
            <a:r>
              <a:rPr lang="zh-CN" altLang="en-US" sz="3600" b="1" dirty="0">
                <a:latin typeface="楷体" pitchFamily="49" charset="-122"/>
                <a:ea typeface="楷体" pitchFamily="49" charset="-122"/>
              </a:rPr>
              <a:t>（四）纳税期限</a:t>
            </a:r>
            <a:endParaRPr lang="zh-CN" altLang="en-US" sz="3600" dirty="0">
              <a:latin typeface="仿宋_GB2312"/>
              <a:ea typeface="仿宋_GB2312"/>
              <a:cs typeface="仿宋_GB2312"/>
            </a:endParaRPr>
          </a:p>
          <a:p>
            <a:pPr indent="407988">
              <a:lnSpc>
                <a:spcPts val="6500"/>
              </a:lnSpc>
            </a:pPr>
            <a:r>
              <a:rPr lang="zh-CN" altLang="en-US" sz="3600" dirty="0">
                <a:latin typeface="仿宋_GB2312"/>
                <a:ea typeface="仿宋_GB2312"/>
                <a:cs typeface="仿宋_GB2312"/>
              </a:rPr>
              <a:t>  环境保护税</a:t>
            </a:r>
            <a:r>
              <a:rPr lang="zh-CN" altLang="en-US" sz="3600" b="1" dirty="0">
                <a:solidFill>
                  <a:srgbClr val="0000FF"/>
                </a:solidFill>
                <a:latin typeface="仿宋_GB2312"/>
                <a:ea typeface="仿宋_GB2312"/>
                <a:cs typeface="仿宋_GB2312"/>
              </a:rPr>
              <a:t>按月计算，按季申报缴纳</a:t>
            </a:r>
            <a:r>
              <a:rPr lang="zh-CN" altLang="en-US" sz="3600" dirty="0">
                <a:latin typeface="仿宋_GB2312"/>
                <a:ea typeface="仿宋_GB2312"/>
                <a:cs typeface="仿宋_GB2312"/>
              </a:rPr>
              <a:t>。不能按固定期限计算缴纳的，可以按次申报缴纳。</a:t>
            </a:r>
          </a:p>
          <a:p>
            <a:pPr indent="407988">
              <a:lnSpc>
                <a:spcPts val="5500"/>
              </a:lnSpc>
            </a:pPr>
            <a:r>
              <a:rPr lang="zh-CN" altLang="en-US" sz="3600" dirty="0">
                <a:latin typeface="仿宋_GB2312"/>
                <a:ea typeface="仿宋_GB2312"/>
                <a:cs typeface="仿宋_GB2312"/>
              </a:rPr>
              <a:t>  纳税人</a:t>
            </a:r>
            <a:r>
              <a:rPr lang="zh-CN" altLang="en-US" sz="3600" b="1" dirty="0">
                <a:solidFill>
                  <a:srgbClr val="FF0000"/>
                </a:solidFill>
                <a:latin typeface="仿宋_GB2312"/>
                <a:ea typeface="仿宋_GB2312"/>
                <a:cs typeface="仿宋_GB2312"/>
              </a:rPr>
              <a:t>按季申报</a:t>
            </a:r>
            <a:r>
              <a:rPr lang="zh-CN" altLang="en-US" sz="3600" dirty="0">
                <a:latin typeface="仿宋_GB2312"/>
                <a:ea typeface="仿宋_GB2312"/>
                <a:cs typeface="仿宋_GB2312"/>
              </a:rPr>
              <a:t>缴纳的，应当</a:t>
            </a:r>
            <a:r>
              <a:rPr lang="zh-CN" altLang="en-US" sz="3600" b="1" dirty="0">
                <a:solidFill>
                  <a:srgbClr val="0000FF"/>
                </a:solidFill>
                <a:latin typeface="仿宋_GB2312"/>
                <a:ea typeface="仿宋_GB2312"/>
                <a:cs typeface="仿宋_GB2312"/>
              </a:rPr>
              <a:t>自季度终了之日起十五日内</a:t>
            </a:r>
            <a:r>
              <a:rPr lang="zh-CN" altLang="en-US" sz="3600" dirty="0">
                <a:latin typeface="仿宋_GB2312"/>
                <a:ea typeface="仿宋_GB2312"/>
                <a:cs typeface="仿宋_GB2312"/>
              </a:rPr>
              <a:t>，向税务机关办理纳税申报并缴纳税款。纳税人</a:t>
            </a:r>
            <a:r>
              <a:rPr lang="zh-CN" altLang="en-US" sz="3600" b="1" dirty="0">
                <a:solidFill>
                  <a:srgbClr val="FF0000"/>
                </a:solidFill>
                <a:latin typeface="仿宋_GB2312"/>
                <a:ea typeface="仿宋_GB2312"/>
                <a:cs typeface="仿宋_GB2312"/>
              </a:rPr>
              <a:t>按次申报</a:t>
            </a:r>
            <a:r>
              <a:rPr lang="zh-CN" altLang="en-US" sz="3600" dirty="0">
                <a:latin typeface="仿宋_GB2312"/>
                <a:ea typeface="仿宋_GB2312"/>
                <a:cs typeface="仿宋_GB2312"/>
              </a:rPr>
              <a:t>缴纳的，应当</a:t>
            </a:r>
            <a:r>
              <a:rPr lang="zh-CN" altLang="en-US" sz="3600" b="1" dirty="0">
                <a:solidFill>
                  <a:srgbClr val="0000FF"/>
                </a:solidFill>
                <a:latin typeface="仿宋_GB2312"/>
                <a:ea typeface="仿宋_GB2312"/>
                <a:cs typeface="仿宋_GB2312"/>
              </a:rPr>
              <a:t>自纳税义务发生之日起十五日内</a:t>
            </a:r>
            <a:r>
              <a:rPr lang="zh-CN" altLang="en-US" sz="3600" dirty="0">
                <a:latin typeface="仿宋_GB2312"/>
                <a:ea typeface="仿宋_GB2312"/>
                <a:cs typeface="仿宋_GB2312"/>
              </a:rPr>
              <a:t>，向税务机关办理纳税申报并缴纳税款。</a:t>
            </a:r>
            <a:endParaRPr lang="zh-CN" altLang="en-US" sz="3600" dirty="0"/>
          </a:p>
        </p:txBody>
      </p:sp>
    </p:spTree>
  </p:cSld>
  <p:clrMapOvr>
    <a:masterClrMapping/>
  </p:clrMapOvr>
  <p:transition>
    <p:cover dir="rd"/>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文本框 99"/>
          <p:cNvSpPr txBox="1">
            <a:spLocks noChangeArrowheads="1"/>
          </p:cNvSpPr>
          <p:nvPr/>
        </p:nvSpPr>
        <p:spPr bwMode="auto">
          <a:xfrm>
            <a:off x="638175" y="554038"/>
            <a:ext cx="10440988" cy="6438900"/>
          </a:xfrm>
          <a:prstGeom prst="rect">
            <a:avLst/>
          </a:prstGeom>
          <a:noFill/>
          <a:ln w="9525">
            <a:noFill/>
            <a:miter lim="800000"/>
            <a:headEnd/>
            <a:tailEnd/>
          </a:ln>
        </p:spPr>
        <p:txBody>
          <a:bodyPr>
            <a:spAutoFit/>
          </a:bodyPr>
          <a:lstStyle/>
          <a:p>
            <a:pPr indent="407988">
              <a:lnSpc>
                <a:spcPts val="5500"/>
              </a:lnSpc>
            </a:pPr>
            <a:r>
              <a:rPr lang="en-US" altLang="zh-CN" sz="4000" b="1">
                <a:latin typeface="楷体" pitchFamily="49" charset="-122"/>
                <a:ea typeface="楷体" pitchFamily="49" charset="-122"/>
              </a:rPr>
              <a:t> </a:t>
            </a:r>
            <a:r>
              <a:rPr lang="zh-CN" altLang="en-US" sz="3600" b="1">
                <a:latin typeface="楷体" pitchFamily="49" charset="-122"/>
                <a:ea typeface="楷体" pitchFamily="49" charset="-122"/>
              </a:rPr>
              <a:t>（五）纳税申报要求</a:t>
            </a:r>
            <a:endParaRPr lang="zh-CN" altLang="en-US" sz="3600" b="1">
              <a:latin typeface="仿宋_GB2312"/>
              <a:ea typeface="仿宋_GB2312"/>
              <a:cs typeface="仿宋_GB2312"/>
            </a:endParaRPr>
          </a:p>
          <a:p>
            <a:pPr indent="407988">
              <a:lnSpc>
                <a:spcPts val="5500"/>
              </a:lnSpc>
            </a:pPr>
            <a:r>
              <a:rPr lang="zh-CN" altLang="en-US" sz="3600" b="1">
                <a:latin typeface="仿宋_GB2312"/>
                <a:ea typeface="仿宋_GB2312"/>
                <a:cs typeface="仿宋_GB2312"/>
              </a:rPr>
              <a:t>  （</a:t>
            </a:r>
            <a:r>
              <a:rPr lang="en-US" altLang="zh-CN" sz="3600" b="1">
                <a:latin typeface="仿宋_GB2312"/>
                <a:ea typeface="仿宋_GB2312"/>
                <a:cs typeface="仿宋_GB2312"/>
              </a:rPr>
              <a:t>1</a:t>
            </a:r>
            <a:r>
              <a:rPr lang="zh-CN" altLang="en-US" sz="3600" b="1">
                <a:latin typeface="仿宋_GB2312"/>
                <a:ea typeface="仿宋_GB2312"/>
                <a:cs typeface="仿宋_GB2312"/>
              </a:rPr>
              <a:t>）纳税人</a:t>
            </a:r>
            <a:endParaRPr lang="zh-CN" altLang="en-US" sz="3600">
              <a:latin typeface="仿宋_GB2312"/>
              <a:ea typeface="仿宋_GB2312"/>
              <a:cs typeface="仿宋_GB2312"/>
            </a:endParaRPr>
          </a:p>
          <a:p>
            <a:pPr indent="407988">
              <a:lnSpc>
                <a:spcPts val="5500"/>
              </a:lnSpc>
            </a:pPr>
            <a:r>
              <a:rPr lang="zh-CN" altLang="en-US" sz="3600">
                <a:latin typeface="仿宋_GB2312"/>
                <a:ea typeface="仿宋_GB2312"/>
                <a:cs typeface="仿宋_GB2312"/>
              </a:rPr>
              <a:t>  纳税人申报缴纳时，应当向税务机关报送所排放应税污染物的</a:t>
            </a:r>
            <a:r>
              <a:rPr lang="zh-CN" altLang="en-US" sz="3600" b="1">
                <a:solidFill>
                  <a:srgbClr val="FF0000"/>
                </a:solidFill>
                <a:latin typeface="仿宋_GB2312"/>
                <a:ea typeface="仿宋_GB2312"/>
                <a:cs typeface="仿宋_GB2312"/>
              </a:rPr>
              <a:t>种类、数量，大气污染物、水污染物的浓度值</a:t>
            </a:r>
            <a:r>
              <a:rPr lang="zh-CN" altLang="en-US" sz="3600">
                <a:latin typeface="仿宋_GB2312"/>
                <a:ea typeface="仿宋_GB2312"/>
                <a:cs typeface="仿宋_GB2312"/>
              </a:rPr>
              <a:t>，以及税务机关根据实际需要要求纳税人报送的</a:t>
            </a:r>
            <a:r>
              <a:rPr lang="zh-CN" altLang="en-US" sz="3600" b="1">
                <a:solidFill>
                  <a:srgbClr val="FF0000"/>
                </a:solidFill>
                <a:latin typeface="仿宋_GB2312"/>
                <a:ea typeface="仿宋_GB2312"/>
                <a:cs typeface="仿宋_GB2312"/>
              </a:rPr>
              <a:t>其他纳税资料</a:t>
            </a:r>
            <a:r>
              <a:rPr lang="zh-CN" altLang="en-US" sz="3600">
                <a:latin typeface="仿宋_GB2312"/>
                <a:ea typeface="仿宋_GB2312"/>
                <a:cs typeface="仿宋_GB2312"/>
              </a:rPr>
              <a:t>。例如，纳税人的污染物排放量监测方法，适用的排污系数、物料衡算方法等。</a:t>
            </a:r>
          </a:p>
          <a:p>
            <a:pPr indent="407988">
              <a:lnSpc>
                <a:spcPts val="5500"/>
              </a:lnSpc>
            </a:pPr>
            <a:r>
              <a:rPr lang="zh-CN" altLang="en-US" sz="3600">
                <a:latin typeface="仿宋_GB2312"/>
                <a:ea typeface="仿宋_GB2312"/>
                <a:cs typeface="仿宋_GB2312"/>
              </a:rPr>
              <a:t>  </a:t>
            </a:r>
            <a:r>
              <a:rPr lang="zh-CN" altLang="en-US" sz="3600">
                <a:latin typeface="仿宋_GB2312"/>
                <a:ea typeface="仿宋_GB2312"/>
                <a:cs typeface="仿宋_GB2312"/>
                <a:sym typeface="+mn-ea"/>
              </a:rPr>
              <a:t>纳税人应当依法如实办理纳税申报，对申报的真实性和完整性承担责任。</a:t>
            </a:r>
            <a:endParaRPr lang="zh-CN" altLang="en-US" sz="3600"/>
          </a:p>
        </p:txBody>
      </p:sp>
    </p:spTree>
  </p:cSld>
  <p:clrMapOvr>
    <a:masterClrMapping/>
  </p:clrMapOvr>
  <p:transition>
    <p:cover dir="rd"/>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文本框 99"/>
          <p:cNvSpPr txBox="1">
            <a:spLocks noChangeArrowheads="1"/>
          </p:cNvSpPr>
          <p:nvPr/>
        </p:nvSpPr>
        <p:spPr bwMode="auto">
          <a:xfrm>
            <a:off x="449263" y="479425"/>
            <a:ext cx="10844212" cy="5926138"/>
          </a:xfrm>
          <a:prstGeom prst="rect">
            <a:avLst/>
          </a:prstGeom>
          <a:noFill/>
          <a:ln w="9525">
            <a:noFill/>
            <a:miter lim="800000"/>
            <a:headEnd/>
            <a:tailEnd/>
          </a:ln>
        </p:spPr>
        <p:txBody>
          <a:bodyPr>
            <a:spAutoFit/>
          </a:bodyPr>
          <a:lstStyle/>
          <a:p>
            <a:pPr>
              <a:lnSpc>
                <a:spcPts val="6500"/>
              </a:lnSpc>
            </a:pPr>
            <a:r>
              <a:rPr lang="en-US" altLang="zh-CN" sz="4000" b="1">
                <a:latin typeface="仿宋_GB2312"/>
                <a:ea typeface="仿宋_GB2312"/>
                <a:cs typeface="仿宋_GB2312"/>
              </a:rPr>
              <a:t>   </a:t>
            </a:r>
            <a:r>
              <a:rPr lang="zh-CN" altLang="en-US" sz="3600" b="1">
                <a:latin typeface="仿宋_GB2312"/>
                <a:ea typeface="仿宋_GB2312"/>
                <a:cs typeface="仿宋_GB2312"/>
              </a:rPr>
              <a:t>（</a:t>
            </a:r>
            <a:r>
              <a:rPr lang="en-US" altLang="zh-CN" sz="3600" b="1">
                <a:latin typeface="仿宋_GB2312"/>
                <a:ea typeface="仿宋_GB2312"/>
                <a:cs typeface="仿宋_GB2312"/>
              </a:rPr>
              <a:t>2</a:t>
            </a:r>
            <a:r>
              <a:rPr lang="zh-CN" altLang="en-US" sz="3600" b="1">
                <a:latin typeface="仿宋_GB2312"/>
                <a:ea typeface="仿宋_GB2312"/>
                <a:cs typeface="仿宋_GB2312"/>
              </a:rPr>
              <a:t>）税务机关</a:t>
            </a:r>
            <a:endParaRPr lang="zh-CN" altLang="en-US" sz="3600">
              <a:latin typeface="仿宋_GB2312"/>
              <a:ea typeface="仿宋_GB2312"/>
              <a:cs typeface="仿宋_GB2312"/>
            </a:endParaRPr>
          </a:p>
          <a:p>
            <a:pPr>
              <a:lnSpc>
                <a:spcPts val="6500"/>
              </a:lnSpc>
            </a:pPr>
            <a:r>
              <a:rPr lang="zh-CN" altLang="en-US" sz="3600">
                <a:latin typeface="仿宋_GB2312"/>
                <a:ea typeface="仿宋_GB2312"/>
                <a:cs typeface="仿宋_GB2312"/>
              </a:rPr>
              <a:t>    税务机关应当将纳税人的</a:t>
            </a:r>
            <a:r>
              <a:rPr lang="zh-CN" altLang="en-US" sz="3600">
                <a:solidFill>
                  <a:srgbClr val="0000FF"/>
                </a:solidFill>
                <a:latin typeface="仿宋_GB2312"/>
                <a:ea typeface="仿宋_GB2312"/>
                <a:cs typeface="仿宋_GB2312"/>
              </a:rPr>
              <a:t>纳税申报数据资料与环境保护主管部门交送的相关数据资料</a:t>
            </a:r>
            <a:r>
              <a:rPr lang="zh-CN" altLang="en-US" sz="3600" b="1">
                <a:solidFill>
                  <a:srgbClr val="FF0000"/>
                </a:solidFill>
                <a:latin typeface="仿宋_GB2312"/>
                <a:ea typeface="仿宋_GB2312"/>
                <a:cs typeface="仿宋_GB2312"/>
              </a:rPr>
              <a:t>进行比对</a:t>
            </a:r>
            <a:r>
              <a:rPr lang="zh-CN" altLang="en-US" sz="3600">
                <a:latin typeface="仿宋_GB2312"/>
                <a:ea typeface="仿宋_GB2312"/>
                <a:cs typeface="仿宋_GB2312"/>
              </a:rPr>
              <a:t>。</a:t>
            </a:r>
          </a:p>
          <a:p>
            <a:pPr>
              <a:lnSpc>
                <a:spcPts val="6500"/>
              </a:lnSpc>
            </a:pPr>
            <a:r>
              <a:rPr lang="zh-CN" altLang="en-US" sz="3600">
                <a:latin typeface="仿宋_GB2312"/>
                <a:ea typeface="仿宋_GB2312"/>
                <a:cs typeface="仿宋_GB2312"/>
              </a:rPr>
              <a:t>    税务机关发现纳税人的纳税申报</a:t>
            </a:r>
            <a:r>
              <a:rPr lang="zh-CN" altLang="en-US" sz="3600">
                <a:solidFill>
                  <a:srgbClr val="FF0000"/>
                </a:solidFill>
                <a:latin typeface="仿宋_GB2312"/>
                <a:ea typeface="仿宋_GB2312"/>
                <a:cs typeface="仿宋_GB2312"/>
              </a:rPr>
              <a:t>数据资料异常</a:t>
            </a:r>
            <a:r>
              <a:rPr lang="zh-CN" altLang="en-US" sz="3600">
                <a:latin typeface="仿宋_GB2312"/>
                <a:ea typeface="仿宋_GB2312"/>
                <a:cs typeface="仿宋_GB2312"/>
              </a:rPr>
              <a:t>或者纳税人</a:t>
            </a:r>
            <a:r>
              <a:rPr lang="zh-CN" altLang="en-US" sz="3600">
                <a:solidFill>
                  <a:srgbClr val="FF0000"/>
                </a:solidFill>
                <a:latin typeface="仿宋_GB2312"/>
                <a:ea typeface="仿宋_GB2312"/>
                <a:cs typeface="仿宋_GB2312"/>
              </a:rPr>
              <a:t>未按照</a:t>
            </a:r>
            <a:r>
              <a:rPr lang="zh-CN" altLang="en-US" sz="3600">
                <a:latin typeface="仿宋_GB2312"/>
                <a:ea typeface="仿宋_GB2312"/>
                <a:cs typeface="仿宋_GB2312"/>
              </a:rPr>
              <a:t>规定期限办理纳税申报的，可以</a:t>
            </a:r>
            <a:r>
              <a:rPr lang="zh-CN" altLang="en-US" sz="3600" b="1">
                <a:solidFill>
                  <a:srgbClr val="0000FF"/>
                </a:solidFill>
                <a:latin typeface="仿宋_GB2312"/>
                <a:ea typeface="仿宋_GB2312"/>
                <a:cs typeface="仿宋_GB2312"/>
              </a:rPr>
              <a:t>提请环境保护主管部门进行复核</a:t>
            </a:r>
            <a:r>
              <a:rPr lang="zh-CN" altLang="en-US" sz="3600">
                <a:latin typeface="仿宋_GB2312"/>
                <a:ea typeface="仿宋_GB2312"/>
                <a:cs typeface="仿宋_GB2312"/>
              </a:rPr>
              <a:t>，税务机关应当按照环境保护主管部门复核的数据资料</a:t>
            </a:r>
            <a:r>
              <a:rPr lang="zh-CN" altLang="en-US" sz="3600" b="1">
                <a:solidFill>
                  <a:srgbClr val="FF0000"/>
                </a:solidFill>
                <a:latin typeface="仿宋_GB2312"/>
                <a:ea typeface="仿宋_GB2312"/>
                <a:cs typeface="仿宋_GB2312"/>
              </a:rPr>
              <a:t>调整</a:t>
            </a:r>
            <a:r>
              <a:rPr lang="zh-CN" altLang="en-US" sz="3600">
                <a:latin typeface="仿宋_GB2312"/>
                <a:ea typeface="仿宋_GB2312"/>
                <a:cs typeface="仿宋_GB2312"/>
              </a:rPr>
              <a:t>纳税人的</a:t>
            </a:r>
            <a:r>
              <a:rPr lang="zh-CN" altLang="en-US" sz="3600" b="1">
                <a:solidFill>
                  <a:srgbClr val="FF0000"/>
                </a:solidFill>
                <a:latin typeface="仿宋_GB2312"/>
                <a:ea typeface="仿宋_GB2312"/>
                <a:cs typeface="仿宋_GB2312"/>
              </a:rPr>
              <a:t>应纳税额</a:t>
            </a:r>
            <a:r>
              <a:rPr lang="zh-CN" altLang="en-US" sz="3600">
                <a:latin typeface="仿宋_GB2312"/>
                <a:ea typeface="仿宋_GB2312"/>
                <a:cs typeface="仿宋_GB2312"/>
              </a:rPr>
              <a:t>。</a:t>
            </a:r>
            <a:endParaRPr lang="zh-CN" altLang="en-US" sz="3600"/>
          </a:p>
        </p:txBody>
      </p:sp>
    </p:spTree>
  </p:cSld>
  <p:clrMapOvr>
    <a:masterClrMapping/>
  </p:clrMapOvr>
  <p:transition>
    <p:cover dir="rd"/>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文本框 99"/>
          <p:cNvSpPr txBox="1">
            <a:spLocks noChangeArrowheads="1"/>
          </p:cNvSpPr>
          <p:nvPr/>
        </p:nvSpPr>
        <p:spPr bwMode="auto">
          <a:xfrm>
            <a:off x="758825" y="798513"/>
            <a:ext cx="9798050" cy="6375400"/>
          </a:xfrm>
          <a:prstGeom prst="rect">
            <a:avLst/>
          </a:prstGeom>
          <a:noFill/>
          <a:ln w="9525">
            <a:noFill/>
            <a:miter lim="800000"/>
            <a:headEnd/>
            <a:tailEnd/>
          </a:ln>
        </p:spPr>
        <p:txBody>
          <a:bodyPr>
            <a:spAutoFit/>
          </a:bodyPr>
          <a:lstStyle/>
          <a:p>
            <a:pPr>
              <a:lnSpc>
                <a:spcPts val="7000"/>
              </a:lnSpc>
            </a:pPr>
            <a:r>
              <a:rPr lang="en-US" altLang="zh-CN" sz="4000" dirty="0">
                <a:latin typeface="仿宋_GB2312"/>
                <a:ea typeface="仿宋_GB2312"/>
                <a:cs typeface="仿宋_GB2312"/>
              </a:rPr>
              <a:t>    </a:t>
            </a:r>
            <a:r>
              <a:rPr lang="zh-CN" altLang="en-US" sz="3600" dirty="0">
                <a:latin typeface="仿宋_GB2312"/>
                <a:ea typeface="仿宋_GB2312"/>
                <a:cs typeface="仿宋_GB2312"/>
              </a:rPr>
              <a:t>纳税人申报的自动监测数据与环境保护主管部门传递的相关数据</a:t>
            </a:r>
            <a:r>
              <a:rPr lang="zh-CN" altLang="en-US" sz="3600" b="1" dirty="0">
                <a:solidFill>
                  <a:srgbClr val="FF0000"/>
                </a:solidFill>
                <a:latin typeface="仿宋_GB2312"/>
                <a:ea typeface="仿宋_GB2312"/>
                <a:cs typeface="仿宋_GB2312"/>
              </a:rPr>
              <a:t>不一致</a:t>
            </a:r>
            <a:r>
              <a:rPr lang="zh-CN" altLang="en-US" sz="3600" dirty="0">
                <a:latin typeface="仿宋_GB2312"/>
                <a:ea typeface="仿宋_GB2312"/>
                <a:cs typeface="仿宋_GB2312"/>
              </a:rPr>
              <a:t>的，税务机关以环境保护主管部门</a:t>
            </a:r>
            <a:r>
              <a:rPr lang="zh-CN" altLang="en-US" sz="3600" b="1" dirty="0">
                <a:solidFill>
                  <a:srgbClr val="0000FF"/>
                </a:solidFill>
                <a:latin typeface="仿宋_GB2312"/>
                <a:ea typeface="仿宋_GB2312"/>
                <a:cs typeface="仿宋_GB2312"/>
              </a:rPr>
              <a:t>传递</a:t>
            </a:r>
            <a:r>
              <a:rPr lang="zh-CN" altLang="en-US" sz="3600" dirty="0">
                <a:latin typeface="仿宋_GB2312"/>
                <a:ea typeface="仿宋_GB2312"/>
                <a:cs typeface="仿宋_GB2312"/>
              </a:rPr>
              <a:t>的数据计算确定纳税人的应纳税额；纳税人申报的监测机构出具的监测数据与环境保护主管部门传递的相关数据不一致的，税务机关按照</a:t>
            </a:r>
            <a:r>
              <a:rPr lang="zh-CN" altLang="en-US" sz="3600" b="1" dirty="0">
                <a:solidFill>
                  <a:srgbClr val="0000FF"/>
                </a:solidFill>
                <a:latin typeface="仿宋_GB2312"/>
                <a:ea typeface="仿宋_GB2312"/>
                <a:cs typeface="仿宋_GB2312"/>
              </a:rPr>
              <a:t>孰高原则</a:t>
            </a:r>
            <a:r>
              <a:rPr lang="zh-CN" altLang="en-US" sz="3600" dirty="0">
                <a:latin typeface="仿宋_GB2312"/>
                <a:ea typeface="仿宋_GB2312"/>
                <a:cs typeface="仿宋_GB2312"/>
              </a:rPr>
              <a:t>计算确定纳税人的应纳税额。</a:t>
            </a:r>
            <a:endParaRPr lang="zh-CN" altLang="en-US" sz="3600" dirty="0"/>
          </a:p>
        </p:txBody>
      </p:sp>
    </p:spTree>
  </p:cSld>
  <p:clrMapOvr>
    <a:masterClrMapping/>
  </p:clrMapOvr>
  <p:transition>
    <p:cover dir="rd"/>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576263" y="603250"/>
            <a:ext cx="9909175" cy="5476875"/>
          </a:xfrm>
          <a:prstGeom prst="rect">
            <a:avLst/>
          </a:prstGeom>
          <a:noFill/>
          <a:ln w="9525">
            <a:noFill/>
          </a:ln>
        </p:spPr>
        <p:txBody>
          <a:bodyPr>
            <a:spAutoFit/>
          </a:bodyPr>
          <a:lstStyle/>
          <a:p>
            <a:pPr indent="419100">
              <a:lnSpc>
                <a:spcPts val="6000"/>
              </a:lnSpc>
              <a:defRPr/>
            </a:pPr>
            <a:r>
              <a:rPr lang="en-US" altLang="zh-CN" sz="3600" b="1" dirty="0">
                <a:latin typeface="仿宋_GB2312" panose="02010609030101010101" charset="-122"/>
                <a:ea typeface="仿宋_GB2312" panose="02010609030101010101" charset="-122"/>
                <a:cs typeface="仿宋_GB2312" panose="02010609030101010101" charset="-122"/>
              </a:rPr>
              <a:t> </a:t>
            </a:r>
            <a:r>
              <a:rPr lang="zh-CN" altLang="en-US" sz="3600" b="1" dirty="0">
                <a:latin typeface="仿宋_GB2312" panose="02010609030101010101" charset="-122"/>
                <a:ea typeface="仿宋_GB2312" panose="02010609030101010101" charset="-122"/>
                <a:cs typeface="仿宋_GB2312" panose="02010609030101010101" charset="-122"/>
              </a:rPr>
              <a:t>（</a:t>
            </a:r>
            <a:r>
              <a:rPr lang="en-US" altLang="zh-CN" sz="3600" b="1" dirty="0">
                <a:latin typeface="仿宋_GB2312" panose="02010609030101010101" charset="-122"/>
                <a:ea typeface="仿宋_GB2312" panose="02010609030101010101" charset="-122"/>
                <a:cs typeface="仿宋_GB2312" panose="02010609030101010101" charset="-122"/>
              </a:rPr>
              <a:t>3</a:t>
            </a:r>
            <a:r>
              <a:rPr lang="zh-CN" altLang="en-US" sz="3600" b="1" dirty="0">
                <a:latin typeface="仿宋_GB2312" panose="02010609030101010101" charset="-122"/>
                <a:ea typeface="仿宋_GB2312" panose="02010609030101010101" charset="-122"/>
                <a:cs typeface="仿宋_GB2312" panose="02010609030101010101" charset="-122"/>
              </a:rPr>
              <a:t>）环境保护主管部门</a:t>
            </a:r>
            <a:endParaRPr lang="zh-CN" altLang="en-US" sz="3600" dirty="0">
              <a:latin typeface="仿宋_GB2312" panose="02010609030101010101" charset="-122"/>
              <a:ea typeface="仿宋_GB2312" panose="02010609030101010101" charset="-122"/>
              <a:cs typeface="仿宋_GB2312" panose="02010609030101010101" charset="-122"/>
            </a:endParaRPr>
          </a:p>
          <a:p>
            <a:pPr>
              <a:lnSpc>
                <a:spcPts val="6000"/>
              </a:lnSpc>
              <a:defRPr/>
            </a:pPr>
            <a:r>
              <a:rPr lang="zh-CN" altLang="en-US" sz="3600" dirty="0">
                <a:latin typeface="仿宋_GB2312" panose="02010609030101010101" charset="-122"/>
                <a:ea typeface="仿宋_GB2312" panose="02010609030101010101" charset="-122"/>
                <a:cs typeface="仿宋_GB2312" panose="02010609030101010101" charset="-122"/>
              </a:rPr>
              <a:t>    环境保护主管部门应当</a:t>
            </a:r>
            <a:r>
              <a:rPr lang="zh-CN" altLang="en-US" sz="3600" b="1" dirty="0">
                <a:solidFill>
                  <a:srgbClr val="0000FF"/>
                </a:solidFill>
                <a:latin typeface="仿宋_GB2312" panose="02010609030101010101" charset="-122"/>
                <a:ea typeface="仿宋_GB2312" panose="02010609030101010101" charset="-122"/>
                <a:cs typeface="仿宋_GB2312" panose="02010609030101010101" charset="-122"/>
              </a:rPr>
              <a:t>自收到税务机关提请复核的数据资料之日起十五日内向税务机关出具复核意见</a:t>
            </a:r>
            <a:r>
              <a:rPr lang="zh-CN" altLang="en-US" sz="3600" dirty="0">
                <a:latin typeface="仿宋_GB2312" panose="02010609030101010101" charset="-122"/>
                <a:ea typeface="仿宋_GB2312" panose="02010609030101010101" charset="-122"/>
                <a:cs typeface="仿宋_GB2312" panose="02010609030101010101" charset="-122"/>
              </a:rPr>
              <a:t>。</a:t>
            </a:r>
          </a:p>
          <a:p>
            <a:pPr>
              <a:lnSpc>
                <a:spcPts val="6000"/>
              </a:lnSpc>
              <a:defRPr/>
            </a:pPr>
            <a:r>
              <a:rPr lang="zh-CN" altLang="en-US" sz="3600" dirty="0">
                <a:latin typeface="仿宋_GB2312" panose="02010609030101010101" charset="-122"/>
                <a:ea typeface="仿宋_GB2312" panose="02010609030101010101" charset="-122"/>
                <a:cs typeface="仿宋_GB2312" panose="02010609030101010101" charset="-122"/>
              </a:rPr>
              <a:t>    环境保护主管部门</a:t>
            </a:r>
            <a:r>
              <a:rPr lang="zh-CN" altLang="en-US" sz="3600" b="1" dirty="0">
                <a:solidFill>
                  <a:srgbClr val="FF0000"/>
                </a:solidFill>
                <a:latin typeface="仿宋_GB2312" panose="02010609030101010101" charset="-122"/>
                <a:ea typeface="仿宋_GB2312" panose="02010609030101010101" charset="-122"/>
                <a:cs typeface="仿宋_GB2312" panose="02010609030101010101" charset="-122"/>
              </a:rPr>
              <a:t>发现</a:t>
            </a:r>
            <a:r>
              <a:rPr lang="zh-CN" altLang="en-US" sz="3600" dirty="0">
                <a:latin typeface="仿宋_GB2312" panose="02010609030101010101" charset="-122"/>
                <a:ea typeface="仿宋_GB2312" panose="02010609030101010101" charset="-122"/>
                <a:cs typeface="仿宋_GB2312" panose="02010609030101010101" charset="-122"/>
              </a:rPr>
              <a:t>纳税人申报的应税污染物排放信息以及适用的</a:t>
            </a:r>
            <a:r>
              <a:rPr lang="zh-CN" altLang="en-US" sz="3600" dirty="0">
                <a:solidFill>
                  <a:srgbClr val="0000FF"/>
                </a:solidFill>
                <a:latin typeface="仿宋_GB2312" panose="02010609030101010101" charset="-122"/>
                <a:ea typeface="仿宋_GB2312" panose="02010609030101010101" charset="-122"/>
                <a:cs typeface="仿宋_GB2312" panose="02010609030101010101" charset="-122"/>
              </a:rPr>
              <a:t>排污系数、物料衡算方法</a:t>
            </a:r>
            <a:r>
              <a:rPr lang="zh-CN" altLang="en-US" sz="3600" b="1" dirty="0">
                <a:solidFill>
                  <a:srgbClr val="FF0000"/>
                </a:solidFill>
                <a:latin typeface="仿宋_GB2312" panose="02010609030101010101" charset="-122"/>
                <a:ea typeface="仿宋_GB2312" panose="02010609030101010101" charset="-122"/>
                <a:cs typeface="仿宋_GB2312" panose="02010609030101010101" charset="-122"/>
              </a:rPr>
              <a:t>不符合</a:t>
            </a:r>
            <a:r>
              <a:rPr lang="zh-CN" altLang="en-US" sz="3600" dirty="0">
                <a:latin typeface="仿宋_GB2312" panose="02010609030101010101" charset="-122"/>
                <a:ea typeface="仿宋_GB2312" panose="02010609030101010101" charset="-122"/>
                <a:cs typeface="仿宋_GB2312" panose="02010609030101010101" charset="-122"/>
              </a:rPr>
              <a:t>相关规范的，应当</a:t>
            </a:r>
            <a:r>
              <a:rPr lang="zh-CN" altLang="en-US" sz="3600" b="1" dirty="0">
                <a:solidFill>
                  <a:srgbClr val="FF0000"/>
                </a:solidFill>
                <a:latin typeface="仿宋_GB2312" panose="02010609030101010101" charset="-122"/>
                <a:ea typeface="仿宋_GB2312" panose="02010609030101010101" charset="-122"/>
                <a:cs typeface="仿宋_GB2312" panose="02010609030101010101" charset="-122"/>
              </a:rPr>
              <a:t>通知</a:t>
            </a:r>
            <a:r>
              <a:rPr lang="zh-CN" altLang="en-US" sz="3600" dirty="0">
                <a:latin typeface="仿宋_GB2312" panose="02010609030101010101" charset="-122"/>
                <a:ea typeface="仿宋_GB2312" panose="02010609030101010101" charset="-122"/>
                <a:cs typeface="仿宋_GB2312" panose="02010609030101010101" charset="-122"/>
              </a:rPr>
              <a:t>税务机关处理。</a:t>
            </a:r>
            <a:endParaRPr lang="zh-CN" altLang="en-US" sz="3600" dirty="0">
              <a:latin typeface="Arial" panose="020B0604020202020204" pitchFamily="34" charset="0"/>
              <a:ea typeface="宋体" panose="02010600030101010101" pitchFamily="2" charset="-122"/>
            </a:endParaRPr>
          </a:p>
        </p:txBody>
      </p:sp>
    </p:spTree>
  </p:cSld>
  <p:clrMapOvr>
    <a:masterClrMapping/>
  </p:clrMapOvr>
  <p:transition>
    <p:cover dir="rd"/>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文本框 99"/>
          <p:cNvSpPr txBox="1">
            <a:spLocks noChangeArrowheads="1"/>
          </p:cNvSpPr>
          <p:nvPr/>
        </p:nvSpPr>
        <p:spPr bwMode="auto">
          <a:xfrm>
            <a:off x="685800" y="619125"/>
            <a:ext cx="10250488" cy="6246813"/>
          </a:xfrm>
          <a:prstGeom prst="rect">
            <a:avLst/>
          </a:prstGeom>
          <a:noFill/>
          <a:ln w="9525">
            <a:noFill/>
            <a:miter lim="800000"/>
            <a:headEnd/>
            <a:tailEnd/>
          </a:ln>
        </p:spPr>
        <p:txBody>
          <a:bodyPr>
            <a:spAutoFit/>
          </a:bodyPr>
          <a:lstStyle/>
          <a:p>
            <a:pPr indent="419100">
              <a:lnSpc>
                <a:spcPts val="6000"/>
              </a:lnSpc>
            </a:pPr>
            <a:r>
              <a:rPr lang="en-US" altLang="zh-CN" sz="3600" b="1">
                <a:latin typeface="楷体" pitchFamily="49" charset="-122"/>
                <a:ea typeface="楷体" pitchFamily="49" charset="-122"/>
              </a:rPr>
              <a:t> </a:t>
            </a:r>
            <a:r>
              <a:rPr lang="zh-CN" altLang="en-US" sz="3600" b="1">
                <a:latin typeface="楷体" pitchFamily="49" charset="-122"/>
                <a:ea typeface="楷体" pitchFamily="49" charset="-122"/>
              </a:rPr>
              <a:t>（六）违法责任</a:t>
            </a:r>
            <a:endParaRPr lang="zh-CN" altLang="en-US" sz="3600">
              <a:latin typeface="仿宋_GB2312"/>
              <a:ea typeface="仿宋_GB2312"/>
              <a:cs typeface="仿宋_GB2312"/>
            </a:endParaRPr>
          </a:p>
          <a:p>
            <a:pPr indent="419100">
              <a:lnSpc>
                <a:spcPts val="6000"/>
              </a:lnSpc>
            </a:pPr>
            <a:r>
              <a:rPr lang="zh-CN" altLang="en-US" sz="3600">
                <a:latin typeface="仿宋_GB2312"/>
                <a:ea typeface="仿宋_GB2312"/>
                <a:cs typeface="仿宋_GB2312"/>
              </a:rPr>
              <a:t>   纳税人和税务机关、环境保护主管部门及其工作人员违反本法规定的，依照</a:t>
            </a:r>
            <a:r>
              <a:rPr lang="en-US" altLang="zh-CN" sz="3600">
                <a:solidFill>
                  <a:srgbClr val="0000FF"/>
                </a:solidFill>
                <a:latin typeface="仿宋_GB2312"/>
                <a:ea typeface="仿宋_GB2312"/>
                <a:cs typeface="仿宋_GB2312"/>
              </a:rPr>
              <a:t>《</a:t>
            </a:r>
            <a:r>
              <a:rPr lang="zh-CN" altLang="en-US" sz="3600">
                <a:solidFill>
                  <a:srgbClr val="0000FF"/>
                </a:solidFill>
                <a:latin typeface="仿宋_GB2312"/>
                <a:ea typeface="仿宋_GB2312"/>
                <a:cs typeface="仿宋_GB2312"/>
              </a:rPr>
              <a:t>中华人民共和国税收征收管理法</a:t>
            </a:r>
            <a:r>
              <a:rPr lang="en-US" altLang="zh-CN" sz="3600">
                <a:solidFill>
                  <a:srgbClr val="0000FF"/>
                </a:solidFill>
                <a:latin typeface="仿宋_GB2312"/>
                <a:ea typeface="仿宋_GB2312"/>
                <a:cs typeface="仿宋_GB2312"/>
              </a:rPr>
              <a:t>》</a:t>
            </a:r>
            <a:r>
              <a:rPr lang="zh-CN" altLang="en-US" sz="3600">
                <a:latin typeface="仿宋_GB2312"/>
                <a:ea typeface="仿宋_GB2312"/>
                <a:cs typeface="仿宋_GB2312"/>
              </a:rPr>
              <a:t>、</a:t>
            </a:r>
            <a:r>
              <a:rPr lang="en-US" altLang="zh-CN" sz="3600" b="1">
                <a:solidFill>
                  <a:srgbClr val="FF0000"/>
                </a:solidFill>
                <a:latin typeface="仿宋_GB2312"/>
                <a:ea typeface="仿宋_GB2312"/>
                <a:cs typeface="仿宋_GB2312"/>
              </a:rPr>
              <a:t>《</a:t>
            </a:r>
            <a:r>
              <a:rPr lang="zh-CN" altLang="en-US" sz="3600" b="1">
                <a:solidFill>
                  <a:srgbClr val="FF0000"/>
                </a:solidFill>
                <a:latin typeface="仿宋_GB2312"/>
                <a:ea typeface="仿宋_GB2312"/>
                <a:cs typeface="仿宋_GB2312"/>
              </a:rPr>
              <a:t>中华人民共和国环境保护法</a:t>
            </a:r>
            <a:r>
              <a:rPr lang="en-US" altLang="zh-CN" sz="3600" b="1">
                <a:solidFill>
                  <a:srgbClr val="FF0000"/>
                </a:solidFill>
                <a:latin typeface="仿宋_GB2312"/>
                <a:ea typeface="仿宋_GB2312"/>
                <a:cs typeface="仿宋_GB2312"/>
              </a:rPr>
              <a:t>》</a:t>
            </a:r>
            <a:r>
              <a:rPr lang="zh-CN" altLang="en-US" sz="3600">
                <a:latin typeface="仿宋_GB2312"/>
                <a:ea typeface="仿宋_GB2312"/>
                <a:cs typeface="仿宋_GB2312"/>
              </a:rPr>
              <a:t>和有关法律法规的规定追究法律责任。</a:t>
            </a:r>
          </a:p>
          <a:p>
            <a:pPr indent="419100">
              <a:lnSpc>
                <a:spcPts val="6000"/>
              </a:lnSpc>
            </a:pPr>
            <a:r>
              <a:rPr lang="zh-CN" altLang="en-US" sz="3600">
                <a:latin typeface="仿宋_GB2312"/>
                <a:ea typeface="仿宋_GB2312"/>
                <a:cs typeface="仿宋_GB2312"/>
              </a:rPr>
              <a:t>  直接向环境排放应税污染物的企业事业单位和其他生产经营者，除依照本法规定</a:t>
            </a:r>
            <a:r>
              <a:rPr lang="zh-CN" altLang="en-US" sz="3600">
                <a:solidFill>
                  <a:srgbClr val="0000FF"/>
                </a:solidFill>
                <a:latin typeface="仿宋_GB2312"/>
                <a:ea typeface="仿宋_GB2312"/>
                <a:cs typeface="仿宋_GB2312"/>
              </a:rPr>
              <a:t>缴纳环境保护税外，</a:t>
            </a:r>
            <a:r>
              <a:rPr lang="zh-CN" altLang="en-US" sz="3600" b="1">
                <a:solidFill>
                  <a:srgbClr val="FF0000"/>
                </a:solidFill>
                <a:latin typeface="仿宋_GB2312"/>
                <a:ea typeface="仿宋_GB2312"/>
                <a:cs typeface="仿宋_GB2312"/>
              </a:rPr>
              <a:t>应当对所造成的损害依法承担责任。</a:t>
            </a:r>
            <a:endParaRPr lang="zh-CN" altLang="en-US" sz="3600"/>
          </a:p>
        </p:txBody>
      </p:sp>
    </p:spTree>
  </p:cSld>
  <p:clrMapOvr>
    <a:masterClrMapping/>
  </p:clrMapOvr>
  <p:transition>
    <p:cover dir="rd"/>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638175" y="842963"/>
            <a:ext cx="10488613" cy="3681412"/>
          </a:xfrm>
          <a:prstGeom prst="rect">
            <a:avLst/>
          </a:prstGeom>
          <a:noFill/>
          <a:ln w="9525">
            <a:noFill/>
          </a:ln>
        </p:spPr>
        <p:txBody>
          <a:bodyPr>
            <a:spAutoFit/>
          </a:bodyPr>
          <a:lstStyle/>
          <a:p>
            <a:pPr indent="419100">
              <a:lnSpc>
                <a:spcPts val="7000"/>
              </a:lnSpc>
              <a:defRPr/>
            </a:pPr>
            <a:r>
              <a:rPr lang="zh-CN" altLang="en-US" sz="3600" b="1" dirty="0">
                <a:latin typeface="黑体" panose="02010609060101010101" pitchFamily="49" charset="-122"/>
                <a:ea typeface="黑体" panose="02010609060101010101" pitchFamily="49" charset="-122"/>
                <a:cs typeface="黑体" panose="02010609060101010101" pitchFamily="49" charset="-122"/>
              </a:rPr>
              <a:t>八、实施时间</a:t>
            </a:r>
            <a:endParaRPr lang="zh-CN" altLang="en-US" sz="3600" b="1" dirty="0">
              <a:latin typeface="黑体" panose="02010609060101010101" pitchFamily="49" charset="-122"/>
              <a:ea typeface="黑体" panose="02010609060101010101" pitchFamily="49" charset="-122"/>
              <a:cs typeface="仿宋_GB2312" panose="02010609030101010101" charset="-122"/>
            </a:endParaRPr>
          </a:p>
          <a:p>
            <a:pPr>
              <a:lnSpc>
                <a:spcPts val="7000"/>
              </a:lnSpc>
              <a:defRPr/>
            </a:pPr>
            <a:r>
              <a:rPr lang="zh-CN" altLang="en-US" sz="3600" dirty="0">
                <a:latin typeface="仿宋_GB2312" panose="02010609030101010101" charset="-122"/>
                <a:ea typeface="仿宋_GB2312" panose="02010609030101010101" charset="-122"/>
                <a:cs typeface="仿宋_GB2312" panose="02010609030101010101" charset="-122"/>
              </a:rPr>
              <a:t>   </a:t>
            </a:r>
            <a:r>
              <a:rPr lang="en-US" altLang="zh-CN" sz="3600" dirty="0">
                <a:latin typeface="仿宋_GB2312" panose="02010609030101010101" charset="-122"/>
                <a:ea typeface="仿宋_GB2312" panose="02010609030101010101" charset="-122"/>
                <a:cs typeface="仿宋_GB2312" panose="02010609030101010101" charset="-122"/>
              </a:rPr>
              <a:t>《</a:t>
            </a:r>
            <a:r>
              <a:rPr lang="zh-CN" altLang="en-US" sz="3600" dirty="0">
                <a:latin typeface="仿宋_GB2312" panose="02010609030101010101" charset="-122"/>
                <a:ea typeface="仿宋_GB2312" panose="02010609030101010101" charset="-122"/>
                <a:cs typeface="仿宋_GB2312" panose="02010609030101010101" charset="-122"/>
              </a:rPr>
              <a:t>环境保护税法</a:t>
            </a:r>
            <a:r>
              <a:rPr lang="en-US" altLang="zh-CN" sz="3600" dirty="0">
                <a:latin typeface="仿宋_GB2312" panose="02010609030101010101" charset="-122"/>
                <a:ea typeface="仿宋_GB2312" panose="02010609030101010101" charset="-122"/>
                <a:cs typeface="仿宋_GB2312" panose="02010609030101010101" charset="-122"/>
              </a:rPr>
              <a:t>》</a:t>
            </a:r>
            <a:r>
              <a:rPr lang="zh-CN" altLang="en-US" sz="3600" dirty="0">
                <a:latin typeface="仿宋_GB2312" panose="02010609030101010101" charset="-122"/>
                <a:ea typeface="仿宋_GB2312" panose="02010609030101010101" charset="-122"/>
                <a:cs typeface="仿宋_GB2312" panose="02010609030101010101" charset="-122"/>
              </a:rPr>
              <a:t> </a:t>
            </a:r>
            <a:r>
              <a:rPr lang="en-US" altLang="zh-CN" sz="3600" dirty="0">
                <a:latin typeface="仿宋_GB2312" panose="02010609030101010101" charset="-122"/>
                <a:ea typeface="仿宋_GB2312" panose="02010609030101010101" charset="-122"/>
                <a:cs typeface="仿宋_GB2312" panose="02010609030101010101" charset="-122"/>
              </a:rPr>
              <a:t>2018</a:t>
            </a:r>
            <a:r>
              <a:rPr lang="zh-CN" altLang="en-US" sz="3600" dirty="0">
                <a:latin typeface="仿宋_GB2312" panose="02010609030101010101" charset="-122"/>
                <a:ea typeface="仿宋_GB2312" panose="02010609030101010101" charset="-122"/>
                <a:cs typeface="仿宋_GB2312" panose="02010609030101010101" charset="-122"/>
              </a:rPr>
              <a:t>年</a:t>
            </a:r>
            <a:r>
              <a:rPr lang="en-US" altLang="zh-CN" sz="3600" dirty="0">
                <a:latin typeface="仿宋_GB2312" panose="02010609030101010101" charset="-122"/>
                <a:ea typeface="仿宋_GB2312" panose="02010609030101010101" charset="-122"/>
                <a:cs typeface="仿宋_GB2312" panose="02010609030101010101" charset="-122"/>
              </a:rPr>
              <a:t>1</a:t>
            </a:r>
            <a:r>
              <a:rPr lang="zh-CN" altLang="en-US" sz="3600" dirty="0">
                <a:latin typeface="仿宋_GB2312" panose="02010609030101010101" charset="-122"/>
                <a:ea typeface="仿宋_GB2312" panose="02010609030101010101" charset="-122"/>
                <a:cs typeface="仿宋_GB2312" panose="02010609030101010101" charset="-122"/>
              </a:rPr>
              <a:t>月</a:t>
            </a:r>
            <a:r>
              <a:rPr lang="en-US" altLang="zh-CN" sz="3600" dirty="0">
                <a:latin typeface="仿宋_GB2312" panose="02010609030101010101" charset="-122"/>
                <a:ea typeface="仿宋_GB2312" panose="02010609030101010101" charset="-122"/>
                <a:cs typeface="仿宋_GB2312" panose="02010609030101010101" charset="-122"/>
              </a:rPr>
              <a:t>1</a:t>
            </a:r>
            <a:r>
              <a:rPr lang="zh-CN" altLang="en-US" sz="3600" dirty="0">
                <a:latin typeface="仿宋_GB2312" panose="02010609030101010101" charset="-122"/>
                <a:ea typeface="仿宋_GB2312" panose="02010609030101010101" charset="-122"/>
                <a:cs typeface="仿宋_GB2312" panose="02010609030101010101" charset="-122"/>
              </a:rPr>
              <a:t>日起正式施行。从施行之日起，依照该法规定征收环境保护税，不再征收排污费。</a:t>
            </a:r>
            <a:endParaRPr lang="zh-CN" altLang="en-US" sz="3600" dirty="0">
              <a:latin typeface="Arial" panose="020B0604020202020204" pitchFamily="34" charset="0"/>
              <a:ea typeface="宋体" panose="02010600030101010101" pitchFamily="2" charset="-122"/>
            </a:endParaRPr>
          </a:p>
        </p:txBody>
      </p:sp>
    </p:spTree>
  </p:cSld>
  <p:clrMapOvr>
    <a:masterClrMapping/>
  </p:clrMapOvr>
  <p:transition>
    <p:cover dir="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文本框 99"/>
          <p:cNvSpPr txBox="1">
            <a:spLocks noChangeArrowheads="1"/>
          </p:cNvSpPr>
          <p:nvPr/>
        </p:nvSpPr>
        <p:spPr bwMode="auto">
          <a:xfrm>
            <a:off x="923925" y="993775"/>
            <a:ext cx="10558463" cy="4537075"/>
          </a:xfrm>
          <a:prstGeom prst="rect">
            <a:avLst/>
          </a:prstGeom>
          <a:noFill/>
          <a:ln w="9525">
            <a:noFill/>
            <a:miter lim="800000"/>
            <a:headEnd/>
            <a:tailEnd/>
          </a:ln>
        </p:spPr>
        <p:txBody>
          <a:bodyPr>
            <a:spAutoFit/>
          </a:bodyPr>
          <a:lstStyle/>
          <a:p>
            <a:pPr indent="406400">
              <a:lnSpc>
                <a:spcPts val="7000"/>
              </a:lnSpc>
            </a:pPr>
            <a:r>
              <a:rPr lang="zh-CN" altLang="en-US" sz="3600" dirty="0">
                <a:latin typeface="仿宋_GB2312"/>
                <a:ea typeface="仿宋_GB2312"/>
                <a:cs typeface="仿宋_GB2312"/>
              </a:rPr>
              <a:t>  环境保护税改变了其他税种关于“中华人民共和国境内”的表述，把税收管辖权归结于我国领域以及管辖的其他海域，实质性包括中华人民共和国的</a:t>
            </a:r>
            <a:r>
              <a:rPr lang="zh-CN" altLang="en-US" sz="3600" dirty="0">
                <a:solidFill>
                  <a:srgbClr val="0000FF"/>
                </a:solidFill>
                <a:latin typeface="仿宋_GB2312"/>
                <a:ea typeface="仿宋_GB2312"/>
                <a:cs typeface="仿宋_GB2312"/>
              </a:rPr>
              <a:t>领土、领空、领海和</a:t>
            </a:r>
            <a:r>
              <a:rPr lang="en-US" altLang="zh-CN" sz="3600" dirty="0">
                <a:solidFill>
                  <a:srgbClr val="0000FF"/>
                </a:solidFill>
                <a:latin typeface="仿宋_GB2312"/>
                <a:ea typeface="仿宋_GB2312"/>
                <a:cs typeface="仿宋_GB2312"/>
              </a:rPr>
              <a:t>《</a:t>
            </a:r>
            <a:r>
              <a:rPr lang="zh-CN" altLang="en-US" sz="3600" dirty="0">
                <a:solidFill>
                  <a:srgbClr val="0000FF"/>
                </a:solidFill>
                <a:latin typeface="仿宋_GB2312"/>
                <a:ea typeface="仿宋_GB2312"/>
                <a:cs typeface="仿宋_GB2312"/>
              </a:rPr>
              <a:t>联合国海洋公约</a:t>
            </a:r>
            <a:r>
              <a:rPr lang="en-US" altLang="zh-CN" sz="3600" dirty="0">
                <a:solidFill>
                  <a:srgbClr val="0000FF"/>
                </a:solidFill>
                <a:latin typeface="仿宋_GB2312"/>
                <a:ea typeface="仿宋_GB2312"/>
                <a:cs typeface="仿宋_GB2312"/>
              </a:rPr>
              <a:t>》</a:t>
            </a:r>
            <a:r>
              <a:rPr lang="zh-CN" altLang="en-US" sz="3600" dirty="0">
                <a:solidFill>
                  <a:srgbClr val="0000FF"/>
                </a:solidFill>
                <a:latin typeface="仿宋_GB2312"/>
                <a:ea typeface="仿宋_GB2312"/>
                <a:cs typeface="仿宋_GB2312"/>
              </a:rPr>
              <a:t>划分的海洋权益</a:t>
            </a:r>
            <a:r>
              <a:rPr lang="zh-CN" altLang="en-US" sz="3600" dirty="0">
                <a:latin typeface="仿宋_GB2312"/>
                <a:ea typeface="仿宋_GB2312"/>
                <a:cs typeface="仿宋_GB2312"/>
              </a:rPr>
              <a:t>，这同时也与污染物的承载相对应。</a:t>
            </a:r>
            <a:endParaRPr lang="zh-CN" altLang="en-US" sz="3600" dirty="0"/>
          </a:p>
        </p:txBody>
      </p:sp>
    </p:spTree>
  </p:cSld>
  <p:clrMapOvr>
    <a:masterClrMapping/>
  </p:clrMapOvr>
  <p:transition>
    <p:cover dir="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00113" y="812800"/>
            <a:ext cx="10367962" cy="5862638"/>
          </a:xfrm>
          <a:prstGeom prst="rect">
            <a:avLst/>
          </a:prstGeom>
          <a:noFill/>
          <a:ln w="9525">
            <a:noFill/>
          </a:ln>
        </p:spPr>
        <p:txBody>
          <a:bodyPr>
            <a:spAutoFit/>
          </a:bodyPr>
          <a:lstStyle/>
          <a:p>
            <a:pPr indent="419100">
              <a:lnSpc>
                <a:spcPts val="5000"/>
              </a:lnSpc>
              <a:defRPr/>
            </a:pPr>
            <a:r>
              <a:rPr lang="zh-CN" altLang="en-US" sz="3600" b="1" dirty="0">
                <a:latin typeface="黑体" panose="02010609060101010101" pitchFamily="49" charset="-122"/>
                <a:ea typeface="黑体" panose="02010609060101010101" pitchFamily="49" charset="-122"/>
                <a:cs typeface="黑体" panose="02010609060101010101" pitchFamily="49" charset="-122"/>
              </a:rPr>
              <a:t>附列：规模化养殖场的标准和计税</a:t>
            </a:r>
          </a:p>
          <a:p>
            <a:pPr>
              <a:lnSpc>
                <a:spcPts val="5000"/>
              </a:lnSpc>
              <a:defRPr/>
            </a:pPr>
            <a:r>
              <a:rPr lang="zh-CN" altLang="en-US" sz="3600" dirty="0">
                <a:latin typeface="黑体" panose="02010609060101010101" pitchFamily="49" charset="-122"/>
                <a:ea typeface="黑体" panose="02010609060101010101" pitchFamily="49" charset="-122"/>
                <a:cs typeface="黑体" panose="02010609060101010101" pitchFamily="49" charset="-122"/>
              </a:rPr>
              <a:t>    一、征税的规模标准</a:t>
            </a:r>
            <a:endParaRPr lang="zh-CN" altLang="en-US" sz="3600" dirty="0">
              <a:latin typeface="仿宋_GB2312" panose="02010609030101010101" charset="-122"/>
              <a:ea typeface="仿宋_GB2312" panose="02010609030101010101" charset="-122"/>
              <a:cs typeface="仿宋_GB2312" panose="02010609030101010101" charset="-122"/>
            </a:endParaRPr>
          </a:p>
          <a:p>
            <a:pPr>
              <a:lnSpc>
                <a:spcPts val="5000"/>
              </a:lnSpc>
              <a:defRPr/>
            </a:pPr>
            <a:r>
              <a:rPr lang="zh-CN" altLang="en-US" sz="3600" dirty="0">
                <a:latin typeface="仿宋_GB2312" panose="02010609030101010101" charset="-122"/>
                <a:ea typeface="仿宋_GB2312" panose="02010609030101010101" charset="-122"/>
                <a:cs typeface="仿宋_GB2312" panose="02010609030101010101" charset="-122"/>
              </a:rPr>
              <a:t>    总局基本明确了对于无法实际监测或者物料衡算的畜禽养殖场，仅对养殖规模</a:t>
            </a:r>
            <a:r>
              <a:rPr lang="zh-CN" altLang="en-US" sz="3600" b="1" dirty="0">
                <a:solidFill>
                  <a:srgbClr val="FF0000"/>
                </a:solidFill>
                <a:latin typeface="仿宋_GB2312" panose="02010609030101010101" charset="-122"/>
                <a:ea typeface="仿宋_GB2312" panose="02010609030101010101" charset="-122"/>
                <a:cs typeface="仿宋_GB2312" panose="02010609030101010101" charset="-122"/>
              </a:rPr>
              <a:t>同时</a:t>
            </a:r>
            <a:r>
              <a:rPr lang="zh-CN" altLang="en-US" sz="3600" dirty="0">
                <a:latin typeface="仿宋_GB2312" panose="02010609030101010101" charset="-122"/>
                <a:ea typeface="仿宋_GB2312" panose="02010609030101010101" charset="-122"/>
                <a:cs typeface="仿宋_GB2312" panose="02010609030101010101" charset="-122"/>
              </a:rPr>
              <a:t>达到省级人民政府确定的</a:t>
            </a:r>
            <a:r>
              <a:rPr lang="zh-CN" altLang="en-US" sz="3600" dirty="0">
                <a:solidFill>
                  <a:srgbClr val="FF0000"/>
                </a:solidFill>
                <a:latin typeface="仿宋_GB2312" panose="02010609030101010101" charset="-122"/>
                <a:ea typeface="仿宋_GB2312" panose="02010609030101010101" charset="-122"/>
                <a:cs typeface="仿宋_GB2312" panose="02010609030101010101" charset="-122"/>
              </a:rPr>
              <a:t>规模标准</a:t>
            </a:r>
            <a:r>
              <a:rPr lang="zh-CN" altLang="en-US" sz="3600" dirty="0">
                <a:latin typeface="仿宋_GB2312" panose="02010609030101010101" charset="-122"/>
                <a:ea typeface="仿宋_GB2312" panose="02010609030101010101" charset="-122"/>
                <a:cs typeface="仿宋_GB2312" panose="02010609030101010101" charset="-122"/>
              </a:rPr>
              <a:t>和环境保护税法所附</a:t>
            </a:r>
            <a:r>
              <a:rPr lang="en-US" altLang="zh-CN" sz="3600" dirty="0">
                <a:latin typeface="仿宋_GB2312" panose="02010609030101010101" charset="-122"/>
                <a:ea typeface="仿宋_GB2312" panose="02010609030101010101" charset="-122"/>
                <a:cs typeface="仿宋_GB2312" panose="02010609030101010101" charset="-122"/>
              </a:rPr>
              <a:t>《</a:t>
            </a:r>
            <a:r>
              <a:rPr lang="zh-CN" altLang="en-US" sz="3600" dirty="0">
                <a:latin typeface="仿宋_GB2312" panose="02010609030101010101" charset="-122"/>
                <a:ea typeface="仿宋_GB2312" panose="02010609030101010101" charset="-122"/>
                <a:cs typeface="仿宋_GB2312" panose="02010609030101010101" charset="-122"/>
              </a:rPr>
              <a:t>畜禽养殖业、小型企业和第三产业水污染物当量值</a:t>
            </a:r>
            <a:r>
              <a:rPr lang="en-US" altLang="zh-CN" sz="3600" dirty="0">
                <a:latin typeface="仿宋_GB2312" panose="02010609030101010101" charset="-122"/>
                <a:ea typeface="仿宋_GB2312" panose="02010609030101010101" charset="-122"/>
                <a:cs typeface="仿宋_GB2312" panose="02010609030101010101" charset="-122"/>
              </a:rPr>
              <a:t>》</a:t>
            </a:r>
            <a:r>
              <a:rPr lang="zh-CN" altLang="en-US" sz="3600" dirty="0">
                <a:latin typeface="仿宋_GB2312" panose="02010609030101010101" charset="-122"/>
                <a:ea typeface="仿宋_GB2312" panose="02010609030101010101" charset="-122"/>
                <a:cs typeface="仿宋_GB2312" panose="02010609030101010101" charset="-122"/>
              </a:rPr>
              <a:t>表</a:t>
            </a:r>
            <a:r>
              <a:rPr lang="zh-CN" altLang="en-US" sz="3600" dirty="0">
                <a:solidFill>
                  <a:srgbClr val="FF0000"/>
                </a:solidFill>
                <a:latin typeface="仿宋_GB2312" panose="02010609030101010101" charset="-122"/>
                <a:ea typeface="仿宋_GB2312" panose="02010609030101010101" charset="-122"/>
                <a:cs typeface="仿宋_GB2312" panose="02010609030101010101" charset="-122"/>
              </a:rPr>
              <a:t>规定标准</a:t>
            </a:r>
            <a:r>
              <a:rPr lang="zh-CN" altLang="en-US" sz="3600" dirty="0">
                <a:latin typeface="仿宋_GB2312" panose="02010609030101010101" charset="-122"/>
                <a:ea typeface="仿宋_GB2312" panose="02010609030101010101" charset="-122"/>
                <a:cs typeface="仿宋_GB2312" panose="02010609030101010101" charset="-122"/>
              </a:rPr>
              <a:t>的征税；对可采用</a:t>
            </a:r>
            <a:r>
              <a:rPr lang="zh-CN" altLang="en-US" sz="3600" b="1" dirty="0">
                <a:solidFill>
                  <a:srgbClr val="0000FF"/>
                </a:solidFill>
                <a:latin typeface="仿宋_GB2312" panose="02010609030101010101" charset="-122"/>
                <a:ea typeface="仿宋_GB2312" panose="02010609030101010101" charset="-122"/>
                <a:cs typeface="仿宋_GB2312" panose="02010609030101010101" charset="-122"/>
              </a:rPr>
              <a:t>实际监测或者物料衡算</a:t>
            </a:r>
            <a:r>
              <a:rPr lang="zh-CN" altLang="en-US" sz="3600" dirty="0">
                <a:latin typeface="仿宋_GB2312" panose="02010609030101010101" charset="-122"/>
                <a:ea typeface="仿宋_GB2312" panose="02010609030101010101" charset="-122"/>
                <a:cs typeface="仿宋_GB2312" panose="02010609030101010101" charset="-122"/>
              </a:rPr>
              <a:t>的养殖场，</a:t>
            </a:r>
            <a:r>
              <a:rPr lang="zh-CN" altLang="en-US" sz="3600" dirty="0">
                <a:solidFill>
                  <a:srgbClr val="FF0000"/>
                </a:solidFill>
                <a:latin typeface="仿宋_GB2312" panose="02010609030101010101" charset="-122"/>
                <a:ea typeface="仿宋_GB2312" panose="02010609030101010101" charset="-122"/>
                <a:cs typeface="仿宋_GB2312" panose="02010609030101010101" charset="-122"/>
              </a:rPr>
              <a:t>仅需要达到本省规模化养殖标准</a:t>
            </a:r>
            <a:r>
              <a:rPr lang="zh-CN" altLang="en-US" sz="3600" dirty="0">
                <a:latin typeface="仿宋_GB2312" panose="02010609030101010101" charset="-122"/>
                <a:ea typeface="仿宋_GB2312" panose="02010609030101010101" charset="-122"/>
                <a:cs typeface="仿宋_GB2312" panose="02010609030101010101" charset="-122"/>
              </a:rPr>
              <a:t>，即应当按照</a:t>
            </a:r>
            <a:r>
              <a:rPr lang="zh-CN" altLang="en-US" sz="3600" b="1" dirty="0">
                <a:solidFill>
                  <a:srgbClr val="0000FF"/>
                </a:solidFill>
                <a:latin typeface="仿宋_GB2312" panose="02010609030101010101" charset="-122"/>
                <a:ea typeface="仿宋_GB2312" panose="02010609030101010101" charset="-122"/>
                <a:cs typeface="仿宋_GB2312" panose="02010609030101010101" charset="-122"/>
              </a:rPr>
              <a:t>监测数据或者物料衡算数据</a:t>
            </a:r>
            <a:r>
              <a:rPr lang="zh-CN" altLang="en-US" sz="3600" dirty="0">
                <a:latin typeface="仿宋_GB2312" panose="02010609030101010101" charset="-122"/>
                <a:ea typeface="仿宋_GB2312" panose="02010609030101010101" charset="-122"/>
                <a:cs typeface="仿宋_GB2312" panose="02010609030101010101" charset="-122"/>
              </a:rPr>
              <a:t>申报环境保护税。</a:t>
            </a:r>
            <a:endParaRPr lang="zh-CN" altLang="en-US" sz="3600" dirty="0">
              <a:latin typeface="Arial" panose="020B0604020202020204" pitchFamily="34" charset="0"/>
              <a:ea typeface="宋体" panose="02010600030101010101" pitchFamily="2" charset="-122"/>
            </a:endParaRPr>
          </a:p>
        </p:txBody>
      </p:sp>
    </p:spTree>
  </p:cSld>
  <p:clrMapOvr>
    <a:masterClrMapping/>
  </p:clrMapOvr>
  <p:transition>
    <p:cover dir="rd"/>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542925" y="1225550"/>
            <a:ext cx="10582275" cy="5092700"/>
          </a:xfrm>
          <a:prstGeom prst="rect">
            <a:avLst/>
          </a:prstGeom>
          <a:noFill/>
          <a:ln w="9525">
            <a:noFill/>
          </a:ln>
        </p:spPr>
        <p:txBody>
          <a:bodyPr>
            <a:spAutoFit/>
          </a:bodyPr>
          <a:lstStyle/>
          <a:p>
            <a:pPr indent="419100">
              <a:lnSpc>
                <a:spcPts val="6500"/>
              </a:lnSpc>
              <a:defRPr/>
            </a:pPr>
            <a:r>
              <a:rPr lang="en-US" altLang="zh-CN" sz="3600" dirty="0">
                <a:latin typeface="黑体" panose="02010609060101010101" pitchFamily="49" charset="-122"/>
                <a:ea typeface="黑体" panose="02010609060101010101" pitchFamily="49" charset="-122"/>
                <a:cs typeface="黑体" panose="02010609060101010101" pitchFamily="49" charset="-122"/>
              </a:rPr>
              <a:t>   </a:t>
            </a:r>
            <a:r>
              <a:rPr lang="zh-CN" altLang="en-US" sz="3600" dirty="0">
                <a:latin typeface="黑体" panose="02010609060101010101" pitchFamily="49" charset="-122"/>
                <a:ea typeface="黑体" panose="02010609060101010101" pitchFamily="49" charset="-122"/>
                <a:cs typeface="黑体" panose="02010609060101010101" pitchFamily="49" charset="-122"/>
              </a:rPr>
              <a:t>二、污染当量数的计算</a:t>
            </a:r>
          </a:p>
          <a:p>
            <a:pPr>
              <a:lnSpc>
                <a:spcPts val="6500"/>
              </a:lnSpc>
              <a:defRPr/>
            </a:pPr>
            <a:r>
              <a:rPr lang="zh-CN" altLang="en-US" sz="3600" dirty="0">
                <a:latin typeface="仿宋_GB2312" panose="02010609030101010101" charset="-122"/>
                <a:ea typeface="仿宋_GB2312" panose="02010609030101010101" charset="-122"/>
                <a:cs typeface="仿宋_GB2312" panose="02010609030101010101" charset="-122"/>
              </a:rPr>
              <a:t>    规模化畜禽养殖环境保护税按照</a:t>
            </a:r>
            <a:r>
              <a:rPr lang="zh-CN" altLang="en-US" sz="3600" b="1" dirty="0">
                <a:solidFill>
                  <a:srgbClr val="FF0000"/>
                </a:solidFill>
                <a:latin typeface="仿宋_GB2312" panose="02010609030101010101" charset="-122"/>
                <a:ea typeface="仿宋_GB2312" panose="02010609030101010101" charset="-122"/>
                <a:cs typeface="仿宋_GB2312" panose="02010609030101010101" charset="-122"/>
              </a:rPr>
              <a:t>水污染物</a:t>
            </a:r>
            <a:r>
              <a:rPr lang="zh-CN" altLang="en-US" sz="3600" dirty="0">
                <a:latin typeface="仿宋_GB2312" panose="02010609030101010101" charset="-122"/>
                <a:ea typeface="仿宋_GB2312" panose="02010609030101010101" charset="-122"/>
                <a:cs typeface="仿宋_GB2312" panose="02010609030101010101" charset="-122"/>
              </a:rPr>
              <a:t>征收，适用</a:t>
            </a:r>
            <a:r>
              <a:rPr lang="en-US" altLang="zh-CN" sz="3600" dirty="0">
                <a:latin typeface="仿宋_GB2312" panose="02010609030101010101" charset="-122"/>
                <a:ea typeface="仿宋_GB2312" panose="02010609030101010101" charset="-122"/>
                <a:cs typeface="仿宋_GB2312" panose="02010609030101010101" charset="-122"/>
              </a:rPr>
              <a:t>《</a:t>
            </a:r>
            <a:r>
              <a:rPr lang="zh-CN" altLang="en-US" sz="3600" dirty="0">
                <a:latin typeface="仿宋_GB2312" panose="02010609030101010101" charset="-122"/>
                <a:ea typeface="仿宋_GB2312" panose="02010609030101010101" charset="-122"/>
                <a:cs typeface="仿宋_GB2312" panose="02010609030101010101" charset="-122"/>
              </a:rPr>
              <a:t>畜禽养殖业、小型企业和第三产业水污染物当量值</a:t>
            </a:r>
            <a:r>
              <a:rPr lang="en-US" altLang="zh-CN" sz="3600" dirty="0">
                <a:latin typeface="仿宋_GB2312" panose="02010609030101010101" charset="-122"/>
                <a:ea typeface="仿宋_GB2312" panose="02010609030101010101" charset="-122"/>
                <a:cs typeface="仿宋_GB2312" panose="02010609030101010101" charset="-122"/>
              </a:rPr>
              <a:t>》</a:t>
            </a:r>
            <a:r>
              <a:rPr lang="zh-CN" altLang="en-US" sz="3600" dirty="0">
                <a:latin typeface="仿宋_GB2312" panose="02010609030101010101" charset="-122"/>
                <a:ea typeface="仿宋_GB2312" panose="02010609030101010101" charset="-122"/>
                <a:cs typeface="仿宋_GB2312" panose="02010609030101010101" charset="-122"/>
              </a:rPr>
              <a:t>的，水污染物的污染当量数</a:t>
            </a:r>
            <a:r>
              <a:rPr lang="zh-CN" altLang="en-US" sz="3600" dirty="0">
                <a:solidFill>
                  <a:srgbClr val="FF0000"/>
                </a:solidFill>
                <a:latin typeface="仿宋_GB2312" panose="02010609030101010101" charset="-122"/>
                <a:ea typeface="仿宋_GB2312" panose="02010609030101010101" charset="-122"/>
                <a:cs typeface="仿宋_GB2312" panose="02010609030101010101" charset="-122"/>
              </a:rPr>
              <a:t>以月均存栏量除以污染当量值</a:t>
            </a:r>
            <a:r>
              <a:rPr lang="zh-CN" altLang="en-US" sz="3600" dirty="0">
                <a:latin typeface="仿宋_GB2312" panose="02010609030101010101" charset="-122"/>
                <a:ea typeface="仿宋_GB2312" panose="02010609030101010101" charset="-122"/>
                <a:cs typeface="仿宋_GB2312" panose="02010609030101010101" charset="-122"/>
              </a:rPr>
              <a:t>按月计算。月均存栏量为月初、月末存栏量的</a:t>
            </a:r>
            <a:r>
              <a:rPr lang="zh-CN" altLang="en-US" sz="3600" dirty="0">
                <a:solidFill>
                  <a:srgbClr val="0000FF"/>
                </a:solidFill>
                <a:latin typeface="仿宋_GB2312" panose="02010609030101010101" charset="-122"/>
                <a:ea typeface="仿宋_GB2312" panose="02010609030101010101" charset="-122"/>
                <a:cs typeface="仿宋_GB2312" panose="02010609030101010101" charset="-122"/>
              </a:rPr>
              <a:t>平均值</a:t>
            </a:r>
            <a:r>
              <a:rPr lang="zh-CN" altLang="en-US" sz="3600" dirty="0">
                <a:latin typeface="仿宋_GB2312" panose="02010609030101010101" charset="-122"/>
                <a:ea typeface="仿宋_GB2312" panose="02010609030101010101" charset="-122"/>
                <a:cs typeface="仿宋_GB2312" panose="02010609030101010101" charset="-122"/>
              </a:rPr>
              <a:t>。</a:t>
            </a:r>
            <a:endParaRPr lang="zh-CN" altLang="en-US" sz="3600" dirty="0">
              <a:latin typeface="Arial" panose="020B0604020202020204" pitchFamily="34" charset="0"/>
              <a:ea typeface="宋体" panose="02010600030101010101" pitchFamily="2" charset="-122"/>
            </a:endParaRPr>
          </a:p>
        </p:txBody>
      </p:sp>
    </p:spTree>
  </p:cSld>
  <p:clrMapOvr>
    <a:masterClrMapping/>
  </p:clrMapOvr>
  <p:transition>
    <p:cover dir="rd"/>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425450" y="684213"/>
            <a:ext cx="10961688" cy="5862637"/>
          </a:xfrm>
          <a:prstGeom prst="rect">
            <a:avLst/>
          </a:prstGeom>
          <a:noFill/>
          <a:ln w="9525">
            <a:noFill/>
          </a:ln>
        </p:spPr>
        <p:txBody>
          <a:bodyPr>
            <a:spAutoFit/>
          </a:bodyPr>
          <a:lstStyle/>
          <a:p>
            <a:pPr indent="419100">
              <a:lnSpc>
                <a:spcPts val="5000"/>
              </a:lnSpc>
              <a:defRPr/>
            </a:pPr>
            <a:r>
              <a:rPr lang="en-US" altLang="zh-CN" sz="3600" dirty="0">
                <a:latin typeface="仿宋_GB2312" panose="02010609030101010101" charset="-122"/>
                <a:ea typeface="仿宋_GB2312" panose="02010609030101010101" charset="-122"/>
                <a:cs typeface="仿宋_GB2312" panose="02010609030101010101" charset="-122"/>
              </a:rPr>
              <a:t>    </a:t>
            </a:r>
            <a:r>
              <a:rPr lang="zh-CN" altLang="en-US" sz="3600" dirty="0">
                <a:latin typeface="仿宋_GB2312" panose="02010609030101010101" charset="-122"/>
                <a:ea typeface="仿宋_GB2312" panose="02010609030101010101" charset="-122"/>
                <a:cs typeface="仿宋_GB2312" panose="02010609030101010101" charset="-122"/>
              </a:rPr>
              <a:t>三、优惠政策适用</a:t>
            </a:r>
            <a:endParaRPr lang="zh-CN" altLang="en-US" sz="3600" b="1" dirty="0">
              <a:solidFill>
                <a:srgbClr val="FF0000"/>
              </a:solidFill>
              <a:latin typeface="仿宋_GB2312" panose="02010609030101010101" charset="-122"/>
              <a:ea typeface="仿宋_GB2312" panose="02010609030101010101" charset="-122"/>
              <a:cs typeface="仿宋_GB2312" panose="02010609030101010101" charset="-122"/>
            </a:endParaRPr>
          </a:p>
          <a:p>
            <a:pPr>
              <a:lnSpc>
                <a:spcPts val="5000"/>
              </a:lnSpc>
              <a:defRPr/>
            </a:pPr>
            <a:r>
              <a:rPr lang="zh-CN" altLang="en-US" sz="3600" b="1" dirty="0">
                <a:solidFill>
                  <a:srgbClr val="FF0000"/>
                </a:solidFill>
                <a:latin typeface="仿宋_GB2312" panose="02010609030101010101" charset="-122"/>
                <a:ea typeface="仿宋_GB2312" panose="02010609030101010101" charset="-122"/>
                <a:cs typeface="仿宋_GB2312" panose="02010609030101010101" charset="-122"/>
              </a:rPr>
              <a:t>    具备监测条件的</a:t>
            </a:r>
            <a:r>
              <a:rPr lang="zh-CN" altLang="en-US" sz="3600" dirty="0">
                <a:latin typeface="仿宋_GB2312" panose="02010609030101010101" charset="-122"/>
                <a:ea typeface="仿宋_GB2312" panose="02010609030101010101" charset="-122"/>
                <a:cs typeface="仿宋_GB2312" panose="02010609030101010101" charset="-122"/>
              </a:rPr>
              <a:t>规模化畜禽养殖，按照税法第十三条享受</a:t>
            </a:r>
            <a:r>
              <a:rPr lang="zh-CN" altLang="en-US" sz="3600" b="1" dirty="0">
                <a:solidFill>
                  <a:srgbClr val="FF0000"/>
                </a:solidFill>
                <a:latin typeface="仿宋_GB2312" panose="02010609030101010101" charset="-122"/>
                <a:ea typeface="仿宋_GB2312" panose="02010609030101010101" charset="-122"/>
                <a:cs typeface="仿宋_GB2312" panose="02010609030101010101" charset="-122"/>
              </a:rPr>
              <a:t>减征优惠</a:t>
            </a:r>
            <a:r>
              <a:rPr lang="zh-CN" altLang="en-US" sz="3600" dirty="0">
                <a:latin typeface="仿宋_GB2312" panose="02010609030101010101" charset="-122"/>
                <a:ea typeface="仿宋_GB2312" panose="02010609030101010101" charset="-122"/>
                <a:cs typeface="仿宋_GB2312" panose="02010609030101010101" charset="-122"/>
              </a:rPr>
              <a:t>。实施条例中关于规模化畜禽养殖场产生的畜禽养殖废弃物采取</a:t>
            </a:r>
            <a:r>
              <a:rPr lang="zh-CN" altLang="en-US" sz="3600" dirty="0">
                <a:solidFill>
                  <a:srgbClr val="0000FF"/>
                </a:solidFill>
                <a:latin typeface="仿宋_GB2312" panose="02010609030101010101" charset="-122"/>
                <a:ea typeface="仿宋_GB2312" panose="02010609030101010101" charset="-122"/>
                <a:cs typeface="仿宋_GB2312" panose="02010609030101010101" charset="-122"/>
              </a:rPr>
              <a:t>粪肥还田、制取沼气、制造有机肥</a:t>
            </a:r>
            <a:r>
              <a:rPr lang="zh-CN" altLang="en-US" sz="3600" dirty="0">
                <a:latin typeface="仿宋_GB2312" panose="02010609030101010101" charset="-122"/>
                <a:ea typeface="仿宋_GB2312" panose="02010609030101010101" charset="-122"/>
                <a:cs typeface="仿宋_GB2312" panose="02010609030101010101" charset="-122"/>
              </a:rPr>
              <a:t>等符合</a:t>
            </a:r>
            <a:r>
              <a:rPr lang="en-US" altLang="zh-CN" sz="3600" dirty="0">
                <a:latin typeface="仿宋_GB2312" panose="02010609030101010101" charset="-122"/>
                <a:ea typeface="仿宋_GB2312" panose="02010609030101010101" charset="-122"/>
                <a:cs typeface="仿宋_GB2312" panose="02010609030101010101" charset="-122"/>
              </a:rPr>
              <a:t>《</a:t>
            </a:r>
            <a:r>
              <a:rPr lang="zh-CN" altLang="en-US" sz="3600" dirty="0">
                <a:latin typeface="仿宋_GB2312" panose="02010609030101010101" charset="-122"/>
                <a:ea typeface="仿宋_GB2312" panose="02010609030101010101" charset="-122"/>
                <a:cs typeface="仿宋_GB2312" panose="02010609030101010101" charset="-122"/>
              </a:rPr>
              <a:t>规模化养殖污染防治条例</a:t>
            </a:r>
            <a:r>
              <a:rPr lang="en-US" altLang="zh-CN" sz="3600" dirty="0">
                <a:latin typeface="仿宋_GB2312" panose="02010609030101010101" charset="-122"/>
                <a:ea typeface="仿宋_GB2312" panose="02010609030101010101" charset="-122"/>
                <a:cs typeface="仿宋_GB2312" panose="02010609030101010101" charset="-122"/>
              </a:rPr>
              <a:t>》</a:t>
            </a:r>
            <a:r>
              <a:rPr lang="zh-CN" altLang="en-US" sz="3600" dirty="0">
                <a:latin typeface="仿宋_GB2312" panose="02010609030101010101" charset="-122"/>
                <a:ea typeface="仿宋_GB2312" panose="02010609030101010101" charset="-122"/>
                <a:cs typeface="仿宋_GB2312" panose="02010609030101010101" charset="-122"/>
              </a:rPr>
              <a:t>及国务院有关部门制定的技术规范进行</a:t>
            </a:r>
            <a:r>
              <a:rPr lang="zh-CN" altLang="en-US" sz="3600" dirty="0">
                <a:solidFill>
                  <a:srgbClr val="0000FF"/>
                </a:solidFill>
                <a:latin typeface="仿宋_GB2312" panose="02010609030101010101" charset="-122"/>
                <a:ea typeface="仿宋_GB2312" panose="02010609030101010101" charset="-122"/>
                <a:cs typeface="仿宋_GB2312" panose="02010609030101010101" charset="-122"/>
              </a:rPr>
              <a:t>综合利用和无害化处理</a:t>
            </a:r>
            <a:r>
              <a:rPr lang="zh-CN" altLang="en-US" sz="3600" dirty="0">
                <a:latin typeface="仿宋_GB2312" panose="02010609030101010101" charset="-122"/>
                <a:ea typeface="仿宋_GB2312" panose="02010609030101010101" charset="-122"/>
                <a:cs typeface="仿宋_GB2312" panose="02010609030101010101" charset="-122"/>
              </a:rPr>
              <a:t>，</a:t>
            </a:r>
            <a:r>
              <a:rPr lang="zh-CN" altLang="en-US" sz="3600" dirty="0">
                <a:solidFill>
                  <a:srgbClr val="FF0000"/>
                </a:solidFill>
                <a:latin typeface="仿宋_GB2312" panose="02010609030101010101" charset="-122"/>
                <a:ea typeface="仿宋_GB2312" panose="02010609030101010101" charset="-122"/>
                <a:cs typeface="仿宋_GB2312" panose="02010609030101010101" charset="-122"/>
              </a:rPr>
              <a:t>免征</a:t>
            </a:r>
            <a:r>
              <a:rPr lang="zh-CN" altLang="en-US" sz="3600" dirty="0">
                <a:latin typeface="仿宋_GB2312" panose="02010609030101010101" charset="-122"/>
                <a:ea typeface="仿宋_GB2312" panose="02010609030101010101" charset="-122"/>
                <a:cs typeface="仿宋_GB2312" panose="02010609030101010101" charset="-122"/>
              </a:rPr>
              <a:t>环境保护税的规定，仅对不具备监测条件、采用税法第十条第三项或第四项计算应税污染物排放量的规模化养殖适用。</a:t>
            </a:r>
            <a:endParaRPr lang="zh-CN" altLang="en-US" sz="3600" dirty="0">
              <a:latin typeface="Arial" panose="020B0604020202020204" pitchFamily="34" charset="0"/>
              <a:ea typeface="宋体" panose="02010600030101010101" pitchFamily="2" charset="-122"/>
            </a:endParaRPr>
          </a:p>
        </p:txBody>
      </p:sp>
    </p:spTree>
  </p:cSld>
  <p:clrMapOvr>
    <a:masterClrMapping/>
  </p:clrMapOvr>
  <p:transition>
    <p:cover dir="rd"/>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noChangeArrowheads="1"/>
          </p:cNvPicPr>
          <p:nvPr/>
        </p:nvPicPr>
        <p:blipFill>
          <a:blip r:embed="rId3"/>
          <a:srcRect r="14536"/>
          <a:stretch>
            <a:fillRect/>
          </a:stretch>
        </p:blipFill>
        <p:spPr bwMode="auto">
          <a:xfrm>
            <a:off x="-66675" y="1025525"/>
            <a:ext cx="12261850" cy="6297613"/>
          </a:xfrm>
          <a:prstGeom prst="rect">
            <a:avLst/>
          </a:prstGeom>
          <a:noFill/>
          <a:ln w="9525">
            <a:noFill/>
            <a:miter lim="800000"/>
            <a:headEnd/>
            <a:tailEnd/>
          </a:ln>
        </p:spPr>
      </p:pic>
      <p:sp>
        <p:nvSpPr>
          <p:cNvPr id="17" name="TextBox 6"/>
          <p:cNvSpPr txBox="1"/>
          <p:nvPr/>
        </p:nvSpPr>
        <p:spPr>
          <a:xfrm>
            <a:off x="1547614" y="2715140"/>
            <a:ext cx="4801314" cy="1200329"/>
          </a:xfrm>
          <a:prstGeom prst="rect">
            <a:avLst/>
          </a:prstGeom>
          <a:noFill/>
        </p:spPr>
        <p:txBody>
          <a:bodyPr wrap="none">
            <a:spAutoFit/>
          </a:bodyPr>
          <a:lstStyle/>
          <a:p>
            <a:pPr algn="r">
              <a:defRPr/>
            </a:pPr>
            <a:r>
              <a:rPr lang="zh-CN" altLang="en-US" sz="7200" b="1" noProof="1">
                <a:gradFill flip="none" rotWithShape="1">
                  <a:gsLst>
                    <a:gs pos="0">
                      <a:srgbClr val="0AA022">
                        <a:shade val="30000"/>
                        <a:satMod val="115000"/>
                      </a:srgbClr>
                    </a:gs>
                    <a:gs pos="50000">
                      <a:srgbClr val="0AA022">
                        <a:shade val="67500"/>
                        <a:satMod val="115000"/>
                      </a:srgbClr>
                    </a:gs>
                    <a:gs pos="100000">
                      <a:srgbClr val="0AA022">
                        <a:shade val="100000"/>
                        <a:satMod val="115000"/>
                      </a:srgbClr>
                    </a:gs>
                  </a:gsLst>
                  <a:lin ang="5400000" scaled="1"/>
                  <a:tileRect/>
                </a:gradFill>
                <a:effectLst>
                  <a:outerShdw blurRad="50800" dist="38100" algn="l" rotWithShape="0">
                    <a:prstClr val="black">
                      <a:alpha val="40000"/>
                    </a:prstClr>
                  </a:outerShdw>
                </a:effectLst>
                <a:latin typeface="+mj-ea"/>
                <a:ea typeface="+mj-ea"/>
              </a:rPr>
              <a:t>谢谢大家！</a:t>
            </a:r>
          </a:p>
        </p:txBody>
      </p:sp>
      <p:pic>
        <p:nvPicPr>
          <p:cNvPr id="4" name="图片 3"/>
          <p:cNvPicPr>
            <a:picLocks noChangeAspect="1" noChangeArrowheads="1"/>
          </p:cNvPicPr>
          <p:nvPr/>
        </p:nvPicPr>
        <p:blipFill>
          <a:blip r:embed="rId4"/>
          <a:srcRect/>
          <a:stretch>
            <a:fillRect/>
          </a:stretch>
        </p:blipFill>
        <p:spPr bwMode="auto">
          <a:xfrm>
            <a:off x="-12700" y="-12700"/>
            <a:ext cx="4608513" cy="3224213"/>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down)">
                                      <p:cBhvr>
                                        <p:cTn id="12" dur="500"/>
                                        <p:tgtEl>
                                          <p:spTgt spid="21"/>
                                        </p:tgtEl>
                                      </p:cBhvr>
                                    </p:animEffect>
                                  </p:childTnLst>
                                </p:cTn>
                              </p:par>
                            </p:childTnLst>
                          </p:cTn>
                        </p:par>
                        <p:par>
                          <p:cTn id="13" fill="hold">
                            <p:stCondLst>
                              <p:cond delay="1000"/>
                            </p:stCondLst>
                            <p:childTnLst>
                              <p:par>
                                <p:cTn id="14" presetID="2" presetClass="entr" presetSubtype="2" decel="100000" fill="hold" nodeType="afterEffect">
                                  <p:stCondLst>
                                    <p:cond delay="0"/>
                                  </p:stCondLst>
                                  <p:iterate type="lt">
                                    <p:tmPct val="10000"/>
                                  </p:iterate>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ppt_x</p:attrName>
                                        </p:attrNameLst>
                                      </p:cBhvr>
                                      <p:tavLst>
                                        <p:tav tm="0">
                                          <p:val>
                                            <p:strVal val="1+#ppt_w/2"/>
                                          </p:val>
                                        </p:tav>
                                        <p:tav tm="100000">
                                          <p:val>
                                            <p:strVal val="#ppt_x"/>
                                          </p:val>
                                        </p:tav>
                                      </p:tavLst>
                                    </p:anim>
                                    <p:anim calcmode="lin" valueType="num">
                                      <p:cBhvr>
                                        <p:cTn id="17"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文本框 99"/>
          <p:cNvSpPr txBox="1">
            <a:spLocks noChangeArrowheads="1"/>
          </p:cNvSpPr>
          <p:nvPr/>
        </p:nvSpPr>
        <p:spPr bwMode="auto">
          <a:xfrm>
            <a:off x="615950" y="701675"/>
            <a:ext cx="10652125" cy="4746625"/>
          </a:xfrm>
          <a:prstGeom prst="rect">
            <a:avLst/>
          </a:prstGeom>
          <a:noFill/>
          <a:ln w="9525">
            <a:noFill/>
            <a:miter lim="800000"/>
            <a:headEnd/>
            <a:tailEnd/>
          </a:ln>
        </p:spPr>
        <p:txBody>
          <a:bodyPr>
            <a:spAutoFit/>
          </a:bodyPr>
          <a:lstStyle/>
          <a:p>
            <a:pPr indent="407988"/>
            <a:r>
              <a:rPr lang="zh-CN" altLang="en-US" sz="3600" b="1">
                <a:latin typeface="楷体" pitchFamily="49" charset="-122"/>
                <a:ea typeface="楷体" pitchFamily="49" charset="-122"/>
              </a:rPr>
              <a:t> </a:t>
            </a:r>
            <a:endParaRPr lang="en-US" altLang="zh-CN" sz="3600" b="1">
              <a:latin typeface="楷体" pitchFamily="49" charset="-122"/>
              <a:ea typeface="楷体" pitchFamily="49" charset="-122"/>
            </a:endParaRPr>
          </a:p>
          <a:p>
            <a:pPr indent="407988"/>
            <a:r>
              <a:rPr lang="zh-CN" altLang="en-US" sz="3600" b="1">
                <a:latin typeface="楷体" pitchFamily="49" charset="-122"/>
                <a:ea typeface="楷体" pitchFamily="49" charset="-122"/>
              </a:rPr>
              <a:t>  （二）纳税人的主体</a:t>
            </a:r>
            <a:endParaRPr lang="zh-CN" altLang="en-US" sz="3600">
              <a:solidFill>
                <a:srgbClr val="FF0000"/>
              </a:solidFill>
              <a:latin typeface="仿宋_GB2312"/>
              <a:ea typeface="仿宋_GB2312"/>
              <a:cs typeface="仿宋_GB2312"/>
            </a:endParaRPr>
          </a:p>
          <a:p>
            <a:pPr indent="407988">
              <a:lnSpc>
                <a:spcPts val="7000"/>
              </a:lnSpc>
            </a:pPr>
            <a:r>
              <a:rPr lang="zh-CN" altLang="en-US" sz="3600">
                <a:solidFill>
                  <a:srgbClr val="FF0000"/>
                </a:solidFill>
                <a:latin typeface="仿宋_GB2312"/>
                <a:ea typeface="仿宋_GB2312"/>
                <a:cs typeface="仿宋_GB2312"/>
              </a:rPr>
              <a:t>  环境保护税的纳税主体只能是企业事业单位和其他生产经营者</a:t>
            </a:r>
            <a:r>
              <a:rPr lang="zh-CN" altLang="en-US" sz="3600">
                <a:latin typeface="仿宋_GB2312"/>
                <a:ea typeface="仿宋_GB2312"/>
                <a:cs typeface="仿宋_GB2312"/>
              </a:rPr>
              <a:t>，</a:t>
            </a:r>
            <a:r>
              <a:rPr lang="zh-CN" altLang="en-US" sz="3600">
                <a:solidFill>
                  <a:srgbClr val="0000FF"/>
                </a:solidFill>
                <a:latin typeface="仿宋_GB2312"/>
                <a:ea typeface="仿宋_GB2312"/>
                <a:cs typeface="仿宋_GB2312"/>
              </a:rPr>
              <a:t>国家机关、军队、自然人</a:t>
            </a:r>
            <a:r>
              <a:rPr lang="zh-CN" altLang="en-US" sz="3600">
                <a:latin typeface="仿宋_GB2312"/>
                <a:ea typeface="仿宋_GB2312"/>
                <a:cs typeface="仿宋_GB2312"/>
              </a:rPr>
              <a:t>，</a:t>
            </a:r>
            <a:r>
              <a:rPr lang="zh-CN" altLang="en-US" sz="3600" b="1">
                <a:solidFill>
                  <a:srgbClr val="FF0000"/>
                </a:solidFill>
                <a:latin typeface="仿宋_GB2312"/>
                <a:ea typeface="仿宋_GB2312"/>
                <a:cs typeface="仿宋_GB2312"/>
              </a:rPr>
              <a:t>不属于</a:t>
            </a:r>
            <a:r>
              <a:rPr lang="zh-CN" altLang="en-US" sz="3600">
                <a:latin typeface="仿宋_GB2312"/>
                <a:ea typeface="仿宋_GB2312"/>
                <a:cs typeface="仿宋_GB2312"/>
              </a:rPr>
              <a:t>环境保护税的纳税人。实施条例明确了其他生产经营者，是指</a:t>
            </a:r>
            <a:r>
              <a:rPr lang="zh-CN" altLang="en-US" sz="3600" b="1">
                <a:solidFill>
                  <a:srgbClr val="0000FF"/>
                </a:solidFill>
                <a:latin typeface="仿宋_GB2312"/>
                <a:ea typeface="仿宋_GB2312"/>
                <a:cs typeface="仿宋_GB2312"/>
              </a:rPr>
              <a:t>个体工商户</a:t>
            </a:r>
            <a:r>
              <a:rPr lang="zh-CN" altLang="en-US" sz="3600" b="1">
                <a:latin typeface="仿宋_GB2312"/>
                <a:ea typeface="仿宋_GB2312"/>
                <a:cs typeface="仿宋_GB2312"/>
              </a:rPr>
              <a:t>。</a:t>
            </a:r>
            <a:endParaRPr lang="zh-CN" altLang="en-US" sz="3600"/>
          </a:p>
        </p:txBody>
      </p:sp>
    </p:spTree>
  </p:cSld>
  <p:clrMapOvr>
    <a:masterClrMapping/>
  </p:clrMapOvr>
  <p:transition>
    <p:cover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文本框 99"/>
          <p:cNvSpPr txBox="1">
            <a:spLocks noChangeArrowheads="1"/>
          </p:cNvSpPr>
          <p:nvPr/>
        </p:nvSpPr>
        <p:spPr bwMode="auto">
          <a:xfrm>
            <a:off x="781050" y="346075"/>
            <a:ext cx="10558463" cy="5975350"/>
          </a:xfrm>
          <a:prstGeom prst="rect">
            <a:avLst/>
          </a:prstGeom>
          <a:noFill/>
          <a:ln w="9525">
            <a:noFill/>
            <a:miter lim="800000"/>
            <a:headEnd/>
            <a:tailEnd/>
          </a:ln>
        </p:spPr>
        <p:txBody>
          <a:bodyPr>
            <a:spAutoFit/>
          </a:bodyPr>
          <a:lstStyle/>
          <a:p>
            <a:pPr indent="407988"/>
            <a:r>
              <a:rPr lang="zh-CN" altLang="en-US" sz="3600" b="1" dirty="0">
                <a:latin typeface="楷体" pitchFamily="49" charset="-122"/>
                <a:ea typeface="楷体" pitchFamily="49" charset="-122"/>
              </a:rPr>
              <a:t>  （三）纳税人的认定</a:t>
            </a:r>
          </a:p>
          <a:p>
            <a:pPr indent="407988">
              <a:lnSpc>
                <a:spcPts val="7000"/>
              </a:lnSpc>
            </a:pPr>
            <a:r>
              <a:rPr lang="zh-CN" altLang="en-US" sz="3600" dirty="0">
                <a:latin typeface="仿宋_GB2312"/>
                <a:ea typeface="仿宋_GB2312"/>
                <a:cs typeface="仿宋_GB2312"/>
              </a:rPr>
              <a:t>  实施条例明确了主管地税机关应当根据</a:t>
            </a:r>
            <a:r>
              <a:rPr lang="zh-CN" altLang="en-US" sz="3600" dirty="0">
                <a:solidFill>
                  <a:srgbClr val="FF0000"/>
                </a:solidFill>
                <a:latin typeface="仿宋_GB2312"/>
                <a:ea typeface="仿宋_GB2312"/>
                <a:cs typeface="仿宋_GB2312"/>
              </a:rPr>
              <a:t>环境保护主管部门传递</a:t>
            </a:r>
            <a:r>
              <a:rPr lang="zh-CN" altLang="en-US" sz="3600" dirty="0">
                <a:latin typeface="仿宋_GB2312"/>
                <a:ea typeface="仿宋_GB2312"/>
                <a:cs typeface="仿宋_GB2312"/>
              </a:rPr>
              <a:t>的排污单位信息</a:t>
            </a:r>
            <a:r>
              <a:rPr lang="zh-CN" altLang="en-US" sz="3600" dirty="0">
                <a:solidFill>
                  <a:srgbClr val="0000FF"/>
                </a:solidFill>
                <a:latin typeface="仿宋_GB2312"/>
                <a:ea typeface="仿宋_GB2312"/>
                <a:cs typeface="仿宋_GB2312"/>
              </a:rPr>
              <a:t>进行纳税人识别</a:t>
            </a:r>
            <a:r>
              <a:rPr lang="zh-CN" altLang="en-US" sz="3600" dirty="0">
                <a:latin typeface="仿宋_GB2312"/>
                <a:ea typeface="仿宋_GB2312"/>
                <a:cs typeface="仿宋_GB2312"/>
              </a:rPr>
              <a:t>。环境保护主管部门传递的信息中</a:t>
            </a:r>
            <a:r>
              <a:rPr lang="zh-CN" altLang="en-US" sz="3600" b="1" dirty="0">
                <a:solidFill>
                  <a:srgbClr val="FF0000"/>
                </a:solidFill>
                <a:latin typeface="仿宋_GB2312"/>
                <a:ea typeface="仿宋_GB2312"/>
                <a:cs typeface="仿宋_GB2312"/>
              </a:rPr>
              <a:t>无</a:t>
            </a:r>
            <a:r>
              <a:rPr lang="zh-CN" altLang="en-US" sz="3600" dirty="0">
                <a:latin typeface="仿宋_GB2312"/>
                <a:ea typeface="仿宋_GB2312"/>
                <a:cs typeface="仿宋_GB2312"/>
              </a:rPr>
              <a:t>对应纳税人信息的，主管地税机关应当在纳税人</a:t>
            </a:r>
            <a:r>
              <a:rPr lang="zh-CN" altLang="en-US" sz="3600" b="1" dirty="0">
                <a:solidFill>
                  <a:srgbClr val="FF0000"/>
                </a:solidFill>
                <a:latin typeface="仿宋_GB2312"/>
                <a:ea typeface="仿宋_GB2312"/>
                <a:cs typeface="仿宋_GB2312"/>
              </a:rPr>
              <a:t>首次</a:t>
            </a:r>
            <a:r>
              <a:rPr lang="zh-CN" altLang="en-US" sz="3600" dirty="0">
                <a:latin typeface="仿宋_GB2312"/>
                <a:ea typeface="仿宋_GB2312"/>
                <a:cs typeface="仿宋_GB2312"/>
              </a:rPr>
              <a:t>办理环境保护税的纳税申报时进行纳税人识别，同时将相关信息</a:t>
            </a:r>
            <a:r>
              <a:rPr lang="zh-CN" altLang="en-US" sz="3600" b="1" dirty="0">
                <a:solidFill>
                  <a:srgbClr val="0000FF"/>
                </a:solidFill>
                <a:latin typeface="仿宋_GB2312"/>
                <a:ea typeface="仿宋_GB2312"/>
                <a:cs typeface="仿宋_GB2312"/>
              </a:rPr>
              <a:t>传递</a:t>
            </a:r>
            <a:r>
              <a:rPr lang="zh-CN" altLang="en-US" sz="3600" dirty="0">
                <a:latin typeface="仿宋_GB2312"/>
                <a:ea typeface="仿宋_GB2312"/>
                <a:cs typeface="仿宋_GB2312"/>
              </a:rPr>
              <a:t>给环境保护主管部门。</a:t>
            </a:r>
            <a:endParaRPr lang="zh-CN" altLang="en-US" sz="3600" dirty="0"/>
          </a:p>
        </p:txBody>
      </p:sp>
    </p:spTree>
  </p:cSld>
  <p:clrMapOvr>
    <a:masterClrMapping/>
  </p:clrMapOvr>
  <p:transition>
    <p:cover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文本框 99"/>
          <p:cNvSpPr txBox="1">
            <a:spLocks noChangeArrowheads="1"/>
          </p:cNvSpPr>
          <p:nvPr/>
        </p:nvSpPr>
        <p:spPr bwMode="auto">
          <a:xfrm>
            <a:off x="555625" y="657225"/>
            <a:ext cx="11080750" cy="5086350"/>
          </a:xfrm>
          <a:prstGeom prst="rect">
            <a:avLst/>
          </a:prstGeom>
          <a:noFill/>
          <a:ln w="9525">
            <a:noFill/>
            <a:miter lim="800000"/>
            <a:headEnd/>
            <a:tailEnd/>
          </a:ln>
        </p:spPr>
        <p:txBody>
          <a:bodyPr>
            <a:spAutoFit/>
          </a:bodyPr>
          <a:lstStyle/>
          <a:p>
            <a:r>
              <a:rPr lang="zh-CN" altLang="en-US" sz="3600" b="1">
                <a:latin typeface="黑体" pitchFamily="49" charset="-122"/>
                <a:ea typeface="黑体" pitchFamily="49" charset="-122"/>
              </a:rPr>
              <a:t>二、征税对象</a:t>
            </a:r>
          </a:p>
          <a:p>
            <a:pPr>
              <a:lnSpc>
                <a:spcPts val="7000"/>
              </a:lnSpc>
            </a:pPr>
            <a:r>
              <a:rPr lang="zh-CN" altLang="en-US" sz="3600">
                <a:latin typeface="仿宋_GB2312"/>
                <a:ea typeface="仿宋_GB2312"/>
                <a:cs typeface="仿宋_GB2312"/>
              </a:rPr>
              <a:t>    环境保护税的征税对象是</a:t>
            </a:r>
            <a:r>
              <a:rPr lang="zh-CN" altLang="en-US" sz="3600" b="1">
                <a:solidFill>
                  <a:srgbClr val="FF0000"/>
                </a:solidFill>
                <a:latin typeface="仿宋_GB2312"/>
                <a:ea typeface="仿宋_GB2312"/>
                <a:cs typeface="仿宋_GB2312"/>
              </a:rPr>
              <a:t>应税污染物。</a:t>
            </a:r>
            <a:r>
              <a:rPr lang="zh-CN" altLang="en-US" sz="3600">
                <a:latin typeface="仿宋_GB2312"/>
                <a:ea typeface="仿宋_GB2312"/>
                <a:cs typeface="仿宋_GB2312"/>
              </a:rPr>
              <a:t>环保税法所称应税污染物，是指税法所附</a:t>
            </a:r>
            <a:r>
              <a:rPr lang="en-US" altLang="zh-CN" sz="3600">
                <a:solidFill>
                  <a:srgbClr val="0000FF"/>
                </a:solidFill>
                <a:latin typeface="仿宋_GB2312"/>
                <a:ea typeface="仿宋_GB2312"/>
                <a:cs typeface="仿宋_GB2312"/>
              </a:rPr>
              <a:t>《</a:t>
            </a:r>
            <a:r>
              <a:rPr lang="zh-CN" altLang="en-US" sz="3600">
                <a:solidFill>
                  <a:srgbClr val="0000FF"/>
                </a:solidFill>
                <a:latin typeface="仿宋_GB2312"/>
                <a:ea typeface="仿宋_GB2312"/>
                <a:cs typeface="仿宋_GB2312"/>
              </a:rPr>
              <a:t>环境保护税税目税额表</a:t>
            </a:r>
            <a:r>
              <a:rPr lang="en-US" altLang="zh-CN" sz="3600">
                <a:solidFill>
                  <a:srgbClr val="0000FF"/>
                </a:solidFill>
                <a:latin typeface="仿宋_GB2312"/>
                <a:ea typeface="仿宋_GB2312"/>
                <a:cs typeface="仿宋_GB2312"/>
              </a:rPr>
              <a:t>》</a:t>
            </a:r>
            <a:r>
              <a:rPr lang="zh-CN" altLang="en-US" sz="3600">
                <a:solidFill>
                  <a:srgbClr val="0000FF"/>
                </a:solidFill>
                <a:latin typeface="仿宋_GB2312"/>
                <a:ea typeface="仿宋_GB2312"/>
                <a:cs typeface="仿宋_GB2312"/>
              </a:rPr>
              <a:t>、</a:t>
            </a:r>
            <a:r>
              <a:rPr lang="en-US" altLang="zh-CN" sz="3600">
                <a:solidFill>
                  <a:srgbClr val="0000FF"/>
                </a:solidFill>
                <a:latin typeface="仿宋_GB2312"/>
                <a:ea typeface="仿宋_GB2312"/>
                <a:cs typeface="仿宋_GB2312"/>
              </a:rPr>
              <a:t>《</a:t>
            </a:r>
            <a:r>
              <a:rPr lang="zh-CN" altLang="en-US" sz="3600">
                <a:solidFill>
                  <a:srgbClr val="0000FF"/>
                </a:solidFill>
                <a:latin typeface="仿宋_GB2312"/>
                <a:ea typeface="仿宋_GB2312"/>
                <a:cs typeface="仿宋_GB2312"/>
              </a:rPr>
              <a:t>应税污染物和当量值表</a:t>
            </a:r>
            <a:r>
              <a:rPr lang="en-US" altLang="zh-CN" sz="3600">
                <a:solidFill>
                  <a:srgbClr val="0000FF"/>
                </a:solidFill>
                <a:latin typeface="仿宋_GB2312"/>
                <a:ea typeface="仿宋_GB2312"/>
                <a:cs typeface="仿宋_GB2312"/>
              </a:rPr>
              <a:t>》</a:t>
            </a:r>
            <a:r>
              <a:rPr lang="zh-CN" altLang="en-US" sz="3600">
                <a:latin typeface="仿宋_GB2312"/>
                <a:ea typeface="仿宋_GB2312"/>
                <a:cs typeface="仿宋_GB2312"/>
              </a:rPr>
              <a:t>列举的</a:t>
            </a:r>
            <a:r>
              <a:rPr lang="zh-CN" altLang="en-US" sz="3600">
                <a:solidFill>
                  <a:srgbClr val="FF0000"/>
                </a:solidFill>
                <a:latin typeface="仿宋_GB2312"/>
                <a:ea typeface="仿宋_GB2312"/>
                <a:cs typeface="仿宋_GB2312"/>
              </a:rPr>
              <a:t>大气污染物、水污染物、固体废物和噪声</a:t>
            </a:r>
            <a:r>
              <a:rPr lang="zh-CN" altLang="en-US" sz="3600">
                <a:latin typeface="仿宋_GB2312"/>
                <a:ea typeface="仿宋_GB2312"/>
                <a:cs typeface="仿宋_GB2312"/>
              </a:rPr>
              <a:t>，未列举的污染物</a:t>
            </a:r>
            <a:r>
              <a:rPr lang="zh-CN" altLang="en-US" sz="3600" b="1">
                <a:solidFill>
                  <a:srgbClr val="FF0000"/>
                </a:solidFill>
                <a:latin typeface="仿宋_GB2312"/>
                <a:ea typeface="仿宋_GB2312"/>
                <a:cs typeface="仿宋_GB2312"/>
              </a:rPr>
              <a:t>暂不属于</a:t>
            </a:r>
            <a:r>
              <a:rPr lang="zh-CN" altLang="en-US" sz="3600">
                <a:latin typeface="仿宋_GB2312"/>
                <a:ea typeface="仿宋_GB2312"/>
                <a:cs typeface="仿宋_GB2312"/>
              </a:rPr>
              <a:t>环境保护税的征税对象。</a:t>
            </a:r>
            <a:endParaRPr lang="zh-CN" altLang="en-US" sz="3600"/>
          </a:p>
        </p:txBody>
      </p:sp>
    </p:spTree>
  </p:cSld>
  <p:clrMapOvr>
    <a:masterClrMapping/>
  </p:clrMapOvr>
  <p:transition>
    <p:cover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文本框 99"/>
          <p:cNvSpPr txBox="1">
            <a:spLocks noChangeArrowheads="1"/>
          </p:cNvSpPr>
          <p:nvPr/>
        </p:nvSpPr>
        <p:spPr bwMode="auto">
          <a:xfrm>
            <a:off x="639763" y="506413"/>
            <a:ext cx="10367962" cy="5975350"/>
          </a:xfrm>
          <a:prstGeom prst="rect">
            <a:avLst/>
          </a:prstGeom>
          <a:noFill/>
          <a:ln w="9525">
            <a:noFill/>
            <a:miter lim="800000"/>
            <a:headEnd/>
            <a:tailEnd/>
          </a:ln>
        </p:spPr>
        <p:txBody>
          <a:bodyPr>
            <a:spAutoFit/>
          </a:bodyPr>
          <a:lstStyle/>
          <a:p>
            <a:pPr indent="406400"/>
            <a:r>
              <a:rPr lang="zh-CN" altLang="en-US" sz="3600" b="1">
                <a:latin typeface="黑体" pitchFamily="49" charset="-122"/>
                <a:ea typeface="黑体" pitchFamily="49" charset="-122"/>
              </a:rPr>
              <a:t>三、征税范围</a:t>
            </a:r>
            <a:endParaRPr lang="zh-CN" altLang="en-US" sz="3600" b="1">
              <a:solidFill>
                <a:srgbClr val="FF0000"/>
              </a:solidFill>
              <a:latin typeface="黑体" pitchFamily="49" charset="-122"/>
              <a:ea typeface="黑体" pitchFamily="49" charset="-122"/>
              <a:cs typeface="楷体" pitchFamily="49" charset="-122"/>
            </a:endParaRPr>
          </a:p>
          <a:p>
            <a:pPr indent="406400">
              <a:lnSpc>
                <a:spcPts val="6000"/>
              </a:lnSpc>
            </a:pPr>
            <a:r>
              <a:rPr lang="zh-CN" altLang="en-US" sz="3600" b="1">
                <a:solidFill>
                  <a:srgbClr val="FF0000"/>
                </a:solidFill>
                <a:latin typeface="楷体" pitchFamily="49" charset="-122"/>
                <a:ea typeface="楷体" pitchFamily="49" charset="-122"/>
              </a:rPr>
              <a:t>  （一）直接排放</a:t>
            </a:r>
            <a:endParaRPr lang="zh-CN" altLang="en-US" sz="3600">
              <a:latin typeface="仿宋_GB2312"/>
              <a:ea typeface="仿宋_GB2312"/>
              <a:cs typeface="仿宋_GB2312"/>
            </a:endParaRPr>
          </a:p>
          <a:p>
            <a:pPr indent="406400">
              <a:lnSpc>
                <a:spcPts val="6000"/>
              </a:lnSpc>
            </a:pPr>
            <a:r>
              <a:rPr lang="zh-CN" altLang="en-US" sz="3600">
                <a:latin typeface="仿宋_GB2312"/>
                <a:ea typeface="仿宋_GB2312"/>
                <a:cs typeface="仿宋_GB2312"/>
              </a:rPr>
              <a:t>  必须是“直接”向环境排放，以下两种情形</a:t>
            </a:r>
            <a:r>
              <a:rPr lang="zh-CN" altLang="en-US" sz="3600" b="1">
                <a:solidFill>
                  <a:srgbClr val="FF0000"/>
                </a:solidFill>
                <a:latin typeface="仿宋_GB2312"/>
                <a:ea typeface="仿宋_GB2312"/>
                <a:cs typeface="仿宋_GB2312"/>
              </a:rPr>
              <a:t>不属于</a:t>
            </a:r>
            <a:r>
              <a:rPr lang="zh-CN" altLang="en-US" sz="3600">
                <a:latin typeface="仿宋_GB2312"/>
                <a:ea typeface="仿宋_GB2312"/>
                <a:cs typeface="仿宋_GB2312"/>
              </a:rPr>
              <a:t>直接向环境排放：</a:t>
            </a:r>
          </a:p>
          <a:p>
            <a:pPr indent="406400">
              <a:lnSpc>
                <a:spcPts val="6000"/>
              </a:lnSpc>
            </a:pPr>
            <a:r>
              <a:rPr lang="zh-CN" altLang="en-US" sz="3600">
                <a:latin typeface="仿宋_GB2312"/>
                <a:ea typeface="仿宋_GB2312"/>
                <a:cs typeface="仿宋_GB2312"/>
              </a:rPr>
              <a:t> （</a:t>
            </a:r>
            <a:r>
              <a:rPr lang="en-US" altLang="zh-CN" sz="3600">
                <a:latin typeface="仿宋_GB2312"/>
                <a:ea typeface="仿宋_GB2312"/>
                <a:cs typeface="仿宋_GB2312"/>
              </a:rPr>
              <a:t>1</a:t>
            </a:r>
            <a:r>
              <a:rPr lang="zh-CN" altLang="en-US" sz="3600">
                <a:latin typeface="仿宋_GB2312"/>
                <a:ea typeface="仿宋_GB2312"/>
                <a:cs typeface="仿宋_GB2312"/>
              </a:rPr>
              <a:t>）向依法设立的</a:t>
            </a:r>
            <a:r>
              <a:rPr lang="zh-CN" altLang="en-US" sz="3600">
                <a:solidFill>
                  <a:srgbClr val="0000FF"/>
                </a:solidFill>
                <a:latin typeface="仿宋_GB2312"/>
                <a:ea typeface="仿宋_GB2312"/>
                <a:cs typeface="仿宋_GB2312"/>
              </a:rPr>
              <a:t>污水集中处理、生活垃圾集中处理</a:t>
            </a:r>
            <a:r>
              <a:rPr lang="zh-CN" altLang="en-US" sz="3600">
                <a:latin typeface="仿宋_GB2312"/>
                <a:ea typeface="仿宋_GB2312"/>
                <a:cs typeface="仿宋_GB2312"/>
              </a:rPr>
              <a:t>场所排放；</a:t>
            </a:r>
          </a:p>
          <a:p>
            <a:pPr indent="406400">
              <a:lnSpc>
                <a:spcPts val="6000"/>
              </a:lnSpc>
            </a:pPr>
            <a:r>
              <a:rPr lang="zh-CN" altLang="en-US" sz="3600">
                <a:latin typeface="仿宋_GB2312"/>
                <a:ea typeface="仿宋_GB2312"/>
                <a:cs typeface="仿宋_GB2312"/>
              </a:rPr>
              <a:t> （</a:t>
            </a:r>
            <a:r>
              <a:rPr lang="en-US" altLang="zh-CN" sz="3600">
                <a:latin typeface="仿宋_GB2312"/>
                <a:ea typeface="仿宋_GB2312"/>
                <a:cs typeface="仿宋_GB2312"/>
              </a:rPr>
              <a:t>2</a:t>
            </a:r>
            <a:r>
              <a:rPr lang="zh-CN" altLang="en-US" sz="3600">
                <a:latin typeface="仿宋_GB2312"/>
                <a:ea typeface="仿宋_GB2312"/>
                <a:cs typeface="仿宋_GB2312"/>
              </a:rPr>
              <a:t>）在</a:t>
            </a:r>
            <a:r>
              <a:rPr lang="zh-CN" altLang="en-US" sz="3600">
                <a:solidFill>
                  <a:srgbClr val="0000FF"/>
                </a:solidFill>
                <a:latin typeface="仿宋_GB2312"/>
                <a:ea typeface="仿宋_GB2312"/>
                <a:cs typeface="仿宋_GB2312"/>
              </a:rPr>
              <a:t>符合国家和地方环境保护标准</a:t>
            </a:r>
            <a:r>
              <a:rPr lang="zh-CN" altLang="en-US" sz="3600">
                <a:latin typeface="仿宋_GB2312"/>
                <a:ea typeface="仿宋_GB2312"/>
                <a:cs typeface="仿宋_GB2312"/>
              </a:rPr>
              <a:t>的设施、场所贮存或者处置固体废物的。</a:t>
            </a:r>
            <a:endParaRPr lang="zh-CN" altLang="en-US" sz="3600"/>
          </a:p>
        </p:txBody>
      </p:sp>
    </p:spTree>
  </p:cSld>
  <p:clrMapOvr>
    <a:masterClrMapping/>
  </p:clrMapOvr>
  <p:transition>
    <p:cover dir="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文本框 99"/>
          <p:cNvSpPr txBox="1">
            <a:spLocks noChangeArrowheads="1"/>
          </p:cNvSpPr>
          <p:nvPr/>
        </p:nvSpPr>
        <p:spPr bwMode="auto">
          <a:xfrm>
            <a:off x="876300" y="595313"/>
            <a:ext cx="10534650" cy="5426075"/>
          </a:xfrm>
          <a:prstGeom prst="rect">
            <a:avLst/>
          </a:prstGeom>
          <a:noFill/>
          <a:ln w="9525">
            <a:noFill/>
            <a:miter lim="800000"/>
            <a:headEnd/>
            <a:tailEnd/>
          </a:ln>
        </p:spPr>
        <p:txBody>
          <a:bodyPr>
            <a:spAutoFit/>
          </a:bodyPr>
          <a:lstStyle/>
          <a:p>
            <a:pPr indent="392113">
              <a:lnSpc>
                <a:spcPts val="6000"/>
              </a:lnSpc>
            </a:pPr>
            <a:r>
              <a:rPr lang="en-US" altLang="zh-CN" sz="3600" dirty="0">
                <a:latin typeface="仿宋_GB2312"/>
                <a:ea typeface="仿宋_GB2312"/>
                <a:cs typeface="仿宋_GB2312"/>
              </a:rPr>
              <a:t>  </a:t>
            </a:r>
            <a:r>
              <a:rPr lang="zh-CN" altLang="en-US" sz="3600" dirty="0">
                <a:latin typeface="仿宋_GB2312"/>
                <a:ea typeface="仿宋_GB2312"/>
                <a:cs typeface="仿宋_GB2312"/>
              </a:rPr>
              <a:t>实施条例明确了污水集中处理场所是指面向</a:t>
            </a:r>
            <a:r>
              <a:rPr lang="zh-CN" altLang="en-US" sz="3600" dirty="0">
                <a:solidFill>
                  <a:srgbClr val="0000FF"/>
                </a:solidFill>
                <a:latin typeface="仿宋_GB2312"/>
                <a:ea typeface="仿宋_GB2312"/>
                <a:cs typeface="仿宋_GB2312"/>
              </a:rPr>
              <a:t>社会公众</a:t>
            </a:r>
            <a:r>
              <a:rPr lang="zh-CN" altLang="en-US" sz="3600" dirty="0">
                <a:latin typeface="仿宋_GB2312"/>
                <a:ea typeface="仿宋_GB2312"/>
                <a:cs typeface="仿宋_GB2312"/>
              </a:rPr>
              <a:t>提供公共生活污水（污泥）集中处理服务的场站或者设施。为</a:t>
            </a:r>
            <a:r>
              <a:rPr lang="zh-CN" altLang="en-US" sz="3600" dirty="0">
                <a:solidFill>
                  <a:srgbClr val="0000FF"/>
                </a:solidFill>
                <a:latin typeface="仿宋_GB2312"/>
                <a:ea typeface="仿宋_GB2312"/>
                <a:cs typeface="仿宋_GB2312"/>
              </a:rPr>
              <a:t>工业园区、开发区、工业聚集地以及其他特定区域内</a:t>
            </a:r>
            <a:r>
              <a:rPr lang="zh-CN" altLang="en-US" sz="3600" dirty="0">
                <a:latin typeface="仿宋_GB2312"/>
                <a:ea typeface="仿宋_GB2312"/>
                <a:cs typeface="仿宋_GB2312"/>
              </a:rPr>
              <a:t>的企业事业单位和其他生产经营者提供污水处理服务的设施或者场所，以及企业事业单位和其他生产经营者</a:t>
            </a:r>
            <a:r>
              <a:rPr lang="zh-CN" altLang="en-US" sz="3600" b="1" dirty="0">
                <a:solidFill>
                  <a:srgbClr val="FF0000"/>
                </a:solidFill>
                <a:latin typeface="仿宋_GB2312"/>
                <a:ea typeface="仿宋_GB2312"/>
                <a:cs typeface="仿宋_GB2312"/>
              </a:rPr>
              <a:t>自建自用</a:t>
            </a:r>
            <a:r>
              <a:rPr lang="zh-CN" altLang="en-US" sz="3600" dirty="0">
                <a:latin typeface="仿宋_GB2312"/>
                <a:ea typeface="仿宋_GB2312"/>
                <a:cs typeface="仿宋_GB2312"/>
              </a:rPr>
              <a:t>的污水处理设施或者场所，</a:t>
            </a:r>
            <a:r>
              <a:rPr lang="zh-CN" altLang="en-US" sz="3600" b="1" dirty="0">
                <a:solidFill>
                  <a:srgbClr val="FF0000"/>
                </a:solidFill>
                <a:latin typeface="仿宋_GB2312"/>
                <a:ea typeface="仿宋_GB2312"/>
                <a:cs typeface="仿宋_GB2312"/>
              </a:rPr>
              <a:t>不属于</a:t>
            </a:r>
            <a:r>
              <a:rPr lang="zh-CN" altLang="en-US" sz="3600" dirty="0">
                <a:latin typeface="仿宋_GB2312"/>
                <a:ea typeface="仿宋_GB2312"/>
                <a:cs typeface="仿宋_GB2312"/>
              </a:rPr>
              <a:t>前述规定的范围。</a:t>
            </a:r>
            <a:endParaRPr lang="zh-CN" altLang="en-US" sz="3600" dirty="0"/>
          </a:p>
        </p:txBody>
      </p:sp>
    </p:spTree>
  </p:cSld>
  <p:clrMapOvr>
    <a:masterClrMapping/>
  </p:clrMapOvr>
  <p:transition>
    <p:cover dir="rd"/>
  </p:transition>
</p:sld>
</file>

<file path=ppt/theme/theme1.xml><?xml version="1.0" encoding="utf-8"?>
<a:theme xmlns:a="http://schemas.openxmlformats.org/drawingml/2006/main" name="Office 主题">
  <a:themeElements>
    <a:clrScheme name="自定义 7">
      <a:dk1>
        <a:sysClr val="windowText" lastClr="000000"/>
      </a:dk1>
      <a:lt1>
        <a:srgbClr val="FFFFFF"/>
      </a:lt1>
      <a:dk2>
        <a:srgbClr val="006600"/>
      </a:dk2>
      <a:lt2>
        <a:srgbClr val="E7E6E6"/>
      </a:lt2>
      <a:accent1>
        <a:srgbClr val="375623"/>
      </a:accent1>
      <a:accent2>
        <a:srgbClr val="538135"/>
      </a:accent2>
      <a:accent3>
        <a:srgbClr val="70AD47"/>
      </a:accent3>
      <a:accent4>
        <a:srgbClr val="FFC000"/>
      </a:accent4>
      <a:accent5>
        <a:srgbClr val="4472C4"/>
      </a:accent5>
      <a:accent6>
        <a:srgbClr val="70AD47"/>
      </a:accent6>
      <a:hlink>
        <a:srgbClr val="0563C1"/>
      </a:hlink>
      <a:folHlink>
        <a:srgbClr val="954F72"/>
      </a:folHlink>
    </a:clrScheme>
    <a:fontScheme name="微软雅黑">
      <a:majorFont>
        <a:latin typeface="Constantia"/>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260</TotalTime>
  <Words>3040</Words>
  <Application>Microsoft Office PowerPoint</Application>
  <PresentationFormat>自定义</PresentationFormat>
  <Paragraphs>112</Paragraphs>
  <Slides>43</Slides>
  <Notes>2</Notes>
  <HiddenSlides>0</HiddenSlides>
  <MMClips>0</MMClips>
  <ScaleCrop>false</ScaleCrop>
  <HeadingPairs>
    <vt:vector size="4" baseType="variant">
      <vt:variant>
        <vt:lpstr>主题</vt:lpstr>
      </vt:variant>
      <vt:variant>
        <vt:i4>1</vt:i4>
      </vt:variant>
      <vt:variant>
        <vt:lpstr>幻灯片标题</vt:lpstr>
      </vt:variant>
      <vt:variant>
        <vt:i4>43</vt:i4>
      </vt:variant>
    </vt:vector>
  </HeadingPairs>
  <TitlesOfParts>
    <vt:vector size="44"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环境保护主题通用ppt模板</dc:title>
  <dc:creator>春秋视觉</dc:creator>
  <cp:lastModifiedBy>王奔</cp:lastModifiedBy>
  <cp:revision>394</cp:revision>
  <dcterms:created xsi:type="dcterms:W3CDTF">2015-09-14T07:18:00Z</dcterms:created>
  <dcterms:modified xsi:type="dcterms:W3CDTF">2018-10-23T08:31:37Z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