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handoutMasterIdLst>
    <p:handoutMasterId r:id="rId66"/>
  </p:handoutMasterIdLst>
  <p:sldIdLst>
    <p:sldId id="317" r:id="rId2"/>
    <p:sldId id="334" r:id="rId3"/>
    <p:sldId id="361" r:id="rId4"/>
    <p:sldId id="367" r:id="rId5"/>
    <p:sldId id="469" r:id="rId6"/>
    <p:sldId id="362" r:id="rId7"/>
    <p:sldId id="364" r:id="rId8"/>
    <p:sldId id="377" r:id="rId9"/>
    <p:sldId id="426" r:id="rId10"/>
    <p:sldId id="427" r:id="rId11"/>
    <p:sldId id="369" r:id="rId12"/>
    <p:sldId id="392" r:id="rId13"/>
    <p:sldId id="393" r:id="rId14"/>
    <p:sldId id="371" r:id="rId15"/>
    <p:sldId id="394" r:id="rId16"/>
    <p:sldId id="395" r:id="rId17"/>
    <p:sldId id="396" r:id="rId18"/>
    <p:sldId id="378" r:id="rId19"/>
    <p:sldId id="397" r:id="rId20"/>
    <p:sldId id="405" r:id="rId21"/>
    <p:sldId id="406" r:id="rId22"/>
    <p:sldId id="407" r:id="rId23"/>
    <p:sldId id="379" r:id="rId24"/>
    <p:sldId id="409" r:id="rId25"/>
    <p:sldId id="380" r:id="rId26"/>
    <p:sldId id="408" r:id="rId27"/>
    <p:sldId id="385" r:id="rId28"/>
    <p:sldId id="410" r:id="rId29"/>
    <p:sldId id="411" r:id="rId30"/>
    <p:sldId id="381" r:id="rId31"/>
    <p:sldId id="412" r:id="rId32"/>
    <p:sldId id="383" r:id="rId33"/>
    <p:sldId id="386" r:id="rId34"/>
    <p:sldId id="387" r:id="rId35"/>
    <p:sldId id="415" r:id="rId36"/>
    <p:sldId id="413" r:id="rId37"/>
    <p:sldId id="443" r:id="rId38"/>
    <p:sldId id="444" r:id="rId39"/>
    <p:sldId id="445" r:id="rId40"/>
    <p:sldId id="446" r:id="rId41"/>
    <p:sldId id="447" r:id="rId42"/>
    <p:sldId id="448" r:id="rId43"/>
    <p:sldId id="449" r:id="rId44"/>
    <p:sldId id="450" r:id="rId45"/>
    <p:sldId id="451" r:id="rId46"/>
    <p:sldId id="452" r:id="rId47"/>
    <p:sldId id="453" r:id="rId48"/>
    <p:sldId id="454" r:id="rId49"/>
    <p:sldId id="455" r:id="rId50"/>
    <p:sldId id="456" r:id="rId51"/>
    <p:sldId id="457" r:id="rId52"/>
    <p:sldId id="465" r:id="rId53"/>
    <p:sldId id="458" r:id="rId54"/>
    <p:sldId id="459" r:id="rId55"/>
    <p:sldId id="460" r:id="rId56"/>
    <p:sldId id="466" r:id="rId57"/>
    <p:sldId id="461" r:id="rId58"/>
    <p:sldId id="462" r:id="rId59"/>
    <p:sldId id="467" r:id="rId60"/>
    <p:sldId id="463" r:id="rId61"/>
    <p:sldId id="468" r:id="rId62"/>
    <p:sldId id="464" r:id="rId63"/>
    <p:sldId id="419" r:id="rId64"/>
  </p:sldIdLst>
  <p:sldSz cx="9144000" cy="5143500" type="screen16x9"/>
  <p:notesSz cx="6858000" cy="9144000"/>
  <p:custShowLst>
    <p:custShow name="自定义放映 1" id="0">
      <p:sldLst>
        <p:sld r:id="rId2"/>
        <p:sld r:id="rId3"/>
        <p:sld r:id="rId4"/>
        <p:sld r:id="rId5"/>
        <p:sld r:id="rId7"/>
        <p:sld r:id="rId8"/>
        <p:sld r:id="rId9"/>
        <p:sld r:id="rId10"/>
        <p:sld r:id="rId11"/>
        <p:sld r:id="rId12"/>
        <p:sld r:id="rId13"/>
        <p:sld r:id="rId14"/>
        <p:sld r:id="rId15"/>
        <p:sld r:id="rId16"/>
        <p:sld r:id="rId17"/>
        <p:sld r:id="rId18"/>
        <p:sld r:id="rId19"/>
        <p:sld r:id="rId20"/>
        <p:sld r:id="rId21"/>
        <p:sld r:id="rId22"/>
        <p:sld r:id="rId23"/>
        <p:sld r:id="rId24"/>
        <p:sld r:id="rId25"/>
        <p:sld r:id="rId26"/>
        <p:sld r:id="rId27"/>
        <p:sld r:id="rId28"/>
        <p:sld r:id="rId29"/>
        <p:sld r:id="rId30"/>
        <p:sld r:id="rId31"/>
        <p:sld r:id="rId32"/>
        <p:sld r:id="rId33"/>
        <p:sld r:id="rId34"/>
        <p:sld r:id="rId35"/>
        <p:sld r:id="rId36"/>
        <p:sld r:id="rId37"/>
        <p:sld r:id="rId38"/>
        <p:sld r:id="rId39"/>
        <p:sld r:id="rId40"/>
        <p:sld r:id="rId41"/>
        <p:sld r:id="rId42"/>
        <p:sld r:id="rId43"/>
        <p:sld r:id="rId44"/>
        <p:sld r:id="rId45"/>
        <p:sld r:id="rId46"/>
        <p:sld r:id="rId47"/>
        <p:sld r:id="rId48"/>
        <p:sld r:id="rId49"/>
        <p:sld r:id="rId50"/>
        <p:sld r:id="rId51"/>
        <p:sld r:id="rId52"/>
        <p:sld r:id="rId53"/>
        <p:sld r:id="rId54"/>
        <p:sld r:id="rId55"/>
        <p:sld r:id="rId56"/>
        <p:sld r:id="rId57"/>
        <p:sld r:id="rId58"/>
        <p:sld r:id="rId59"/>
        <p:sld r:id="rId60"/>
        <p:sld r:id="rId61"/>
        <p:sld r:id="rId62"/>
        <p:sld r:id="rId63"/>
        <p:sld r:id="rId64"/>
      </p:sldLst>
    </p:custShow>
  </p:custShowLst>
  <p:custDataLst>
    <p:tags r:id="rId6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600"/>
    <a:srgbClr val="3992DB"/>
    <a:srgbClr val="005DA2"/>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0" autoAdjust="0"/>
    <p:restoredTop sz="94660" autoAdjust="0"/>
  </p:normalViewPr>
  <p:slideViewPr>
    <p:cSldViewPr>
      <p:cViewPr varScale="1">
        <p:scale>
          <a:sx n="153" d="100"/>
          <a:sy n="153" d="100"/>
        </p:scale>
        <p:origin x="-564" y="-8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2018/10/23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2018/10/23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25</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26</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27</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28</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29</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29122602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30</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31</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32</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33</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34</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35</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36</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37</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38</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39</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39327969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40</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41</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42</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43</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44</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45</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46</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47</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48</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49</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50</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51</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52</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53</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54</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55</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56</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57</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58</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59</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60</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61</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62</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63</a:t>
            </a:fld>
            <a:endParaRPr lang="zh-CN" altLang="en-US"/>
          </a:p>
        </p:txBody>
      </p:sp>
    </p:spTree>
    <p:extLst>
      <p:ext uri="{BB962C8B-B14F-4D97-AF65-F5344CB8AC3E}">
        <p14:creationId xmlns:p14="http://schemas.microsoft.com/office/powerpoint/2010/main" val="36938935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7" name="直接连接符 6"/>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a:grpSpLocks/>
          </p:cNvGrpSpPr>
          <p:nvPr userDrawn="1"/>
        </p:nvGrpSpPr>
        <p:grpSpPr bwMode="auto">
          <a:xfrm>
            <a:off x="323528" y="292895"/>
            <a:ext cx="390372" cy="205979"/>
            <a:chOff x="0" y="0"/>
            <a:chExt cx="1041399" cy="549275"/>
          </a:xfrm>
        </p:grpSpPr>
        <p:sp>
          <p:nvSpPr>
            <p:cNvPr id="13"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8" name="TextBox 15"/>
          <p:cNvSpPr txBox="1"/>
          <p:nvPr userDrawn="1"/>
        </p:nvSpPr>
        <p:spPr>
          <a:xfrm>
            <a:off x="8100392" y="241995"/>
            <a:ext cx="671347" cy="369332"/>
          </a:xfrm>
          <a:prstGeom prst="rect">
            <a:avLst/>
          </a:prstGeom>
          <a:noFill/>
        </p:spPr>
        <p:txBody>
          <a:bodyPr wrap="square" rtlCol="0">
            <a:spAutoFit/>
          </a:bodyPr>
          <a:lstStyle/>
          <a:p>
            <a:pPr algn="ctr"/>
            <a:fld id="{2EEF1883-7A0E-4F66-9932-E581691AD397}" type="slidenum">
              <a:rPr lang="zh-CN" altLang="en-US" sz="18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18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18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p:transition spd="slow" advTm="0">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p:transition spd="slow" advTm="0">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2018/10/23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2018/10/23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2018/10/23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2018/10/23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ransition spd="slow" advTm="0">
    <p:cove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3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4355976" y="14629"/>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 name="矩形 2"/>
          <p:cNvSpPr/>
          <p:nvPr/>
        </p:nvSpPr>
        <p:spPr>
          <a:xfrm>
            <a:off x="-19339" y="8174"/>
            <a:ext cx="9144000" cy="38494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Rectangle 3"/>
          <p:cNvSpPr txBox="1">
            <a:spLocks noChangeArrowheads="1"/>
          </p:cNvSpPr>
          <p:nvPr/>
        </p:nvSpPr>
        <p:spPr>
          <a:xfrm>
            <a:off x="1285852" y="1928630"/>
            <a:ext cx="6715172" cy="12146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600"/>
              </a:spcBef>
            </a:pPr>
            <a:r>
              <a:rPr lang="zh-CN" altLang="en-US" sz="3000" b="1" dirty="0" smtClean="0">
                <a:solidFill>
                  <a:schemeClr val="bg1"/>
                </a:solidFill>
                <a:latin typeface="微软雅黑" panose="020B0503020204020204" pitchFamily="34" charset="-122"/>
                <a:ea typeface="微软雅黑" panose="020B0503020204020204" pitchFamily="34" charset="-122"/>
              </a:rPr>
              <a:t>环境保护税申报表单及业务知识讲解</a:t>
            </a:r>
            <a:endParaRPr lang="en-US" altLang="zh-CN" sz="3000" b="1" dirty="0" smtClean="0">
              <a:solidFill>
                <a:schemeClr val="bg1"/>
              </a:solidFill>
              <a:latin typeface="微软雅黑" panose="020B0503020204020204" pitchFamily="34" charset="-122"/>
              <a:ea typeface="微软雅黑" panose="020B0503020204020204" pitchFamily="34" charset="-122"/>
            </a:endParaRPr>
          </a:p>
        </p:txBody>
      </p:sp>
      <p:sp>
        <p:nvSpPr>
          <p:cNvPr id="44" name="Rectangle 4"/>
          <p:cNvSpPr txBox="1">
            <a:spLocks noChangeArrowheads="1"/>
          </p:cNvSpPr>
          <p:nvPr/>
        </p:nvSpPr>
        <p:spPr>
          <a:xfrm>
            <a:off x="4122662" y="3357568"/>
            <a:ext cx="4807056" cy="322659"/>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1400" dirty="0" smtClean="0">
                <a:solidFill>
                  <a:schemeClr val="bg1"/>
                </a:solidFill>
                <a:latin typeface="微软雅黑" panose="020B0503020204020204" pitchFamily="34" charset="-122"/>
                <a:ea typeface="微软雅黑" panose="020B0503020204020204" pitchFamily="34" charset="-122"/>
              </a:rPr>
              <a:t>                        </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8" name="矩形 47"/>
          <p:cNvSpPr/>
          <p:nvPr/>
        </p:nvSpPr>
        <p:spPr>
          <a:xfrm>
            <a:off x="757766" y="699900"/>
            <a:ext cx="2671226" cy="1300346"/>
          </a:xfrm>
          <a:prstGeom prst="rect">
            <a:avLst/>
          </a:prstGeom>
        </p:spPr>
        <p:txBody>
          <a:bodyPr wrap="none" lIns="68571" tIns="34285" rIns="68571" bIns="34285">
            <a:spAutoFit/>
          </a:bodyPr>
          <a:lstStyle/>
          <a:p>
            <a:pPr algn="r"/>
            <a:r>
              <a:rPr lang="en-US" altLang="zh-CN" sz="8000" b="1" dirty="0" smtClean="0">
                <a:solidFill>
                  <a:schemeClr val="bg1"/>
                </a:solidFill>
                <a:latin typeface="微软雅黑" pitchFamily="34" charset="-122"/>
                <a:ea typeface="微软雅黑" pitchFamily="34" charset="-122"/>
              </a:rPr>
              <a:t>2018</a:t>
            </a:r>
          </a:p>
        </p:txBody>
      </p:sp>
      <p:grpSp>
        <p:nvGrpSpPr>
          <p:cNvPr id="49" name="组合 48"/>
          <p:cNvGrpSpPr/>
          <p:nvPr/>
        </p:nvGrpSpPr>
        <p:grpSpPr>
          <a:xfrm>
            <a:off x="8541729" y="120003"/>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rgbClr val="92D05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2" name="组合 51"/>
          <p:cNvGrpSpPr/>
          <p:nvPr/>
        </p:nvGrpSpPr>
        <p:grpSpPr>
          <a:xfrm>
            <a:off x="7245585" y="120396"/>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5" name="组合 54"/>
          <p:cNvGrpSpPr/>
          <p:nvPr/>
        </p:nvGrpSpPr>
        <p:grpSpPr>
          <a:xfrm>
            <a:off x="7893657" y="120003"/>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8" name="组合 57"/>
          <p:cNvGrpSpPr/>
          <p:nvPr/>
        </p:nvGrpSpPr>
        <p:grpSpPr>
          <a:xfrm>
            <a:off x="5949441" y="120003"/>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1" name="组合 60"/>
          <p:cNvGrpSpPr/>
          <p:nvPr/>
        </p:nvGrpSpPr>
        <p:grpSpPr>
          <a:xfrm>
            <a:off x="6597513" y="120003"/>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243367095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3"/>
                                        </p:tgtEl>
                                        <p:attrNameLst>
                                          <p:attrName>ppt_y</p:attrName>
                                        </p:attrNameLst>
                                      </p:cBhvr>
                                      <p:tavLst>
                                        <p:tav tm="0">
                                          <p:val>
                                            <p:strVal val="#ppt_y"/>
                                          </p:val>
                                        </p:tav>
                                        <p:tav tm="100000">
                                          <p:val>
                                            <p:strVal val="#ppt_y"/>
                                          </p:val>
                                        </p:tav>
                                      </p:tavLst>
                                    </p:anim>
                                    <p:anim calcmode="lin" valueType="num">
                                      <p:cBhvr>
                                        <p:cTn id="1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3"/>
                                        </p:tgtEl>
                                      </p:cBhvr>
                                    </p:animEffect>
                                  </p:childTnLst>
                                </p:cTn>
                              </p:par>
                            </p:childTnLst>
                          </p:cTn>
                        </p:par>
                        <p:par>
                          <p:cTn id="18" fill="hold">
                            <p:stCondLst>
                              <p:cond delay="2250"/>
                            </p:stCondLst>
                            <p:childTnLst>
                              <p:par>
                                <p:cTn id="19" presetID="53" presetClass="entr" presetSubtype="16" fill="hold" grpId="0" nodeType="afterEffect">
                                  <p:stCondLst>
                                    <p:cond delay="0"/>
                                  </p:stCondLst>
                                  <p:iterate type="lt">
                                    <p:tmPct val="7000"/>
                                  </p:iterate>
                                  <p:childTnLst>
                                    <p:set>
                                      <p:cBhvr>
                                        <p:cTn id="20" dur="1" fill="hold">
                                          <p:stCondLst>
                                            <p:cond delay="0"/>
                                          </p:stCondLst>
                                        </p:cTn>
                                        <p:tgtEl>
                                          <p:spTgt spid="44"/>
                                        </p:tgtEl>
                                        <p:attrNameLst>
                                          <p:attrName>style.visibility</p:attrName>
                                        </p:attrNameLst>
                                      </p:cBhvr>
                                      <p:to>
                                        <p:strVal val="visible"/>
                                      </p:to>
                                    </p:set>
                                    <p:anim calcmode="lin" valueType="num">
                                      <p:cBhvr>
                                        <p:cTn id="21" dur="500" fill="hold"/>
                                        <p:tgtEl>
                                          <p:spTgt spid="44"/>
                                        </p:tgtEl>
                                        <p:attrNameLst>
                                          <p:attrName>ppt_w</p:attrName>
                                        </p:attrNameLst>
                                      </p:cBhvr>
                                      <p:tavLst>
                                        <p:tav tm="0">
                                          <p:val>
                                            <p:fltVal val="0"/>
                                          </p:val>
                                        </p:tav>
                                        <p:tav tm="100000">
                                          <p:val>
                                            <p:strVal val="#ppt_w"/>
                                          </p:val>
                                        </p:tav>
                                      </p:tavLst>
                                    </p:anim>
                                    <p:anim calcmode="lin" valueType="num">
                                      <p:cBhvr>
                                        <p:cTn id="22" dur="500" fill="hold"/>
                                        <p:tgtEl>
                                          <p:spTgt spid="44"/>
                                        </p:tgtEl>
                                        <p:attrNameLst>
                                          <p:attrName>ppt_h</p:attrName>
                                        </p:attrNameLst>
                                      </p:cBhvr>
                                      <p:tavLst>
                                        <p:tav tm="0">
                                          <p:val>
                                            <p:fltVal val="0"/>
                                          </p:val>
                                        </p:tav>
                                        <p:tav tm="100000">
                                          <p:val>
                                            <p:strVal val="#ppt_h"/>
                                          </p:val>
                                        </p:tav>
                                      </p:tavLst>
                                    </p:anim>
                                    <p:animEffect transition="in" filter="fade">
                                      <p:cBhvr>
                                        <p:cTn id="23" dur="500"/>
                                        <p:tgtEl>
                                          <p:spTgt spid="44"/>
                                        </p:tgtEl>
                                      </p:cBhvr>
                                    </p:animEffect>
                                  </p:childTnLst>
                                </p:cTn>
                              </p:par>
                            </p:childTnLst>
                          </p:cTn>
                        </p:par>
                        <p:par>
                          <p:cTn id="24" fill="hold">
                            <p:stCondLst>
                              <p:cond delay="2715"/>
                            </p:stCondLst>
                            <p:childTnLst>
                              <p:par>
                                <p:cTn id="25" presetID="53" presetClass="entr" presetSubtype="16"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par>
                                <p:cTn id="30" presetID="53" presetClass="entr" presetSubtype="16" fill="hold" nodeType="withEffect">
                                  <p:stCondLst>
                                    <p:cond delay="200"/>
                                  </p:stCondLst>
                                  <p:childTnLst>
                                    <p:set>
                                      <p:cBhvr>
                                        <p:cTn id="31" dur="1" fill="hold">
                                          <p:stCondLst>
                                            <p:cond delay="0"/>
                                          </p:stCondLst>
                                        </p:cTn>
                                        <p:tgtEl>
                                          <p:spTgt spid="61"/>
                                        </p:tgtEl>
                                        <p:attrNameLst>
                                          <p:attrName>style.visibility</p:attrName>
                                        </p:attrNameLst>
                                      </p:cBhvr>
                                      <p:to>
                                        <p:strVal val="visible"/>
                                      </p:to>
                                    </p:set>
                                    <p:anim calcmode="lin" valueType="num">
                                      <p:cBhvr>
                                        <p:cTn id="32" dur="500" fill="hold"/>
                                        <p:tgtEl>
                                          <p:spTgt spid="61"/>
                                        </p:tgtEl>
                                        <p:attrNameLst>
                                          <p:attrName>ppt_w</p:attrName>
                                        </p:attrNameLst>
                                      </p:cBhvr>
                                      <p:tavLst>
                                        <p:tav tm="0">
                                          <p:val>
                                            <p:fltVal val="0"/>
                                          </p:val>
                                        </p:tav>
                                        <p:tav tm="100000">
                                          <p:val>
                                            <p:strVal val="#ppt_w"/>
                                          </p:val>
                                        </p:tav>
                                      </p:tavLst>
                                    </p:anim>
                                    <p:anim calcmode="lin" valueType="num">
                                      <p:cBhvr>
                                        <p:cTn id="33" dur="500" fill="hold"/>
                                        <p:tgtEl>
                                          <p:spTgt spid="61"/>
                                        </p:tgtEl>
                                        <p:attrNameLst>
                                          <p:attrName>ppt_h</p:attrName>
                                        </p:attrNameLst>
                                      </p:cBhvr>
                                      <p:tavLst>
                                        <p:tav tm="0">
                                          <p:val>
                                            <p:fltVal val="0"/>
                                          </p:val>
                                        </p:tav>
                                        <p:tav tm="100000">
                                          <p:val>
                                            <p:strVal val="#ppt_h"/>
                                          </p:val>
                                        </p:tav>
                                      </p:tavLst>
                                    </p:anim>
                                    <p:animEffect transition="in" filter="fade">
                                      <p:cBhvr>
                                        <p:cTn id="34" dur="500"/>
                                        <p:tgtEl>
                                          <p:spTgt spid="61"/>
                                        </p:tgtEl>
                                      </p:cBhvr>
                                    </p:animEffect>
                                  </p:childTnLst>
                                </p:cTn>
                              </p:par>
                              <p:par>
                                <p:cTn id="35" presetID="53" presetClass="entr" presetSubtype="16" fill="hold" nodeType="withEffect">
                                  <p:stCondLst>
                                    <p:cond delay="400"/>
                                  </p:stCondLst>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par>
                                <p:cTn id="40" presetID="53" presetClass="entr" presetSubtype="16" fill="hold" nodeType="withEffect">
                                  <p:stCondLst>
                                    <p:cond delay="600"/>
                                  </p:stCondLst>
                                  <p:childTnLst>
                                    <p:set>
                                      <p:cBhvr>
                                        <p:cTn id="41" dur="1" fill="hold">
                                          <p:stCondLst>
                                            <p:cond delay="0"/>
                                          </p:stCondLst>
                                        </p:cTn>
                                        <p:tgtEl>
                                          <p:spTgt spid="55"/>
                                        </p:tgtEl>
                                        <p:attrNameLst>
                                          <p:attrName>style.visibility</p:attrName>
                                        </p:attrNameLst>
                                      </p:cBhvr>
                                      <p:to>
                                        <p:strVal val="visible"/>
                                      </p:to>
                                    </p:set>
                                    <p:anim calcmode="lin" valueType="num">
                                      <p:cBhvr>
                                        <p:cTn id="42" dur="500" fill="hold"/>
                                        <p:tgtEl>
                                          <p:spTgt spid="55"/>
                                        </p:tgtEl>
                                        <p:attrNameLst>
                                          <p:attrName>ppt_w</p:attrName>
                                        </p:attrNameLst>
                                      </p:cBhvr>
                                      <p:tavLst>
                                        <p:tav tm="0">
                                          <p:val>
                                            <p:fltVal val="0"/>
                                          </p:val>
                                        </p:tav>
                                        <p:tav tm="100000">
                                          <p:val>
                                            <p:strVal val="#ppt_w"/>
                                          </p:val>
                                        </p:tav>
                                      </p:tavLst>
                                    </p:anim>
                                    <p:anim calcmode="lin" valueType="num">
                                      <p:cBhvr>
                                        <p:cTn id="43" dur="500" fill="hold"/>
                                        <p:tgtEl>
                                          <p:spTgt spid="55"/>
                                        </p:tgtEl>
                                        <p:attrNameLst>
                                          <p:attrName>ppt_h</p:attrName>
                                        </p:attrNameLst>
                                      </p:cBhvr>
                                      <p:tavLst>
                                        <p:tav tm="0">
                                          <p:val>
                                            <p:fltVal val="0"/>
                                          </p:val>
                                        </p:tav>
                                        <p:tav tm="100000">
                                          <p:val>
                                            <p:strVal val="#ppt_h"/>
                                          </p:val>
                                        </p:tav>
                                      </p:tavLst>
                                    </p:anim>
                                    <p:animEffect transition="in" filter="fade">
                                      <p:cBhvr>
                                        <p:cTn id="44" dur="500"/>
                                        <p:tgtEl>
                                          <p:spTgt spid="55"/>
                                        </p:tgtEl>
                                      </p:cBhvr>
                                    </p:animEffect>
                                  </p:childTnLst>
                                </p:cTn>
                              </p:par>
                              <p:par>
                                <p:cTn id="45" presetID="53" presetClass="entr" presetSubtype="16" fill="hold" nodeType="withEffect">
                                  <p:stCondLst>
                                    <p:cond delay="80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Effect transition="in" filter="fade">
                                      <p:cBhvr>
                                        <p:cTn id="4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P spid="44" grpId="0"/>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5" name="图片 4" descr="排污口规范化整治技术要求1.jpg"/>
          <p:cNvPicPr>
            <a:picLocks noChangeAspect="1"/>
          </p:cNvPicPr>
          <p:nvPr/>
        </p:nvPicPr>
        <p:blipFill>
          <a:blip r:embed="rId3" cstate="print"/>
          <a:stretch>
            <a:fillRect/>
          </a:stretch>
        </p:blipFill>
        <p:spPr>
          <a:xfrm>
            <a:off x="2020509" y="714362"/>
            <a:ext cx="4908945" cy="4383932"/>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大气、水污染物基础信息采集表.jpg"/>
          <p:cNvPicPr>
            <a:picLocks noChangeAspect="1"/>
          </p:cNvPicPr>
          <p:nvPr/>
        </p:nvPicPr>
        <p:blipFill>
          <a:blip r:embed="rId3" cstate="print"/>
          <a:stretch>
            <a:fillRect/>
          </a:stretch>
        </p:blipFill>
        <p:spPr>
          <a:xfrm>
            <a:off x="785786" y="714361"/>
            <a:ext cx="7715304" cy="3872035"/>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186370" name="图片 2" descr="IMG_256"/>
          <p:cNvPicPr>
            <a:picLocks noChangeAspect="1" noChangeArrowheads="1"/>
          </p:cNvPicPr>
          <p:nvPr/>
        </p:nvPicPr>
        <p:blipFill>
          <a:blip r:embed="rId3" cstate="print"/>
          <a:srcRect/>
          <a:stretch>
            <a:fillRect/>
          </a:stretch>
        </p:blipFill>
        <p:spPr bwMode="auto">
          <a:xfrm>
            <a:off x="928662" y="669287"/>
            <a:ext cx="3000396" cy="4259917"/>
          </a:xfrm>
          <a:prstGeom prst="rect">
            <a:avLst/>
          </a:prstGeom>
          <a:noFill/>
          <a:ln w="9525">
            <a:noFill/>
            <a:miter lim="800000"/>
            <a:headEnd/>
            <a:tailEnd/>
          </a:ln>
        </p:spPr>
      </p:pic>
      <p:pic>
        <p:nvPicPr>
          <p:cNvPr id="186371" name="图片 6" descr="IMG_256"/>
          <p:cNvPicPr>
            <a:picLocks noChangeAspect="1" noChangeArrowheads="1"/>
          </p:cNvPicPr>
          <p:nvPr/>
        </p:nvPicPr>
        <p:blipFill>
          <a:blip r:embed="rId4" cstate="print"/>
          <a:srcRect/>
          <a:stretch>
            <a:fillRect/>
          </a:stretch>
        </p:blipFill>
        <p:spPr bwMode="auto">
          <a:xfrm>
            <a:off x="4929190" y="752215"/>
            <a:ext cx="2941987" cy="4176989"/>
          </a:xfrm>
          <a:prstGeom prst="rect">
            <a:avLst/>
          </a:prstGeom>
          <a:noFill/>
          <a:ln w="9525">
            <a:noFill/>
            <a:miter lim="800000"/>
            <a:headEnd/>
            <a:tailEnd/>
          </a:ln>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6" name="图片 5" descr="火电厂大气污染物排放标准1.jpg"/>
          <p:cNvPicPr>
            <a:picLocks noChangeAspect="1"/>
          </p:cNvPicPr>
          <p:nvPr/>
        </p:nvPicPr>
        <p:blipFill>
          <a:blip r:embed="rId3" cstate="print"/>
          <a:stretch>
            <a:fillRect/>
          </a:stretch>
        </p:blipFill>
        <p:spPr>
          <a:xfrm>
            <a:off x="928662" y="714380"/>
            <a:ext cx="3142280" cy="4286262"/>
          </a:xfrm>
          <a:prstGeom prst="rect">
            <a:avLst/>
          </a:prstGeom>
        </p:spPr>
      </p:pic>
      <p:pic>
        <p:nvPicPr>
          <p:cNvPr id="7" name="图片 6" descr="火电厂大气污染物排放标准2.jpg"/>
          <p:cNvPicPr>
            <a:picLocks noChangeAspect="1"/>
          </p:cNvPicPr>
          <p:nvPr/>
        </p:nvPicPr>
        <p:blipFill>
          <a:blip r:embed="rId4" cstate="print"/>
          <a:stretch>
            <a:fillRect/>
          </a:stretch>
        </p:blipFill>
        <p:spPr>
          <a:xfrm>
            <a:off x="4594014" y="714380"/>
            <a:ext cx="3764200" cy="4429138"/>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固体废物基础信息采集表.jpg"/>
          <p:cNvPicPr>
            <a:picLocks noChangeAspect="1"/>
          </p:cNvPicPr>
          <p:nvPr/>
        </p:nvPicPr>
        <p:blipFill>
          <a:blip r:embed="rId3" cstate="print"/>
          <a:stretch>
            <a:fillRect/>
          </a:stretch>
        </p:blipFill>
        <p:spPr>
          <a:xfrm>
            <a:off x="642910" y="714344"/>
            <a:ext cx="7858180" cy="4374167"/>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187394" name="图片 1" descr="IMG_256"/>
          <p:cNvPicPr>
            <a:picLocks noChangeAspect="1" noChangeArrowheads="1"/>
          </p:cNvPicPr>
          <p:nvPr/>
        </p:nvPicPr>
        <p:blipFill>
          <a:blip r:embed="rId3" cstate="print"/>
          <a:srcRect/>
          <a:stretch>
            <a:fillRect/>
          </a:stretch>
        </p:blipFill>
        <p:spPr bwMode="auto">
          <a:xfrm>
            <a:off x="2878464" y="681591"/>
            <a:ext cx="3050858" cy="4319051"/>
          </a:xfrm>
          <a:prstGeom prst="rect">
            <a:avLst/>
          </a:prstGeom>
          <a:noFill/>
          <a:ln w="9525">
            <a:noFill/>
            <a:miter lim="800000"/>
            <a:headEnd/>
            <a:tailEnd/>
          </a:ln>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国家危险废品名录1.jpg"/>
          <p:cNvPicPr>
            <a:picLocks noChangeAspect="1"/>
          </p:cNvPicPr>
          <p:nvPr/>
        </p:nvPicPr>
        <p:blipFill>
          <a:blip r:embed="rId3" cstate="print"/>
          <a:stretch>
            <a:fillRect/>
          </a:stretch>
        </p:blipFill>
        <p:spPr>
          <a:xfrm>
            <a:off x="785786" y="714380"/>
            <a:ext cx="3086975" cy="4357700"/>
          </a:xfrm>
          <a:prstGeom prst="rect">
            <a:avLst/>
          </a:prstGeom>
        </p:spPr>
      </p:pic>
      <p:pic>
        <p:nvPicPr>
          <p:cNvPr id="5" name="图片 4" descr="国家危险废品名录2.jpg"/>
          <p:cNvPicPr>
            <a:picLocks noChangeAspect="1"/>
          </p:cNvPicPr>
          <p:nvPr/>
        </p:nvPicPr>
        <p:blipFill>
          <a:blip r:embed="rId4" cstate="print"/>
          <a:stretch>
            <a:fillRect/>
          </a:stretch>
        </p:blipFill>
        <p:spPr>
          <a:xfrm>
            <a:off x="4926246" y="691893"/>
            <a:ext cx="3431968" cy="4380187"/>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污染物编码规则1.jpg"/>
          <p:cNvPicPr>
            <a:picLocks noChangeAspect="1"/>
          </p:cNvPicPr>
          <p:nvPr/>
        </p:nvPicPr>
        <p:blipFill>
          <a:blip r:embed="rId3" cstate="print"/>
          <a:stretch>
            <a:fillRect/>
          </a:stretch>
        </p:blipFill>
        <p:spPr>
          <a:xfrm>
            <a:off x="928662" y="714379"/>
            <a:ext cx="3357586" cy="4231067"/>
          </a:xfrm>
          <a:prstGeom prst="rect">
            <a:avLst/>
          </a:prstGeom>
        </p:spPr>
      </p:pic>
      <p:pic>
        <p:nvPicPr>
          <p:cNvPr id="5" name="图片 4" descr="污染物编码规则2.jpg"/>
          <p:cNvPicPr>
            <a:picLocks noChangeAspect="1"/>
          </p:cNvPicPr>
          <p:nvPr/>
        </p:nvPicPr>
        <p:blipFill>
          <a:blip r:embed="rId4" cstate="print"/>
          <a:stretch>
            <a:fillRect/>
          </a:stretch>
        </p:blipFill>
        <p:spPr>
          <a:xfrm>
            <a:off x="4963881" y="698722"/>
            <a:ext cx="3394333" cy="4386080"/>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噪声基础信息采集表.jpg"/>
          <p:cNvPicPr>
            <a:picLocks noChangeAspect="1"/>
          </p:cNvPicPr>
          <p:nvPr/>
        </p:nvPicPr>
        <p:blipFill>
          <a:blip r:embed="rId3" cstate="print"/>
          <a:stretch>
            <a:fillRect/>
          </a:stretch>
        </p:blipFill>
        <p:spPr>
          <a:xfrm>
            <a:off x="356134" y="802542"/>
            <a:ext cx="8359270" cy="3840910"/>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工业企业厂界噪声排放标准1.jpg"/>
          <p:cNvPicPr>
            <a:picLocks noChangeAspect="1"/>
          </p:cNvPicPr>
          <p:nvPr/>
        </p:nvPicPr>
        <p:blipFill>
          <a:blip r:embed="rId3" cstate="print"/>
          <a:stretch>
            <a:fillRect/>
          </a:stretch>
        </p:blipFill>
        <p:spPr>
          <a:xfrm>
            <a:off x="714348" y="714362"/>
            <a:ext cx="3071834" cy="4293920"/>
          </a:xfrm>
          <a:prstGeom prst="rect">
            <a:avLst/>
          </a:prstGeom>
        </p:spPr>
      </p:pic>
      <p:pic>
        <p:nvPicPr>
          <p:cNvPr id="5" name="图片 4" descr="工业企业厂界噪声排放标准2.jpg"/>
          <p:cNvPicPr>
            <a:picLocks noChangeAspect="1"/>
          </p:cNvPicPr>
          <p:nvPr/>
        </p:nvPicPr>
        <p:blipFill>
          <a:blip r:embed="rId4" cstate="print"/>
          <a:stretch>
            <a:fillRect/>
          </a:stretch>
        </p:blipFill>
        <p:spPr>
          <a:xfrm>
            <a:off x="4714877" y="714380"/>
            <a:ext cx="3643338" cy="4357700"/>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a:spLocks/>
          </p:cNvSpPr>
          <p:nvPr/>
        </p:nvSpPr>
        <p:spPr>
          <a:xfrm>
            <a:off x="611560" y="429469"/>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smtClean="0">
                <a:solidFill>
                  <a:schemeClr val="accent1"/>
                </a:solidFill>
                <a:latin typeface="微软雅黑" panose="020B0503020204020204" pitchFamily="34" charset="-122"/>
                <a:ea typeface="微软雅黑" panose="020B0503020204020204" pitchFamily="34" charset="-122"/>
              </a:rPr>
              <a:t>目录</a:t>
            </a:r>
            <a:r>
              <a:rPr lang="en-US" altLang="zh-CN" b="1" dirty="0" smtClean="0">
                <a:solidFill>
                  <a:schemeClr val="accent1"/>
                </a:solidFill>
                <a:latin typeface="微软雅黑" panose="020B0503020204020204" pitchFamily="34" charset="-122"/>
                <a:ea typeface="微软雅黑" panose="020B0503020204020204" pitchFamily="34" charset="-122"/>
              </a:rPr>
              <a:t>/</a:t>
            </a:r>
            <a:r>
              <a:rPr lang="en-US" altLang="zh-CN" sz="1800" b="1" dirty="0" smtClean="0">
                <a:solidFill>
                  <a:schemeClr val="accent1"/>
                </a:solidFill>
                <a:latin typeface="微软雅黑" panose="020B0503020204020204" pitchFamily="34" charset="-122"/>
                <a:ea typeface="微软雅黑" panose="020B0503020204020204" pitchFamily="34" charset="-122"/>
              </a:rPr>
              <a:t>Contents</a:t>
            </a:r>
            <a:endParaRPr lang="en-GB" sz="1800" b="1" dirty="0">
              <a:solidFill>
                <a:schemeClr val="accent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738572" y="1059582"/>
            <a:ext cx="764985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1785919" y="1419622"/>
            <a:ext cx="5882425" cy="2952328"/>
            <a:chOff x="1785919" y="1419622"/>
            <a:chExt cx="5732709" cy="2572086"/>
          </a:xfrm>
        </p:grpSpPr>
        <p:grpSp>
          <p:nvGrpSpPr>
            <p:cNvPr id="3" name="组合 47"/>
            <p:cNvGrpSpPr/>
            <p:nvPr/>
          </p:nvGrpSpPr>
          <p:grpSpPr>
            <a:xfrm>
              <a:off x="1785919" y="2099236"/>
              <a:ext cx="894259" cy="504163"/>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0" name="文本框 10"/>
              <p:cNvSpPr txBox="1"/>
              <p:nvPr/>
            </p:nvSpPr>
            <p:spPr>
              <a:xfrm>
                <a:off x="2393075" y="1952311"/>
                <a:ext cx="1066799" cy="816508"/>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4" name="组合 50"/>
            <p:cNvGrpSpPr/>
            <p:nvPr/>
          </p:nvGrpSpPr>
          <p:grpSpPr>
            <a:xfrm>
              <a:off x="1785919" y="2801084"/>
              <a:ext cx="894259" cy="496081"/>
              <a:chOff x="2215144" y="3018134"/>
              <a:chExt cx="1244730" cy="909499"/>
            </a:xfrm>
          </p:grpSpPr>
          <p:sp>
            <p:nvSpPr>
              <p:cNvPr id="52" name="平行四边形 51"/>
              <p:cNvSpPr/>
              <p:nvPr/>
            </p:nvSpPr>
            <p:spPr>
              <a:xfrm>
                <a:off x="2215144" y="3084852"/>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3" name="文本框 11"/>
              <p:cNvSpPr txBox="1"/>
              <p:nvPr/>
            </p:nvSpPr>
            <p:spPr>
              <a:xfrm>
                <a:off x="2393075" y="3018134"/>
                <a:ext cx="1066799" cy="816505"/>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5" name="组合 53"/>
            <p:cNvGrpSpPr/>
            <p:nvPr/>
          </p:nvGrpSpPr>
          <p:grpSpPr>
            <a:xfrm>
              <a:off x="1785919" y="3483574"/>
              <a:ext cx="894259" cy="508134"/>
              <a:chOff x="2215144" y="4047039"/>
              <a:chExt cx="1244730" cy="931598"/>
            </a:xfrm>
          </p:grpSpPr>
          <p:sp>
            <p:nvSpPr>
              <p:cNvPr id="55" name="平行四边形 54"/>
              <p:cNvSpPr/>
              <p:nvPr/>
            </p:nvSpPr>
            <p:spPr>
              <a:xfrm>
                <a:off x="2215144" y="4135856"/>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6" name="文本框 12"/>
              <p:cNvSpPr txBox="1"/>
              <p:nvPr/>
            </p:nvSpPr>
            <p:spPr>
              <a:xfrm>
                <a:off x="2393075" y="4047039"/>
                <a:ext cx="1066799" cy="816506"/>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grpSp>
          <p:nvGrpSpPr>
            <p:cNvPr id="51" name="组合 50"/>
            <p:cNvGrpSpPr/>
            <p:nvPr/>
          </p:nvGrpSpPr>
          <p:grpSpPr>
            <a:xfrm>
              <a:off x="1785919" y="1419622"/>
              <a:ext cx="5732709" cy="489631"/>
              <a:chOff x="2339753" y="1419622"/>
              <a:chExt cx="5732709" cy="489631"/>
            </a:xfrm>
          </p:grpSpPr>
          <p:grpSp>
            <p:nvGrpSpPr>
              <p:cNvPr id="2" name="组合 44"/>
              <p:cNvGrpSpPr/>
              <p:nvPr/>
            </p:nvGrpSpPr>
            <p:grpSpPr>
              <a:xfrm>
                <a:off x="2339753" y="1419622"/>
                <a:ext cx="894259" cy="489631"/>
                <a:chOff x="2215144" y="927951"/>
                <a:chExt cx="1244730" cy="897673"/>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7" name="文本框 9"/>
                <p:cNvSpPr txBox="1"/>
                <p:nvPr/>
              </p:nvSpPr>
              <p:spPr>
                <a:xfrm>
                  <a:off x="2393075" y="927951"/>
                  <a:ext cx="1066799" cy="816504"/>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7" name="组合 59"/>
              <p:cNvGrpSpPr/>
              <p:nvPr/>
            </p:nvGrpSpPr>
            <p:grpSpPr>
              <a:xfrm>
                <a:off x="3019006" y="1432933"/>
                <a:ext cx="5053456" cy="459690"/>
                <a:chOff x="4315150" y="953426"/>
                <a:chExt cx="3857250" cy="540057"/>
              </a:xfrm>
            </p:grpSpPr>
            <p:sp>
              <p:nvSpPr>
                <p:cNvPr id="61" name="矩形 60"/>
                <p:cNvSpPr/>
                <p:nvPr/>
              </p:nvSpPr>
              <p:spPr>
                <a:xfrm>
                  <a:off x="4565169" y="1036090"/>
                  <a:ext cx="3157521" cy="406783"/>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环境保护税申报表单出台背景</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grpSp>
          <p:nvGrpSpPr>
            <p:cNvPr id="8" name="组合 62"/>
            <p:cNvGrpSpPr/>
            <p:nvPr/>
          </p:nvGrpSpPr>
          <p:grpSpPr>
            <a:xfrm>
              <a:off x="2465172" y="2127086"/>
              <a:ext cx="5053456" cy="459690"/>
              <a:chOff x="4315150" y="1647579"/>
              <a:chExt cx="3857250" cy="540057"/>
            </a:xfrm>
          </p:grpSpPr>
          <p:sp>
            <p:nvSpPr>
              <p:cNvPr id="64" name="矩形 63"/>
              <p:cNvSpPr/>
              <p:nvPr/>
            </p:nvSpPr>
            <p:spPr>
              <a:xfrm>
                <a:off x="4582260" y="1730243"/>
                <a:ext cx="3157521" cy="406783"/>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环境保护税纳税申报要素</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9" name="组合 65"/>
            <p:cNvGrpSpPr/>
            <p:nvPr/>
          </p:nvGrpSpPr>
          <p:grpSpPr>
            <a:xfrm>
              <a:off x="2465172" y="2821238"/>
              <a:ext cx="5053456" cy="693609"/>
              <a:chOff x="4315150" y="2341731"/>
              <a:chExt cx="3857250" cy="814872"/>
            </a:xfrm>
          </p:grpSpPr>
          <p:sp>
            <p:nvSpPr>
              <p:cNvPr id="67" name="矩形 66"/>
              <p:cNvSpPr/>
              <p:nvPr/>
            </p:nvSpPr>
            <p:spPr>
              <a:xfrm>
                <a:off x="4582260" y="2424394"/>
                <a:ext cx="3214709" cy="732209"/>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环境保护税申报表单的构成</a:t>
                </a:r>
                <a:endParaRPr lang="en-GB" altLang="zh-CN"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10" name="组合 68"/>
            <p:cNvGrpSpPr/>
            <p:nvPr/>
          </p:nvGrpSpPr>
          <p:grpSpPr>
            <a:xfrm>
              <a:off x="2465172" y="3515391"/>
              <a:ext cx="4982018" cy="459690"/>
              <a:chOff x="4315150" y="3035884"/>
              <a:chExt cx="3857250" cy="540057"/>
            </a:xfrm>
          </p:grpSpPr>
          <p:sp>
            <p:nvSpPr>
              <p:cNvPr id="70" name="矩形 69"/>
              <p:cNvSpPr/>
              <p:nvPr/>
            </p:nvSpPr>
            <p:spPr>
              <a:xfrm>
                <a:off x="4563585" y="3118548"/>
                <a:ext cx="3336176" cy="406783"/>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环境保护税申报表单具体讲解</a:t>
                </a:r>
                <a:endParaRPr lang="en-GB" altLang="zh-CN"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平行四边形 70"/>
              <p:cNvSpPr/>
              <p:nvPr/>
            </p:nvSpPr>
            <p:spPr>
              <a:xfrm>
                <a:off x="4315150" y="3035884"/>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grpSp>
        <p:nvGrpSpPr>
          <p:cNvPr id="12" name="组合 33"/>
          <p:cNvGrpSpPr/>
          <p:nvPr/>
        </p:nvGrpSpPr>
        <p:grpSpPr>
          <a:xfrm>
            <a:off x="7956376" y="490833"/>
            <a:ext cx="432048" cy="432834"/>
            <a:chOff x="6084168" y="1274820"/>
            <a:chExt cx="432048" cy="432834"/>
          </a:xfrm>
        </p:grpSpPr>
        <p:sp>
          <p:nvSpPr>
            <p:cNvPr id="35"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6"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3" name="组合 36"/>
          <p:cNvGrpSpPr/>
          <p:nvPr/>
        </p:nvGrpSpPr>
        <p:grpSpPr>
          <a:xfrm>
            <a:off x="6660232" y="491226"/>
            <a:ext cx="432048" cy="432048"/>
            <a:chOff x="4788024" y="1275213"/>
            <a:chExt cx="432048" cy="432048"/>
          </a:xfrm>
        </p:grpSpPr>
        <p:sp>
          <p:nvSpPr>
            <p:cNvPr id="38"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4" name="组合 39"/>
          <p:cNvGrpSpPr/>
          <p:nvPr/>
        </p:nvGrpSpPr>
        <p:grpSpPr>
          <a:xfrm>
            <a:off x="7308304" y="490833"/>
            <a:ext cx="432833" cy="432834"/>
            <a:chOff x="5436096" y="1274820"/>
            <a:chExt cx="432833" cy="432834"/>
          </a:xfrm>
        </p:grpSpPr>
        <p:sp>
          <p:nvSpPr>
            <p:cNvPr id="41"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6" name="组合 43"/>
          <p:cNvGrpSpPr/>
          <p:nvPr/>
        </p:nvGrpSpPr>
        <p:grpSpPr>
          <a:xfrm>
            <a:off x="5364088" y="490833"/>
            <a:ext cx="432833" cy="432834"/>
            <a:chOff x="3491880" y="1274820"/>
            <a:chExt cx="432833" cy="432834"/>
          </a:xfrm>
        </p:grpSpPr>
        <p:sp>
          <p:nvSpPr>
            <p:cNvPr id="75"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76"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7" name="组合 76"/>
          <p:cNvGrpSpPr/>
          <p:nvPr/>
        </p:nvGrpSpPr>
        <p:grpSpPr>
          <a:xfrm>
            <a:off x="6012160" y="490833"/>
            <a:ext cx="432833" cy="432834"/>
            <a:chOff x="4139952" y="1274820"/>
            <a:chExt cx="432833" cy="432834"/>
          </a:xfrm>
        </p:grpSpPr>
        <p:sp>
          <p:nvSpPr>
            <p:cNvPr id="78"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79"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4139336563"/>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par>
                                <p:cTn id="18" presetID="53" presetClass="entr" presetSubtype="16" fill="hold" nodeType="withEffect">
                                  <p:stCondLst>
                                    <p:cond delay="20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par>
                                <p:cTn id="23" presetID="53" presetClass="entr" presetSubtype="16" fill="hold" nodeType="withEffect">
                                  <p:stCondLst>
                                    <p:cond delay="40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par>
                                <p:cTn id="28" presetID="53" presetClass="entr" presetSubtype="16" fill="hold" nodeType="withEffect">
                                  <p:stCondLst>
                                    <p:cond delay="60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par>
                                <p:cTn id="33" presetID="53" presetClass="entr" presetSubtype="16" fill="hold" nodeType="withEffect">
                                  <p:stCondLst>
                                    <p:cond delay="8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产排污系数基础信息采集表.jpg"/>
          <p:cNvPicPr>
            <a:picLocks noChangeAspect="1"/>
          </p:cNvPicPr>
          <p:nvPr/>
        </p:nvPicPr>
        <p:blipFill>
          <a:blip r:embed="rId3" cstate="print"/>
          <a:stretch>
            <a:fillRect/>
          </a:stretch>
        </p:blipFill>
        <p:spPr>
          <a:xfrm>
            <a:off x="548522" y="667536"/>
            <a:ext cx="7952568" cy="4306280"/>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第一次全国普查工业产排污系数手册1.jpg"/>
          <p:cNvPicPr>
            <a:picLocks noChangeAspect="1"/>
          </p:cNvPicPr>
          <p:nvPr/>
        </p:nvPicPr>
        <p:blipFill>
          <a:blip r:embed="rId3" cstate="print"/>
          <a:stretch>
            <a:fillRect/>
          </a:stretch>
        </p:blipFill>
        <p:spPr>
          <a:xfrm>
            <a:off x="2143108" y="714380"/>
            <a:ext cx="4786346" cy="4308692"/>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第一次全国普查工业产排污系数手册2.jpg"/>
          <p:cNvPicPr>
            <a:picLocks noChangeAspect="1"/>
          </p:cNvPicPr>
          <p:nvPr/>
        </p:nvPicPr>
        <p:blipFill>
          <a:blip r:embed="rId3" cstate="print"/>
          <a:stretch>
            <a:fillRect/>
          </a:stretch>
        </p:blipFill>
        <p:spPr>
          <a:xfrm>
            <a:off x="428628" y="715434"/>
            <a:ext cx="8072462" cy="4285208"/>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纳税申报计算表（大气污染物）.jpg"/>
          <p:cNvPicPr>
            <a:picLocks noChangeAspect="1"/>
          </p:cNvPicPr>
          <p:nvPr/>
        </p:nvPicPr>
        <p:blipFill>
          <a:blip r:embed="rId3" cstate="print"/>
          <a:stretch>
            <a:fillRect/>
          </a:stretch>
        </p:blipFill>
        <p:spPr>
          <a:xfrm>
            <a:off x="571504" y="665008"/>
            <a:ext cx="7929586" cy="4399244"/>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186370" name="图片 2" descr="IMG_256"/>
          <p:cNvPicPr>
            <a:picLocks noChangeAspect="1" noChangeArrowheads="1"/>
          </p:cNvPicPr>
          <p:nvPr/>
        </p:nvPicPr>
        <p:blipFill>
          <a:blip r:embed="rId3" cstate="print"/>
          <a:srcRect/>
          <a:stretch>
            <a:fillRect/>
          </a:stretch>
        </p:blipFill>
        <p:spPr bwMode="auto">
          <a:xfrm>
            <a:off x="928662" y="669287"/>
            <a:ext cx="3000396" cy="4259917"/>
          </a:xfrm>
          <a:prstGeom prst="rect">
            <a:avLst/>
          </a:prstGeom>
          <a:noFill/>
          <a:ln w="9525">
            <a:noFill/>
            <a:miter lim="800000"/>
            <a:headEnd/>
            <a:tailEnd/>
          </a:ln>
        </p:spPr>
      </p:pic>
      <p:pic>
        <p:nvPicPr>
          <p:cNvPr id="186371" name="图片 6" descr="IMG_256"/>
          <p:cNvPicPr>
            <a:picLocks noChangeAspect="1" noChangeArrowheads="1"/>
          </p:cNvPicPr>
          <p:nvPr/>
        </p:nvPicPr>
        <p:blipFill>
          <a:blip r:embed="rId4" cstate="print"/>
          <a:srcRect/>
          <a:stretch>
            <a:fillRect/>
          </a:stretch>
        </p:blipFill>
        <p:spPr bwMode="auto">
          <a:xfrm>
            <a:off x="4929190" y="752215"/>
            <a:ext cx="2941987" cy="4176989"/>
          </a:xfrm>
          <a:prstGeom prst="rect">
            <a:avLst/>
          </a:prstGeom>
          <a:noFill/>
          <a:ln w="9525">
            <a:noFill/>
            <a:miter lim="800000"/>
            <a:headEnd/>
            <a:tailEnd/>
          </a:ln>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纳税申报计算表（水污染物）.jpg"/>
          <p:cNvPicPr>
            <a:picLocks noChangeAspect="1"/>
          </p:cNvPicPr>
          <p:nvPr/>
        </p:nvPicPr>
        <p:blipFill>
          <a:blip r:embed="rId3" cstate="print"/>
          <a:stretch>
            <a:fillRect/>
          </a:stretch>
        </p:blipFill>
        <p:spPr>
          <a:xfrm>
            <a:off x="281482" y="659141"/>
            <a:ext cx="8362484" cy="4412939"/>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186370" name="图片 2" descr="IMG_256"/>
          <p:cNvPicPr>
            <a:picLocks noChangeAspect="1" noChangeArrowheads="1"/>
          </p:cNvPicPr>
          <p:nvPr/>
        </p:nvPicPr>
        <p:blipFill>
          <a:blip r:embed="rId3" cstate="print"/>
          <a:srcRect/>
          <a:stretch>
            <a:fillRect/>
          </a:stretch>
        </p:blipFill>
        <p:spPr bwMode="auto">
          <a:xfrm>
            <a:off x="928662" y="669287"/>
            <a:ext cx="3000396" cy="4259917"/>
          </a:xfrm>
          <a:prstGeom prst="rect">
            <a:avLst/>
          </a:prstGeom>
          <a:noFill/>
          <a:ln w="9525">
            <a:noFill/>
            <a:miter lim="800000"/>
            <a:headEnd/>
            <a:tailEnd/>
          </a:ln>
        </p:spPr>
      </p:pic>
      <p:pic>
        <p:nvPicPr>
          <p:cNvPr id="186371" name="图片 6" descr="IMG_256"/>
          <p:cNvPicPr>
            <a:picLocks noChangeAspect="1" noChangeArrowheads="1"/>
          </p:cNvPicPr>
          <p:nvPr/>
        </p:nvPicPr>
        <p:blipFill>
          <a:blip r:embed="rId4" cstate="print"/>
          <a:srcRect/>
          <a:stretch>
            <a:fillRect/>
          </a:stretch>
        </p:blipFill>
        <p:spPr bwMode="auto">
          <a:xfrm>
            <a:off x="4929190" y="752215"/>
            <a:ext cx="2941987" cy="4176989"/>
          </a:xfrm>
          <a:prstGeom prst="rect">
            <a:avLst/>
          </a:prstGeom>
          <a:noFill/>
          <a:ln w="9525">
            <a:noFill/>
            <a:miter lim="800000"/>
            <a:headEnd/>
            <a:tailEnd/>
          </a:ln>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纳税申报计算表（固体废物）.jpg"/>
          <p:cNvPicPr>
            <a:picLocks noChangeAspect="1"/>
          </p:cNvPicPr>
          <p:nvPr/>
        </p:nvPicPr>
        <p:blipFill>
          <a:blip r:embed="rId3" cstate="print"/>
          <a:stretch>
            <a:fillRect/>
          </a:stretch>
        </p:blipFill>
        <p:spPr>
          <a:xfrm>
            <a:off x="354710" y="705640"/>
            <a:ext cx="8503570" cy="4400906"/>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一般工业固体废物贮存、处置控制标准1.jpg"/>
          <p:cNvPicPr>
            <a:picLocks noChangeAspect="1"/>
          </p:cNvPicPr>
          <p:nvPr/>
        </p:nvPicPr>
        <p:blipFill>
          <a:blip r:embed="rId3" cstate="print"/>
          <a:stretch>
            <a:fillRect/>
          </a:stretch>
        </p:blipFill>
        <p:spPr>
          <a:xfrm>
            <a:off x="714348" y="714380"/>
            <a:ext cx="3429024" cy="4357700"/>
          </a:xfrm>
          <a:prstGeom prst="rect">
            <a:avLst/>
          </a:prstGeom>
        </p:spPr>
      </p:pic>
      <p:pic>
        <p:nvPicPr>
          <p:cNvPr id="5" name="图片 4" descr="一般工业固体废物贮存、处置控制标准2.jpg"/>
          <p:cNvPicPr>
            <a:picLocks noChangeAspect="1"/>
          </p:cNvPicPr>
          <p:nvPr/>
        </p:nvPicPr>
        <p:blipFill>
          <a:blip r:embed="rId4" cstate="print"/>
          <a:stretch>
            <a:fillRect/>
          </a:stretch>
        </p:blipFill>
        <p:spPr>
          <a:xfrm>
            <a:off x="4654444" y="714380"/>
            <a:ext cx="3989522" cy="4336459"/>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危险废物污染控制标准1.jpg"/>
          <p:cNvPicPr>
            <a:picLocks noChangeAspect="1"/>
          </p:cNvPicPr>
          <p:nvPr/>
        </p:nvPicPr>
        <p:blipFill>
          <a:blip r:embed="rId3" cstate="print"/>
          <a:stretch>
            <a:fillRect/>
          </a:stretch>
        </p:blipFill>
        <p:spPr>
          <a:xfrm>
            <a:off x="785786" y="714380"/>
            <a:ext cx="3357586" cy="4357700"/>
          </a:xfrm>
          <a:prstGeom prst="rect">
            <a:avLst/>
          </a:prstGeom>
        </p:spPr>
      </p:pic>
      <p:pic>
        <p:nvPicPr>
          <p:cNvPr id="5" name="图片 4" descr="危险废物污染控制标准2.jpg"/>
          <p:cNvPicPr>
            <a:picLocks noChangeAspect="1"/>
          </p:cNvPicPr>
          <p:nvPr/>
        </p:nvPicPr>
        <p:blipFill>
          <a:blip r:embed="rId4" cstate="print"/>
          <a:stretch>
            <a:fillRect/>
          </a:stretch>
        </p:blipFill>
        <p:spPr>
          <a:xfrm>
            <a:off x="4643438" y="729280"/>
            <a:ext cx="3946165" cy="4357700"/>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867224" y="915566"/>
            <a:ext cx="2633206" cy="504056"/>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accent1"/>
                </a:solidFill>
                <a:latin typeface="微软雅黑" panose="020B0503020204020204" pitchFamily="34" charset="-122"/>
                <a:ea typeface="微软雅黑" panose="020B0503020204020204" pitchFamily="34" charset="-122"/>
              </a:rPr>
              <a:t>背景</a:t>
            </a:r>
            <a:r>
              <a:rPr lang="en-US" altLang="zh-CN" b="1" dirty="0" smtClean="0">
                <a:solidFill>
                  <a:schemeClr val="accent1"/>
                </a:solidFill>
                <a:latin typeface="微软雅黑" panose="020B0503020204020204" pitchFamily="34" charset="-122"/>
                <a:ea typeface="微软雅黑" panose="020B0503020204020204" pitchFamily="34" charset="-122"/>
              </a:rPr>
              <a:t>/</a:t>
            </a:r>
            <a:r>
              <a:rPr lang="en-US" altLang="zh-CN" sz="1800" b="1" dirty="0" smtClean="0">
                <a:solidFill>
                  <a:schemeClr val="accent1"/>
                </a:solidFill>
                <a:latin typeface="微软雅黑" panose="020B0503020204020204" pitchFamily="34" charset="-122"/>
                <a:ea typeface="微软雅黑" panose="020B0503020204020204" pitchFamily="34" charset="-122"/>
              </a:rPr>
              <a:t>Background</a:t>
            </a:r>
            <a:endParaRPr lang="en-GB" altLang="en-US" sz="1800" b="1" dirty="0">
              <a:solidFill>
                <a:schemeClr val="accent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928662" y="1785932"/>
            <a:ext cx="5832648" cy="2762297"/>
          </a:xfrm>
          <a:prstGeom prst="rect">
            <a:avLst/>
          </a:prstGeom>
          <a:noFill/>
        </p:spPr>
        <p:txBody>
          <a:bodyPr wrap="square" lIns="68584" tIns="34291" rIns="68584" bIns="34291" rtlCol="0">
            <a:spAutoFit/>
          </a:bodyPr>
          <a:lstStyle/>
          <a:p>
            <a:pPr indent="216000">
              <a:lnSpc>
                <a:spcPts val="2100"/>
              </a:lnSpc>
            </a:pPr>
            <a:r>
              <a:rPr lang="zh-CN" altLang="en-US" sz="1200" dirty="0" smtClean="0">
                <a:latin typeface="微软雅黑" pitchFamily="34" charset="-122"/>
                <a:ea typeface="微软雅黑" pitchFamily="34" charset="-122"/>
              </a:rPr>
              <a:t>  党的十八届三中、四中全会决定提出“推动环境保护费改税”，“用严格的法律制度保护生态环境”。为贯彻落实党中央、国务院决策部署，财政部、税务总局、环境保护部在调查研究的基础上，起草了</a:t>
            </a:r>
            <a:r>
              <a:rPr lang="en-US" altLang="zh-CN" sz="1200" dirty="0" smtClean="0">
                <a:latin typeface="微软雅黑" pitchFamily="34" charset="-122"/>
                <a:ea typeface="微软雅黑" pitchFamily="34" charset="-122"/>
              </a:rPr>
              <a:t>《</a:t>
            </a:r>
            <a:r>
              <a:rPr lang="zh-CN" altLang="en-US" sz="1200" dirty="0" smtClean="0">
                <a:latin typeface="微软雅黑" pitchFamily="34" charset="-122"/>
                <a:ea typeface="微软雅黑" pitchFamily="34" charset="-122"/>
              </a:rPr>
              <a:t>中华人民共和国环境保护税法（草案）</a:t>
            </a:r>
            <a:r>
              <a:rPr lang="en-US" altLang="zh-CN" sz="1200" dirty="0" smtClean="0">
                <a:latin typeface="微软雅黑" pitchFamily="34" charset="-122"/>
                <a:ea typeface="微软雅黑" pitchFamily="34" charset="-122"/>
              </a:rPr>
              <a:t>》</a:t>
            </a:r>
            <a:r>
              <a:rPr lang="zh-CN" altLang="en-US" sz="1200" dirty="0" smtClean="0">
                <a:latin typeface="微软雅黑" pitchFamily="34" charset="-122"/>
                <a:ea typeface="微软雅黑" pitchFamily="34" charset="-122"/>
              </a:rPr>
              <a:t>并由第十二届人大常委会第二十五次会议于</a:t>
            </a:r>
            <a:r>
              <a:rPr lang="en-US" altLang="zh-CN" sz="1200" dirty="0" smtClean="0">
                <a:latin typeface="微软雅黑" pitchFamily="34" charset="-122"/>
                <a:ea typeface="微软雅黑" pitchFamily="34" charset="-122"/>
              </a:rPr>
              <a:t>2016</a:t>
            </a:r>
            <a:r>
              <a:rPr lang="zh-CN" altLang="en-US" sz="1200" dirty="0" smtClean="0">
                <a:latin typeface="微软雅黑" pitchFamily="34" charset="-122"/>
                <a:ea typeface="微软雅黑" pitchFamily="34" charset="-122"/>
              </a:rPr>
              <a:t>年</a:t>
            </a:r>
            <a:r>
              <a:rPr lang="en-US" altLang="zh-CN" sz="1200" dirty="0" smtClean="0">
                <a:latin typeface="微软雅黑" pitchFamily="34" charset="-122"/>
                <a:ea typeface="微软雅黑" pitchFamily="34" charset="-122"/>
              </a:rPr>
              <a:t>12</a:t>
            </a:r>
            <a:r>
              <a:rPr lang="zh-CN" altLang="en-US" sz="1200" dirty="0" smtClean="0">
                <a:latin typeface="微软雅黑" pitchFamily="34" charset="-122"/>
                <a:ea typeface="微软雅黑" pitchFamily="34" charset="-122"/>
              </a:rPr>
              <a:t>月</a:t>
            </a:r>
            <a:r>
              <a:rPr lang="en-US" altLang="zh-CN" sz="1200" dirty="0" smtClean="0">
                <a:latin typeface="微软雅黑" pitchFamily="34" charset="-122"/>
                <a:ea typeface="微软雅黑" pitchFamily="34" charset="-122"/>
              </a:rPr>
              <a:t>25</a:t>
            </a:r>
            <a:r>
              <a:rPr lang="zh-CN" altLang="en-US" sz="1200" dirty="0" smtClean="0">
                <a:latin typeface="微软雅黑" pitchFamily="34" charset="-122"/>
                <a:ea typeface="微软雅黑" pitchFamily="34" charset="-122"/>
              </a:rPr>
              <a:t>日通过，自</a:t>
            </a:r>
            <a:r>
              <a:rPr lang="en-US" altLang="zh-CN" sz="1200" dirty="0" smtClean="0">
                <a:latin typeface="微软雅黑" pitchFamily="34" charset="-122"/>
                <a:ea typeface="微软雅黑" pitchFamily="34" charset="-122"/>
              </a:rPr>
              <a:t>2018</a:t>
            </a:r>
            <a:r>
              <a:rPr lang="zh-CN" altLang="en-US" sz="1200" dirty="0" smtClean="0">
                <a:latin typeface="微软雅黑" pitchFamily="34" charset="-122"/>
                <a:ea typeface="微软雅黑" pitchFamily="34" charset="-122"/>
              </a:rPr>
              <a:t>年</a:t>
            </a:r>
            <a:r>
              <a:rPr lang="en-US" altLang="zh-CN" sz="1200" dirty="0" smtClean="0">
                <a:latin typeface="微软雅黑" pitchFamily="34" charset="-122"/>
                <a:ea typeface="微软雅黑" pitchFamily="34" charset="-122"/>
              </a:rPr>
              <a:t>1</a:t>
            </a:r>
            <a:r>
              <a:rPr lang="zh-CN" altLang="en-US" sz="1200" dirty="0" smtClean="0">
                <a:latin typeface="微软雅黑" pitchFamily="34" charset="-122"/>
                <a:ea typeface="微软雅黑" pitchFamily="34" charset="-122"/>
              </a:rPr>
              <a:t>月</a:t>
            </a:r>
            <a:r>
              <a:rPr lang="en-US" altLang="zh-CN" sz="1200" dirty="0" smtClean="0">
                <a:latin typeface="微软雅黑" pitchFamily="34" charset="-122"/>
                <a:ea typeface="微软雅黑" pitchFamily="34" charset="-122"/>
              </a:rPr>
              <a:t>1</a:t>
            </a:r>
            <a:r>
              <a:rPr lang="zh-CN" altLang="en-US" sz="1200" dirty="0" smtClean="0">
                <a:latin typeface="微软雅黑" pitchFamily="34" charset="-122"/>
                <a:ea typeface="微软雅黑" pitchFamily="34" charset="-122"/>
              </a:rPr>
              <a:t>日起施行。</a:t>
            </a:r>
            <a:endParaRPr lang="en-US" altLang="zh-CN" sz="1200" dirty="0" smtClean="0">
              <a:latin typeface="微软雅黑" pitchFamily="34" charset="-122"/>
              <a:ea typeface="微软雅黑" pitchFamily="34" charset="-122"/>
            </a:endParaRPr>
          </a:p>
          <a:p>
            <a:pPr>
              <a:lnSpc>
                <a:spcPts val="2100"/>
              </a:lnSpc>
            </a:pPr>
            <a:r>
              <a:rPr lang="zh-CN" altLang="en-US" sz="1200" dirty="0" smtClean="0">
                <a:latin typeface="微软雅黑" pitchFamily="34" charset="-122"/>
                <a:ea typeface="微软雅黑" pitchFamily="34" charset="-122"/>
              </a:rPr>
              <a:t>      为了确保</a:t>
            </a:r>
            <a:r>
              <a:rPr lang="en-US" altLang="zh-CN" sz="1200" dirty="0" smtClean="0">
                <a:latin typeface="微软雅黑" pitchFamily="34" charset="-122"/>
                <a:ea typeface="微软雅黑" pitchFamily="34" charset="-122"/>
              </a:rPr>
              <a:t>2018</a:t>
            </a:r>
            <a:r>
              <a:rPr lang="zh-CN" altLang="en-US" sz="1200" dirty="0" smtClean="0">
                <a:latin typeface="微软雅黑" pitchFamily="34" charset="-122"/>
                <a:ea typeface="微软雅黑" pitchFamily="34" charset="-122"/>
              </a:rPr>
              <a:t>年</a:t>
            </a:r>
            <a:r>
              <a:rPr lang="en-US" altLang="zh-CN" sz="1200" dirty="0" smtClean="0">
                <a:latin typeface="微软雅黑" pitchFamily="34" charset="-122"/>
                <a:ea typeface="微软雅黑" pitchFamily="34" charset="-122"/>
              </a:rPr>
              <a:t>1</a:t>
            </a:r>
            <a:r>
              <a:rPr lang="zh-CN" altLang="en-US" sz="1200" dirty="0" smtClean="0">
                <a:latin typeface="微软雅黑" pitchFamily="34" charset="-122"/>
                <a:ea typeface="微软雅黑" pitchFamily="34" charset="-122"/>
              </a:rPr>
              <a:t>月</a:t>
            </a:r>
            <a:r>
              <a:rPr lang="en-US" altLang="zh-CN" sz="1200" dirty="0" smtClean="0">
                <a:latin typeface="微软雅黑" pitchFamily="34" charset="-122"/>
                <a:ea typeface="微软雅黑" pitchFamily="34" charset="-122"/>
              </a:rPr>
              <a:t>1</a:t>
            </a:r>
            <a:r>
              <a:rPr lang="zh-CN" altLang="en-US" sz="1200" dirty="0" smtClean="0">
                <a:latin typeface="微软雅黑" pitchFamily="34" charset="-122"/>
                <a:ea typeface="微软雅黑" pitchFamily="34" charset="-122"/>
              </a:rPr>
              <a:t>日环境保护税顺利开征，国家税务总局财产行为税司加紧推进环境保护税表证单书及征管系统业务需求设计工作，于</a:t>
            </a:r>
            <a:r>
              <a:rPr lang="en-US" altLang="zh-CN" sz="1200" dirty="0" smtClean="0">
                <a:latin typeface="微软雅黑" pitchFamily="34" charset="-122"/>
                <a:ea typeface="微软雅黑" pitchFamily="34" charset="-122"/>
              </a:rPr>
              <a:t>2017</a:t>
            </a:r>
            <a:r>
              <a:rPr lang="zh-CN" altLang="en-US" sz="1200" dirty="0" smtClean="0">
                <a:latin typeface="微软雅黑" pitchFamily="34" charset="-122"/>
                <a:ea typeface="微软雅黑" pitchFamily="34" charset="-122"/>
              </a:rPr>
              <a:t>年</a:t>
            </a:r>
            <a:r>
              <a:rPr lang="en-US" altLang="en-US" sz="1200" dirty="0" smtClean="0">
                <a:latin typeface="微软雅黑" pitchFamily="34" charset="-122"/>
                <a:ea typeface="微软雅黑" pitchFamily="34" charset="-122"/>
              </a:rPr>
              <a:t>5</a:t>
            </a:r>
            <a:r>
              <a:rPr lang="zh-CN" altLang="en-US" sz="1200" dirty="0" smtClean="0">
                <a:latin typeface="微软雅黑" pitchFamily="34" charset="-122"/>
                <a:ea typeface="微软雅黑" pitchFamily="34" charset="-122"/>
              </a:rPr>
              <a:t>月中上旬和</a:t>
            </a:r>
            <a:r>
              <a:rPr lang="en-US" altLang="en-US" sz="1200" dirty="0" smtClean="0">
                <a:latin typeface="微软雅黑" pitchFamily="34" charset="-122"/>
                <a:ea typeface="微软雅黑" pitchFamily="34" charset="-122"/>
              </a:rPr>
              <a:t>6</a:t>
            </a:r>
            <a:r>
              <a:rPr lang="zh-CN" altLang="en-US" sz="1200" dirty="0" smtClean="0">
                <a:latin typeface="微软雅黑" pitchFamily="34" charset="-122"/>
                <a:ea typeface="微软雅黑" pitchFamily="34" charset="-122"/>
              </a:rPr>
              <a:t>月中下旬组织部分省市税收业务骨干和征管科技司“金三”业务组人员和环保部门人员集中办公，完成了环境保护税纳税申报表及复核文书设计任务，并分别于</a:t>
            </a:r>
            <a:r>
              <a:rPr lang="en-US" altLang="zh-CN" sz="1200" dirty="0" smtClean="0">
                <a:latin typeface="微软雅黑" pitchFamily="34" charset="-122"/>
                <a:ea typeface="微软雅黑" pitchFamily="34" charset="-122"/>
              </a:rPr>
              <a:t>5</a:t>
            </a:r>
            <a:r>
              <a:rPr lang="zh-CN" altLang="en-US" sz="1200" dirty="0" smtClean="0">
                <a:latin typeface="微软雅黑" pitchFamily="34" charset="-122"/>
                <a:ea typeface="微软雅黑" pitchFamily="34" charset="-122"/>
              </a:rPr>
              <a:t>月</a:t>
            </a:r>
            <a:r>
              <a:rPr lang="en-US" altLang="zh-CN" sz="1200" dirty="0" smtClean="0">
                <a:latin typeface="微软雅黑" pitchFamily="34" charset="-122"/>
                <a:ea typeface="微软雅黑" pitchFamily="34" charset="-122"/>
              </a:rPr>
              <a:t>26</a:t>
            </a:r>
            <a:r>
              <a:rPr lang="zh-CN" altLang="en-US" sz="1200" dirty="0" smtClean="0">
                <a:latin typeface="微软雅黑" pitchFamily="34" charset="-122"/>
                <a:ea typeface="微软雅黑" pitchFamily="34" charset="-122"/>
              </a:rPr>
              <a:t>日和</a:t>
            </a:r>
            <a:r>
              <a:rPr lang="en-US" altLang="zh-CN" sz="1200" dirty="0" smtClean="0">
                <a:latin typeface="微软雅黑" pitchFamily="34" charset="-122"/>
                <a:ea typeface="微软雅黑" pitchFamily="34" charset="-122"/>
              </a:rPr>
              <a:t>7</a:t>
            </a:r>
            <a:r>
              <a:rPr lang="zh-CN" altLang="en-US" sz="1200" dirty="0" smtClean="0">
                <a:latin typeface="微软雅黑" pitchFamily="34" charset="-122"/>
                <a:ea typeface="微软雅黑" pitchFamily="34" charset="-122"/>
              </a:rPr>
              <a:t>月</a:t>
            </a:r>
            <a:r>
              <a:rPr lang="en-US" altLang="zh-CN" sz="1200" dirty="0" smtClean="0">
                <a:latin typeface="微软雅黑" pitchFamily="34" charset="-122"/>
                <a:ea typeface="微软雅黑" pitchFamily="34" charset="-122"/>
              </a:rPr>
              <a:t>11</a:t>
            </a:r>
            <a:r>
              <a:rPr lang="zh-CN" altLang="en-US" sz="1200" dirty="0" smtClean="0">
                <a:latin typeface="微软雅黑" pitchFamily="34" charset="-122"/>
                <a:ea typeface="微软雅黑" pitchFamily="34" charset="-122"/>
              </a:rPr>
              <a:t>日两次征求各省市地税系统基层单位的意见。</a:t>
            </a:r>
            <a:endParaRPr lang="zh-CN" altLang="zh-CN" sz="1200" dirty="0">
              <a:latin typeface="微软雅黑" pitchFamily="34" charset="-122"/>
              <a:ea typeface="微软雅黑" pitchFamily="34" charset="-122"/>
            </a:endParaRPr>
          </a:p>
        </p:txBody>
      </p:sp>
      <p:sp>
        <p:nvSpPr>
          <p:cNvPr id="11" name="Parallelogram 21"/>
          <p:cNvSpPr/>
          <p:nvPr/>
        </p:nvSpPr>
        <p:spPr>
          <a:xfrm>
            <a:off x="7136070" y="-2866"/>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22"/>
          <p:cNvSpPr/>
          <p:nvPr/>
        </p:nvSpPr>
        <p:spPr>
          <a:xfrm>
            <a:off x="7596336" y="1536767"/>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直接连接符 12"/>
          <p:cNvCxnSpPr/>
          <p:nvPr/>
        </p:nvCxnSpPr>
        <p:spPr>
          <a:xfrm>
            <a:off x="978872" y="1544039"/>
            <a:ext cx="547260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25"/>
          <p:cNvGrpSpPr/>
          <p:nvPr/>
        </p:nvGrpSpPr>
        <p:grpSpPr>
          <a:xfrm>
            <a:off x="6152189" y="1077866"/>
            <a:ext cx="341135" cy="341756"/>
            <a:chOff x="6084168" y="1274820"/>
            <a:chExt cx="432048" cy="432834"/>
          </a:xfrm>
        </p:grpSpPr>
        <p:sp>
          <p:nvSpPr>
            <p:cNvPr id="27"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8"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 name="组合 28"/>
          <p:cNvGrpSpPr/>
          <p:nvPr/>
        </p:nvGrpSpPr>
        <p:grpSpPr>
          <a:xfrm>
            <a:off x="5166969" y="1078093"/>
            <a:ext cx="341135" cy="341135"/>
            <a:chOff x="4788024" y="1275213"/>
            <a:chExt cx="432048" cy="432048"/>
          </a:xfrm>
        </p:grpSpPr>
        <p:sp>
          <p:nvSpPr>
            <p:cNvPr id="30"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1"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 name="组合 31"/>
          <p:cNvGrpSpPr/>
          <p:nvPr/>
        </p:nvGrpSpPr>
        <p:grpSpPr>
          <a:xfrm>
            <a:off x="5670405" y="1077866"/>
            <a:ext cx="341755" cy="341756"/>
            <a:chOff x="5436096" y="1274820"/>
            <a:chExt cx="432833" cy="432834"/>
          </a:xfrm>
        </p:grpSpPr>
        <p:sp>
          <p:nvSpPr>
            <p:cNvPr id="33"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4"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7" name="组合 34"/>
          <p:cNvGrpSpPr/>
          <p:nvPr/>
        </p:nvGrpSpPr>
        <p:grpSpPr>
          <a:xfrm>
            <a:off x="4158237" y="1077866"/>
            <a:ext cx="341755" cy="341756"/>
            <a:chOff x="3491880" y="1274820"/>
            <a:chExt cx="432833" cy="432834"/>
          </a:xfrm>
        </p:grpSpPr>
        <p:sp>
          <p:nvSpPr>
            <p:cNvPr id="36"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7"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8" name="组合 37"/>
          <p:cNvGrpSpPr/>
          <p:nvPr/>
        </p:nvGrpSpPr>
        <p:grpSpPr>
          <a:xfrm>
            <a:off x="4662293" y="1077866"/>
            <a:ext cx="341755" cy="341756"/>
            <a:chOff x="4139952" y="1274820"/>
            <a:chExt cx="432833" cy="432834"/>
          </a:xfrm>
        </p:grpSpPr>
        <p:sp>
          <p:nvSpPr>
            <p:cNvPr id="39"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0"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123426411"/>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dissolve">
                                      <p:cBhvr>
                                        <p:cTn id="16" dur="500"/>
                                        <p:tgtEl>
                                          <p:spTgt spid="4">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2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40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1+#ppt_w/2"/>
                                          </p:val>
                                        </p:tav>
                                        <p:tav tm="100000">
                                          <p:val>
                                            <p:strVal val="#ppt_x"/>
                                          </p:val>
                                        </p:tav>
                                      </p:tavLst>
                                    </p:anim>
                                    <p:anim calcmode="lin" valueType="num">
                                      <p:cBhvr additive="base">
                                        <p:cTn id="33" dur="500" fill="hold"/>
                                        <p:tgtEl>
                                          <p:spTgt spid="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60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1+#ppt_w/2"/>
                                          </p:val>
                                        </p:tav>
                                        <p:tav tm="100000">
                                          <p:val>
                                            <p:strVal val="#ppt_x"/>
                                          </p:val>
                                        </p:tav>
                                      </p:tavLst>
                                    </p:anim>
                                    <p:anim calcmode="lin" valueType="num">
                                      <p:cBhvr additive="base">
                                        <p:cTn id="37" dur="500" fill="hold"/>
                                        <p:tgtEl>
                                          <p:spTgt spid="6"/>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80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500" fill="hold"/>
                                        <p:tgtEl>
                                          <p:spTgt spid="2"/>
                                        </p:tgtEl>
                                        <p:attrNameLst>
                                          <p:attrName>ppt_x</p:attrName>
                                        </p:attrNameLst>
                                      </p:cBhvr>
                                      <p:tavLst>
                                        <p:tav tm="0">
                                          <p:val>
                                            <p:strVal val="1+#ppt_w/2"/>
                                          </p:val>
                                        </p:tav>
                                        <p:tav tm="100000">
                                          <p:val>
                                            <p:strVal val="#ppt_x"/>
                                          </p:val>
                                        </p:tav>
                                      </p:tavLst>
                                    </p:anim>
                                    <p:anim calcmode="lin" valueType="num">
                                      <p:cBhvr additive="base">
                                        <p:cTn id="41" dur="500" fill="hold"/>
                                        <p:tgtEl>
                                          <p:spTgt spid="2"/>
                                        </p:tgtEl>
                                        <p:attrNameLst>
                                          <p:attrName>ppt_y</p:attrName>
                                        </p:attrNameLst>
                                      </p:cBhvr>
                                      <p:tavLst>
                                        <p:tav tm="0">
                                          <p:val>
                                            <p:strVal val="#ppt_y"/>
                                          </p:val>
                                        </p:tav>
                                        <p:tav tm="100000">
                                          <p:val>
                                            <p:strVal val="#ppt_y"/>
                                          </p:val>
                                        </p:tav>
                                      </p:tavLst>
                                    </p:anim>
                                  </p:childTnLst>
                                </p:cTn>
                              </p:par>
                            </p:childTnLst>
                          </p:cTn>
                        </p:par>
                        <p:par>
                          <p:cTn id="42" fill="hold">
                            <p:stCondLst>
                              <p:cond delay="2800"/>
                            </p:stCondLst>
                            <p:childTnLst>
                              <p:par>
                                <p:cTn id="43" presetID="3" presetClass="entr" presetSubtype="1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blinds(horizontal)">
                                      <p:cBhvr>
                                        <p:cTn id="4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11" grpId="0" animBg="1"/>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纳税申报计算表（固体废物）.jpg"/>
          <p:cNvPicPr>
            <a:picLocks noChangeAspect="1"/>
          </p:cNvPicPr>
          <p:nvPr/>
        </p:nvPicPr>
        <p:blipFill>
          <a:blip r:embed="rId3" cstate="print"/>
          <a:stretch>
            <a:fillRect/>
          </a:stretch>
        </p:blipFill>
        <p:spPr>
          <a:xfrm>
            <a:off x="411624" y="705640"/>
            <a:ext cx="8160904" cy="4223564"/>
          </a:xfrm>
          <a:prstGeom prst="rect">
            <a:avLst/>
          </a:prstGeom>
        </p:spPr>
      </p:pic>
      <p:pic>
        <p:nvPicPr>
          <p:cNvPr id="5" name="图片 4" descr="纳税申报计算表（噪声废物）.jpg"/>
          <p:cNvPicPr>
            <a:picLocks noChangeAspect="1"/>
          </p:cNvPicPr>
          <p:nvPr/>
        </p:nvPicPr>
        <p:blipFill>
          <a:blip r:embed="rId4" cstate="print"/>
          <a:stretch>
            <a:fillRect/>
          </a:stretch>
        </p:blipFill>
        <p:spPr>
          <a:xfrm>
            <a:off x="357158" y="714362"/>
            <a:ext cx="8473722" cy="4189007"/>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工业企业厂界噪声排放标准1.jpg"/>
          <p:cNvPicPr>
            <a:picLocks noChangeAspect="1"/>
          </p:cNvPicPr>
          <p:nvPr/>
        </p:nvPicPr>
        <p:blipFill>
          <a:blip r:embed="rId3" cstate="print"/>
          <a:stretch>
            <a:fillRect/>
          </a:stretch>
        </p:blipFill>
        <p:spPr>
          <a:xfrm>
            <a:off x="860286" y="675413"/>
            <a:ext cx="3140210" cy="4396667"/>
          </a:xfrm>
          <a:prstGeom prst="rect">
            <a:avLst/>
          </a:prstGeom>
        </p:spPr>
      </p:pic>
      <p:pic>
        <p:nvPicPr>
          <p:cNvPr id="5" name="图片 4" descr="工业企业厂界噪声排放标准2.jpg"/>
          <p:cNvPicPr>
            <a:picLocks noChangeAspect="1"/>
          </p:cNvPicPr>
          <p:nvPr/>
        </p:nvPicPr>
        <p:blipFill>
          <a:blip r:embed="rId4" cstate="print"/>
          <a:stretch>
            <a:fillRect/>
          </a:stretch>
        </p:blipFill>
        <p:spPr>
          <a:xfrm>
            <a:off x="4751266" y="714362"/>
            <a:ext cx="3749824" cy="4369524"/>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纳税申报计算表（减免税明细）.jpg"/>
          <p:cNvPicPr>
            <a:picLocks noChangeAspect="1"/>
          </p:cNvPicPr>
          <p:nvPr/>
        </p:nvPicPr>
        <p:blipFill>
          <a:blip r:embed="rId3" cstate="print"/>
          <a:stretch>
            <a:fillRect/>
          </a:stretch>
        </p:blipFill>
        <p:spPr>
          <a:xfrm>
            <a:off x="410215" y="645757"/>
            <a:ext cx="8233751" cy="4497761"/>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纳税申报表（A表）.jpg"/>
          <p:cNvPicPr>
            <a:picLocks noChangeAspect="1"/>
          </p:cNvPicPr>
          <p:nvPr/>
        </p:nvPicPr>
        <p:blipFill>
          <a:blip r:embed="rId3" cstate="print"/>
          <a:stretch>
            <a:fillRect/>
          </a:stretch>
        </p:blipFill>
        <p:spPr>
          <a:xfrm>
            <a:off x="497511" y="642924"/>
            <a:ext cx="8003579" cy="4478800"/>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纳税申报表（B表）.jpg"/>
          <p:cNvPicPr>
            <a:picLocks noChangeAspect="1"/>
          </p:cNvPicPr>
          <p:nvPr/>
        </p:nvPicPr>
        <p:blipFill>
          <a:blip r:embed="rId3" cstate="print"/>
          <a:stretch>
            <a:fillRect/>
          </a:stretch>
        </p:blipFill>
        <p:spPr>
          <a:xfrm>
            <a:off x="723427" y="642924"/>
            <a:ext cx="7777663" cy="4429156"/>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IMG_256"/>
          <p:cNvPicPr/>
          <p:nvPr/>
        </p:nvPicPr>
        <p:blipFill>
          <a:blip r:embed="rId3" cstate="print"/>
          <a:srcRect/>
          <a:stretch>
            <a:fillRect/>
          </a:stretch>
        </p:blipFill>
        <p:spPr bwMode="auto">
          <a:xfrm>
            <a:off x="714348" y="642924"/>
            <a:ext cx="3708725" cy="4500576"/>
          </a:xfrm>
          <a:prstGeom prst="rect">
            <a:avLst/>
          </a:prstGeom>
          <a:noFill/>
          <a:ln w="9525">
            <a:noFill/>
            <a:miter lim="800000"/>
            <a:headEnd/>
            <a:tailEnd/>
          </a:ln>
        </p:spPr>
      </p:pic>
      <p:pic>
        <p:nvPicPr>
          <p:cNvPr id="5" name="图片 4" descr="IMG_256"/>
          <p:cNvPicPr/>
          <p:nvPr/>
        </p:nvPicPr>
        <p:blipFill>
          <a:blip r:embed="rId4" cstate="print"/>
          <a:srcRect/>
          <a:stretch>
            <a:fillRect/>
          </a:stretch>
        </p:blipFill>
        <p:spPr bwMode="auto">
          <a:xfrm>
            <a:off x="4649489" y="615017"/>
            <a:ext cx="3923039" cy="4528501"/>
          </a:xfrm>
          <a:prstGeom prst="rect">
            <a:avLst/>
          </a:prstGeom>
          <a:noFill/>
          <a:ln w="9525">
            <a:noFill/>
            <a:miter lim="800000"/>
            <a:headEnd/>
            <a:tailEnd/>
          </a:ln>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国家危险废品名录1.jpg"/>
          <p:cNvPicPr>
            <a:picLocks noChangeAspect="1"/>
          </p:cNvPicPr>
          <p:nvPr/>
        </p:nvPicPr>
        <p:blipFill>
          <a:blip r:embed="rId3" cstate="print"/>
          <a:stretch>
            <a:fillRect/>
          </a:stretch>
        </p:blipFill>
        <p:spPr>
          <a:xfrm>
            <a:off x="785786" y="714380"/>
            <a:ext cx="3086975" cy="4357700"/>
          </a:xfrm>
          <a:prstGeom prst="rect">
            <a:avLst/>
          </a:prstGeom>
        </p:spPr>
      </p:pic>
      <p:pic>
        <p:nvPicPr>
          <p:cNvPr id="5" name="图片 4" descr="国家危险废品名录2.jpg"/>
          <p:cNvPicPr>
            <a:picLocks noChangeAspect="1"/>
          </p:cNvPicPr>
          <p:nvPr/>
        </p:nvPicPr>
        <p:blipFill>
          <a:blip r:embed="rId4" cstate="print"/>
          <a:stretch>
            <a:fillRect/>
          </a:stretch>
        </p:blipFill>
        <p:spPr>
          <a:xfrm>
            <a:off x="4926246" y="691893"/>
            <a:ext cx="3431968" cy="4380187"/>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00215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案例一：环境保护税基础信息采集表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sp>
        <p:nvSpPr>
          <p:cNvPr id="27" name="矩形 26"/>
          <p:cNvSpPr/>
          <p:nvPr/>
        </p:nvSpPr>
        <p:spPr>
          <a:xfrm>
            <a:off x="2843808" y="1275607"/>
            <a:ext cx="5544616" cy="1450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5"/>
          <p:cNvSpPr/>
          <p:nvPr/>
        </p:nvSpPr>
        <p:spPr>
          <a:xfrm rot="5400000">
            <a:off x="1104784" y="107041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279707" y="1563638"/>
            <a:ext cx="4752528" cy="861774"/>
          </a:xfrm>
          <a:prstGeom prst="rect">
            <a:avLst/>
          </a:prstGeom>
          <a:noFill/>
        </p:spPr>
        <p:txBody>
          <a:bodyPr wrap="square" lIns="0" tIns="0" rIns="0" bIns="0" rtlCol="0">
            <a:spAutoFit/>
          </a:bodyPr>
          <a:lstStyle/>
          <a:p>
            <a:r>
              <a:rPr lang="en-US" altLang="zh-CN" sz="1400" b="1" dirty="0" smtClean="0">
                <a:solidFill>
                  <a:schemeClr val="bg1"/>
                </a:solidFill>
                <a:latin typeface="微软雅黑" pitchFamily="34" charset="-122"/>
                <a:ea typeface="微软雅黑" pitchFamily="34" charset="-122"/>
                <a:sym typeface="+mn-ea"/>
              </a:rPr>
              <a:t>XX</a:t>
            </a:r>
            <a:r>
              <a:rPr lang="zh-CN" altLang="en-US" sz="1400" b="1" dirty="0" smtClean="0">
                <a:solidFill>
                  <a:schemeClr val="bg1"/>
                </a:solidFill>
                <a:latin typeface="微软雅黑" pitchFamily="34" charset="-122"/>
                <a:ea typeface="微软雅黑" pitchFamily="34" charset="-122"/>
                <a:sym typeface="+mn-ea"/>
              </a:rPr>
              <a:t>纸业有限公司（</a:t>
            </a:r>
            <a:r>
              <a:rPr lang="en-US" altLang="zh-CN" sz="1400" b="1" dirty="0" smtClean="0">
                <a:solidFill>
                  <a:schemeClr val="bg1"/>
                </a:solidFill>
                <a:latin typeface="微软雅黑" pitchFamily="34" charset="-122"/>
                <a:ea typeface="微软雅黑" pitchFamily="34" charset="-122"/>
                <a:sym typeface="+mn-ea"/>
              </a:rPr>
              <a:t>913304217933712345</a:t>
            </a:r>
            <a:r>
              <a:rPr lang="zh-CN" altLang="en-US" sz="1400" b="1" dirty="0" smtClean="0">
                <a:solidFill>
                  <a:schemeClr val="bg1"/>
                </a:solidFill>
                <a:latin typeface="微软雅黑" pitchFamily="34" charset="-122"/>
                <a:ea typeface="微软雅黑" pitchFamily="34" charset="-122"/>
                <a:sym typeface="+mn-ea"/>
              </a:rPr>
              <a:t>），是环境保护税纳税人，取得大气、水污染物</a:t>
            </a:r>
            <a:r>
              <a:rPr lang="en-US" altLang="zh-CN" sz="1400" b="1" dirty="0" smtClean="0">
                <a:solidFill>
                  <a:schemeClr val="bg1"/>
                </a:solidFill>
                <a:latin typeface="微软雅黑" pitchFamily="34" charset="-122"/>
                <a:ea typeface="微软雅黑" pitchFamily="34" charset="-122"/>
                <a:sym typeface="+mn-ea"/>
              </a:rPr>
              <a:t>《</a:t>
            </a:r>
            <a:r>
              <a:rPr lang="zh-CN" altLang="en-US" sz="1400" b="1" dirty="0" smtClean="0">
                <a:solidFill>
                  <a:schemeClr val="bg1"/>
                </a:solidFill>
                <a:latin typeface="微软雅黑" pitchFamily="34" charset="-122"/>
                <a:ea typeface="微软雅黑" pitchFamily="34" charset="-122"/>
                <a:sym typeface="+mn-ea"/>
              </a:rPr>
              <a:t>排污许可证</a:t>
            </a:r>
            <a:r>
              <a:rPr lang="en-US" altLang="zh-CN" sz="1400" b="1" dirty="0" smtClean="0">
                <a:solidFill>
                  <a:schemeClr val="bg1"/>
                </a:solidFill>
                <a:latin typeface="微软雅黑" pitchFamily="34" charset="-122"/>
                <a:ea typeface="微软雅黑" pitchFamily="34" charset="-122"/>
                <a:sym typeface="+mn-ea"/>
              </a:rPr>
              <a:t>》</a:t>
            </a:r>
            <a:r>
              <a:rPr lang="zh-CN" altLang="en-US" sz="1400" b="1" dirty="0" smtClean="0">
                <a:solidFill>
                  <a:schemeClr val="bg1"/>
                </a:solidFill>
                <a:latin typeface="微软雅黑" pitchFamily="34" charset="-122"/>
                <a:ea typeface="微软雅黑" pitchFamily="34" charset="-122"/>
                <a:sym typeface="+mn-ea"/>
              </a:rPr>
              <a:t>，排污许可证副本编号</a:t>
            </a:r>
            <a:r>
              <a:rPr lang="en-US" altLang="zh-CN" sz="1400" b="1" dirty="0" smtClean="0">
                <a:solidFill>
                  <a:schemeClr val="bg1"/>
                </a:solidFill>
                <a:latin typeface="微软雅黑" pitchFamily="34" charset="-122"/>
                <a:ea typeface="微软雅黑" pitchFamily="34" charset="-122"/>
                <a:sym typeface="+mn-ea"/>
              </a:rPr>
              <a:t>913304217933712345001P</a:t>
            </a:r>
            <a:r>
              <a:rPr lang="zh-CN" altLang="en-US" sz="1400" b="1" dirty="0" smtClean="0">
                <a:solidFill>
                  <a:schemeClr val="bg1"/>
                </a:solidFill>
                <a:latin typeface="微软雅黑" pitchFamily="34" charset="-122"/>
                <a:ea typeface="微软雅黑" pitchFamily="34" charset="-122"/>
                <a:sym typeface="+mn-ea"/>
              </a:rPr>
              <a:t>，</a:t>
            </a:r>
            <a:r>
              <a:rPr lang="en-US" altLang="zh-CN" sz="1400" b="1" dirty="0" smtClean="0">
                <a:solidFill>
                  <a:schemeClr val="bg1"/>
                </a:solidFill>
                <a:latin typeface="微软雅黑" pitchFamily="34" charset="-122"/>
                <a:ea typeface="微软雅黑" pitchFamily="34" charset="-122"/>
                <a:sym typeface="+mn-ea"/>
              </a:rPr>
              <a:t>《</a:t>
            </a:r>
            <a:r>
              <a:rPr lang="zh-CN" altLang="en-US" sz="1400" b="1" dirty="0" smtClean="0">
                <a:solidFill>
                  <a:schemeClr val="bg1"/>
                </a:solidFill>
                <a:latin typeface="微软雅黑" pitchFamily="34" charset="-122"/>
                <a:ea typeface="微软雅黑" pitchFamily="34" charset="-122"/>
                <a:sym typeface="+mn-ea"/>
              </a:rPr>
              <a:t>排污许可证</a:t>
            </a:r>
            <a:r>
              <a:rPr lang="en-US" altLang="zh-CN" sz="1400" b="1" dirty="0" smtClean="0">
                <a:solidFill>
                  <a:schemeClr val="bg1"/>
                </a:solidFill>
                <a:latin typeface="微软雅黑" pitchFamily="34" charset="-122"/>
                <a:ea typeface="微软雅黑" pitchFamily="34" charset="-122"/>
                <a:sym typeface="+mn-ea"/>
              </a:rPr>
              <a:t>》</a:t>
            </a:r>
            <a:r>
              <a:rPr lang="zh-CN" altLang="en-US" sz="1400" b="1" dirty="0" smtClean="0">
                <a:solidFill>
                  <a:schemeClr val="bg1"/>
                </a:solidFill>
                <a:latin typeface="微软雅黑" pitchFamily="34" charset="-122"/>
                <a:ea typeface="微软雅黑" pitchFamily="34" charset="-122"/>
                <a:sym typeface="+mn-ea"/>
              </a:rPr>
              <a:t>有效期自</a:t>
            </a:r>
            <a:r>
              <a:rPr lang="en-US" altLang="zh-CN" sz="1400" b="1" dirty="0" smtClean="0">
                <a:solidFill>
                  <a:schemeClr val="bg1"/>
                </a:solidFill>
                <a:latin typeface="微软雅黑" pitchFamily="34" charset="-122"/>
                <a:ea typeface="微软雅黑" pitchFamily="34" charset="-122"/>
                <a:sym typeface="+mn-ea"/>
              </a:rPr>
              <a:t>2017</a:t>
            </a:r>
            <a:r>
              <a:rPr lang="zh-CN" altLang="en-US" sz="1400" b="1" dirty="0" smtClean="0">
                <a:solidFill>
                  <a:schemeClr val="bg1"/>
                </a:solidFill>
                <a:latin typeface="微软雅黑" pitchFamily="34" charset="-122"/>
                <a:ea typeface="微软雅黑" pitchFamily="34" charset="-122"/>
                <a:sym typeface="+mn-ea"/>
              </a:rPr>
              <a:t>年</a:t>
            </a:r>
            <a:r>
              <a:rPr lang="en-US" altLang="zh-CN" sz="1400" b="1" dirty="0" smtClean="0">
                <a:solidFill>
                  <a:schemeClr val="bg1"/>
                </a:solidFill>
                <a:latin typeface="微软雅黑" pitchFamily="34" charset="-122"/>
                <a:ea typeface="微软雅黑" pitchFamily="34" charset="-122"/>
                <a:sym typeface="+mn-ea"/>
              </a:rPr>
              <a:t>4</a:t>
            </a:r>
            <a:r>
              <a:rPr lang="zh-CN" altLang="en-US" sz="1400" b="1" dirty="0" smtClean="0">
                <a:solidFill>
                  <a:schemeClr val="bg1"/>
                </a:solidFill>
                <a:latin typeface="微软雅黑" pitchFamily="34" charset="-122"/>
                <a:ea typeface="微软雅黑" pitchFamily="34" charset="-122"/>
                <a:sym typeface="+mn-ea"/>
              </a:rPr>
              <a:t>月</a:t>
            </a:r>
            <a:r>
              <a:rPr lang="en-US" altLang="zh-CN" sz="1400" b="1" dirty="0" smtClean="0">
                <a:solidFill>
                  <a:schemeClr val="bg1"/>
                </a:solidFill>
                <a:latin typeface="微软雅黑" pitchFamily="34" charset="-122"/>
                <a:ea typeface="微软雅黑" pitchFamily="34" charset="-122"/>
                <a:sym typeface="+mn-ea"/>
              </a:rPr>
              <a:t>28</a:t>
            </a:r>
            <a:r>
              <a:rPr lang="zh-CN" altLang="en-US" sz="1400" b="1" dirty="0" smtClean="0">
                <a:solidFill>
                  <a:schemeClr val="bg1"/>
                </a:solidFill>
                <a:latin typeface="微软雅黑" pitchFamily="34" charset="-122"/>
                <a:ea typeface="微软雅黑" pitchFamily="34" charset="-122"/>
                <a:sym typeface="+mn-ea"/>
              </a:rPr>
              <a:t>日至</a:t>
            </a:r>
            <a:r>
              <a:rPr lang="en-US" altLang="zh-CN" sz="1400" b="1" dirty="0" smtClean="0">
                <a:solidFill>
                  <a:schemeClr val="bg1"/>
                </a:solidFill>
                <a:latin typeface="微软雅黑" pitchFamily="34" charset="-122"/>
                <a:ea typeface="微软雅黑" pitchFamily="34" charset="-122"/>
                <a:sym typeface="+mn-ea"/>
              </a:rPr>
              <a:t>2020</a:t>
            </a:r>
            <a:r>
              <a:rPr lang="zh-CN" altLang="en-US" sz="1400" b="1" dirty="0" smtClean="0">
                <a:solidFill>
                  <a:schemeClr val="bg1"/>
                </a:solidFill>
                <a:latin typeface="微软雅黑" pitchFamily="34" charset="-122"/>
                <a:ea typeface="微软雅黑" pitchFamily="34" charset="-122"/>
                <a:sym typeface="+mn-ea"/>
              </a:rPr>
              <a:t>年</a:t>
            </a:r>
            <a:r>
              <a:rPr lang="en-US" altLang="zh-CN" sz="1400" b="1" dirty="0" smtClean="0">
                <a:solidFill>
                  <a:schemeClr val="bg1"/>
                </a:solidFill>
                <a:latin typeface="微软雅黑" pitchFamily="34" charset="-122"/>
                <a:ea typeface="微软雅黑" pitchFamily="34" charset="-122"/>
                <a:sym typeface="+mn-ea"/>
              </a:rPr>
              <a:t>4</a:t>
            </a:r>
            <a:r>
              <a:rPr lang="zh-CN" altLang="en-US" sz="1400" b="1" dirty="0" smtClean="0">
                <a:solidFill>
                  <a:schemeClr val="bg1"/>
                </a:solidFill>
                <a:latin typeface="微软雅黑" pitchFamily="34" charset="-122"/>
                <a:ea typeface="微软雅黑" pitchFamily="34" charset="-122"/>
                <a:sym typeface="+mn-ea"/>
              </a:rPr>
              <a:t>月</a:t>
            </a:r>
            <a:r>
              <a:rPr lang="en-US" altLang="zh-CN" sz="1400" b="1" dirty="0" smtClean="0">
                <a:solidFill>
                  <a:schemeClr val="bg1"/>
                </a:solidFill>
                <a:latin typeface="微软雅黑" pitchFamily="34" charset="-122"/>
                <a:ea typeface="微软雅黑" pitchFamily="34" charset="-122"/>
                <a:sym typeface="+mn-ea"/>
              </a:rPr>
              <a:t>27</a:t>
            </a:r>
            <a:r>
              <a:rPr lang="zh-CN" altLang="en-US" sz="1400" b="1" dirty="0" smtClean="0">
                <a:solidFill>
                  <a:schemeClr val="bg1"/>
                </a:solidFill>
                <a:latin typeface="微软雅黑" pitchFamily="34" charset="-122"/>
                <a:ea typeface="微软雅黑" pitchFamily="34" charset="-122"/>
                <a:sym typeface="+mn-ea"/>
              </a:rPr>
              <a:t>日。</a:t>
            </a:r>
            <a:endParaRPr lang="en-US" altLang="zh-CN" sz="1400" b="1" dirty="0" smtClean="0">
              <a:solidFill>
                <a:schemeClr val="bg1"/>
              </a:solidFill>
              <a:latin typeface="微软雅黑" pitchFamily="34" charset="-122"/>
              <a:ea typeface="微软雅黑" pitchFamily="34" charset="-122"/>
            </a:endParaRPr>
          </a:p>
        </p:txBody>
      </p:sp>
      <p:sp>
        <p:nvSpPr>
          <p:cNvPr id="30" name="TextBox 29"/>
          <p:cNvSpPr txBox="1"/>
          <p:nvPr/>
        </p:nvSpPr>
        <p:spPr>
          <a:xfrm>
            <a:off x="1187624" y="1642965"/>
            <a:ext cx="1152127"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smtClean="0"/>
              <a:t>纳税人信息</a:t>
            </a:r>
            <a:endParaRPr lang="zh-CN" altLang="en-US" sz="2400" b="1" spc="300" dirty="0"/>
          </a:p>
        </p:txBody>
      </p:sp>
      <p:sp>
        <p:nvSpPr>
          <p:cNvPr id="31" name="矩形 30"/>
          <p:cNvSpPr/>
          <p:nvPr/>
        </p:nvSpPr>
        <p:spPr>
          <a:xfrm>
            <a:off x="899592" y="3049904"/>
            <a:ext cx="5544616" cy="14502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0"/>
          <p:cNvSpPr/>
          <p:nvPr/>
        </p:nvSpPr>
        <p:spPr>
          <a:xfrm rot="16200000" flipH="1">
            <a:off x="6733014" y="2844711"/>
            <a:ext cx="1450218" cy="1860602"/>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6804248" y="3417262"/>
            <a:ext cx="1440160"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smtClean="0">
                <a:solidFill>
                  <a:schemeClr val="tx1">
                    <a:lumMod val="75000"/>
                    <a:lumOff val="25000"/>
                  </a:schemeClr>
                </a:solidFill>
              </a:rPr>
              <a:t>污染物排放信息</a:t>
            </a:r>
            <a:endParaRPr lang="zh-CN" altLang="en-US" sz="2400" b="1" spc="300" dirty="0">
              <a:solidFill>
                <a:schemeClr val="tx1">
                  <a:lumMod val="75000"/>
                  <a:lumOff val="25000"/>
                </a:schemeClr>
              </a:solidFill>
            </a:endParaRPr>
          </a:p>
        </p:txBody>
      </p:sp>
      <p:sp>
        <p:nvSpPr>
          <p:cNvPr id="34" name="TextBox 33"/>
          <p:cNvSpPr txBox="1"/>
          <p:nvPr/>
        </p:nvSpPr>
        <p:spPr>
          <a:xfrm>
            <a:off x="1259632" y="3437587"/>
            <a:ext cx="4968552" cy="646331"/>
          </a:xfrm>
          <a:prstGeom prst="rect">
            <a:avLst/>
          </a:prstGeom>
          <a:noFill/>
        </p:spPr>
        <p:txBody>
          <a:bodyPr wrap="square" lIns="0" tIns="0" rIns="0" bIns="0" rtlCol="0">
            <a:spAutoFit/>
          </a:bodyPr>
          <a:lstStyle/>
          <a:p>
            <a:r>
              <a:rPr lang="en-US" altLang="zh-CN" sz="1400" b="1" dirty="0" smtClean="0">
                <a:solidFill>
                  <a:schemeClr val="tx1">
                    <a:lumMod val="75000"/>
                    <a:lumOff val="25000"/>
                  </a:schemeClr>
                </a:solidFill>
                <a:latin typeface="微软雅黑" pitchFamily="34" charset="-122"/>
                <a:ea typeface="微软雅黑" pitchFamily="34" charset="-122"/>
                <a:sym typeface="+mn-ea"/>
              </a:rPr>
              <a:t>《</a:t>
            </a:r>
            <a:r>
              <a:rPr lang="zh-CN" altLang="en-US" sz="1400" b="1" dirty="0" smtClean="0">
                <a:solidFill>
                  <a:schemeClr val="tx1">
                    <a:lumMod val="75000"/>
                    <a:lumOff val="25000"/>
                  </a:schemeClr>
                </a:solidFill>
                <a:latin typeface="微软雅黑" pitchFamily="34" charset="-122"/>
                <a:ea typeface="微软雅黑" pitchFamily="34" charset="-122"/>
                <a:sym typeface="+mn-ea"/>
              </a:rPr>
              <a:t>排污许可证</a:t>
            </a:r>
            <a:r>
              <a:rPr lang="en-US" altLang="zh-CN" sz="1400" b="1" dirty="0" smtClean="0">
                <a:solidFill>
                  <a:schemeClr val="tx1">
                    <a:lumMod val="75000"/>
                    <a:lumOff val="25000"/>
                  </a:schemeClr>
                </a:solidFill>
                <a:latin typeface="微软雅黑" pitchFamily="34" charset="-122"/>
                <a:ea typeface="微软雅黑" pitchFamily="34" charset="-122"/>
                <a:sym typeface="+mn-ea"/>
              </a:rPr>
              <a:t>》</a:t>
            </a:r>
            <a:r>
              <a:rPr lang="zh-CN" altLang="en-US" sz="1400" b="1" dirty="0" smtClean="0">
                <a:solidFill>
                  <a:schemeClr val="tx1">
                    <a:lumMod val="75000"/>
                    <a:lumOff val="25000"/>
                  </a:schemeClr>
                </a:solidFill>
                <a:latin typeface="微软雅黑" pitchFamily="34" charset="-122"/>
                <a:ea typeface="微软雅黑" pitchFamily="34" charset="-122"/>
                <a:sym typeface="+mn-ea"/>
              </a:rPr>
              <a:t>记载，该企业大气污染物排放口有</a:t>
            </a:r>
            <a:r>
              <a:rPr lang="en-US" altLang="zh-CN" sz="1400" b="1" dirty="0" smtClean="0">
                <a:solidFill>
                  <a:schemeClr val="tx1">
                    <a:lumMod val="75000"/>
                    <a:lumOff val="25000"/>
                  </a:schemeClr>
                </a:solidFill>
                <a:latin typeface="微软雅黑" pitchFamily="34" charset="-122"/>
                <a:ea typeface="微软雅黑" pitchFamily="34" charset="-122"/>
                <a:sym typeface="+mn-ea"/>
              </a:rPr>
              <a:t>2</a:t>
            </a:r>
            <a:r>
              <a:rPr lang="zh-CN" altLang="en-US" sz="1400" b="1" dirty="0" smtClean="0">
                <a:solidFill>
                  <a:schemeClr val="tx1">
                    <a:lumMod val="75000"/>
                    <a:lumOff val="25000"/>
                  </a:schemeClr>
                </a:solidFill>
                <a:latin typeface="微软雅黑" pitchFamily="34" charset="-122"/>
                <a:ea typeface="微软雅黑" pitchFamily="34" charset="-122"/>
                <a:sym typeface="+mn-ea"/>
              </a:rPr>
              <a:t>个（其中</a:t>
            </a:r>
            <a:r>
              <a:rPr lang="en-US" altLang="zh-CN" sz="1400" b="1" dirty="0" smtClean="0">
                <a:solidFill>
                  <a:schemeClr val="tx1">
                    <a:lumMod val="75000"/>
                    <a:lumOff val="25000"/>
                  </a:schemeClr>
                </a:solidFill>
                <a:latin typeface="微软雅黑" pitchFamily="34" charset="-122"/>
                <a:ea typeface="微软雅黑" pitchFamily="34" charset="-122"/>
                <a:sym typeface="+mn-ea"/>
              </a:rPr>
              <a:t>1</a:t>
            </a:r>
            <a:r>
              <a:rPr lang="zh-CN" altLang="en-US" sz="1400" b="1" dirty="0" smtClean="0">
                <a:solidFill>
                  <a:schemeClr val="tx1">
                    <a:lumMod val="75000"/>
                    <a:lumOff val="25000"/>
                  </a:schemeClr>
                </a:solidFill>
                <a:latin typeface="微软雅黑" pitchFamily="34" charset="-122"/>
                <a:ea typeface="微软雅黑" pitchFamily="34" charset="-122"/>
                <a:sym typeface="+mn-ea"/>
              </a:rPr>
              <a:t>个排放口为无组织排放口），水污染物排放口</a:t>
            </a:r>
            <a:r>
              <a:rPr lang="en-US" altLang="zh-CN" sz="1400" b="1" dirty="0" smtClean="0">
                <a:solidFill>
                  <a:schemeClr val="tx1">
                    <a:lumMod val="75000"/>
                    <a:lumOff val="25000"/>
                  </a:schemeClr>
                </a:solidFill>
                <a:latin typeface="微软雅黑" pitchFamily="34" charset="-122"/>
                <a:ea typeface="微软雅黑" pitchFamily="34" charset="-122"/>
                <a:sym typeface="+mn-ea"/>
              </a:rPr>
              <a:t>1</a:t>
            </a:r>
            <a:r>
              <a:rPr lang="zh-CN" altLang="en-US" sz="1400" b="1" dirty="0" smtClean="0">
                <a:solidFill>
                  <a:schemeClr val="tx1">
                    <a:lumMod val="75000"/>
                    <a:lumOff val="25000"/>
                  </a:schemeClr>
                </a:solidFill>
                <a:latin typeface="微软雅黑" pitchFamily="34" charset="-122"/>
                <a:ea typeface="微软雅黑" pitchFamily="34" charset="-122"/>
                <a:sym typeface="+mn-ea"/>
              </a:rPr>
              <a:t>个。另，该生产场所有固体废物产生，工作中有噪声产生。</a:t>
            </a:r>
            <a:endParaRPr lang="en-US" altLang="zh-CN" sz="14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1+#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1+#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0-#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125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1+#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9" grpId="0"/>
      <p:bldP spid="30" grpId="0"/>
      <p:bldP spid="31" grpId="0" animBg="1"/>
      <p:bldP spid="32" grpId="0" animBg="1"/>
      <p:bldP spid="33" grpId="0"/>
      <p:bldP spid="3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378612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案例一：环境保护税基础信息采集表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12"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7123" t="10109" r="8894" b="5175"/>
          <a:stretch>
            <a:fillRect/>
          </a:stretch>
        </p:blipFill>
        <p:spPr>
          <a:xfrm>
            <a:off x="251520" y="771550"/>
            <a:ext cx="8408881" cy="3960440"/>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3858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案例一：环境保护税基础信息采集表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9749" t="10109" r="11517" b="16941"/>
          <a:stretch>
            <a:fillRect/>
          </a:stretch>
        </p:blipFill>
        <p:spPr>
          <a:xfrm>
            <a:off x="611560" y="774643"/>
            <a:ext cx="7848872" cy="3813331"/>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452"/>
          <p:cNvSpPr/>
          <p:nvPr/>
        </p:nvSpPr>
        <p:spPr>
          <a:xfrm>
            <a:off x="854116" y="2165642"/>
            <a:ext cx="1719613"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 name="Shape 1454"/>
          <p:cNvSpPr/>
          <p:nvPr/>
        </p:nvSpPr>
        <p:spPr>
          <a:xfrm>
            <a:off x="2764613"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4" name="Shape 1456"/>
          <p:cNvSpPr/>
          <p:nvPr/>
        </p:nvSpPr>
        <p:spPr>
          <a:xfrm>
            <a:off x="4659774"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5" name="Shape 1458"/>
          <p:cNvSpPr/>
          <p:nvPr/>
        </p:nvSpPr>
        <p:spPr>
          <a:xfrm>
            <a:off x="6570271"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6" name="Shape 1460"/>
          <p:cNvSpPr/>
          <p:nvPr/>
        </p:nvSpPr>
        <p:spPr>
          <a:xfrm>
            <a:off x="1080993"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0" name="Shape 1465"/>
          <p:cNvSpPr/>
          <p:nvPr/>
        </p:nvSpPr>
        <p:spPr>
          <a:xfrm>
            <a:off x="2991491"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1" name="Shape 1468"/>
          <p:cNvSpPr/>
          <p:nvPr/>
        </p:nvSpPr>
        <p:spPr>
          <a:xfrm>
            <a:off x="4900054" y="1536479"/>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2" name="Shape 1471"/>
          <p:cNvSpPr/>
          <p:nvPr/>
        </p:nvSpPr>
        <p:spPr>
          <a:xfrm>
            <a:off x="6813783" y="1537672"/>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grpSp>
        <p:nvGrpSpPr>
          <p:cNvPr id="7" name="Group 32"/>
          <p:cNvGrpSpPr/>
          <p:nvPr/>
        </p:nvGrpSpPr>
        <p:grpSpPr>
          <a:xfrm>
            <a:off x="2929943" y="1566549"/>
            <a:ext cx="355513" cy="355513"/>
            <a:chOff x="3906591" y="2088732"/>
            <a:chExt cx="474017" cy="474017"/>
          </a:xfrm>
        </p:grpSpPr>
        <p:sp>
          <p:nvSpPr>
            <p:cNvPr id="14"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grpSp>
          <p:nvGrpSpPr>
            <p:cNvPr id="8" name="Group 1479"/>
            <p:cNvGrpSpPr/>
            <p:nvPr/>
          </p:nvGrpSpPr>
          <p:grpSpPr>
            <a:xfrm>
              <a:off x="4031314" y="2211790"/>
              <a:ext cx="199171" cy="186335"/>
              <a:chOff x="0" y="0"/>
              <a:chExt cx="398340" cy="372667"/>
            </a:xfrm>
          </p:grpSpPr>
          <p:sp>
            <p:nvSpPr>
              <p:cNvPr id="16"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7"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grpSp>
      </p:grpSp>
      <p:sp>
        <p:nvSpPr>
          <p:cNvPr id="21" name="Text Placeholder 5"/>
          <p:cNvSpPr txBox="1">
            <a:spLocks/>
          </p:cNvSpPr>
          <p:nvPr/>
        </p:nvSpPr>
        <p:spPr>
          <a:xfrm>
            <a:off x="1052796" y="1952599"/>
            <a:ext cx="1274115" cy="43341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400" b="1" dirty="0" smtClean="0">
                <a:solidFill>
                  <a:schemeClr val="bg1"/>
                </a:solidFill>
                <a:latin typeface="微软雅黑" panose="020B0503020204020204" pitchFamily="34" charset="-122"/>
                <a:ea typeface="微软雅黑" panose="020B0503020204020204" pitchFamily="34" charset="-122"/>
              </a:rPr>
              <a:t>纳税人</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6"/>
          <p:cNvSpPr txBox="1">
            <a:spLocks/>
          </p:cNvSpPr>
          <p:nvPr/>
        </p:nvSpPr>
        <p:spPr>
          <a:xfrm>
            <a:off x="943244" y="3006179"/>
            <a:ext cx="1540524" cy="850643"/>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900" dirty="0" smtClean="0">
                <a:latin typeface="微软雅黑" pitchFamily="34" charset="-122"/>
                <a:ea typeface="微软雅黑" pitchFamily="34" charset="-122"/>
              </a:rPr>
              <a:t>在中华人民共和国领域和中华人民共和国管辖的其他海域，直接向环境排放应税污染物的企业事业单位和其他生产经营者</a:t>
            </a:r>
            <a:r>
              <a:rPr lang="zh-CN" altLang="en-US" sz="900" dirty="0" smtClean="0">
                <a:solidFill>
                  <a:schemeClr val="tx1">
                    <a:lumMod val="75000"/>
                    <a:lumOff val="25000"/>
                  </a:schemeClr>
                </a:solidFill>
                <a:latin typeface="微软雅黑" pitchFamily="34" charset="-122"/>
                <a:ea typeface="微软雅黑" pitchFamily="34" charset="-122"/>
              </a:rPr>
              <a:t>。</a:t>
            </a:r>
            <a:r>
              <a:rPr lang="zh-CN" altLang="en-US" sz="900" dirty="0" smtClean="0">
                <a:latin typeface="微软雅黑" pitchFamily="34" charset="-122"/>
                <a:ea typeface="微软雅黑" pitchFamily="34" charset="-122"/>
              </a:rPr>
              <a:t>（环保税法第二条）</a:t>
            </a:r>
            <a:endParaRPr lang="en-US" altLang="zh-CN" sz="900" dirty="0">
              <a:latin typeface="微软雅黑" pitchFamily="34" charset="-122"/>
              <a:ea typeface="微软雅黑" pitchFamily="34" charset="-122"/>
            </a:endParaRPr>
          </a:p>
        </p:txBody>
      </p:sp>
      <p:sp>
        <p:nvSpPr>
          <p:cNvPr id="23" name="Text Placeholder 5"/>
          <p:cNvSpPr txBox="1">
            <a:spLocks/>
          </p:cNvSpPr>
          <p:nvPr/>
        </p:nvSpPr>
        <p:spPr>
          <a:xfrm>
            <a:off x="3057331"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征收对象</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4" name="Text Placeholder 5"/>
          <p:cNvSpPr txBox="1">
            <a:spLocks/>
          </p:cNvSpPr>
          <p:nvPr/>
        </p:nvSpPr>
        <p:spPr>
          <a:xfrm>
            <a:off x="6878326"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纳税期限</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5" name="Text Placeholder 6"/>
          <p:cNvSpPr txBox="1">
            <a:spLocks/>
          </p:cNvSpPr>
          <p:nvPr/>
        </p:nvSpPr>
        <p:spPr>
          <a:xfrm>
            <a:off x="2943703"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900" dirty="0" smtClean="0">
                <a:latin typeface="微软雅黑" pitchFamily="34" charset="-122"/>
                <a:ea typeface="微软雅黑" pitchFamily="34" charset="-122"/>
                <a:cs typeface="+mn-cs"/>
              </a:rPr>
              <a:t>应税污染物，指环保税法所附</a:t>
            </a:r>
            <a:r>
              <a:rPr lang="en-US" altLang="zh-CN" sz="900" dirty="0" smtClean="0">
                <a:latin typeface="微软雅黑" pitchFamily="34" charset="-122"/>
                <a:ea typeface="微软雅黑" pitchFamily="34" charset="-122"/>
                <a:cs typeface="+mn-cs"/>
              </a:rPr>
              <a:t>《</a:t>
            </a:r>
            <a:r>
              <a:rPr lang="zh-CN" altLang="en-US" sz="900" dirty="0" smtClean="0">
                <a:latin typeface="微软雅黑" pitchFamily="34" charset="-122"/>
                <a:ea typeface="微软雅黑" pitchFamily="34" charset="-122"/>
                <a:cs typeface="+mn-cs"/>
              </a:rPr>
              <a:t>环境保护税税目税额表</a:t>
            </a:r>
            <a:r>
              <a:rPr lang="en-US" altLang="zh-CN" sz="900" dirty="0" smtClean="0">
                <a:latin typeface="微软雅黑" pitchFamily="34" charset="-122"/>
                <a:ea typeface="微软雅黑" pitchFamily="34" charset="-122"/>
                <a:cs typeface="+mn-cs"/>
              </a:rPr>
              <a:t>》《</a:t>
            </a:r>
            <a:r>
              <a:rPr lang="zh-CN" altLang="en-US" sz="900" dirty="0" smtClean="0">
                <a:latin typeface="微软雅黑" pitchFamily="34" charset="-122"/>
                <a:ea typeface="微软雅黑" pitchFamily="34" charset="-122"/>
                <a:cs typeface="+mn-cs"/>
              </a:rPr>
              <a:t>应税污染物和当量值表</a:t>
            </a:r>
            <a:r>
              <a:rPr lang="en-US" altLang="zh-CN" sz="900" dirty="0" smtClean="0">
                <a:latin typeface="微软雅黑" pitchFamily="34" charset="-122"/>
                <a:ea typeface="微软雅黑" pitchFamily="34" charset="-122"/>
                <a:cs typeface="+mn-cs"/>
              </a:rPr>
              <a:t>》</a:t>
            </a:r>
            <a:r>
              <a:rPr lang="zh-CN" altLang="en-US" sz="900" dirty="0" smtClean="0">
                <a:latin typeface="微软雅黑" pitchFamily="34" charset="-122"/>
                <a:ea typeface="微软雅黑" pitchFamily="34" charset="-122"/>
                <a:cs typeface="+mn-cs"/>
              </a:rPr>
              <a:t>规定的大气污染物、水污染物、固体废物和噪声（环保税法第三条）</a:t>
            </a:r>
            <a:endParaRPr lang="en-US" altLang="zh-CN" sz="900" dirty="0">
              <a:latin typeface="微软雅黑" pitchFamily="34" charset="-122"/>
              <a:ea typeface="微软雅黑" pitchFamily="34" charset="-122"/>
              <a:cs typeface="+mn-cs"/>
            </a:endParaRPr>
          </a:p>
        </p:txBody>
      </p:sp>
      <p:sp>
        <p:nvSpPr>
          <p:cNvPr id="26" name="Text Placeholder 6"/>
          <p:cNvSpPr txBox="1">
            <a:spLocks/>
          </p:cNvSpPr>
          <p:nvPr/>
        </p:nvSpPr>
        <p:spPr>
          <a:xfrm>
            <a:off x="4847237"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smtClean="0">
                <a:latin typeface="微软雅黑" pitchFamily="34" charset="-122"/>
                <a:ea typeface="微软雅黑" pitchFamily="34" charset="-122"/>
                <a:cs typeface="+mn-cs"/>
              </a:rPr>
              <a:t>纳税人应当向应税污染物排放地的税务机关申报缴纳环境保护税。（环保税法第十七条）</a:t>
            </a:r>
            <a:endParaRPr lang="en-US" altLang="zh-CN" sz="1050" dirty="0">
              <a:latin typeface="微软雅黑" pitchFamily="34" charset="-122"/>
              <a:ea typeface="微软雅黑" pitchFamily="34" charset="-122"/>
              <a:cs typeface="+mn-cs"/>
            </a:endParaRPr>
          </a:p>
        </p:txBody>
      </p:sp>
      <p:sp>
        <p:nvSpPr>
          <p:cNvPr id="27" name="Text Placeholder 6"/>
          <p:cNvSpPr txBox="1">
            <a:spLocks/>
          </p:cNvSpPr>
          <p:nvPr/>
        </p:nvSpPr>
        <p:spPr>
          <a:xfrm>
            <a:off x="6764698"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smtClean="0">
                <a:latin typeface="微软雅黑" pitchFamily="34" charset="-122"/>
                <a:ea typeface="微软雅黑" pitchFamily="34" charset="-122"/>
              </a:rPr>
              <a:t>环境保护税按月计算，按季申报缴纳。不能按固定期限计算缴纳的，可以按次申报缴纳。 （环保税法第十七条）</a:t>
            </a:r>
            <a:endParaRPr lang="en-US" altLang="zh-CN" sz="1050" dirty="0">
              <a:latin typeface="微软雅黑" pitchFamily="34" charset="-122"/>
              <a:ea typeface="微软雅黑" pitchFamily="34" charset="-122"/>
            </a:endParaRPr>
          </a:p>
        </p:txBody>
      </p:sp>
      <p:sp>
        <p:nvSpPr>
          <p:cNvPr id="29" name="Text Placeholder 5"/>
          <p:cNvSpPr txBox="1">
            <a:spLocks/>
          </p:cNvSpPr>
          <p:nvPr/>
        </p:nvSpPr>
        <p:spPr>
          <a:xfrm>
            <a:off x="4960864"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纳税地点</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0" name="Shape 1475"/>
          <p:cNvSpPr/>
          <p:nvPr/>
        </p:nvSpPr>
        <p:spPr>
          <a:xfrm>
            <a:off x="4838084" y="1566549"/>
            <a:ext cx="355513" cy="355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2" name="Shape 1480"/>
          <p:cNvSpPr/>
          <p:nvPr/>
        </p:nvSpPr>
        <p:spPr>
          <a:xfrm>
            <a:off x="4945719" y="1658843"/>
            <a:ext cx="139760" cy="139751"/>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sp>
        <p:nvSpPr>
          <p:cNvPr id="34" name="Title 1"/>
          <p:cNvSpPr txBox="1">
            <a:spLocks/>
          </p:cNvSpPr>
          <p:nvPr/>
        </p:nvSpPr>
        <p:spPr>
          <a:xfrm>
            <a:off x="857880" y="200199"/>
            <a:ext cx="271398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r>
              <a:rPr lang="zh-CN" altLang="en-US" sz="1800" b="1" dirty="0" smtClean="0">
                <a:solidFill>
                  <a:srgbClr val="0070C0"/>
                </a:solidFill>
                <a:latin typeface="微软雅黑" panose="020B0503020204020204" pitchFamily="34" charset="-122"/>
                <a:ea typeface="微软雅黑" panose="020B0503020204020204" pitchFamily="34" charset="-122"/>
              </a:rPr>
              <a:t>环境保护税纳税申报要素</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grpSp>
        <p:nvGrpSpPr>
          <p:cNvPr id="9" name="Group 40"/>
          <p:cNvGrpSpPr/>
          <p:nvPr/>
        </p:nvGrpSpPr>
        <p:grpSpPr>
          <a:xfrm>
            <a:off x="1000100" y="1571618"/>
            <a:ext cx="355513" cy="355513"/>
            <a:chOff x="8994965" y="2088732"/>
            <a:chExt cx="474017" cy="474017"/>
          </a:xfrm>
        </p:grpSpPr>
        <p:sp>
          <p:nvSpPr>
            <p:cNvPr id="35"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36"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grpSp>
        <p:nvGrpSpPr>
          <p:cNvPr id="13" name="Group 20"/>
          <p:cNvGrpSpPr/>
          <p:nvPr/>
        </p:nvGrpSpPr>
        <p:grpSpPr>
          <a:xfrm>
            <a:off x="6788255" y="1573295"/>
            <a:ext cx="355513" cy="355513"/>
            <a:chOff x="1369087" y="2088729"/>
            <a:chExt cx="474017" cy="474016"/>
          </a:xfrm>
        </p:grpSpPr>
        <p:sp>
          <p:nvSpPr>
            <p:cNvPr id="38"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CDEE0"/>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39"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02089350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1">
                                            <p:txEl>
                                              <p:pRg st="0" end="0"/>
                                            </p:txEl>
                                          </p:spTgt>
                                        </p:tgtEl>
                                        <p:attrNameLst>
                                          <p:attrName>style.visibility</p:attrName>
                                        </p:attrNameLst>
                                      </p:cBhvr>
                                      <p:to>
                                        <p:strVal val="visible"/>
                                      </p:to>
                                    </p:set>
                                    <p:animEffect transition="in" filter="fade">
                                      <p:cBhvr>
                                        <p:cTn id="25" dur="500"/>
                                        <p:tgtEl>
                                          <p:spTgt spid="21">
                                            <p:txEl>
                                              <p:pRg st="0" end="0"/>
                                            </p:txEl>
                                          </p:spTgt>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18" presetClass="entr" presetSubtype="6" fill="hold" grpId="0" nodeType="after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strips(downRight)">
                                      <p:cBhvr>
                                        <p:cTn id="33" dur="500"/>
                                        <p:tgtEl>
                                          <p:spTgt spid="22">
                                            <p:txEl>
                                              <p:pRg st="0" end="0"/>
                                            </p:txEl>
                                          </p:spTgt>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up)">
                                      <p:cBhvr>
                                        <p:cTn id="51" dur="500"/>
                                        <p:tgtEl>
                                          <p:spTgt spid="3"/>
                                        </p:tgtEl>
                                      </p:cBhvr>
                                    </p:animEffect>
                                  </p:childTnLst>
                                </p:cTn>
                              </p:par>
                            </p:childTnLst>
                          </p:cTn>
                        </p:par>
                        <p:par>
                          <p:cTn id="52" fill="hold">
                            <p:stCondLst>
                              <p:cond delay="550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7500"/>
                            </p:stCondLst>
                            <p:childTnLst>
                              <p:par>
                                <p:cTn id="72" presetID="22" presetClass="entr" presetSubtype="1"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up)">
                                      <p:cBhvr>
                                        <p:cTn id="74" dur="500"/>
                                        <p:tgtEl>
                                          <p:spTgt spid="4"/>
                                        </p:tgtEl>
                                      </p:cBhvr>
                                    </p:animEffect>
                                  </p:childTnLst>
                                </p:cTn>
                              </p:par>
                            </p:childTnLst>
                          </p:cTn>
                        </p:par>
                        <p:par>
                          <p:cTn id="75" fill="hold">
                            <p:stCondLst>
                              <p:cond delay="8000"/>
                            </p:stCondLst>
                            <p:childTnLst>
                              <p:par>
                                <p:cTn id="76" presetID="18" presetClass="entr" presetSubtype="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strips(downRight)">
                                      <p:cBhvr>
                                        <p:cTn id="78" dur="500"/>
                                        <p:tgtEl>
                                          <p:spTgt spid="26"/>
                                        </p:tgtEl>
                                      </p:cBhvr>
                                    </p:animEffect>
                                  </p:childTnLst>
                                </p:cTn>
                              </p:par>
                            </p:childTnLst>
                          </p:cTn>
                        </p:par>
                        <p:par>
                          <p:cTn id="79" fill="hold">
                            <p:stCondLst>
                              <p:cond delay="8500"/>
                            </p:stCondLst>
                            <p:childTnLst>
                              <p:par>
                                <p:cTn id="80" presetID="10"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childTnLst>
                                </p:cTn>
                              </p:par>
                            </p:childTnLst>
                          </p:cTn>
                        </p:par>
                        <p:par>
                          <p:cTn id="83" fill="hold">
                            <p:stCondLst>
                              <p:cond delay="900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par>
                          <p:cTn id="87" fill="hold">
                            <p:stCondLst>
                              <p:cond delay="9500"/>
                            </p:stCondLst>
                            <p:childTnLst>
                              <p:par>
                                <p:cTn id="88" presetID="22" presetClass="entr" presetSubtype="1" fill="hold" grpId="0" nodeType="afterEffect">
                                  <p:stCondLst>
                                    <p:cond delay="0"/>
                                  </p:stCondLst>
                                  <p:childTnLst>
                                    <p:set>
                                      <p:cBhvr>
                                        <p:cTn id="89" dur="1" fill="hold">
                                          <p:stCondLst>
                                            <p:cond delay="0"/>
                                          </p:stCondLst>
                                        </p:cTn>
                                        <p:tgtEl>
                                          <p:spTgt spid="5"/>
                                        </p:tgtEl>
                                        <p:attrNameLst>
                                          <p:attrName>style.visibility</p:attrName>
                                        </p:attrNameLst>
                                      </p:cBhvr>
                                      <p:to>
                                        <p:strVal val="visible"/>
                                      </p:to>
                                    </p:set>
                                    <p:animEffect transition="in" filter="wipe(up)">
                                      <p:cBhvr>
                                        <p:cTn id="90" dur="500"/>
                                        <p:tgtEl>
                                          <p:spTgt spid="5"/>
                                        </p:tgtEl>
                                      </p:cBhvr>
                                    </p:animEffect>
                                  </p:childTnLst>
                                </p:cTn>
                              </p:par>
                            </p:childTnLst>
                          </p:cTn>
                        </p:par>
                        <p:par>
                          <p:cTn id="91" fill="hold">
                            <p:stCondLst>
                              <p:cond delay="10000"/>
                            </p:stCondLst>
                            <p:childTnLst>
                              <p:par>
                                <p:cTn id="92" presetID="18" presetClass="entr" presetSubtype="6"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strips(downRight)">
                                      <p:cBhvr>
                                        <p:cTn id="94" dur="500"/>
                                        <p:tgtEl>
                                          <p:spTgt spid="27"/>
                                        </p:tgtEl>
                                      </p:cBhvr>
                                    </p:animEffect>
                                  </p:childTnLst>
                                </p:cTn>
                              </p:par>
                            </p:childTnLst>
                          </p:cTn>
                        </p:par>
                        <p:par>
                          <p:cTn id="95" fill="hold">
                            <p:stCondLst>
                              <p:cond delay="10500"/>
                            </p:stCondLst>
                            <p:childTnLst>
                              <p:par>
                                <p:cTn id="96" presetID="53" presetClass="entr" presetSubtype="16" fill="hold" nodeType="afterEffect">
                                  <p:stCondLst>
                                    <p:cond delay="0"/>
                                  </p:stCondLst>
                                  <p:childTnLst>
                                    <p:set>
                                      <p:cBhvr>
                                        <p:cTn id="97" dur="1" fill="hold">
                                          <p:stCondLst>
                                            <p:cond delay="0"/>
                                          </p:stCondLst>
                                        </p:cTn>
                                        <p:tgtEl>
                                          <p:spTgt spid="13"/>
                                        </p:tgtEl>
                                        <p:attrNameLst>
                                          <p:attrName>style.visibility</p:attrName>
                                        </p:attrNameLst>
                                      </p:cBhvr>
                                      <p:to>
                                        <p:strVal val="visible"/>
                                      </p:to>
                                    </p:set>
                                    <p:anim calcmode="lin" valueType="num">
                                      <p:cBhvr>
                                        <p:cTn id="98" dur="500" fill="hold"/>
                                        <p:tgtEl>
                                          <p:spTgt spid="13"/>
                                        </p:tgtEl>
                                        <p:attrNameLst>
                                          <p:attrName>ppt_w</p:attrName>
                                        </p:attrNameLst>
                                      </p:cBhvr>
                                      <p:tavLst>
                                        <p:tav tm="0">
                                          <p:val>
                                            <p:fltVal val="0"/>
                                          </p:val>
                                        </p:tav>
                                        <p:tav tm="100000">
                                          <p:val>
                                            <p:strVal val="#ppt_w"/>
                                          </p:val>
                                        </p:tav>
                                      </p:tavLst>
                                    </p:anim>
                                    <p:anim calcmode="lin" valueType="num">
                                      <p:cBhvr>
                                        <p:cTn id="99" dur="500" fill="hold"/>
                                        <p:tgtEl>
                                          <p:spTgt spid="13"/>
                                        </p:tgtEl>
                                        <p:attrNameLst>
                                          <p:attrName>ppt_h</p:attrName>
                                        </p:attrNameLst>
                                      </p:cBhvr>
                                      <p:tavLst>
                                        <p:tav tm="0">
                                          <p:val>
                                            <p:fltVal val="0"/>
                                          </p:val>
                                        </p:tav>
                                        <p:tav tm="100000">
                                          <p:val>
                                            <p:strVal val="#ppt_h"/>
                                          </p:val>
                                        </p:tav>
                                      </p:tavLst>
                                    </p:anim>
                                    <p:animEffect transition="in" filter="fade">
                                      <p:cBhvr>
                                        <p:cTn id="10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21" grpId="0" build="p"/>
      <p:bldP spid="22" grpId="0" build="p"/>
      <p:bldP spid="23" grpId="0"/>
      <p:bldP spid="24" grpId="0"/>
      <p:bldP spid="25" grpId="0"/>
      <p:bldP spid="26" grpId="0"/>
      <p:bldP spid="27" grpId="0"/>
      <p:bldP spid="29" grpId="0"/>
      <p:bldP spid="30" grpId="0" animBg="1"/>
      <p:bldP spid="32" grpId="0" animBg="1"/>
      <p:bldP spid="3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案例一：环境保护税基础信息采集表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7998" t="10109" r="9768" b="5175"/>
          <a:stretch>
            <a:fillRect/>
          </a:stretch>
        </p:blipFill>
        <p:spPr>
          <a:xfrm>
            <a:off x="611560" y="736601"/>
            <a:ext cx="8133402" cy="4196856"/>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案例一：环境保护税基础信息采集表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t="10109" r="1589" b="8434"/>
          <a:stretch>
            <a:fillRect/>
          </a:stretch>
        </p:blipFill>
        <p:spPr>
          <a:xfrm>
            <a:off x="772408" y="715561"/>
            <a:ext cx="7760032" cy="4304461"/>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3858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案例一：环境保护税基础信息采集表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7124" t="10109" r="8019" b="6230"/>
          <a:stretch>
            <a:fillRect/>
          </a:stretch>
        </p:blipFill>
        <p:spPr>
          <a:xfrm>
            <a:off x="395536" y="707745"/>
            <a:ext cx="8143825" cy="4384285"/>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案例二：环境保护税纳税申报表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sp>
        <p:nvSpPr>
          <p:cNvPr id="3" name="流程图: 数据 2"/>
          <p:cNvSpPr/>
          <p:nvPr/>
        </p:nvSpPr>
        <p:spPr>
          <a:xfrm rot="16200000" flipH="1">
            <a:off x="1025939" y="1178236"/>
            <a:ext cx="504055" cy="468716"/>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160247" y="987574"/>
            <a:ext cx="7131496" cy="3726746"/>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a:off x="1043609" y="1267071"/>
            <a:ext cx="2708926"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475657" y="1851670"/>
            <a:ext cx="6453342" cy="249299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en-US" altLang="zh-CN" sz="1800" b="1" dirty="0" smtClean="0">
                <a:solidFill>
                  <a:schemeClr val="tx1"/>
                </a:solidFill>
                <a:sym typeface="+mn-ea"/>
              </a:rPr>
              <a:t>XX</a:t>
            </a:r>
            <a:r>
              <a:rPr lang="zh-CN" altLang="en-US" sz="1800" dirty="0" smtClean="0">
                <a:solidFill>
                  <a:schemeClr val="tx1"/>
                </a:solidFill>
                <a:sym typeface="+mn-ea"/>
              </a:rPr>
              <a:t>火力发电厂是环境保护税纳税人，该厂仅有</a:t>
            </a:r>
            <a:r>
              <a:rPr lang="en-US" altLang="zh-CN" sz="1800" dirty="0" smtClean="0">
                <a:solidFill>
                  <a:schemeClr val="tx1"/>
                </a:solidFill>
                <a:sym typeface="+mn-ea"/>
              </a:rPr>
              <a:t>1</a:t>
            </a:r>
            <a:r>
              <a:rPr lang="zh-CN" altLang="en-US" sz="1800" dirty="0" smtClean="0">
                <a:solidFill>
                  <a:schemeClr val="tx1"/>
                </a:solidFill>
                <a:sym typeface="+mn-ea"/>
              </a:rPr>
              <a:t>个废气排放口，已安装使用符合国家规定和监测规范的污染物自动监测设备，监测大气应税污染物二氧化硫。检测数据显示，</a:t>
            </a:r>
            <a:r>
              <a:rPr lang="en-US" altLang="zh-CN" sz="1800" dirty="0" smtClean="0">
                <a:solidFill>
                  <a:schemeClr val="tx1"/>
                </a:solidFill>
                <a:sym typeface="+mn-ea"/>
              </a:rPr>
              <a:t>2018</a:t>
            </a:r>
            <a:r>
              <a:rPr lang="zh-CN" altLang="en-US" sz="1800" dirty="0" smtClean="0">
                <a:solidFill>
                  <a:schemeClr val="tx1"/>
                </a:solidFill>
                <a:sym typeface="+mn-ea"/>
              </a:rPr>
              <a:t>年</a:t>
            </a:r>
            <a:r>
              <a:rPr lang="en-US" altLang="zh-CN" sz="1800" dirty="0" smtClean="0">
                <a:solidFill>
                  <a:schemeClr val="tx1"/>
                </a:solidFill>
                <a:sym typeface="+mn-ea"/>
              </a:rPr>
              <a:t>3</a:t>
            </a:r>
            <a:r>
              <a:rPr lang="zh-CN" altLang="en-US" sz="1800" dirty="0" smtClean="0">
                <a:solidFill>
                  <a:schemeClr val="tx1"/>
                </a:solidFill>
                <a:sym typeface="+mn-ea"/>
              </a:rPr>
              <a:t>月份，该排放口共排放大气污染物</a:t>
            </a:r>
            <a:r>
              <a:rPr lang="en-US" altLang="zh-CN" sz="1800" dirty="0" smtClean="0">
                <a:solidFill>
                  <a:schemeClr val="tx1"/>
                </a:solidFill>
                <a:sym typeface="+mn-ea"/>
              </a:rPr>
              <a:t>1000</a:t>
            </a:r>
            <a:r>
              <a:rPr lang="zh-CN" altLang="en-US" sz="1800" dirty="0" smtClean="0">
                <a:solidFill>
                  <a:schemeClr val="tx1"/>
                </a:solidFill>
                <a:sym typeface="+mn-ea"/>
              </a:rPr>
              <a:t>万立方米，其中含应税污染物浓度分别为：二氧化硫</a:t>
            </a:r>
            <a:r>
              <a:rPr lang="en-US" altLang="zh-CN" sz="1800" dirty="0" smtClean="0">
                <a:solidFill>
                  <a:schemeClr val="tx1"/>
                </a:solidFill>
                <a:sym typeface="+mn-ea"/>
              </a:rPr>
              <a:t>120mg/m³</a:t>
            </a:r>
            <a:r>
              <a:rPr lang="zh-CN" altLang="en-US" sz="1800" dirty="0" smtClean="0">
                <a:solidFill>
                  <a:schemeClr val="tx1"/>
                </a:solidFill>
                <a:sym typeface="+mn-ea"/>
              </a:rPr>
              <a:t>；氮氧化物</a:t>
            </a:r>
            <a:r>
              <a:rPr lang="en-US" altLang="zh-CN" sz="1800" dirty="0" smtClean="0">
                <a:solidFill>
                  <a:schemeClr val="tx1"/>
                </a:solidFill>
                <a:sym typeface="+mn-ea"/>
              </a:rPr>
              <a:t>40mg/m³</a:t>
            </a:r>
            <a:r>
              <a:rPr lang="zh-CN" altLang="en-US" sz="1800" dirty="0" smtClean="0">
                <a:solidFill>
                  <a:schemeClr val="tx1"/>
                </a:solidFill>
                <a:sym typeface="+mn-ea"/>
              </a:rPr>
              <a:t>（监测机构监测）。（大气污染物税率为</a:t>
            </a:r>
            <a:r>
              <a:rPr lang="en-US" altLang="zh-CN" sz="1800" dirty="0" smtClean="0">
                <a:solidFill>
                  <a:schemeClr val="tx1"/>
                </a:solidFill>
                <a:sym typeface="+mn-ea"/>
              </a:rPr>
              <a:t>1.2</a:t>
            </a:r>
            <a:r>
              <a:rPr lang="zh-CN" altLang="en-US" sz="1800" dirty="0" smtClean="0">
                <a:solidFill>
                  <a:schemeClr val="tx1"/>
                </a:solidFill>
                <a:sym typeface="+mn-ea"/>
              </a:rPr>
              <a:t>元</a:t>
            </a:r>
            <a:r>
              <a:rPr lang="en-US" altLang="zh-CN" sz="1800" dirty="0" smtClean="0">
                <a:solidFill>
                  <a:schemeClr val="tx1"/>
                </a:solidFill>
                <a:sym typeface="+mn-ea"/>
              </a:rPr>
              <a:t>/</a:t>
            </a:r>
            <a:r>
              <a:rPr lang="zh-CN" altLang="en-US" sz="1800" dirty="0" smtClean="0">
                <a:solidFill>
                  <a:schemeClr val="tx1"/>
                </a:solidFill>
                <a:sym typeface="+mn-ea"/>
              </a:rPr>
              <a:t>污染当量）。</a:t>
            </a:r>
            <a:endParaRPr lang="en-US" altLang="zh-CN" sz="1800" b="1" dirty="0" smtClean="0">
              <a:solidFill>
                <a:schemeClr val="tx1"/>
              </a:solidFill>
              <a:latin typeface="仿宋_GB2312" panose="02010609030101010101" charset="-122"/>
              <a:ea typeface="仿宋_GB2312" panose="02010609030101010101" charset="-122"/>
              <a:cs typeface="Arial" panose="020B0604020202020204" pitchFamily="34" charset="0"/>
              <a:sym typeface="+mn-ea"/>
            </a:endParaRPr>
          </a:p>
        </p:txBody>
      </p:sp>
      <p:sp>
        <p:nvSpPr>
          <p:cNvPr id="7" name="TextBox 6"/>
          <p:cNvSpPr txBox="1"/>
          <p:nvPr/>
        </p:nvSpPr>
        <p:spPr>
          <a:xfrm>
            <a:off x="1408398" y="1333846"/>
            <a:ext cx="2056106"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algn="ctr"/>
            <a:r>
              <a:rPr lang="zh-CN" altLang="en-US" sz="1600" dirty="0" smtClean="0">
                <a:solidFill>
                  <a:schemeClr val="bg1"/>
                </a:solidFill>
              </a:rPr>
              <a:t>案例表述</a:t>
            </a:r>
            <a:endParaRPr lang="zh-CN" altLang="en-US" sz="1600" dirty="0">
              <a:solidFill>
                <a:schemeClr val="bg1"/>
              </a:solidFill>
            </a:endParaRPr>
          </a:p>
        </p:txBody>
      </p:sp>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案例二：环境保护税纳税申报表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graphicFrame>
        <p:nvGraphicFramePr>
          <p:cNvPr id="9" name="内容占位符 3"/>
          <p:cNvGraphicFramePr>
            <a:graphicFrameLocks/>
          </p:cNvGraphicFramePr>
          <p:nvPr/>
        </p:nvGraphicFramePr>
        <p:xfrm>
          <a:off x="539550" y="771550"/>
          <a:ext cx="8136906" cy="4206240"/>
        </p:xfrm>
        <a:graphic>
          <a:graphicData uri="http://schemas.openxmlformats.org/drawingml/2006/table">
            <a:tbl>
              <a:tblPr firstRow="1" bandRow="1">
                <a:tableStyleId>{5C22544A-7EE6-4342-B048-85BDC9FD1C3A}</a:tableStyleId>
              </a:tblPr>
              <a:tblGrid>
                <a:gridCol w="1356151"/>
                <a:gridCol w="1356151"/>
                <a:gridCol w="1356151"/>
                <a:gridCol w="1356151"/>
                <a:gridCol w="1356151"/>
                <a:gridCol w="1356151"/>
              </a:tblGrid>
              <a:tr h="591718">
                <a:tc gridSpan="6">
                  <a:txBody>
                    <a:bodyPr/>
                    <a:lstStyle/>
                    <a:p>
                      <a:pPr>
                        <a:buNone/>
                      </a:pPr>
                      <a:r>
                        <a:rPr lang="en-US" altLang="zh-CN" sz="1800" kern="100" dirty="0" smtClean="0">
                          <a:effectLst/>
                          <a:sym typeface="+mn-ea"/>
                        </a:rPr>
                        <a:t>XX</a:t>
                      </a:r>
                      <a:r>
                        <a:rPr lang="zh-CN" sz="1800" kern="100" dirty="0" smtClean="0">
                          <a:effectLst/>
                          <a:sym typeface="+mn-ea"/>
                        </a:rPr>
                        <a:t>火</a:t>
                      </a:r>
                      <a:r>
                        <a:rPr lang="zh-CN" sz="1800" kern="100" dirty="0">
                          <a:effectLst/>
                          <a:sym typeface="+mn-ea"/>
                        </a:rPr>
                        <a:t>力发电厂</a:t>
                      </a:r>
                      <a:r>
                        <a:rPr lang="en-US" altLang="zh-CN" sz="1800" kern="100" dirty="0">
                          <a:effectLst/>
                          <a:sym typeface="+mn-ea"/>
                        </a:rPr>
                        <a:t>3</a:t>
                      </a:r>
                      <a:r>
                        <a:rPr lang="zh-CN" sz="1800" kern="100" dirty="0">
                          <a:effectLst/>
                          <a:sym typeface="+mn-ea"/>
                        </a:rPr>
                        <a:t>月份污染当量计算表</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dirty="0"/>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r>
              <a:tr h="845311">
                <a:tc>
                  <a:txBody>
                    <a:bodyPr/>
                    <a:lstStyle/>
                    <a:p>
                      <a:pPr algn="ctr">
                        <a:spcAft>
                          <a:spcPts val="0"/>
                        </a:spcAft>
                      </a:pPr>
                      <a:r>
                        <a:rPr lang="en-US" altLang="zh-CN" sz="1800" kern="100" dirty="0">
                          <a:effectLst/>
                          <a:sym typeface="+mn-ea"/>
                        </a:rPr>
                        <a:t>3</a:t>
                      </a:r>
                      <a:r>
                        <a:rPr lang="zh-CN" sz="1800" kern="100" dirty="0">
                          <a:effectLst/>
                          <a:sym typeface="+mn-ea"/>
                        </a:rPr>
                        <a:t>月份排放总量</a:t>
                      </a:r>
                      <a:endParaRPr lang="en-US" altLang="zh-CN" sz="1800" kern="100" dirty="0">
                        <a:effectLst/>
                        <a:sym typeface="+mn-ea"/>
                      </a:endParaRPr>
                    </a:p>
                    <a:p>
                      <a:pPr algn="ctr">
                        <a:spcAft>
                          <a:spcPts val="0"/>
                        </a:spcAft>
                      </a:pPr>
                      <a:r>
                        <a:rPr lang="zh-CN" sz="1800" kern="100" dirty="0">
                          <a:effectLst/>
                          <a:sym typeface="+mn-ea"/>
                        </a:rPr>
                        <a:t>（</a:t>
                      </a:r>
                      <a:r>
                        <a:rPr lang="en-US" sz="1800" kern="100" dirty="0">
                          <a:effectLst/>
                          <a:sym typeface="+mn-ea"/>
                        </a:rPr>
                        <a:t>m³</a:t>
                      </a:r>
                      <a:r>
                        <a:rPr lang="zh-CN" sz="1800" kern="100" dirty="0">
                          <a:effectLst/>
                          <a:sym typeface="+mn-ea"/>
                        </a:rPr>
                        <a:t>）</a:t>
                      </a:r>
                      <a:endParaRPr lang="zh-CN" altLang="en-US"/>
                    </a:p>
                  </a:txBody>
                  <a:tcPr/>
                </a:tc>
                <a:tc>
                  <a:txBody>
                    <a:bodyPr/>
                    <a:lstStyle/>
                    <a:p>
                      <a:pPr algn="ctr">
                        <a:spcAft>
                          <a:spcPts val="0"/>
                        </a:spcAft>
                      </a:pPr>
                      <a:r>
                        <a:rPr lang="zh-CN" sz="1800" kern="100" dirty="0">
                          <a:effectLst/>
                          <a:sym typeface="+mn-ea"/>
                        </a:rPr>
                        <a:t>名称</a:t>
                      </a:r>
                      <a:endParaRPr lang="zh-CN" altLang="en-US"/>
                    </a:p>
                  </a:txBody>
                  <a:tcPr/>
                </a:tc>
                <a:tc>
                  <a:txBody>
                    <a:bodyPr/>
                    <a:lstStyle/>
                    <a:p>
                      <a:pPr algn="ctr">
                        <a:spcAft>
                          <a:spcPts val="0"/>
                        </a:spcAft>
                      </a:pPr>
                      <a:r>
                        <a:rPr lang="zh-CN" sz="1800" kern="100" dirty="0">
                          <a:effectLst/>
                          <a:sym typeface="+mn-ea"/>
                        </a:rPr>
                        <a:t>浓度值</a:t>
                      </a:r>
                      <a:endParaRPr lang="en-US" altLang="zh-CN" sz="1800" kern="100" dirty="0">
                        <a:effectLst/>
                        <a:sym typeface="+mn-ea"/>
                      </a:endParaRPr>
                    </a:p>
                    <a:p>
                      <a:pPr algn="ctr">
                        <a:spcAft>
                          <a:spcPts val="0"/>
                        </a:spcAft>
                      </a:pPr>
                      <a:r>
                        <a:rPr lang="zh-CN" altLang="en-US" sz="1800" kern="100" dirty="0">
                          <a:effectLst/>
                          <a:sym typeface="+mn-ea"/>
                        </a:rPr>
                        <a:t>（</a:t>
                      </a:r>
                      <a:r>
                        <a:rPr lang="en-US" sz="1800" kern="100" dirty="0">
                          <a:effectLst/>
                          <a:sym typeface="+mn-ea"/>
                        </a:rPr>
                        <a:t>mg/m³</a:t>
                      </a:r>
                      <a:r>
                        <a:rPr lang="zh-CN" altLang="en-US" sz="1800" kern="100" dirty="0">
                          <a:effectLst/>
                          <a:sym typeface="+mn-ea"/>
                        </a:rPr>
                        <a:t>）</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a:p>
                  </a:txBody>
                  <a:tcPr/>
                </a:tc>
                <a:tc>
                  <a:txBody>
                    <a:bodyPr/>
                    <a:lstStyle/>
                    <a:p>
                      <a:pPr algn="ctr">
                        <a:spcAft>
                          <a:spcPts val="0"/>
                        </a:spcAft>
                      </a:pPr>
                      <a:r>
                        <a:rPr lang="zh-CN" sz="1800" kern="100" dirty="0">
                          <a:effectLst/>
                          <a:sym typeface="+mn-ea"/>
                        </a:rPr>
                        <a:t>当量值</a:t>
                      </a:r>
                      <a:endParaRPr lang="en-US" altLang="zh-CN" sz="1800" kern="100" dirty="0">
                        <a:effectLst/>
                        <a:sym typeface="+mn-ea"/>
                      </a:endParaRPr>
                    </a:p>
                    <a:p>
                      <a:pPr algn="ctr">
                        <a:spcAft>
                          <a:spcPts val="0"/>
                        </a:spcAft>
                      </a:pPr>
                      <a:r>
                        <a:rPr lang="zh-CN" altLang="en-US" sz="1800" kern="100" dirty="0">
                          <a:effectLst/>
                          <a:sym typeface="+mn-ea"/>
                        </a:rPr>
                        <a:t>（</a:t>
                      </a:r>
                      <a:r>
                        <a:rPr lang="en-US" sz="1800" kern="100" dirty="0">
                          <a:effectLst/>
                          <a:sym typeface="+mn-ea"/>
                        </a:rPr>
                        <a:t>kg</a:t>
                      </a:r>
                      <a:r>
                        <a:rPr lang="zh-CN" altLang="en-US" sz="1800" kern="100" dirty="0">
                          <a:effectLst/>
                          <a:sym typeface="+mn-ea"/>
                        </a:rPr>
                        <a:t>）</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a:p>
                  </a:txBody>
                  <a:tcPr/>
                </a:tc>
                <a:tc>
                  <a:txBody>
                    <a:bodyPr/>
                    <a:lstStyle/>
                    <a:p>
                      <a:pPr>
                        <a:buNone/>
                      </a:pPr>
                      <a:r>
                        <a:rPr lang="zh-CN" sz="1800" kern="100" dirty="0">
                          <a:effectLst/>
                          <a:sym typeface="+mn-ea"/>
                        </a:rPr>
                        <a:t>污染当量</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a:p>
                  </a:txBody>
                  <a:tcPr/>
                </a:tc>
                <a:tc>
                  <a:txBody>
                    <a:bodyPr/>
                    <a:lstStyle/>
                    <a:p>
                      <a:pPr>
                        <a:buNone/>
                      </a:pPr>
                      <a:r>
                        <a:rPr lang="zh-CN" sz="1800" kern="100" dirty="0">
                          <a:effectLst/>
                          <a:sym typeface="+mn-ea"/>
                        </a:rPr>
                        <a:t>排序</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a:p>
                  </a:txBody>
                  <a:tcPr/>
                </a:tc>
              </a:tr>
              <a:tr h="845311">
                <a:tc rowSpan="5">
                  <a:txBody>
                    <a:bodyPr/>
                    <a:lstStyle/>
                    <a:p>
                      <a:pPr>
                        <a:buNone/>
                      </a:pPr>
                      <a:r>
                        <a:rPr lang="en-US" sz="1800" kern="100" dirty="0">
                          <a:effectLst/>
                          <a:sym typeface="+mn-ea"/>
                        </a:rPr>
                        <a:t>10000000</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dirty="0"/>
                    </a:p>
                  </a:txBody>
                  <a:tcPr/>
                </a:tc>
                <a:tc>
                  <a:txBody>
                    <a:bodyPr/>
                    <a:lstStyle/>
                    <a:p>
                      <a:pPr>
                        <a:buNone/>
                      </a:pPr>
                      <a:r>
                        <a:rPr lang="zh-CN" sz="1800" kern="100">
                          <a:effectLst/>
                          <a:sym typeface="+mn-ea"/>
                        </a:rPr>
                        <a:t>二氧化硫</a:t>
                      </a:r>
                      <a:endParaRPr lang="zh-CN" altLang="en-US"/>
                    </a:p>
                  </a:txBody>
                  <a:tcPr/>
                </a:tc>
                <a:tc>
                  <a:txBody>
                    <a:bodyPr/>
                    <a:lstStyle/>
                    <a:p>
                      <a:pPr>
                        <a:buNone/>
                      </a:pPr>
                      <a:r>
                        <a:rPr lang="en-US" altLang="zh-CN" sz="1800" kern="100" dirty="0">
                          <a:effectLst/>
                          <a:sym typeface="+mn-ea"/>
                        </a:rPr>
                        <a:t>120</a:t>
                      </a:r>
                      <a:endParaRPr lang="zh-CN" altLang="en-US"/>
                    </a:p>
                  </a:txBody>
                  <a:tcPr/>
                </a:tc>
                <a:tc>
                  <a:txBody>
                    <a:bodyPr/>
                    <a:lstStyle/>
                    <a:p>
                      <a:pPr algn="just">
                        <a:spcAft>
                          <a:spcPts val="0"/>
                        </a:spcAft>
                      </a:pPr>
                      <a:r>
                        <a:rPr lang="en-US" sz="1800" kern="100">
                          <a:effectLst/>
                          <a:sym typeface="+mn-ea"/>
                        </a:rPr>
                        <a:t>0.95</a:t>
                      </a:r>
                      <a:endParaRPr lang="zh-CN" altLang="en-US"/>
                    </a:p>
                  </a:txBody>
                  <a:tcPr/>
                </a:tc>
                <a:tc>
                  <a:txBody>
                    <a:bodyPr/>
                    <a:lstStyle/>
                    <a:p>
                      <a:pPr>
                        <a:buNone/>
                      </a:pPr>
                      <a:r>
                        <a:rPr lang="en-US" altLang="zh-CN" sz="1800" kern="100" dirty="0">
                          <a:effectLst/>
                          <a:sym typeface="+mn-ea"/>
                        </a:rPr>
                        <a:t>1263.157895</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dirty="0"/>
                    </a:p>
                  </a:txBody>
                  <a:tcPr/>
                </a:tc>
                <a:tc>
                  <a:txBody>
                    <a:bodyPr/>
                    <a:lstStyle/>
                    <a:p>
                      <a:pPr>
                        <a:buNone/>
                      </a:pPr>
                      <a:r>
                        <a:rPr lang="en-US" sz="1800" kern="100" dirty="0">
                          <a:effectLst/>
                          <a:sym typeface="+mn-ea"/>
                        </a:rPr>
                        <a:t>1</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a:p>
                  </a:txBody>
                  <a:tcPr/>
                </a:tc>
              </a:tr>
              <a:tr h="591718">
                <a:tc vMerge="1">
                  <a:txBody>
                    <a:bodyPr/>
                    <a:lstStyle/>
                    <a:p>
                      <a:endParaRPr lang="zh-CN"/>
                    </a:p>
                  </a:txBody>
                  <a:tcPr/>
                </a:tc>
                <a:tc>
                  <a:txBody>
                    <a:bodyPr/>
                    <a:lstStyle/>
                    <a:p>
                      <a:pPr>
                        <a:buNone/>
                      </a:pPr>
                      <a:r>
                        <a:rPr lang="zh-CN" altLang="zh-CN" sz="1800" kern="100" dirty="0">
                          <a:effectLst/>
                          <a:sym typeface="+mn-ea"/>
                        </a:rPr>
                        <a:t>氮氧化物</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a:p>
                  </a:txBody>
                  <a:tcPr/>
                </a:tc>
                <a:tc>
                  <a:txBody>
                    <a:bodyPr/>
                    <a:lstStyle/>
                    <a:p>
                      <a:pPr marL="0" algn="just" defTabSz="914400" rtl="0" eaLnBrk="1" latinLnBrk="0" hangingPunct="1">
                        <a:spcAft>
                          <a:spcPts val="0"/>
                        </a:spcAft>
                      </a:pPr>
                      <a:r>
                        <a:rPr lang="en-US" altLang="zh-CN" sz="1800" kern="100" dirty="0">
                          <a:effectLst/>
                          <a:sym typeface="+mn-ea"/>
                        </a:rPr>
                        <a:t>40</a:t>
                      </a:r>
                      <a:endParaRPr lang="zh-CN" altLang="en-US"/>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lang="en-US" altLang="zh-CN" sz="1800" kern="100" dirty="0">
                          <a:effectLst/>
                          <a:sym typeface="+mn-ea"/>
                        </a:rPr>
                        <a:t>0.95</a:t>
                      </a:r>
                      <a:endParaRPr lang="zh-CN" altLang="en-US"/>
                    </a:p>
                  </a:txBody>
                  <a:tcPr/>
                </a:tc>
                <a:tc>
                  <a:txBody>
                    <a:bodyPr/>
                    <a:lstStyle/>
                    <a:p>
                      <a:pPr>
                        <a:buNone/>
                      </a:pPr>
                      <a:r>
                        <a:rPr lang="en-US" altLang="zh-CN" sz="1800" kern="100" dirty="0">
                          <a:effectLst/>
                          <a:sym typeface="+mn-ea"/>
                        </a:rPr>
                        <a:t>421.052632</a:t>
                      </a:r>
                      <a:endParaRPr lang="zh-CN" altLang="en-US" sz="1800" kern="100" dirty="0">
                        <a:solidFill>
                          <a:schemeClr val="dk1"/>
                        </a:solidFill>
                        <a:effectLst/>
                        <a:latin typeface="+mn-lt"/>
                        <a:ea typeface="+mn-ea"/>
                        <a:cs typeface="+mn-cs"/>
                        <a:sym typeface="+mn-ea"/>
                      </a:endParaRPr>
                    </a:p>
                    <a:p>
                      <a:pPr>
                        <a:buNone/>
                      </a:pPr>
                      <a:endParaRPr lang="zh-CN" altLang="en-US"/>
                    </a:p>
                  </a:txBody>
                  <a:tcPr/>
                </a:tc>
                <a:tc>
                  <a:txBody>
                    <a:bodyPr/>
                    <a:lstStyle/>
                    <a:p>
                      <a:pPr marL="0" algn="just" defTabSz="914400" rtl="0" eaLnBrk="1" latinLnBrk="0" hangingPunct="1">
                        <a:spcAft>
                          <a:spcPts val="0"/>
                        </a:spcAft>
                      </a:pPr>
                      <a:r>
                        <a:rPr lang="en-US" altLang="zh-CN" sz="1800" kern="100" dirty="0">
                          <a:effectLst/>
                          <a:sym typeface="+mn-ea"/>
                        </a:rPr>
                        <a:t>2</a:t>
                      </a:r>
                      <a:endParaRPr lang="zh-CN" altLang="en-US"/>
                    </a:p>
                  </a:txBody>
                  <a:tcPr/>
                </a:tc>
              </a:tr>
              <a:tr h="338124">
                <a:tc vMerge="1">
                  <a:txBody>
                    <a:bodyPr/>
                    <a:lstStyle/>
                    <a:p>
                      <a:endParaRPr lang="zh-CN"/>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dirty="0"/>
                    </a:p>
                  </a:txBody>
                  <a:tcPr/>
                </a:tc>
                <a:tc>
                  <a:txBody>
                    <a:bodyPr/>
                    <a:lstStyle/>
                    <a:p>
                      <a:pPr>
                        <a:buNone/>
                      </a:pPr>
                      <a:endParaRPr lang="zh-CN" altLang="en-US"/>
                    </a:p>
                  </a:txBody>
                  <a:tcPr/>
                </a:tc>
                <a:tc>
                  <a:txBody>
                    <a:bodyPr/>
                    <a:lstStyle/>
                    <a:p>
                      <a:pPr>
                        <a:buNone/>
                      </a:pPr>
                      <a:endParaRPr lang="zh-CN" altLang="en-US"/>
                    </a:p>
                  </a:txBody>
                  <a:tcPr/>
                </a:tc>
              </a:tr>
              <a:tr h="338124">
                <a:tc vMerge="1">
                  <a:txBody>
                    <a:bodyPr/>
                    <a:lstStyle/>
                    <a:p>
                      <a:endParaRPr lang="zh-CN"/>
                    </a:p>
                  </a:txBody>
                  <a:tcPr/>
                </a:tc>
                <a:tc>
                  <a:txBody>
                    <a:bodyPr/>
                    <a:lstStyle/>
                    <a:p>
                      <a:pPr>
                        <a:buNone/>
                      </a:pPr>
                      <a:endParaRPr lang="zh-CN" altLang="en-US" dirty="0"/>
                    </a:p>
                  </a:txBody>
                  <a:tcPr/>
                </a:tc>
                <a:tc>
                  <a:txBody>
                    <a:bodyPr/>
                    <a:lstStyle/>
                    <a:p>
                      <a:pPr>
                        <a:buNone/>
                      </a:pPr>
                      <a:endParaRPr lang="zh-CN" altLang="en-US" dirty="0"/>
                    </a:p>
                  </a:txBody>
                  <a:tcPr/>
                </a:tc>
                <a:tc>
                  <a:txBody>
                    <a:bodyPr/>
                    <a:lstStyle/>
                    <a:p>
                      <a:pPr>
                        <a:buNone/>
                      </a:pPr>
                      <a:endParaRPr lang="zh-CN" altLang="en-US" dirty="0"/>
                    </a:p>
                  </a:txBody>
                  <a:tcPr/>
                </a:tc>
                <a:tc>
                  <a:txBody>
                    <a:bodyPr/>
                    <a:lstStyle/>
                    <a:p>
                      <a:pPr>
                        <a:buNone/>
                      </a:pPr>
                      <a:endParaRPr lang="zh-CN" altLang="en-US" dirty="0"/>
                    </a:p>
                  </a:txBody>
                  <a:tcPr/>
                </a:tc>
                <a:tc>
                  <a:txBody>
                    <a:bodyPr/>
                    <a:lstStyle/>
                    <a:p>
                      <a:pPr>
                        <a:buNone/>
                      </a:pPr>
                      <a:endParaRPr lang="zh-CN" altLang="en-US" dirty="0"/>
                    </a:p>
                  </a:txBody>
                  <a:tcPr/>
                </a:tc>
              </a:tr>
              <a:tr h="338124">
                <a:tc vMerge="1">
                  <a:txBody>
                    <a:bodyPr/>
                    <a:lstStyle/>
                    <a:p>
                      <a:endParaRPr lang="zh-CN"/>
                    </a:p>
                  </a:txBody>
                  <a:tcPr/>
                </a:tc>
                <a:tc>
                  <a:txBody>
                    <a:bodyPr/>
                    <a:lstStyle/>
                    <a:p>
                      <a:pPr>
                        <a:buNone/>
                      </a:pPr>
                      <a:endParaRPr lang="zh-CN" altLang="en-US" dirty="0"/>
                    </a:p>
                  </a:txBody>
                  <a:tcPr/>
                </a:tc>
                <a:tc>
                  <a:txBody>
                    <a:bodyPr/>
                    <a:lstStyle/>
                    <a:p>
                      <a:pPr>
                        <a:buNone/>
                      </a:pPr>
                      <a:endParaRPr lang="zh-CN" altLang="en-US" dirty="0"/>
                    </a:p>
                  </a:txBody>
                  <a:tcPr/>
                </a:tc>
                <a:tc>
                  <a:txBody>
                    <a:bodyPr/>
                    <a:lstStyle/>
                    <a:p>
                      <a:pPr>
                        <a:buNone/>
                      </a:pPr>
                      <a:endParaRPr lang="zh-CN" altLang="en-US"/>
                    </a:p>
                  </a:txBody>
                  <a:tcPr/>
                </a:tc>
                <a:tc>
                  <a:txBody>
                    <a:bodyPr/>
                    <a:lstStyle/>
                    <a:p>
                      <a:pPr algn="just">
                        <a:spcAft>
                          <a:spcPts val="0"/>
                        </a:spcAft>
                      </a:pPr>
                      <a:endParaRPr lang="zh-CN" altLang="en-US"/>
                    </a:p>
                  </a:txBody>
                  <a:tcPr/>
                </a:tc>
                <a:tc>
                  <a:txBody>
                    <a:bodyPr/>
                    <a:lstStyle/>
                    <a:p>
                      <a:pPr>
                        <a:buNone/>
                      </a:pPr>
                      <a:endParaRPr lang="zh-CN" altLang="en-US" dirty="0"/>
                    </a:p>
                  </a:txBody>
                  <a:tcPr/>
                </a:tc>
              </a:tr>
            </a:tbl>
          </a:graphicData>
        </a:graphic>
      </p:graphicFrame>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3858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案例二：环境保护税纳税申报表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4"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6743" t="11594" r="5981" b="6533"/>
          <a:stretch>
            <a:fillRect/>
          </a:stretch>
        </p:blipFill>
        <p:spPr>
          <a:xfrm>
            <a:off x="682744" y="771108"/>
            <a:ext cx="7993712" cy="4176906"/>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3858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案例二：环境保护税纳税申报表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5"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7124" t="10109" r="8019" b="5175"/>
          <a:stretch>
            <a:fillRect/>
          </a:stretch>
        </p:blipFill>
        <p:spPr>
          <a:xfrm>
            <a:off x="561341" y="700584"/>
            <a:ext cx="8043108" cy="4319438"/>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3858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案例二：环境保护税纳税申报表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4"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6249" t="10109" r="8893" b="10063"/>
          <a:stretch>
            <a:fillRect/>
          </a:stretch>
        </p:blipFill>
        <p:spPr>
          <a:xfrm>
            <a:off x="539552" y="733797"/>
            <a:ext cx="8208912" cy="4070201"/>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案例三：环境保护税纳税申报表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sp>
        <p:nvSpPr>
          <p:cNvPr id="3" name="流程图: 数据 2"/>
          <p:cNvSpPr/>
          <p:nvPr/>
        </p:nvSpPr>
        <p:spPr>
          <a:xfrm rot="16200000" flipH="1">
            <a:off x="1025939" y="1178236"/>
            <a:ext cx="504055" cy="468716"/>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160247" y="987574"/>
            <a:ext cx="7131496" cy="3726746"/>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a:off x="1043609" y="1267071"/>
            <a:ext cx="2708926"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475657" y="1851670"/>
            <a:ext cx="6453342" cy="249299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00000"/>
              </a:lnSpc>
            </a:pPr>
            <a:r>
              <a:rPr lang="en-US" altLang="zh-CN" sz="1800" dirty="0" smtClean="0">
                <a:solidFill>
                  <a:schemeClr val="tx1"/>
                </a:solidFill>
                <a:sym typeface="+mn-ea"/>
              </a:rPr>
              <a:t>XX</a:t>
            </a:r>
            <a:r>
              <a:rPr lang="zh-CN" altLang="en-US" sz="1800" dirty="0" smtClean="0">
                <a:solidFill>
                  <a:schemeClr val="tx1"/>
                </a:solidFill>
                <a:sym typeface="+mn-ea"/>
              </a:rPr>
              <a:t>化工厂是环境保护税纳税人，该厂仅有</a:t>
            </a:r>
            <a:r>
              <a:rPr lang="en-US" altLang="zh-CN" sz="1800" dirty="0" smtClean="0">
                <a:solidFill>
                  <a:schemeClr val="tx1"/>
                </a:solidFill>
                <a:sym typeface="+mn-ea"/>
              </a:rPr>
              <a:t>1</a:t>
            </a:r>
            <a:r>
              <a:rPr lang="zh-CN" altLang="en-US" sz="1800" dirty="0" smtClean="0">
                <a:solidFill>
                  <a:schemeClr val="tx1"/>
                </a:solidFill>
                <a:sym typeface="+mn-ea"/>
              </a:rPr>
              <a:t>个污水排放口且直接向黄河排放污水，已安装使用符合国家规定和监测规范的污染物自动监测设备，监测部分应税水污染物。检测数据显示，</a:t>
            </a:r>
            <a:r>
              <a:rPr lang="en-US" altLang="zh-CN" sz="1800" dirty="0" smtClean="0">
                <a:solidFill>
                  <a:schemeClr val="tx1"/>
                </a:solidFill>
                <a:sym typeface="+mn-ea"/>
              </a:rPr>
              <a:t>2018</a:t>
            </a:r>
            <a:r>
              <a:rPr lang="zh-CN" altLang="en-US" sz="1800" dirty="0" smtClean="0">
                <a:solidFill>
                  <a:schemeClr val="tx1"/>
                </a:solidFill>
                <a:sym typeface="+mn-ea"/>
              </a:rPr>
              <a:t>年</a:t>
            </a:r>
            <a:r>
              <a:rPr lang="en-US" altLang="zh-CN" sz="1800" dirty="0" smtClean="0">
                <a:solidFill>
                  <a:schemeClr val="tx1"/>
                </a:solidFill>
                <a:sym typeface="+mn-ea"/>
              </a:rPr>
              <a:t>3</a:t>
            </a:r>
            <a:r>
              <a:rPr lang="zh-CN" altLang="en-US" sz="1800" dirty="0" smtClean="0">
                <a:solidFill>
                  <a:schemeClr val="tx1"/>
                </a:solidFill>
                <a:sym typeface="+mn-ea"/>
              </a:rPr>
              <a:t>月份，该排放口共排放污水</a:t>
            </a:r>
            <a:r>
              <a:rPr lang="en-US" altLang="zh-CN" sz="1800" dirty="0" smtClean="0">
                <a:solidFill>
                  <a:schemeClr val="tx1"/>
                </a:solidFill>
                <a:sym typeface="+mn-ea"/>
              </a:rPr>
              <a:t>50</a:t>
            </a:r>
            <a:r>
              <a:rPr lang="zh-CN" altLang="en-US" sz="1800" dirty="0" smtClean="0">
                <a:solidFill>
                  <a:schemeClr val="tx1"/>
                </a:solidFill>
                <a:sym typeface="+mn-ea"/>
              </a:rPr>
              <a:t>万吨（折合</a:t>
            </a:r>
            <a:r>
              <a:rPr lang="en-US" altLang="zh-CN" sz="1800" dirty="0" smtClean="0">
                <a:solidFill>
                  <a:schemeClr val="tx1"/>
                </a:solidFill>
                <a:sym typeface="+mn-ea"/>
              </a:rPr>
              <a:t>50</a:t>
            </a:r>
            <a:r>
              <a:rPr lang="zh-CN" altLang="en-US" sz="1800" dirty="0" smtClean="0">
                <a:solidFill>
                  <a:schemeClr val="tx1"/>
                </a:solidFill>
                <a:sym typeface="+mn-ea"/>
              </a:rPr>
              <a:t>万立方米），其中：含一类应税污染物浓度为：总镍</a:t>
            </a:r>
            <a:r>
              <a:rPr lang="en-US" altLang="zh-CN" sz="1800" dirty="0" smtClean="0">
                <a:solidFill>
                  <a:schemeClr val="tx1"/>
                </a:solidFill>
                <a:sym typeface="+mn-ea"/>
              </a:rPr>
              <a:t>1.1 mg/L</a:t>
            </a:r>
            <a:r>
              <a:rPr lang="zh-CN" altLang="en-US" sz="1800" dirty="0" smtClean="0">
                <a:solidFill>
                  <a:schemeClr val="tx1"/>
                </a:solidFill>
                <a:sym typeface="+mn-ea"/>
              </a:rPr>
              <a:t>；二类应税污染物浓度分别为：硫化物</a:t>
            </a:r>
            <a:r>
              <a:rPr lang="en-US" altLang="zh-CN" sz="1800" dirty="0" smtClean="0">
                <a:solidFill>
                  <a:schemeClr val="tx1"/>
                </a:solidFill>
                <a:sym typeface="+mn-ea"/>
              </a:rPr>
              <a:t>0.025 mg/L</a:t>
            </a:r>
            <a:r>
              <a:rPr lang="zh-CN" altLang="en-US" sz="1800" dirty="0" smtClean="0">
                <a:solidFill>
                  <a:schemeClr val="tx1"/>
                </a:solidFill>
                <a:sym typeface="+mn-ea"/>
              </a:rPr>
              <a:t>；氟化物</a:t>
            </a:r>
            <a:r>
              <a:rPr lang="en-US" altLang="zh-CN" sz="1800" dirty="0" smtClean="0">
                <a:solidFill>
                  <a:schemeClr val="tx1"/>
                </a:solidFill>
                <a:sym typeface="+mn-ea"/>
              </a:rPr>
              <a:t>10 mg/L</a:t>
            </a:r>
            <a:r>
              <a:rPr lang="zh-CN" altLang="en-US" sz="1800" dirty="0" smtClean="0">
                <a:solidFill>
                  <a:schemeClr val="tx1"/>
                </a:solidFill>
                <a:sym typeface="+mn-ea"/>
              </a:rPr>
              <a:t>。另外，排放污水</a:t>
            </a:r>
            <a:r>
              <a:rPr lang="en-US" altLang="zh-CN" sz="1800" dirty="0" smtClean="0">
                <a:solidFill>
                  <a:schemeClr val="tx1"/>
                </a:solidFill>
                <a:sym typeface="+mn-ea"/>
              </a:rPr>
              <a:t>pH</a:t>
            </a:r>
            <a:r>
              <a:rPr lang="zh-CN" altLang="en-US" sz="1800" dirty="0" smtClean="0">
                <a:solidFill>
                  <a:schemeClr val="tx1"/>
                </a:solidFill>
                <a:sym typeface="+mn-ea"/>
              </a:rPr>
              <a:t>值被检出为</a:t>
            </a:r>
            <a:r>
              <a:rPr lang="en-US" altLang="zh-CN" sz="1800" dirty="0" smtClean="0">
                <a:solidFill>
                  <a:schemeClr val="tx1"/>
                </a:solidFill>
                <a:sym typeface="+mn-ea"/>
              </a:rPr>
              <a:t>5</a:t>
            </a:r>
            <a:r>
              <a:rPr lang="zh-CN" altLang="en-US" sz="1800" dirty="0" smtClean="0">
                <a:solidFill>
                  <a:schemeClr val="tx1"/>
                </a:solidFill>
                <a:sym typeface="+mn-ea"/>
              </a:rPr>
              <a:t>；氨氮根据排污系数法计算污染物排放量，产品共产生</a:t>
            </a:r>
            <a:r>
              <a:rPr lang="en-US" altLang="zh-CN" sz="1800" dirty="0" smtClean="0">
                <a:solidFill>
                  <a:schemeClr val="tx1"/>
                </a:solidFill>
                <a:sym typeface="+mn-ea"/>
              </a:rPr>
              <a:t>3</a:t>
            </a:r>
            <a:r>
              <a:rPr lang="zh-CN" altLang="en-US" sz="1800" dirty="0" smtClean="0">
                <a:solidFill>
                  <a:schemeClr val="tx1"/>
                </a:solidFill>
                <a:sym typeface="+mn-ea"/>
              </a:rPr>
              <a:t>万吨，产排污系数都为根据产品</a:t>
            </a:r>
            <a:r>
              <a:rPr lang="en-US" altLang="zh-CN" sz="1800" dirty="0" smtClean="0">
                <a:solidFill>
                  <a:schemeClr val="tx1"/>
                </a:solidFill>
                <a:sym typeface="+mn-ea"/>
              </a:rPr>
              <a:t>400 g/t</a:t>
            </a:r>
            <a:r>
              <a:rPr lang="zh-CN" altLang="en-US" sz="1800" dirty="0" smtClean="0">
                <a:solidFill>
                  <a:schemeClr val="tx1"/>
                </a:solidFill>
                <a:sym typeface="+mn-ea"/>
              </a:rPr>
              <a:t>。（水污染物税率为</a:t>
            </a:r>
            <a:r>
              <a:rPr lang="en-US" altLang="zh-CN" sz="1800" dirty="0" smtClean="0">
                <a:solidFill>
                  <a:schemeClr val="tx1"/>
                </a:solidFill>
                <a:sym typeface="+mn-ea"/>
              </a:rPr>
              <a:t>1.4</a:t>
            </a:r>
            <a:r>
              <a:rPr lang="zh-CN" altLang="en-US" sz="1800" dirty="0" smtClean="0">
                <a:solidFill>
                  <a:schemeClr val="tx1"/>
                </a:solidFill>
                <a:sym typeface="+mn-ea"/>
              </a:rPr>
              <a:t>元</a:t>
            </a:r>
            <a:r>
              <a:rPr lang="en-US" altLang="zh-CN" sz="1800" dirty="0" smtClean="0">
                <a:solidFill>
                  <a:schemeClr val="tx1"/>
                </a:solidFill>
                <a:sym typeface="+mn-ea"/>
              </a:rPr>
              <a:t>/</a:t>
            </a:r>
            <a:r>
              <a:rPr lang="zh-CN" altLang="en-US" sz="1800" dirty="0" smtClean="0">
                <a:solidFill>
                  <a:schemeClr val="tx1"/>
                </a:solidFill>
                <a:sym typeface="+mn-ea"/>
              </a:rPr>
              <a:t>污染当量）。</a:t>
            </a:r>
            <a:endParaRPr lang="en-US" altLang="zh-CN" sz="1800" b="1" dirty="0" smtClean="0">
              <a:solidFill>
                <a:schemeClr val="tx1"/>
              </a:solidFill>
              <a:latin typeface="仿宋_GB2312" panose="02010609030101010101" charset="-122"/>
              <a:ea typeface="仿宋_GB2312" panose="02010609030101010101" charset="-122"/>
              <a:cs typeface="Arial" panose="020B0604020202020204" pitchFamily="34" charset="0"/>
              <a:sym typeface="+mn-ea"/>
            </a:endParaRPr>
          </a:p>
        </p:txBody>
      </p:sp>
      <p:sp>
        <p:nvSpPr>
          <p:cNvPr id="7" name="TextBox 6"/>
          <p:cNvSpPr txBox="1"/>
          <p:nvPr/>
        </p:nvSpPr>
        <p:spPr>
          <a:xfrm>
            <a:off x="1408398" y="1333846"/>
            <a:ext cx="2056106"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algn="ctr"/>
            <a:r>
              <a:rPr lang="zh-CN" altLang="en-US" sz="1600" dirty="0" smtClean="0">
                <a:solidFill>
                  <a:schemeClr val="bg1"/>
                </a:solidFill>
              </a:rPr>
              <a:t>案例表述</a:t>
            </a:r>
            <a:endParaRPr lang="zh-CN" altLang="en-US" sz="1600" dirty="0">
              <a:solidFill>
                <a:schemeClr val="bg1"/>
              </a:solidFill>
            </a:endParaRPr>
          </a:p>
        </p:txBody>
      </p:sp>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案例三：环境保护税纳税申报表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graphicFrame>
        <p:nvGraphicFramePr>
          <p:cNvPr id="4" name="内容占位符 4"/>
          <p:cNvGraphicFramePr>
            <a:graphicFrameLocks/>
          </p:cNvGraphicFramePr>
          <p:nvPr/>
        </p:nvGraphicFramePr>
        <p:xfrm>
          <a:off x="611560" y="735287"/>
          <a:ext cx="8054276" cy="5436863"/>
        </p:xfrm>
        <a:graphic>
          <a:graphicData uri="http://schemas.openxmlformats.org/drawingml/2006/table">
            <a:tbl>
              <a:tblPr firstRow="1" bandRow="1">
                <a:tableStyleId>{5C22544A-7EE6-4342-B048-85BDC9FD1C3A}</a:tableStyleId>
              </a:tblPr>
              <a:tblGrid>
                <a:gridCol w="1016514"/>
                <a:gridCol w="750954"/>
                <a:gridCol w="719341"/>
                <a:gridCol w="734905"/>
                <a:gridCol w="805427"/>
                <a:gridCol w="805427"/>
                <a:gridCol w="805427"/>
                <a:gridCol w="805427"/>
                <a:gridCol w="805427"/>
                <a:gridCol w="805427"/>
              </a:tblGrid>
              <a:tr h="625787">
                <a:tc gridSpan="10">
                  <a:txBody>
                    <a:bodyPr/>
                    <a:lstStyle/>
                    <a:p>
                      <a:pPr>
                        <a:buNone/>
                      </a:pPr>
                      <a:r>
                        <a:rPr lang="en-US" altLang="zh-CN" sz="1800" kern="100" dirty="0">
                          <a:effectLst/>
                          <a:sym typeface="+mn-ea"/>
                        </a:rPr>
                        <a:t>XX</a:t>
                      </a:r>
                      <a:r>
                        <a:rPr lang="zh-CN" sz="1800" kern="100" dirty="0">
                          <a:effectLst/>
                          <a:sym typeface="+mn-ea"/>
                        </a:rPr>
                        <a:t>化工厂</a:t>
                      </a:r>
                      <a:r>
                        <a:rPr lang="en-US" sz="1800" kern="100" dirty="0">
                          <a:effectLst/>
                          <a:sym typeface="+mn-ea"/>
                        </a:rPr>
                        <a:t>3</a:t>
                      </a:r>
                      <a:r>
                        <a:rPr lang="zh-CN" sz="1800" kern="100" dirty="0">
                          <a:effectLst/>
                          <a:sym typeface="+mn-ea"/>
                        </a:rPr>
                        <a:t>月份污染当量计算表</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dirty="0"/>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r>
              <a:tr h="327793">
                <a:tc rowSpan="2">
                  <a:txBody>
                    <a:bodyPr/>
                    <a:lstStyle/>
                    <a:p>
                      <a:pPr>
                        <a:buNone/>
                      </a:pPr>
                      <a:r>
                        <a:rPr lang="en-US" altLang="zh-CN" sz="1600" dirty="0">
                          <a:sym typeface="Arial" panose="020B0604020202020204" pitchFamily="34" charset="0"/>
                        </a:rPr>
                        <a:t>3</a:t>
                      </a:r>
                      <a:r>
                        <a:rPr lang="zh-CN" altLang="zh-CN" sz="1600" dirty="0">
                          <a:sym typeface="Arial" panose="020B0604020202020204" pitchFamily="34" charset="0"/>
                        </a:rPr>
                        <a:t>月份排放总量</a:t>
                      </a:r>
                      <a:endParaRPr lang="en-US" altLang="zh-CN" sz="1600" dirty="0">
                        <a:sym typeface="Arial" panose="020B0604020202020204" pitchFamily="34" charset="0"/>
                      </a:endParaRPr>
                    </a:p>
                    <a:p>
                      <a:pPr>
                        <a:buNone/>
                      </a:pPr>
                      <a:r>
                        <a:rPr lang="zh-CN" altLang="zh-CN" sz="1600" dirty="0">
                          <a:sym typeface="Arial" panose="020B0604020202020204" pitchFamily="34" charset="0"/>
                        </a:rPr>
                        <a:t>（</a:t>
                      </a:r>
                      <a:r>
                        <a:rPr lang="en-US" altLang="zh-CN" sz="1600" dirty="0">
                          <a:sym typeface="Arial" panose="020B0604020202020204" pitchFamily="34" charset="0"/>
                        </a:rPr>
                        <a:t>L</a:t>
                      </a:r>
                      <a:r>
                        <a:rPr lang="zh-CN" altLang="zh-CN" sz="1600" dirty="0">
                          <a:sym typeface="Arial" panose="020B0604020202020204" pitchFamily="34" charset="0"/>
                        </a:rPr>
                        <a:t>）</a:t>
                      </a:r>
                      <a:endParaRPr lang="zh-CN" altLang="en-US" sz="1600" dirty="0"/>
                    </a:p>
                  </a:txBody>
                  <a:tcPr/>
                </a:tc>
                <a:tc gridSpan="5">
                  <a:txBody>
                    <a:bodyPr/>
                    <a:lstStyle/>
                    <a:p>
                      <a:pPr>
                        <a:buNone/>
                      </a:pPr>
                      <a:r>
                        <a:rPr lang="zh-CN" sz="1600" kern="100" dirty="0">
                          <a:effectLst/>
                          <a:sym typeface="+mn-ea"/>
                        </a:rPr>
                        <a:t>一类污染物</a:t>
                      </a:r>
                      <a:endParaRPr lang="zh-CN" altLang="en-US" sz="1600" dirty="0"/>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gridSpan="4">
                  <a:txBody>
                    <a:bodyPr/>
                    <a:lstStyle/>
                    <a:p>
                      <a:pPr>
                        <a:buNone/>
                      </a:pPr>
                      <a:r>
                        <a:rPr lang="zh-CN" sz="1600" kern="100">
                          <a:effectLst/>
                          <a:sym typeface="+mn-ea"/>
                        </a:rPr>
                        <a:t>其他类污染物</a:t>
                      </a:r>
                      <a:endParaRPr lang="zh-CN" altLang="en-US" sz="1600"/>
                    </a:p>
                  </a:txBody>
                  <a:tcPr/>
                </a:tc>
                <a:tc hMerge="1">
                  <a:txBody>
                    <a:bodyPr/>
                    <a:lstStyle/>
                    <a:p>
                      <a:endParaRPr lang="zh-CN"/>
                    </a:p>
                  </a:txBody>
                  <a:tcPr/>
                </a:tc>
                <a:tc hMerge="1">
                  <a:txBody>
                    <a:bodyPr/>
                    <a:lstStyle/>
                    <a:p>
                      <a:endParaRPr lang="zh-CN"/>
                    </a:p>
                  </a:txBody>
                  <a:tcPr/>
                </a:tc>
                <a:tc hMerge="1">
                  <a:txBody>
                    <a:bodyPr/>
                    <a:lstStyle/>
                    <a:p>
                      <a:endParaRPr lang="zh-CN"/>
                    </a:p>
                  </a:txBody>
                  <a:tcPr/>
                </a:tc>
              </a:tr>
              <a:tr h="1042979">
                <a:tc vMerge="1">
                  <a:txBody>
                    <a:bodyPr/>
                    <a:lstStyle/>
                    <a:p>
                      <a:endParaRPr lang="zh-CN"/>
                    </a:p>
                  </a:txBody>
                  <a:tcPr/>
                </a:tc>
                <a:tc>
                  <a:txBody>
                    <a:bodyPr/>
                    <a:lstStyle/>
                    <a:p>
                      <a:pPr>
                        <a:buNone/>
                      </a:pPr>
                      <a:r>
                        <a:rPr lang="zh-CN" sz="1600" kern="100">
                          <a:effectLst/>
                          <a:sym typeface="+mn-ea"/>
                        </a:rPr>
                        <a:t>名称</a:t>
                      </a:r>
                      <a:endParaRPr lang="zh-CN" altLang="en-US" sz="1600"/>
                    </a:p>
                  </a:txBody>
                  <a:tcPr/>
                </a:tc>
                <a:tc>
                  <a:txBody>
                    <a:bodyPr/>
                    <a:lstStyle/>
                    <a:p>
                      <a:pPr algn="ctr">
                        <a:spcAft>
                          <a:spcPts val="0"/>
                        </a:spcAft>
                      </a:pPr>
                      <a:r>
                        <a:rPr lang="zh-CN" sz="1600" kern="100" dirty="0">
                          <a:effectLst/>
                          <a:sym typeface="+mn-ea"/>
                        </a:rPr>
                        <a:t>浓度值</a:t>
                      </a:r>
                      <a:endParaRPr lang="en-US" altLang="zh-CN" sz="1600" kern="100" dirty="0">
                        <a:effectLst/>
                        <a:sym typeface="+mn-ea"/>
                      </a:endParaRPr>
                    </a:p>
                    <a:p>
                      <a:pPr algn="ctr">
                        <a:spcAft>
                          <a:spcPts val="0"/>
                        </a:spcAft>
                      </a:pPr>
                      <a:r>
                        <a:rPr lang="zh-CN" altLang="en-US" sz="1600" kern="100" dirty="0">
                          <a:effectLst/>
                          <a:sym typeface="+mn-ea"/>
                        </a:rPr>
                        <a:t>（</a:t>
                      </a:r>
                      <a:r>
                        <a:rPr lang="en-US" sz="1600" kern="100" dirty="0">
                          <a:effectLst/>
                          <a:sym typeface="+mn-ea"/>
                        </a:rPr>
                        <a:t>mg/L</a:t>
                      </a:r>
                      <a:r>
                        <a:rPr lang="zh-CN" altLang="en-US" sz="1600" kern="100" dirty="0">
                          <a:effectLst/>
                          <a:sym typeface="+mn-ea"/>
                        </a:rPr>
                        <a:t>）</a:t>
                      </a:r>
                      <a:endParaRPr lang="zh-CN" altLang="en-US" sz="1600"/>
                    </a:p>
                  </a:txBody>
                  <a:tcPr/>
                </a:tc>
                <a:tc>
                  <a:txBody>
                    <a:bodyPr/>
                    <a:lstStyle/>
                    <a:p>
                      <a:pPr algn="ctr">
                        <a:spcAft>
                          <a:spcPts val="0"/>
                        </a:spcAft>
                      </a:pPr>
                      <a:r>
                        <a:rPr lang="zh-CN" sz="1600" kern="100" dirty="0">
                          <a:effectLst/>
                          <a:sym typeface="+mn-ea"/>
                        </a:rPr>
                        <a:t>当量值</a:t>
                      </a:r>
                      <a:endParaRPr lang="en-US" altLang="zh-CN" sz="1600" kern="100" dirty="0">
                        <a:effectLst/>
                        <a:sym typeface="+mn-ea"/>
                      </a:endParaRPr>
                    </a:p>
                    <a:p>
                      <a:pPr algn="ctr">
                        <a:spcAft>
                          <a:spcPts val="0"/>
                        </a:spcAft>
                      </a:pPr>
                      <a:r>
                        <a:rPr lang="zh-CN" altLang="en-US" sz="1600" kern="100" dirty="0">
                          <a:effectLst/>
                          <a:sym typeface="+mn-ea"/>
                        </a:rPr>
                        <a:t>（</a:t>
                      </a:r>
                      <a:r>
                        <a:rPr lang="en-US" sz="1600" kern="100" dirty="0">
                          <a:effectLst/>
                          <a:sym typeface="+mn-ea"/>
                        </a:rPr>
                        <a:t>kg</a:t>
                      </a:r>
                      <a:r>
                        <a:rPr lang="zh-CN" altLang="en-US" sz="1600" kern="100" dirty="0">
                          <a:effectLst/>
                          <a:sym typeface="+mn-ea"/>
                        </a:rPr>
                        <a:t>）</a:t>
                      </a:r>
                      <a:endParaRPr lang="zh-CN" altLang="en-US" sz="1600"/>
                    </a:p>
                  </a:txBody>
                  <a:tcPr/>
                </a:tc>
                <a:tc>
                  <a:txBody>
                    <a:bodyPr/>
                    <a:lstStyle/>
                    <a:p>
                      <a:pPr>
                        <a:buNone/>
                      </a:pPr>
                      <a:r>
                        <a:rPr lang="zh-CN" sz="1600" kern="100" dirty="0">
                          <a:effectLst/>
                          <a:sym typeface="+mn-ea"/>
                        </a:rPr>
                        <a:t>污染当量</a:t>
                      </a:r>
                      <a:r>
                        <a:rPr lang="zh-CN" altLang="en-US" sz="1600" kern="100" dirty="0">
                          <a:effectLst/>
                          <a:sym typeface="+mn-ea"/>
                        </a:rPr>
                        <a:t>数</a:t>
                      </a:r>
                      <a:endParaRPr lang="zh-CN" altLang="en-US" sz="1600"/>
                    </a:p>
                  </a:txBody>
                  <a:tcPr/>
                </a:tc>
                <a:tc>
                  <a:txBody>
                    <a:bodyPr/>
                    <a:lstStyle/>
                    <a:p>
                      <a:pPr>
                        <a:buNone/>
                      </a:pPr>
                      <a:r>
                        <a:rPr lang="zh-CN" sz="1600" kern="100">
                          <a:effectLst/>
                          <a:sym typeface="+mn-ea"/>
                        </a:rPr>
                        <a:t>排序</a:t>
                      </a:r>
                      <a:endParaRPr lang="zh-CN" altLang="en-US" sz="1600"/>
                    </a:p>
                  </a:txBody>
                  <a:tcPr/>
                </a:tc>
                <a:tc>
                  <a:txBody>
                    <a:bodyPr/>
                    <a:lstStyle/>
                    <a:p>
                      <a:pPr>
                        <a:buNone/>
                      </a:pPr>
                      <a:r>
                        <a:rPr lang="zh-CN" sz="1600" kern="100">
                          <a:effectLst/>
                          <a:sym typeface="+mn-ea"/>
                        </a:rPr>
                        <a:t>名称</a:t>
                      </a:r>
                      <a:endParaRPr lang="zh-CN" altLang="en-US" sz="1600"/>
                    </a:p>
                  </a:txBody>
                  <a:tcPr/>
                </a:tc>
                <a:tc>
                  <a:txBody>
                    <a:bodyPr/>
                    <a:lstStyle/>
                    <a:p>
                      <a:pPr algn="ctr">
                        <a:spcAft>
                          <a:spcPts val="0"/>
                        </a:spcAft>
                      </a:pPr>
                      <a:r>
                        <a:rPr lang="zh-CN" sz="1600" kern="100" dirty="0">
                          <a:effectLst/>
                          <a:sym typeface="+mn-ea"/>
                        </a:rPr>
                        <a:t>浓度值</a:t>
                      </a:r>
                      <a:endParaRPr lang="en-US" altLang="zh-CN" sz="1600" kern="100" dirty="0">
                        <a:effectLst/>
                        <a:sym typeface="+mn-ea"/>
                      </a:endParaRPr>
                    </a:p>
                    <a:p>
                      <a:pPr algn="ctr">
                        <a:spcAft>
                          <a:spcPts val="0"/>
                        </a:spcAft>
                      </a:pPr>
                      <a:r>
                        <a:rPr lang="zh-CN" altLang="en-US" sz="1600" kern="100" dirty="0">
                          <a:effectLst/>
                          <a:sym typeface="+mn-ea"/>
                        </a:rPr>
                        <a:t>（</a:t>
                      </a:r>
                      <a:r>
                        <a:rPr lang="en-US" sz="1600" kern="100" dirty="0">
                          <a:effectLst/>
                          <a:sym typeface="+mn-ea"/>
                        </a:rPr>
                        <a:t>mg/L</a:t>
                      </a:r>
                      <a:r>
                        <a:rPr lang="zh-CN" altLang="en-US" sz="1600" kern="100" dirty="0">
                          <a:effectLst/>
                          <a:sym typeface="+mn-ea"/>
                        </a:rPr>
                        <a:t>）</a:t>
                      </a:r>
                      <a:endParaRPr lang="zh-CN" altLang="en-US" sz="1600"/>
                    </a:p>
                  </a:txBody>
                  <a:tcPr/>
                </a:tc>
                <a:tc>
                  <a:txBody>
                    <a:bodyPr/>
                    <a:lstStyle/>
                    <a:p>
                      <a:pPr algn="ctr">
                        <a:spcAft>
                          <a:spcPts val="0"/>
                        </a:spcAft>
                      </a:pPr>
                      <a:r>
                        <a:rPr lang="zh-CN" sz="1600" kern="100" dirty="0">
                          <a:effectLst/>
                          <a:sym typeface="+mn-ea"/>
                        </a:rPr>
                        <a:t>当量值</a:t>
                      </a:r>
                      <a:endParaRPr lang="en-US" altLang="zh-CN" sz="1600" kern="100" dirty="0">
                        <a:effectLst/>
                        <a:sym typeface="+mn-ea"/>
                      </a:endParaRPr>
                    </a:p>
                    <a:p>
                      <a:pPr algn="ctr">
                        <a:spcAft>
                          <a:spcPts val="0"/>
                        </a:spcAft>
                      </a:pPr>
                      <a:r>
                        <a:rPr lang="zh-CN" altLang="en-US" sz="1600" kern="100" dirty="0">
                          <a:effectLst/>
                          <a:sym typeface="+mn-ea"/>
                        </a:rPr>
                        <a:t>（</a:t>
                      </a:r>
                      <a:r>
                        <a:rPr lang="en-US" sz="1600" kern="100" dirty="0">
                          <a:effectLst/>
                          <a:sym typeface="+mn-ea"/>
                        </a:rPr>
                        <a:t>kg</a:t>
                      </a:r>
                      <a:r>
                        <a:rPr lang="zh-CN" altLang="en-US" sz="1600" kern="100" dirty="0">
                          <a:effectLst/>
                          <a:sym typeface="+mn-ea"/>
                        </a:rPr>
                        <a:t>或</a:t>
                      </a:r>
                      <a:r>
                        <a:rPr lang="en-US" altLang="zh-CN" sz="1600" kern="100" dirty="0">
                          <a:effectLst/>
                          <a:sym typeface="+mn-ea"/>
                        </a:rPr>
                        <a:t>t</a:t>
                      </a:r>
                      <a:r>
                        <a:rPr lang="zh-CN" altLang="en-US" sz="1600" kern="100" dirty="0">
                          <a:effectLst/>
                          <a:sym typeface="+mn-ea"/>
                        </a:rPr>
                        <a:t>）</a:t>
                      </a:r>
                      <a:endParaRPr lang="zh-CN" altLang="en-US" sz="1600"/>
                    </a:p>
                  </a:txBody>
                  <a:tcPr/>
                </a:tc>
                <a:tc>
                  <a:txBody>
                    <a:bodyPr/>
                    <a:lstStyle/>
                    <a:p>
                      <a:pPr>
                        <a:buNone/>
                      </a:pPr>
                      <a:r>
                        <a:rPr lang="zh-CN" sz="1600" kern="100" dirty="0">
                          <a:effectLst/>
                          <a:sym typeface="+mn-ea"/>
                        </a:rPr>
                        <a:t>污染当量</a:t>
                      </a:r>
                      <a:r>
                        <a:rPr lang="zh-CN" altLang="en-US" sz="1600" kern="100" dirty="0">
                          <a:effectLst/>
                          <a:sym typeface="+mn-ea"/>
                        </a:rPr>
                        <a:t>数</a:t>
                      </a:r>
                      <a:endParaRPr lang="zh-CN" altLang="en-US" sz="1600"/>
                    </a:p>
                  </a:txBody>
                  <a:tcPr/>
                </a:tc>
              </a:tr>
              <a:tr h="686541">
                <a:tc rowSpan="7">
                  <a:txBody>
                    <a:bodyPr/>
                    <a:lstStyle/>
                    <a:p>
                      <a:pPr algn="ctr">
                        <a:buNone/>
                      </a:pPr>
                      <a:r>
                        <a:rPr lang="en-US" sz="1600" kern="100">
                          <a:effectLst/>
                          <a:sym typeface="+mn-ea"/>
                        </a:rPr>
                        <a:t>500000000</a:t>
                      </a:r>
                      <a:endParaRPr lang="zh-CN" altLang="en-US" sz="160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lang="zh-CN" altLang="zh-CN" sz="1600" kern="100" dirty="0">
                          <a:effectLst/>
                          <a:sym typeface="+mn-ea"/>
                        </a:rPr>
                        <a:t>总镍</a:t>
                      </a:r>
                      <a:endParaRPr lang="zh-CN" altLang="en-US" sz="1600"/>
                    </a:p>
                  </a:txBody>
                  <a:tcPr/>
                </a:tc>
                <a:tc>
                  <a:txBody>
                    <a:bodyPr/>
                    <a:lstStyle/>
                    <a:p>
                      <a:pPr>
                        <a:buNone/>
                      </a:pPr>
                      <a:r>
                        <a:rPr lang="en-US" altLang="zh-CN" sz="1600" kern="100" dirty="0">
                          <a:effectLst/>
                          <a:sym typeface="+mn-ea"/>
                        </a:rPr>
                        <a:t>1.1</a:t>
                      </a:r>
                      <a:endParaRPr lang="zh-CN" altLang="zh-CN" sz="16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sz="1600"/>
                    </a:p>
                  </a:txBody>
                  <a:tcPr/>
                </a:tc>
                <a:tc>
                  <a:txBody>
                    <a:bodyPr/>
                    <a:lstStyle/>
                    <a:p>
                      <a:pPr>
                        <a:buNone/>
                      </a:pPr>
                      <a:r>
                        <a:rPr lang="en-US" altLang="zh-CN" sz="1600" kern="100" dirty="0">
                          <a:effectLst/>
                          <a:sym typeface="+mn-ea"/>
                        </a:rPr>
                        <a:t>0.025</a:t>
                      </a:r>
                      <a:endParaRPr lang="zh-CN" altLang="zh-CN" sz="16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sz="1600"/>
                    </a:p>
                  </a:txBody>
                  <a:tcPr/>
                </a:tc>
                <a:tc>
                  <a:txBody>
                    <a:bodyPr/>
                    <a:lstStyle/>
                    <a:p>
                      <a:pPr>
                        <a:buNone/>
                      </a:pPr>
                      <a:r>
                        <a:rPr lang="en-US" sz="1600" kern="100" dirty="0">
                          <a:effectLst/>
                          <a:sym typeface="+mn-ea"/>
                        </a:rPr>
                        <a:t>22000</a:t>
                      </a:r>
                      <a:endParaRPr lang="en-US" sz="1600"/>
                    </a:p>
                  </a:txBody>
                  <a:tcPr/>
                </a:tc>
                <a:tc>
                  <a:txBody>
                    <a:bodyPr/>
                    <a:lstStyle/>
                    <a:p>
                      <a:pPr>
                        <a:buNone/>
                      </a:pPr>
                      <a:r>
                        <a:rPr lang="en-US" altLang="zh-CN" sz="1600" dirty="0"/>
                        <a:t>1</a:t>
                      </a:r>
                    </a:p>
                  </a:txBody>
                  <a:tcPr/>
                </a:tc>
                <a:tc>
                  <a:txBody>
                    <a:bodyPr/>
                    <a:lstStyle/>
                    <a:p>
                      <a:pPr>
                        <a:buNone/>
                      </a:pPr>
                      <a:r>
                        <a:rPr lang="en-US" altLang="zh-CN" sz="1600" kern="100" dirty="0">
                          <a:effectLst/>
                          <a:sym typeface="+mn-ea"/>
                        </a:rPr>
                        <a:t>pH</a:t>
                      </a:r>
                      <a:r>
                        <a:rPr lang="zh-CN" altLang="en-US" sz="1600" kern="100" dirty="0">
                          <a:effectLst/>
                          <a:sym typeface="+mn-ea"/>
                        </a:rPr>
                        <a:t>值</a:t>
                      </a:r>
                      <a:r>
                        <a:rPr lang="en-US" altLang="zh-CN" sz="1600" kern="100" dirty="0">
                          <a:effectLst/>
                          <a:sym typeface="+mn-ea"/>
                        </a:rPr>
                        <a:t>(5-6)</a:t>
                      </a:r>
                      <a:endParaRPr lang="zh-CN" altLang="en-US" sz="1600" dirty="0"/>
                    </a:p>
                  </a:txBody>
                  <a:tcPr/>
                </a:tc>
                <a:tc>
                  <a:txBody>
                    <a:bodyPr/>
                    <a:lstStyle/>
                    <a:p>
                      <a:pPr>
                        <a:buNone/>
                      </a:pPr>
                      <a:endParaRPr lang="zh-CN" altLang="en-US" sz="1600"/>
                    </a:p>
                  </a:txBody>
                  <a:tcPr/>
                </a:tc>
                <a:tc>
                  <a:txBody>
                    <a:bodyPr/>
                    <a:lstStyle/>
                    <a:p>
                      <a:pPr algn="just">
                        <a:spcAft>
                          <a:spcPts val="0"/>
                        </a:spcAft>
                      </a:pPr>
                      <a:r>
                        <a:rPr lang="en-US" altLang="zh-CN" sz="1600" kern="100" dirty="0">
                          <a:effectLst/>
                          <a:sym typeface="+mn-ea"/>
                        </a:rPr>
                        <a:t>5</a:t>
                      </a:r>
                      <a:endParaRPr lang="zh-CN" altLang="en-US" sz="1600"/>
                    </a:p>
                  </a:txBody>
                  <a:tcPr/>
                </a:tc>
                <a:tc>
                  <a:txBody>
                    <a:bodyPr/>
                    <a:lstStyle/>
                    <a:p>
                      <a:pPr>
                        <a:buNone/>
                      </a:pPr>
                      <a:r>
                        <a:rPr lang="en-US" sz="1600" kern="100" dirty="0">
                          <a:effectLst/>
                          <a:sym typeface="+mn-ea"/>
                        </a:rPr>
                        <a:t>100000</a:t>
                      </a:r>
                      <a:endParaRPr lang="zh-CN" altLang="en-US" sz="1600"/>
                    </a:p>
                  </a:txBody>
                  <a:tcPr/>
                </a:tc>
              </a:tr>
              <a:tr h="566189">
                <a:tc vMerge="1">
                  <a:txBody>
                    <a:bodyPr/>
                    <a:lstStyle/>
                    <a:p>
                      <a:endParaRPr lang="zh-CN"/>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r>
                        <a:rPr lang="zh-CN" sz="1600" kern="100" dirty="0">
                          <a:effectLst/>
                          <a:sym typeface="+mn-ea"/>
                        </a:rPr>
                        <a:t>硫化物</a:t>
                      </a:r>
                      <a:endParaRPr lang="zh-CN" altLang="en-US" sz="1600" dirty="0"/>
                    </a:p>
                  </a:txBody>
                  <a:tcPr/>
                </a:tc>
                <a:tc>
                  <a:txBody>
                    <a:bodyPr/>
                    <a:lstStyle/>
                    <a:p>
                      <a:pPr>
                        <a:buNone/>
                      </a:pPr>
                      <a:r>
                        <a:rPr lang="en-US" sz="1600" kern="100" dirty="0">
                          <a:effectLst/>
                          <a:sym typeface="+mn-ea"/>
                        </a:rPr>
                        <a:t>0.025</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sz="1600" dirty="0"/>
                    </a:p>
                  </a:txBody>
                  <a:tcPr/>
                </a:tc>
                <a:tc>
                  <a:txBody>
                    <a:bodyPr/>
                    <a:lstStyle/>
                    <a:p>
                      <a:pPr>
                        <a:buNone/>
                      </a:pPr>
                      <a:r>
                        <a:rPr lang="en-US" sz="1600" kern="100" dirty="0">
                          <a:effectLst/>
                          <a:sym typeface="+mn-ea"/>
                        </a:rPr>
                        <a:t>0.125</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sz="1600"/>
                    </a:p>
                  </a:txBody>
                  <a:tcPr/>
                </a:tc>
                <a:tc>
                  <a:txBody>
                    <a:bodyPr/>
                    <a:lstStyle/>
                    <a:p>
                      <a:pPr algn="just">
                        <a:spcAft>
                          <a:spcPts val="0"/>
                        </a:spcAft>
                      </a:pPr>
                      <a:r>
                        <a:rPr lang="en-US" sz="1600" kern="100">
                          <a:effectLst/>
                          <a:sym typeface="+mn-ea"/>
                        </a:rPr>
                        <a:t>100</a:t>
                      </a:r>
                      <a:endParaRPr lang="zh-CN" altLang="en-US" sz="1600"/>
                    </a:p>
                  </a:txBody>
                  <a:tcPr/>
                </a:tc>
              </a:tr>
              <a:tr h="483122">
                <a:tc vMerge="1">
                  <a:txBody>
                    <a:bodyPr/>
                    <a:lstStyle/>
                    <a:p>
                      <a:endParaRPr lang="zh-CN"/>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r>
                        <a:rPr lang="zh-CN" sz="1600" kern="100">
                          <a:effectLst/>
                          <a:sym typeface="+mn-ea"/>
                        </a:rPr>
                        <a:t>氨氮</a:t>
                      </a:r>
                      <a:endParaRPr lang="zh-CN" altLang="en-US" sz="1600"/>
                    </a:p>
                  </a:txBody>
                  <a:tcPr/>
                </a:tc>
                <a:tc>
                  <a:txBody>
                    <a:bodyPr/>
                    <a:lstStyle/>
                    <a:p>
                      <a:pPr>
                        <a:buNone/>
                      </a:pPr>
                      <a:endParaRPr lang="zh-CN" altLang="en-US" sz="1600" dirty="0"/>
                    </a:p>
                  </a:txBody>
                  <a:tcPr/>
                </a:tc>
                <a:tc>
                  <a:txBody>
                    <a:bodyPr/>
                    <a:lstStyle/>
                    <a:p>
                      <a:pPr>
                        <a:buNone/>
                      </a:pPr>
                      <a:r>
                        <a:rPr lang="en-US" altLang="zh-CN" sz="1600" kern="100" dirty="0">
                          <a:effectLst/>
                          <a:sym typeface="+mn-ea"/>
                        </a:rPr>
                        <a:t>0.8</a:t>
                      </a:r>
                      <a:endParaRPr lang="zh-CN" altLang="en-US" sz="1600" dirty="0"/>
                    </a:p>
                  </a:txBody>
                  <a:tcPr/>
                </a:tc>
                <a:tc>
                  <a:txBody>
                    <a:bodyPr/>
                    <a:lstStyle/>
                    <a:p>
                      <a:pPr>
                        <a:buNone/>
                      </a:pPr>
                      <a:r>
                        <a:rPr lang="en-US" sz="1600" kern="100" dirty="0">
                          <a:effectLst/>
                          <a:sym typeface="+mn-ea"/>
                        </a:rPr>
                        <a:t>15000</a:t>
                      </a:r>
                      <a:endParaRPr lang="zh-CN" altLang="en-US" sz="1600"/>
                    </a:p>
                  </a:txBody>
                  <a:tcPr/>
                </a:tc>
              </a:tr>
              <a:tr h="566189">
                <a:tc vMerge="1">
                  <a:txBody>
                    <a:bodyPr/>
                    <a:lstStyle/>
                    <a:p>
                      <a:endParaRPr lang="zh-CN"/>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dirty="0"/>
                    </a:p>
                  </a:txBody>
                  <a:tcPr/>
                </a:tc>
                <a:tc>
                  <a:txBody>
                    <a:bodyPr/>
                    <a:lstStyle/>
                    <a:p>
                      <a:pPr>
                        <a:buNone/>
                      </a:pPr>
                      <a:r>
                        <a:rPr lang="zh-CN" sz="1600" kern="100">
                          <a:effectLst/>
                          <a:sym typeface="+mn-ea"/>
                        </a:rPr>
                        <a:t>氟化物</a:t>
                      </a:r>
                      <a:endParaRPr lang="zh-CN" altLang="en-US" sz="1600"/>
                    </a:p>
                  </a:txBody>
                  <a:tcPr/>
                </a:tc>
                <a:tc>
                  <a:txBody>
                    <a:bodyPr/>
                    <a:lstStyle/>
                    <a:p>
                      <a:pPr>
                        <a:buNone/>
                      </a:pPr>
                      <a:r>
                        <a:rPr lang="en-US" sz="1600" kern="100" dirty="0">
                          <a:effectLst/>
                          <a:sym typeface="+mn-ea"/>
                        </a:rPr>
                        <a:t>10</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sym typeface="+mn-ea"/>
                      </a:endParaRPr>
                    </a:p>
                    <a:p>
                      <a:pPr>
                        <a:buNone/>
                      </a:pPr>
                      <a:endParaRPr lang="zh-CN" altLang="en-US" sz="1600"/>
                    </a:p>
                  </a:txBody>
                  <a:tcPr/>
                </a:tc>
                <a:tc>
                  <a:txBody>
                    <a:bodyPr/>
                    <a:lstStyle/>
                    <a:p>
                      <a:pPr>
                        <a:buNone/>
                      </a:pPr>
                      <a:r>
                        <a:rPr lang="en-US" sz="1600" kern="100" dirty="0">
                          <a:effectLst/>
                          <a:sym typeface="+mn-ea"/>
                        </a:rPr>
                        <a:t>0.5</a:t>
                      </a:r>
                      <a:endParaRPr lang="zh-CN" altLang="en-US" sz="1600" dirty="0"/>
                    </a:p>
                  </a:txBody>
                  <a:tcPr/>
                </a:tc>
                <a:tc>
                  <a:txBody>
                    <a:bodyPr/>
                    <a:lstStyle/>
                    <a:p>
                      <a:pPr>
                        <a:buNone/>
                      </a:pPr>
                      <a:r>
                        <a:rPr lang="en-US" sz="1600" kern="100" dirty="0">
                          <a:effectLst/>
                          <a:sym typeface="+mn-ea"/>
                        </a:rPr>
                        <a:t>10000</a:t>
                      </a:r>
                      <a:endParaRPr lang="zh-CN" altLang="en-US" sz="1600" dirty="0"/>
                    </a:p>
                  </a:txBody>
                  <a:tcPr/>
                </a:tc>
              </a:tr>
              <a:tr h="327793">
                <a:tc vMerge="1">
                  <a:txBody>
                    <a:bodyPr/>
                    <a:lstStyle/>
                    <a:p>
                      <a:endParaRPr lang="zh-CN"/>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a:p>
                  </a:txBody>
                  <a:tcPr/>
                </a:tc>
                <a:tc>
                  <a:txBody>
                    <a:bodyPr/>
                    <a:lstStyle/>
                    <a:p>
                      <a:pPr>
                        <a:buNone/>
                      </a:pPr>
                      <a:endParaRPr lang="zh-CN" altLang="en-US" sz="1600" dirty="0"/>
                    </a:p>
                  </a:txBody>
                  <a:tcPr/>
                </a:tc>
              </a:tr>
              <a:tr h="357593">
                <a:tc vMerge="1">
                  <a:txBody>
                    <a:bodyPr/>
                    <a:lstStyle/>
                    <a:p>
                      <a:endParaRPr lang="zh-CN"/>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r>
              <a:tr h="357593">
                <a:tc vMerge="1">
                  <a:txBody>
                    <a:bodyPr/>
                    <a:lstStyle/>
                    <a:p>
                      <a:endParaRPr lang="zh-CN"/>
                    </a:p>
                  </a:txBody>
                  <a:tcPr/>
                </a:tc>
                <a:tc>
                  <a:txBody>
                    <a:bodyPr/>
                    <a:lstStyle/>
                    <a:p>
                      <a:pPr algn="ctr">
                        <a:spcAft>
                          <a:spcPts val="0"/>
                        </a:spcAft>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a:p>
                  </a:txBody>
                  <a:tcPr/>
                </a:tc>
                <a:tc>
                  <a:txBody>
                    <a:bodyPr/>
                    <a:lstStyle/>
                    <a:p>
                      <a:pPr>
                        <a:buNone/>
                      </a:pPr>
                      <a:endParaRPr lang="zh-CN" altLang="en-US" dirty="0"/>
                    </a:p>
                  </a:txBody>
                  <a:tcPr/>
                </a:tc>
              </a:tr>
            </a:tbl>
          </a:graphicData>
        </a:graphic>
      </p:graphicFrame>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8500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环境保护税纳税申报要素</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 name="组合 32"/>
          <p:cNvGrpSpPr>
            <a:grpSpLocks/>
          </p:cNvGrpSpPr>
          <p:nvPr/>
        </p:nvGrpSpPr>
        <p:grpSpPr bwMode="auto">
          <a:xfrm>
            <a:off x="-108519" y="2506191"/>
            <a:ext cx="2967608" cy="506412"/>
            <a:chOff x="-1032447" y="0"/>
            <a:chExt cx="2967616" cy="506624"/>
          </a:xfrm>
          <a:solidFill>
            <a:schemeClr val="accent1"/>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 name="椭圆 35"/>
          <p:cNvSpPr>
            <a:spLocks noChangeArrowheads="1"/>
          </p:cNvSpPr>
          <p:nvPr/>
        </p:nvSpPr>
        <p:spPr bwMode="auto">
          <a:xfrm>
            <a:off x="1360488"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4" name="组合 36"/>
          <p:cNvGrpSpPr>
            <a:grpSpLocks/>
          </p:cNvGrpSpPr>
          <p:nvPr/>
        </p:nvGrpSpPr>
        <p:grpSpPr bwMode="auto">
          <a:xfrm flipV="1">
            <a:off x="2743200" y="2580803"/>
            <a:ext cx="1935163" cy="506413"/>
            <a:chOff x="0" y="0"/>
            <a:chExt cx="1935168" cy="506624"/>
          </a:xfrm>
          <a:solidFill>
            <a:schemeClr val="accent2"/>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 name="椭圆 39"/>
          <p:cNvSpPr>
            <a:spLocks noChangeArrowheads="1"/>
          </p:cNvSpPr>
          <p:nvPr/>
        </p:nvSpPr>
        <p:spPr bwMode="auto">
          <a:xfrm>
            <a:off x="3244850"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8" name="组合 40"/>
          <p:cNvGrpSpPr>
            <a:grpSpLocks/>
          </p:cNvGrpSpPr>
          <p:nvPr/>
        </p:nvGrpSpPr>
        <p:grpSpPr bwMode="auto">
          <a:xfrm>
            <a:off x="4565650" y="2506191"/>
            <a:ext cx="1936750" cy="506412"/>
            <a:chOff x="0" y="0"/>
            <a:chExt cx="1935168" cy="506624"/>
          </a:xfrm>
          <a:solidFill>
            <a:schemeClr val="accent1"/>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椭圆 43"/>
          <p:cNvSpPr>
            <a:spLocks noChangeArrowheads="1"/>
          </p:cNvSpPr>
          <p:nvPr/>
        </p:nvSpPr>
        <p:spPr bwMode="auto">
          <a:xfrm>
            <a:off x="5003800"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6" name="椭圆 45"/>
          <p:cNvSpPr>
            <a:spLocks noChangeArrowheads="1"/>
          </p:cNvSpPr>
          <p:nvPr/>
        </p:nvSpPr>
        <p:spPr bwMode="auto">
          <a:xfrm>
            <a:off x="6823075"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7" name="TextBox 46"/>
          <p:cNvSpPr>
            <a:spLocks noChangeArrowheads="1"/>
          </p:cNvSpPr>
          <p:nvPr/>
        </p:nvSpPr>
        <p:spPr bwMode="auto">
          <a:xfrm>
            <a:off x="1192213" y="3219822"/>
            <a:ext cx="1397000" cy="1256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zh-CN" sz="1000" dirty="0" smtClean="0"/>
              <a:t>纳税人申报缴纳时，应当向税务机关报送所排放应税污染物的种类、数量，大气污染物、水污染物的浓度值，以及税务机关根据实际需要要求纳税人报送的其他纳税资料。</a:t>
            </a:r>
            <a:endParaRPr lang="en-US" altLang="zh-CN" sz="1000" dirty="0">
              <a:latin typeface="微软雅黑" pitchFamily="34" charset="-122"/>
              <a:ea typeface="微软雅黑" pitchFamily="34" charset="-122"/>
              <a:sym typeface="微软雅黑" pitchFamily="34" charset="-122"/>
            </a:endParaRPr>
          </a:p>
        </p:txBody>
      </p:sp>
      <p:grpSp>
        <p:nvGrpSpPr>
          <p:cNvPr id="12" name="组合 53"/>
          <p:cNvGrpSpPr>
            <a:grpSpLocks/>
          </p:cNvGrpSpPr>
          <p:nvPr/>
        </p:nvGrpSpPr>
        <p:grpSpPr bwMode="auto">
          <a:xfrm flipV="1">
            <a:off x="6384924" y="2580802"/>
            <a:ext cx="2867595" cy="506414"/>
            <a:chOff x="-1" y="0"/>
            <a:chExt cx="2865253" cy="506625"/>
          </a:xfrm>
          <a:solidFill>
            <a:schemeClr val="accent2"/>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6" name="TextBox 57"/>
          <p:cNvSpPr>
            <a:spLocks noChangeArrowheads="1"/>
          </p:cNvSpPr>
          <p:nvPr/>
        </p:nvSpPr>
        <p:spPr bwMode="auto">
          <a:xfrm>
            <a:off x="2915816" y="1059582"/>
            <a:ext cx="1495425" cy="1256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ts val="1400"/>
              </a:lnSpc>
            </a:pPr>
            <a:r>
              <a:rPr lang="zh-CN" altLang="zh-CN" sz="1000" dirty="0" smtClean="0"/>
              <a:t>环境保护税按月计算，按季申报缴纳。不能按固定期限计算缴纳的，可以按次申报缴纳。纳税人应当依法如实办理纳税申报，对申报的真实性和完整性承担责任。</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8" name="TextBox 59"/>
          <p:cNvSpPr>
            <a:spLocks noChangeArrowheads="1"/>
          </p:cNvSpPr>
          <p:nvPr/>
        </p:nvSpPr>
        <p:spPr bwMode="auto">
          <a:xfrm>
            <a:off x="4788024" y="3291830"/>
            <a:ext cx="1536676" cy="89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ts val="1400"/>
              </a:lnSpc>
            </a:pPr>
            <a:r>
              <a:rPr lang="zh-CN" altLang="zh-CN" sz="1000" dirty="0" smtClean="0"/>
              <a:t>税务机关发现纳税人的纳税申报数据资料异常或者纳税人未按照规定期限办理纳税申报的，可以提请环境保护主管部门进行复核</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0" name="TextBox 63"/>
          <p:cNvSpPr>
            <a:spLocks noChangeArrowheads="1"/>
          </p:cNvSpPr>
          <p:nvPr/>
        </p:nvSpPr>
        <p:spPr bwMode="auto">
          <a:xfrm>
            <a:off x="6516216" y="1059582"/>
            <a:ext cx="1582687" cy="1256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ts val="1400"/>
              </a:lnSpc>
            </a:pPr>
            <a:r>
              <a:rPr lang="zh-CN" altLang="zh-CN" sz="1000" dirty="0" smtClean="0"/>
              <a:t>环境保护主管部门应当自收到税务机关的数据资料之日起十五日内向税务机关出具复核意见。税务机关应当按照环境保护主管部门复核的数据资料调整纳税人的应纳税额。</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企业申报</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33" name="TextBox 68"/>
          <p:cNvSpPr>
            <a:spLocks noChangeArrowheads="1"/>
          </p:cNvSpPr>
          <p:nvPr/>
        </p:nvSpPr>
        <p:spPr bwMode="auto">
          <a:xfrm>
            <a:off x="5253038" y="1475903"/>
            <a:ext cx="56038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环保协作</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34" name="TextBox 70"/>
          <p:cNvSpPr>
            <a:spLocks noChangeArrowheads="1"/>
          </p:cNvSpPr>
          <p:nvPr/>
        </p:nvSpPr>
        <p:spPr bwMode="auto">
          <a:xfrm>
            <a:off x="3494088" y="3544416"/>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sym typeface="微软雅黑" pitchFamily="34" charset="-122"/>
              </a:rPr>
              <a:t>税务征收</a:t>
            </a:r>
            <a:endPar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5" name="TextBox 72"/>
          <p:cNvSpPr>
            <a:spLocks noChangeArrowheads="1"/>
          </p:cNvSpPr>
          <p:nvPr/>
        </p:nvSpPr>
        <p:spPr bwMode="auto">
          <a:xfrm>
            <a:off x="7072313" y="3544416"/>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sym typeface="微软雅黑" pitchFamily="34" charset="-122"/>
              </a:rPr>
              <a:t>信息共享</a:t>
            </a:r>
            <a:endPar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405378103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300" fill="hold"/>
                                        <p:tgtEl>
                                          <p:spTgt spid="2"/>
                                        </p:tgtEl>
                                        <p:attrNameLst>
                                          <p:attrName>ppt_w</p:attrName>
                                        </p:attrNameLst>
                                      </p:cBhvr>
                                      <p:tavLst>
                                        <p:tav tm="0">
                                          <p:val>
                                            <p:fltVal val="0"/>
                                          </p:val>
                                        </p:tav>
                                        <p:tav tm="100000">
                                          <p:val>
                                            <p:strVal val="#ppt_w"/>
                                          </p:val>
                                        </p:tav>
                                      </p:tavLst>
                                    </p:anim>
                                    <p:anim calcmode="lin" valueType="num">
                                      <p:cBhvr>
                                        <p:cTn id="15" dur="300" fill="hold"/>
                                        <p:tgtEl>
                                          <p:spTgt spid="2"/>
                                        </p:tgtEl>
                                        <p:attrNameLst>
                                          <p:attrName>ppt_h</p:attrName>
                                        </p:attrNameLst>
                                      </p:cBhvr>
                                      <p:tavLst>
                                        <p:tav tm="0">
                                          <p:val>
                                            <p:fltVal val="0"/>
                                          </p:val>
                                        </p:tav>
                                        <p:tav tm="100000">
                                          <p:val>
                                            <p:strVal val="#ppt_h"/>
                                          </p:val>
                                        </p:tav>
                                      </p:tavLst>
                                    </p:anim>
                                    <p:animEffect>
                                      <p:cBhvr>
                                        <p:cTn id="16" dur="300"/>
                                        <p:tgtEl>
                                          <p:spTgt spid="2"/>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p:cBhvr>
                                        <p:cTn id="19" dur="600"/>
                                        <p:tgtEl>
                                          <p:spTgt spid="17"/>
                                        </p:tgtEl>
                                      </p:cBhvr>
                                    </p:animEffect>
                                    <p:anim calcmode="lin" valueType="num">
                                      <p:cBhvr>
                                        <p:cTn id="20" dur="600" fill="hold"/>
                                        <p:tgtEl>
                                          <p:spTgt spid="17"/>
                                        </p:tgtEl>
                                        <p:attrNameLst>
                                          <p:attrName>ppt_x</p:attrName>
                                        </p:attrNameLst>
                                      </p:cBhvr>
                                      <p:tavLst>
                                        <p:tav tm="0">
                                          <p:val>
                                            <p:strVal val="#ppt_x"/>
                                          </p:val>
                                        </p:tav>
                                        <p:tav tm="100000">
                                          <p:val>
                                            <p:strVal val="#ppt_x"/>
                                          </p:val>
                                        </p:tav>
                                      </p:tavLst>
                                    </p:anim>
                                    <p:anim calcmode="lin" valueType="num">
                                      <p:cBhvr>
                                        <p:cTn id="21" dur="600" fill="hold"/>
                                        <p:tgtEl>
                                          <p:spTgt spid="17"/>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p:cBhvr>
                                        <p:cTn id="24" dur="600"/>
                                        <p:tgtEl>
                                          <p:spTgt spid="7"/>
                                        </p:tgtEl>
                                      </p:cBhvr>
                                    </p:animEffect>
                                    <p:anim calcmode="lin" valueType="num">
                                      <p:cBhvr>
                                        <p:cTn id="25" dur="600" fill="hold"/>
                                        <p:tgtEl>
                                          <p:spTgt spid="7"/>
                                        </p:tgtEl>
                                        <p:attrNameLst>
                                          <p:attrName>ppt_x</p:attrName>
                                        </p:attrNameLst>
                                      </p:cBhvr>
                                      <p:tavLst>
                                        <p:tav tm="0">
                                          <p:val>
                                            <p:strVal val="#ppt_x"/>
                                          </p:val>
                                        </p:tav>
                                        <p:tav tm="100000">
                                          <p:val>
                                            <p:strVal val="#ppt_x"/>
                                          </p:val>
                                        </p:tav>
                                      </p:tavLst>
                                    </p:anim>
                                    <p:anim calcmode="lin" valueType="num">
                                      <p:cBhvr>
                                        <p:cTn id="26" dur="600" fill="hold"/>
                                        <p:tgtEl>
                                          <p:spTgt spid="7"/>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p:cBhvr>
                                        <p:cTn id="29" dur="600"/>
                                        <p:tgtEl>
                                          <p:spTgt spid="32"/>
                                        </p:tgtEl>
                                      </p:cBhvr>
                                    </p:animEffect>
                                    <p:anim calcmode="lin" valueType="num">
                                      <p:cBhvr>
                                        <p:cTn id="30" dur="600" fill="hold"/>
                                        <p:tgtEl>
                                          <p:spTgt spid="32"/>
                                        </p:tgtEl>
                                        <p:attrNameLst>
                                          <p:attrName>ppt_x</p:attrName>
                                        </p:attrNameLst>
                                      </p:cBhvr>
                                      <p:tavLst>
                                        <p:tav tm="0">
                                          <p:val>
                                            <p:strVal val="#ppt_x"/>
                                          </p:val>
                                        </p:tav>
                                        <p:tav tm="100000">
                                          <p:val>
                                            <p:strVal val="#ppt_x"/>
                                          </p:val>
                                        </p:tav>
                                      </p:tavLst>
                                    </p:anim>
                                    <p:anim calcmode="lin" valueType="num">
                                      <p:cBhvr>
                                        <p:cTn id="31" dur="600" fill="hold"/>
                                        <p:tgtEl>
                                          <p:spTgt spid="32"/>
                                        </p:tgtEl>
                                        <p:attrNameLst>
                                          <p:attrName>ppt_y</p:attrName>
                                        </p:attrNameLst>
                                      </p:cBhvr>
                                      <p:tavLst>
                                        <p:tav tm="0">
                                          <p:val>
                                            <p:strVal val="#ppt_y-.1"/>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300" fill="hold"/>
                                        <p:tgtEl>
                                          <p:spTgt spid="4"/>
                                        </p:tgtEl>
                                        <p:attrNameLst>
                                          <p:attrName>ppt_w</p:attrName>
                                        </p:attrNameLst>
                                      </p:cBhvr>
                                      <p:tavLst>
                                        <p:tav tm="0">
                                          <p:val>
                                            <p:fltVal val="0"/>
                                          </p:val>
                                        </p:tav>
                                        <p:tav tm="100000">
                                          <p:val>
                                            <p:strVal val="#ppt_w"/>
                                          </p:val>
                                        </p:tav>
                                      </p:tavLst>
                                    </p:anim>
                                    <p:anim calcmode="lin" valueType="num">
                                      <p:cBhvr>
                                        <p:cTn id="35" dur="300" fill="hold"/>
                                        <p:tgtEl>
                                          <p:spTgt spid="4"/>
                                        </p:tgtEl>
                                        <p:attrNameLst>
                                          <p:attrName>ppt_h</p:attrName>
                                        </p:attrNameLst>
                                      </p:cBhvr>
                                      <p:tavLst>
                                        <p:tav tm="0">
                                          <p:val>
                                            <p:fltVal val="0"/>
                                          </p:val>
                                        </p:tav>
                                        <p:tav tm="100000">
                                          <p:val>
                                            <p:strVal val="#ppt_h"/>
                                          </p:val>
                                        </p:tav>
                                      </p:tavLst>
                                    </p:anim>
                                    <p:animEffect>
                                      <p:cBhvr>
                                        <p:cTn id="36" dur="300"/>
                                        <p:tgtEl>
                                          <p:spTgt spid="4"/>
                                        </p:tgtEl>
                                      </p:cBhvr>
                                    </p:animEffect>
                                  </p:childTnLst>
                                </p:cTn>
                              </p:par>
                              <p:par>
                                <p:cTn id="37" presetID="47"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p:cBhvr>
                                        <p:cTn id="39" dur="600"/>
                                        <p:tgtEl>
                                          <p:spTgt spid="26"/>
                                        </p:tgtEl>
                                      </p:cBhvr>
                                    </p:animEffect>
                                    <p:anim calcmode="lin" valueType="num">
                                      <p:cBhvr>
                                        <p:cTn id="40" dur="600" fill="hold"/>
                                        <p:tgtEl>
                                          <p:spTgt spid="26"/>
                                        </p:tgtEl>
                                        <p:attrNameLst>
                                          <p:attrName>ppt_x</p:attrName>
                                        </p:attrNameLst>
                                      </p:cBhvr>
                                      <p:tavLst>
                                        <p:tav tm="0">
                                          <p:val>
                                            <p:strVal val="#ppt_x"/>
                                          </p:val>
                                        </p:tav>
                                        <p:tav tm="100000">
                                          <p:val>
                                            <p:strVal val="#ppt_x"/>
                                          </p:val>
                                        </p:tav>
                                      </p:tavLst>
                                    </p:anim>
                                    <p:anim calcmode="lin" valueType="num">
                                      <p:cBhvr>
                                        <p:cTn id="41" dur="600" fill="hold"/>
                                        <p:tgtEl>
                                          <p:spTgt spid="2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p:cBhvr>
                                        <p:cTn id="44" dur="600"/>
                                        <p:tgtEl>
                                          <p:spTgt spid="11"/>
                                        </p:tgtEl>
                                      </p:cBhvr>
                                    </p:animEffect>
                                    <p:anim calcmode="lin" valueType="num">
                                      <p:cBhvr>
                                        <p:cTn id="45" dur="600" fill="hold"/>
                                        <p:tgtEl>
                                          <p:spTgt spid="11"/>
                                        </p:tgtEl>
                                        <p:attrNameLst>
                                          <p:attrName>ppt_x</p:attrName>
                                        </p:attrNameLst>
                                      </p:cBhvr>
                                      <p:tavLst>
                                        <p:tav tm="0">
                                          <p:val>
                                            <p:strVal val="#ppt_x"/>
                                          </p:val>
                                        </p:tav>
                                        <p:tav tm="100000">
                                          <p:val>
                                            <p:strVal val="#ppt_x"/>
                                          </p:val>
                                        </p:tav>
                                      </p:tavLst>
                                    </p:anim>
                                    <p:anim calcmode="lin" valueType="num">
                                      <p:cBhvr>
                                        <p:cTn id="46" dur="600" fill="hold"/>
                                        <p:tgtEl>
                                          <p:spTgt spid="1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p:cBhvr>
                                        <p:cTn id="49" dur="600"/>
                                        <p:tgtEl>
                                          <p:spTgt spid="34"/>
                                        </p:tgtEl>
                                      </p:cBhvr>
                                    </p:animEffect>
                                    <p:anim calcmode="lin" valueType="num">
                                      <p:cBhvr>
                                        <p:cTn id="50" dur="600" fill="hold"/>
                                        <p:tgtEl>
                                          <p:spTgt spid="34"/>
                                        </p:tgtEl>
                                        <p:attrNameLst>
                                          <p:attrName>ppt_x</p:attrName>
                                        </p:attrNameLst>
                                      </p:cBhvr>
                                      <p:tavLst>
                                        <p:tav tm="0">
                                          <p:val>
                                            <p:strVal val="#ppt_x"/>
                                          </p:val>
                                        </p:tav>
                                        <p:tav tm="100000">
                                          <p:val>
                                            <p:strVal val="#ppt_x"/>
                                          </p:val>
                                        </p:tav>
                                      </p:tavLst>
                                    </p:anim>
                                    <p:anim calcmode="lin" valueType="num">
                                      <p:cBhvr>
                                        <p:cTn id="51" dur="600" fill="hold"/>
                                        <p:tgtEl>
                                          <p:spTgt spid="34"/>
                                        </p:tgtEl>
                                        <p:attrNameLst>
                                          <p:attrName>ppt_y</p:attrName>
                                        </p:attrNameLst>
                                      </p:cBhvr>
                                      <p:tavLst>
                                        <p:tav tm="0">
                                          <p:val>
                                            <p:strVal val="#ppt_y+.1"/>
                                          </p:val>
                                        </p:tav>
                                        <p:tav tm="100000">
                                          <p:val>
                                            <p:strVal val="#ppt_y"/>
                                          </p:val>
                                        </p:tav>
                                      </p:tavLst>
                                    </p:anim>
                                  </p:childTnLst>
                                </p:cTn>
                              </p:par>
                              <p:par>
                                <p:cTn id="52" presetID="10" presetClass="entr" presetSubtype="0" fill="hold" nodeType="with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p:cTn id="54" dur="300" fill="hold"/>
                                        <p:tgtEl>
                                          <p:spTgt spid="8"/>
                                        </p:tgtEl>
                                        <p:attrNameLst>
                                          <p:attrName>ppt_w</p:attrName>
                                        </p:attrNameLst>
                                      </p:cBhvr>
                                      <p:tavLst>
                                        <p:tav tm="0">
                                          <p:val>
                                            <p:fltVal val="0"/>
                                          </p:val>
                                        </p:tav>
                                        <p:tav tm="100000">
                                          <p:val>
                                            <p:strVal val="#ppt_w"/>
                                          </p:val>
                                        </p:tav>
                                      </p:tavLst>
                                    </p:anim>
                                    <p:anim calcmode="lin" valueType="num">
                                      <p:cBhvr>
                                        <p:cTn id="55" dur="300" fill="hold"/>
                                        <p:tgtEl>
                                          <p:spTgt spid="8"/>
                                        </p:tgtEl>
                                        <p:attrNameLst>
                                          <p:attrName>ppt_h</p:attrName>
                                        </p:attrNameLst>
                                      </p:cBhvr>
                                      <p:tavLst>
                                        <p:tav tm="0">
                                          <p:val>
                                            <p:fltVal val="0"/>
                                          </p:val>
                                        </p:tav>
                                        <p:tav tm="100000">
                                          <p:val>
                                            <p:strVal val="#ppt_h"/>
                                          </p:val>
                                        </p:tav>
                                      </p:tavLst>
                                    </p:anim>
                                    <p:animEffect>
                                      <p:cBhvr>
                                        <p:cTn id="56" dur="300"/>
                                        <p:tgtEl>
                                          <p:spTgt spid="8"/>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p:cBhvr>
                                        <p:cTn id="59" dur="600"/>
                                        <p:tgtEl>
                                          <p:spTgt spid="28"/>
                                        </p:tgtEl>
                                      </p:cBhvr>
                                    </p:animEffect>
                                    <p:anim calcmode="lin" valueType="num">
                                      <p:cBhvr>
                                        <p:cTn id="60" dur="600" fill="hold"/>
                                        <p:tgtEl>
                                          <p:spTgt spid="28"/>
                                        </p:tgtEl>
                                        <p:attrNameLst>
                                          <p:attrName>ppt_x</p:attrName>
                                        </p:attrNameLst>
                                      </p:cBhvr>
                                      <p:tavLst>
                                        <p:tav tm="0">
                                          <p:val>
                                            <p:strVal val="#ppt_x"/>
                                          </p:val>
                                        </p:tav>
                                        <p:tav tm="100000">
                                          <p:val>
                                            <p:strVal val="#ppt_x"/>
                                          </p:val>
                                        </p:tav>
                                      </p:tavLst>
                                    </p:anim>
                                    <p:anim calcmode="lin" valueType="num">
                                      <p:cBhvr>
                                        <p:cTn id="61" dur="600" fill="hold"/>
                                        <p:tgtEl>
                                          <p:spTgt spid="28"/>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Effect>
                                      <p:cBhvr>
                                        <p:cTn id="64" dur="600"/>
                                        <p:tgtEl>
                                          <p:spTgt spid="15"/>
                                        </p:tgtEl>
                                      </p:cBhvr>
                                    </p:animEffect>
                                    <p:anim calcmode="lin" valueType="num">
                                      <p:cBhvr>
                                        <p:cTn id="65" dur="600" fill="hold"/>
                                        <p:tgtEl>
                                          <p:spTgt spid="15"/>
                                        </p:tgtEl>
                                        <p:attrNameLst>
                                          <p:attrName>ppt_x</p:attrName>
                                        </p:attrNameLst>
                                      </p:cBhvr>
                                      <p:tavLst>
                                        <p:tav tm="0">
                                          <p:val>
                                            <p:strVal val="#ppt_x"/>
                                          </p:val>
                                        </p:tav>
                                        <p:tav tm="100000">
                                          <p:val>
                                            <p:strVal val="#ppt_x"/>
                                          </p:val>
                                        </p:tav>
                                      </p:tavLst>
                                    </p:anim>
                                    <p:anim calcmode="lin" valueType="num">
                                      <p:cBhvr>
                                        <p:cTn id="66" dur="600" fill="hold"/>
                                        <p:tgtEl>
                                          <p:spTgt spid="15"/>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p:cBhvr>
                                        <p:cTn id="69" dur="600"/>
                                        <p:tgtEl>
                                          <p:spTgt spid="33"/>
                                        </p:tgtEl>
                                      </p:cBhvr>
                                    </p:animEffect>
                                    <p:anim calcmode="lin" valueType="num">
                                      <p:cBhvr>
                                        <p:cTn id="70" dur="600" fill="hold"/>
                                        <p:tgtEl>
                                          <p:spTgt spid="33"/>
                                        </p:tgtEl>
                                        <p:attrNameLst>
                                          <p:attrName>ppt_x</p:attrName>
                                        </p:attrNameLst>
                                      </p:cBhvr>
                                      <p:tavLst>
                                        <p:tav tm="0">
                                          <p:val>
                                            <p:strVal val="#ppt_x"/>
                                          </p:val>
                                        </p:tav>
                                        <p:tav tm="100000">
                                          <p:val>
                                            <p:strVal val="#ppt_x"/>
                                          </p:val>
                                        </p:tav>
                                      </p:tavLst>
                                    </p:anim>
                                    <p:anim calcmode="lin" valueType="num">
                                      <p:cBhvr>
                                        <p:cTn id="71" dur="600" fill="hold"/>
                                        <p:tgtEl>
                                          <p:spTgt spid="33"/>
                                        </p:tgtEl>
                                        <p:attrNameLst>
                                          <p:attrName>ppt_y</p:attrName>
                                        </p:attrNameLst>
                                      </p:cBhvr>
                                      <p:tavLst>
                                        <p:tav tm="0">
                                          <p:val>
                                            <p:strVal val="#ppt_y-.1"/>
                                          </p:val>
                                        </p:tav>
                                        <p:tav tm="100000">
                                          <p:val>
                                            <p:strVal val="#ppt_y"/>
                                          </p:val>
                                        </p:tav>
                                      </p:tavLst>
                                    </p:anim>
                                  </p:childTnLst>
                                </p:cTn>
                              </p:par>
                              <p:par>
                                <p:cTn id="72" presetID="10" presetClass="entr" presetSubtype="0" fill="hold" nodeType="with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p:cTn id="74" dur="300" fill="hold"/>
                                        <p:tgtEl>
                                          <p:spTgt spid="12"/>
                                        </p:tgtEl>
                                        <p:attrNameLst>
                                          <p:attrName>ppt_w</p:attrName>
                                        </p:attrNameLst>
                                      </p:cBhvr>
                                      <p:tavLst>
                                        <p:tav tm="0">
                                          <p:val>
                                            <p:fltVal val="0"/>
                                          </p:val>
                                        </p:tav>
                                        <p:tav tm="100000">
                                          <p:val>
                                            <p:strVal val="#ppt_w"/>
                                          </p:val>
                                        </p:tav>
                                      </p:tavLst>
                                    </p:anim>
                                    <p:anim calcmode="lin" valueType="num">
                                      <p:cBhvr>
                                        <p:cTn id="75" dur="300" fill="hold"/>
                                        <p:tgtEl>
                                          <p:spTgt spid="12"/>
                                        </p:tgtEl>
                                        <p:attrNameLst>
                                          <p:attrName>ppt_h</p:attrName>
                                        </p:attrNameLst>
                                      </p:cBhvr>
                                      <p:tavLst>
                                        <p:tav tm="0">
                                          <p:val>
                                            <p:fltVal val="0"/>
                                          </p:val>
                                        </p:tav>
                                        <p:tav tm="100000">
                                          <p:val>
                                            <p:strVal val="#ppt_h"/>
                                          </p:val>
                                        </p:tav>
                                      </p:tavLst>
                                    </p:anim>
                                    <p:animEffect>
                                      <p:cBhvr>
                                        <p:cTn id="76" dur="300"/>
                                        <p:tgtEl>
                                          <p:spTgt spid="12"/>
                                        </p:tgtEl>
                                      </p:cBhvr>
                                    </p:animEffect>
                                  </p:childTnLst>
                                </p:cTn>
                              </p:par>
                              <p:par>
                                <p:cTn id="77" presetID="47" presetClass="entr" presetSubtype="0" fill="hold" grpId="0" nodeType="withEffect">
                                  <p:stCondLst>
                                    <p:cond delay="0"/>
                                  </p:stCondLst>
                                  <p:childTnLst>
                                    <p:set>
                                      <p:cBhvr>
                                        <p:cTn id="78" dur="1" fill="hold">
                                          <p:stCondLst>
                                            <p:cond delay="0"/>
                                          </p:stCondLst>
                                        </p:cTn>
                                        <p:tgtEl>
                                          <p:spTgt spid="30"/>
                                        </p:tgtEl>
                                        <p:attrNameLst>
                                          <p:attrName>style.visibility</p:attrName>
                                        </p:attrNameLst>
                                      </p:cBhvr>
                                      <p:to>
                                        <p:strVal val="visible"/>
                                      </p:to>
                                    </p:set>
                                    <p:animEffect>
                                      <p:cBhvr>
                                        <p:cTn id="79" dur="600"/>
                                        <p:tgtEl>
                                          <p:spTgt spid="30"/>
                                        </p:tgtEl>
                                      </p:cBhvr>
                                    </p:animEffect>
                                    <p:anim calcmode="lin" valueType="num">
                                      <p:cBhvr>
                                        <p:cTn id="80" dur="600" fill="hold"/>
                                        <p:tgtEl>
                                          <p:spTgt spid="30"/>
                                        </p:tgtEl>
                                        <p:attrNameLst>
                                          <p:attrName>ppt_x</p:attrName>
                                        </p:attrNameLst>
                                      </p:cBhvr>
                                      <p:tavLst>
                                        <p:tav tm="0">
                                          <p:val>
                                            <p:strVal val="#ppt_x"/>
                                          </p:val>
                                        </p:tav>
                                        <p:tav tm="100000">
                                          <p:val>
                                            <p:strVal val="#ppt_x"/>
                                          </p:val>
                                        </p:tav>
                                      </p:tavLst>
                                    </p:anim>
                                    <p:anim calcmode="lin" valueType="num">
                                      <p:cBhvr>
                                        <p:cTn id="81" dur="600" fill="hold"/>
                                        <p:tgtEl>
                                          <p:spTgt spid="30"/>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6"/>
                                        </p:tgtEl>
                                        <p:attrNameLst>
                                          <p:attrName>style.visibility</p:attrName>
                                        </p:attrNameLst>
                                      </p:cBhvr>
                                      <p:to>
                                        <p:strVal val="visible"/>
                                      </p:to>
                                    </p:set>
                                    <p:animEffect>
                                      <p:cBhvr>
                                        <p:cTn id="84" dur="600"/>
                                        <p:tgtEl>
                                          <p:spTgt spid="16"/>
                                        </p:tgtEl>
                                      </p:cBhvr>
                                    </p:animEffect>
                                    <p:anim calcmode="lin" valueType="num">
                                      <p:cBhvr>
                                        <p:cTn id="85" dur="600" fill="hold"/>
                                        <p:tgtEl>
                                          <p:spTgt spid="16"/>
                                        </p:tgtEl>
                                        <p:attrNameLst>
                                          <p:attrName>ppt_x</p:attrName>
                                        </p:attrNameLst>
                                      </p:cBhvr>
                                      <p:tavLst>
                                        <p:tav tm="0">
                                          <p:val>
                                            <p:strVal val="#ppt_x"/>
                                          </p:val>
                                        </p:tav>
                                        <p:tav tm="100000">
                                          <p:val>
                                            <p:strVal val="#ppt_x"/>
                                          </p:val>
                                        </p:tav>
                                      </p:tavLst>
                                    </p:anim>
                                    <p:anim calcmode="lin" valueType="num">
                                      <p:cBhvr>
                                        <p:cTn id="86" dur="600" fill="hold"/>
                                        <p:tgtEl>
                                          <p:spTgt spid="16"/>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35"/>
                                        </p:tgtEl>
                                        <p:attrNameLst>
                                          <p:attrName>style.visibility</p:attrName>
                                        </p:attrNameLst>
                                      </p:cBhvr>
                                      <p:to>
                                        <p:strVal val="visible"/>
                                      </p:to>
                                    </p:set>
                                    <p:animEffect>
                                      <p:cBhvr>
                                        <p:cTn id="89" dur="600"/>
                                        <p:tgtEl>
                                          <p:spTgt spid="35"/>
                                        </p:tgtEl>
                                      </p:cBhvr>
                                    </p:animEffect>
                                    <p:anim calcmode="lin" valueType="num">
                                      <p:cBhvr>
                                        <p:cTn id="90" dur="600" fill="hold"/>
                                        <p:tgtEl>
                                          <p:spTgt spid="35"/>
                                        </p:tgtEl>
                                        <p:attrNameLst>
                                          <p:attrName>ppt_x</p:attrName>
                                        </p:attrNameLst>
                                      </p:cBhvr>
                                      <p:tavLst>
                                        <p:tav tm="0">
                                          <p:val>
                                            <p:strVal val="#ppt_x"/>
                                          </p:val>
                                        </p:tav>
                                        <p:tav tm="100000">
                                          <p:val>
                                            <p:strVal val="#ppt_x"/>
                                          </p:val>
                                        </p:tav>
                                      </p:tavLst>
                                    </p:anim>
                                    <p:anim calcmode="lin" valueType="num">
                                      <p:cBhvr>
                                        <p:cTn id="91"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26" grpId="0" bldLvl="0" autoUpdateAnimBg="0"/>
      <p:bldP spid="28" grpId="0" bldLvl="0" autoUpdateAnimBg="0"/>
      <p:bldP spid="30" grpId="0" bldLvl="0" autoUpdateAnimBg="0"/>
      <p:bldP spid="32" grpId="0" bldLvl="0" autoUpdateAnimBg="0"/>
      <p:bldP spid="33" grpId="0" bldLvl="0" autoUpdateAnimBg="0"/>
      <p:bldP spid="34" grpId="0" bldLvl="0" autoUpdateAnimBg="0"/>
      <p:bldP spid="35" grpId="0" bldLvl="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案例三：环境保护税纳税申报表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8"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7123" t="10109" r="10643" b="6804"/>
          <a:stretch>
            <a:fillRect/>
          </a:stretch>
        </p:blipFill>
        <p:spPr>
          <a:xfrm>
            <a:off x="397173" y="677029"/>
            <a:ext cx="8135267" cy="4466471"/>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案例三：环境保护税纳税申报表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7"/>
          <p:cNvPicPr>
            <a:picLocks noChangeAspect="1"/>
          </p:cNvPicPr>
          <p:nvPr/>
        </p:nvPicPr>
        <p:blipFill rotWithShape="1">
          <a:blip r:embed="rId3" cstate="print">
            <a:extLst>
              <a:ext uri="{28A0092B-C50C-407E-A947-70E740481C1C}">
                <a14:useLocalDpi xmlns:a14="http://schemas.microsoft.com/office/drawing/2010/main" val="0"/>
              </a:ext>
            </a:extLst>
          </a:blip>
          <a:srcRect l="3626" t="10109" r="4518" b="6804"/>
          <a:stretch>
            <a:fillRect/>
          </a:stretch>
        </p:blipFill>
        <p:spPr>
          <a:xfrm>
            <a:off x="458910" y="714112"/>
            <a:ext cx="8073530" cy="4089886"/>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案例四：环境保护税纳税申报表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sp>
        <p:nvSpPr>
          <p:cNvPr id="3" name="流程图: 数据 2"/>
          <p:cNvSpPr/>
          <p:nvPr/>
        </p:nvSpPr>
        <p:spPr>
          <a:xfrm rot="16200000" flipH="1">
            <a:off x="1025939" y="1178236"/>
            <a:ext cx="504055" cy="468716"/>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160247" y="987574"/>
            <a:ext cx="7131496" cy="3726746"/>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a:off x="1043609" y="1267071"/>
            <a:ext cx="2708926"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475657" y="1851670"/>
            <a:ext cx="6453342" cy="179228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en-US" altLang="zh-CN" sz="2000" dirty="0" smtClean="0">
                <a:solidFill>
                  <a:schemeClr val="tx1"/>
                </a:solidFill>
                <a:sym typeface="+mn-ea"/>
              </a:rPr>
              <a:t>XX</a:t>
            </a:r>
            <a:r>
              <a:rPr lang="zh-CN" altLang="en-US" sz="2000" dirty="0" smtClean="0">
                <a:solidFill>
                  <a:schemeClr val="tx1"/>
                </a:solidFill>
                <a:sym typeface="+mn-ea"/>
              </a:rPr>
              <a:t>公司是环境保护税纳税人，生产过程中产生固体废物粉煤灰和危险废物（危险废物代码：</a:t>
            </a:r>
            <a:r>
              <a:rPr lang="en-US" altLang="zh-CN" sz="2000" dirty="0" smtClean="0">
                <a:solidFill>
                  <a:schemeClr val="tx1"/>
                </a:solidFill>
                <a:sym typeface="+mn-ea"/>
              </a:rPr>
              <a:t>23100729</a:t>
            </a:r>
            <a:r>
              <a:rPr lang="zh-CN" altLang="en-US" sz="2000" dirty="0" smtClean="0">
                <a:solidFill>
                  <a:schemeClr val="tx1"/>
                </a:solidFill>
                <a:sym typeface="+mn-ea"/>
              </a:rPr>
              <a:t>）。该公司有合规的固体废物粉煤灰贮存和处置设施，危险废物综合利用或委托外单位处置。</a:t>
            </a:r>
            <a:endParaRPr lang="en-US" altLang="zh-CN" sz="2000" b="1" dirty="0" smtClean="0">
              <a:solidFill>
                <a:schemeClr val="tx1"/>
              </a:solidFill>
              <a:latin typeface="仿宋_GB2312" panose="02010609030101010101" charset="-122"/>
              <a:ea typeface="仿宋_GB2312" panose="02010609030101010101" charset="-122"/>
              <a:cs typeface="Arial" panose="020B0604020202020204" pitchFamily="34" charset="0"/>
              <a:sym typeface="+mn-ea"/>
            </a:endParaRPr>
          </a:p>
        </p:txBody>
      </p:sp>
      <p:sp>
        <p:nvSpPr>
          <p:cNvPr id="7" name="TextBox 6"/>
          <p:cNvSpPr txBox="1"/>
          <p:nvPr/>
        </p:nvSpPr>
        <p:spPr>
          <a:xfrm>
            <a:off x="1408398" y="1333846"/>
            <a:ext cx="2056106"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algn="ctr"/>
            <a:r>
              <a:rPr lang="zh-CN" altLang="en-US" sz="1600" dirty="0" smtClean="0">
                <a:solidFill>
                  <a:schemeClr val="bg1"/>
                </a:solidFill>
              </a:rPr>
              <a:t>案例表述</a:t>
            </a:r>
            <a:endParaRPr lang="zh-CN" altLang="en-US" sz="1600" dirty="0">
              <a:solidFill>
                <a:schemeClr val="bg1"/>
              </a:solidFill>
            </a:endParaRPr>
          </a:p>
        </p:txBody>
      </p:sp>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案例四：环境保护税纳税申报表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3857" t="11738" r="4519" b="8433"/>
          <a:stretch>
            <a:fillRect/>
          </a:stretch>
        </p:blipFill>
        <p:spPr>
          <a:xfrm>
            <a:off x="623055" y="771551"/>
            <a:ext cx="7909385" cy="4320480"/>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案例四：环境保护税纳税申报表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10624" t="10109" r="12393" b="6804"/>
          <a:stretch>
            <a:fillRect/>
          </a:stretch>
        </p:blipFill>
        <p:spPr>
          <a:xfrm>
            <a:off x="375662" y="731142"/>
            <a:ext cx="8156778" cy="4360888"/>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案例四：环境保护税纳税申报表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7124" t="10109" r="9768" b="6804"/>
          <a:stretch>
            <a:fillRect/>
          </a:stretch>
        </p:blipFill>
        <p:spPr>
          <a:xfrm>
            <a:off x="473835" y="730251"/>
            <a:ext cx="8058605" cy="4217763"/>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案例五：环境保护税纳税申报表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sp>
        <p:nvSpPr>
          <p:cNvPr id="3" name="流程图: 数据 2"/>
          <p:cNvSpPr/>
          <p:nvPr/>
        </p:nvSpPr>
        <p:spPr>
          <a:xfrm rot="16200000" flipH="1">
            <a:off x="1025939" y="1178236"/>
            <a:ext cx="504055" cy="468716"/>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160247" y="987574"/>
            <a:ext cx="7131496" cy="3726746"/>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a:off x="1043609" y="1267071"/>
            <a:ext cx="2708926"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475657" y="1851670"/>
            <a:ext cx="6453342" cy="271561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en-US" altLang="zh-CN" sz="2000" dirty="0" smtClean="0">
                <a:solidFill>
                  <a:schemeClr val="tx1"/>
                </a:solidFill>
                <a:sym typeface="+mn-ea"/>
              </a:rPr>
              <a:t>XX</a:t>
            </a:r>
            <a:r>
              <a:rPr lang="zh-CN" altLang="en-US" sz="2000" dirty="0" smtClean="0">
                <a:solidFill>
                  <a:schemeClr val="tx1"/>
                </a:solidFill>
                <a:sym typeface="+mn-ea"/>
              </a:rPr>
              <a:t>公司是环境保护税纳税人，已安装使用符合国家规定和监测规范的噪声自动监测设备。检测数据显示，</a:t>
            </a:r>
            <a:r>
              <a:rPr lang="en-US" altLang="zh-CN" sz="2000" dirty="0" smtClean="0">
                <a:solidFill>
                  <a:schemeClr val="tx1"/>
                </a:solidFill>
                <a:sym typeface="+mn-ea"/>
              </a:rPr>
              <a:t>2018</a:t>
            </a:r>
            <a:r>
              <a:rPr lang="zh-CN" altLang="en-US" sz="2000" dirty="0" smtClean="0">
                <a:solidFill>
                  <a:schemeClr val="tx1"/>
                </a:solidFill>
                <a:sym typeface="+mn-ea"/>
              </a:rPr>
              <a:t>年</a:t>
            </a:r>
            <a:r>
              <a:rPr lang="en-US" altLang="zh-CN" sz="2000" dirty="0" smtClean="0">
                <a:solidFill>
                  <a:schemeClr val="tx1"/>
                </a:solidFill>
                <a:sym typeface="+mn-ea"/>
              </a:rPr>
              <a:t>3</a:t>
            </a:r>
            <a:r>
              <a:rPr lang="zh-CN" altLang="en-US" sz="2000" dirty="0" smtClean="0">
                <a:solidFill>
                  <a:schemeClr val="tx1"/>
                </a:solidFill>
                <a:sym typeface="+mn-ea"/>
              </a:rPr>
              <a:t>月份，该公司昼间与夜间工业噪声最高为</a:t>
            </a:r>
            <a:r>
              <a:rPr lang="en-US" altLang="zh-CN" sz="2000" dirty="0" smtClean="0">
                <a:solidFill>
                  <a:schemeClr val="tx1"/>
                </a:solidFill>
                <a:sym typeface="+mn-ea"/>
              </a:rPr>
              <a:t>66</a:t>
            </a:r>
            <a:r>
              <a:rPr lang="zh-CN" altLang="en-US" sz="2000" dirty="0" smtClean="0">
                <a:solidFill>
                  <a:schemeClr val="tx1"/>
                </a:solidFill>
                <a:sym typeface="+mn-ea"/>
              </a:rPr>
              <a:t>分贝，其中昼间工业噪声</a:t>
            </a:r>
            <a:r>
              <a:rPr lang="en-US" altLang="zh-CN" sz="2000" dirty="0" smtClean="0">
                <a:solidFill>
                  <a:schemeClr val="tx1"/>
                </a:solidFill>
                <a:sym typeface="+mn-ea"/>
              </a:rPr>
              <a:t>65</a:t>
            </a:r>
            <a:r>
              <a:rPr lang="zh-CN" altLang="en-US" sz="2000" dirty="0" smtClean="0">
                <a:solidFill>
                  <a:schemeClr val="tx1"/>
                </a:solidFill>
                <a:sym typeface="+mn-ea"/>
              </a:rPr>
              <a:t>分贝以上不足</a:t>
            </a:r>
            <a:r>
              <a:rPr lang="en-US" altLang="zh-CN" sz="2000" dirty="0" smtClean="0">
                <a:solidFill>
                  <a:schemeClr val="tx1"/>
                </a:solidFill>
                <a:sym typeface="+mn-ea"/>
              </a:rPr>
              <a:t>15</a:t>
            </a:r>
            <a:r>
              <a:rPr lang="zh-CN" altLang="en-US" sz="2000" dirty="0" smtClean="0">
                <a:solidFill>
                  <a:schemeClr val="tx1"/>
                </a:solidFill>
                <a:sym typeface="+mn-ea"/>
              </a:rPr>
              <a:t>天，夜间工业噪声沿边界长度超过</a:t>
            </a:r>
            <a:r>
              <a:rPr lang="en-US" altLang="zh-CN" sz="2000" dirty="0" smtClean="0">
                <a:solidFill>
                  <a:schemeClr val="tx1"/>
                </a:solidFill>
                <a:sym typeface="+mn-ea"/>
              </a:rPr>
              <a:t>100</a:t>
            </a:r>
            <a:r>
              <a:rPr lang="zh-CN" altLang="en-US" sz="2000" dirty="0" smtClean="0">
                <a:solidFill>
                  <a:schemeClr val="tx1"/>
                </a:solidFill>
                <a:sym typeface="+mn-ea"/>
              </a:rPr>
              <a:t>米有两处以上噪声超标。该公司所在区域噪声临界标准为昼间不超过</a:t>
            </a:r>
            <a:r>
              <a:rPr lang="en-US" altLang="zh-CN" sz="2000" dirty="0" smtClean="0">
                <a:solidFill>
                  <a:schemeClr val="tx1"/>
                </a:solidFill>
                <a:sym typeface="+mn-ea"/>
              </a:rPr>
              <a:t>65</a:t>
            </a:r>
            <a:r>
              <a:rPr lang="zh-CN" altLang="en-US" sz="2000" dirty="0" smtClean="0">
                <a:solidFill>
                  <a:schemeClr val="tx1"/>
                </a:solidFill>
                <a:sym typeface="+mn-ea"/>
              </a:rPr>
              <a:t>分贝、夜间不超过</a:t>
            </a:r>
            <a:r>
              <a:rPr lang="en-US" altLang="zh-CN" sz="2000" dirty="0" smtClean="0">
                <a:solidFill>
                  <a:schemeClr val="tx1"/>
                </a:solidFill>
                <a:sym typeface="+mn-ea"/>
              </a:rPr>
              <a:t>55</a:t>
            </a:r>
            <a:r>
              <a:rPr lang="zh-CN" altLang="en-US" sz="2000" dirty="0" smtClean="0">
                <a:solidFill>
                  <a:schemeClr val="tx1"/>
                </a:solidFill>
                <a:sym typeface="+mn-ea"/>
              </a:rPr>
              <a:t>分贝。</a:t>
            </a:r>
            <a:endParaRPr lang="en-US" altLang="zh-CN" sz="2000" b="1" dirty="0" smtClean="0">
              <a:solidFill>
                <a:schemeClr val="tx1"/>
              </a:solidFill>
              <a:latin typeface="仿宋_GB2312" panose="02010609030101010101" charset="-122"/>
              <a:ea typeface="仿宋_GB2312" panose="02010609030101010101" charset="-122"/>
              <a:cs typeface="Arial" panose="020B0604020202020204" pitchFamily="34" charset="0"/>
              <a:sym typeface="+mn-ea"/>
            </a:endParaRPr>
          </a:p>
        </p:txBody>
      </p:sp>
      <p:sp>
        <p:nvSpPr>
          <p:cNvPr id="7" name="TextBox 6"/>
          <p:cNvSpPr txBox="1"/>
          <p:nvPr/>
        </p:nvSpPr>
        <p:spPr>
          <a:xfrm>
            <a:off x="1408398" y="1333846"/>
            <a:ext cx="2056106"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algn="ctr"/>
            <a:r>
              <a:rPr lang="zh-CN" altLang="en-US" sz="1600" dirty="0" smtClean="0">
                <a:solidFill>
                  <a:schemeClr val="bg1"/>
                </a:solidFill>
              </a:rPr>
              <a:t>案例表述</a:t>
            </a:r>
            <a:endParaRPr lang="zh-CN" altLang="en-US" sz="1600" dirty="0">
              <a:solidFill>
                <a:schemeClr val="bg1"/>
              </a:solidFill>
            </a:endParaRPr>
          </a:p>
        </p:txBody>
      </p:sp>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案例五：环境保护税纳税申报表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7124" t="10109" r="12393" b="14950"/>
          <a:stretch>
            <a:fillRect/>
          </a:stretch>
        </p:blipFill>
        <p:spPr>
          <a:xfrm>
            <a:off x="474593" y="703570"/>
            <a:ext cx="8489895" cy="4439930"/>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案例五：环境保护税纳税申报表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8874" t="11738" r="9767" b="10063"/>
          <a:stretch>
            <a:fillRect/>
          </a:stretch>
        </p:blipFill>
        <p:spPr>
          <a:xfrm>
            <a:off x="470277" y="692723"/>
            <a:ext cx="8278187" cy="4327299"/>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案例六：环境保护税纳税申报表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sp>
        <p:nvSpPr>
          <p:cNvPr id="3" name="流程图: 数据 2"/>
          <p:cNvSpPr/>
          <p:nvPr/>
        </p:nvSpPr>
        <p:spPr>
          <a:xfrm rot="16200000" flipH="1">
            <a:off x="1025939" y="1178236"/>
            <a:ext cx="504055" cy="468716"/>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160247" y="987574"/>
            <a:ext cx="7131496" cy="3726746"/>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a:off x="1043609" y="1267071"/>
            <a:ext cx="2708926"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475657" y="1851670"/>
            <a:ext cx="6453342" cy="270471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en-US" altLang="zh-CN" sz="2400" dirty="0" smtClean="0">
                <a:solidFill>
                  <a:schemeClr val="tx1"/>
                </a:solidFill>
                <a:sym typeface="+mn-ea"/>
              </a:rPr>
              <a:t>XX</a:t>
            </a:r>
            <a:r>
              <a:rPr lang="zh-CN" altLang="en-US" sz="2400" dirty="0" smtClean="0">
                <a:solidFill>
                  <a:schemeClr val="tx1"/>
                </a:solidFill>
                <a:sym typeface="+mn-ea"/>
              </a:rPr>
              <a:t>公司是规模化养猪企业，环境保护税纳税人。</a:t>
            </a:r>
            <a:r>
              <a:rPr lang="en-US" altLang="zh-CN" sz="2400" dirty="0" smtClean="0">
                <a:solidFill>
                  <a:schemeClr val="tx1"/>
                </a:solidFill>
                <a:sym typeface="+mn-ea"/>
              </a:rPr>
              <a:t>2018</a:t>
            </a:r>
            <a:r>
              <a:rPr lang="zh-CN" altLang="en-US" sz="2400" dirty="0" smtClean="0">
                <a:solidFill>
                  <a:schemeClr val="tx1"/>
                </a:solidFill>
                <a:sym typeface="+mn-ea"/>
              </a:rPr>
              <a:t>年</a:t>
            </a:r>
            <a:r>
              <a:rPr lang="en-US" altLang="zh-CN" sz="2400" dirty="0" smtClean="0">
                <a:solidFill>
                  <a:schemeClr val="tx1"/>
                </a:solidFill>
                <a:sym typeface="+mn-ea"/>
              </a:rPr>
              <a:t>1</a:t>
            </a:r>
            <a:r>
              <a:rPr lang="zh-CN" altLang="en-US" sz="2400" dirty="0" smtClean="0">
                <a:solidFill>
                  <a:schemeClr val="tx1"/>
                </a:solidFill>
                <a:sym typeface="+mn-ea"/>
              </a:rPr>
              <a:t>月生猪存栏量</a:t>
            </a:r>
            <a:r>
              <a:rPr lang="en-US" altLang="zh-CN" sz="2400" dirty="0" smtClean="0">
                <a:solidFill>
                  <a:schemeClr val="tx1"/>
                </a:solidFill>
                <a:sym typeface="+mn-ea"/>
              </a:rPr>
              <a:t>1000</a:t>
            </a:r>
            <a:r>
              <a:rPr lang="zh-CN" altLang="en-US" sz="2400" dirty="0" smtClean="0">
                <a:solidFill>
                  <a:schemeClr val="tx1"/>
                </a:solidFill>
                <a:sym typeface="+mn-ea"/>
              </a:rPr>
              <a:t>头，</a:t>
            </a:r>
            <a:r>
              <a:rPr lang="en-US" altLang="zh-CN" sz="2400" dirty="0" smtClean="0">
                <a:solidFill>
                  <a:schemeClr val="tx1"/>
                </a:solidFill>
                <a:sym typeface="+mn-ea"/>
              </a:rPr>
              <a:t>2018</a:t>
            </a:r>
            <a:r>
              <a:rPr lang="zh-CN" altLang="en-US" sz="2400" dirty="0" smtClean="0">
                <a:solidFill>
                  <a:schemeClr val="tx1"/>
                </a:solidFill>
                <a:sym typeface="+mn-ea"/>
              </a:rPr>
              <a:t>年</a:t>
            </a:r>
            <a:r>
              <a:rPr lang="en-US" altLang="zh-CN" sz="2400" dirty="0" smtClean="0">
                <a:solidFill>
                  <a:schemeClr val="tx1"/>
                </a:solidFill>
                <a:sym typeface="+mn-ea"/>
              </a:rPr>
              <a:t>2</a:t>
            </a:r>
            <a:r>
              <a:rPr lang="zh-CN" altLang="en-US" sz="2400" dirty="0" smtClean="0">
                <a:solidFill>
                  <a:schemeClr val="tx1"/>
                </a:solidFill>
                <a:sym typeface="+mn-ea"/>
              </a:rPr>
              <a:t>月生猪存栏量</a:t>
            </a:r>
            <a:r>
              <a:rPr lang="en-US" altLang="zh-CN" sz="2400" dirty="0" smtClean="0">
                <a:solidFill>
                  <a:schemeClr val="tx1"/>
                </a:solidFill>
                <a:sym typeface="+mn-ea"/>
              </a:rPr>
              <a:t>900</a:t>
            </a:r>
            <a:r>
              <a:rPr lang="zh-CN" altLang="en-US" sz="2400" dirty="0" smtClean="0">
                <a:solidFill>
                  <a:schemeClr val="tx1"/>
                </a:solidFill>
                <a:sym typeface="+mn-ea"/>
              </a:rPr>
              <a:t>头，</a:t>
            </a:r>
            <a:r>
              <a:rPr lang="en-US" altLang="zh-CN" sz="2400" dirty="0" smtClean="0">
                <a:solidFill>
                  <a:schemeClr val="tx1"/>
                </a:solidFill>
                <a:sym typeface="+mn-ea"/>
              </a:rPr>
              <a:t>2018</a:t>
            </a:r>
            <a:r>
              <a:rPr lang="zh-CN" altLang="en-US" sz="2400" dirty="0" smtClean="0">
                <a:solidFill>
                  <a:schemeClr val="tx1"/>
                </a:solidFill>
                <a:sym typeface="+mn-ea"/>
              </a:rPr>
              <a:t>年</a:t>
            </a:r>
            <a:r>
              <a:rPr lang="en-US" altLang="zh-CN" sz="2400" dirty="0" smtClean="0">
                <a:solidFill>
                  <a:schemeClr val="tx1"/>
                </a:solidFill>
                <a:sym typeface="+mn-ea"/>
              </a:rPr>
              <a:t>3</a:t>
            </a:r>
            <a:r>
              <a:rPr lang="zh-CN" altLang="en-US" sz="2400" dirty="0" smtClean="0">
                <a:solidFill>
                  <a:schemeClr val="tx1"/>
                </a:solidFill>
                <a:sym typeface="+mn-ea"/>
              </a:rPr>
              <a:t>月生猪存栏量</a:t>
            </a:r>
            <a:r>
              <a:rPr lang="en-US" altLang="zh-CN" sz="2400" dirty="0" smtClean="0">
                <a:solidFill>
                  <a:schemeClr val="tx1"/>
                </a:solidFill>
                <a:sym typeface="+mn-ea"/>
              </a:rPr>
              <a:t>1100</a:t>
            </a:r>
            <a:r>
              <a:rPr lang="zh-CN" altLang="en-US" sz="2400" dirty="0" smtClean="0">
                <a:solidFill>
                  <a:schemeClr val="tx1"/>
                </a:solidFill>
                <a:sym typeface="+mn-ea"/>
              </a:rPr>
              <a:t>头。（该公司所在省的水污染物税率为</a:t>
            </a:r>
            <a:r>
              <a:rPr lang="en-US" altLang="zh-CN" sz="2400" dirty="0" smtClean="0">
                <a:solidFill>
                  <a:schemeClr val="tx1"/>
                </a:solidFill>
                <a:sym typeface="+mn-ea"/>
              </a:rPr>
              <a:t>1.4</a:t>
            </a:r>
            <a:r>
              <a:rPr lang="zh-CN" altLang="en-US" sz="2400" dirty="0" smtClean="0">
                <a:solidFill>
                  <a:schemeClr val="tx1"/>
                </a:solidFill>
                <a:sym typeface="+mn-ea"/>
              </a:rPr>
              <a:t>元</a:t>
            </a:r>
            <a:r>
              <a:rPr lang="en-US" altLang="zh-CN" sz="2400" dirty="0" smtClean="0">
                <a:solidFill>
                  <a:schemeClr val="tx1"/>
                </a:solidFill>
                <a:sym typeface="+mn-ea"/>
              </a:rPr>
              <a:t>/</a:t>
            </a:r>
            <a:r>
              <a:rPr lang="zh-CN" altLang="en-US" sz="2400" dirty="0" smtClean="0">
                <a:solidFill>
                  <a:schemeClr val="tx1"/>
                </a:solidFill>
                <a:sym typeface="+mn-ea"/>
              </a:rPr>
              <a:t>污染当量）。</a:t>
            </a:r>
            <a:endParaRPr lang="en-US" altLang="zh-CN" sz="2400" b="1" dirty="0" smtClean="0">
              <a:solidFill>
                <a:schemeClr val="tx1"/>
              </a:solidFill>
              <a:latin typeface="仿宋_GB2312" panose="02010609030101010101" charset="-122"/>
              <a:ea typeface="仿宋_GB2312" panose="02010609030101010101" charset="-122"/>
              <a:cs typeface="Arial" panose="020B0604020202020204" pitchFamily="34" charset="0"/>
              <a:sym typeface="+mn-ea"/>
            </a:endParaRPr>
          </a:p>
        </p:txBody>
      </p:sp>
      <p:sp>
        <p:nvSpPr>
          <p:cNvPr id="7" name="TextBox 6"/>
          <p:cNvSpPr txBox="1"/>
          <p:nvPr/>
        </p:nvSpPr>
        <p:spPr>
          <a:xfrm>
            <a:off x="1408398" y="1333846"/>
            <a:ext cx="2056106"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algn="ctr"/>
            <a:r>
              <a:rPr lang="zh-CN" altLang="en-US" sz="1600" dirty="0" smtClean="0">
                <a:solidFill>
                  <a:schemeClr val="bg1"/>
                </a:solidFill>
              </a:rPr>
              <a:t>案例表述</a:t>
            </a:r>
            <a:endParaRPr lang="zh-CN" altLang="en-US" sz="1600" dirty="0">
              <a:solidFill>
                <a:schemeClr val="bg1"/>
              </a:solidFill>
            </a:endParaRPr>
          </a:p>
        </p:txBody>
      </p:sp>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00035" y="2357437"/>
            <a:ext cx="1143007" cy="1071569"/>
            <a:chOff x="500034" y="2214560"/>
            <a:chExt cx="1479797" cy="1334201"/>
          </a:xfrm>
        </p:grpSpPr>
        <p:sp>
          <p:nvSpPr>
            <p:cNvPr id="2" name="Freeform 5"/>
            <p:cNvSpPr>
              <a:spLocks/>
            </p:cNvSpPr>
            <p:nvPr/>
          </p:nvSpPr>
          <p:spPr bwMode="auto">
            <a:xfrm>
              <a:off x="500034" y="221456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TextBox 2"/>
            <p:cNvSpPr txBox="1"/>
            <p:nvPr/>
          </p:nvSpPr>
          <p:spPr>
            <a:xfrm>
              <a:off x="785786" y="2428874"/>
              <a:ext cx="908686" cy="91970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dirty="0" smtClean="0"/>
                <a:t>申报表单</a:t>
              </a:r>
              <a:endParaRPr lang="zh-CN" altLang="en-US" sz="2400" b="1" dirty="0"/>
            </a:p>
          </p:txBody>
        </p:sp>
      </p:grpSp>
      <p:sp>
        <p:nvSpPr>
          <p:cNvPr id="5" name="Freeform 5"/>
          <p:cNvSpPr>
            <a:spLocks/>
          </p:cNvSpPr>
          <p:nvPr/>
        </p:nvSpPr>
        <p:spPr bwMode="auto">
          <a:xfrm>
            <a:off x="1785918" y="1835744"/>
            <a:ext cx="547516" cy="2164766"/>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9" name="组合 18"/>
          <p:cNvGrpSpPr/>
          <p:nvPr/>
        </p:nvGrpSpPr>
        <p:grpSpPr>
          <a:xfrm>
            <a:off x="2357422" y="1428742"/>
            <a:ext cx="1143008" cy="998992"/>
            <a:chOff x="3356492" y="1326928"/>
            <a:chExt cx="1715574" cy="489721"/>
          </a:xfrm>
        </p:grpSpPr>
        <p:sp>
          <p:nvSpPr>
            <p:cNvPr id="4" name="圆角矩形 3"/>
            <p:cNvSpPr/>
            <p:nvPr/>
          </p:nvSpPr>
          <p:spPr>
            <a:xfrm>
              <a:off x="3356492" y="1326928"/>
              <a:ext cx="1715574" cy="451685"/>
            </a:xfrm>
            <a:prstGeom prst="roundRect">
              <a:avLst>
                <a:gd name="adj" fmla="val 206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TextBox 8"/>
            <p:cNvSpPr txBox="1"/>
            <p:nvPr/>
          </p:nvSpPr>
          <p:spPr>
            <a:xfrm>
              <a:off x="3500430" y="1374967"/>
              <a:ext cx="1428760" cy="44168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20000"/>
                </a:lnSpc>
              </a:pPr>
              <a:r>
                <a:rPr lang="zh-CN" altLang="en-US" sz="1600" dirty="0" smtClean="0">
                  <a:solidFill>
                    <a:schemeClr val="tx1"/>
                  </a:solidFill>
                </a:rPr>
                <a:t>基本信息采集表</a:t>
              </a:r>
              <a:endParaRPr lang="en-US" altLang="zh-CN" sz="1600" dirty="0" smtClean="0">
                <a:solidFill>
                  <a:schemeClr val="tx1"/>
                </a:solidFill>
              </a:endParaRPr>
            </a:p>
            <a:p>
              <a:pPr algn="ctr">
                <a:lnSpc>
                  <a:spcPct val="120000"/>
                </a:lnSpc>
              </a:pPr>
              <a:r>
                <a:rPr lang="zh-CN" altLang="en-US" sz="1050" dirty="0" smtClean="0">
                  <a:solidFill>
                    <a:schemeClr val="tx1"/>
                  </a:solidFill>
                </a:rPr>
                <a:t>（主表）</a:t>
              </a:r>
              <a:endParaRPr lang="en-US" altLang="zh-CN" sz="1050" dirty="0">
                <a:solidFill>
                  <a:schemeClr val="tx1"/>
                </a:solidFill>
              </a:endParaRPr>
            </a:p>
          </p:txBody>
        </p:sp>
      </p:grpSp>
      <p:sp>
        <p:nvSpPr>
          <p:cNvPr id="16" name="Title 1"/>
          <p:cNvSpPr txBox="1">
            <a:spLocks/>
          </p:cNvSpPr>
          <p:nvPr/>
        </p:nvSpPr>
        <p:spPr>
          <a:xfrm>
            <a:off x="857880" y="200199"/>
            <a:ext cx="407131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环境保护税申报表单的构成</a:t>
            </a:r>
            <a:endParaRPr lang="en-GB" altLang="zh-CN" sz="1800" b="1" dirty="0" smtClean="0">
              <a:solidFill>
                <a:srgbClr val="0070C0"/>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2357422" y="3571882"/>
            <a:ext cx="1143008" cy="785818"/>
            <a:chOff x="3356492" y="1326928"/>
            <a:chExt cx="1715574" cy="451685"/>
          </a:xfrm>
        </p:grpSpPr>
        <p:sp>
          <p:nvSpPr>
            <p:cNvPr id="21" name="圆角矩形 20"/>
            <p:cNvSpPr/>
            <p:nvPr/>
          </p:nvSpPr>
          <p:spPr>
            <a:xfrm>
              <a:off x="3356492" y="1326928"/>
              <a:ext cx="1715574" cy="451685"/>
            </a:xfrm>
            <a:prstGeom prst="roundRect">
              <a:avLst>
                <a:gd name="adj" fmla="val 206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 name="TextBox 21"/>
            <p:cNvSpPr txBox="1"/>
            <p:nvPr/>
          </p:nvSpPr>
          <p:spPr>
            <a:xfrm>
              <a:off x="3500430" y="1374966"/>
              <a:ext cx="1428760" cy="32529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20000"/>
                </a:lnSpc>
              </a:pPr>
              <a:r>
                <a:rPr lang="zh-CN" altLang="en-US" sz="1600" dirty="0" smtClean="0">
                  <a:solidFill>
                    <a:schemeClr val="tx1"/>
                  </a:solidFill>
                </a:rPr>
                <a:t>纳税</a:t>
              </a:r>
              <a:endParaRPr lang="en-US" altLang="zh-CN" sz="1600" dirty="0" smtClean="0">
                <a:solidFill>
                  <a:schemeClr val="tx1"/>
                </a:solidFill>
              </a:endParaRPr>
            </a:p>
            <a:p>
              <a:pPr algn="ctr">
                <a:lnSpc>
                  <a:spcPct val="120000"/>
                </a:lnSpc>
              </a:pPr>
              <a:r>
                <a:rPr lang="zh-CN" altLang="en-US" sz="1600" dirty="0" smtClean="0">
                  <a:solidFill>
                    <a:schemeClr val="tx1"/>
                  </a:solidFill>
                </a:rPr>
                <a:t>申报表</a:t>
              </a:r>
              <a:endParaRPr lang="en-US" altLang="zh-CN" sz="1600" dirty="0">
                <a:solidFill>
                  <a:schemeClr val="tx1"/>
                </a:solidFill>
              </a:endParaRPr>
            </a:p>
          </p:txBody>
        </p:sp>
      </p:grpSp>
      <p:sp>
        <p:nvSpPr>
          <p:cNvPr id="24" name="Freeform 5"/>
          <p:cNvSpPr>
            <a:spLocks/>
          </p:cNvSpPr>
          <p:nvPr/>
        </p:nvSpPr>
        <p:spPr bwMode="auto">
          <a:xfrm>
            <a:off x="3643306" y="895440"/>
            <a:ext cx="491361" cy="1460286"/>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2" name="组合 51"/>
          <p:cNvGrpSpPr/>
          <p:nvPr/>
        </p:nvGrpSpPr>
        <p:grpSpPr>
          <a:xfrm>
            <a:off x="4168734" y="771550"/>
            <a:ext cx="1987442" cy="1649186"/>
            <a:chOff x="4156194" y="1136878"/>
            <a:chExt cx="1987442" cy="1649186"/>
          </a:xfrm>
        </p:grpSpPr>
        <p:grpSp>
          <p:nvGrpSpPr>
            <p:cNvPr id="25" name="组合 24"/>
            <p:cNvGrpSpPr/>
            <p:nvPr/>
          </p:nvGrpSpPr>
          <p:grpSpPr>
            <a:xfrm>
              <a:off x="4156194" y="1136878"/>
              <a:ext cx="1987442" cy="381638"/>
              <a:chOff x="3286116" y="2525636"/>
              <a:chExt cx="2787144" cy="451685"/>
            </a:xfrm>
          </p:grpSpPr>
          <p:sp>
            <p:nvSpPr>
              <p:cNvPr id="26" name="圆角矩形 25"/>
              <p:cNvSpPr/>
              <p:nvPr/>
            </p:nvSpPr>
            <p:spPr>
              <a:xfrm>
                <a:off x="3286116" y="2525636"/>
                <a:ext cx="2787144"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7" name="TextBox 26"/>
              <p:cNvSpPr txBox="1"/>
              <p:nvPr/>
            </p:nvSpPr>
            <p:spPr>
              <a:xfrm>
                <a:off x="3428992" y="2643188"/>
                <a:ext cx="2540070" cy="21006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20000"/>
                  </a:lnSpc>
                </a:pPr>
                <a:r>
                  <a:rPr lang="zh-CN" altLang="en-US" sz="1050" dirty="0" smtClean="0">
                    <a:solidFill>
                      <a:schemeClr val="tx1"/>
                    </a:solidFill>
                  </a:rPr>
                  <a:t>大气、水污染基础信息采集表</a:t>
                </a:r>
                <a:endParaRPr lang="en-US" altLang="zh-CN" sz="1050" dirty="0">
                  <a:solidFill>
                    <a:schemeClr val="tx1"/>
                  </a:solidFill>
                </a:endParaRPr>
              </a:p>
            </p:txBody>
          </p:sp>
        </p:grpSp>
        <p:grpSp>
          <p:nvGrpSpPr>
            <p:cNvPr id="28" name="组合 27"/>
            <p:cNvGrpSpPr/>
            <p:nvPr/>
          </p:nvGrpSpPr>
          <p:grpSpPr>
            <a:xfrm>
              <a:off x="4156194" y="1559394"/>
              <a:ext cx="1987442" cy="381638"/>
              <a:chOff x="3286116" y="2525636"/>
              <a:chExt cx="2787144" cy="451685"/>
            </a:xfrm>
          </p:grpSpPr>
          <p:sp>
            <p:nvSpPr>
              <p:cNvPr id="29" name="圆角矩形 28"/>
              <p:cNvSpPr/>
              <p:nvPr/>
            </p:nvSpPr>
            <p:spPr>
              <a:xfrm>
                <a:off x="3286116" y="2525636"/>
                <a:ext cx="2787144"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0" name="TextBox 29"/>
              <p:cNvSpPr txBox="1"/>
              <p:nvPr/>
            </p:nvSpPr>
            <p:spPr>
              <a:xfrm>
                <a:off x="3428992" y="2643188"/>
                <a:ext cx="2540070" cy="21006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20000"/>
                  </a:lnSpc>
                </a:pPr>
                <a:r>
                  <a:rPr lang="zh-CN" altLang="en-US" sz="1050" dirty="0" smtClean="0">
                    <a:solidFill>
                      <a:schemeClr val="tx1"/>
                    </a:solidFill>
                  </a:rPr>
                  <a:t>固体废物基础信息采集表</a:t>
                </a:r>
                <a:endParaRPr lang="en-US" altLang="zh-CN" sz="1050" dirty="0">
                  <a:solidFill>
                    <a:schemeClr val="tx1"/>
                  </a:solidFill>
                </a:endParaRPr>
              </a:p>
            </p:txBody>
          </p:sp>
        </p:grpSp>
        <p:grpSp>
          <p:nvGrpSpPr>
            <p:cNvPr id="31" name="组合 30"/>
            <p:cNvGrpSpPr/>
            <p:nvPr/>
          </p:nvGrpSpPr>
          <p:grpSpPr>
            <a:xfrm>
              <a:off x="4156194" y="1981910"/>
              <a:ext cx="1987442" cy="381638"/>
              <a:chOff x="3286116" y="2525636"/>
              <a:chExt cx="2787144" cy="451685"/>
            </a:xfrm>
          </p:grpSpPr>
          <p:sp>
            <p:nvSpPr>
              <p:cNvPr id="32" name="圆角矩形 31"/>
              <p:cNvSpPr/>
              <p:nvPr/>
            </p:nvSpPr>
            <p:spPr>
              <a:xfrm>
                <a:off x="3286116" y="2525636"/>
                <a:ext cx="2787144"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3" name="TextBox 32"/>
              <p:cNvSpPr txBox="1"/>
              <p:nvPr/>
            </p:nvSpPr>
            <p:spPr>
              <a:xfrm>
                <a:off x="3428992" y="2643188"/>
                <a:ext cx="2540070" cy="21006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20000"/>
                  </a:lnSpc>
                </a:pPr>
                <a:r>
                  <a:rPr lang="zh-CN" altLang="en-US" sz="1050" dirty="0" smtClean="0">
                    <a:solidFill>
                      <a:schemeClr val="tx1"/>
                    </a:solidFill>
                  </a:rPr>
                  <a:t>噪声基础信息采集表</a:t>
                </a:r>
                <a:endParaRPr lang="en-US" altLang="zh-CN" sz="1050" dirty="0">
                  <a:solidFill>
                    <a:schemeClr val="tx1"/>
                  </a:solidFill>
                </a:endParaRPr>
              </a:p>
            </p:txBody>
          </p:sp>
        </p:grpSp>
        <p:grpSp>
          <p:nvGrpSpPr>
            <p:cNvPr id="34" name="组合 33"/>
            <p:cNvGrpSpPr/>
            <p:nvPr/>
          </p:nvGrpSpPr>
          <p:grpSpPr>
            <a:xfrm>
              <a:off x="4156194" y="2404426"/>
              <a:ext cx="1987442" cy="381638"/>
              <a:chOff x="3286116" y="2525636"/>
              <a:chExt cx="2787144" cy="451685"/>
            </a:xfrm>
          </p:grpSpPr>
          <p:sp>
            <p:nvSpPr>
              <p:cNvPr id="35" name="圆角矩形 34"/>
              <p:cNvSpPr/>
              <p:nvPr/>
            </p:nvSpPr>
            <p:spPr>
              <a:xfrm>
                <a:off x="3286116" y="2525636"/>
                <a:ext cx="2787144"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6" name="TextBox 35"/>
              <p:cNvSpPr txBox="1"/>
              <p:nvPr/>
            </p:nvSpPr>
            <p:spPr>
              <a:xfrm>
                <a:off x="3428992" y="2643188"/>
                <a:ext cx="2540070" cy="21006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20000"/>
                  </a:lnSpc>
                </a:pPr>
                <a:r>
                  <a:rPr lang="zh-CN" altLang="en-US" sz="1050" dirty="0" smtClean="0">
                    <a:solidFill>
                      <a:schemeClr val="tx1"/>
                    </a:solidFill>
                  </a:rPr>
                  <a:t>产排污系数基础信息采集表</a:t>
                </a:r>
                <a:endParaRPr lang="en-US" altLang="zh-CN" sz="1050" dirty="0">
                  <a:solidFill>
                    <a:schemeClr val="tx1"/>
                  </a:solidFill>
                </a:endParaRPr>
              </a:p>
            </p:txBody>
          </p:sp>
        </p:grpSp>
      </p:grpSp>
      <p:sp>
        <p:nvSpPr>
          <p:cNvPr id="41" name="Freeform 5"/>
          <p:cNvSpPr>
            <a:spLocks/>
          </p:cNvSpPr>
          <p:nvPr/>
        </p:nvSpPr>
        <p:spPr bwMode="auto">
          <a:xfrm>
            <a:off x="3524418" y="3071816"/>
            <a:ext cx="547516" cy="1500198"/>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3" name="组合 42"/>
          <p:cNvGrpSpPr/>
          <p:nvPr/>
        </p:nvGrpSpPr>
        <p:grpSpPr>
          <a:xfrm>
            <a:off x="4143372" y="2904492"/>
            <a:ext cx="1987442" cy="381638"/>
            <a:chOff x="3286116" y="2525636"/>
            <a:chExt cx="2787144" cy="451685"/>
          </a:xfrm>
        </p:grpSpPr>
        <p:sp>
          <p:nvSpPr>
            <p:cNvPr id="44" name="圆角矩形 43"/>
            <p:cNvSpPr/>
            <p:nvPr/>
          </p:nvSpPr>
          <p:spPr>
            <a:xfrm>
              <a:off x="3286116" y="2525636"/>
              <a:ext cx="2787144"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5" name="TextBox 44"/>
            <p:cNvSpPr txBox="1"/>
            <p:nvPr/>
          </p:nvSpPr>
          <p:spPr>
            <a:xfrm>
              <a:off x="3428992" y="2643188"/>
              <a:ext cx="2540070" cy="21006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20000"/>
                </a:lnSpc>
              </a:pPr>
              <a:r>
                <a:rPr lang="zh-CN" altLang="en-US" sz="1050" dirty="0" smtClean="0">
                  <a:solidFill>
                    <a:schemeClr val="tx1"/>
                  </a:solidFill>
                </a:rPr>
                <a:t>环境保护税纳税申报表（</a:t>
              </a:r>
              <a:r>
                <a:rPr lang="en-US" altLang="zh-CN" sz="1050" dirty="0" smtClean="0">
                  <a:solidFill>
                    <a:schemeClr val="tx1"/>
                  </a:solidFill>
                </a:rPr>
                <a:t>A</a:t>
              </a:r>
              <a:r>
                <a:rPr lang="zh-CN" altLang="en-US" sz="1050" dirty="0" smtClean="0">
                  <a:solidFill>
                    <a:schemeClr val="tx1"/>
                  </a:solidFill>
                </a:rPr>
                <a:t>表）</a:t>
              </a:r>
              <a:endParaRPr lang="en-US" altLang="zh-CN" sz="1050" dirty="0">
                <a:solidFill>
                  <a:schemeClr val="tx1"/>
                </a:solidFill>
              </a:endParaRPr>
            </a:p>
          </p:txBody>
        </p:sp>
      </p:grpSp>
      <p:grpSp>
        <p:nvGrpSpPr>
          <p:cNvPr id="49" name="组合 48"/>
          <p:cNvGrpSpPr/>
          <p:nvPr/>
        </p:nvGrpSpPr>
        <p:grpSpPr>
          <a:xfrm>
            <a:off x="4143372" y="4333252"/>
            <a:ext cx="1987442" cy="381638"/>
            <a:chOff x="3286116" y="2525636"/>
            <a:chExt cx="2787144" cy="451685"/>
          </a:xfrm>
        </p:grpSpPr>
        <p:sp>
          <p:nvSpPr>
            <p:cNvPr id="50" name="圆角矩形 49"/>
            <p:cNvSpPr/>
            <p:nvPr/>
          </p:nvSpPr>
          <p:spPr>
            <a:xfrm>
              <a:off x="3286116" y="2525636"/>
              <a:ext cx="2787144"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1" name="TextBox 50"/>
            <p:cNvSpPr txBox="1"/>
            <p:nvPr/>
          </p:nvSpPr>
          <p:spPr>
            <a:xfrm>
              <a:off x="3428992" y="2643188"/>
              <a:ext cx="2540070" cy="22948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20000"/>
                </a:lnSpc>
              </a:pPr>
              <a:r>
                <a:rPr lang="zh-CN" altLang="en-US" sz="1050" dirty="0" smtClean="0">
                  <a:solidFill>
                    <a:schemeClr val="tx1"/>
                  </a:solidFill>
                </a:rPr>
                <a:t>环境保护税纳税申报表（</a:t>
              </a:r>
              <a:r>
                <a:rPr lang="en-US" altLang="zh-CN" sz="1050" dirty="0" smtClean="0">
                  <a:solidFill>
                    <a:schemeClr val="tx1"/>
                  </a:solidFill>
                </a:rPr>
                <a:t>B</a:t>
              </a:r>
              <a:r>
                <a:rPr lang="zh-CN" altLang="en-US" sz="1050" dirty="0" smtClean="0">
                  <a:solidFill>
                    <a:schemeClr val="tx1"/>
                  </a:solidFill>
                </a:rPr>
                <a:t>表）</a:t>
              </a:r>
              <a:endParaRPr lang="en-US" altLang="zh-CN" sz="1050" dirty="0">
                <a:solidFill>
                  <a:schemeClr val="tx1"/>
                </a:solidFill>
              </a:endParaRPr>
            </a:p>
          </p:txBody>
        </p:sp>
      </p:grpSp>
      <p:grpSp>
        <p:nvGrpSpPr>
          <p:cNvPr id="53" name="组合 52"/>
          <p:cNvGrpSpPr/>
          <p:nvPr/>
        </p:nvGrpSpPr>
        <p:grpSpPr>
          <a:xfrm>
            <a:off x="6727962" y="2000246"/>
            <a:ext cx="1773128" cy="381638"/>
            <a:chOff x="3286115" y="2385475"/>
            <a:chExt cx="2787143" cy="451686"/>
          </a:xfrm>
        </p:grpSpPr>
        <p:sp>
          <p:nvSpPr>
            <p:cNvPr id="54" name="圆角矩形 53"/>
            <p:cNvSpPr/>
            <p:nvPr/>
          </p:nvSpPr>
          <p:spPr>
            <a:xfrm>
              <a:off x="3286115" y="2385475"/>
              <a:ext cx="2787143" cy="451686"/>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TextBox 54"/>
            <p:cNvSpPr txBox="1"/>
            <p:nvPr/>
          </p:nvSpPr>
          <p:spPr>
            <a:xfrm>
              <a:off x="3428991" y="2475735"/>
              <a:ext cx="2540069" cy="333913"/>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ts val="1060"/>
                </a:lnSpc>
              </a:pPr>
              <a:r>
                <a:rPr lang="zh-CN" altLang="en-US" sz="900" dirty="0" smtClean="0">
                  <a:solidFill>
                    <a:schemeClr val="tx1"/>
                  </a:solidFill>
                </a:rPr>
                <a:t>环境保护税纳税申报计算表</a:t>
              </a:r>
              <a:endParaRPr lang="en-US" altLang="zh-CN" sz="900" dirty="0" smtClean="0">
                <a:solidFill>
                  <a:schemeClr val="tx1"/>
                </a:solidFill>
              </a:endParaRPr>
            </a:p>
            <a:p>
              <a:pPr algn="ctr">
                <a:lnSpc>
                  <a:spcPts val="1060"/>
                </a:lnSpc>
              </a:pPr>
              <a:r>
                <a:rPr lang="zh-CN" altLang="en-US" sz="900" dirty="0" smtClean="0">
                  <a:solidFill>
                    <a:schemeClr val="tx1"/>
                  </a:solidFill>
                </a:rPr>
                <a:t>（大气污染物适用）</a:t>
              </a:r>
              <a:endParaRPr lang="en-US" altLang="zh-CN" sz="1050" dirty="0">
                <a:solidFill>
                  <a:schemeClr val="tx1"/>
                </a:solidFill>
              </a:endParaRPr>
            </a:p>
          </p:txBody>
        </p:sp>
      </p:grpSp>
      <p:sp>
        <p:nvSpPr>
          <p:cNvPr id="56" name="Freeform 5"/>
          <p:cNvSpPr>
            <a:spLocks/>
          </p:cNvSpPr>
          <p:nvPr/>
        </p:nvSpPr>
        <p:spPr bwMode="auto">
          <a:xfrm>
            <a:off x="6215074" y="2214560"/>
            <a:ext cx="491361" cy="1750424"/>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69" name="组合 68"/>
          <p:cNvGrpSpPr/>
          <p:nvPr/>
        </p:nvGrpSpPr>
        <p:grpSpPr>
          <a:xfrm>
            <a:off x="6715140" y="2404426"/>
            <a:ext cx="1773128" cy="381638"/>
            <a:chOff x="3286115" y="2385475"/>
            <a:chExt cx="2787143" cy="451686"/>
          </a:xfrm>
        </p:grpSpPr>
        <p:sp>
          <p:nvSpPr>
            <p:cNvPr id="70" name="圆角矩形 69"/>
            <p:cNvSpPr/>
            <p:nvPr/>
          </p:nvSpPr>
          <p:spPr>
            <a:xfrm>
              <a:off x="3286115" y="2385475"/>
              <a:ext cx="2787143" cy="451686"/>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1" name="TextBox 70"/>
            <p:cNvSpPr txBox="1"/>
            <p:nvPr/>
          </p:nvSpPr>
          <p:spPr>
            <a:xfrm>
              <a:off x="3428991" y="2475735"/>
              <a:ext cx="2540069" cy="333913"/>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ts val="1060"/>
                </a:lnSpc>
              </a:pPr>
              <a:r>
                <a:rPr lang="zh-CN" altLang="en-US" sz="900" dirty="0" smtClean="0">
                  <a:solidFill>
                    <a:schemeClr val="tx1"/>
                  </a:solidFill>
                </a:rPr>
                <a:t>环境保护税纳税申报计算表</a:t>
              </a:r>
              <a:endParaRPr lang="en-US" altLang="zh-CN" sz="900" dirty="0" smtClean="0">
                <a:solidFill>
                  <a:schemeClr val="tx1"/>
                </a:solidFill>
              </a:endParaRPr>
            </a:p>
            <a:p>
              <a:pPr algn="ctr">
                <a:lnSpc>
                  <a:spcPts val="1060"/>
                </a:lnSpc>
              </a:pPr>
              <a:r>
                <a:rPr lang="zh-CN" altLang="en-US" sz="900" dirty="0" smtClean="0">
                  <a:solidFill>
                    <a:schemeClr val="tx1"/>
                  </a:solidFill>
                </a:rPr>
                <a:t>（水污染物适用）</a:t>
              </a:r>
              <a:endParaRPr lang="en-US" altLang="zh-CN" sz="1050" dirty="0">
                <a:solidFill>
                  <a:schemeClr val="tx1"/>
                </a:solidFill>
              </a:endParaRPr>
            </a:p>
          </p:txBody>
        </p:sp>
      </p:grpSp>
      <p:grpSp>
        <p:nvGrpSpPr>
          <p:cNvPr id="72" name="组合 71"/>
          <p:cNvGrpSpPr/>
          <p:nvPr/>
        </p:nvGrpSpPr>
        <p:grpSpPr>
          <a:xfrm>
            <a:off x="6715140" y="2833054"/>
            <a:ext cx="1773128" cy="381638"/>
            <a:chOff x="3286115" y="2385475"/>
            <a:chExt cx="2787143" cy="451686"/>
          </a:xfrm>
        </p:grpSpPr>
        <p:sp>
          <p:nvSpPr>
            <p:cNvPr id="73" name="圆角矩形 72"/>
            <p:cNvSpPr/>
            <p:nvPr/>
          </p:nvSpPr>
          <p:spPr>
            <a:xfrm>
              <a:off x="3286115" y="2385475"/>
              <a:ext cx="2787143" cy="451686"/>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4" name="TextBox 73"/>
            <p:cNvSpPr txBox="1"/>
            <p:nvPr/>
          </p:nvSpPr>
          <p:spPr>
            <a:xfrm>
              <a:off x="3428991" y="2475735"/>
              <a:ext cx="2540069" cy="333913"/>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ts val="1060"/>
                </a:lnSpc>
              </a:pPr>
              <a:r>
                <a:rPr lang="zh-CN" altLang="en-US" sz="900" dirty="0" smtClean="0">
                  <a:solidFill>
                    <a:schemeClr val="tx1"/>
                  </a:solidFill>
                </a:rPr>
                <a:t>环境保护税纳税申报计算表</a:t>
              </a:r>
              <a:endParaRPr lang="en-US" altLang="zh-CN" sz="900" dirty="0" smtClean="0">
                <a:solidFill>
                  <a:schemeClr val="tx1"/>
                </a:solidFill>
              </a:endParaRPr>
            </a:p>
            <a:p>
              <a:pPr algn="ctr">
                <a:lnSpc>
                  <a:spcPts val="1060"/>
                </a:lnSpc>
              </a:pPr>
              <a:r>
                <a:rPr lang="zh-CN" altLang="en-US" sz="900" dirty="0" smtClean="0">
                  <a:solidFill>
                    <a:schemeClr val="tx1"/>
                  </a:solidFill>
                </a:rPr>
                <a:t>（固体废物适用）</a:t>
              </a:r>
              <a:endParaRPr lang="en-US" altLang="zh-CN" sz="1050" dirty="0">
                <a:solidFill>
                  <a:schemeClr val="tx1"/>
                </a:solidFill>
              </a:endParaRPr>
            </a:p>
          </p:txBody>
        </p:sp>
      </p:grpSp>
      <p:grpSp>
        <p:nvGrpSpPr>
          <p:cNvPr id="75" name="组合 74"/>
          <p:cNvGrpSpPr/>
          <p:nvPr/>
        </p:nvGrpSpPr>
        <p:grpSpPr>
          <a:xfrm>
            <a:off x="6715140" y="3261682"/>
            <a:ext cx="1773128" cy="381638"/>
            <a:chOff x="3286115" y="2385475"/>
            <a:chExt cx="2787143" cy="451686"/>
          </a:xfrm>
        </p:grpSpPr>
        <p:sp>
          <p:nvSpPr>
            <p:cNvPr id="76" name="圆角矩形 75"/>
            <p:cNvSpPr/>
            <p:nvPr/>
          </p:nvSpPr>
          <p:spPr>
            <a:xfrm>
              <a:off x="3286115" y="2385475"/>
              <a:ext cx="2787143" cy="451686"/>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7" name="TextBox 76"/>
            <p:cNvSpPr txBox="1"/>
            <p:nvPr/>
          </p:nvSpPr>
          <p:spPr>
            <a:xfrm>
              <a:off x="3428991" y="2475735"/>
              <a:ext cx="2540069" cy="333913"/>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ts val="1060"/>
                </a:lnSpc>
              </a:pPr>
              <a:r>
                <a:rPr lang="zh-CN" altLang="en-US" sz="900" dirty="0" smtClean="0">
                  <a:solidFill>
                    <a:schemeClr val="tx1"/>
                  </a:solidFill>
                </a:rPr>
                <a:t>环境保护税纳税申报计算表</a:t>
              </a:r>
              <a:endParaRPr lang="en-US" altLang="zh-CN" sz="900" dirty="0" smtClean="0">
                <a:solidFill>
                  <a:schemeClr val="tx1"/>
                </a:solidFill>
              </a:endParaRPr>
            </a:p>
            <a:p>
              <a:pPr algn="ctr">
                <a:lnSpc>
                  <a:spcPts val="1060"/>
                </a:lnSpc>
              </a:pPr>
              <a:r>
                <a:rPr lang="zh-CN" altLang="en-US" sz="900" dirty="0" smtClean="0">
                  <a:solidFill>
                    <a:schemeClr val="tx1"/>
                  </a:solidFill>
                </a:rPr>
                <a:t>（噪声适用）</a:t>
              </a:r>
              <a:endParaRPr lang="en-US" altLang="zh-CN" sz="1050" dirty="0">
                <a:solidFill>
                  <a:schemeClr val="tx1"/>
                </a:solidFill>
              </a:endParaRPr>
            </a:p>
          </p:txBody>
        </p:sp>
      </p:grpSp>
      <p:grpSp>
        <p:nvGrpSpPr>
          <p:cNvPr id="78" name="组合 77"/>
          <p:cNvGrpSpPr/>
          <p:nvPr/>
        </p:nvGrpSpPr>
        <p:grpSpPr>
          <a:xfrm>
            <a:off x="6727962" y="3714758"/>
            <a:ext cx="1773128" cy="381638"/>
            <a:chOff x="3286115" y="2385475"/>
            <a:chExt cx="2787143" cy="451686"/>
          </a:xfrm>
        </p:grpSpPr>
        <p:sp>
          <p:nvSpPr>
            <p:cNvPr id="79" name="圆角矩形 78"/>
            <p:cNvSpPr/>
            <p:nvPr/>
          </p:nvSpPr>
          <p:spPr>
            <a:xfrm>
              <a:off x="3286115" y="2385475"/>
              <a:ext cx="2787143" cy="451686"/>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0" name="TextBox 79"/>
            <p:cNvSpPr txBox="1"/>
            <p:nvPr/>
          </p:nvSpPr>
          <p:spPr>
            <a:xfrm>
              <a:off x="3428991" y="2475735"/>
              <a:ext cx="2540069" cy="333913"/>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ts val="1060"/>
                </a:lnSpc>
              </a:pPr>
              <a:r>
                <a:rPr lang="zh-CN" altLang="en-US" sz="900" dirty="0" smtClean="0">
                  <a:solidFill>
                    <a:schemeClr val="tx1"/>
                  </a:solidFill>
                </a:rPr>
                <a:t>环境保护税纳税申报计算表</a:t>
              </a:r>
              <a:endParaRPr lang="en-US" altLang="zh-CN" sz="900" dirty="0" smtClean="0">
                <a:solidFill>
                  <a:schemeClr val="tx1"/>
                </a:solidFill>
              </a:endParaRPr>
            </a:p>
            <a:p>
              <a:pPr algn="ctr">
                <a:lnSpc>
                  <a:spcPts val="1060"/>
                </a:lnSpc>
              </a:pPr>
              <a:r>
                <a:rPr lang="zh-CN" altLang="en-US" sz="900" dirty="0" smtClean="0">
                  <a:solidFill>
                    <a:schemeClr val="tx1"/>
                  </a:solidFill>
                </a:rPr>
                <a:t>（减免税明细）</a:t>
              </a:r>
              <a:endParaRPr lang="en-US" altLang="zh-CN" sz="1050" dirty="0">
                <a:solidFill>
                  <a:schemeClr val="tx1"/>
                </a:solidFill>
              </a:endParaRPr>
            </a:p>
          </p:txBody>
        </p:sp>
      </p:grpSp>
    </p:spTree>
    <p:extLst>
      <p:ext uri="{BB962C8B-B14F-4D97-AF65-F5344CB8AC3E}">
        <p14:creationId xmlns:p14="http://schemas.microsoft.com/office/powerpoint/2010/main" val="275388185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1050"/>
                            </p:stCondLst>
                            <p:childTnLst>
                              <p:par>
                                <p:cTn id="13" presetID="16" presetClass="entr" presetSubtype="42"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outHorizontal)">
                                      <p:cBhvr>
                                        <p:cTn id="15" dur="500"/>
                                        <p:tgtEl>
                                          <p:spTgt spid="5"/>
                                        </p:tgtEl>
                                      </p:cBhvr>
                                    </p:animEffect>
                                  </p:childTnLst>
                                </p:cTn>
                              </p:par>
                            </p:childTnLst>
                          </p:cTn>
                        </p:par>
                        <p:par>
                          <p:cTn id="16" fill="hold">
                            <p:stCondLst>
                              <p:cond delay="1550"/>
                            </p:stCondLst>
                            <p:childTnLst>
                              <p:par>
                                <p:cTn id="17" presetID="16" presetClass="entr" presetSubtype="42"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barn(outHorizontal)">
                                      <p:cBhvr>
                                        <p:cTn id="19" dur="500"/>
                                        <p:tgtEl>
                                          <p:spTgt spid="24"/>
                                        </p:tgtEl>
                                      </p:cBhvr>
                                    </p:animEffect>
                                  </p:childTnLst>
                                </p:cTn>
                              </p:par>
                            </p:childTnLst>
                          </p:cTn>
                        </p:par>
                        <p:par>
                          <p:cTn id="20" fill="hold">
                            <p:stCondLst>
                              <p:cond delay="2050"/>
                            </p:stCondLst>
                            <p:childTnLst>
                              <p:par>
                                <p:cTn id="21" presetID="16" presetClass="entr" presetSubtype="42"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barn(outHorizontal)">
                                      <p:cBhvr>
                                        <p:cTn id="23" dur="500"/>
                                        <p:tgtEl>
                                          <p:spTgt spid="41"/>
                                        </p:tgtEl>
                                      </p:cBhvr>
                                    </p:animEffect>
                                  </p:childTnLst>
                                </p:cTn>
                              </p:par>
                            </p:childTnLst>
                          </p:cTn>
                        </p:par>
                        <p:par>
                          <p:cTn id="24" fill="hold">
                            <p:stCondLst>
                              <p:cond delay="2550"/>
                            </p:stCondLst>
                            <p:childTnLst>
                              <p:par>
                                <p:cTn id="25" presetID="16" presetClass="entr" presetSubtype="42"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barn(outHorizontal)">
                                      <p:cBhvr>
                                        <p:cTn id="2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p:bldP spid="24" grpId="0" animBg="1"/>
      <p:bldP spid="41" grpId="0" animBg="1"/>
      <p:bldP spid="56"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案例六：环境保护税纳税申报表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7124" t="10109" r="8019" b="5175"/>
          <a:stretch>
            <a:fillRect/>
          </a:stretch>
        </p:blipFill>
        <p:spPr>
          <a:xfrm>
            <a:off x="683568" y="709668"/>
            <a:ext cx="7815788" cy="4094330"/>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案例七：环境保护税纳税申报表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sp>
        <p:nvSpPr>
          <p:cNvPr id="3" name="流程图: 数据 2"/>
          <p:cNvSpPr/>
          <p:nvPr/>
        </p:nvSpPr>
        <p:spPr>
          <a:xfrm rot="16200000" flipH="1">
            <a:off x="1025939" y="1178236"/>
            <a:ext cx="504055" cy="468716"/>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160247" y="987574"/>
            <a:ext cx="7131496" cy="3726746"/>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a:off x="1043609" y="1267071"/>
            <a:ext cx="2708926"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475657" y="1851670"/>
            <a:ext cx="6453342" cy="221599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00000"/>
              </a:lnSpc>
            </a:pPr>
            <a:r>
              <a:rPr lang="en-US" altLang="zh-CN" sz="2400" dirty="0" smtClean="0">
                <a:solidFill>
                  <a:schemeClr val="tx1"/>
                </a:solidFill>
                <a:sym typeface="+mn-ea"/>
              </a:rPr>
              <a:t>XX</a:t>
            </a:r>
            <a:r>
              <a:rPr lang="zh-CN" altLang="en-US" sz="2400" dirty="0" smtClean="0">
                <a:solidFill>
                  <a:schemeClr val="tx1"/>
                </a:solidFill>
                <a:sym typeface="+mn-ea"/>
              </a:rPr>
              <a:t>公司，</a:t>
            </a:r>
            <a:r>
              <a:rPr lang="en-US" altLang="zh-CN" sz="2400" dirty="0" smtClean="0">
                <a:solidFill>
                  <a:schemeClr val="tx1"/>
                </a:solidFill>
                <a:sym typeface="+mn-ea"/>
              </a:rPr>
              <a:t>2018</a:t>
            </a:r>
            <a:r>
              <a:rPr lang="zh-CN" altLang="en-US" sz="2400" dirty="0" smtClean="0">
                <a:solidFill>
                  <a:schemeClr val="tx1"/>
                </a:solidFill>
                <a:sym typeface="+mn-ea"/>
              </a:rPr>
              <a:t>年发生环境保护税征税事项。大气污染物二氧化硫排放</a:t>
            </a:r>
            <a:r>
              <a:rPr lang="en-US" altLang="zh-CN" sz="2400" dirty="0" smtClean="0">
                <a:solidFill>
                  <a:schemeClr val="tx1"/>
                </a:solidFill>
                <a:sym typeface="+mn-ea"/>
              </a:rPr>
              <a:t>100</a:t>
            </a:r>
            <a:r>
              <a:rPr lang="zh-CN" altLang="en-US" sz="2400" dirty="0" smtClean="0">
                <a:solidFill>
                  <a:schemeClr val="tx1"/>
                </a:solidFill>
                <a:sym typeface="+mn-ea"/>
              </a:rPr>
              <a:t>千克；水污染物化学需氧量排放</a:t>
            </a:r>
            <a:r>
              <a:rPr lang="en-US" altLang="zh-CN" sz="2400" dirty="0" smtClean="0">
                <a:solidFill>
                  <a:schemeClr val="tx1"/>
                </a:solidFill>
                <a:sym typeface="+mn-ea"/>
              </a:rPr>
              <a:t>100</a:t>
            </a:r>
            <a:r>
              <a:rPr lang="zh-CN" altLang="en-US" sz="2400" dirty="0" smtClean="0">
                <a:solidFill>
                  <a:schemeClr val="tx1"/>
                </a:solidFill>
                <a:sym typeface="+mn-ea"/>
              </a:rPr>
              <a:t>千克；固体废物炉渣排放</a:t>
            </a:r>
            <a:r>
              <a:rPr lang="en-US" altLang="zh-CN" sz="2400" dirty="0" smtClean="0">
                <a:solidFill>
                  <a:schemeClr val="tx1"/>
                </a:solidFill>
                <a:sym typeface="+mn-ea"/>
              </a:rPr>
              <a:t>10</a:t>
            </a:r>
            <a:r>
              <a:rPr lang="zh-CN" altLang="en-US" sz="2400" dirty="0" smtClean="0">
                <a:solidFill>
                  <a:schemeClr val="tx1"/>
                </a:solidFill>
                <a:sym typeface="+mn-ea"/>
              </a:rPr>
              <a:t>吨；噪声超标</a:t>
            </a:r>
            <a:r>
              <a:rPr lang="en-US" altLang="zh-CN" sz="2400" dirty="0" smtClean="0">
                <a:solidFill>
                  <a:schemeClr val="tx1"/>
                </a:solidFill>
                <a:sym typeface="+mn-ea"/>
              </a:rPr>
              <a:t>5</a:t>
            </a:r>
            <a:r>
              <a:rPr lang="zh-CN" altLang="en-US" sz="2400" dirty="0" smtClean="0">
                <a:solidFill>
                  <a:schemeClr val="tx1"/>
                </a:solidFill>
                <a:sym typeface="+mn-ea"/>
              </a:rPr>
              <a:t>分贝，且只有</a:t>
            </a:r>
            <a:r>
              <a:rPr lang="en-US" altLang="zh-CN" sz="2400" dirty="0" smtClean="0">
                <a:solidFill>
                  <a:schemeClr val="tx1"/>
                </a:solidFill>
                <a:sym typeface="+mn-ea"/>
              </a:rPr>
              <a:t>1</a:t>
            </a:r>
            <a:r>
              <a:rPr lang="zh-CN" altLang="en-US" sz="2400" dirty="0" smtClean="0">
                <a:solidFill>
                  <a:schemeClr val="tx1"/>
                </a:solidFill>
                <a:sym typeface="+mn-ea"/>
              </a:rPr>
              <a:t>个月超标，非昼夜超标，超标天数不足</a:t>
            </a:r>
            <a:r>
              <a:rPr lang="en-US" altLang="zh-CN" sz="2400" dirty="0" smtClean="0">
                <a:solidFill>
                  <a:schemeClr val="tx1"/>
                </a:solidFill>
                <a:sym typeface="+mn-ea"/>
              </a:rPr>
              <a:t>15</a:t>
            </a:r>
            <a:r>
              <a:rPr lang="zh-CN" altLang="en-US" sz="2400" dirty="0" smtClean="0">
                <a:solidFill>
                  <a:schemeClr val="tx1"/>
                </a:solidFill>
                <a:sym typeface="+mn-ea"/>
              </a:rPr>
              <a:t>天，沿边界</a:t>
            </a:r>
            <a:r>
              <a:rPr lang="en-US" altLang="zh-CN" sz="2400" dirty="0" smtClean="0">
                <a:solidFill>
                  <a:schemeClr val="tx1"/>
                </a:solidFill>
                <a:sym typeface="+mn-ea"/>
              </a:rPr>
              <a:t>100</a:t>
            </a:r>
            <a:r>
              <a:rPr lang="zh-CN" altLang="en-US" sz="2400" dirty="0" smtClean="0">
                <a:solidFill>
                  <a:schemeClr val="tx1"/>
                </a:solidFill>
                <a:sym typeface="+mn-ea"/>
              </a:rPr>
              <a:t>长度超过</a:t>
            </a:r>
            <a:r>
              <a:rPr lang="en-US" altLang="zh-CN" sz="2400" dirty="0" smtClean="0">
                <a:solidFill>
                  <a:schemeClr val="tx1"/>
                </a:solidFill>
                <a:sym typeface="+mn-ea"/>
              </a:rPr>
              <a:t>100</a:t>
            </a:r>
            <a:r>
              <a:rPr lang="zh-CN" altLang="en-US" sz="2400" dirty="0" smtClean="0">
                <a:solidFill>
                  <a:schemeClr val="tx1"/>
                </a:solidFill>
                <a:sym typeface="+mn-ea"/>
              </a:rPr>
              <a:t>米没有两处以上噪声超标。</a:t>
            </a:r>
            <a:endParaRPr lang="en-US" altLang="zh-CN" sz="2400" b="1" dirty="0" smtClean="0">
              <a:solidFill>
                <a:schemeClr val="tx1"/>
              </a:solidFill>
              <a:latin typeface="仿宋_GB2312" panose="02010609030101010101" charset="-122"/>
              <a:ea typeface="仿宋_GB2312" panose="02010609030101010101" charset="-122"/>
              <a:cs typeface="Arial" panose="020B0604020202020204" pitchFamily="34" charset="0"/>
              <a:sym typeface="+mn-ea"/>
            </a:endParaRPr>
          </a:p>
        </p:txBody>
      </p:sp>
      <p:sp>
        <p:nvSpPr>
          <p:cNvPr id="7" name="TextBox 6"/>
          <p:cNvSpPr txBox="1"/>
          <p:nvPr/>
        </p:nvSpPr>
        <p:spPr>
          <a:xfrm>
            <a:off x="1408398" y="1333846"/>
            <a:ext cx="2056106"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algn="ctr"/>
            <a:r>
              <a:rPr lang="zh-CN" altLang="en-US" sz="1600" dirty="0" smtClean="0">
                <a:solidFill>
                  <a:schemeClr val="bg1"/>
                </a:solidFill>
              </a:rPr>
              <a:t>案例表述</a:t>
            </a:r>
            <a:endParaRPr lang="zh-CN" altLang="en-US" sz="1600" dirty="0">
              <a:solidFill>
                <a:schemeClr val="bg1"/>
              </a:solidFill>
            </a:endParaRPr>
          </a:p>
        </p:txBody>
      </p:sp>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46502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案例七：环境保护税纳税申报表</a:t>
            </a:r>
            <a:endParaRPr lang="en-GB" altLang="zh-CN" sz="1800" b="1" dirty="0">
              <a:solidFill>
                <a:srgbClr val="0070C0"/>
              </a:solidFill>
              <a:latin typeface="微软雅黑" panose="020B0503020204020204" pitchFamily="34" charset="-122"/>
              <a:ea typeface="微软雅黑" panose="020B0503020204020204" pitchFamily="34" charset="-122"/>
            </a:endParaRPr>
          </a:p>
        </p:txBody>
      </p:sp>
      <p:pic>
        <p:nvPicPr>
          <p:cNvPr id="3" name="内容占位符 5"/>
          <p:cNvPicPr>
            <a:picLocks noChangeAspect="1"/>
          </p:cNvPicPr>
          <p:nvPr/>
        </p:nvPicPr>
        <p:blipFill rotWithShape="1">
          <a:blip r:embed="rId3" cstate="print">
            <a:extLst>
              <a:ext uri="{28A0092B-C50C-407E-A947-70E740481C1C}">
                <a14:useLocalDpi xmlns:a14="http://schemas.microsoft.com/office/drawing/2010/main" val="0"/>
              </a:ext>
            </a:extLst>
          </a:blip>
          <a:srcRect l="11499" t="10109" r="13267" b="6804"/>
          <a:stretch>
            <a:fillRect/>
          </a:stretch>
        </p:blipFill>
        <p:spPr>
          <a:xfrm>
            <a:off x="827584" y="736716"/>
            <a:ext cx="7776864" cy="4139290"/>
          </a:xfrm>
          <a:prstGeom prst="rect">
            <a:avLst/>
          </a:prstGeom>
          <a:noFill/>
          <a:ln>
            <a:noFill/>
          </a:ln>
        </p:spPr>
      </p:pic>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9339" y="-18"/>
            <a:ext cx="9144000" cy="3174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Rectangle 3"/>
          <p:cNvSpPr txBox="1">
            <a:spLocks noChangeArrowheads="1"/>
          </p:cNvSpPr>
          <p:nvPr/>
        </p:nvSpPr>
        <p:spPr>
          <a:xfrm>
            <a:off x="3214679" y="2571750"/>
            <a:ext cx="2928958" cy="50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smtClean="0">
                <a:solidFill>
                  <a:srgbClr val="0070C0"/>
                </a:solidFill>
                <a:latin typeface="微软雅黑" panose="020B0503020204020204" pitchFamily="34" charset="-122"/>
                <a:ea typeface="微软雅黑" panose="020B0503020204020204" pitchFamily="34" charset="-122"/>
              </a:rPr>
              <a:t> 巩  磊 </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sp>
        <p:nvSpPr>
          <p:cNvPr id="48" name="矩形 47"/>
          <p:cNvSpPr/>
          <p:nvPr/>
        </p:nvSpPr>
        <p:spPr>
          <a:xfrm>
            <a:off x="2221788" y="915344"/>
            <a:ext cx="4279038" cy="1084902"/>
          </a:xfrm>
          <a:prstGeom prst="rect">
            <a:avLst/>
          </a:prstGeom>
        </p:spPr>
        <p:txBody>
          <a:bodyPr wrap="none" lIns="68571" tIns="34285" rIns="68571" bIns="34285">
            <a:spAutoFit/>
          </a:bodyPr>
          <a:lstStyle/>
          <a:p>
            <a:pPr algn="r"/>
            <a:r>
              <a:rPr lang="zh-CN" altLang="en-US" sz="6600" b="1" dirty="0" smtClean="0">
                <a:solidFill>
                  <a:schemeClr val="bg1"/>
                </a:solidFill>
                <a:latin typeface="微软雅黑" pitchFamily="34" charset="-122"/>
                <a:ea typeface="微软雅黑" pitchFamily="34" charset="-122"/>
              </a:rPr>
              <a:t>谢 谢 大 家</a:t>
            </a:r>
            <a:endParaRPr lang="en-US" altLang="zh-CN" sz="6600" b="1" dirty="0" smtClean="0">
              <a:solidFill>
                <a:schemeClr val="bg1"/>
              </a:solidFill>
              <a:latin typeface="微软雅黑" pitchFamily="34" charset="-122"/>
              <a:ea typeface="微软雅黑" pitchFamily="34" charset="-122"/>
            </a:endParaRPr>
          </a:p>
        </p:txBody>
      </p:sp>
      <p:grpSp>
        <p:nvGrpSpPr>
          <p:cNvPr id="2" name="组合 48"/>
          <p:cNvGrpSpPr/>
          <p:nvPr/>
        </p:nvGrpSpPr>
        <p:grpSpPr>
          <a:xfrm>
            <a:off x="8633370" y="4620835"/>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rgbClr val="92D05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 name="组合 51"/>
          <p:cNvGrpSpPr/>
          <p:nvPr/>
        </p:nvGrpSpPr>
        <p:grpSpPr>
          <a:xfrm>
            <a:off x="7337226" y="4621228"/>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 name="组合 54"/>
          <p:cNvGrpSpPr/>
          <p:nvPr/>
        </p:nvGrpSpPr>
        <p:grpSpPr>
          <a:xfrm>
            <a:off x="7985298" y="4620835"/>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 name="组合 57"/>
          <p:cNvGrpSpPr/>
          <p:nvPr/>
        </p:nvGrpSpPr>
        <p:grpSpPr>
          <a:xfrm>
            <a:off x="6041082" y="4620835"/>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7" name="组合 60"/>
          <p:cNvGrpSpPr/>
          <p:nvPr/>
        </p:nvGrpSpPr>
        <p:grpSpPr>
          <a:xfrm>
            <a:off x="6689154" y="4620835"/>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88496325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3"/>
                                        </p:tgtEl>
                                        <p:attrNameLst>
                                          <p:attrName>ppt_y</p:attrName>
                                        </p:attrNameLst>
                                      </p:cBhvr>
                                      <p:tavLst>
                                        <p:tav tm="0">
                                          <p:val>
                                            <p:strVal val="#ppt_y"/>
                                          </p:val>
                                        </p:tav>
                                        <p:tav tm="100000">
                                          <p:val>
                                            <p:strVal val="#ppt_y"/>
                                          </p:val>
                                        </p:tav>
                                      </p:tavLst>
                                    </p:anim>
                                    <p:anim calcmode="lin" valueType="num">
                                      <p:cBhvr>
                                        <p:cTn id="1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3"/>
                                        </p:tgtEl>
                                      </p:cBhvr>
                                    </p:animEffect>
                                  </p:childTnLst>
                                </p:cTn>
                              </p:par>
                            </p:childTnLst>
                          </p:cTn>
                        </p:par>
                        <p:par>
                          <p:cTn id="18" fill="hold">
                            <p:stCondLst>
                              <p:cond delay="155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nodeType="withEffect">
                                  <p:stCondLst>
                                    <p:cond delay="20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53" presetClass="entr" presetSubtype="16" fill="hold" nodeType="withEffect">
                                  <p:stCondLst>
                                    <p:cond delay="40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53" presetClass="entr" presetSubtype="16" fill="hold" nodeType="withEffect">
                                  <p:stCondLst>
                                    <p:cond delay="60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par>
                                <p:cTn id="39" presetID="53" presetClass="entr" presetSubtype="16" fill="hold" nodeType="withEffect">
                                  <p:stCondLst>
                                    <p:cond delay="80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Effect transition="in" filter="fade">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P spid="4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p:cNvSpPr txBox="1">
            <a:spLocks/>
          </p:cNvSpPr>
          <p:nvPr/>
        </p:nvSpPr>
        <p:spPr>
          <a:xfrm>
            <a:off x="857880" y="200199"/>
            <a:ext cx="321405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环境保护税申报表单的构成</a:t>
            </a:r>
            <a:endParaRPr lang="en-GB" altLang="zh-CN" sz="1800" b="1" dirty="0" smtClean="0">
              <a:solidFill>
                <a:srgbClr val="0070C0"/>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459376" y="3451814"/>
            <a:ext cx="1919329" cy="1192266"/>
            <a:chOff x="1915139" y="3451814"/>
            <a:chExt cx="1919329" cy="1192266"/>
          </a:xfrm>
        </p:grpSpPr>
        <p:sp>
          <p:nvSpPr>
            <p:cNvPr id="22" name="Text Placeholder 59"/>
            <p:cNvSpPr txBox="1">
              <a:spLocks/>
            </p:cNvSpPr>
            <p:nvPr/>
          </p:nvSpPr>
          <p:spPr>
            <a:xfrm>
              <a:off x="1915139"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smtClean="0">
                  <a:solidFill>
                    <a:schemeClr val="accent1"/>
                  </a:solidFill>
                  <a:latin typeface="微软雅黑" pitchFamily="34" charset="-122"/>
                  <a:ea typeface="微软雅黑" pitchFamily="34" charset="-122"/>
                  <a:sym typeface="微软雅黑" pitchFamily="34" charset="-122"/>
                </a:rPr>
                <a:t>首次办理环境保护税申报</a:t>
              </a:r>
              <a:endParaRPr lang="zh-CN" altLang="en-US" sz="1200" b="1" dirty="0">
                <a:solidFill>
                  <a:schemeClr val="accent1"/>
                </a:solidFill>
                <a:latin typeface="微软雅黑" pitchFamily="34" charset="-122"/>
                <a:ea typeface="微软雅黑" pitchFamily="34" charset="-122"/>
                <a:sym typeface="微软雅黑" pitchFamily="34" charset="-122"/>
              </a:endParaRPr>
            </a:p>
            <a:p>
              <a:r>
                <a:rPr lang="zh-CN" altLang="en-US" sz="1000" dirty="0" smtClean="0">
                  <a:solidFill>
                    <a:schemeClr val="tx1">
                      <a:lumMod val="75000"/>
                      <a:lumOff val="25000"/>
                    </a:schemeClr>
                  </a:solidFill>
                  <a:latin typeface="微软雅黑" pitchFamily="34" charset="-122"/>
                  <a:ea typeface="微软雅黑" pitchFamily="34" charset="-122"/>
                </a:rPr>
                <a:t>纳税人环境保护税基础信息发生变化时，在下次办理环境保护税纳税申报时填报其变更信息</a:t>
              </a:r>
              <a:endParaRPr lang="en-US" altLang="en-US" sz="1000" dirty="0">
                <a:solidFill>
                  <a:schemeClr val="tx1">
                    <a:lumMod val="75000"/>
                    <a:lumOff val="25000"/>
                  </a:schemeClr>
                </a:solidFill>
                <a:latin typeface="微软雅黑" pitchFamily="34" charset="-122"/>
                <a:ea typeface="微软雅黑" pitchFamily="34" charset="-122"/>
              </a:endParaRPr>
            </a:p>
          </p:txBody>
        </p:sp>
        <p:cxnSp>
          <p:nvCxnSpPr>
            <p:cNvPr id="23" name="Straight Connector 54"/>
            <p:cNvCxnSpPr/>
            <p:nvPr/>
          </p:nvCxnSpPr>
          <p:spPr>
            <a:xfrm>
              <a:off x="1915140"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5" name="Freeform 17"/>
          <p:cNvSpPr>
            <a:spLocks/>
          </p:cNvSpPr>
          <p:nvPr/>
        </p:nvSpPr>
        <p:spPr bwMode="auto">
          <a:xfrm>
            <a:off x="1388070" y="2714626"/>
            <a:ext cx="451971" cy="285752"/>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grpSp>
        <p:nvGrpSpPr>
          <p:cNvPr id="2" name="组合 35"/>
          <p:cNvGrpSpPr/>
          <p:nvPr/>
        </p:nvGrpSpPr>
        <p:grpSpPr>
          <a:xfrm>
            <a:off x="357158" y="2441024"/>
            <a:ext cx="959665" cy="1012525"/>
            <a:chOff x="882491" y="2261909"/>
            <a:chExt cx="959665" cy="1012525"/>
          </a:xfrm>
        </p:grpSpPr>
        <p:sp>
          <p:nvSpPr>
            <p:cNvPr id="13" name="Freeform 15"/>
            <p:cNvSpPr>
              <a:spLocks/>
            </p:cNvSpPr>
            <p:nvPr/>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6"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50" dirty="0" smtClean="0">
                  <a:latin typeface="微软雅黑" panose="020B0503020204020204" pitchFamily="34" charset="-122"/>
                  <a:ea typeface="微软雅黑" panose="020B0503020204020204" pitchFamily="34" charset="-122"/>
                </a:rPr>
                <a:t>环保税基础信息采集表</a:t>
              </a:r>
              <a:endParaRPr lang="en-US" sz="1050" dirty="0">
                <a:latin typeface="微软雅黑" panose="020B0503020204020204" pitchFamily="34" charset="-122"/>
                <a:ea typeface="微软雅黑" panose="020B0503020204020204" pitchFamily="34" charset="-122"/>
              </a:endParaRPr>
            </a:p>
          </p:txBody>
        </p:sp>
      </p:grpSp>
      <p:grpSp>
        <p:nvGrpSpPr>
          <p:cNvPr id="41" name="组合 35"/>
          <p:cNvGrpSpPr/>
          <p:nvPr/>
        </p:nvGrpSpPr>
        <p:grpSpPr>
          <a:xfrm>
            <a:off x="1857356" y="2428874"/>
            <a:ext cx="959665" cy="1012525"/>
            <a:chOff x="882491" y="2261909"/>
            <a:chExt cx="959665" cy="1012525"/>
          </a:xfrm>
        </p:grpSpPr>
        <p:sp>
          <p:nvSpPr>
            <p:cNvPr id="42" name="Freeform 15"/>
            <p:cNvSpPr>
              <a:spLocks/>
            </p:cNvSpPr>
            <p:nvPr/>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43"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50" dirty="0" smtClean="0">
                  <a:latin typeface="微软雅黑" panose="020B0503020204020204" pitchFamily="34" charset="-122"/>
                  <a:ea typeface="微软雅黑" panose="020B0503020204020204" pitchFamily="34" charset="-122"/>
                </a:rPr>
                <a:t>环保税纳税申报计算表</a:t>
              </a:r>
              <a:endParaRPr lang="en-US" sz="1050" dirty="0">
                <a:latin typeface="微软雅黑" panose="020B0503020204020204" pitchFamily="34" charset="-122"/>
                <a:ea typeface="微软雅黑" panose="020B0503020204020204" pitchFamily="34" charset="-122"/>
              </a:endParaRPr>
            </a:p>
          </p:txBody>
        </p:sp>
      </p:grpSp>
      <p:grpSp>
        <p:nvGrpSpPr>
          <p:cNvPr id="46" name="组合 35"/>
          <p:cNvGrpSpPr/>
          <p:nvPr/>
        </p:nvGrpSpPr>
        <p:grpSpPr>
          <a:xfrm>
            <a:off x="3428992" y="2428874"/>
            <a:ext cx="959665" cy="1012525"/>
            <a:chOff x="882491" y="2261909"/>
            <a:chExt cx="959665" cy="1012525"/>
          </a:xfrm>
        </p:grpSpPr>
        <p:sp>
          <p:nvSpPr>
            <p:cNvPr id="47" name="Freeform 15"/>
            <p:cNvSpPr>
              <a:spLocks/>
            </p:cNvSpPr>
            <p:nvPr/>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48"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50" dirty="0" smtClean="0">
                  <a:latin typeface="微软雅黑" panose="020B0503020204020204" pitchFamily="34" charset="-122"/>
                  <a:ea typeface="微软雅黑" panose="020B0503020204020204" pitchFamily="34" charset="-122"/>
                </a:rPr>
                <a:t>环保税纳税申报表</a:t>
              </a:r>
              <a:r>
                <a:rPr lang="en-US" altLang="zh-CN" sz="1050" dirty="0" smtClean="0">
                  <a:latin typeface="微软雅黑" panose="020B0503020204020204" pitchFamily="34" charset="-122"/>
                  <a:ea typeface="微软雅黑" panose="020B0503020204020204" pitchFamily="34" charset="-122"/>
                </a:rPr>
                <a:t>A</a:t>
              </a:r>
              <a:r>
                <a:rPr lang="zh-CN" altLang="en-US" sz="1050" dirty="0" smtClean="0">
                  <a:latin typeface="微软雅黑" panose="020B0503020204020204" pitchFamily="34" charset="-122"/>
                  <a:ea typeface="微软雅黑" panose="020B0503020204020204" pitchFamily="34" charset="-122"/>
                </a:rPr>
                <a:t>表</a:t>
              </a:r>
              <a:endParaRPr lang="en-US" sz="1050" dirty="0">
                <a:latin typeface="微软雅黑" panose="020B0503020204020204" pitchFamily="34" charset="-122"/>
                <a:ea typeface="微软雅黑" panose="020B0503020204020204" pitchFamily="34" charset="-122"/>
              </a:endParaRPr>
            </a:p>
          </p:txBody>
        </p:sp>
      </p:grpSp>
      <p:sp>
        <p:nvSpPr>
          <p:cNvPr id="49" name="Freeform 17"/>
          <p:cNvSpPr>
            <a:spLocks/>
          </p:cNvSpPr>
          <p:nvPr/>
        </p:nvSpPr>
        <p:spPr bwMode="auto">
          <a:xfrm>
            <a:off x="2857488" y="2714626"/>
            <a:ext cx="571504" cy="285752"/>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grpSp>
        <p:nvGrpSpPr>
          <p:cNvPr id="62" name="组合 61"/>
          <p:cNvGrpSpPr/>
          <p:nvPr/>
        </p:nvGrpSpPr>
        <p:grpSpPr>
          <a:xfrm>
            <a:off x="1928794" y="1257615"/>
            <a:ext cx="1919329" cy="1171259"/>
            <a:chOff x="768092" y="1275606"/>
            <a:chExt cx="1919329" cy="1171259"/>
          </a:xfrm>
        </p:grpSpPr>
        <p:sp>
          <p:nvSpPr>
            <p:cNvPr id="63" name="Text Placeholder 59"/>
            <p:cNvSpPr txBox="1">
              <a:spLocks/>
            </p:cNvSpPr>
            <p:nvPr/>
          </p:nvSpPr>
          <p:spPr>
            <a:xfrm>
              <a:off x="768092"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smtClean="0">
                  <a:solidFill>
                    <a:schemeClr val="accent1"/>
                  </a:solidFill>
                  <a:latin typeface="微软雅黑" pitchFamily="34" charset="-122"/>
                  <a:ea typeface="微软雅黑" pitchFamily="34" charset="-122"/>
                  <a:sym typeface="微软雅黑" pitchFamily="34" charset="-122"/>
                </a:rPr>
                <a:t>环境保护税一般申报</a:t>
              </a:r>
              <a:endParaRPr lang="zh-CN" altLang="en-US" sz="1200" b="1" dirty="0">
                <a:solidFill>
                  <a:schemeClr val="accent1"/>
                </a:solidFill>
                <a:latin typeface="微软雅黑" pitchFamily="34" charset="-122"/>
                <a:ea typeface="微软雅黑" pitchFamily="34" charset="-122"/>
                <a:sym typeface="微软雅黑" pitchFamily="34" charset="-122"/>
              </a:endParaRPr>
            </a:p>
            <a:p>
              <a:r>
                <a:rPr lang="zh-CN" altLang="en-US" sz="1000" dirty="0" smtClean="0">
                  <a:solidFill>
                    <a:schemeClr val="tx1">
                      <a:lumMod val="75000"/>
                      <a:lumOff val="25000"/>
                    </a:schemeClr>
                  </a:solidFill>
                  <a:latin typeface="微软雅黑" pitchFamily="34" charset="-122"/>
                  <a:ea typeface="微软雅黑" pitchFamily="34" charset="-122"/>
                </a:rPr>
                <a:t>采用自动监测、监测机构监测、排污系数和物料衡算方法，且按月计算，按季申报缴纳的纳税人填报此表</a:t>
              </a:r>
              <a:endParaRPr lang="en-US" altLang="en-US" sz="1000" dirty="0">
                <a:solidFill>
                  <a:schemeClr val="tx1">
                    <a:lumMod val="75000"/>
                    <a:lumOff val="25000"/>
                  </a:schemeClr>
                </a:solidFill>
                <a:latin typeface="微软雅黑" pitchFamily="34" charset="-122"/>
                <a:ea typeface="微软雅黑" pitchFamily="34" charset="-122"/>
              </a:endParaRPr>
            </a:p>
          </p:txBody>
        </p:sp>
        <p:cxnSp>
          <p:nvCxnSpPr>
            <p:cNvPr id="64" name="Straight Connector 62"/>
            <p:cNvCxnSpPr/>
            <p:nvPr/>
          </p:nvCxnSpPr>
          <p:spPr>
            <a:xfrm>
              <a:off x="7760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52" name="Freeform 17"/>
          <p:cNvSpPr>
            <a:spLocks/>
          </p:cNvSpPr>
          <p:nvPr/>
        </p:nvSpPr>
        <p:spPr bwMode="auto">
          <a:xfrm>
            <a:off x="6031540" y="2724886"/>
            <a:ext cx="571504" cy="285752"/>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grpSp>
        <p:nvGrpSpPr>
          <p:cNvPr id="53" name="组合 35"/>
          <p:cNvGrpSpPr/>
          <p:nvPr/>
        </p:nvGrpSpPr>
        <p:grpSpPr>
          <a:xfrm>
            <a:off x="5000628" y="2451284"/>
            <a:ext cx="959665" cy="1012525"/>
            <a:chOff x="882491" y="2261909"/>
            <a:chExt cx="959665" cy="1012525"/>
          </a:xfrm>
        </p:grpSpPr>
        <p:sp>
          <p:nvSpPr>
            <p:cNvPr id="57" name="Freeform 15"/>
            <p:cNvSpPr>
              <a:spLocks/>
            </p:cNvSpPr>
            <p:nvPr/>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58"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50" dirty="0" smtClean="0">
                  <a:latin typeface="微软雅黑" panose="020B0503020204020204" pitchFamily="34" charset="-122"/>
                  <a:ea typeface="微软雅黑" panose="020B0503020204020204" pitchFamily="34" charset="-122"/>
                </a:rPr>
                <a:t>环保税基础信息采集表</a:t>
              </a:r>
              <a:endParaRPr lang="en-US" sz="1050" dirty="0">
                <a:latin typeface="微软雅黑" panose="020B0503020204020204" pitchFamily="34" charset="-122"/>
                <a:ea typeface="微软雅黑" panose="020B0503020204020204" pitchFamily="34" charset="-122"/>
              </a:endParaRPr>
            </a:p>
          </p:txBody>
        </p:sp>
      </p:grpSp>
      <p:grpSp>
        <p:nvGrpSpPr>
          <p:cNvPr id="54" name="组合 44"/>
          <p:cNvGrpSpPr/>
          <p:nvPr/>
        </p:nvGrpSpPr>
        <p:grpSpPr>
          <a:xfrm>
            <a:off x="6728226" y="1285866"/>
            <a:ext cx="1919329" cy="1171259"/>
            <a:chOff x="768092" y="1275606"/>
            <a:chExt cx="1919329" cy="1171259"/>
          </a:xfrm>
        </p:grpSpPr>
        <p:sp>
          <p:nvSpPr>
            <p:cNvPr id="55" name="Text Placeholder 59"/>
            <p:cNvSpPr txBox="1">
              <a:spLocks/>
            </p:cNvSpPr>
            <p:nvPr/>
          </p:nvSpPr>
          <p:spPr>
            <a:xfrm>
              <a:off x="768092"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smtClean="0">
                  <a:solidFill>
                    <a:schemeClr val="accent1"/>
                  </a:solidFill>
                  <a:latin typeface="微软雅黑" pitchFamily="34" charset="-122"/>
                  <a:ea typeface="微软雅黑" pitchFamily="34" charset="-122"/>
                  <a:sym typeface="微软雅黑" pitchFamily="34" charset="-122"/>
                </a:rPr>
                <a:t>环境保护税简易申报</a:t>
              </a:r>
              <a:endParaRPr lang="zh-CN" altLang="en-US" sz="1200" b="1" dirty="0">
                <a:solidFill>
                  <a:schemeClr val="accent1"/>
                </a:solidFill>
                <a:latin typeface="微软雅黑" pitchFamily="34" charset="-122"/>
                <a:ea typeface="微软雅黑" pitchFamily="34" charset="-122"/>
                <a:sym typeface="微软雅黑" pitchFamily="34" charset="-122"/>
              </a:endParaRPr>
            </a:p>
            <a:p>
              <a:r>
                <a:rPr lang="zh-CN" altLang="en-US" sz="1000" dirty="0" smtClean="0">
                  <a:solidFill>
                    <a:schemeClr val="tx1">
                      <a:lumMod val="75000"/>
                      <a:lumOff val="25000"/>
                    </a:schemeClr>
                  </a:solidFill>
                  <a:latin typeface="微软雅黑" pitchFamily="34" charset="-122"/>
                  <a:ea typeface="微软雅黑" pitchFamily="34" charset="-122"/>
                </a:rPr>
                <a:t>①按照规定的抽样测算的方法核定计算的纳税人填报此表</a:t>
              </a:r>
              <a:endParaRPr lang="en-US" altLang="zh-CN" sz="1000" dirty="0" smtClean="0">
                <a:solidFill>
                  <a:schemeClr val="tx1">
                    <a:lumMod val="75000"/>
                    <a:lumOff val="25000"/>
                  </a:schemeClr>
                </a:solidFill>
                <a:latin typeface="微软雅黑" pitchFamily="34" charset="-122"/>
                <a:ea typeface="微软雅黑" pitchFamily="34" charset="-122"/>
              </a:endParaRPr>
            </a:p>
            <a:p>
              <a:r>
                <a:rPr lang="en-US" altLang="en-US" sz="1000" dirty="0" smtClean="0">
                  <a:solidFill>
                    <a:schemeClr val="tx1">
                      <a:lumMod val="75000"/>
                      <a:lumOff val="25000"/>
                    </a:schemeClr>
                  </a:solidFill>
                  <a:latin typeface="微软雅黑" pitchFamily="34" charset="-122"/>
                  <a:ea typeface="微软雅黑" pitchFamily="34" charset="-122"/>
                </a:rPr>
                <a:t>②</a:t>
              </a:r>
              <a:r>
                <a:rPr lang="zh-CN" altLang="en-US" sz="1000" dirty="0" smtClean="0">
                  <a:solidFill>
                    <a:schemeClr val="tx1">
                      <a:lumMod val="75000"/>
                      <a:lumOff val="25000"/>
                    </a:schemeClr>
                  </a:solidFill>
                  <a:latin typeface="微软雅黑" pitchFamily="34" charset="-122"/>
                  <a:ea typeface="微软雅黑" pitchFamily="34" charset="-122"/>
                </a:rPr>
                <a:t>按次申报缴纳的纳税人可填报此表</a:t>
              </a:r>
              <a:endParaRPr lang="en-US" altLang="en-US" sz="1000" dirty="0" smtClean="0">
                <a:solidFill>
                  <a:schemeClr val="tx1">
                    <a:lumMod val="75000"/>
                    <a:lumOff val="25000"/>
                  </a:schemeClr>
                </a:solidFill>
                <a:latin typeface="微软雅黑" pitchFamily="34" charset="-122"/>
                <a:ea typeface="微软雅黑" pitchFamily="34" charset="-122"/>
              </a:endParaRPr>
            </a:p>
          </p:txBody>
        </p:sp>
        <p:cxnSp>
          <p:nvCxnSpPr>
            <p:cNvPr id="56" name="Straight Connector 62"/>
            <p:cNvCxnSpPr/>
            <p:nvPr/>
          </p:nvCxnSpPr>
          <p:spPr>
            <a:xfrm>
              <a:off x="7760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9" name="组合 35"/>
          <p:cNvGrpSpPr/>
          <p:nvPr/>
        </p:nvGrpSpPr>
        <p:grpSpPr>
          <a:xfrm>
            <a:off x="6616320" y="2428874"/>
            <a:ext cx="959665" cy="1012525"/>
            <a:chOff x="882491" y="2261909"/>
            <a:chExt cx="959665" cy="1012525"/>
          </a:xfrm>
        </p:grpSpPr>
        <p:sp>
          <p:nvSpPr>
            <p:cNvPr id="60" name="Freeform 15"/>
            <p:cNvSpPr>
              <a:spLocks/>
            </p:cNvSpPr>
            <p:nvPr/>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61"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50" dirty="0" smtClean="0">
                  <a:latin typeface="微软雅黑" panose="020B0503020204020204" pitchFamily="34" charset="-122"/>
                  <a:ea typeface="微软雅黑" panose="020B0503020204020204" pitchFamily="34" charset="-122"/>
                </a:rPr>
                <a:t>环保税纳税申报表</a:t>
              </a:r>
              <a:r>
                <a:rPr lang="en-US" altLang="zh-CN" sz="1050" dirty="0" smtClean="0">
                  <a:latin typeface="微软雅黑" panose="020B0503020204020204" pitchFamily="34" charset="-122"/>
                  <a:ea typeface="微软雅黑" panose="020B0503020204020204" pitchFamily="34" charset="-122"/>
                </a:rPr>
                <a:t>B</a:t>
              </a:r>
              <a:r>
                <a:rPr lang="zh-CN" altLang="en-US" sz="1050" dirty="0" smtClean="0">
                  <a:latin typeface="微软雅黑" panose="020B0503020204020204" pitchFamily="34" charset="-122"/>
                  <a:ea typeface="微软雅黑" panose="020B0503020204020204" pitchFamily="34" charset="-122"/>
                </a:rPr>
                <a:t>表</a:t>
              </a:r>
              <a:endParaRPr lang="en-US" sz="1050" dirty="0">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5085152" y="3429006"/>
            <a:ext cx="1919329" cy="1192266"/>
            <a:chOff x="1915139" y="3451814"/>
            <a:chExt cx="1919329" cy="1192266"/>
          </a:xfrm>
        </p:grpSpPr>
        <p:sp>
          <p:nvSpPr>
            <p:cNvPr id="66" name="Text Placeholder 59"/>
            <p:cNvSpPr txBox="1">
              <a:spLocks/>
            </p:cNvSpPr>
            <p:nvPr/>
          </p:nvSpPr>
          <p:spPr>
            <a:xfrm>
              <a:off x="1915139"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smtClean="0">
                  <a:solidFill>
                    <a:schemeClr val="accent1"/>
                  </a:solidFill>
                  <a:latin typeface="微软雅黑" pitchFamily="34" charset="-122"/>
                  <a:ea typeface="微软雅黑" pitchFamily="34" charset="-122"/>
                  <a:sym typeface="微软雅黑" pitchFamily="34" charset="-122"/>
                </a:rPr>
                <a:t>首次办理环境保护税申报</a:t>
              </a:r>
              <a:endParaRPr lang="zh-CN" altLang="en-US" sz="1200" b="1" dirty="0">
                <a:solidFill>
                  <a:schemeClr val="accent1"/>
                </a:solidFill>
                <a:latin typeface="微软雅黑" pitchFamily="34" charset="-122"/>
                <a:ea typeface="微软雅黑" pitchFamily="34" charset="-122"/>
                <a:sym typeface="微软雅黑" pitchFamily="34" charset="-122"/>
              </a:endParaRPr>
            </a:p>
            <a:p>
              <a:r>
                <a:rPr lang="zh-CN" altLang="en-US" sz="1000" dirty="0" smtClean="0">
                  <a:solidFill>
                    <a:schemeClr val="tx1">
                      <a:lumMod val="75000"/>
                      <a:lumOff val="25000"/>
                    </a:schemeClr>
                  </a:solidFill>
                  <a:latin typeface="微软雅黑" pitchFamily="34" charset="-122"/>
                  <a:ea typeface="微软雅黑" pitchFamily="34" charset="-122"/>
                  <a:sym typeface="+mn-ea"/>
                </a:rPr>
                <a:t>只采用抽样测算方法计算的纳税人，只需要填写采集表的表头信息，无需填写主表明细及污染物基础信息采集附表。</a:t>
              </a:r>
              <a:endParaRPr lang="en-US" altLang="zh-CN" sz="1000" dirty="0" smtClean="0">
                <a:solidFill>
                  <a:schemeClr val="tx1">
                    <a:lumMod val="75000"/>
                    <a:lumOff val="25000"/>
                  </a:schemeClr>
                </a:solidFill>
                <a:latin typeface="微软雅黑" pitchFamily="34" charset="-122"/>
                <a:ea typeface="微软雅黑" pitchFamily="34" charset="-122"/>
              </a:endParaRPr>
            </a:p>
          </p:txBody>
        </p:sp>
        <p:cxnSp>
          <p:nvCxnSpPr>
            <p:cNvPr id="67" name="Straight Connector 54"/>
            <p:cNvCxnSpPr/>
            <p:nvPr/>
          </p:nvCxnSpPr>
          <p:spPr>
            <a:xfrm>
              <a:off x="1915140"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7159355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1050"/>
                            </p:stCondLst>
                            <p:childTnLst>
                              <p:par>
                                <p:cTn id="13" presetID="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0-#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2050"/>
                            </p:stCondLst>
                            <p:childTnLst>
                              <p:par>
                                <p:cTn id="18" presetID="2" presetClass="entr" presetSubtype="8"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1000" fill="hold"/>
                                        <p:tgtEl>
                                          <p:spTgt spid="49"/>
                                        </p:tgtEl>
                                        <p:attrNameLst>
                                          <p:attrName>ppt_x</p:attrName>
                                        </p:attrNameLst>
                                      </p:cBhvr>
                                      <p:tavLst>
                                        <p:tav tm="0">
                                          <p:val>
                                            <p:strVal val="0-#ppt_w/2"/>
                                          </p:val>
                                        </p:tav>
                                        <p:tav tm="100000">
                                          <p:val>
                                            <p:strVal val="#ppt_x"/>
                                          </p:val>
                                        </p:tav>
                                      </p:tavLst>
                                    </p:anim>
                                    <p:anim calcmode="lin" valueType="num">
                                      <p:cBhvr additive="base">
                                        <p:cTn id="21" dur="10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3050"/>
                            </p:stCondLst>
                            <p:childTnLst>
                              <p:par>
                                <p:cTn id="23" presetID="2" presetClass="entr" presetSubtype="8"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additive="base">
                                        <p:cTn id="25" dur="1000" fill="hold"/>
                                        <p:tgtEl>
                                          <p:spTgt spid="52"/>
                                        </p:tgtEl>
                                        <p:attrNameLst>
                                          <p:attrName>ppt_x</p:attrName>
                                        </p:attrNameLst>
                                      </p:cBhvr>
                                      <p:tavLst>
                                        <p:tav tm="0">
                                          <p:val>
                                            <p:strVal val="0-#ppt_w/2"/>
                                          </p:val>
                                        </p:tav>
                                        <p:tav tm="100000">
                                          <p:val>
                                            <p:strVal val="#ppt_x"/>
                                          </p:val>
                                        </p:tav>
                                      </p:tavLst>
                                    </p:anim>
                                    <p:anim calcmode="lin" valueType="num">
                                      <p:cBhvr additive="base">
                                        <p:cTn id="26" dur="10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5" grpId="0" animBg="1"/>
      <p:bldP spid="49" grpId="0" animBg="1"/>
      <p:bldP spid="5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环保税基础信息采集表.jpg"/>
          <p:cNvPicPr>
            <a:picLocks noChangeAspect="1"/>
          </p:cNvPicPr>
          <p:nvPr/>
        </p:nvPicPr>
        <p:blipFill>
          <a:blip r:embed="rId3" cstate="print"/>
          <a:stretch>
            <a:fillRect/>
          </a:stretch>
        </p:blipFill>
        <p:spPr>
          <a:xfrm>
            <a:off x="285720" y="785800"/>
            <a:ext cx="8401317" cy="4071966"/>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378555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smtClean="0">
                <a:solidFill>
                  <a:srgbClr val="0070C0"/>
                </a:solidFill>
                <a:latin typeface="微软雅黑" panose="020B0503020204020204" pitchFamily="34" charset="-122"/>
                <a:ea typeface="微软雅黑" panose="020B0503020204020204" pitchFamily="34" charset="-122"/>
              </a:rPr>
              <a:t>环境保护税申报表单具体讲解</a:t>
            </a:r>
            <a:endParaRPr lang="zh-CN" altLang="zh-CN" sz="1800" b="1" dirty="0">
              <a:solidFill>
                <a:srgbClr val="0070C0"/>
              </a:solidFill>
            </a:endParaRPr>
          </a:p>
        </p:txBody>
      </p:sp>
      <p:pic>
        <p:nvPicPr>
          <p:cNvPr id="4" name="图片 3" descr="排污许可证1.jpg"/>
          <p:cNvPicPr>
            <a:picLocks noChangeAspect="1"/>
          </p:cNvPicPr>
          <p:nvPr/>
        </p:nvPicPr>
        <p:blipFill>
          <a:blip r:embed="rId3" cstate="print"/>
          <a:stretch>
            <a:fillRect/>
          </a:stretch>
        </p:blipFill>
        <p:spPr>
          <a:xfrm>
            <a:off x="1000100" y="714362"/>
            <a:ext cx="2975132" cy="4345635"/>
          </a:xfrm>
          <a:prstGeom prst="rect">
            <a:avLst/>
          </a:prstGeom>
        </p:spPr>
      </p:pic>
      <p:pic>
        <p:nvPicPr>
          <p:cNvPr id="5" name="图片 4" descr="排污许可证2.jpg"/>
          <p:cNvPicPr>
            <a:picLocks noChangeAspect="1"/>
          </p:cNvPicPr>
          <p:nvPr/>
        </p:nvPicPr>
        <p:blipFill>
          <a:blip r:embed="rId4" cstate="print"/>
          <a:stretch>
            <a:fillRect/>
          </a:stretch>
        </p:blipFill>
        <p:spPr>
          <a:xfrm>
            <a:off x="4711769" y="714362"/>
            <a:ext cx="3622009" cy="4368681"/>
          </a:xfrm>
          <a:prstGeom prst="rect">
            <a:avLst/>
          </a:prstGeom>
        </p:spPr>
      </p:pic>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rite Your Title Here"/>
</p:tagLst>
</file>

<file path=ppt/theme/theme1.xml><?xml version="1.0" encoding="utf-8"?>
<a:theme xmlns:a="http://schemas.openxmlformats.org/drawingml/2006/main" name="第一PPT，www.1ppt.com">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3143</TotalTime>
  <Words>2108</Words>
  <Application>Microsoft Office PowerPoint</Application>
  <PresentationFormat>全屏显示(16:9)</PresentationFormat>
  <Paragraphs>274</Paragraphs>
  <Slides>63</Slides>
  <Notes>63</Notes>
  <HiddenSlides>0</HiddenSlides>
  <MMClips>0</MMClips>
  <ScaleCrop>false</ScaleCrop>
  <HeadingPairs>
    <vt:vector size="6" baseType="variant">
      <vt:variant>
        <vt:lpstr>主题</vt:lpstr>
      </vt:variant>
      <vt:variant>
        <vt:i4>1</vt:i4>
      </vt:variant>
      <vt:variant>
        <vt:lpstr>幻灯片标题</vt:lpstr>
      </vt:variant>
      <vt:variant>
        <vt:i4>63</vt:i4>
      </vt:variant>
      <vt:variant>
        <vt:lpstr>自定义放映</vt:lpstr>
      </vt:variant>
      <vt:variant>
        <vt:i4>1</vt:i4>
      </vt:variant>
    </vt:vector>
  </HeadingPairs>
  <TitlesOfParts>
    <vt:vector size="65" baseType="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keywords>第一PPT模板网-WWW.1PPT.COM</cp:keywords>
  <cp:lastModifiedBy>王奔</cp:lastModifiedBy>
  <cp:revision>277</cp:revision>
  <dcterms:created xsi:type="dcterms:W3CDTF">2015-12-11T17:46:17Z</dcterms:created>
  <dcterms:modified xsi:type="dcterms:W3CDTF">2018-10-23T08:32:17Z</dcterms:modified>
</cp:coreProperties>
</file>