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6" r:id="rId4"/>
    <p:sldId id="257" r:id="rId6"/>
    <p:sldId id="259" r:id="rId7"/>
    <p:sldId id="260" r:id="rId8"/>
    <p:sldId id="261" r:id="rId9"/>
    <p:sldId id="262" r:id="rId10"/>
    <p:sldId id="269" r:id="rId11"/>
    <p:sldId id="264" r:id="rId12"/>
    <p:sldId id="276" r:id="rId13"/>
    <p:sldId id="275" r:id="rId14"/>
    <p:sldId id="266" r:id="rId15"/>
    <p:sldId id="294" r:id="rId16"/>
    <p:sldId id="299" r:id="rId17"/>
    <p:sldId id="300" r:id="rId18"/>
    <p:sldId id="281" r:id="rId19"/>
    <p:sldId id="283" r:id="rId20"/>
    <p:sldId id="286" r:id="rId21"/>
    <p:sldId id="279"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43E3D15-37DA-4B0B-BB5B-F9782FE4C100}"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charset="0"/>
                <a:ea typeface="微软雅黑" charset="-122"/>
              </a:rPr>
            </a:fld>
            <a:endParaRPr kumimoji="0" lang="zh-CN" altLang="en-US" sz="1200" b="0" i="0" u="none" strike="noStrike" kern="1200" cap="none" spc="0" normalizeH="0" baseline="0" noProof="0">
              <a:ln>
                <a:noFill/>
              </a:ln>
              <a:solidFill>
                <a:prstClr val="black"/>
              </a:solidFill>
              <a:effectLst/>
              <a:uLnTx/>
              <a:uFillTx/>
              <a:latin typeface="Calibri" charset="0"/>
              <a:ea typeface="微软雅黑"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charset="0"/>
                <a:ea typeface="微软雅黑" charset="-122"/>
              </a:rPr>
            </a:fld>
            <a:endParaRPr kumimoji="0" lang="zh-CN" altLang="en-US" sz="1200" b="0" i="0" u="none" strike="noStrike" kern="1200" cap="none" spc="0" normalizeH="0" baseline="0" noProof="0">
              <a:ln>
                <a:noFill/>
              </a:ln>
              <a:solidFill>
                <a:prstClr val="black"/>
              </a:solidFill>
              <a:effectLst/>
              <a:uLnTx/>
              <a:uFillTx/>
              <a:latin typeface="Calibri" charset="0"/>
              <a:ea typeface="微软雅黑"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charset="0"/>
                <a:ea typeface="微软雅黑" charset="-122"/>
              </a:rPr>
            </a:fld>
            <a:endParaRPr kumimoji="0" lang="zh-CN" altLang="en-US" sz="1200" b="0" i="0" u="none" strike="noStrike" kern="1200" cap="none" spc="0" normalizeH="0" baseline="0" noProof="0">
              <a:ln>
                <a:noFill/>
              </a:ln>
              <a:solidFill>
                <a:prstClr val="black"/>
              </a:solidFill>
              <a:effectLst/>
              <a:uLnTx/>
              <a:uFillTx/>
              <a:latin typeface="Calibri" charset="0"/>
              <a:ea typeface="微软雅黑"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charset="0"/>
                <a:ea typeface="微软雅黑" charset="-122"/>
              </a:rPr>
            </a:fld>
            <a:endParaRPr kumimoji="0" lang="zh-CN" altLang="en-US" sz="1200" b="0" i="0" u="none" strike="noStrike" kern="1200" cap="none" spc="0" normalizeH="0" baseline="0" noProof="0">
              <a:ln>
                <a:noFill/>
              </a:ln>
              <a:solidFill>
                <a:prstClr val="black"/>
              </a:solidFill>
              <a:effectLst/>
              <a:uLnTx/>
              <a:uFillTx/>
              <a:latin typeface="Calibri" charset="0"/>
              <a:ea typeface="微软雅黑"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charset="0"/>
                <a:ea typeface="微软雅黑" charset="-122"/>
              </a:rPr>
            </a:fld>
            <a:endParaRPr kumimoji="0" lang="zh-CN" altLang="en-US" sz="1200" b="0" i="0" u="none" strike="noStrike" kern="1200" cap="none" spc="0" normalizeH="0" baseline="0" noProof="0">
              <a:ln>
                <a:noFill/>
              </a:ln>
              <a:solidFill>
                <a:prstClr val="black"/>
              </a:solidFill>
              <a:effectLst/>
              <a:uLnTx/>
              <a:uFillTx/>
              <a:latin typeface="Calibri" charset="0"/>
              <a:ea typeface="微软雅黑"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charset="0"/>
                <a:ea typeface="微软雅黑" charset="-122"/>
              </a:rPr>
            </a:fld>
            <a:endParaRPr kumimoji="0" lang="zh-CN" altLang="en-US" sz="1200" b="0" i="0" u="none" strike="noStrike" kern="1200" cap="none" spc="0" normalizeH="0" baseline="0" noProof="0">
              <a:ln>
                <a:noFill/>
              </a:ln>
              <a:solidFill>
                <a:prstClr val="black"/>
              </a:solidFill>
              <a:effectLst/>
              <a:uLnTx/>
              <a:uFillTx/>
              <a:latin typeface="Calibri" charset="0"/>
              <a:ea typeface="微软雅黑"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charset="0"/>
                <a:ea typeface="微软雅黑" charset="-122"/>
              </a:rPr>
            </a:fld>
            <a:endParaRPr kumimoji="0" lang="zh-CN" altLang="en-US" sz="1200" b="0" i="0" u="none" strike="noStrike" kern="1200" cap="none" spc="0" normalizeH="0" baseline="0" noProof="0">
              <a:ln>
                <a:noFill/>
              </a:ln>
              <a:solidFill>
                <a:prstClr val="black"/>
              </a:solidFill>
              <a:effectLst/>
              <a:uLnTx/>
              <a:uFillTx/>
              <a:latin typeface="Calibri" charset="0"/>
              <a:ea typeface="微软雅黑"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3B08518-A393-4F7E-8DB0-0754126303E5}"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43E3D15-37DA-4B0B-BB5B-F9782FE4C10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charset="0"/>
                <a:ea typeface="微软雅黑" charset="-122"/>
              </a:rPr>
            </a:fld>
            <a:endParaRPr kumimoji="0" lang="zh-CN" altLang="en-US" sz="1200" b="0" i="0" u="none" strike="noStrike" kern="1200" cap="none" spc="0" normalizeH="0" baseline="0" noProof="0">
              <a:ln>
                <a:noFill/>
              </a:ln>
              <a:solidFill>
                <a:prstClr val="black"/>
              </a:solidFill>
              <a:effectLst/>
              <a:uLnTx/>
              <a:uFillTx/>
              <a:latin typeface="Calibri" charset="0"/>
              <a:ea typeface="微软雅黑"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charset="0"/>
                <a:ea typeface="微软雅黑" charset="-122"/>
              </a:rPr>
            </a:fld>
            <a:endParaRPr kumimoji="0" lang="zh-CN" altLang="en-US" sz="1200" b="0" i="0" u="none" strike="noStrike" kern="1200" cap="none" spc="0" normalizeH="0" baseline="0" noProof="0">
              <a:ln>
                <a:noFill/>
              </a:ln>
              <a:solidFill>
                <a:prstClr val="black"/>
              </a:solidFill>
              <a:effectLst/>
              <a:uLnTx/>
              <a:uFillTx/>
              <a:latin typeface="Calibri" charset="0"/>
              <a:ea typeface="微软雅黑"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charset="0"/>
                <a:ea typeface="微软雅黑" charset="-122"/>
              </a:rPr>
            </a:fld>
            <a:endParaRPr kumimoji="0" lang="zh-CN" altLang="en-US" sz="1200" b="0" i="0" u="none" strike="noStrike" kern="1200" cap="none" spc="0" normalizeH="0" baseline="0" noProof="0">
              <a:ln>
                <a:noFill/>
              </a:ln>
              <a:solidFill>
                <a:prstClr val="black"/>
              </a:solidFill>
              <a:effectLst/>
              <a:uLnTx/>
              <a:uFillTx/>
              <a:latin typeface="Calibri" charset="0"/>
              <a:ea typeface="微软雅黑"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charset="0"/>
                <a:ea typeface="微软雅黑" charset="-122"/>
              </a:rPr>
            </a:fld>
            <a:endParaRPr kumimoji="0" lang="zh-CN" altLang="en-US" sz="1200" b="0" i="0" u="none" strike="noStrike" kern="1200" cap="none" spc="0" normalizeH="0" baseline="0" noProof="0">
              <a:ln>
                <a:noFill/>
              </a:ln>
              <a:solidFill>
                <a:prstClr val="black"/>
              </a:solidFill>
              <a:effectLst/>
              <a:uLnTx/>
              <a:uFillTx/>
              <a:latin typeface="Calibri" charset="0"/>
              <a:ea typeface="微软雅黑"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charset="0"/>
                <a:ea typeface="微软雅黑" charset="-122"/>
              </a:rPr>
            </a:fld>
            <a:endParaRPr kumimoji="0" lang="zh-CN" altLang="en-US" sz="1200" b="0" i="0" u="none" strike="noStrike" kern="1200" cap="none" spc="0" normalizeH="0" baseline="0" noProof="0">
              <a:ln>
                <a:noFill/>
              </a:ln>
              <a:solidFill>
                <a:prstClr val="black"/>
              </a:solidFill>
              <a:effectLst/>
              <a:uLnTx/>
              <a:uFillTx/>
              <a:latin typeface="Calibri" charset="0"/>
              <a:ea typeface="微软雅黑"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charset="0"/>
                <a:ea typeface="微软雅黑" charset="-122"/>
              </a:rPr>
            </a:fld>
            <a:endParaRPr kumimoji="0" lang="zh-CN" altLang="en-US" sz="1200" b="0" i="0" u="none" strike="noStrike" kern="1200" cap="none" spc="0" normalizeH="0" baseline="0" noProof="0">
              <a:ln>
                <a:noFill/>
              </a:ln>
              <a:solidFill>
                <a:prstClr val="black"/>
              </a:solidFill>
              <a:effectLst/>
              <a:uLnTx/>
              <a:uFillTx/>
              <a:latin typeface="Calibri" charset="0"/>
              <a:ea typeface="微软雅黑"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charset="0"/>
                <a:ea typeface="微软雅黑" charset="-122"/>
              </a:rPr>
            </a:fld>
            <a:endParaRPr kumimoji="0" lang="zh-CN" altLang="en-US" sz="1200" b="0" i="0" u="none" strike="noStrike" kern="1200" cap="none" spc="0" normalizeH="0" baseline="0" noProof="0">
              <a:ln>
                <a:noFill/>
              </a:ln>
              <a:solidFill>
                <a:prstClr val="black"/>
              </a:solidFill>
              <a:effectLst/>
              <a:uLnTx/>
              <a:uFillTx/>
              <a:latin typeface="Calibri" charset="0"/>
              <a:ea typeface="微软雅黑"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charset="0"/>
                <a:ea typeface="微软雅黑" charset="-122"/>
              </a:rPr>
            </a:fld>
            <a:endParaRPr kumimoji="0" lang="zh-CN" altLang="en-US" sz="1200" b="0" i="0" u="none" strike="noStrike" kern="1200" cap="none" spc="0" normalizeH="0" baseline="0" noProof="0">
              <a:ln>
                <a:noFill/>
              </a:ln>
              <a:solidFill>
                <a:prstClr val="black"/>
              </a:solidFill>
              <a:effectLst/>
              <a:uLnTx/>
              <a:uFillTx/>
              <a:latin typeface="Calibri" charset="0"/>
              <a:ea typeface="微软雅黑"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6348028" y="2611487"/>
            <a:ext cx="5472608" cy="904863"/>
          </a:xfrm>
        </p:spPr>
        <p:txBody>
          <a:bodyPr anchor="b">
            <a:normAutofit/>
          </a:bodyPr>
          <a:lstStyle>
            <a:lvl1pPr algn="ctr">
              <a:defRPr sz="4400" b="1">
                <a:solidFill>
                  <a:schemeClr val="tx2"/>
                </a:solidFill>
              </a:defRPr>
            </a:lvl1pPr>
          </a:lstStyle>
          <a:p>
            <a:r>
              <a:rPr lang="zh-CN" altLang="en-US" dirty="0"/>
              <a:t>单击此处编辑标题</a:t>
            </a:r>
            <a:endParaRPr lang="zh-CN" altLang="en-US" dirty="0"/>
          </a:p>
        </p:txBody>
      </p:sp>
      <p:sp>
        <p:nvSpPr>
          <p:cNvPr id="3" name="副标题 2"/>
          <p:cNvSpPr>
            <a:spLocks noGrp="1"/>
          </p:cNvSpPr>
          <p:nvPr>
            <p:ph type="subTitle" idx="1"/>
          </p:nvPr>
        </p:nvSpPr>
        <p:spPr>
          <a:xfrm>
            <a:off x="6348028" y="3579403"/>
            <a:ext cx="5472608" cy="461665"/>
          </a:xfrm>
        </p:spPr>
        <p:txBody>
          <a:bodyPr>
            <a:normAutofit/>
          </a:bodyPr>
          <a:lstStyle>
            <a:lvl1pPr marL="0" indent="0" algn="ctr">
              <a:buNone/>
              <a:defRPr sz="1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372CA94C-640B-4AB1-8275-2523335642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B4916-4975-4389-AC0A-35860555A91B}"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372CA94C-640B-4AB1-8275-2523335642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B4916-4975-4389-AC0A-35860555A91B}"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Rectangular Callout 15"/>
          <p:cNvSpPr/>
          <p:nvPr/>
        </p:nvSpPr>
        <p:spPr>
          <a:xfrm flipH="1">
            <a:off x="6023992" y="2718452"/>
            <a:ext cx="3924436" cy="641605"/>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 name="标题 1"/>
          <p:cNvSpPr>
            <a:spLocks noGrp="1"/>
          </p:cNvSpPr>
          <p:nvPr>
            <p:ph type="title" hasCustomPrompt="1"/>
          </p:nvPr>
        </p:nvSpPr>
        <p:spPr>
          <a:xfrm>
            <a:off x="6023992" y="2671870"/>
            <a:ext cx="3924436" cy="757130"/>
          </a:xfrm>
        </p:spPr>
        <p:txBody>
          <a:bodyPr anchor="ctr" anchorCtr="0">
            <a:normAutofit/>
          </a:bodyPr>
          <a:lstStyle>
            <a:lvl1pPr algn="r">
              <a:defRPr sz="3600" b="1">
                <a:solidFill>
                  <a:schemeClr val="bg1"/>
                </a:solidFill>
              </a:defRPr>
            </a:lvl1pPr>
          </a:lstStyle>
          <a:p>
            <a:r>
              <a:rPr lang="zh-CN" altLang="en-US" dirty="0"/>
              <a:t>单击此处编辑标题</a:t>
            </a:r>
            <a:endParaRPr lang="zh-CN" altLang="en-US" dirty="0"/>
          </a:p>
        </p:txBody>
      </p:sp>
      <p:sp>
        <p:nvSpPr>
          <p:cNvPr id="3" name="文本占位符 2"/>
          <p:cNvSpPr>
            <a:spLocks noGrp="1"/>
          </p:cNvSpPr>
          <p:nvPr>
            <p:ph type="body" idx="1"/>
          </p:nvPr>
        </p:nvSpPr>
        <p:spPr>
          <a:xfrm>
            <a:off x="6023992" y="3501009"/>
            <a:ext cx="3924436" cy="424732"/>
          </a:xfrm>
        </p:spPr>
        <p:txBody>
          <a:bodyPr>
            <a:normAutofit/>
          </a:bodyPr>
          <a:lstStyle>
            <a:lvl1pPr marL="0" indent="0" algn="r">
              <a:buNone/>
              <a:defRPr sz="1800">
                <a:solidFill>
                  <a:schemeClr val="tx1">
                    <a:lumMod val="65000"/>
                    <a:lumOff val="3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372CA94C-640B-4AB1-8275-2523335642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B4916-4975-4389-AC0A-35860555A91B}"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838200" y="1825625"/>
            <a:ext cx="5181600" cy="4351338"/>
          </a:xfrm>
        </p:spPr>
        <p:txBody>
          <a:bodyPr/>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6172200" y="1825625"/>
            <a:ext cx="5181600" cy="4351338"/>
          </a:xfrm>
        </p:spPr>
        <p:txBody>
          <a:bodyPr/>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372CA94C-640B-4AB1-8275-25233356421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3B4916-4975-4389-AC0A-35860555A91B}"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10" name="矩形 9"/>
          <p:cNvSpPr/>
          <p:nvPr/>
        </p:nvSpPr>
        <p:spPr>
          <a:xfrm flipV="1">
            <a:off x="0" y="751047"/>
            <a:ext cx="527425" cy="5177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2" name="标题 1"/>
          <p:cNvSpPr>
            <a:spLocks noGrp="1"/>
          </p:cNvSpPr>
          <p:nvPr>
            <p:ph type="title"/>
          </p:nvPr>
        </p:nvSpPr>
        <p:spPr>
          <a:xfrm>
            <a:off x="839788" y="303237"/>
            <a:ext cx="10515600" cy="1325563"/>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505075"/>
            <a:ext cx="5157787" cy="3684588"/>
          </a:xfrm>
        </p:spPr>
        <p:txBody>
          <a:bodyPr/>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505075"/>
            <a:ext cx="5183188" cy="3684588"/>
          </a:xfrm>
        </p:spPr>
        <p:txBody>
          <a:bodyPr/>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372CA94C-640B-4AB1-8275-25233356421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93B4916-4975-4389-AC0A-35860555A91B}"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showMasterSp="0" userDrawn="1">
  <p:cSld name="仅标题">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382816" y="2503812"/>
            <a:ext cx="5257800" cy="1089529"/>
          </a:xfrm>
        </p:spPr>
        <p:txBody>
          <a:bodyPr>
            <a:normAutofit/>
          </a:bodyPr>
          <a:lstStyle>
            <a:lvl1pPr algn="ctr">
              <a:defRPr sz="5400" b="1">
                <a:solidFill>
                  <a:schemeClr val="tx2"/>
                </a:solidFill>
              </a:defRPr>
            </a:lvl1pPr>
          </a:lstStyle>
          <a:p>
            <a:r>
              <a:rPr lang="zh-CN" altLang="en-US" dirty="0"/>
              <a:t>编辑标题</a:t>
            </a:r>
            <a:endParaRPr lang="zh-CN" altLang="en-US" dirty="0"/>
          </a:p>
        </p:txBody>
      </p:sp>
      <p:sp>
        <p:nvSpPr>
          <p:cNvPr id="3" name="日期占位符 2"/>
          <p:cNvSpPr>
            <a:spLocks noGrp="1"/>
          </p:cNvSpPr>
          <p:nvPr>
            <p:ph type="dt" sz="half" idx="10"/>
          </p:nvPr>
        </p:nvSpPr>
        <p:spPr/>
        <p:txBody>
          <a:bodyPr/>
          <a:lstStyle/>
          <a:p>
            <a:fld id="{372CA94C-640B-4AB1-8275-25233356421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93B4916-4975-4389-AC0A-35860555A91B}" type="slidenum">
              <a:rPr lang="zh-CN" altLang="en-US" smtClean="0"/>
            </a:fld>
            <a:endParaRPr lang="zh-CN" altLang="en-US"/>
          </a:p>
        </p:txBody>
      </p:sp>
      <p:sp>
        <p:nvSpPr>
          <p:cNvPr id="8" name="内容占位符 7"/>
          <p:cNvSpPr>
            <a:spLocks noGrp="1"/>
          </p:cNvSpPr>
          <p:nvPr>
            <p:ph sz="quarter" idx="13"/>
          </p:nvPr>
        </p:nvSpPr>
        <p:spPr>
          <a:xfrm>
            <a:off x="6383338" y="3681028"/>
            <a:ext cx="5257800" cy="424732"/>
          </a:xfrm>
        </p:spPr>
        <p:txBody>
          <a:bodyPr>
            <a:normAutofit/>
          </a:bodyPr>
          <a:lstStyle>
            <a:lvl1pPr marL="0" indent="0" algn="ctr">
              <a:buNone/>
              <a:defRPr sz="1800">
                <a:solidFill>
                  <a:schemeClr val="tx1">
                    <a:lumMod val="65000"/>
                    <a:lumOff val="35000"/>
                  </a:schemeClr>
                </a:solidFill>
              </a:defRPr>
            </a:lvl1pPr>
            <a:lvl2pPr marL="457200" indent="0">
              <a:buNone/>
              <a:defRPr/>
            </a:lvl2pPr>
          </a:lstStyle>
          <a:p>
            <a:pPr lvl="0"/>
            <a:r>
              <a:rPr lang="zh-CN" altLang="en-US" dirty="0"/>
              <a:t>单击此处编辑母版文本样式</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72CA94C-640B-4AB1-8275-25233356421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93B4916-4975-4389-AC0A-35860555A91B}"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8" name="矩形 7"/>
          <p:cNvSpPr/>
          <p:nvPr/>
        </p:nvSpPr>
        <p:spPr>
          <a:xfrm flipV="1">
            <a:off x="0" y="656692"/>
            <a:ext cx="527425" cy="4097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2" name="标题 1"/>
          <p:cNvSpPr>
            <a:spLocks noGrp="1"/>
          </p:cNvSpPr>
          <p:nvPr>
            <p:ph type="title"/>
          </p:nvPr>
        </p:nvSpPr>
        <p:spPr>
          <a:xfrm>
            <a:off x="839787" y="457200"/>
            <a:ext cx="4165200" cy="1600200"/>
          </a:xfrm>
        </p:spPr>
        <p:txBody>
          <a:bodyPr anchor="t" anchorCtr="0">
            <a:normAutofit/>
          </a:bodyPr>
          <a:lstStyle>
            <a:lvl1pPr>
              <a:defRPr sz="3600"/>
            </a:lvl1pPr>
          </a:lstStyle>
          <a:p>
            <a:r>
              <a:rPr lang="zh-CN" altLang="en-US" dirty="0"/>
              <a:t>单击此处编辑母版标题样式</a:t>
            </a:r>
            <a:endParaRPr lang="zh-CN" altLang="en-US" dirty="0"/>
          </a:p>
        </p:txBody>
      </p:sp>
      <p:sp>
        <p:nvSpPr>
          <p:cNvPr id="3" name="图片占位符 2"/>
          <p:cNvSpPr>
            <a:spLocks noGrp="1" noChangeAspect="1"/>
          </p:cNvSpPr>
          <p:nvPr>
            <p:ph type="pic" idx="1"/>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984432" y="365125"/>
            <a:ext cx="1369368" cy="5811838"/>
          </a:xfrm>
        </p:spPr>
        <p:txBody>
          <a:bodyPr vert="eaVert">
            <a:normAutofit/>
          </a:bodyPr>
          <a:lstStyle>
            <a:lvl1pPr>
              <a:defRPr sz="3600"/>
            </a:lvl1pPr>
          </a:lstStyle>
          <a:p>
            <a:r>
              <a:rPr lang="zh-CN" altLang="en-US" dirty="0"/>
              <a:t>单击此处编辑母版标题样式</a:t>
            </a:r>
            <a:endParaRPr lang="zh-CN" altLang="en-US" dirty="0"/>
          </a:p>
        </p:txBody>
      </p:sp>
      <p:sp>
        <p:nvSpPr>
          <p:cNvPr id="3" name="竖排文字占位符 2"/>
          <p:cNvSpPr>
            <a:spLocks noGrp="1"/>
          </p:cNvSpPr>
          <p:nvPr>
            <p:ph type="body" orient="vert" idx="1"/>
          </p:nvPr>
        </p:nvSpPr>
        <p:spPr>
          <a:xfrm>
            <a:off x="838200" y="365125"/>
            <a:ext cx="9002216" cy="5811838"/>
          </a:xfrm>
        </p:spPr>
        <p:txBody>
          <a:bodyPr vert="eaVert"/>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372CA94C-640B-4AB1-8275-2523335642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B4916-4975-4389-AC0A-35860555A91B}"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内容">
    <p:spTree>
      <p:nvGrpSpPr>
        <p:cNvPr id="1" name=""/>
        <p:cNvGrpSpPr/>
        <p:nvPr/>
      </p:nvGrpSpPr>
      <p:grpSpPr>
        <a:xfrm>
          <a:off x="0" y="0"/>
          <a:ext cx="0" cy="0"/>
          <a:chOff x="0" y="0"/>
          <a:chExt cx="0" cy="0"/>
        </a:xfrm>
      </p:grpSpPr>
      <p:sp>
        <p:nvSpPr>
          <p:cNvPr id="8" name="矩形 7"/>
          <p:cNvSpPr/>
          <p:nvPr/>
        </p:nvSpPr>
        <p:spPr>
          <a:xfrm flipV="1">
            <a:off x="0" y="607031"/>
            <a:ext cx="527425" cy="4097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tags" Target="../tags/tag3.xml"/><Relationship Id="rId13" Type="http://schemas.openxmlformats.org/officeDocument/2006/relationships/tags" Target="../tags/tag2.xml"/><Relationship Id="rId12" Type="http://schemas.openxmlformats.org/officeDocument/2006/relationships/tags" Target="../tags/tag1.xml"/><Relationship Id="rId11" Type="http://schemas.openxmlformats.org/officeDocument/2006/relationships/image" Target="../media/image2.jpeg"/><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矩形 6"/>
          <p:cNvSpPr/>
          <p:nvPr/>
        </p:nvSpPr>
        <p:spPr>
          <a:xfrm flipV="1">
            <a:off x="0" y="823055"/>
            <a:ext cx="527425" cy="5177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2" name="标题占位符 1"/>
          <p:cNvSpPr>
            <a:spLocks noGrp="1"/>
          </p:cNvSpPr>
          <p:nvPr>
            <p:ph type="title"/>
            <p:custDataLst>
              <p:tags r:id="rId12"/>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lnSpc>
                <a:spcPct val="120000"/>
              </a:lnSpc>
              <a:defRPr sz="1200">
                <a:solidFill>
                  <a:schemeClr val="bg1">
                    <a:lumMod val="50000"/>
                  </a:schemeClr>
                </a:solidFill>
              </a:defRPr>
            </a:lvl1pPr>
          </a:lstStyle>
          <a:p>
            <a:fld id="{372CA94C-640B-4AB1-8275-252333564213}"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lnSpc>
                <a:spcPct val="120000"/>
              </a:lnSpc>
              <a:defRPr sz="1200">
                <a:solidFill>
                  <a:schemeClr val="bg1">
                    <a:lumMod val="50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lnSpc>
                <a:spcPct val="120000"/>
              </a:lnSpc>
              <a:defRPr sz="1200">
                <a:solidFill>
                  <a:schemeClr val="bg1">
                    <a:lumMod val="50000"/>
                  </a:schemeClr>
                </a:solidFill>
              </a:defRPr>
            </a:lvl1pPr>
          </a:lstStyle>
          <a:p>
            <a:fld id="{D93B4916-4975-4389-AC0A-35860555A91B}" type="slidenum">
              <a:rPr lang="zh-CN" altLang="en-US" smtClean="0"/>
            </a:fld>
            <a:endParaRPr lang="zh-CN" altLang="en-US"/>
          </a:p>
        </p:txBody>
      </p:sp>
      <p:sp>
        <p:nvSpPr>
          <p:cNvPr id="8"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l" defTabSz="914400" rtl="0" eaLnBrk="1" latinLnBrk="0" hangingPunct="1">
        <a:lnSpc>
          <a:spcPct val="12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2.xml"/><Relationship Id="rId5" Type="http://schemas.openxmlformats.org/officeDocument/2006/relationships/themeOverride" Target="../theme/themeOverride1.xml"/><Relationship Id="rId4" Type="http://schemas.openxmlformats.org/officeDocument/2006/relationships/tags" Target="../tags/tag6.xml"/><Relationship Id="rId3" Type="http://schemas.openxmlformats.org/officeDocument/2006/relationships/image" Target="../media/image3.png"/><Relationship Id="rId2" Type="http://schemas.openxmlformats.org/officeDocument/2006/relationships/tags" Target="../tags/tag5.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3.xml"/><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3.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3.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3.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3.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3.xml"/><Relationship Id="rId2" Type="http://schemas.openxmlformats.org/officeDocument/2006/relationships/tags" Target="../tags/tag49.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9" Type="http://schemas.openxmlformats.org/officeDocument/2006/relationships/notesSlide" Target="../notesSlides/notesSlide17.xml"/><Relationship Id="rId8" Type="http://schemas.openxmlformats.org/officeDocument/2006/relationships/slideLayout" Target="../slideLayouts/slideLayout18.xml"/><Relationship Id="rId7" Type="http://schemas.openxmlformats.org/officeDocument/2006/relationships/tags" Target="../tags/tag56.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8.xml"/><Relationship Id="rId6" Type="http://schemas.openxmlformats.org/officeDocument/2006/relationships/slideLayout" Target="../slideLayouts/slideLayout17.xml"/><Relationship Id="rId5" Type="http://schemas.openxmlformats.org/officeDocument/2006/relationships/themeOverride" Target="../theme/themeOverride2.xml"/><Relationship Id="rId4" Type="http://schemas.openxmlformats.org/officeDocument/2006/relationships/tags" Target="../tags/tag59.xml"/><Relationship Id="rId3" Type="http://schemas.openxmlformats.org/officeDocument/2006/relationships/image" Target="../media/image3.png"/><Relationship Id="rId2" Type="http://schemas.openxmlformats.org/officeDocument/2006/relationships/tags" Target="../tags/tag58.xml"/><Relationship Id="rId1" Type="http://schemas.openxmlformats.org/officeDocument/2006/relationships/tags" Target="../tags/tag57.xml"/></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3.xml"/><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3.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3.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3.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3.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3.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3.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lstStyle/>
          <a:p>
            <a:r>
              <a:rPr lang="zh-CN" altLang="zh-CN"/>
              <a:t>深化增值税改革</a:t>
            </a:r>
            <a:endParaRPr lang="zh-CN" altLang="zh-CN"/>
          </a:p>
        </p:txBody>
      </p:sp>
      <p:sp>
        <p:nvSpPr>
          <p:cNvPr id="7" name="副标题 6"/>
          <p:cNvSpPr>
            <a:spLocks noGrp="1"/>
          </p:cNvSpPr>
          <p:nvPr>
            <p:ph type="subTitle" idx="1"/>
            <p:custDataLst>
              <p:tags r:id="rId2"/>
            </p:custDataLst>
          </p:nvPr>
        </p:nvSpPr>
        <p:spPr>
          <a:xfrm>
            <a:off x="6348095" y="3579495"/>
            <a:ext cx="5472430" cy="2302510"/>
          </a:xfrm>
        </p:spPr>
        <p:txBody>
          <a:bodyPr/>
          <a:lstStyle/>
          <a:p>
            <a:endParaRPr lang="zh-CN" altLang="en-US"/>
          </a:p>
          <a:p>
            <a:endParaRPr lang="zh-CN" altLang="en-US"/>
          </a:p>
          <a:p>
            <a:endParaRPr lang="zh-CN" altLang="en-US"/>
          </a:p>
          <a:p>
            <a:r>
              <a:rPr lang="zh-CN" altLang="en-US"/>
              <a:t>                                 东城区国税局</a:t>
            </a:r>
            <a:endParaRPr lang="zh-CN" altLang="en-US"/>
          </a:p>
          <a:p>
            <a:r>
              <a:rPr lang="zh-CN" altLang="en-US"/>
              <a:t>                                 税政科   孙兴 </a:t>
            </a:r>
            <a:endParaRPr lang="zh-CN" altLang="en-US"/>
          </a:p>
          <a:p>
            <a:endParaRPr lang="zh-CN" altLang="en-US"/>
          </a:p>
        </p:txBody>
      </p:sp>
      <p:pic>
        <p:nvPicPr>
          <p:cNvPr id="3" name="图片 2"/>
          <p:cNvPicPr>
            <a:picLocks noChangeAspect="1"/>
          </p:cNvPicPr>
          <p:nvPr/>
        </p:nvPicPr>
        <p:blipFill>
          <a:blip r:embed="rId3"/>
          <a:stretch>
            <a:fillRect/>
          </a:stretch>
        </p:blipFill>
        <p:spPr>
          <a:xfrm>
            <a:off x="9559925" y="424815"/>
            <a:ext cx="1256030" cy="1287145"/>
          </a:xfrm>
          <a:prstGeom prst="rect">
            <a:avLst/>
          </a:prstGeom>
        </p:spPr>
      </p:pic>
    </p:spTree>
    <p:custDataLst>
      <p:tags r:id="rId4"/>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热点问题</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20000"/>
          </a:bodyPr>
          <a:lstStyle/>
          <a:p>
            <a:pPr algn="just">
              <a:lnSpc>
                <a:spcPct val="120000"/>
              </a:lnSpc>
            </a:pPr>
            <a:r>
              <a:rPr lang="zh-CN" altLang="en-US" sz="2000" dirty="0">
                <a:solidFill>
                  <a:srgbClr val="FF0000"/>
                </a:solidFill>
                <a:sym typeface="+mn-ea"/>
              </a:rPr>
              <a:t>四、如何办理？</a:t>
            </a:r>
            <a:endParaRPr lang="zh-CN" altLang="en-US" sz="2000" dirty="0">
              <a:solidFill>
                <a:srgbClr val="FF0000"/>
              </a:solidFill>
              <a:sym typeface="+mn-ea"/>
            </a:endParaRPr>
          </a:p>
          <a:p>
            <a:pPr algn="just">
              <a:lnSpc>
                <a:spcPct val="120000"/>
              </a:lnSpc>
            </a:pPr>
            <a:r>
              <a:rPr lang="zh-CN" altLang="en-US" sz="2000" dirty="0">
                <a:solidFill>
                  <a:schemeClr val="tx1"/>
                </a:solidFill>
                <a:sym typeface="+mn-ea"/>
              </a:rPr>
              <a:t>答：大厅即办。</a:t>
            </a:r>
            <a:endParaRPr lang="zh-CN" altLang="en-US" sz="2000" dirty="0">
              <a:solidFill>
                <a:srgbClr val="FF0000"/>
              </a:solidFill>
              <a:sym typeface="+mn-ea"/>
            </a:endParaRPr>
          </a:p>
          <a:p>
            <a:pPr algn="just">
              <a:lnSpc>
                <a:spcPct val="120000"/>
              </a:lnSpc>
            </a:pPr>
            <a:endParaRPr lang="zh-CN" altLang="en-US" sz="2000" dirty="0">
              <a:solidFill>
                <a:srgbClr val="FF0000"/>
              </a:solidFill>
              <a:sym typeface="+mn-ea"/>
            </a:endParaRPr>
          </a:p>
          <a:p>
            <a:pPr algn="just">
              <a:lnSpc>
                <a:spcPct val="120000"/>
              </a:lnSpc>
            </a:pPr>
            <a:r>
              <a:rPr lang="zh-CN" altLang="en-US" sz="2000" dirty="0">
                <a:solidFill>
                  <a:srgbClr val="FF0000"/>
                </a:solidFill>
                <a:sym typeface="+mn-ea"/>
              </a:rPr>
              <a:t>五、被强制认定一般纳税人如何处理？</a:t>
            </a:r>
            <a:endParaRPr lang="zh-CN" altLang="en-US" sz="2000" dirty="0">
              <a:solidFill>
                <a:srgbClr val="FF0000"/>
              </a:solidFill>
              <a:sym typeface="+mn-ea"/>
            </a:endParaRPr>
          </a:p>
          <a:p>
            <a:pPr algn="just">
              <a:lnSpc>
                <a:spcPct val="120000"/>
              </a:lnSpc>
            </a:pPr>
            <a:r>
              <a:rPr lang="zh-CN" altLang="en-US" sz="2000" dirty="0">
                <a:solidFill>
                  <a:schemeClr val="tx1"/>
                </a:solidFill>
                <a:sym typeface="+mn-ea"/>
              </a:rPr>
              <a:t>答：因</a:t>
            </a:r>
            <a:r>
              <a:rPr lang="en-US" altLang="zh-CN" sz="2000" dirty="0">
                <a:solidFill>
                  <a:schemeClr val="tx1"/>
                </a:solidFill>
                <a:sym typeface="+mn-ea"/>
              </a:rPr>
              <a:t>50</a:t>
            </a:r>
            <a:r>
              <a:rPr lang="zh-CN" altLang="en-US" sz="2000" dirty="0">
                <a:solidFill>
                  <a:schemeClr val="tx1"/>
                </a:solidFill>
                <a:sym typeface="+mn-ea"/>
              </a:rPr>
              <a:t>万，</a:t>
            </a:r>
            <a:r>
              <a:rPr lang="en-US" altLang="zh-CN" sz="2000" dirty="0">
                <a:solidFill>
                  <a:schemeClr val="tx1"/>
                </a:solidFill>
                <a:sym typeface="+mn-ea"/>
              </a:rPr>
              <a:t>80</a:t>
            </a:r>
            <a:r>
              <a:rPr lang="zh-CN" altLang="en-US" sz="2000" dirty="0">
                <a:solidFill>
                  <a:schemeClr val="tx1"/>
                </a:solidFill>
                <a:sym typeface="+mn-ea"/>
              </a:rPr>
              <a:t>万被税务机关监控，告知并在</a:t>
            </a:r>
            <a:r>
              <a:rPr lang="en-US" altLang="zh-CN" sz="2000" dirty="0">
                <a:solidFill>
                  <a:schemeClr val="tx1"/>
                </a:solidFill>
                <a:sym typeface="+mn-ea"/>
              </a:rPr>
              <a:t>5</a:t>
            </a:r>
            <a:r>
              <a:rPr lang="zh-CN" altLang="en-US" sz="2000" dirty="0">
                <a:solidFill>
                  <a:schemeClr val="tx1"/>
                </a:solidFill>
                <a:sym typeface="+mn-ea"/>
              </a:rPr>
              <a:t>月</a:t>
            </a:r>
            <a:r>
              <a:rPr lang="en-US" altLang="zh-CN" sz="2000" dirty="0">
                <a:solidFill>
                  <a:schemeClr val="tx1"/>
                </a:solidFill>
                <a:sym typeface="+mn-ea"/>
              </a:rPr>
              <a:t>1</a:t>
            </a:r>
            <a:r>
              <a:rPr lang="zh-CN" altLang="en-US" sz="2000" dirty="0">
                <a:solidFill>
                  <a:schemeClr val="tx1"/>
                </a:solidFill>
                <a:sym typeface="+mn-ea"/>
              </a:rPr>
              <a:t>日前自行登记的一般纳税人，可以转回小规模纳税人。因被税务机关监控、告知而没有登记导致被系统强制登记的一般纳税人，不可转回小规模纳税人。</a:t>
            </a:r>
            <a:endParaRPr lang="zh-CN" altLang="en-US" sz="2000" dirty="0">
              <a:solidFill>
                <a:schemeClr val="tx1"/>
              </a:solidFill>
              <a:sym typeface="+mn-ea"/>
            </a:endParaRPr>
          </a:p>
          <a:p>
            <a:pPr algn="just">
              <a:lnSpc>
                <a:spcPct val="120000"/>
              </a:lnSpc>
            </a:pPr>
            <a:endParaRPr lang="zh-CN" altLang="en-US" sz="2000" dirty="0">
              <a:solidFill>
                <a:srgbClr val="FF0000"/>
              </a:solidFill>
              <a:sym typeface="+mn-ea"/>
            </a:endParaRPr>
          </a:p>
          <a:p>
            <a:pPr algn="just">
              <a:lnSpc>
                <a:spcPct val="120000"/>
              </a:lnSpc>
            </a:pPr>
            <a:r>
              <a:rPr lang="zh-CN" altLang="en-US" sz="2000" dirty="0">
                <a:solidFill>
                  <a:srgbClr val="FF0000"/>
                </a:solidFill>
                <a:sym typeface="+mn-ea"/>
              </a:rPr>
              <a:t>六、加油站是否可以转登记？、</a:t>
            </a:r>
            <a:endParaRPr lang="zh-CN" altLang="en-US" sz="2000" dirty="0">
              <a:solidFill>
                <a:srgbClr val="FF0000"/>
              </a:solidFill>
              <a:sym typeface="+mn-ea"/>
            </a:endParaRPr>
          </a:p>
          <a:p>
            <a:pPr algn="just">
              <a:lnSpc>
                <a:spcPct val="120000"/>
              </a:lnSpc>
            </a:pPr>
            <a:r>
              <a:rPr lang="zh-CN" altLang="en-US" sz="2000" dirty="0">
                <a:solidFill>
                  <a:schemeClr val="tx1"/>
                </a:solidFill>
                <a:sym typeface="+mn-ea"/>
              </a:rPr>
              <a:t>答：不可以</a:t>
            </a:r>
            <a:endParaRPr lang="zh-CN" altLang="en-US" sz="2000" dirty="0">
              <a:solidFill>
                <a:srgbClr val="FF0000"/>
              </a:solidFill>
              <a:sym typeface="+mn-ea"/>
            </a:endParaRPr>
          </a:p>
          <a:p>
            <a:pPr algn="just">
              <a:lnSpc>
                <a:spcPct val="120000"/>
              </a:lnSpc>
            </a:pPr>
            <a:endParaRPr lang="zh-CN" altLang="en-US" sz="2000" dirty="0">
              <a:solidFill>
                <a:srgbClr val="FF0000"/>
              </a:solidFill>
              <a:sym typeface="+mn-ea"/>
            </a:endParaRPr>
          </a:p>
          <a:p>
            <a:pPr algn="just">
              <a:lnSpc>
                <a:spcPct val="120000"/>
              </a:lnSpc>
            </a:pPr>
            <a:endParaRPr lang="zh-CN" altLang="en-US" sz="2000" dirty="0"/>
          </a:p>
          <a:p>
            <a:pPr algn="just">
              <a:lnSpc>
                <a:spcPct val="120000"/>
              </a:lnSpc>
            </a:pPr>
            <a:endParaRPr lang="zh-CN" altLang="en-US" sz="2000" dirty="0"/>
          </a:p>
          <a:p>
            <a:pPr algn="just">
              <a:lnSpc>
                <a:spcPct val="120000"/>
              </a:lnSpc>
            </a:pPr>
            <a:endParaRPr lang="zh-CN" altLang="en-US" sz="2000" dirty="0"/>
          </a:p>
          <a:p>
            <a:pPr marL="0" indent="0" algn="just">
              <a:lnSpc>
                <a:spcPct val="120000"/>
              </a:lnSpc>
              <a:buNone/>
            </a:pPr>
            <a:endParaRPr lang="zh-CN" altLang="en-US" sz="2000" dirty="0"/>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政策解读</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10000"/>
          </a:bodyPr>
          <a:lstStyle/>
          <a:p>
            <a:pPr algn="just">
              <a:lnSpc>
                <a:spcPct val="120000"/>
              </a:lnSpc>
            </a:pPr>
            <a:r>
              <a:rPr lang="zh-CN" altLang="en-US" sz="2000" dirty="0">
                <a:solidFill>
                  <a:srgbClr val="FF0000"/>
                </a:solidFill>
              </a:rPr>
              <a:t>增值税申报比对新规介绍</a:t>
            </a:r>
            <a:endParaRPr lang="zh-CN" altLang="en-US" sz="2000" dirty="0">
              <a:solidFill>
                <a:srgbClr val="FF0000"/>
              </a:solidFill>
            </a:endParaRPr>
          </a:p>
          <a:p>
            <a:pPr algn="just">
              <a:lnSpc>
                <a:spcPct val="120000"/>
              </a:lnSpc>
            </a:pPr>
            <a:r>
              <a:rPr lang="en-US" altLang="zh-CN" sz="2000" dirty="0">
                <a:solidFill>
                  <a:schemeClr val="tx1"/>
                </a:solidFill>
              </a:rPr>
              <a:t>2018</a:t>
            </a:r>
            <a:r>
              <a:rPr lang="zh-CN" altLang="en-US" sz="2000" dirty="0">
                <a:solidFill>
                  <a:schemeClr val="tx1"/>
                </a:solidFill>
              </a:rPr>
              <a:t>年</a:t>
            </a:r>
            <a:r>
              <a:rPr lang="en-US" altLang="zh-CN" sz="2000" dirty="0">
                <a:solidFill>
                  <a:schemeClr val="tx1"/>
                </a:solidFill>
              </a:rPr>
              <a:t>5</a:t>
            </a:r>
            <a:r>
              <a:rPr lang="zh-CN" altLang="en-US" sz="2000" dirty="0">
                <a:solidFill>
                  <a:schemeClr val="tx1"/>
                </a:solidFill>
              </a:rPr>
              <a:t>月</a:t>
            </a:r>
            <a:r>
              <a:rPr lang="en-US" altLang="zh-CN" sz="2000" dirty="0">
                <a:solidFill>
                  <a:schemeClr val="tx1"/>
                </a:solidFill>
              </a:rPr>
              <a:t>1</a:t>
            </a:r>
            <a:r>
              <a:rPr lang="zh-CN" altLang="en-US" sz="2000" dirty="0">
                <a:solidFill>
                  <a:schemeClr val="tx1"/>
                </a:solidFill>
              </a:rPr>
              <a:t>日起，国家税务总局启用增值税申报比对新规，对增值税申报表每一项申报内容以及各行各列之间的逻辑关系进行智能筛选。从技术上杜绝可能存在的申报漏洞以及防范相应的税收风险。</a:t>
            </a:r>
            <a:endParaRPr lang="zh-CN" altLang="en-US" sz="2000" dirty="0">
              <a:solidFill>
                <a:schemeClr val="tx1"/>
              </a:solidFill>
            </a:endParaRPr>
          </a:p>
          <a:p>
            <a:pPr algn="just">
              <a:lnSpc>
                <a:spcPct val="120000"/>
              </a:lnSpc>
            </a:pPr>
            <a:endParaRPr lang="zh-CN" altLang="en-US" sz="2000" dirty="0">
              <a:solidFill>
                <a:schemeClr val="tx1"/>
              </a:solidFill>
            </a:endParaRPr>
          </a:p>
          <a:p>
            <a:pPr algn="just">
              <a:lnSpc>
                <a:spcPct val="120000"/>
              </a:lnSpc>
            </a:pPr>
            <a:r>
              <a:rPr lang="zh-CN" altLang="en-US" sz="2000" dirty="0">
                <a:solidFill>
                  <a:srgbClr val="FF0000"/>
                </a:solidFill>
              </a:rPr>
              <a:t>申报比对异常处理</a:t>
            </a:r>
            <a:endParaRPr lang="zh-CN" altLang="en-US" sz="2000" dirty="0">
              <a:solidFill>
                <a:srgbClr val="FF0000"/>
              </a:solidFill>
            </a:endParaRPr>
          </a:p>
          <a:p>
            <a:pPr algn="just">
              <a:lnSpc>
                <a:spcPct val="120000"/>
              </a:lnSpc>
            </a:pPr>
            <a:r>
              <a:rPr lang="zh-CN" altLang="en-US" sz="2000" dirty="0">
                <a:solidFill>
                  <a:schemeClr val="tx1"/>
                </a:solidFill>
              </a:rPr>
              <a:t>出现申报比对异常后，系统首先会提示修改申报表，异常申报后，系统会自动锁死金税盘。企业自行提交申请，由办税服务厅推送异常信息至分局，经分局调查核实后，如无问题，推送大厅解锁金税盘。</a:t>
            </a:r>
            <a:endParaRPr lang="zh-CN" altLang="en-US" sz="2000" dirty="0">
              <a:solidFill>
                <a:schemeClr val="tx1"/>
              </a:solidFill>
            </a:endParaRPr>
          </a:p>
          <a:p>
            <a:pPr algn="just">
              <a:lnSpc>
                <a:spcPct val="120000"/>
              </a:lnSpc>
            </a:pPr>
            <a:r>
              <a:rPr lang="zh-CN" altLang="en-US" sz="2000" dirty="0">
                <a:solidFill>
                  <a:schemeClr val="tx1"/>
                </a:solidFill>
              </a:rPr>
              <a:t>增值税汇总缴纳企业如出现异常需要到税政科添加白名单。</a:t>
            </a:r>
            <a:endParaRPr lang="zh-CN" altLang="en-US" sz="2000" dirty="0">
              <a:solidFill>
                <a:schemeClr val="tx1"/>
              </a:solidFill>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小规模纳税人申报</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10000"/>
          </a:bodyPr>
          <a:lstStyle/>
          <a:p>
            <a:pPr algn="just">
              <a:lnSpc>
                <a:spcPct val="120000"/>
              </a:lnSpc>
            </a:pPr>
            <a:r>
              <a:rPr lang="zh-CN" altLang="en-US" sz="2000" dirty="0">
                <a:solidFill>
                  <a:schemeClr val="tx1"/>
                </a:solidFill>
              </a:rPr>
              <a:t>一、本季度未发生增值税应税业务，也需要零申报。</a:t>
            </a:r>
            <a:endParaRPr lang="zh-CN" altLang="en-US" sz="2000" dirty="0">
              <a:solidFill>
                <a:schemeClr val="tx1"/>
              </a:solidFill>
            </a:endParaRPr>
          </a:p>
          <a:p>
            <a:pPr algn="just">
              <a:lnSpc>
                <a:spcPct val="120000"/>
              </a:lnSpc>
            </a:pPr>
            <a:endParaRPr lang="zh-CN" altLang="en-US" sz="2000" dirty="0">
              <a:solidFill>
                <a:schemeClr val="tx1"/>
              </a:solidFill>
            </a:endParaRPr>
          </a:p>
          <a:p>
            <a:pPr algn="just">
              <a:lnSpc>
                <a:spcPct val="120000"/>
              </a:lnSpc>
            </a:pPr>
            <a:r>
              <a:rPr lang="zh-CN" altLang="en-US" sz="2000" dirty="0">
                <a:solidFill>
                  <a:schemeClr val="tx1"/>
                </a:solidFill>
              </a:rPr>
              <a:t>二、核定征收小规模纳税人销售收入超过核定收入也需要申报。</a:t>
            </a:r>
            <a:endParaRPr lang="zh-CN" altLang="en-US" sz="2000" dirty="0">
              <a:solidFill>
                <a:schemeClr val="tx1"/>
              </a:solidFill>
            </a:endParaRPr>
          </a:p>
          <a:p>
            <a:pPr algn="just">
              <a:lnSpc>
                <a:spcPct val="120000"/>
              </a:lnSpc>
            </a:pPr>
            <a:endParaRPr lang="zh-CN" altLang="en-US" sz="2000" dirty="0">
              <a:solidFill>
                <a:schemeClr val="tx1"/>
              </a:solidFill>
            </a:endParaRPr>
          </a:p>
          <a:p>
            <a:pPr algn="just">
              <a:lnSpc>
                <a:spcPct val="120000"/>
              </a:lnSpc>
            </a:pPr>
            <a:r>
              <a:rPr lang="zh-CN" altLang="en-US" sz="2000" dirty="0">
                <a:solidFill>
                  <a:schemeClr val="tx1"/>
                </a:solidFill>
              </a:rPr>
              <a:t>三、申报收入要大于等于开票收入</a:t>
            </a:r>
            <a:endParaRPr lang="zh-CN" altLang="en-US" sz="2000" dirty="0">
              <a:solidFill>
                <a:schemeClr val="tx1"/>
              </a:solidFill>
            </a:endParaRPr>
          </a:p>
          <a:p>
            <a:pPr algn="just">
              <a:lnSpc>
                <a:spcPct val="120000"/>
              </a:lnSpc>
            </a:pPr>
            <a:endParaRPr lang="zh-CN" altLang="en-US" sz="2000" dirty="0">
              <a:solidFill>
                <a:schemeClr val="tx1"/>
              </a:solidFill>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zh-CN" dirty="0">
                <a:solidFill>
                  <a:schemeClr val="tx1"/>
                </a:solidFill>
              </a:rPr>
              <a:t>小规模纳税人自开专票</a:t>
            </a:r>
            <a:endParaRPr lang="zh-CN" altLang="zh-CN" dirty="0">
              <a:solidFill>
                <a:schemeClr val="tx1"/>
              </a:solidFill>
            </a:endParaRPr>
          </a:p>
        </p:txBody>
      </p:sp>
      <p:sp>
        <p:nvSpPr>
          <p:cNvPr id="3" name="内容占位符 2"/>
          <p:cNvSpPr>
            <a:spLocks noGrp="1"/>
          </p:cNvSpPr>
          <p:nvPr>
            <p:ph idx="1"/>
            <p:custDataLst>
              <p:tags r:id="rId2"/>
            </p:custDataLst>
          </p:nvPr>
        </p:nvSpPr>
        <p:spPr/>
        <p:txBody>
          <a:bodyPr>
            <a:normAutofit/>
          </a:bodyPr>
          <a:lstStyle/>
          <a:p>
            <a:pPr algn="just">
              <a:lnSpc>
                <a:spcPct val="120000"/>
              </a:lnSpc>
            </a:pPr>
            <a:r>
              <a:rPr lang="zh-CN" altLang="en-US" sz="2000" dirty="0">
                <a:solidFill>
                  <a:schemeClr val="tx1"/>
                </a:solidFill>
              </a:rPr>
              <a:t>一、 哪些纳税人可自开专票？</a:t>
            </a:r>
            <a:endParaRPr lang="zh-CN" altLang="en-US" sz="2000" dirty="0">
              <a:solidFill>
                <a:schemeClr val="tx1"/>
              </a:solidFill>
            </a:endParaRPr>
          </a:p>
          <a:p>
            <a:pPr algn="just">
              <a:lnSpc>
                <a:spcPct val="120000"/>
              </a:lnSpc>
            </a:pPr>
            <a:r>
              <a:rPr lang="zh-CN" altLang="en-US" sz="2000" dirty="0">
                <a:solidFill>
                  <a:schemeClr val="tx1"/>
                </a:solidFill>
              </a:rPr>
              <a:t>截至2018年2月，以下小规模纳税人可以自行开具增值税专用发票：</a:t>
            </a:r>
            <a:endParaRPr lang="zh-CN" altLang="en-US" sz="2000" dirty="0">
              <a:solidFill>
                <a:schemeClr val="tx1"/>
              </a:solidFill>
            </a:endParaRPr>
          </a:p>
          <a:p>
            <a:pPr algn="just">
              <a:lnSpc>
                <a:spcPct val="120000"/>
              </a:lnSpc>
            </a:pPr>
            <a:r>
              <a:rPr lang="zh-CN" altLang="en-US" sz="2000" dirty="0">
                <a:solidFill>
                  <a:schemeClr val="tx1"/>
                </a:solidFill>
              </a:rPr>
              <a:t>1、 住宿业（自2016年11月4日起试点，国家税务总局公告2016年第69号）</a:t>
            </a:r>
            <a:endParaRPr lang="zh-CN" altLang="en-US" sz="2000" dirty="0">
              <a:solidFill>
                <a:schemeClr val="tx1"/>
              </a:solidFill>
            </a:endParaRPr>
          </a:p>
          <a:p>
            <a:pPr algn="just">
              <a:lnSpc>
                <a:spcPct val="120000"/>
              </a:lnSpc>
            </a:pPr>
            <a:r>
              <a:rPr lang="zh-CN" altLang="en-US" sz="2000" dirty="0">
                <a:solidFill>
                  <a:schemeClr val="tx1"/>
                </a:solidFill>
              </a:rPr>
              <a:t>2、 鉴证咨询业（自2017年3月1日起试点，国家税务总局公告2017年第4号）</a:t>
            </a:r>
            <a:endParaRPr lang="zh-CN" altLang="en-US" sz="2000" dirty="0">
              <a:solidFill>
                <a:schemeClr val="tx1"/>
              </a:solidFill>
            </a:endParaRPr>
          </a:p>
          <a:p>
            <a:pPr algn="just">
              <a:lnSpc>
                <a:spcPct val="120000"/>
              </a:lnSpc>
            </a:pPr>
            <a:r>
              <a:rPr lang="zh-CN" altLang="en-US" sz="2000" dirty="0">
                <a:solidFill>
                  <a:schemeClr val="tx1"/>
                </a:solidFill>
              </a:rPr>
              <a:t>3、 建筑业（自2017年6月1日起试点，国家税务总局公告2017年第11号）</a:t>
            </a:r>
            <a:endParaRPr lang="zh-CN" altLang="en-US" sz="2000" dirty="0">
              <a:solidFill>
                <a:schemeClr val="tx1"/>
              </a:solidFill>
            </a:endParaRPr>
          </a:p>
          <a:p>
            <a:pPr algn="just">
              <a:lnSpc>
                <a:spcPct val="120000"/>
              </a:lnSpc>
            </a:pPr>
            <a:r>
              <a:rPr lang="zh-CN" altLang="en-US" sz="2000" dirty="0">
                <a:solidFill>
                  <a:schemeClr val="tx1"/>
                </a:solidFill>
              </a:rPr>
              <a:t>4、 工业（自2018年2月1日起试点，国家税务总局公告2017年第45号）</a:t>
            </a:r>
            <a:endParaRPr lang="zh-CN" altLang="en-US" sz="2000" dirty="0">
              <a:solidFill>
                <a:schemeClr val="tx1"/>
              </a:solidFill>
            </a:endParaRPr>
          </a:p>
          <a:p>
            <a:pPr algn="just">
              <a:lnSpc>
                <a:spcPct val="120000"/>
              </a:lnSpc>
            </a:pPr>
            <a:r>
              <a:rPr lang="zh-CN" altLang="en-US" sz="2000" dirty="0">
                <a:solidFill>
                  <a:schemeClr val="tx1"/>
                </a:solidFill>
              </a:rPr>
              <a:t>5、 信息传输、软件和信息技术服务业（自2018年2月1日起试点，国家税务总局公告2017年第45号）</a:t>
            </a:r>
            <a:endParaRPr lang="zh-CN" altLang="en-US" sz="2000" dirty="0">
              <a:solidFill>
                <a:schemeClr val="tx1"/>
              </a:solidFill>
            </a:endParaRPr>
          </a:p>
          <a:p>
            <a:pPr algn="just">
              <a:lnSpc>
                <a:spcPct val="120000"/>
              </a:lnSpc>
            </a:pPr>
            <a:endParaRPr lang="zh-CN" altLang="en-US" sz="2000" dirty="0">
              <a:solidFill>
                <a:schemeClr val="tx1"/>
              </a:solidFill>
            </a:endParaRPr>
          </a:p>
          <a:p>
            <a:pPr algn="just">
              <a:lnSpc>
                <a:spcPct val="120000"/>
              </a:lnSpc>
            </a:pPr>
            <a:endParaRPr lang="zh-CN" altLang="en-US" sz="2000" dirty="0">
              <a:solidFill>
                <a:schemeClr val="tx1"/>
              </a:solidFill>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zh-CN" dirty="0">
                <a:solidFill>
                  <a:schemeClr val="tx1"/>
                </a:solidFill>
              </a:rPr>
              <a:t>小规模纳税人自开专票</a:t>
            </a:r>
            <a:endParaRPr lang="zh-CN" altLang="zh-CN" dirty="0">
              <a:solidFill>
                <a:schemeClr val="tx1"/>
              </a:solidFill>
            </a:endParaRPr>
          </a:p>
        </p:txBody>
      </p:sp>
      <p:sp>
        <p:nvSpPr>
          <p:cNvPr id="3" name="内容占位符 2"/>
          <p:cNvSpPr>
            <a:spLocks noGrp="1"/>
          </p:cNvSpPr>
          <p:nvPr>
            <p:ph idx="1"/>
            <p:custDataLst>
              <p:tags r:id="rId2"/>
            </p:custDataLst>
          </p:nvPr>
        </p:nvSpPr>
        <p:spPr/>
        <p:txBody>
          <a:bodyPr>
            <a:normAutofit/>
          </a:bodyPr>
          <a:lstStyle/>
          <a:p>
            <a:pPr algn="just">
              <a:lnSpc>
                <a:spcPct val="120000"/>
              </a:lnSpc>
            </a:pPr>
            <a:r>
              <a:rPr lang="zh-CN" altLang="en-US" sz="2000" dirty="0">
                <a:sym typeface="+mn-ea"/>
              </a:rPr>
              <a:t>二、 自开专票应具备哪些条件？</a:t>
            </a:r>
            <a:endParaRPr lang="zh-CN" altLang="en-US" sz="2000" dirty="0">
              <a:solidFill>
                <a:schemeClr val="tx1"/>
              </a:solidFill>
            </a:endParaRPr>
          </a:p>
          <a:p>
            <a:pPr algn="just">
              <a:lnSpc>
                <a:spcPct val="120000"/>
              </a:lnSpc>
            </a:pPr>
            <a:r>
              <a:rPr lang="zh-CN" altLang="en-US" sz="2000" dirty="0">
                <a:sym typeface="+mn-ea"/>
              </a:rPr>
              <a:t>试点小规模纳税人月销售额超过3万元或季销售额超过9万元。</a:t>
            </a:r>
            <a:endParaRPr lang="zh-CN" altLang="en-US" sz="2000" dirty="0">
              <a:sym typeface="+mn-ea"/>
            </a:endParaRPr>
          </a:p>
          <a:p>
            <a:pPr algn="just">
              <a:lnSpc>
                <a:spcPct val="120000"/>
              </a:lnSpc>
            </a:pPr>
            <a:endParaRPr lang="zh-CN" altLang="en-US" sz="2000" dirty="0">
              <a:solidFill>
                <a:schemeClr val="tx1"/>
              </a:solidFill>
            </a:endParaRPr>
          </a:p>
          <a:p>
            <a:pPr algn="just">
              <a:lnSpc>
                <a:spcPct val="120000"/>
              </a:lnSpc>
            </a:pPr>
            <a:r>
              <a:rPr lang="zh-CN" altLang="en-US" sz="2000" dirty="0">
                <a:solidFill>
                  <a:schemeClr val="tx1"/>
                </a:solidFill>
              </a:rPr>
              <a:t>三、 其他事项</a:t>
            </a:r>
            <a:endParaRPr lang="zh-CN" altLang="en-US" sz="2000" dirty="0">
              <a:solidFill>
                <a:schemeClr val="tx1"/>
              </a:solidFill>
            </a:endParaRPr>
          </a:p>
          <a:p>
            <a:pPr algn="just">
              <a:lnSpc>
                <a:spcPct val="120000"/>
              </a:lnSpc>
            </a:pPr>
            <a:r>
              <a:rPr lang="zh-CN" altLang="en-US" sz="2000" dirty="0">
                <a:solidFill>
                  <a:schemeClr val="tx1"/>
                </a:solidFill>
              </a:rPr>
              <a:t>1、 试点纳税人销售其取得的不动产，需要开具增值税专用发票的，应当按照有关规定向地税机关申请代开。</a:t>
            </a:r>
            <a:endParaRPr lang="zh-CN" altLang="en-US" sz="2000" dirty="0">
              <a:solidFill>
                <a:schemeClr val="tx1"/>
              </a:solidFill>
            </a:endParaRPr>
          </a:p>
          <a:p>
            <a:pPr algn="just">
              <a:lnSpc>
                <a:spcPct val="120000"/>
              </a:lnSpc>
            </a:pPr>
            <a:r>
              <a:rPr lang="zh-CN" altLang="en-US" sz="2000" dirty="0">
                <a:solidFill>
                  <a:schemeClr val="tx1"/>
                </a:solidFill>
              </a:rPr>
              <a:t>2、 在填写增值税纳税申报表时，应当将当期开具增值税专用发票的销售额，按照3%和5%的征收率，分别填写在《增值税纳税申报表》（小规模纳税人适用）第2栏和第5栏“税务机关代开的增值税专用发票不含税销售额”的“本期数”相应栏次中。</a:t>
            </a:r>
            <a:endParaRPr lang="zh-CN" altLang="en-US" sz="2000" dirty="0">
              <a:solidFill>
                <a:schemeClr val="tx1"/>
              </a:solidFill>
            </a:endParaRPr>
          </a:p>
        </p:txBody>
      </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zh-CN" dirty="0">
                <a:solidFill>
                  <a:schemeClr val="tx1"/>
                </a:solidFill>
              </a:rPr>
              <a:t>增值税电子普通发票推行</a:t>
            </a:r>
            <a:endParaRPr lang="zh-CN" altLang="zh-CN" dirty="0">
              <a:solidFill>
                <a:schemeClr val="tx1"/>
              </a:solidFill>
            </a:endParaRPr>
          </a:p>
        </p:txBody>
      </p:sp>
      <p:sp>
        <p:nvSpPr>
          <p:cNvPr id="3" name="内容占位符 2"/>
          <p:cNvSpPr>
            <a:spLocks noGrp="1"/>
          </p:cNvSpPr>
          <p:nvPr>
            <p:ph idx="1"/>
            <p:custDataLst>
              <p:tags r:id="rId2"/>
            </p:custDataLst>
          </p:nvPr>
        </p:nvSpPr>
        <p:spPr/>
        <p:txBody>
          <a:bodyPr>
            <a:normAutofit/>
          </a:bodyPr>
          <a:lstStyle/>
          <a:p>
            <a:pPr algn="just">
              <a:lnSpc>
                <a:spcPct val="120000"/>
              </a:lnSpc>
            </a:pPr>
            <a:r>
              <a:rPr lang="zh-CN" altLang="en-US" sz="2000" dirty="0">
                <a:solidFill>
                  <a:srgbClr val="FF0000"/>
                </a:solidFill>
              </a:rPr>
              <a:t>关于推行通过增值税电子发票系统开具的增值税电子普通发票有关问题的公告 </a:t>
            </a:r>
            <a:endParaRPr lang="zh-CN" altLang="en-US" sz="2000" dirty="0">
              <a:solidFill>
                <a:srgbClr val="FF0000"/>
              </a:solidFill>
            </a:endParaRPr>
          </a:p>
          <a:p>
            <a:pPr algn="just">
              <a:lnSpc>
                <a:spcPct val="120000"/>
              </a:lnSpc>
            </a:pPr>
            <a:r>
              <a:rPr lang="zh-CN" altLang="en-US" sz="2000" dirty="0">
                <a:solidFill>
                  <a:srgbClr val="FF0000"/>
                </a:solidFill>
              </a:rPr>
              <a:t>国家税务总局公告2015年第84号 </a:t>
            </a:r>
            <a:endParaRPr lang="zh-CN" altLang="en-US" sz="2000" dirty="0">
              <a:solidFill>
                <a:srgbClr val="FF0000"/>
              </a:solidFill>
            </a:endParaRPr>
          </a:p>
          <a:p>
            <a:pPr algn="just">
              <a:lnSpc>
                <a:spcPct val="120000"/>
              </a:lnSpc>
            </a:pPr>
            <a:r>
              <a:rPr lang="zh-CN" altLang="en-US" sz="2000" dirty="0">
                <a:solidFill>
                  <a:schemeClr val="tx1"/>
                </a:solidFill>
              </a:rPr>
              <a:t>从</a:t>
            </a:r>
            <a:r>
              <a:rPr lang="en-US" altLang="zh-CN" sz="2000" dirty="0">
                <a:solidFill>
                  <a:schemeClr val="tx1"/>
                </a:solidFill>
              </a:rPr>
              <a:t>2015</a:t>
            </a:r>
            <a:r>
              <a:rPr lang="zh-CN" altLang="en-US" sz="2000" dirty="0">
                <a:solidFill>
                  <a:schemeClr val="tx1"/>
                </a:solidFill>
              </a:rPr>
              <a:t>年</a:t>
            </a:r>
            <a:r>
              <a:rPr lang="en-US" altLang="zh-CN" sz="2000" dirty="0">
                <a:solidFill>
                  <a:schemeClr val="tx1"/>
                </a:solidFill>
              </a:rPr>
              <a:t>12</a:t>
            </a:r>
            <a:r>
              <a:rPr lang="zh-CN" altLang="en-US" sz="2000" dirty="0">
                <a:solidFill>
                  <a:schemeClr val="tx1"/>
                </a:solidFill>
              </a:rPr>
              <a:t>月</a:t>
            </a:r>
            <a:r>
              <a:rPr lang="en-US" altLang="zh-CN" sz="2000" dirty="0">
                <a:solidFill>
                  <a:schemeClr val="tx1"/>
                </a:solidFill>
              </a:rPr>
              <a:t>1</a:t>
            </a:r>
            <a:r>
              <a:rPr lang="zh-CN" altLang="en-US" sz="2000" dirty="0">
                <a:solidFill>
                  <a:schemeClr val="tx1"/>
                </a:solidFill>
              </a:rPr>
              <a:t>日起在全国范围内推行增值税电子普通发票</a:t>
            </a:r>
            <a:endParaRPr lang="zh-CN" altLang="en-US" sz="2000" dirty="0">
              <a:solidFill>
                <a:schemeClr val="tx1"/>
              </a:solidFill>
            </a:endParaRPr>
          </a:p>
          <a:p>
            <a:pPr algn="just">
              <a:lnSpc>
                <a:spcPct val="120000"/>
              </a:lnSpc>
            </a:pPr>
            <a:endParaRPr lang="zh-CN" altLang="en-US" sz="2000" dirty="0">
              <a:solidFill>
                <a:schemeClr val="tx1"/>
              </a:solidFill>
            </a:endParaRPr>
          </a:p>
          <a:p>
            <a:pPr algn="just">
              <a:lnSpc>
                <a:spcPct val="120000"/>
              </a:lnSpc>
            </a:pPr>
            <a:r>
              <a:rPr lang="zh-CN" altLang="en-US" sz="2000" dirty="0">
                <a:solidFill>
                  <a:schemeClr val="tx1"/>
                </a:solidFill>
              </a:rPr>
              <a:t>推行通过增值税电子发票系统开具的增值税电子普通发票，对降低纳税人经营成本，节约社会资源，方便消费者保存使用发票，营造健康公平的税收环境有着重要作用。</a:t>
            </a:r>
            <a:endParaRPr lang="zh-CN" altLang="en-US" sz="2000" dirty="0">
              <a:solidFill>
                <a:schemeClr val="tx1"/>
              </a:solidFill>
            </a:endParaRPr>
          </a:p>
          <a:p>
            <a:pPr algn="just">
              <a:lnSpc>
                <a:spcPct val="120000"/>
              </a:lnSpc>
            </a:pPr>
            <a:endParaRPr lang="zh-CN" altLang="en-US" sz="2000" dirty="0">
              <a:solidFill>
                <a:schemeClr val="tx1"/>
              </a:solidFill>
            </a:endParaRPr>
          </a:p>
          <a:p>
            <a:pPr algn="just">
              <a:lnSpc>
                <a:spcPct val="120000"/>
              </a:lnSpc>
            </a:pPr>
            <a:r>
              <a:rPr lang="zh-CN" altLang="en-US" sz="2000" dirty="0">
                <a:solidFill>
                  <a:schemeClr val="tx1"/>
                </a:solidFill>
              </a:rPr>
              <a:t>增值税电子普通发票与增值税普通发票具有同等法律效力</a:t>
            </a:r>
            <a:endParaRPr lang="zh-CN" altLang="en-US" sz="2000" dirty="0">
              <a:solidFill>
                <a:schemeClr val="tx1"/>
              </a:solidFill>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内容占位符 5" descr="5ab492596e49410687766b9c80233e1a_out_01"/>
          <p:cNvPicPr>
            <a:picLocks noChangeAspect="1"/>
          </p:cNvPicPr>
          <p:nvPr>
            <p:ph idx="1"/>
          </p:nvPr>
        </p:nvPicPr>
        <p:blipFill>
          <a:blip r:embed="rId1"/>
          <a:stretch>
            <a:fillRect/>
          </a:stretch>
        </p:blipFill>
        <p:spPr>
          <a:xfrm>
            <a:off x="1702435" y="453390"/>
            <a:ext cx="8787130" cy="5681980"/>
          </a:xfrm>
          <a:prstGeom prst="rect">
            <a:avLst/>
          </a:prstGeom>
        </p:spPr>
      </p:pic>
    </p:spTree>
    <p:custDataLst>
      <p:tags r:id="rId2"/>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4188657" y="2752643"/>
            <a:ext cx="5155793" cy="1094367"/>
            <a:chOff x="4188657" y="2752643"/>
            <a:chExt cx="5155793" cy="1094367"/>
          </a:xfrm>
        </p:grpSpPr>
        <p:sp>
          <p:nvSpPr>
            <p:cNvPr id="2" name="直角三角形 1"/>
            <p:cNvSpPr/>
            <p:nvPr>
              <p:custDataLst>
                <p:tags r:id="rId2"/>
              </p:custDataLst>
            </p:nvPr>
          </p:nvSpPr>
          <p:spPr>
            <a:xfrm flipV="1">
              <a:off x="4188657" y="2752643"/>
              <a:ext cx="1094367" cy="1094367"/>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0">
              <a:normAutofit fontScale="92500"/>
            </a:bodyPr>
            <a:lstStyle/>
            <a:p>
              <a:pPr algn="ctr"/>
              <a:endParaRPr lang="zh-CN" altLang="en-US">
                <a:sym typeface="Arial" panose="020B0604020202020204" pitchFamily="34" charset="0"/>
              </a:endParaRPr>
            </a:p>
          </p:txBody>
        </p:sp>
        <p:sp>
          <p:nvSpPr>
            <p:cNvPr id="29" name="等腰三角形 28"/>
            <p:cNvSpPr/>
            <p:nvPr>
              <p:custDataLst>
                <p:tags r:id="rId3"/>
              </p:custDataLst>
            </p:nvPr>
          </p:nvSpPr>
          <p:spPr>
            <a:xfrm rot="6977181">
              <a:off x="9117038" y="3470400"/>
              <a:ext cx="264285" cy="19053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0">
              <a:normAutofit fontScale="25000" lnSpcReduction="20000"/>
            </a:bodyPr>
            <a:lstStyle/>
            <a:p>
              <a:pPr algn="ctr"/>
              <a:endParaRPr lang="zh-CN" altLang="en-US">
                <a:sym typeface="Arial" panose="020B0604020202020204" pitchFamily="34" charset="0"/>
              </a:endParaRPr>
            </a:p>
          </p:txBody>
        </p:sp>
      </p:grpSp>
      <p:sp>
        <p:nvSpPr>
          <p:cNvPr id="10" name="文本框 9"/>
          <p:cNvSpPr txBox="1"/>
          <p:nvPr>
            <p:custDataLst>
              <p:tags r:id="rId4"/>
            </p:custDataLst>
          </p:nvPr>
        </p:nvSpPr>
        <p:spPr>
          <a:xfrm>
            <a:off x="684389" y="196049"/>
            <a:ext cx="861774" cy="3982822"/>
          </a:xfrm>
          <a:prstGeom prst="rect">
            <a:avLst/>
          </a:prstGeom>
          <a:noFill/>
        </p:spPr>
        <p:txBody>
          <a:bodyPr vert="eaVert" wrap="square" rtlCol="0" anchor="ctr" anchorCtr="0">
            <a:normAutofit/>
          </a:bodyPr>
          <a:lstStyle/>
          <a:p>
            <a:pPr algn="ctr"/>
            <a:r>
              <a:rPr lang="da-DK" altLang="zh-CN" sz="4400">
                <a:solidFill>
                  <a:schemeClr val="accent1"/>
                </a:solidFill>
                <a:latin typeface="+mj-lt"/>
                <a:ea typeface="+mj-ea"/>
                <a:cs typeface="+mj-cs"/>
                <a:sym typeface="Arial" panose="020B0604020202020204" pitchFamily="34" charset="0"/>
              </a:rPr>
              <a:t>CONTENT</a:t>
            </a:r>
            <a:endParaRPr lang="da-DK" altLang="zh-CN" sz="4400">
              <a:solidFill>
                <a:schemeClr val="accent1"/>
              </a:solidFill>
              <a:latin typeface="+mj-lt"/>
              <a:ea typeface="+mj-ea"/>
              <a:cs typeface="+mj-cs"/>
              <a:sym typeface="Arial" panose="020B0604020202020204" pitchFamily="34" charset="0"/>
            </a:endParaRPr>
          </a:p>
        </p:txBody>
      </p:sp>
      <p:sp>
        <p:nvSpPr>
          <p:cNvPr id="4" name="文本框 3"/>
          <p:cNvSpPr txBox="1"/>
          <p:nvPr>
            <p:custDataLst>
              <p:tags r:id="rId5"/>
            </p:custDataLst>
          </p:nvPr>
        </p:nvSpPr>
        <p:spPr>
          <a:xfrm>
            <a:off x="5282521" y="2948920"/>
            <a:ext cx="3462359" cy="701731"/>
          </a:xfrm>
          <a:prstGeom prst="rect">
            <a:avLst/>
          </a:prstGeom>
          <a:noFill/>
        </p:spPr>
        <p:txBody>
          <a:bodyPr wrap="square" rtlCol="0" anchor="ctr" anchorCtr="0">
            <a:noAutofit/>
          </a:bodyPr>
          <a:lstStyle>
            <a:defPPr>
              <a:defRPr lang="zh-CN"/>
            </a:defPPr>
            <a:lvl1pPr algn="ctr">
              <a:lnSpc>
                <a:spcPct val="110000"/>
              </a:lnSpc>
            </a:lvl1pPr>
          </a:lstStyle>
          <a:p>
            <a:r>
              <a:rPr lang="zh-CN" altLang="en-US" sz="4000">
                <a:solidFill>
                  <a:srgbClr val="FF0000"/>
                </a:solidFill>
              </a:rPr>
              <a:t>交流时间</a:t>
            </a:r>
            <a:endParaRPr lang="zh-CN" altLang="en-US" sz="4000">
              <a:solidFill>
                <a:srgbClr val="FF0000"/>
              </a:solidFill>
            </a:endParaRPr>
          </a:p>
        </p:txBody>
      </p:sp>
      <p:sp>
        <p:nvSpPr>
          <p:cNvPr id="5" name="文本框 4"/>
          <p:cNvSpPr txBox="1"/>
          <p:nvPr>
            <p:custDataLst>
              <p:tags r:id="rId6"/>
            </p:custDataLst>
          </p:nvPr>
        </p:nvSpPr>
        <p:spPr>
          <a:xfrm>
            <a:off x="4180123" y="2848268"/>
            <a:ext cx="756510" cy="404664"/>
          </a:xfrm>
          <a:prstGeom prst="rect">
            <a:avLst/>
          </a:prstGeom>
          <a:noFill/>
        </p:spPr>
        <p:txBody>
          <a:bodyPr wrap="square" rtlCol="0" anchor="ctr" anchorCtr="0">
            <a:normAutofit lnSpcReduction="10000"/>
          </a:bodyPr>
          <a:lstStyle>
            <a:defPPr>
              <a:defRPr lang="zh-CN"/>
            </a:defPPr>
            <a:lvl1pPr algn="ctr">
              <a:lnSpc>
                <a:spcPct val="110000"/>
              </a:lnSpc>
              <a:defRPr sz="2000">
                <a:solidFill>
                  <a:schemeClr val="bg1"/>
                </a:solidFill>
              </a:defRPr>
            </a:lvl1pPr>
          </a:lstStyle>
          <a:p>
            <a:r>
              <a:rPr lang="en-US" altLang="zh-CN" dirty="0"/>
              <a:t>ELIT</a:t>
            </a:r>
            <a:endParaRPr lang="zh-CN" altLang="en-US" dirty="0"/>
          </a:p>
        </p:txBody>
      </p:sp>
    </p:spTree>
    <p:custDataLst>
      <p:tags r:id="rId7"/>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感谢您的观看</a:t>
            </a:r>
            <a:endParaRPr lang="zh-CN" altLang="en-US"/>
          </a:p>
        </p:txBody>
      </p:sp>
      <p:sp>
        <p:nvSpPr>
          <p:cNvPr id="7" name="内容占位符 6"/>
          <p:cNvSpPr>
            <a:spLocks noGrp="1"/>
          </p:cNvSpPr>
          <p:nvPr>
            <p:ph sz="quarter" idx="13"/>
            <p:custDataLst>
              <p:tags r:id="rId2"/>
            </p:custDataLst>
          </p:nvPr>
        </p:nvSpPr>
        <p:spPr/>
        <p:txBody>
          <a:bodyPr/>
          <a:lstStyle/>
          <a:p>
            <a:r>
              <a:rPr lang="en-US" altLang="zh-CN"/>
              <a:t>THANK YOU FOR YOUR WATCHING</a:t>
            </a:r>
            <a:endParaRPr lang="en-US" altLang="zh-CN"/>
          </a:p>
        </p:txBody>
      </p:sp>
      <p:pic>
        <p:nvPicPr>
          <p:cNvPr id="3" name="图片 2"/>
          <p:cNvPicPr>
            <a:picLocks noChangeAspect="1"/>
          </p:cNvPicPr>
          <p:nvPr/>
        </p:nvPicPr>
        <p:blipFill>
          <a:blip r:embed="rId3"/>
          <a:stretch>
            <a:fillRect/>
          </a:stretch>
        </p:blipFill>
        <p:spPr>
          <a:xfrm>
            <a:off x="9559925" y="424815"/>
            <a:ext cx="1256030" cy="1287145"/>
          </a:xfrm>
          <a:prstGeom prst="rect">
            <a:avLst/>
          </a:prstGeom>
        </p:spPr>
      </p:pic>
    </p:spTree>
    <p:custDataLst>
      <p:tags r:id="rId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改革背景</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10000"/>
          </a:bodyPr>
          <a:lstStyle/>
          <a:p>
            <a:pPr algn="just">
              <a:lnSpc>
                <a:spcPct val="120000"/>
              </a:lnSpc>
            </a:pPr>
            <a:r>
              <a:rPr lang="zh-CN" altLang="en-US" sz="2000" dirty="0"/>
              <a:t>减税降负是十八大以来我国税制改革的主旋律。今年的改革是在</a:t>
            </a:r>
            <a:r>
              <a:rPr lang="en-US" altLang="zh-CN" sz="2000" dirty="0"/>
              <a:t>2016</a:t>
            </a:r>
            <a:r>
              <a:rPr lang="zh-CN" altLang="en-US" sz="2000" dirty="0"/>
              <a:t>年营改增、</a:t>
            </a:r>
            <a:r>
              <a:rPr lang="en-US" altLang="zh-CN" sz="2000" dirty="0"/>
              <a:t>2017</a:t>
            </a:r>
            <a:r>
              <a:rPr lang="zh-CN" altLang="en-US" sz="2000" dirty="0"/>
              <a:t>年简并增值税税率基础上增值税改革的进一步深化，从直接减税、公平税制、减少税收对企业的资金占用等方面进一步降低市场主体税负，对于激发市场主体活力、促进新动能成长和产业升级具有十分重要的意义。</a:t>
            </a:r>
            <a:endParaRPr lang="zh-CN" altLang="en-US" sz="2000" dirty="0"/>
          </a:p>
          <a:p>
            <a:pPr algn="just">
              <a:lnSpc>
                <a:spcPct val="120000"/>
              </a:lnSpc>
            </a:pPr>
            <a:endParaRPr lang="zh-CN" altLang="en-US" sz="2000" dirty="0"/>
          </a:p>
          <a:p>
            <a:pPr algn="just">
              <a:lnSpc>
                <a:spcPct val="120000"/>
              </a:lnSpc>
            </a:pPr>
            <a:r>
              <a:rPr lang="zh-CN" altLang="en-US" sz="2000" dirty="0"/>
              <a:t>2018年3月28日召开的国务院常务会议，确定了降低两档增值税税率、统一增值税小规模纳税人标准、对部分行业未抵扣完的进项税额予以一次性退还的三项深化增值税改革措施。</a:t>
            </a:r>
            <a:endParaRPr lang="zh-CN" altLang="en-US" sz="2000" dirty="0"/>
          </a:p>
          <a:p>
            <a:pPr algn="just">
              <a:lnSpc>
                <a:spcPct val="120000"/>
              </a:lnSpc>
            </a:pPr>
            <a:endParaRPr lang="zh-CN" altLang="en-US" sz="2000" dirty="0"/>
          </a:p>
          <a:p>
            <a:pPr algn="just">
              <a:lnSpc>
                <a:spcPct val="120000"/>
              </a:lnSpc>
            </a:pPr>
            <a:r>
              <a:rPr lang="zh-CN" altLang="en-US" sz="2000" dirty="0"/>
              <a:t>根据测算，这三项减税措施，全年将减轻市场主体税负超过4000亿元。这些措施将为进一步完善税制，支持制造业、小微企业等实体经济发展，持续为市场主体减负、继续推进改革起到重要作用。</a:t>
            </a:r>
            <a:endParaRPr lang="zh-CN" altLang="en-US" sz="2000" dirty="0"/>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具体措施</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a:bodyPr>
          <a:lstStyle/>
          <a:p>
            <a:pPr algn="just">
              <a:lnSpc>
                <a:spcPct val="120000"/>
              </a:lnSpc>
            </a:pPr>
            <a:r>
              <a:rPr lang="zh-CN" altLang="en-US" sz="2000" dirty="0"/>
              <a:t>一是将制造业等行业增值税税率从17%降至16%，将交通运输、建筑、基础电信服务等行业及农产品等货物的增值税税率从11%降至10%，</a:t>
            </a:r>
            <a:endParaRPr lang="zh-CN" altLang="en-US" sz="2000" dirty="0"/>
          </a:p>
          <a:p>
            <a:pPr algn="just">
              <a:lnSpc>
                <a:spcPct val="120000"/>
              </a:lnSpc>
            </a:pPr>
            <a:endParaRPr lang="zh-CN" altLang="en-US" sz="2000" dirty="0"/>
          </a:p>
          <a:p>
            <a:pPr algn="just">
              <a:lnSpc>
                <a:spcPct val="120000"/>
              </a:lnSpc>
            </a:pPr>
            <a:r>
              <a:rPr lang="zh-CN" altLang="en-US" sz="2000" dirty="0"/>
              <a:t>二是统一增值税小规模纳税人标准。将工业企业和商业企业小规模纳税人的年销售额标准由50万元和80万元上调至500万元，并在一定期限内允许已登记为一般纳税人的企业转登记为小规模纳税人，让更多企业享受按较低征收率计税的优惠。</a:t>
            </a:r>
            <a:endParaRPr lang="zh-CN" altLang="en-US" sz="2000" dirty="0"/>
          </a:p>
          <a:p>
            <a:pPr algn="just">
              <a:lnSpc>
                <a:spcPct val="120000"/>
              </a:lnSpc>
            </a:pPr>
            <a:endParaRPr lang="zh-CN" altLang="en-US" sz="2000" dirty="0"/>
          </a:p>
          <a:p>
            <a:pPr algn="just">
              <a:lnSpc>
                <a:spcPct val="120000"/>
              </a:lnSpc>
            </a:pPr>
            <a:r>
              <a:rPr lang="zh-CN" altLang="en-US" sz="2000" dirty="0"/>
              <a:t>三是对装备制造等先进制造业、研发等现代服务业符合条件的企业和电网企业在一定时期内未抵扣完的进项税额予以一次性退还。</a:t>
            </a:r>
            <a:endParaRPr lang="zh-CN" altLang="en-US" sz="2000" dirty="0"/>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政策解读</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a:bodyPr>
          <a:lstStyle/>
          <a:p>
            <a:pPr algn="just">
              <a:lnSpc>
                <a:spcPct val="120000"/>
              </a:lnSpc>
            </a:pPr>
            <a:r>
              <a:rPr lang="zh-CN" altLang="en-US" sz="2000" dirty="0">
                <a:solidFill>
                  <a:srgbClr val="FF0000"/>
                </a:solidFill>
              </a:rPr>
              <a:t>财政部 税务总局 关于调整增值税税率的通知 财税〔2018〕32号 </a:t>
            </a:r>
            <a:endParaRPr lang="zh-CN" altLang="en-US" sz="2000" dirty="0"/>
          </a:p>
          <a:p>
            <a:pPr algn="just">
              <a:lnSpc>
                <a:spcPct val="120000"/>
              </a:lnSpc>
            </a:pPr>
            <a:r>
              <a:rPr lang="zh-CN" altLang="en-US" sz="2000" dirty="0"/>
              <a:t>一、纳税人发生增值税应税销售行为或者进口货物，原适用17%和11%税率的，税率分别调整为16%、10%。</a:t>
            </a:r>
            <a:endParaRPr lang="zh-CN" altLang="en-US" sz="2000" dirty="0"/>
          </a:p>
          <a:p>
            <a:pPr algn="just">
              <a:lnSpc>
                <a:spcPct val="120000"/>
              </a:lnSpc>
            </a:pPr>
            <a:r>
              <a:rPr lang="zh-CN" altLang="en-US" sz="2000" dirty="0"/>
              <a:t>二、纳税人购进农产品，原适用11%扣除率的，扣除率调整为10%。</a:t>
            </a:r>
            <a:endParaRPr lang="zh-CN" altLang="en-US" sz="2000" dirty="0"/>
          </a:p>
          <a:p>
            <a:pPr algn="just">
              <a:lnSpc>
                <a:spcPct val="120000"/>
              </a:lnSpc>
            </a:pPr>
            <a:r>
              <a:rPr lang="zh-CN" altLang="en-US" sz="2000" dirty="0"/>
              <a:t>三、纳税人购进用于生产销售或委托加工16%税率货物的农产品，按照12%的扣除率计算进项税额。</a:t>
            </a:r>
            <a:endParaRPr lang="zh-CN" altLang="en-US" sz="2000" dirty="0"/>
          </a:p>
          <a:p>
            <a:pPr algn="just">
              <a:lnSpc>
                <a:spcPct val="120000"/>
              </a:lnSpc>
            </a:pPr>
            <a:r>
              <a:rPr lang="zh-CN" altLang="en-US" sz="2000" dirty="0"/>
              <a:t>四、原适用17%税率且出口退税率为17%的出口货物，出口退税率调整至16%。原适用11%税率且出口退税率为11%的出口货物、跨境应税行为，出口退税率调整至10%。</a:t>
            </a:r>
            <a:endParaRPr lang="zh-CN" altLang="en-US" sz="2000" dirty="0"/>
          </a:p>
          <a:p>
            <a:pPr algn="just">
              <a:lnSpc>
                <a:spcPct val="120000"/>
              </a:lnSpc>
            </a:pPr>
            <a:endParaRPr lang="zh-CN" altLang="en-US" sz="2000" dirty="0"/>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政策解读</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10000"/>
          </a:bodyPr>
          <a:lstStyle/>
          <a:p>
            <a:pPr algn="just">
              <a:lnSpc>
                <a:spcPct val="120000"/>
              </a:lnSpc>
            </a:pPr>
            <a:r>
              <a:rPr lang="zh-CN" altLang="en-US" sz="2000" dirty="0"/>
              <a:t>五、外贸企业2018年7月31日前出口的第四条所涉货物、销售的第四条所涉跨境应税行为，购进时已按调整前税率征收增值税的，执行调整前的出口退税率；购进时已按调整后税率征收增值税的，执行调整后的出口退税率。生产企业2018年7月31日前出口的第四条所涉货物、销售的第四条所涉跨境应税行为，执行调整前的出口退税率。</a:t>
            </a:r>
            <a:endParaRPr lang="zh-CN" altLang="en-US" sz="2000" dirty="0"/>
          </a:p>
          <a:p>
            <a:pPr algn="just">
              <a:lnSpc>
                <a:spcPct val="120000"/>
              </a:lnSpc>
            </a:pPr>
            <a:r>
              <a:rPr lang="zh-CN" altLang="en-US" sz="2000" dirty="0"/>
              <a:t>      调整出口货物退税率的执行时间及出口货物的时间，以出口货物报关单上注明的出口日期为准，调整跨境应税行为退税率的执行时间及销售跨境应税行为的时间，以出口发票的开具日期为准。</a:t>
            </a:r>
            <a:endParaRPr lang="zh-CN" altLang="en-US" sz="2000" dirty="0"/>
          </a:p>
          <a:p>
            <a:pPr algn="just">
              <a:lnSpc>
                <a:spcPct val="120000"/>
              </a:lnSpc>
            </a:pPr>
            <a:endParaRPr lang="zh-CN" altLang="en-US" sz="2000" dirty="0"/>
          </a:p>
          <a:p>
            <a:pPr algn="just">
              <a:lnSpc>
                <a:spcPct val="120000"/>
              </a:lnSpc>
            </a:pPr>
            <a:r>
              <a:rPr lang="zh-CN" altLang="en-US" sz="2000" dirty="0"/>
              <a:t>　　六、本通知自2018年5月1日起执行。此前有关规定与本通知规定的增值税税率、扣除率、出口退税率不一致的，以本通知为准。</a:t>
            </a:r>
            <a:endParaRPr lang="zh-CN" altLang="en-US" sz="2000" dirty="0"/>
          </a:p>
          <a:p>
            <a:pPr algn="just">
              <a:lnSpc>
                <a:spcPct val="120000"/>
              </a:lnSpc>
            </a:pPr>
            <a:endParaRPr lang="zh-CN" altLang="en-US" sz="2000" dirty="0"/>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热点问题</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20000"/>
          </a:bodyPr>
          <a:lstStyle/>
          <a:p>
            <a:pPr algn="just">
              <a:lnSpc>
                <a:spcPct val="120000"/>
              </a:lnSpc>
            </a:pPr>
            <a:r>
              <a:rPr lang="zh-CN" altLang="en-US" sz="2000" dirty="0">
                <a:solidFill>
                  <a:srgbClr val="FF0000"/>
                </a:solidFill>
              </a:rPr>
              <a:t>一、</a:t>
            </a:r>
            <a:r>
              <a:rPr lang="en-US" altLang="zh-CN" sz="2000" dirty="0">
                <a:solidFill>
                  <a:srgbClr val="FF0000"/>
                </a:solidFill>
              </a:rPr>
              <a:t>5</a:t>
            </a:r>
            <a:r>
              <a:rPr lang="zh-CN" altLang="en-US" sz="2000" dirty="0">
                <a:solidFill>
                  <a:srgbClr val="FF0000"/>
                </a:solidFill>
              </a:rPr>
              <a:t>月</a:t>
            </a:r>
            <a:r>
              <a:rPr lang="en-US" altLang="zh-CN" sz="2000" dirty="0">
                <a:solidFill>
                  <a:srgbClr val="FF0000"/>
                </a:solidFill>
              </a:rPr>
              <a:t>1</a:t>
            </a:r>
            <a:r>
              <a:rPr lang="zh-CN" altLang="en-US" sz="2000" dirty="0">
                <a:solidFill>
                  <a:srgbClr val="FF0000"/>
                </a:solidFill>
              </a:rPr>
              <a:t>日之后是否可以开具</a:t>
            </a:r>
            <a:r>
              <a:rPr lang="en-US" altLang="zh-CN" sz="2000" dirty="0">
                <a:solidFill>
                  <a:srgbClr val="FF0000"/>
                </a:solidFill>
              </a:rPr>
              <a:t>11%</a:t>
            </a:r>
            <a:r>
              <a:rPr lang="zh-CN" altLang="en-US" sz="2000" dirty="0">
                <a:solidFill>
                  <a:srgbClr val="FF0000"/>
                </a:solidFill>
              </a:rPr>
              <a:t>，</a:t>
            </a:r>
            <a:r>
              <a:rPr lang="en-US" altLang="zh-CN" sz="2000" dirty="0">
                <a:solidFill>
                  <a:srgbClr val="FF0000"/>
                </a:solidFill>
              </a:rPr>
              <a:t>17%</a:t>
            </a:r>
            <a:r>
              <a:rPr lang="zh-CN" altLang="en-US" sz="2000" dirty="0">
                <a:solidFill>
                  <a:srgbClr val="FF0000"/>
                </a:solidFill>
              </a:rPr>
              <a:t>税率发票。</a:t>
            </a:r>
            <a:endParaRPr lang="zh-CN" altLang="en-US" sz="2000" dirty="0">
              <a:solidFill>
                <a:srgbClr val="FF0000"/>
              </a:solidFill>
            </a:endParaRPr>
          </a:p>
          <a:p>
            <a:pPr algn="just">
              <a:lnSpc>
                <a:spcPct val="120000"/>
              </a:lnSpc>
            </a:pPr>
            <a:r>
              <a:rPr lang="zh-CN" altLang="en-US" sz="2000" dirty="0"/>
              <a:t>答：可以。如果纳税义务发生时间是在</a:t>
            </a:r>
            <a:r>
              <a:rPr lang="en-US" altLang="zh-CN" sz="2000" dirty="0"/>
              <a:t>5</a:t>
            </a:r>
            <a:r>
              <a:rPr lang="zh-CN" altLang="en-US" sz="2000" dirty="0"/>
              <a:t>月</a:t>
            </a:r>
            <a:r>
              <a:rPr lang="en-US" altLang="zh-CN" sz="2000" dirty="0"/>
              <a:t>1</a:t>
            </a:r>
            <a:r>
              <a:rPr lang="zh-CN" altLang="en-US" sz="2000" dirty="0"/>
              <a:t>日之前而暂未开具发票的，可以在</a:t>
            </a:r>
            <a:r>
              <a:rPr lang="en-US" altLang="zh-CN" sz="2000" dirty="0"/>
              <a:t>5</a:t>
            </a:r>
            <a:r>
              <a:rPr lang="zh-CN" altLang="en-US" sz="2000" dirty="0"/>
              <a:t>月</a:t>
            </a:r>
            <a:r>
              <a:rPr lang="en-US" altLang="zh-CN" sz="2000" dirty="0"/>
              <a:t>1</a:t>
            </a:r>
            <a:r>
              <a:rPr lang="zh-CN" altLang="en-US" sz="2000" dirty="0"/>
              <a:t>日后开具</a:t>
            </a:r>
            <a:r>
              <a:rPr lang="en-US" altLang="zh-CN" sz="2000" dirty="0"/>
              <a:t>11%</a:t>
            </a:r>
            <a:r>
              <a:rPr lang="zh-CN" altLang="en-US" sz="2000" dirty="0"/>
              <a:t>，</a:t>
            </a:r>
            <a:r>
              <a:rPr lang="en-US" altLang="zh-CN" sz="2000" dirty="0"/>
              <a:t>17%</a:t>
            </a:r>
            <a:r>
              <a:rPr lang="zh-CN" altLang="en-US" sz="2000" dirty="0"/>
              <a:t>的发票。</a:t>
            </a:r>
            <a:endParaRPr lang="zh-CN" altLang="en-US" sz="2000" dirty="0"/>
          </a:p>
          <a:p>
            <a:pPr algn="just">
              <a:lnSpc>
                <a:spcPct val="120000"/>
              </a:lnSpc>
            </a:pPr>
            <a:endParaRPr lang="zh-CN" altLang="en-US" sz="2000" dirty="0">
              <a:solidFill>
                <a:srgbClr val="FF0000"/>
              </a:solidFill>
            </a:endParaRPr>
          </a:p>
          <a:p>
            <a:pPr algn="just">
              <a:lnSpc>
                <a:spcPct val="120000"/>
              </a:lnSpc>
            </a:pPr>
            <a:r>
              <a:rPr lang="zh-CN" altLang="en-US" sz="2000" dirty="0">
                <a:solidFill>
                  <a:srgbClr val="FF0000"/>
                </a:solidFill>
              </a:rPr>
              <a:t>二、</a:t>
            </a:r>
            <a:r>
              <a:rPr lang="en-US" altLang="zh-CN" sz="2000" dirty="0">
                <a:solidFill>
                  <a:srgbClr val="FF0000"/>
                </a:solidFill>
              </a:rPr>
              <a:t>5</a:t>
            </a:r>
            <a:r>
              <a:rPr lang="zh-CN" altLang="en-US" sz="2000" dirty="0">
                <a:solidFill>
                  <a:srgbClr val="FF0000"/>
                </a:solidFill>
              </a:rPr>
              <a:t>月</a:t>
            </a:r>
            <a:r>
              <a:rPr lang="en-US" altLang="zh-CN" sz="2000" dirty="0">
                <a:solidFill>
                  <a:srgbClr val="FF0000"/>
                </a:solidFill>
              </a:rPr>
              <a:t>1</a:t>
            </a:r>
            <a:r>
              <a:rPr lang="zh-CN" altLang="en-US" sz="2000" dirty="0">
                <a:solidFill>
                  <a:srgbClr val="FF0000"/>
                </a:solidFill>
              </a:rPr>
              <a:t>日后如何开票</a:t>
            </a:r>
            <a:endParaRPr lang="zh-CN" altLang="en-US" sz="2000" dirty="0">
              <a:solidFill>
                <a:srgbClr val="FF0000"/>
              </a:solidFill>
            </a:endParaRPr>
          </a:p>
          <a:p>
            <a:pPr algn="just">
              <a:lnSpc>
                <a:spcPct val="120000"/>
              </a:lnSpc>
            </a:pPr>
            <a:r>
              <a:rPr lang="zh-CN" altLang="en-US" sz="2000" dirty="0">
                <a:solidFill>
                  <a:schemeClr val="tx1"/>
                </a:solidFill>
              </a:rPr>
              <a:t>答：</a:t>
            </a:r>
            <a:r>
              <a:rPr lang="en-US" altLang="zh-CN" sz="2000" dirty="0">
                <a:solidFill>
                  <a:schemeClr val="tx1"/>
                </a:solidFill>
              </a:rPr>
              <a:t>5</a:t>
            </a:r>
            <a:r>
              <a:rPr lang="zh-CN" altLang="en-US" sz="2000" dirty="0">
                <a:solidFill>
                  <a:schemeClr val="tx1"/>
                </a:solidFill>
              </a:rPr>
              <a:t>月</a:t>
            </a:r>
            <a:r>
              <a:rPr lang="en-US" altLang="zh-CN" sz="2000" dirty="0">
                <a:solidFill>
                  <a:schemeClr val="tx1"/>
                </a:solidFill>
              </a:rPr>
              <a:t>1</a:t>
            </a:r>
            <a:r>
              <a:rPr lang="zh-CN" altLang="en-US" sz="2000" dirty="0">
                <a:solidFill>
                  <a:schemeClr val="tx1"/>
                </a:solidFill>
              </a:rPr>
              <a:t>日后，升级后的开票软件默认税率为</a:t>
            </a:r>
            <a:r>
              <a:rPr lang="en-US" altLang="zh-CN" sz="2000" dirty="0">
                <a:solidFill>
                  <a:schemeClr val="tx1"/>
                </a:solidFill>
              </a:rPr>
              <a:t>16%</a:t>
            </a:r>
            <a:r>
              <a:rPr lang="zh-CN" altLang="en-US" sz="2000" dirty="0">
                <a:solidFill>
                  <a:schemeClr val="tx1"/>
                </a:solidFill>
              </a:rPr>
              <a:t>，</a:t>
            </a:r>
            <a:r>
              <a:rPr lang="en-US" altLang="zh-CN" sz="2000" dirty="0">
                <a:solidFill>
                  <a:schemeClr val="tx1"/>
                </a:solidFill>
              </a:rPr>
              <a:t>10%</a:t>
            </a:r>
            <a:r>
              <a:rPr lang="zh-CN" altLang="en-US" sz="2000" dirty="0">
                <a:solidFill>
                  <a:schemeClr val="tx1"/>
                </a:solidFill>
              </a:rPr>
              <a:t>。但是可以手工选择</a:t>
            </a:r>
            <a:r>
              <a:rPr lang="en-US" altLang="zh-CN" sz="2000" dirty="0">
                <a:solidFill>
                  <a:schemeClr val="tx1"/>
                </a:solidFill>
              </a:rPr>
              <a:t>17%</a:t>
            </a:r>
            <a:r>
              <a:rPr lang="zh-CN" altLang="en-US" sz="2000" dirty="0">
                <a:solidFill>
                  <a:schemeClr val="tx1"/>
                </a:solidFill>
              </a:rPr>
              <a:t>，</a:t>
            </a:r>
            <a:r>
              <a:rPr lang="en-US" altLang="zh-CN" sz="2000" dirty="0">
                <a:solidFill>
                  <a:schemeClr val="tx1"/>
                </a:solidFill>
              </a:rPr>
              <a:t>11%</a:t>
            </a:r>
            <a:r>
              <a:rPr lang="zh-CN" altLang="en-US" sz="2000" dirty="0">
                <a:solidFill>
                  <a:schemeClr val="tx1"/>
                </a:solidFill>
              </a:rPr>
              <a:t>。</a:t>
            </a:r>
            <a:endParaRPr lang="zh-CN" altLang="en-US" sz="2000" dirty="0">
              <a:solidFill>
                <a:schemeClr val="tx1"/>
              </a:solidFill>
            </a:endParaRPr>
          </a:p>
          <a:p>
            <a:pPr algn="just">
              <a:lnSpc>
                <a:spcPct val="120000"/>
              </a:lnSpc>
            </a:pPr>
            <a:endParaRPr lang="zh-CN" altLang="en-US" sz="2000" dirty="0"/>
          </a:p>
          <a:p>
            <a:pPr algn="just">
              <a:lnSpc>
                <a:spcPct val="120000"/>
              </a:lnSpc>
            </a:pPr>
            <a:r>
              <a:rPr lang="zh-CN" altLang="en-US" sz="2000" dirty="0">
                <a:solidFill>
                  <a:srgbClr val="FF0000"/>
                </a:solidFill>
              </a:rPr>
              <a:t>三、开具</a:t>
            </a:r>
            <a:r>
              <a:rPr lang="en-US" altLang="zh-CN" sz="2000" dirty="0">
                <a:solidFill>
                  <a:srgbClr val="FF0000"/>
                </a:solidFill>
              </a:rPr>
              <a:t>11%</a:t>
            </a:r>
            <a:r>
              <a:rPr lang="zh-CN" altLang="en-US" sz="2000" dirty="0">
                <a:solidFill>
                  <a:srgbClr val="FF0000"/>
                </a:solidFill>
              </a:rPr>
              <a:t>，</a:t>
            </a:r>
            <a:r>
              <a:rPr lang="en-US" altLang="zh-CN" sz="2000" dirty="0">
                <a:solidFill>
                  <a:srgbClr val="FF0000"/>
                </a:solidFill>
              </a:rPr>
              <a:t>17%</a:t>
            </a:r>
            <a:r>
              <a:rPr lang="zh-CN" altLang="en-US" sz="2000" dirty="0">
                <a:solidFill>
                  <a:srgbClr val="FF0000"/>
                </a:solidFill>
              </a:rPr>
              <a:t>税率发票有没有具体的期限？</a:t>
            </a:r>
            <a:endParaRPr lang="zh-CN" altLang="en-US" sz="2000" dirty="0">
              <a:solidFill>
                <a:srgbClr val="FF0000"/>
              </a:solidFill>
            </a:endParaRPr>
          </a:p>
          <a:p>
            <a:pPr algn="just">
              <a:lnSpc>
                <a:spcPct val="120000"/>
              </a:lnSpc>
            </a:pPr>
            <a:r>
              <a:rPr lang="zh-CN" altLang="en-US" sz="2000" dirty="0"/>
              <a:t>答：没有，但是最好尽快开完。</a:t>
            </a:r>
            <a:endParaRPr lang="zh-CN" altLang="en-US" sz="2000" dirty="0"/>
          </a:p>
          <a:p>
            <a:pPr marL="0" indent="0" algn="just">
              <a:lnSpc>
                <a:spcPct val="120000"/>
              </a:lnSpc>
              <a:buNone/>
            </a:pPr>
            <a:endParaRPr lang="zh-CN" altLang="en-US" sz="2000" dirty="0"/>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热点问题</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20000"/>
          </a:bodyPr>
          <a:lstStyle/>
          <a:p>
            <a:pPr algn="just">
              <a:lnSpc>
                <a:spcPct val="120000"/>
              </a:lnSpc>
            </a:pPr>
            <a:r>
              <a:rPr lang="zh-CN" altLang="en-US" sz="2000" dirty="0">
                <a:solidFill>
                  <a:srgbClr val="FF0000"/>
                </a:solidFill>
                <a:sym typeface="+mn-ea"/>
              </a:rPr>
              <a:t>四、收到</a:t>
            </a:r>
            <a:r>
              <a:rPr lang="en-US" altLang="zh-CN" sz="2000" dirty="0">
                <a:solidFill>
                  <a:srgbClr val="FF0000"/>
                </a:solidFill>
                <a:sym typeface="+mn-ea"/>
              </a:rPr>
              <a:t>11%</a:t>
            </a:r>
            <a:r>
              <a:rPr lang="zh-CN" altLang="en-US" sz="2000" dirty="0">
                <a:solidFill>
                  <a:srgbClr val="FF0000"/>
                </a:solidFill>
                <a:sym typeface="+mn-ea"/>
              </a:rPr>
              <a:t>，</a:t>
            </a:r>
            <a:r>
              <a:rPr lang="en-US" altLang="zh-CN" sz="2000" dirty="0">
                <a:solidFill>
                  <a:srgbClr val="FF0000"/>
                </a:solidFill>
                <a:sym typeface="+mn-ea"/>
              </a:rPr>
              <a:t>17%</a:t>
            </a:r>
            <a:r>
              <a:rPr lang="zh-CN" altLang="en-US" sz="2000" dirty="0">
                <a:solidFill>
                  <a:srgbClr val="FF0000"/>
                </a:solidFill>
                <a:sym typeface="+mn-ea"/>
              </a:rPr>
              <a:t>，</a:t>
            </a:r>
            <a:r>
              <a:rPr lang="en-US" altLang="zh-CN" sz="2000" dirty="0">
                <a:solidFill>
                  <a:srgbClr val="FF0000"/>
                </a:solidFill>
                <a:sym typeface="+mn-ea"/>
              </a:rPr>
              <a:t>10%</a:t>
            </a:r>
            <a:r>
              <a:rPr lang="zh-CN" altLang="en-US" sz="2000" dirty="0">
                <a:solidFill>
                  <a:srgbClr val="FF0000"/>
                </a:solidFill>
                <a:sym typeface="+mn-ea"/>
              </a:rPr>
              <a:t>，</a:t>
            </a:r>
            <a:r>
              <a:rPr lang="en-US" altLang="zh-CN" sz="2000" dirty="0">
                <a:solidFill>
                  <a:srgbClr val="FF0000"/>
                </a:solidFill>
                <a:sym typeface="+mn-ea"/>
              </a:rPr>
              <a:t>16%</a:t>
            </a:r>
            <a:r>
              <a:rPr lang="zh-CN" altLang="en-US" sz="2000" dirty="0">
                <a:solidFill>
                  <a:srgbClr val="FF0000"/>
                </a:solidFill>
                <a:sym typeface="+mn-ea"/>
              </a:rPr>
              <a:t>税率发票如何抵扣？</a:t>
            </a:r>
            <a:endParaRPr lang="zh-CN" altLang="en-US" sz="2000" dirty="0"/>
          </a:p>
          <a:p>
            <a:pPr algn="just">
              <a:lnSpc>
                <a:spcPct val="120000"/>
              </a:lnSpc>
            </a:pPr>
            <a:r>
              <a:rPr lang="zh-CN" altLang="en-US" sz="2000" dirty="0">
                <a:sym typeface="+mn-ea"/>
              </a:rPr>
              <a:t>答：根据发票显示的金额，税额，据实抵扣。</a:t>
            </a:r>
            <a:endParaRPr lang="zh-CN" altLang="en-US" sz="2000" dirty="0">
              <a:sym typeface="+mn-ea"/>
            </a:endParaRPr>
          </a:p>
          <a:p>
            <a:pPr algn="just">
              <a:lnSpc>
                <a:spcPct val="120000"/>
              </a:lnSpc>
            </a:pPr>
            <a:endParaRPr lang="zh-CN" altLang="en-US" sz="2000" dirty="0">
              <a:sym typeface="+mn-ea"/>
            </a:endParaRPr>
          </a:p>
          <a:p>
            <a:pPr algn="just">
              <a:lnSpc>
                <a:spcPct val="120000"/>
              </a:lnSpc>
            </a:pPr>
            <a:r>
              <a:rPr lang="zh-CN" altLang="en-US" sz="2000" dirty="0">
                <a:solidFill>
                  <a:srgbClr val="FF0000"/>
                </a:solidFill>
                <a:sym typeface="+mn-ea"/>
              </a:rPr>
              <a:t>五、既开有</a:t>
            </a:r>
            <a:r>
              <a:rPr lang="en-US" altLang="zh-CN" sz="2000" dirty="0">
                <a:solidFill>
                  <a:srgbClr val="FF0000"/>
                </a:solidFill>
                <a:sym typeface="+mn-ea"/>
              </a:rPr>
              <a:t>11%</a:t>
            </a:r>
            <a:r>
              <a:rPr lang="zh-CN" altLang="en-US" sz="2000" dirty="0">
                <a:solidFill>
                  <a:srgbClr val="FF0000"/>
                </a:solidFill>
                <a:sym typeface="+mn-ea"/>
              </a:rPr>
              <a:t>，</a:t>
            </a:r>
            <a:r>
              <a:rPr lang="en-US" altLang="zh-CN" sz="2000" dirty="0">
                <a:solidFill>
                  <a:srgbClr val="FF0000"/>
                </a:solidFill>
                <a:sym typeface="+mn-ea"/>
              </a:rPr>
              <a:t>17%</a:t>
            </a:r>
            <a:r>
              <a:rPr lang="zh-CN" altLang="en-US" sz="2000" dirty="0">
                <a:solidFill>
                  <a:srgbClr val="FF0000"/>
                </a:solidFill>
                <a:sym typeface="+mn-ea"/>
              </a:rPr>
              <a:t>税率又开有</a:t>
            </a:r>
            <a:r>
              <a:rPr lang="en-US" altLang="zh-CN" sz="2000" dirty="0">
                <a:solidFill>
                  <a:srgbClr val="FF0000"/>
                </a:solidFill>
                <a:sym typeface="+mn-ea"/>
              </a:rPr>
              <a:t>10%</a:t>
            </a:r>
            <a:r>
              <a:rPr lang="zh-CN" altLang="en-US" sz="2000" dirty="0">
                <a:solidFill>
                  <a:srgbClr val="FF0000"/>
                </a:solidFill>
                <a:sym typeface="+mn-ea"/>
              </a:rPr>
              <a:t>，</a:t>
            </a:r>
            <a:r>
              <a:rPr lang="en-US" altLang="zh-CN" sz="2000" dirty="0">
                <a:solidFill>
                  <a:srgbClr val="FF0000"/>
                </a:solidFill>
                <a:sym typeface="+mn-ea"/>
              </a:rPr>
              <a:t>16%</a:t>
            </a:r>
            <a:r>
              <a:rPr lang="zh-CN" altLang="en-US" sz="2000" dirty="0">
                <a:solidFill>
                  <a:srgbClr val="FF0000"/>
                </a:solidFill>
                <a:sym typeface="+mn-ea"/>
              </a:rPr>
              <a:t>税率发票该如何申报？</a:t>
            </a:r>
            <a:endParaRPr lang="zh-CN" altLang="en-US" sz="2000" dirty="0">
              <a:solidFill>
                <a:srgbClr val="FF0000"/>
              </a:solidFill>
              <a:sym typeface="+mn-ea"/>
            </a:endParaRPr>
          </a:p>
          <a:p>
            <a:pPr algn="just">
              <a:lnSpc>
                <a:spcPct val="120000"/>
              </a:lnSpc>
            </a:pPr>
            <a:r>
              <a:rPr lang="zh-CN" altLang="en-US" sz="2000" dirty="0">
                <a:sym typeface="+mn-ea"/>
              </a:rPr>
              <a:t>答：全部填在</a:t>
            </a:r>
            <a:r>
              <a:rPr lang="en-US" altLang="zh-CN" sz="2000" dirty="0">
                <a:sym typeface="+mn-ea"/>
              </a:rPr>
              <a:t>10%</a:t>
            </a:r>
            <a:r>
              <a:rPr lang="zh-CN" altLang="en-US" sz="2000" dirty="0">
                <a:sym typeface="+mn-ea"/>
              </a:rPr>
              <a:t>，</a:t>
            </a:r>
            <a:r>
              <a:rPr lang="en-US" altLang="zh-CN" sz="2000" dirty="0">
                <a:sym typeface="+mn-ea"/>
              </a:rPr>
              <a:t>16%</a:t>
            </a:r>
            <a:r>
              <a:rPr lang="zh-CN" altLang="en-US" sz="2000" dirty="0">
                <a:sym typeface="+mn-ea"/>
              </a:rPr>
              <a:t>对应栏次。</a:t>
            </a:r>
            <a:endParaRPr lang="zh-CN" altLang="en-US" sz="2000" dirty="0">
              <a:sym typeface="+mn-ea"/>
            </a:endParaRPr>
          </a:p>
          <a:p>
            <a:pPr algn="just">
              <a:lnSpc>
                <a:spcPct val="120000"/>
              </a:lnSpc>
            </a:pPr>
            <a:endParaRPr lang="zh-CN" altLang="en-US" sz="2000" dirty="0">
              <a:sym typeface="+mn-ea"/>
            </a:endParaRPr>
          </a:p>
          <a:p>
            <a:pPr algn="just">
              <a:lnSpc>
                <a:spcPct val="120000"/>
              </a:lnSpc>
            </a:pPr>
            <a:r>
              <a:rPr lang="zh-CN" altLang="en-US" sz="2000" dirty="0">
                <a:solidFill>
                  <a:srgbClr val="FF0000"/>
                </a:solidFill>
              </a:rPr>
              <a:t>六、销售方2018年3月份销售货物已按17%税率开具了增值税专用发票，现在购买方表示可能5月份要退货，请问到时候销售方该如何开具红字发票？</a:t>
            </a:r>
            <a:endParaRPr lang="zh-CN" altLang="en-US" sz="2000" dirty="0">
              <a:solidFill>
                <a:srgbClr val="FF0000"/>
              </a:solidFill>
            </a:endParaRPr>
          </a:p>
          <a:p>
            <a:pPr algn="just">
              <a:lnSpc>
                <a:spcPct val="120000"/>
              </a:lnSpc>
            </a:pPr>
            <a:r>
              <a:rPr lang="zh-CN" altLang="en-US" sz="2000" dirty="0"/>
              <a:t>答：根据《国家税务总局关于统一小规模纳税人标准等若干增值税问题的公告》（国家税务总局公告2018年第18号）第九条有关规定，纳税人5月1日以后发生销货退回，需要开具红字发票的，应按对应蓝字发票的税率开具红字发票。</a:t>
            </a:r>
            <a:endParaRPr lang="zh-CN" altLang="en-US" sz="2000" dirty="0"/>
          </a:p>
          <a:p>
            <a:pPr algn="just">
              <a:lnSpc>
                <a:spcPct val="120000"/>
              </a:lnSpc>
            </a:pPr>
            <a:endParaRPr lang="zh-CN" altLang="en-US" sz="2000" dirty="0"/>
          </a:p>
          <a:p>
            <a:pPr algn="just">
              <a:lnSpc>
                <a:spcPct val="120000"/>
              </a:lnSpc>
            </a:pPr>
            <a:endParaRPr lang="zh-CN" altLang="en-US" sz="2000" dirty="0"/>
          </a:p>
          <a:p>
            <a:pPr marL="0" indent="0" algn="just">
              <a:lnSpc>
                <a:spcPct val="120000"/>
              </a:lnSpc>
              <a:buNone/>
            </a:pPr>
            <a:endParaRPr lang="zh-CN" altLang="en-US" sz="2000" dirty="0"/>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政策解读</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10000"/>
          </a:bodyPr>
          <a:lstStyle/>
          <a:p>
            <a:pPr algn="just">
              <a:lnSpc>
                <a:spcPct val="120000"/>
              </a:lnSpc>
            </a:pPr>
            <a:r>
              <a:rPr lang="zh-CN" altLang="en-US" sz="2000" dirty="0">
                <a:solidFill>
                  <a:srgbClr val="FF0000"/>
                </a:solidFill>
              </a:rPr>
              <a:t>财政部 税务总局 关于统一增值税小规模纳税人标准的通知 财税〔2018〕33号</a:t>
            </a:r>
            <a:endParaRPr lang="zh-CN" altLang="en-US" sz="2000" dirty="0">
              <a:solidFill>
                <a:srgbClr val="FF0000"/>
              </a:solidFill>
            </a:endParaRPr>
          </a:p>
          <a:p>
            <a:pPr algn="just">
              <a:lnSpc>
                <a:spcPct val="120000"/>
              </a:lnSpc>
            </a:pPr>
            <a:endParaRPr lang="zh-CN" altLang="en-US" sz="2000" dirty="0">
              <a:solidFill>
                <a:srgbClr val="FF0000"/>
              </a:solidFill>
            </a:endParaRPr>
          </a:p>
          <a:p>
            <a:pPr algn="just">
              <a:lnSpc>
                <a:spcPct val="120000"/>
              </a:lnSpc>
            </a:pPr>
            <a:r>
              <a:rPr lang="zh-CN" altLang="en-US" sz="2000" dirty="0">
                <a:solidFill>
                  <a:schemeClr val="tx1"/>
                </a:solidFill>
              </a:rPr>
              <a:t>一、增值税小规模纳税人标准为年应征增值税销售额500万元及以下。</a:t>
            </a:r>
            <a:endParaRPr lang="zh-CN" altLang="en-US" sz="2000" dirty="0">
              <a:solidFill>
                <a:schemeClr val="tx1"/>
              </a:solidFill>
            </a:endParaRPr>
          </a:p>
          <a:p>
            <a:pPr algn="just">
              <a:lnSpc>
                <a:spcPct val="120000"/>
              </a:lnSpc>
            </a:pPr>
            <a:endParaRPr lang="zh-CN" altLang="en-US" sz="2000" dirty="0">
              <a:solidFill>
                <a:schemeClr val="tx1"/>
              </a:solidFill>
            </a:endParaRPr>
          </a:p>
          <a:p>
            <a:pPr algn="just">
              <a:lnSpc>
                <a:spcPct val="120000"/>
              </a:lnSpc>
            </a:pPr>
            <a:r>
              <a:rPr lang="zh-CN" altLang="en-US" sz="2000" dirty="0">
                <a:solidFill>
                  <a:schemeClr val="tx1"/>
                </a:solidFill>
              </a:rPr>
              <a:t>二、按照《中华人民共和国增值税暂行条例实施细则》第二十八条规定已登记为增值税一般纳税人的单位和个人，在2018年12月31日前，可转登记为小规模纳税人，其未抵扣的进项税额作转出处理。</a:t>
            </a:r>
            <a:endParaRPr lang="zh-CN" altLang="en-US" sz="2000" dirty="0">
              <a:solidFill>
                <a:schemeClr val="tx1"/>
              </a:solidFill>
            </a:endParaRPr>
          </a:p>
          <a:p>
            <a:pPr algn="just">
              <a:lnSpc>
                <a:spcPct val="120000"/>
              </a:lnSpc>
            </a:pPr>
            <a:endParaRPr lang="zh-CN" altLang="en-US" sz="2000" dirty="0">
              <a:solidFill>
                <a:schemeClr val="tx1"/>
              </a:solidFill>
            </a:endParaRPr>
          </a:p>
          <a:p>
            <a:pPr algn="just">
              <a:lnSpc>
                <a:spcPct val="120000"/>
              </a:lnSpc>
            </a:pPr>
            <a:r>
              <a:rPr lang="zh-CN" altLang="en-US" sz="2000" dirty="0">
                <a:solidFill>
                  <a:schemeClr val="tx1"/>
                </a:solidFill>
              </a:rPr>
              <a:t>三、本通知自2018年5月1日起执行。</a:t>
            </a:r>
            <a:endParaRPr lang="zh-CN" altLang="en-US" sz="2000" dirty="0">
              <a:solidFill>
                <a:schemeClr val="tx1"/>
              </a:solidFill>
            </a:endParaRPr>
          </a:p>
          <a:p>
            <a:pPr algn="just">
              <a:lnSpc>
                <a:spcPct val="120000"/>
              </a:lnSpc>
            </a:pPr>
            <a:endParaRPr lang="zh-CN" altLang="en-US" sz="2000" dirty="0">
              <a:solidFill>
                <a:schemeClr val="tx1"/>
              </a:solidFill>
            </a:endParaRPr>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热点问题</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20000"/>
          </a:bodyPr>
          <a:lstStyle/>
          <a:p>
            <a:pPr algn="just">
              <a:lnSpc>
                <a:spcPct val="120000"/>
              </a:lnSpc>
            </a:pPr>
            <a:r>
              <a:rPr lang="zh-CN" altLang="en-US" sz="2000" dirty="0">
                <a:solidFill>
                  <a:srgbClr val="FF0000"/>
                </a:solidFill>
                <a:sym typeface="+mn-ea"/>
              </a:rPr>
              <a:t>一、哪些企业可以转？</a:t>
            </a:r>
            <a:endParaRPr lang="zh-CN" altLang="en-US" sz="2000" dirty="0">
              <a:solidFill>
                <a:srgbClr val="FF0000"/>
              </a:solidFill>
              <a:sym typeface="+mn-ea"/>
            </a:endParaRPr>
          </a:p>
          <a:p>
            <a:pPr algn="just">
              <a:lnSpc>
                <a:spcPct val="120000"/>
              </a:lnSpc>
            </a:pPr>
            <a:r>
              <a:rPr lang="zh-CN" altLang="en-US" sz="2000" dirty="0"/>
              <a:t>答：</a:t>
            </a:r>
            <a:r>
              <a:rPr lang="en-US" altLang="zh-CN" sz="2000" dirty="0"/>
              <a:t>2018</a:t>
            </a:r>
            <a:r>
              <a:rPr lang="zh-CN" altLang="en-US" sz="2000" dirty="0"/>
              <a:t>年</a:t>
            </a:r>
            <a:r>
              <a:rPr lang="en-US" altLang="zh-CN" sz="2000" dirty="0"/>
              <a:t>5</a:t>
            </a:r>
            <a:r>
              <a:rPr lang="zh-CN" altLang="en-US" sz="2000" dirty="0"/>
              <a:t>月</a:t>
            </a:r>
            <a:r>
              <a:rPr lang="en-US" altLang="zh-CN" sz="2000" dirty="0"/>
              <a:t>1</a:t>
            </a:r>
            <a:r>
              <a:rPr lang="zh-CN" altLang="en-US" sz="2000" dirty="0"/>
              <a:t>日前按照原</a:t>
            </a:r>
            <a:r>
              <a:rPr lang="en-US" altLang="zh-CN" sz="2000" dirty="0"/>
              <a:t>50</a:t>
            </a:r>
            <a:r>
              <a:rPr lang="zh-CN" altLang="en-US" sz="2000" dirty="0"/>
              <a:t>万，</a:t>
            </a:r>
            <a:r>
              <a:rPr lang="en-US" altLang="zh-CN" sz="2000" dirty="0"/>
              <a:t>80</a:t>
            </a:r>
            <a:r>
              <a:rPr lang="zh-CN" altLang="en-US" sz="2000" dirty="0"/>
              <a:t>万标准登记的纳税人。</a:t>
            </a:r>
            <a:endParaRPr lang="zh-CN" altLang="en-US" sz="2000" dirty="0"/>
          </a:p>
          <a:p>
            <a:pPr algn="just">
              <a:lnSpc>
                <a:spcPct val="120000"/>
              </a:lnSpc>
            </a:pPr>
            <a:endParaRPr lang="zh-CN" altLang="en-US" sz="2000" dirty="0"/>
          </a:p>
          <a:p>
            <a:pPr algn="just">
              <a:lnSpc>
                <a:spcPct val="120000"/>
              </a:lnSpc>
            </a:pPr>
            <a:r>
              <a:rPr lang="zh-CN" altLang="en-US" sz="2000" dirty="0">
                <a:solidFill>
                  <a:srgbClr val="FF0000"/>
                </a:solidFill>
              </a:rPr>
              <a:t>二、哪些企业不能转？</a:t>
            </a:r>
            <a:endParaRPr lang="zh-CN" altLang="en-US" sz="2000" dirty="0">
              <a:solidFill>
                <a:srgbClr val="FF0000"/>
              </a:solidFill>
            </a:endParaRPr>
          </a:p>
          <a:p>
            <a:pPr algn="just">
              <a:lnSpc>
                <a:spcPct val="120000"/>
              </a:lnSpc>
            </a:pPr>
            <a:r>
              <a:rPr lang="zh-CN" altLang="en-US" sz="2000" dirty="0"/>
              <a:t>答：往前查</a:t>
            </a:r>
            <a:r>
              <a:rPr lang="en-US" altLang="zh-CN" sz="2000" dirty="0"/>
              <a:t>12</a:t>
            </a:r>
            <a:r>
              <a:rPr lang="zh-CN" altLang="en-US" sz="2000" dirty="0"/>
              <a:t>个月销售额超过</a:t>
            </a:r>
            <a:r>
              <a:rPr lang="en-US" altLang="zh-CN" sz="2000" dirty="0"/>
              <a:t>500</a:t>
            </a:r>
            <a:r>
              <a:rPr lang="zh-CN" altLang="en-US" sz="2000" dirty="0"/>
              <a:t>万纳税人，</a:t>
            </a:r>
            <a:r>
              <a:rPr lang="en-US" altLang="zh-CN" sz="2000" dirty="0"/>
              <a:t>2018</a:t>
            </a:r>
            <a:r>
              <a:rPr lang="zh-CN" altLang="en-US" sz="2000" dirty="0"/>
              <a:t>年</a:t>
            </a:r>
            <a:r>
              <a:rPr lang="en-US" altLang="zh-CN" sz="2000" dirty="0"/>
              <a:t>5</a:t>
            </a:r>
            <a:r>
              <a:rPr lang="zh-CN" altLang="en-US" sz="2000" dirty="0"/>
              <a:t>月</a:t>
            </a:r>
            <a:r>
              <a:rPr lang="en-US" altLang="zh-CN" sz="2000" dirty="0"/>
              <a:t>1</a:t>
            </a:r>
            <a:r>
              <a:rPr lang="zh-CN" altLang="en-US" sz="2000" dirty="0"/>
              <a:t>日以后登记一般纳税人，营改增纳税人。</a:t>
            </a:r>
            <a:endParaRPr lang="zh-CN" altLang="en-US" sz="2000" dirty="0"/>
          </a:p>
          <a:p>
            <a:pPr algn="just">
              <a:lnSpc>
                <a:spcPct val="120000"/>
              </a:lnSpc>
            </a:pPr>
            <a:endParaRPr lang="zh-CN" altLang="en-US" sz="2000" dirty="0"/>
          </a:p>
          <a:p>
            <a:pPr algn="just">
              <a:lnSpc>
                <a:spcPct val="120000"/>
              </a:lnSpc>
            </a:pPr>
            <a:r>
              <a:rPr lang="zh-CN" altLang="en-US" sz="2000" dirty="0">
                <a:solidFill>
                  <a:srgbClr val="FF0000"/>
                </a:solidFill>
              </a:rPr>
              <a:t>三、转登记截止日期</a:t>
            </a:r>
            <a:endParaRPr lang="zh-CN" altLang="en-US" sz="2000" dirty="0">
              <a:solidFill>
                <a:srgbClr val="FF0000"/>
              </a:solidFill>
            </a:endParaRPr>
          </a:p>
          <a:p>
            <a:pPr algn="just">
              <a:lnSpc>
                <a:spcPct val="120000"/>
              </a:lnSpc>
            </a:pPr>
            <a:r>
              <a:rPr lang="zh-CN" altLang="en-US" sz="2000" dirty="0"/>
              <a:t>答：</a:t>
            </a:r>
            <a:r>
              <a:rPr lang="en-US" altLang="zh-CN" sz="2000" dirty="0"/>
              <a:t>2018</a:t>
            </a:r>
            <a:r>
              <a:rPr lang="zh-CN" altLang="en-US" sz="2000" dirty="0"/>
              <a:t>年</a:t>
            </a:r>
            <a:r>
              <a:rPr lang="en-US" altLang="zh-CN" sz="2000" dirty="0"/>
              <a:t>12</a:t>
            </a:r>
            <a:r>
              <a:rPr lang="zh-CN" altLang="en-US" sz="2000" dirty="0"/>
              <a:t>月</a:t>
            </a:r>
            <a:r>
              <a:rPr lang="en-US" altLang="zh-CN" sz="2000" dirty="0"/>
              <a:t>31</a:t>
            </a:r>
            <a:r>
              <a:rPr lang="zh-CN" altLang="en-US" sz="2000" dirty="0"/>
              <a:t>日前</a:t>
            </a:r>
            <a:endParaRPr lang="zh-CN" altLang="en-US" sz="2000" dirty="0"/>
          </a:p>
          <a:p>
            <a:pPr algn="just">
              <a:lnSpc>
                <a:spcPct val="120000"/>
              </a:lnSpc>
            </a:pPr>
            <a:endParaRPr lang="zh-CN" altLang="en-US" sz="2000" dirty="0"/>
          </a:p>
          <a:p>
            <a:pPr algn="just">
              <a:lnSpc>
                <a:spcPct val="120000"/>
              </a:lnSpc>
            </a:pPr>
            <a:endParaRPr lang="zh-CN" altLang="en-US" sz="2000" dirty="0"/>
          </a:p>
          <a:p>
            <a:pPr algn="just">
              <a:lnSpc>
                <a:spcPct val="120000"/>
              </a:lnSpc>
            </a:pPr>
            <a:endParaRPr lang="zh-CN" altLang="en-US" sz="2000" dirty="0"/>
          </a:p>
          <a:p>
            <a:pPr algn="just">
              <a:lnSpc>
                <a:spcPct val="120000"/>
              </a:lnSpc>
            </a:pPr>
            <a:endParaRPr lang="zh-CN" altLang="en-US" sz="2000" dirty="0"/>
          </a:p>
          <a:p>
            <a:pPr marL="0" indent="0" algn="just">
              <a:lnSpc>
                <a:spcPct val="120000"/>
              </a:lnSpc>
              <a:buNone/>
            </a:pPr>
            <a:endParaRPr lang="zh-CN" altLang="en-US" sz="2000" dirty="0"/>
          </a:p>
        </p:txBody>
      </p:sp>
    </p:spTree>
    <p:custDataLst>
      <p:tags r:id="rId3"/>
    </p:custDataLst>
  </p:cSld>
  <p:clrMapOvr>
    <a:masterClrMapping/>
  </p:clrMapOvr>
</p:sld>
</file>

<file path=ppt/tags/tag1.xml><?xml version="1.0" encoding="utf-8"?>
<p:tagLst xmlns:p="http://schemas.openxmlformats.org/presentationml/2006/main">
  <p:tag name="KSO_WM_TAG_VERSION" val="1.0"/>
  <p:tag name="KSO_WM_TEMPLATE_CATEGORY" val="custom"/>
  <p:tag name="KSO_WM_TEMPLATE_INDEX" val="20184638"/>
</p:tagLst>
</file>

<file path=ppt/tags/tag10.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11.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12.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13.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14.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15.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16.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17.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18.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19.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2.xml><?xml version="1.0" encoding="utf-8"?>
<p:tagLst xmlns:p="http://schemas.openxmlformats.org/presentationml/2006/main">
  <p:tag name="KSO_WM_TAG_VERSION" val="1.0"/>
  <p:tag name="KSO_WM_TEMPLATE_CATEGORY" val="custom"/>
  <p:tag name="KSO_WM_TEMPLATE_INDEX" val="20184638"/>
</p:tagLst>
</file>

<file path=ppt/tags/tag20.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21.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22.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23.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24.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25.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26.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27.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28.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29.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3.xml><?xml version="1.0" encoding="utf-8"?>
<p:tagLst xmlns:p="http://schemas.openxmlformats.org/presentationml/2006/main">
  <p:tag name="KSO_WM_TEMPLATE_CATEGORY" val="custom"/>
  <p:tag name="KSO_WM_TEMPLATE_INDEX" val="20184638"/>
  <p:tag name="KSO_WM_TAG_VERSION" val="1.0"/>
  <p:tag name="KSO_WM_BEAUTIFY_FLAG" val="#wm#"/>
  <p:tag name="KSO_WM_TEMPLATE_THUMBS_INDEX" val="1、9、12、16、4、5、21"/>
</p:tagLst>
</file>

<file path=ppt/tags/tag30.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31.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32.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33.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34.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35.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36.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37.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38.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39.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4.xml><?xml version="1.0" encoding="utf-8"?>
<p:tagLst xmlns:p="http://schemas.openxmlformats.org/presentationml/2006/main">
  <p:tag name="KSO_WM_TEMPLATE_CATEGORY" val="custom"/>
  <p:tag name="KSO_WM_TEMPLATE_INDEX" val="20184638"/>
  <p:tag name="KSO_WM_UNIT_TYPE" val="a"/>
  <p:tag name="KSO_WM_UNIT_INDEX" val="1"/>
  <p:tag name="KSO_WM_UNIT_ID" val="custom20184638_1*a*1"/>
  <p:tag name="KSO_WM_UNIT_LAYERLEVEL" val="1"/>
  <p:tag name="KSO_WM_UNIT_VALUE" val="10"/>
  <p:tag name="KSO_WM_UNIT_ISCONTENTSTITLE" val="0"/>
  <p:tag name="KSO_WM_UNIT_HIGHLIGHT" val="0"/>
  <p:tag name="KSO_WM_UNIT_COMPATIBLE" val="0"/>
  <p:tag name="KSO_WM_UNIT_CLEAR" val="0"/>
  <p:tag name="KSO_WM_BEAUTIFY_FLAG" val="#wm#"/>
  <p:tag name="KSO_WM_TAG_VERSION" val="1.0"/>
  <p:tag name="KSO_WM_UNIT_PRESET_TEXT" val="互联网年度工作总结"/>
</p:tagLst>
</file>

<file path=ppt/tags/tag40.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41.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42.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43.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44.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45.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46.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47.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48.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49.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5.xml><?xml version="1.0" encoding="utf-8"?>
<p:tagLst xmlns:p="http://schemas.openxmlformats.org/presentationml/2006/main">
  <p:tag name="KSO_WM_TEMPLATE_CATEGORY" val="custom"/>
  <p:tag name="KSO_WM_TEMPLATE_INDEX" val="20184638"/>
  <p:tag name="KSO_WM_UNIT_TYPE" val="b"/>
  <p:tag name="KSO_WM_UNIT_INDEX" val="1"/>
  <p:tag name="KSO_WM_UNIT_ID" val="custom20184638_1*b*1"/>
  <p:tag name="KSO_WM_UNIT_LAYERLEVEL" val="1"/>
  <p:tag name="KSO_WM_UNIT_VALUE" val="23"/>
  <p:tag name="KSO_WM_UNIT_ISCONTENTSTITLE" val="0"/>
  <p:tag name="KSO_WM_UNIT_HIGHLIGHT" val="0"/>
  <p:tag name="KSO_WM_UNIT_COMPATIBLE" val="0"/>
  <p:tag name="KSO_WM_UNIT_CLEAR" val="0"/>
  <p:tag name="KSO_WM_BEAUTIFY_FLAG" val="#wm#"/>
  <p:tag name="KSO_WM_TAG_VERSION" val="1.0"/>
  <p:tag name="KSO_WM_UNIT_PRESET_TEXT" val="ANNUAL WORK SUMMARY OF THE INTERNET"/>
</p:tagLst>
</file>

<file path=ppt/tags/tag50.xml><?xml version="1.0" encoding="utf-8"?>
<p:tagLst xmlns:p="http://schemas.openxmlformats.org/presentationml/2006/main">
  <p:tag name="KSO_WM_TAG_VERSION" val="1.0"/>
  <p:tag name="KSO_WM_BEAUTIFY_FLAG" val="#wm#"/>
  <p:tag name="KSO_WM_UNIT_TYPE" val="i"/>
  <p:tag name="KSO_WM_UNIT_ID" val="custom20184638_6*i*0"/>
  <p:tag name="KSO_WM_TEMPLATE_CATEGORY" val="custom"/>
  <p:tag name="KSO_WM_TEMPLATE_INDEX" val="20184638"/>
  <p:tag name="KSO_WM_UNIT_INDEX" val="0"/>
</p:tagLst>
</file>

<file path=ppt/tags/tag51.xml><?xml version="1.0" encoding="utf-8"?>
<p:tagLst xmlns:p="http://schemas.openxmlformats.org/presentationml/2006/main">
  <p:tag name="KSO_WM_TEMPLATE_CATEGORY" val="custom"/>
  <p:tag name="KSO_WM_TEMPLATE_INDEX" val="20184638"/>
  <p:tag name="KSO_WM_UNIT_CLEAR" val="1"/>
  <p:tag name="KSO_WM_UNIT_TYPE" val="l_h_i"/>
  <p:tag name="KSO_WM_UNIT_INDEX" val="1_1_1"/>
  <p:tag name="KSO_WM_UNIT_ID" val="custom20184638_6*l_h_i*1_1_1"/>
  <p:tag name="KSO_WM_UNIT_LAYERLEVEL" val="1_1_1"/>
  <p:tag name="KSO_WM_DIAGRAM_GROUP_CODE" val="l1-1"/>
  <p:tag name="KSO_WM_BEAUTIFY_FLAG" val="#wm#"/>
  <p:tag name="KSO_WM_TAG_VERSION" val="1.0"/>
  <p:tag name="KSO_WM_UNIT_FILL_FORE_SCHEMECOLOR_INDEX" val="5"/>
  <p:tag name="KSO_WM_UNIT_FILL_TYPE" val="1"/>
  <p:tag name="KSO_WM_UNIT_TEXT_FILL_FORE_SCHEMECOLOR_INDEX" val="2"/>
  <p:tag name="KSO_WM_UNIT_TEXT_FILL_TYPE" val="1"/>
  <p:tag name="KSO_WM_UNIT_USESOURCEFORMAT_APPLY" val="1"/>
</p:tagLst>
</file>

<file path=ppt/tags/tag52.xml><?xml version="1.0" encoding="utf-8"?>
<p:tagLst xmlns:p="http://schemas.openxmlformats.org/presentationml/2006/main">
  <p:tag name="KSO_WM_TEMPLATE_CATEGORY" val="custom"/>
  <p:tag name="KSO_WM_TEMPLATE_INDEX" val="20184638"/>
  <p:tag name="KSO_WM_UNIT_CLEAR" val="1"/>
  <p:tag name="KSO_WM_UNIT_TYPE" val="l_h_i"/>
  <p:tag name="KSO_WM_UNIT_INDEX" val="1_1_2"/>
  <p:tag name="KSO_WM_UNIT_ID" val="custom20184638_6*l_h_i*1_1_2"/>
  <p:tag name="KSO_WM_UNIT_LAYERLEVEL" val="1_1_1"/>
  <p:tag name="KSO_WM_DIAGRAM_GROUP_CODE" val="l1-1"/>
  <p:tag name="KSO_WM_BEAUTIFY_FLAG" val="#wm#"/>
  <p:tag name="KSO_WM_TAG_VERSION" val="1.0"/>
  <p:tag name="KSO_WM_UNIT_FILL_FORE_SCHEMECOLOR_INDEX" val="5"/>
  <p:tag name="KSO_WM_UNIT_FILL_TYPE" val="1"/>
  <p:tag name="KSO_WM_UNIT_TEXT_FILL_FORE_SCHEMECOLOR_INDEX" val="2"/>
  <p:tag name="KSO_WM_UNIT_TEXT_FILL_TYPE" val="1"/>
  <p:tag name="KSO_WM_UNIT_USESOURCEFORMAT_APPLY" val="1"/>
</p:tagLst>
</file>

<file path=ppt/tags/tag53.xml><?xml version="1.0" encoding="utf-8"?>
<p:tagLst xmlns:p="http://schemas.openxmlformats.org/presentationml/2006/main">
  <p:tag name="KSO_WM_TEMPLATE_CATEGORY" val="custom"/>
  <p:tag name="KSO_WM_TEMPLATE_INDEX" val="20184638"/>
  <p:tag name="KSO_WM_TAG_VERSION" val="1.0"/>
  <p:tag name="KSO_WM_BEAUTIFY_FLAG" val="#wm#"/>
  <p:tag name="KSO_WM_UNIT_TYPE" val="a"/>
  <p:tag name="KSO_WM_UNIT_INDEX" val="1"/>
  <p:tag name="KSO_WM_UNIT_ID" val="custom20184638_6*a*1"/>
  <p:tag name="KSO_WM_UNIT_CLEAR" val="1"/>
  <p:tag name="KSO_WM_UNIT_LAYERLEVEL" val="1"/>
  <p:tag name="KSO_WM_UNIT_VALUE" val="6"/>
  <p:tag name="KSO_WM_UNIT_ISCONTENTSTITLE" val="0"/>
  <p:tag name="KSO_WM_UNIT_HIGHLIGHT" val="0"/>
  <p:tag name="KSO_WM_UNIT_COMPATIBLE" val="1"/>
  <p:tag name="KSO_WM_UNIT_PRESET_TEXT" val="CONTENT"/>
</p:tagLst>
</file>

<file path=ppt/tags/tag54.xml><?xml version="1.0" encoding="utf-8"?>
<p:tagLst xmlns:p="http://schemas.openxmlformats.org/presentationml/2006/main">
  <p:tag name="KSO_WM_TEMPLATE_CATEGORY" val="custom"/>
  <p:tag name="KSO_WM_TEMPLATE_INDEX" val="20184638"/>
  <p:tag name="KSO_WM_TAG_VERSION" val="1.0"/>
  <p:tag name="KSO_WM_BEAUTIFY_FLAG" val="#wm#"/>
  <p:tag name="KSO_WM_UNIT_TYPE" val="l_h_f"/>
  <p:tag name="KSO_WM_UNIT_INDEX" val="1_1_1"/>
  <p:tag name="KSO_WM_UNIT_ID" val="custom20184638_6*l_h_f*1_1_1"/>
  <p:tag name="KSO_WM_UNIT_CLEAR" val="1"/>
  <p:tag name="KSO_WM_UNIT_LAYERLEVEL" val="1_1_1"/>
  <p:tag name="KSO_WM_UNIT_VALUE" val="28"/>
  <p:tag name="KSO_WM_UNIT_HIGHLIGHT" val="0"/>
  <p:tag name="KSO_WM_UNIT_COMPATIBLE" val="0"/>
  <p:tag name="KSO_WM_DIAGRAM_GROUP_CODE" val="l1-1"/>
  <p:tag name="KSO_WM_UNIT_PRESET_TEXT" val="CONSECTETUR ADIPISICING ELITSED EIUSMOD TEMPOR"/>
  <p:tag name="KSO_WM_UNIT_TEXT_FILL_FORE_SCHEMECOLOR_INDEX" val="13"/>
  <p:tag name="KSO_WM_UNIT_TEXT_FILL_TYPE" val="1"/>
  <p:tag name="KSO_WM_UNIT_USESOURCEFORMAT_APPLY" val="1"/>
</p:tagLst>
</file>

<file path=ppt/tags/tag55.xml><?xml version="1.0" encoding="utf-8"?>
<p:tagLst xmlns:p="http://schemas.openxmlformats.org/presentationml/2006/main">
  <p:tag name="KSO_WM_TEMPLATE_CATEGORY" val="custom"/>
  <p:tag name="KSO_WM_TEMPLATE_INDEX" val="20184638"/>
  <p:tag name="KSO_WM_UNIT_CLEAR" val="1"/>
  <p:tag name="KSO_WM_UNIT_TYPE" val="l_h_i"/>
  <p:tag name="KSO_WM_UNIT_INDEX" val="1_1_3"/>
  <p:tag name="KSO_WM_UNIT_ID" val="custom20184638_6*l_h_i*1_1_3"/>
  <p:tag name="KSO_WM_UNIT_LAYERLEVEL" val="1_1_1"/>
  <p:tag name="KSO_WM_DIAGRAM_GROUP_CODE" val="l1-1"/>
  <p:tag name="KSO_WM_BEAUTIFY_FLAG" val="#wm#"/>
  <p:tag name="KSO_WM_TAG_VERSION" val="1.0"/>
  <p:tag name="KSO_WM_UNIT_TEXT_FILL_FORE_SCHEMECOLOR_INDEX" val="14"/>
  <p:tag name="KSO_WM_UNIT_TEXT_FILL_TYPE" val="1"/>
  <p:tag name="KSO_WM_UNIT_USESOURCEFORMAT_APPLY" val="1"/>
</p:tagLst>
</file>

<file path=ppt/tags/tag56.xml><?xml version="1.0" encoding="utf-8"?>
<p:tagLst xmlns:p="http://schemas.openxmlformats.org/presentationml/2006/main">
  <p:tag name="KSO_WM_SLIDE_ID" val="custom20184638_6"/>
  <p:tag name="KSO_WM_SLIDE_INDEX" val="6"/>
  <p:tag name="KSO_WM_SLIDE_ITEM_CNT" val="1"/>
  <p:tag name="KSO_WM_SLIDE_LAYOUT" val="a_l"/>
  <p:tag name="KSO_WM_SLIDE_LAYOUT_CNT" val="1_1"/>
  <p:tag name="KSO_WM_SLIDE_TYPE" val="contents"/>
  <p:tag name="KSO_WM_BEAUTIFY_FLAG" val="#wm#"/>
  <p:tag name="KSO_WM_TEMPLATE_CATEGORY" val="custom"/>
  <p:tag name="KSO_WM_TEMPLATE_INDEX" val="20184638"/>
  <p:tag name="KSO_WM_DIAGRAM_GROUP_CODE" val="l1-1"/>
  <p:tag name="KSO_WM_TAG_VERSION" val="1.0"/>
</p:tagLst>
</file>

<file path=ppt/tags/tag57.xml><?xml version="1.0" encoding="utf-8"?>
<p:tagLst xmlns:p="http://schemas.openxmlformats.org/presentationml/2006/main">
  <p:tag name="KSO_WM_TEMPLATE_CATEGORY" val="custom"/>
  <p:tag name="KSO_WM_TEMPLATE_INDEX" val="20184638"/>
  <p:tag name="KSO_WM_TAG_VERSION" val="1.0"/>
  <p:tag name="KSO_WM_UNIT_TYPE" val="a"/>
  <p:tag name="KSO_WM_UNIT_INDEX" val="1"/>
  <p:tag name="KSO_WM_UNIT_ID" val="custom20184638_21*a*1"/>
  <p:tag name="KSO_WM_UNIT_LAYERLEVEL" val="1"/>
  <p:tag name="KSO_WM_UNIT_VALUE" val="8"/>
  <p:tag name="KSO_WM_UNIT_ISCONTENTSTITLE" val="0"/>
  <p:tag name="KSO_WM_UNIT_HIGHLIGHT" val="0"/>
  <p:tag name="KSO_WM_UNIT_COMPATIBLE" val="0"/>
  <p:tag name="KSO_WM_UNIT_CLEAR" val="0"/>
  <p:tag name="KSO_WM_BEAUTIFY_FLAG" val="#wm#"/>
  <p:tag name="KSO_WM_UNIT_PRESET_TEXT" val="感谢您的观看"/>
</p:tagLst>
</file>

<file path=ppt/tags/tag58.xml><?xml version="1.0" encoding="utf-8"?>
<p:tagLst xmlns:p="http://schemas.openxmlformats.org/presentationml/2006/main">
  <p:tag name="KSO_WM_TEMPLATE_CATEGORY" val="custom"/>
  <p:tag name="KSO_WM_TEMPLATE_INDEX" val="20184638"/>
  <p:tag name="KSO_WM_TAG_VERSION" val="1.0"/>
  <p:tag name="KSO_WM_UNIT_TYPE" val="b"/>
  <p:tag name="KSO_WM_UNIT_INDEX" val="1"/>
  <p:tag name="KSO_WM_UNIT_ID" val="custom20184638_21*b*1"/>
  <p:tag name="KSO_WM_UNIT_LAYERLEVEL" val="1"/>
  <p:tag name="KSO_WM_UNIT_VALUE" val="22"/>
  <p:tag name="KSO_WM_UNIT_ISCONTENTSTITLE" val="0"/>
  <p:tag name="KSO_WM_UNIT_HIGHLIGHT" val="0"/>
  <p:tag name="KSO_WM_UNIT_COMPATIBLE" val="0"/>
  <p:tag name="KSO_WM_UNIT_CLEAR" val="0"/>
  <p:tag name="KSO_WM_BEAUTIFY_FLAG" val="#wm#"/>
  <p:tag name="KSO_WM_UNIT_PRESET_TEXT" val="THANK YOU FOR YOUR WATCHING"/>
</p:tagLst>
</file>

<file path=ppt/tags/tag59.xml><?xml version="1.0" encoding="utf-8"?>
<p:tagLst xmlns:p="http://schemas.openxmlformats.org/presentationml/2006/main">
  <p:tag name="KSO_WM_TEMPLATE_CATEGORY" val="custom"/>
  <p:tag name="KSO_WM_TEMPLATE_INDEX" val="20184638"/>
  <p:tag name="KSO_WM_TAG_VERSION" val="1.0"/>
  <p:tag name="KSO_WM_SLIDE_ID" val="custom20184638_21"/>
  <p:tag name="KSO_WM_SLIDE_INDEX" val="21"/>
  <p:tag name="KSO_WM_SLIDE_ITEM_CNT" val="2"/>
  <p:tag name="KSO_WM_SLIDE_LAYOUT" val="a_b"/>
  <p:tag name="KSO_WM_SLIDE_LAYOUT_CNT" val="1_1"/>
  <p:tag name="KSO_WM_SLIDE_TYPE" val="endPage"/>
  <p:tag name="KSO_WM_BEAUTIFY_FLAG" val="#wm#"/>
</p:tagLst>
</file>

<file path=ppt/tags/tag6.xml><?xml version="1.0" encoding="utf-8"?>
<p:tagLst xmlns:p="http://schemas.openxmlformats.org/presentationml/2006/main">
  <p:tag name="KSO_WM_TEMPLATE_CATEGORY" val="custom"/>
  <p:tag name="KSO_WM_TEMPLATE_INDEX" val="20184638"/>
  <p:tag name="KSO_WM_TAG_VERSION" val="1.0"/>
  <p:tag name="KSO_WM_SLIDE_ID" val="custom20184638_1"/>
  <p:tag name="KSO_WM_SLIDE_INDEX" val="1"/>
  <p:tag name="KSO_WM_SLIDE_ITEM_CNT" val="2"/>
  <p:tag name="KSO_WM_SLIDE_LAYOUT" val="a_b"/>
  <p:tag name="KSO_WM_SLIDE_LAYOUT_CNT" val="1_1"/>
  <p:tag name="KSO_WM_SLIDE_TYPE" val="title"/>
  <p:tag name="KSO_WM_BEAUTIFY_FLAG" val="#wm#"/>
  <p:tag name="KSO_WM_TEMPLATE_THUMBS_INDEX" val="1、9、12、16、4、5、21、"/>
</p:tagLst>
</file>

<file path=ppt/tags/tag7.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8.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9.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rgbClr val="000000"/>
      </a:dk1>
      <a:lt1>
        <a:srgbClr val="FFFFFF"/>
      </a:lt1>
      <a:dk2>
        <a:srgbClr val="22A0D7"/>
      </a:dk2>
      <a:lt2>
        <a:srgbClr val="E7E6E6"/>
      </a:lt2>
      <a:accent1>
        <a:srgbClr val="22A0D7"/>
      </a:accent1>
      <a:accent2>
        <a:srgbClr val="ED7D31"/>
      </a:accent2>
      <a:accent3>
        <a:srgbClr val="A5A5A5"/>
      </a:accent3>
      <a:accent4>
        <a:srgbClr val="FFC000"/>
      </a:accent4>
      <a:accent5>
        <a:srgbClr val="5B9BD5"/>
      </a:accent5>
      <a:accent6>
        <a:srgbClr val="FFFFFF"/>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22A0D7"/>
    </a:dk2>
    <a:lt2>
      <a:srgbClr val="E7E6E6"/>
    </a:lt2>
    <a:accent1>
      <a:srgbClr val="22A0D7"/>
    </a:accent1>
    <a:accent2>
      <a:srgbClr val="ED7D31"/>
    </a:accent2>
    <a:accent3>
      <a:srgbClr val="A5A5A5"/>
    </a:accent3>
    <a:accent4>
      <a:srgbClr val="FFC000"/>
    </a:accent4>
    <a:accent5>
      <a:srgbClr val="5B9BD5"/>
    </a:accent5>
    <a:accent6>
      <a:srgbClr val="FFFFFF"/>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22A0D7"/>
    </a:dk2>
    <a:lt2>
      <a:srgbClr val="E7E6E6"/>
    </a:lt2>
    <a:accent1>
      <a:srgbClr val="22A0D7"/>
    </a:accent1>
    <a:accent2>
      <a:srgbClr val="ED7D31"/>
    </a:accent2>
    <a:accent3>
      <a:srgbClr val="A5A5A5"/>
    </a:accent3>
    <a:accent4>
      <a:srgbClr val="FFC000"/>
    </a:accent4>
    <a:accent5>
      <a:srgbClr val="5B9BD5"/>
    </a:accent5>
    <a:accent6>
      <a:srgbClr val="FFFFFF"/>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3132</Words>
  <Application>WPS 演示</Application>
  <PresentationFormat>宽屏</PresentationFormat>
  <Paragraphs>169</Paragraphs>
  <Slides>18</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18</vt:i4>
      </vt:variant>
    </vt:vector>
  </HeadingPairs>
  <TitlesOfParts>
    <vt:vector size="30" baseType="lpstr">
      <vt:lpstr>Arial</vt:lpstr>
      <vt:lpstr>宋体</vt:lpstr>
      <vt:lpstr>Wingdings</vt:lpstr>
      <vt:lpstr>Calibri</vt:lpstr>
      <vt:lpstr>微软雅黑</vt:lpstr>
      <vt:lpstr>黑体</vt:lpstr>
      <vt:lpstr>Arial Unicode MS</vt:lpstr>
      <vt:lpstr>Lucida Sans Unicode</vt:lpstr>
      <vt:lpstr>Calibri Light</vt:lpstr>
      <vt:lpstr>Courier New</vt:lpstr>
      <vt:lpstr>Office 主题</vt:lpstr>
      <vt:lpstr>自定义设计方案</vt:lpstr>
      <vt:lpstr>深化增值税改革</vt:lpstr>
      <vt:lpstr>改革背景</vt:lpstr>
      <vt:lpstr>具体措施</vt:lpstr>
      <vt:lpstr>政策解读</vt:lpstr>
      <vt:lpstr>政策解读</vt:lpstr>
      <vt:lpstr>热点问题</vt:lpstr>
      <vt:lpstr>热点问题</vt:lpstr>
      <vt:lpstr>政策解读</vt:lpstr>
      <vt:lpstr>热点问题</vt:lpstr>
      <vt:lpstr>热点问题</vt:lpstr>
      <vt:lpstr>政策解读</vt:lpstr>
      <vt:lpstr>小规模纳税人申报</vt:lpstr>
      <vt:lpstr>增值税电子普通发票推行</vt:lpstr>
      <vt:lpstr>小规模纳税人自开专票</vt:lpstr>
      <vt:lpstr>增值税电子普通发票推行</vt:lpstr>
      <vt:lpstr>PowerPoint 演示文稿</vt:lpstr>
      <vt:lpstr>PowerPoint 演示文稿</vt:lpstr>
      <vt:lpstr>感谢您的观看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37</cp:revision>
  <dcterms:created xsi:type="dcterms:W3CDTF">2018-05-25T08:47:00Z</dcterms:created>
  <dcterms:modified xsi:type="dcterms:W3CDTF">2018-06-14T02:47:46Z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