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handoutMasterIdLst>
    <p:handoutMasterId r:id="rId33"/>
  </p:handoutMasterIdLst>
  <p:sldIdLst>
    <p:sldId id="599" r:id="rId2"/>
    <p:sldId id="600" r:id="rId3"/>
    <p:sldId id="320" r:id="rId4"/>
    <p:sldId id="621" r:id="rId5"/>
    <p:sldId id="665" r:id="rId6"/>
    <p:sldId id="623" r:id="rId7"/>
    <p:sldId id="660" r:id="rId8"/>
    <p:sldId id="662" r:id="rId9"/>
    <p:sldId id="624" r:id="rId10"/>
    <p:sldId id="664" r:id="rId11"/>
    <p:sldId id="663" r:id="rId12"/>
    <p:sldId id="627" r:id="rId13"/>
    <p:sldId id="628" r:id="rId14"/>
    <p:sldId id="667" r:id="rId15"/>
    <p:sldId id="629" r:id="rId16"/>
    <p:sldId id="634" r:id="rId17"/>
    <p:sldId id="668" r:id="rId18"/>
    <p:sldId id="630" r:id="rId19"/>
    <p:sldId id="635" r:id="rId20"/>
    <p:sldId id="631" r:id="rId21"/>
    <p:sldId id="632" r:id="rId22"/>
    <p:sldId id="637" r:id="rId23"/>
    <p:sldId id="636" r:id="rId24"/>
    <p:sldId id="653" r:id="rId25"/>
    <p:sldId id="659" r:id="rId26"/>
    <p:sldId id="654" r:id="rId27"/>
    <p:sldId id="669" r:id="rId28"/>
    <p:sldId id="666" r:id="rId29"/>
    <p:sldId id="658" r:id="rId30"/>
    <p:sldId id="470" r:id="rId31"/>
  </p:sldIdLst>
  <p:sldSz cx="9144000" cy="5143500" type="screen16x9"/>
  <p:notesSz cx="6761163" cy="9882188"/>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All/>
    <p:penClr>
      <a:srgbClr val="FF0000"/>
    </p:penClr>
  </p:showPr>
  <p:clrMru>
    <a:srgbClr val="2E51B3"/>
    <a:srgbClr val="46014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0" autoAdjust="0"/>
    <p:restoredTop sz="94641" autoAdjust="0"/>
  </p:normalViewPr>
  <p:slideViewPr>
    <p:cSldViewPr snapToGrid="0">
      <p:cViewPr varScale="1">
        <p:scale>
          <a:sx n="131" d="100"/>
          <a:sy n="131" d="100"/>
        </p:scale>
        <p:origin x="-204" y="-8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47" d="100"/>
          <a:sy n="47" d="100"/>
        </p:scale>
        <p:origin x="-2784" y="-76"/>
      </p:cViewPr>
      <p:guideLst>
        <p:guide orient="horz" pos="3112"/>
        <p:guide pos="2129"/>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1F89E0-F9E1-4097-A869-5BEEEE70154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zh-CN" altLang="en-US"/>
        </a:p>
      </dgm:t>
    </dgm:pt>
    <dgm:pt modelId="{51C5CDDF-49FC-4FE1-AFAF-6711F36A1345}">
      <dgm:prSet phldrT="[文本]" custT="1"/>
      <dgm:spPr/>
      <dgm:t>
        <a:bodyPr/>
        <a:lstStyle/>
        <a:p>
          <a:r>
            <a:rPr lang="zh-CN" altLang="en-US" sz="1400" dirty="0" smtClean="0"/>
            <a:t>增值税</a:t>
          </a:r>
          <a:endParaRPr lang="zh-CN" altLang="en-US" sz="1400" dirty="0"/>
        </a:p>
      </dgm:t>
    </dgm:pt>
    <dgm:pt modelId="{F5F3E4E1-79A9-4954-AC6A-2DE50C2BE2B0}" type="parTrans" cxnId="{898DFFED-CA2A-4C5F-BB74-285D39C1247E}">
      <dgm:prSet/>
      <dgm:spPr/>
      <dgm:t>
        <a:bodyPr/>
        <a:lstStyle/>
        <a:p>
          <a:endParaRPr lang="zh-CN" altLang="en-US"/>
        </a:p>
      </dgm:t>
    </dgm:pt>
    <dgm:pt modelId="{55A0253A-29E6-4F47-BF56-C2046B3F6CFA}" type="sibTrans" cxnId="{898DFFED-CA2A-4C5F-BB74-285D39C1247E}">
      <dgm:prSet/>
      <dgm:spPr/>
      <dgm:t>
        <a:bodyPr/>
        <a:lstStyle/>
        <a:p>
          <a:endParaRPr lang="zh-CN" altLang="en-US"/>
        </a:p>
      </dgm:t>
    </dgm:pt>
    <dgm:pt modelId="{20650530-4F85-4494-9E3D-E82520161F7A}">
      <dgm:prSet phldrT="[文本]" custT="1"/>
      <dgm:spPr/>
      <dgm:t>
        <a:bodyPr/>
        <a:lstStyle/>
        <a:p>
          <a:r>
            <a:rPr lang="zh-CN" altLang="en-US" sz="1400" dirty="0" smtClean="0"/>
            <a:t>原增值税</a:t>
          </a:r>
          <a:endParaRPr lang="zh-CN" altLang="en-US" sz="1400" dirty="0"/>
        </a:p>
      </dgm:t>
    </dgm:pt>
    <dgm:pt modelId="{ABD7E5A4-7B87-4B14-BD3B-A96AF06E0003}" type="parTrans" cxnId="{AF045869-D470-4060-A840-93012255281C}">
      <dgm:prSet/>
      <dgm:spPr/>
      <dgm:t>
        <a:bodyPr/>
        <a:lstStyle/>
        <a:p>
          <a:endParaRPr lang="zh-CN" altLang="en-US"/>
        </a:p>
      </dgm:t>
    </dgm:pt>
    <dgm:pt modelId="{E6C25648-86DE-45BF-B897-389719811427}" type="sibTrans" cxnId="{AF045869-D470-4060-A840-93012255281C}">
      <dgm:prSet/>
      <dgm:spPr/>
      <dgm:t>
        <a:bodyPr/>
        <a:lstStyle/>
        <a:p>
          <a:endParaRPr lang="zh-CN" altLang="en-US"/>
        </a:p>
      </dgm:t>
    </dgm:pt>
    <dgm:pt modelId="{DDF874C3-6948-475F-B40A-DAA472A7F560}">
      <dgm:prSet phldrT="[文本]" custT="1"/>
      <dgm:spPr/>
      <dgm:t>
        <a:bodyPr/>
        <a:lstStyle/>
        <a:p>
          <a:r>
            <a:rPr lang="zh-CN" altLang="en-US" sz="1400" dirty="0" smtClean="0"/>
            <a:t>生产销售货物</a:t>
          </a:r>
        </a:p>
      </dgm:t>
    </dgm:pt>
    <dgm:pt modelId="{1F4783F4-3574-48D2-836D-18402A76162D}" type="parTrans" cxnId="{C3F025A9-A239-4268-9595-2D0168644AC8}">
      <dgm:prSet/>
      <dgm:spPr/>
      <dgm:t>
        <a:bodyPr/>
        <a:lstStyle/>
        <a:p>
          <a:endParaRPr lang="zh-CN" altLang="en-US"/>
        </a:p>
      </dgm:t>
    </dgm:pt>
    <dgm:pt modelId="{9F9819BA-9092-4662-846B-D04FE17160AD}" type="sibTrans" cxnId="{C3F025A9-A239-4268-9595-2D0168644AC8}">
      <dgm:prSet/>
      <dgm:spPr/>
      <dgm:t>
        <a:bodyPr/>
        <a:lstStyle/>
        <a:p>
          <a:endParaRPr lang="zh-CN" altLang="en-US"/>
        </a:p>
      </dgm:t>
    </dgm:pt>
    <dgm:pt modelId="{CD8296DA-0594-41AB-8E02-3769FFC60B14}">
      <dgm:prSet phldrT="[文本]" custT="1"/>
      <dgm:spPr/>
      <dgm:t>
        <a:bodyPr/>
        <a:lstStyle/>
        <a:p>
          <a:r>
            <a:rPr lang="zh-CN" altLang="en-US" sz="1400" dirty="0" smtClean="0"/>
            <a:t>营改增</a:t>
          </a:r>
        </a:p>
      </dgm:t>
    </dgm:pt>
    <dgm:pt modelId="{5923B72D-70DA-4AFF-827F-B132A391963D}" type="parTrans" cxnId="{7FFB995E-E242-4AF5-A8FA-5D89753F57D1}">
      <dgm:prSet/>
      <dgm:spPr/>
      <dgm:t>
        <a:bodyPr/>
        <a:lstStyle/>
        <a:p>
          <a:endParaRPr lang="zh-CN" altLang="en-US"/>
        </a:p>
      </dgm:t>
    </dgm:pt>
    <dgm:pt modelId="{D874ED8E-7E1D-49A1-A5CC-94F4ADB1D025}" type="sibTrans" cxnId="{7FFB995E-E242-4AF5-A8FA-5D89753F57D1}">
      <dgm:prSet/>
      <dgm:spPr/>
      <dgm:t>
        <a:bodyPr/>
        <a:lstStyle/>
        <a:p>
          <a:endParaRPr lang="zh-CN" altLang="en-US"/>
        </a:p>
      </dgm:t>
    </dgm:pt>
    <dgm:pt modelId="{30774FB7-094F-4109-98D1-2EBFCDD58664}">
      <dgm:prSet phldrT="[文本]" custT="1"/>
      <dgm:spPr/>
      <dgm:t>
        <a:bodyPr/>
        <a:lstStyle/>
        <a:p>
          <a:r>
            <a:rPr lang="zh-CN" altLang="en-US" sz="1400" dirty="0" smtClean="0"/>
            <a:t>交通运输服务</a:t>
          </a:r>
        </a:p>
      </dgm:t>
    </dgm:pt>
    <dgm:pt modelId="{396A4566-1F5D-438F-93DC-323C538C2CA1}" type="parTrans" cxnId="{83229A93-C49D-479C-AC20-A252BC308EBF}">
      <dgm:prSet/>
      <dgm:spPr/>
      <dgm:t>
        <a:bodyPr/>
        <a:lstStyle/>
        <a:p>
          <a:endParaRPr lang="zh-CN" altLang="en-US"/>
        </a:p>
      </dgm:t>
    </dgm:pt>
    <dgm:pt modelId="{37F60404-3FBA-4D31-90DE-FE768B73BB1D}" type="sibTrans" cxnId="{83229A93-C49D-479C-AC20-A252BC308EBF}">
      <dgm:prSet/>
      <dgm:spPr/>
      <dgm:t>
        <a:bodyPr/>
        <a:lstStyle/>
        <a:p>
          <a:endParaRPr lang="zh-CN" altLang="en-US"/>
        </a:p>
      </dgm:t>
    </dgm:pt>
    <dgm:pt modelId="{E003F0E0-5FDB-43E1-A1CE-55F57CB61AD1}">
      <dgm:prSet custT="1"/>
      <dgm:spPr/>
      <dgm:t>
        <a:bodyPr/>
        <a:lstStyle/>
        <a:p>
          <a:r>
            <a:rPr lang="zh-CN" altLang="en-US" sz="1400" dirty="0" smtClean="0"/>
            <a:t>进口货物</a:t>
          </a:r>
        </a:p>
      </dgm:t>
    </dgm:pt>
    <dgm:pt modelId="{76507BA9-018F-4497-92F5-C3F394934759}" type="parTrans" cxnId="{874DAFBD-1EF6-4058-93BF-43D124346DB4}">
      <dgm:prSet/>
      <dgm:spPr/>
      <dgm:t>
        <a:bodyPr/>
        <a:lstStyle/>
        <a:p>
          <a:endParaRPr lang="zh-CN" altLang="en-US"/>
        </a:p>
      </dgm:t>
    </dgm:pt>
    <dgm:pt modelId="{C8F1E0B8-5396-4191-AAD5-B8C0FA6A1383}" type="sibTrans" cxnId="{874DAFBD-1EF6-4058-93BF-43D124346DB4}">
      <dgm:prSet/>
      <dgm:spPr/>
      <dgm:t>
        <a:bodyPr/>
        <a:lstStyle/>
        <a:p>
          <a:endParaRPr lang="zh-CN" altLang="en-US"/>
        </a:p>
      </dgm:t>
    </dgm:pt>
    <dgm:pt modelId="{61B56D8A-4434-4214-AF3B-67BA33A32277}">
      <dgm:prSet custT="1"/>
      <dgm:spPr/>
      <dgm:t>
        <a:bodyPr/>
        <a:lstStyle/>
        <a:p>
          <a:r>
            <a:rPr lang="zh-CN" altLang="en-US" sz="1400" dirty="0" smtClean="0"/>
            <a:t>加工修理修配劳务</a:t>
          </a:r>
          <a:endParaRPr lang="zh-CN" altLang="en-US" sz="1400" dirty="0"/>
        </a:p>
      </dgm:t>
    </dgm:pt>
    <dgm:pt modelId="{D646E371-D2D2-40EA-B52D-0FFCC62C30BC}" type="parTrans" cxnId="{D113256E-BA4F-4309-A76A-2937329B25A0}">
      <dgm:prSet/>
      <dgm:spPr/>
      <dgm:t>
        <a:bodyPr/>
        <a:lstStyle/>
        <a:p>
          <a:endParaRPr lang="zh-CN" altLang="en-US"/>
        </a:p>
      </dgm:t>
    </dgm:pt>
    <dgm:pt modelId="{47ACD7F6-841D-4E3E-9F25-5BFD77682A24}" type="sibTrans" cxnId="{D113256E-BA4F-4309-A76A-2937329B25A0}">
      <dgm:prSet/>
      <dgm:spPr/>
      <dgm:t>
        <a:bodyPr/>
        <a:lstStyle/>
        <a:p>
          <a:endParaRPr lang="zh-CN" altLang="en-US"/>
        </a:p>
      </dgm:t>
    </dgm:pt>
    <dgm:pt modelId="{11C2AF80-39FC-40DC-B3AA-1B747C8694AF}">
      <dgm:prSet custT="1"/>
      <dgm:spPr/>
      <dgm:t>
        <a:bodyPr/>
        <a:lstStyle/>
        <a:p>
          <a:r>
            <a:rPr lang="zh-CN" altLang="en-US" sz="1400" dirty="0" smtClean="0"/>
            <a:t>无形资产</a:t>
          </a:r>
        </a:p>
      </dgm:t>
    </dgm:pt>
    <dgm:pt modelId="{6702B941-8E13-4066-9232-8409B375EDA1}" type="parTrans" cxnId="{0FE7CCD7-7DF6-40B5-88B7-53890601F5DA}">
      <dgm:prSet/>
      <dgm:spPr/>
      <dgm:t>
        <a:bodyPr/>
        <a:lstStyle/>
        <a:p>
          <a:endParaRPr lang="zh-CN" altLang="en-US"/>
        </a:p>
      </dgm:t>
    </dgm:pt>
    <dgm:pt modelId="{0B65ABA9-CFC0-41C3-8110-B3A80B353434}" type="sibTrans" cxnId="{0FE7CCD7-7DF6-40B5-88B7-53890601F5DA}">
      <dgm:prSet/>
      <dgm:spPr/>
      <dgm:t>
        <a:bodyPr/>
        <a:lstStyle/>
        <a:p>
          <a:endParaRPr lang="zh-CN" altLang="en-US"/>
        </a:p>
      </dgm:t>
    </dgm:pt>
    <dgm:pt modelId="{EBFC137D-D3E9-4799-A18A-72CF28C38074}">
      <dgm:prSet custT="1"/>
      <dgm:spPr/>
      <dgm:t>
        <a:bodyPr/>
        <a:lstStyle/>
        <a:p>
          <a:r>
            <a:rPr lang="zh-CN" altLang="en-US" sz="1400" dirty="0" smtClean="0"/>
            <a:t>不动产</a:t>
          </a:r>
        </a:p>
      </dgm:t>
    </dgm:pt>
    <dgm:pt modelId="{9FBF9C94-AACE-46C6-A72F-DB800167E55B}" type="parTrans" cxnId="{4A53B3D6-7912-4FAB-8E80-B94694C40E99}">
      <dgm:prSet/>
      <dgm:spPr/>
      <dgm:t>
        <a:bodyPr/>
        <a:lstStyle/>
        <a:p>
          <a:endParaRPr lang="zh-CN" altLang="en-US"/>
        </a:p>
      </dgm:t>
    </dgm:pt>
    <dgm:pt modelId="{D4EEC18A-6277-4C87-9E76-0AE4E95110DF}" type="sibTrans" cxnId="{4A53B3D6-7912-4FAB-8E80-B94694C40E99}">
      <dgm:prSet/>
      <dgm:spPr/>
      <dgm:t>
        <a:bodyPr/>
        <a:lstStyle/>
        <a:p>
          <a:endParaRPr lang="zh-CN" altLang="en-US"/>
        </a:p>
      </dgm:t>
    </dgm:pt>
    <dgm:pt modelId="{05BD07F3-890A-4851-955F-00A346E0E188}">
      <dgm:prSet custT="1"/>
      <dgm:spPr/>
      <dgm:t>
        <a:bodyPr/>
        <a:lstStyle/>
        <a:p>
          <a:r>
            <a:rPr lang="zh-CN" altLang="en-US" sz="1400" dirty="0" smtClean="0"/>
            <a:t>服务</a:t>
          </a:r>
        </a:p>
      </dgm:t>
    </dgm:pt>
    <dgm:pt modelId="{536EB181-6D7C-4B97-A37E-95DCCA9E5136}" type="parTrans" cxnId="{CE74728E-98EC-479B-A8AA-A02A2325AF96}">
      <dgm:prSet/>
      <dgm:spPr/>
      <dgm:t>
        <a:bodyPr/>
        <a:lstStyle/>
        <a:p>
          <a:endParaRPr lang="zh-CN" altLang="en-US"/>
        </a:p>
      </dgm:t>
    </dgm:pt>
    <dgm:pt modelId="{9286CF32-5F09-46D2-B552-2B60DD24278E}" type="sibTrans" cxnId="{CE74728E-98EC-479B-A8AA-A02A2325AF96}">
      <dgm:prSet/>
      <dgm:spPr/>
      <dgm:t>
        <a:bodyPr/>
        <a:lstStyle/>
        <a:p>
          <a:endParaRPr lang="zh-CN" altLang="en-US"/>
        </a:p>
      </dgm:t>
    </dgm:pt>
    <dgm:pt modelId="{BF4E8793-491D-45BE-A889-50ADFC628FA9}">
      <dgm:prSet/>
      <dgm:spPr/>
      <dgm:t>
        <a:bodyPr/>
        <a:lstStyle/>
        <a:p>
          <a:r>
            <a:rPr lang="zh-CN" altLang="en-US" dirty="0" smtClean="0">
              <a:solidFill>
                <a:srgbClr val="FF0000"/>
              </a:solidFill>
            </a:rPr>
            <a:t>邮政服务</a:t>
          </a:r>
          <a:endParaRPr lang="zh-CN" altLang="en-US" dirty="0">
            <a:solidFill>
              <a:srgbClr val="FF0000"/>
            </a:solidFill>
          </a:endParaRPr>
        </a:p>
      </dgm:t>
    </dgm:pt>
    <dgm:pt modelId="{EDDE27EF-ACA2-418F-A01B-EF845752F401}" type="parTrans" cxnId="{8E18A544-1B93-42DD-A652-5A9A4D1D843F}">
      <dgm:prSet/>
      <dgm:spPr/>
      <dgm:t>
        <a:bodyPr/>
        <a:lstStyle/>
        <a:p>
          <a:endParaRPr lang="zh-CN" altLang="en-US"/>
        </a:p>
      </dgm:t>
    </dgm:pt>
    <dgm:pt modelId="{600F34B3-6F2C-497F-B235-0D50BB75B9E4}" type="sibTrans" cxnId="{8E18A544-1B93-42DD-A652-5A9A4D1D843F}">
      <dgm:prSet/>
      <dgm:spPr/>
      <dgm:t>
        <a:bodyPr/>
        <a:lstStyle/>
        <a:p>
          <a:endParaRPr lang="zh-CN" altLang="en-US"/>
        </a:p>
      </dgm:t>
    </dgm:pt>
    <dgm:pt modelId="{DA74D851-190F-4F4D-BAD4-A1BEAD4DA3D0}">
      <dgm:prSet/>
      <dgm:spPr/>
      <dgm:t>
        <a:bodyPr/>
        <a:lstStyle/>
        <a:p>
          <a:r>
            <a:rPr lang="zh-CN" altLang="en-US" dirty="0" smtClean="0">
              <a:solidFill>
                <a:srgbClr val="FF0000"/>
              </a:solidFill>
            </a:rPr>
            <a:t>电信服务</a:t>
          </a:r>
          <a:endParaRPr lang="zh-CN" altLang="en-US" dirty="0">
            <a:solidFill>
              <a:srgbClr val="FF0000"/>
            </a:solidFill>
          </a:endParaRPr>
        </a:p>
      </dgm:t>
    </dgm:pt>
    <dgm:pt modelId="{57325F3C-C21D-45EB-8B89-2D82CB8B3117}" type="parTrans" cxnId="{23BD83C6-E923-45B8-8B1E-B75834D82E4C}">
      <dgm:prSet/>
      <dgm:spPr/>
      <dgm:t>
        <a:bodyPr/>
        <a:lstStyle/>
        <a:p>
          <a:endParaRPr lang="zh-CN" altLang="en-US"/>
        </a:p>
      </dgm:t>
    </dgm:pt>
    <dgm:pt modelId="{41D7578B-D561-41E6-A52D-DE5450AE12A9}" type="sibTrans" cxnId="{23BD83C6-E923-45B8-8B1E-B75834D82E4C}">
      <dgm:prSet/>
      <dgm:spPr/>
      <dgm:t>
        <a:bodyPr/>
        <a:lstStyle/>
        <a:p>
          <a:endParaRPr lang="zh-CN" altLang="en-US"/>
        </a:p>
      </dgm:t>
    </dgm:pt>
    <dgm:pt modelId="{147CE89B-6D62-4C7F-9522-11373948DDD5}">
      <dgm:prSet/>
      <dgm:spPr/>
      <dgm:t>
        <a:bodyPr/>
        <a:lstStyle/>
        <a:p>
          <a:r>
            <a:rPr lang="zh-CN" altLang="en-US" dirty="0" smtClean="0"/>
            <a:t>建筑服务</a:t>
          </a:r>
          <a:endParaRPr lang="zh-CN" altLang="en-US" dirty="0"/>
        </a:p>
      </dgm:t>
    </dgm:pt>
    <dgm:pt modelId="{51ED01A1-033B-4C9E-8E97-553F09DE649D}" type="parTrans" cxnId="{6AEC045F-000C-45F9-8B46-46DF7561634A}">
      <dgm:prSet/>
      <dgm:spPr/>
      <dgm:t>
        <a:bodyPr/>
        <a:lstStyle/>
        <a:p>
          <a:endParaRPr lang="zh-CN" altLang="en-US"/>
        </a:p>
      </dgm:t>
    </dgm:pt>
    <dgm:pt modelId="{D9AEED41-DB8E-4CEB-B28A-FBD720DA956E}" type="sibTrans" cxnId="{6AEC045F-000C-45F9-8B46-46DF7561634A}">
      <dgm:prSet/>
      <dgm:spPr/>
      <dgm:t>
        <a:bodyPr/>
        <a:lstStyle/>
        <a:p>
          <a:endParaRPr lang="zh-CN" altLang="en-US"/>
        </a:p>
      </dgm:t>
    </dgm:pt>
    <dgm:pt modelId="{DE5C71F9-E8D5-4549-BA4B-D719D8EEC3AA}">
      <dgm:prSet/>
      <dgm:spPr/>
      <dgm:t>
        <a:bodyPr/>
        <a:lstStyle/>
        <a:p>
          <a:r>
            <a:rPr lang="zh-CN" altLang="en-US" dirty="0" smtClean="0"/>
            <a:t>金融服务</a:t>
          </a:r>
          <a:endParaRPr lang="zh-CN" altLang="en-US" dirty="0"/>
        </a:p>
      </dgm:t>
    </dgm:pt>
    <dgm:pt modelId="{55CD6D78-3F14-4A9E-B626-E864BA33B537}" type="parTrans" cxnId="{650B337F-9DB9-4768-B55F-D74051E9C0AE}">
      <dgm:prSet/>
      <dgm:spPr/>
      <dgm:t>
        <a:bodyPr/>
        <a:lstStyle/>
        <a:p>
          <a:endParaRPr lang="zh-CN" altLang="en-US"/>
        </a:p>
      </dgm:t>
    </dgm:pt>
    <dgm:pt modelId="{B1C982D7-11C0-4D16-BDFD-025D522AD743}" type="sibTrans" cxnId="{650B337F-9DB9-4768-B55F-D74051E9C0AE}">
      <dgm:prSet/>
      <dgm:spPr/>
      <dgm:t>
        <a:bodyPr/>
        <a:lstStyle/>
        <a:p>
          <a:endParaRPr lang="zh-CN" altLang="en-US"/>
        </a:p>
      </dgm:t>
    </dgm:pt>
    <dgm:pt modelId="{8ED19694-A4EA-47C9-A3CE-FB2C3806EA0B}">
      <dgm:prSet/>
      <dgm:spPr/>
      <dgm:t>
        <a:bodyPr/>
        <a:lstStyle/>
        <a:p>
          <a:r>
            <a:rPr lang="zh-CN" altLang="en-US" dirty="0" smtClean="0">
              <a:solidFill>
                <a:srgbClr val="FF0000"/>
              </a:solidFill>
            </a:rPr>
            <a:t>现代服务</a:t>
          </a:r>
          <a:endParaRPr lang="zh-CN" altLang="en-US" dirty="0">
            <a:solidFill>
              <a:srgbClr val="FF0000"/>
            </a:solidFill>
          </a:endParaRPr>
        </a:p>
      </dgm:t>
    </dgm:pt>
    <dgm:pt modelId="{9950635B-6034-4615-8BCA-6981A3439415}" type="parTrans" cxnId="{0557009B-2F20-418D-AA7F-96E11423CAD4}">
      <dgm:prSet/>
      <dgm:spPr/>
      <dgm:t>
        <a:bodyPr/>
        <a:lstStyle/>
        <a:p>
          <a:endParaRPr lang="zh-CN" altLang="en-US"/>
        </a:p>
      </dgm:t>
    </dgm:pt>
    <dgm:pt modelId="{E2C63FFF-9D72-46CE-A04B-703F5F706DD7}" type="sibTrans" cxnId="{0557009B-2F20-418D-AA7F-96E11423CAD4}">
      <dgm:prSet/>
      <dgm:spPr/>
      <dgm:t>
        <a:bodyPr/>
        <a:lstStyle/>
        <a:p>
          <a:endParaRPr lang="zh-CN" altLang="en-US"/>
        </a:p>
      </dgm:t>
    </dgm:pt>
    <dgm:pt modelId="{64AB4AE1-9387-413F-9BCC-2A24113E05D5}">
      <dgm:prSet/>
      <dgm:spPr/>
      <dgm:t>
        <a:bodyPr/>
        <a:lstStyle/>
        <a:p>
          <a:r>
            <a:rPr lang="zh-CN" altLang="en-US" dirty="0" smtClean="0">
              <a:solidFill>
                <a:srgbClr val="FF0000"/>
              </a:solidFill>
            </a:rPr>
            <a:t>生活服务</a:t>
          </a:r>
          <a:endParaRPr lang="zh-CN" altLang="en-US" dirty="0">
            <a:solidFill>
              <a:srgbClr val="FF0000"/>
            </a:solidFill>
          </a:endParaRPr>
        </a:p>
      </dgm:t>
    </dgm:pt>
    <dgm:pt modelId="{D62F43C1-6867-4EFE-A558-AF3C6FE88FAC}" type="parTrans" cxnId="{98970423-30B9-4538-8063-717CD8CAA0D8}">
      <dgm:prSet/>
      <dgm:spPr/>
      <dgm:t>
        <a:bodyPr/>
        <a:lstStyle/>
        <a:p>
          <a:endParaRPr lang="zh-CN" altLang="en-US"/>
        </a:p>
      </dgm:t>
    </dgm:pt>
    <dgm:pt modelId="{413A61BA-9A2C-4B3B-800F-29CFADB3898A}" type="sibTrans" cxnId="{98970423-30B9-4538-8063-717CD8CAA0D8}">
      <dgm:prSet/>
      <dgm:spPr/>
      <dgm:t>
        <a:bodyPr/>
        <a:lstStyle/>
        <a:p>
          <a:endParaRPr lang="zh-CN" altLang="en-US"/>
        </a:p>
      </dgm:t>
    </dgm:pt>
    <dgm:pt modelId="{9ABACBD0-F73D-48B2-AFF0-B0FA038F8ED8}" type="pres">
      <dgm:prSet presAssocID="{021F89E0-F9E1-4097-A869-5BEEEE701546}" presName="diagram" presStyleCnt="0">
        <dgm:presLayoutVars>
          <dgm:chPref val="1"/>
          <dgm:dir/>
          <dgm:animOne val="branch"/>
          <dgm:animLvl val="lvl"/>
          <dgm:resizeHandles val="exact"/>
        </dgm:presLayoutVars>
      </dgm:prSet>
      <dgm:spPr/>
      <dgm:t>
        <a:bodyPr/>
        <a:lstStyle/>
        <a:p>
          <a:endParaRPr lang="zh-CN" altLang="en-US"/>
        </a:p>
      </dgm:t>
    </dgm:pt>
    <dgm:pt modelId="{EA741CD1-47E5-41D9-B4C8-7815D10BBEC4}" type="pres">
      <dgm:prSet presAssocID="{51C5CDDF-49FC-4FE1-AFAF-6711F36A1345}" presName="root1" presStyleCnt="0"/>
      <dgm:spPr/>
    </dgm:pt>
    <dgm:pt modelId="{58C61AB6-D717-4C94-92C0-9FE6C26FDAAD}" type="pres">
      <dgm:prSet presAssocID="{51C5CDDF-49FC-4FE1-AFAF-6711F36A1345}" presName="LevelOneTextNode" presStyleLbl="node0" presStyleIdx="0" presStyleCnt="1" custScaleX="115865" custScaleY="170289" custLinFactNeighborX="-98426" custLinFactNeighborY="-7874">
        <dgm:presLayoutVars>
          <dgm:chPref val="3"/>
        </dgm:presLayoutVars>
      </dgm:prSet>
      <dgm:spPr/>
      <dgm:t>
        <a:bodyPr/>
        <a:lstStyle/>
        <a:p>
          <a:endParaRPr lang="zh-CN" altLang="en-US"/>
        </a:p>
      </dgm:t>
    </dgm:pt>
    <dgm:pt modelId="{06571E2D-8C76-4628-8594-A95F83E1CCDB}" type="pres">
      <dgm:prSet presAssocID="{51C5CDDF-49FC-4FE1-AFAF-6711F36A1345}" presName="level2hierChild" presStyleCnt="0"/>
      <dgm:spPr/>
    </dgm:pt>
    <dgm:pt modelId="{84906669-69E7-4992-9645-69BC9574DC75}" type="pres">
      <dgm:prSet presAssocID="{ABD7E5A4-7B87-4B14-BD3B-A96AF06E0003}" presName="conn2-1" presStyleLbl="parChTrans1D2" presStyleIdx="0" presStyleCnt="2"/>
      <dgm:spPr/>
      <dgm:t>
        <a:bodyPr/>
        <a:lstStyle/>
        <a:p>
          <a:endParaRPr lang="zh-CN" altLang="en-US"/>
        </a:p>
      </dgm:t>
    </dgm:pt>
    <dgm:pt modelId="{20A2BC91-B595-4910-ADFA-1D2B57ABD610}" type="pres">
      <dgm:prSet presAssocID="{ABD7E5A4-7B87-4B14-BD3B-A96AF06E0003}" presName="connTx" presStyleLbl="parChTrans1D2" presStyleIdx="0" presStyleCnt="2"/>
      <dgm:spPr/>
      <dgm:t>
        <a:bodyPr/>
        <a:lstStyle/>
        <a:p>
          <a:endParaRPr lang="zh-CN" altLang="en-US"/>
        </a:p>
      </dgm:t>
    </dgm:pt>
    <dgm:pt modelId="{516D0142-6474-4B77-B2E9-99141DC3087E}" type="pres">
      <dgm:prSet presAssocID="{20650530-4F85-4494-9E3D-E82520161F7A}" presName="root2" presStyleCnt="0"/>
      <dgm:spPr/>
    </dgm:pt>
    <dgm:pt modelId="{CDB4293B-8BC7-4A40-BD9E-EB33EDBB539C}" type="pres">
      <dgm:prSet presAssocID="{20650530-4F85-4494-9E3D-E82520161F7A}" presName="LevelTwoTextNode" presStyleLbl="node2" presStyleIdx="0" presStyleCnt="2" custScaleX="108908" custScaleY="115445" custLinFactX="-5771" custLinFactNeighborX="-100000" custLinFactNeighborY="79184">
        <dgm:presLayoutVars>
          <dgm:chPref val="3"/>
        </dgm:presLayoutVars>
      </dgm:prSet>
      <dgm:spPr/>
      <dgm:t>
        <a:bodyPr/>
        <a:lstStyle/>
        <a:p>
          <a:endParaRPr lang="zh-CN" altLang="en-US"/>
        </a:p>
      </dgm:t>
    </dgm:pt>
    <dgm:pt modelId="{EE12D703-F35A-4396-90B0-6E1C5E3B53EF}" type="pres">
      <dgm:prSet presAssocID="{20650530-4F85-4494-9E3D-E82520161F7A}" presName="level3hierChild" presStyleCnt="0"/>
      <dgm:spPr/>
    </dgm:pt>
    <dgm:pt modelId="{FC16CAE9-ECE9-47A2-9675-299991FE34CE}" type="pres">
      <dgm:prSet presAssocID="{1F4783F4-3574-48D2-836D-18402A76162D}" presName="conn2-1" presStyleLbl="parChTrans1D3" presStyleIdx="0" presStyleCnt="6"/>
      <dgm:spPr/>
      <dgm:t>
        <a:bodyPr/>
        <a:lstStyle/>
        <a:p>
          <a:endParaRPr lang="zh-CN" altLang="en-US"/>
        </a:p>
      </dgm:t>
    </dgm:pt>
    <dgm:pt modelId="{A53C4D55-938C-485F-956F-6A78986F71AD}" type="pres">
      <dgm:prSet presAssocID="{1F4783F4-3574-48D2-836D-18402A76162D}" presName="connTx" presStyleLbl="parChTrans1D3" presStyleIdx="0" presStyleCnt="6"/>
      <dgm:spPr/>
      <dgm:t>
        <a:bodyPr/>
        <a:lstStyle/>
        <a:p>
          <a:endParaRPr lang="zh-CN" altLang="en-US"/>
        </a:p>
      </dgm:t>
    </dgm:pt>
    <dgm:pt modelId="{1808AEBD-7E14-4B1C-9734-C7EBEBEEBA53}" type="pres">
      <dgm:prSet presAssocID="{DDF874C3-6948-475F-B40A-DAA472A7F560}" presName="root2" presStyleCnt="0"/>
      <dgm:spPr/>
    </dgm:pt>
    <dgm:pt modelId="{FC782B31-12E5-4A0C-9B55-51B7351CD412}" type="pres">
      <dgm:prSet presAssocID="{DDF874C3-6948-475F-B40A-DAA472A7F560}" presName="LevelTwoTextNode" presStyleLbl="node3" presStyleIdx="0" presStyleCnt="6" custScaleX="158610" custLinFactX="-4206" custLinFactNeighborX="-100000" custLinFactNeighborY="18645">
        <dgm:presLayoutVars>
          <dgm:chPref val="3"/>
        </dgm:presLayoutVars>
      </dgm:prSet>
      <dgm:spPr/>
      <dgm:t>
        <a:bodyPr/>
        <a:lstStyle/>
        <a:p>
          <a:endParaRPr lang="zh-CN" altLang="en-US"/>
        </a:p>
      </dgm:t>
    </dgm:pt>
    <dgm:pt modelId="{51496151-957A-48A2-B3C9-1A2D7CC15191}" type="pres">
      <dgm:prSet presAssocID="{DDF874C3-6948-475F-B40A-DAA472A7F560}" presName="level3hierChild" presStyleCnt="0"/>
      <dgm:spPr/>
    </dgm:pt>
    <dgm:pt modelId="{E25D5C84-4329-4A28-BA3F-DE391FC14132}" type="pres">
      <dgm:prSet presAssocID="{D646E371-D2D2-40EA-B52D-0FFCC62C30BC}" presName="conn2-1" presStyleLbl="parChTrans1D3" presStyleIdx="1" presStyleCnt="6"/>
      <dgm:spPr/>
      <dgm:t>
        <a:bodyPr/>
        <a:lstStyle/>
        <a:p>
          <a:endParaRPr lang="zh-CN" altLang="en-US"/>
        </a:p>
      </dgm:t>
    </dgm:pt>
    <dgm:pt modelId="{3A352E0E-5AB5-4D82-A293-2F19424E24DC}" type="pres">
      <dgm:prSet presAssocID="{D646E371-D2D2-40EA-B52D-0FFCC62C30BC}" presName="connTx" presStyleLbl="parChTrans1D3" presStyleIdx="1" presStyleCnt="6"/>
      <dgm:spPr/>
      <dgm:t>
        <a:bodyPr/>
        <a:lstStyle/>
        <a:p>
          <a:endParaRPr lang="zh-CN" altLang="en-US"/>
        </a:p>
      </dgm:t>
    </dgm:pt>
    <dgm:pt modelId="{B497ECEE-5E80-472A-B88E-063D11491553}" type="pres">
      <dgm:prSet presAssocID="{61B56D8A-4434-4214-AF3B-67BA33A32277}" presName="root2" presStyleCnt="0"/>
      <dgm:spPr/>
    </dgm:pt>
    <dgm:pt modelId="{BE645E34-BB2C-48F1-9AFF-7699BEED12BC}" type="pres">
      <dgm:prSet presAssocID="{61B56D8A-4434-4214-AF3B-67BA33A32277}" presName="LevelTwoTextNode" presStyleLbl="node3" presStyleIdx="1" presStyleCnt="6" custScaleX="190725" custLinFactX="-3398" custLinFactNeighborX="-100000" custLinFactNeighborY="54792">
        <dgm:presLayoutVars>
          <dgm:chPref val="3"/>
        </dgm:presLayoutVars>
      </dgm:prSet>
      <dgm:spPr/>
      <dgm:t>
        <a:bodyPr/>
        <a:lstStyle/>
        <a:p>
          <a:endParaRPr lang="zh-CN" altLang="en-US"/>
        </a:p>
      </dgm:t>
    </dgm:pt>
    <dgm:pt modelId="{7BA991B1-720C-4C9B-8678-437145D1D85D}" type="pres">
      <dgm:prSet presAssocID="{61B56D8A-4434-4214-AF3B-67BA33A32277}" presName="level3hierChild" presStyleCnt="0"/>
      <dgm:spPr/>
    </dgm:pt>
    <dgm:pt modelId="{8E0A71B0-6780-4039-BD65-5E801CBC1F80}" type="pres">
      <dgm:prSet presAssocID="{76507BA9-018F-4497-92F5-C3F394934759}" presName="conn2-1" presStyleLbl="parChTrans1D3" presStyleIdx="2" presStyleCnt="6"/>
      <dgm:spPr/>
      <dgm:t>
        <a:bodyPr/>
        <a:lstStyle/>
        <a:p>
          <a:endParaRPr lang="zh-CN" altLang="en-US"/>
        </a:p>
      </dgm:t>
    </dgm:pt>
    <dgm:pt modelId="{642FF023-73AB-4689-B4A9-A4A93B4431BD}" type="pres">
      <dgm:prSet presAssocID="{76507BA9-018F-4497-92F5-C3F394934759}" presName="connTx" presStyleLbl="parChTrans1D3" presStyleIdx="2" presStyleCnt="6"/>
      <dgm:spPr/>
      <dgm:t>
        <a:bodyPr/>
        <a:lstStyle/>
        <a:p>
          <a:endParaRPr lang="zh-CN" altLang="en-US"/>
        </a:p>
      </dgm:t>
    </dgm:pt>
    <dgm:pt modelId="{A22EEA9E-5217-4CF5-A04A-E47BB66E7DBD}" type="pres">
      <dgm:prSet presAssocID="{E003F0E0-5FDB-43E1-A1CE-55F57CB61AD1}" presName="root2" presStyleCnt="0"/>
      <dgm:spPr/>
    </dgm:pt>
    <dgm:pt modelId="{83CA6361-B9D8-4EFF-9F15-A0AFE89ACFA0}" type="pres">
      <dgm:prSet presAssocID="{E003F0E0-5FDB-43E1-A1CE-55F57CB61AD1}" presName="LevelTwoTextNode" presStyleLbl="node3" presStyleIdx="2" presStyleCnt="6" custLinFactNeighborX="-94561" custLinFactNeighborY="90142">
        <dgm:presLayoutVars>
          <dgm:chPref val="3"/>
        </dgm:presLayoutVars>
      </dgm:prSet>
      <dgm:spPr/>
      <dgm:t>
        <a:bodyPr/>
        <a:lstStyle/>
        <a:p>
          <a:endParaRPr lang="zh-CN" altLang="en-US"/>
        </a:p>
      </dgm:t>
    </dgm:pt>
    <dgm:pt modelId="{34AE2848-DA9D-486C-9C4E-D4EC84219F43}" type="pres">
      <dgm:prSet presAssocID="{E003F0E0-5FDB-43E1-A1CE-55F57CB61AD1}" presName="level3hierChild" presStyleCnt="0"/>
      <dgm:spPr/>
    </dgm:pt>
    <dgm:pt modelId="{F4DD3DEC-0358-4065-ACAB-093B9353FEC9}" type="pres">
      <dgm:prSet presAssocID="{5923B72D-70DA-4AFF-827F-B132A391963D}" presName="conn2-1" presStyleLbl="parChTrans1D2" presStyleIdx="1" presStyleCnt="2"/>
      <dgm:spPr/>
      <dgm:t>
        <a:bodyPr/>
        <a:lstStyle/>
        <a:p>
          <a:endParaRPr lang="zh-CN" altLang="en-US"/>
        </a:p>
      </dgm:t>
    </dgm:pt>
    <dgm:pt modelId="{B109E217-7F23-4EDB-AE5A-1BA1A3D7E8A5}" type="pres">
      <dgm:prSet presAssocID="{5923B72D-70DA-4AFF-827F-B132A391963D}" presName="connTx" presStyleLbl="parChTrans1D2" presStyleIdx="1" presStyleCnt="2"/>
      <dgm:spPr/>
      <dgm:t>
        <a:bodyPr/>
        <a:lstStyle/>
        <a:p>
          <a:endParaRPr lang="zh-CN" altLang="en-US"/>
        </a:p>
      </dgm:t>
    </dgm:pt>
    <dgm:pt modelId="{555EE937-5010-46A7-AD8B-12095DECDAC9}" type="pres">
      <dgm:prSet presAssocID="{CD8296DA-0594-41AB-8E02-3769FFC60B14}" presName="root2" presStyleCnt="0"/>
      <dgm:spPr/>
    </dgm:pt>
    <dgm:pt modelId="{CDE41A87-8334-445B-BFB3-9F77EC9A3B60}" type="pres">
      <dgm:prSet presAssocID="{CD8296DA-0594-41AB-8E02-3769FFC60B14}" presName="LevelTwoTextNode" presStyleLbl="node2" presStyleIdx="1" presStyleCnt="2" custScaleX="91972" custLinFactX="-781" custLinFactNeighborX="-100000" custLinFactNeighborY="-78955">
        <dgm:presLayoutVars>
          <dgm:chPref val="3"/>
        </dgm:presLayoutVars>
      </dgm:prSet>
      <dgm:spPr/>
      <dgm:t>
        <a:bodyPr/>
        <a:lstStyle/>
        <a:p>
          <a:endParaRPr lang="zh-CN" altLang="en-US"/>
        </a:p>
      </dgm:t>
    </dgm:pt>
    <dgm:pt modelId="{11B72F05-E3B6-41E4-B227-58CFDC67171D}" type="pres">
      <dgm:prSet presAssocID="{CD8296DA-0594-41AB-8E02-3769FFC60B14}" presName="level3hierChild" presStyleCnt="0"/>
      <dgm:spPr/>
    </dgm:pt>
    <dgm:pt modelId="{6E14D70B-94CC-4C8B-A4CE-C0F95438DCF4}" type="pres">
      <dgm:prSet presAssocID="{536EB181-6D7C-4B97-A37E-95DCCA9E5136}" presName="conn2-1" presStyleLbl="parChTrans1D3" presStyleIdx="3" presStyleCnt="6"/>
      <dgm:spPr/>
      <dgm:t>
        <a:bodyPr/>
        <a:lstStyle/>
        <a:p>
          <a:endParaRPr lang="zh-CN" altLang="en-US"/>
        </a:p>
      </dgm:t>
    </dgm:pt>
    <dgm:pt modelId="{7EAB3133-B0D0-4094-BA60-8D626B191D95}" type="pres">
      <dgm:prSet presAssocID="{536EB181-6D7C-4B97-A37E-95DCCA9E5136}" presName="connTx" presStyleLbl="parChTrans1D3" presStyleIdx="3" presStyleCnt="6"/>
      <dgm:spPr/>
      <dgm:t>
        <a:bodyPr/>
        <a:lstStyle/>
        <a:p>
          <a:endParaRPr lang="zh-CN" altLang="en-US"/>
        </a:p>
      </dgm:t>
    </dgm:pt>
    <dgm:pt modelId="{882FD650-A768-43BF-B29B-671A0D22F9C7}" type="pres">
      <dgm:prSet presAssocID="{05BD07F3-890A-4851-955F-00A346E0E188}" presName="root2" presStyleCnt="0"/>
      <dgm:spPr/>
    </dgm:pt>
    <dgm:pt modelId="{FFA68D44-E8B3-4DF6-86B3-2ED6DC382F3B}" type="pres">
      <dgm:prSet presAssocID="{05BD07F3-890A-4851-955F-00A346E0E188}" presName="LevelTwoTextNode" presStyleLbl="node3" presStyleIdx="3" presStyleCnt="6" custLinFactNeighborX="-74235" custLinFactNeighborY="-86608">
        <dgm:presLayoutVars>
          <dgm:chPref val="3"/>
        </dgm:presLayoutVars>
      </dgm:prSet>
      <dgm:spPr/>
      <dgm:t>
        <a:bodyPr/>
        <a:lstStyle/>
        <a:p>
          <a:endParaRPr lang="zh-CN" altLang="en-US"/>
        </a:p>
      </dgm:t>
    </dgm:pt>
    <dgm:pt modelId="{EC200570-FB19-4236-908C-56A55D948B55}" type="pres">
      <dgm:prSet presAssocID="{05BD07F3-890A-4851-955F-00A346E0E188}" presName="level3hierChild" presStyleCnt="0"/>
      <dgm:spPr/>
    </dgm:pt>
    <dgm:pt modelId="{4B5C4945-7D33-4263-9962-03BEFBE13536}" type="pres">
      <dgm:prSet presAssocID="{396A4566-1F5D-438F-93DC-323C538C2CA1}" presName="conn2-1" presStyleLbl="parChTrans1D4" presStyleIdx="0" presStyleCnt="7"/>
      <dgm:spPr/>
      <dgm:t>
        <a:bodyPr/>
        <a:lstStyle/>
        <a:p>
          <a:endParaRPr lang="zh-CN" altLang="en-US"/>
        </a:p>
      </dgm:t>
    </dgm:pt>
    <dgm:pt modelId="{AEEF3D68-EF1C-4E3D-B90A-57C4600F74AE}" type="pres">
      <dgm:prSet presAssocID="{396A4566-1F5D-438F-93DC-323C538C2CA1}" presName="connTx" presStyleLbl="parChTrans1D4" presStyleIdx="0" presStyleCnt="7"/>
      <dgm:spPr/>
      <dgm:t>
        <a:bodyPr/>
        <a:lstStyle/>
        <a:p>
          <a:endParaRPr lang="zh-CN" altLang="en-US"/>
        </a:p>
      </dgm:t>
    </dgm:pt>
    <dgm:pt modelId="{AE16456F-5788-459E-8974-373DBA2917AA}" type="pres">
      <dgm:prSet presAssocID="{30774FB7-094F-4109-98D1-2EBFCDD58664}" presName="root2" presStyleCnt="0"/>
      <dgm:spPr/>
    </dgm:pt>
    <dgm:pt modelId="{A9510904-3F64-4401-BD39-8E7A1AABCD94}" type="pres">
      <dgm:prSet presAssocID="{30774FB7-094F-4109-98D1-2EBFCDD58664}" presName="LevelTwoTextNode" presStyleLbl="node4" presStyleIdx="0" presStyleCnt="7" custScaleX="149251" custLinFactNeighborX="18559" custLinFactNeighborY="-3535">
        <dgm:presLayoutVars>
          <dgm:chPref val="3"/>
        </dgm:presLayoutVars>
      </dgm:prSet>
      <dgm:spPr/>
      <dgm:t>
        <a:bodyPr/>
        <a:lstStyle/>
        <a:p>
          <a:endParaRPr lang="zh-CN" altLang="en-US"/>
        </a:p>
      </dgm:t>
    </dgm:pt>
    <dgm:pt modelId="{65962025-3035-4CC4-A1C5-B0229B57BD25}" type="pres">
      <dgm:prSet presAssocID="{30774FB7-094F-4109-98D1-2EBFCDD58664}" presName="level3hierChild" presStyleCnt="0"/>
      <dgm:spPr/>
    </dgm:pt>
    <dgm:pt modelId="{00DACCF3-0392-46C1-A7DD-DCCFC4FE8AED}" type="pres">
      <dgm:prSet presAssocID="{EDDE27EF-ACA2-418F-A01B-EF845752F401}" presName="conn2-1" presStyleLbl="parChTrans1D4" presStyleIdx="1" presStyleCnt="7"/>
      <dgm:spPr/>
      <dgm:t>
        <a:bodyPr/>
        <a:lstStyle/>
        <a:p>
          <a:endParaRPr lang="zh-CN" altLang="en-US"/>
        </a:p>
      </dgm:t>
    </dgm:pt>
    <dgm:pt modelId="{5EE48A49-121D-4AD5-A006-49573ECF2705}" type="pres">
      <dgm:prSet presAssocID="{EDDE27EF-ACA2-418F-A01B-EF845752F401}" presName="connTx" presStyleLbl="parChTrans1D4" presStyleIdx="1" presStyleCnt="7"/>
      <dgm:spPr/>
      <dgm:t>
        <a:bodyPr/>
        <a:lstStyle/>
        <a:p>
          <a:endParaRPr lang="zh-CN" altLang="en-US"/>
        </a:p>
      </dgm:t>
    </dgm:pt>
    <dgm:pt modelId="{EBCCC881-0348-4ED2-A912-01BB702AA9D1}" type="pres">
      <dgm:prSet presAssocID="{BF4E8793-491D-45BE-A889-50ADFC628FA9}" presName="root2" presStyleCnt="0"/>
      <dgm:spPr/>
    </dgm:pt>
    <dgm:pt modelId="{000FD960-E04B-436C-A03B-CC58580594E7}" type="pres">
      <dgm:prSet presAssocID="{BF4E8793-491D-45BE-A889-50ADFC628FA9}" presName="LevelTwoTextNode" presStyleLbl="node4" presStyleIdx="1" presStyleCnt="7" custScaleX="150779" custLinFactNeighborX="18559" custLinFactNeighborY="-1768">
        <dgm:presLayoutVars>
          <dgm:chPref val="3"/>
        </dgm:presLayoutVars>
      </dgm:prSet>
      <dgm:spPr/>
      <dgm:t>
        <a:bodyPr/>
        <a:lstStyle/>
        <a:p>
          <a:endParaRPr lang="zh-CN" altLang="en-US"/>
        </a:p>
      </dgm:t>
    </dgm:pt>
    <dgm:pt modelId="{5B1E37DE-477B-43EF-A155-00412F34F06F}" type="pres">
      <dgm:prSet presAssocID="{BF4E8793-491D-45BE-A889-50ADFC628FA9}" presName="level3hierChild" presStyleCnt="0"/>
      <dgm:spPr/>
    </dgm:pt>
    <dgm:pt modelId="{6D387459-486F-4CB8-880D-CB4F9324C5FD}" type="pres">
      <dgm:prSet presAssocID="{57325F3C-C21D-45EB-8B89-2D82CB8B3117}" presName="conn2-1" presStyleLbl="parChTrans1D4" presStyleIdx="2" presStyleCnt="7"/>
      <dgm:spPr/>
      <dgm:t>
        <a:bodyPr/>
        <a:lstStyle/>
        <a:p>
          <a:endParaRPr lang="zh-CN" altLang="en-US"/>
        </a:p>
      </dgm:t>
    </dgm:pt>
    <dgm:pt modelId="{B78D4573-C3D7-4F61-B3D4-A5DA4A2EAD0C}" type="pres">
      <dgm:prSet presAssocID="{57325F3C-C21D-45EB-8B89-2D82CB8B3117}" presName="connTx" presStyleLbl="parChTrans1D4" presStyleIdx="2" presStyleCnt="7"/>
      <dgm:spPr/>
      <dgm:t>
        <a:bodyPr/>
        <a:lstStyle/>
        <a:p>
          <a:endParaRPr lang="zh-CN" altLang="en-US"/>
        </a:p>
      </dgm:t>
    </dgm:pt>
    <dgm:pt modelId="{4BD2DD96-AA11-4158-A374-3D0E0E7A26CE}" type="pres">
      <dgm:prSet presAssocID="{DA74D851-190F-4F4D-BAD4-A1BEAD4DA3D0}" presName="root2" presStyleCnt="0"/>
      <dgm:spPr/>
    </dgm:pt>
    <dgm:pt modelId="{2C11C922-C1CC-4B78-97B7-0BEF27BB995E}" type="pres">
      <dgm:prSet presAssocID="{DA74D851-190F-4F4D-BAD4-A1BEAD4DA3D0}" presName="LevelTwoTextNode" presStyleLbl="node4" presStyleIdx="2" presStyleCnt="7" custScaleX="147246" custLinFactNeighborX="20326" custLinFactNeighborY="1767">
        <dgm:presLayoutVars>
          <dgm:chPref val="3"/>
        </dgm:presLayoutVars>
      </dgm:prSet>
      <dgm:spPr/>
      <dgm:t>
        <a:bodyPr/>
        <a:lstStyle/>
        <a:p>
          <a:endParaRPr lang="zh-CN" altLang="en-US"/>
        </a:p>
      </dgm:t>
    </dgm:pt>
    <dgm:pt modelId="{39F6418C-5FAE-449A-ABF3-084B2A42C6E9}" type="pres">
      <dgm:prSet presAssocID="{DA74D851-190F-4F4D-BAD4-A1BEAD4DA3D0}" presName="level3hierChild" presStyleCnt="0"/>
      <dgm:spPr/>
    </dgm:pt>
    <dgm:pt modelId="{E07C0001-2A92-499F-9B04-BAC1D2E6779A}" type="pres">
      <dgm:prSet presAssocID="{51ED01A1-033B-4C9E-8E97-553F09DE649D}" presName="conn2-1" presStyleLbl="parChTrans1D4" presStyleIdx="3" presStyleCnt="7"/>
      <dgm:spPr/>
      <dgm:t>
        <a:bodyPr/>
        <a:lstStyle/>
        <a:p>
          <a:endParaRPr lang="zh-CN" altLang="en-US"/>
        </a:p>
      </dgm:t>
    </dgm:pt>
    <dgm:pt modelId="{699CDA84-D195-4D44-88FA-9E96B89DEACD}" type="pres">
      <dgm:prSet presAssocID="{51ED01A1-033B-4C9E-8E97-553F09DE649D}" presName="connTx" presStyleLbl="parChTrans1D4" presStyleIdx="3" presStyleCnt="7"/>
      <dgm:spPr/>
      <dgm:t>
        <a:bodyPr/>
        <a:lstStyle/>
        <a:p>
          <a:endParaRPr lang="zh-CN" altLang="en-US"/>
        </a:p>
      </dgm:t>
    </dgm:pt>
    <dgm:pt modelId="{FD0BC620-AC9C-41B5-9550-A51FDDDAE622}" type="pres">
      <dgm:prSet presAssocID="{147CE89B-6D62-4C7F-9522-11373948DDD5}" presName="root2" presStyleCnt="0"/>
      <dgm:spPr/>
    </dgm:pt>
    <dgm:pt modelId="{8A362642-5DA5-42EB-83EB-9525B59998B9}" type="pres">
      <dgm:prSet presAssocID="{147CE89B-6D62-4C7F-9522-11373948DDD5}" presName="LevelTwoTextNode" presStyleLbl="node4" presStyleIdx="3" presStyleCnt="7" custScaleX="150779" custLinFactNeighborX="18559" custLinFactNeighborY="-5303">
        <dgm:presLayoutVars>
          <dgm:chPref val="3"/>
        </dgm:presLayoutVars>
      </dgm:prSet>
      <dgm:spPr/>
      <dgm:t>
        <a:bodyPr/>
        <a:lstStyle/>
        <a:p>
          <a:endParaRPr lang="zh-CN" altLang="en-US"/>
        </a:p>
      </dgm:t>
    </dgm:pt>
    <dgm:pt modelId="{427D6017-0236-4A49-A77B-4A53EE2E5F80}" type="pres">
      <dgm:prSet presAssocID="{147CE89B-6D62-4C7F-9522-11373948DDD5}" presName="level3hierChild" presStyleCnt="0"/>
      <dgm:spPr/>
    </dgm:pt>
    <dgm:pt modelId="{3F56F567-40B8-4AE1-8F18-D8253DA93388}" type="pres">
      <dgm:prSet presAssocID="{55CD6D78-3F14-4A9E-B626-E864BA33B537}" presName="conn2-1" presStyleLbl="parChTrans1D4" presStyleIdx="4" presStyleCnt="7"/>
      <dgm:spPr/>
      <dgm:t>
        <a:bodyPr/>
        <a:lstStyle/>
        <a:p>
          <a:endParaRPr lang="zh-CN" altLang="en-US"/>
        </a:p>
      </dgm:t>
    </dgm:pt>
    <dgm:pt modelId="{381FEC6B-6BFB-464E-AF14-2E089D863B71}" type="pres">
      <dgm:prSet presAssocID="{55CD6D78-3F14-4A9E-B626-E864BA33B537}" presName="connTx" presStyleLbl="parChTrans1D4" presStyleIdx="4" presStyleCnt="7"/>
      <dgm:spPr/>
      <dgm:t>
        <a:bodyPr/>
        <a:lstStyle/>
        <a:p>
          <a:endParaRPr lang="zh-CN" altLang="en-US"/>
        </a:p>
      </dgm:t>
    </dgm:pt>
    <dgm:pt modelId="{ED680A8E-6625-416C-B454-572B792FB07F}" type="pres">
      <dgm:prSet presAssocID="{DE5C71F9-E8D5-4549-BA4B-D719D8EEC3AA}" presName="root2" presStyleCnt="0"/>
      <dgm:spPr/>
    </dgm:pt>
    <dgm:pt modelId="{CBBD8976-1DB1-48AE-8FAB-6407982FAFCB}" type="pres">
      <dgm:prSet presAssocID="{DE5C71F9-E8D5-4549-BA4B-D719D8EEC3AA}" presName="LevelTwoTextNode" presStyleLbl="node4" presStyleIdx="4" presStyleCnt="7" custScaleX="149252" custLinFactNeighborX="19442" custLinFactNeighborY="-7069">
        <dgm:presLayoutVars>
          <dgm:chPref val="3"/>
        </dgm:presLayoutVars>
      </dgm:prSet>
      <dgm:spPr/>
      <dgm:t>
        <a:bodyPr/>
        <a:lstStyle/>
        <a:p>
          <a:endParaRPr lang="zh-CN" altLang="en-US"/>
        </a:p>
      </dgm:t>
    </dgm:pt>
    <dgm:pt modelId="{59A213D8-15F8-4851-8794-7081AD9E6EBB}" type="pres">
      <dgm:prSet presAssocID="{DE5C71F9-E8D5-4549-BA4B-D719D8EEC3AA}" presName="level3hierChild" presStyleCnt="0"/>
      <dgm:spPr/>
    </dgm:pt>
    <dgm:pt modelId="{47B1B686-A406-4FC0-8B94-EB38FD329811}" type="pres">
      <dgm:prSet presAssocID="{9950635B-6034-4615-8BCA-6981A3439415}" presName="conn2-1" presStyleLbl="parChTrans1D4" presStyleIdx="5" presStyleCnt="7"/>
      <dgm:spPr/>
      <dgm:t>
        <a:bodyPr/>
        <a:lstStyle/>
        <a:p>
          <a:endParaRPr lang="zh-CN" altLang="en-US"/>
        </a:p>
      </dgm:t>
    </dgm:pt>
    <dgm:pt modelId="{4AB2EBEE-F4E9-4A67-9A46-6D115528A8EF}" type="pres">
      <dgm:prSet presAssocID="{9950635B-6034-4615-8BCA-6981A3439415}" presName="connTx" presStyleLbl="parChTrans1D4" presStyleIdx="5" presStyleCnt="7"/>
      <dgm:spPr/>
      <dgm:t>
        <a:bodyPr/>
        <a:lstStyle/>
        <a:p>
          <a:endParaRPr lang="zh-CN" altLang="en-US"/>
        </a:p>
      </dgm:t>
    </dgm:pt>
    <dgm:pt modelId="{0C788806-0351-47F0-BB6F-4DBAF9F5ECFA}" type="pres">
      <dgm:prSet presAssocID="{8ED19694-A4EA-47C9-A3CE-FB2C3806EA0B}" presName="root2" presStyleCnt="0"/>
      <dgm:spPr/>
    </dgm:pt>
    <dgm:pt modelId="{B4066F2A-3EF0-44CB-B1C2-9023292CA26D}" type="pres">
      <dgm:prSet presAssocID="{8ED19694-A4EA-47C9-A3CE-FB2C3806EA0B}" presName="LevelTwoTextNode" presStyleLbl="node4" presStyleIdx="5" presStyleCnt="7" custScaleX="152546" custLinFactNeighborX="18559" custLinFactNeighborY="1768">
        <dgm:presLayoutVars>
          <dgm:chPref val="3"/>
        </dgm:presLayoutVars>
      </dgm:prSet>
      <dgm:spPr/>
      <dgm:t>
        <a:bodyPr/>
        <a:lstStyle/>
        <a:p>
          <a:endParaRPr lang="zh-CN" altLang="en-US"/>
        </a:p>
      </dgm:t>
    </dgm:pt>
    <dgm:pt modelId="{A3942015-546B-41AA-9CA1-E0929C61322C}" type="pres">
      <dgm:prSet presAssocID="{8ED19694-A4EA-47C9-A3CE-FB2C3806EA0B}" presName="level3hierChild" presStyleCnt="0"/>
      <dgm:spPr/>
    </dgm:pt>
    <dgm:pt modelId="{AF5AB24B-90BE-4045-9ADE-3631B78A2894}" type="pres">
      <dgm:prSet presAssocID="{D62F43C1-6867-4EFE-A558-AF3C6FE88FAC}" presName="conn2-1" presStyleLbl="parChTrans1D4" presStyleIdx="6" presStyleCnt="7"/>
      <dgm:spPr/>
      <dgm:t>
        <a:bodyPr/>
        <a:lstStyle/>
        <a:p>
          <a:endParaRPr lang="zh-CN" altLang="en-US"/>
        </a:p>
      </dgm:t>
    </dgm:pt>
    <dgm:pt modelId="{BB6A9CAD-92EA-432F-9B44-6A4FE2F9BE72}" type="pres">
      <dgm:prSet presAssocID="{D62F43C1-6867-4EFE-A558-AF3C6FE88FAC}" presName="connTx" presStyleLbl="parChTrans1D4" presStyleIdx="6" presStyleCnt="7"/>
      <dgm:spPr/>
      <dgm:t>
        <a:bodyPr/>
        <a:lstStyle/>
        <a:p>
          <a:endParaRPr lang="zh-CN" altLang="en-US"/>
        </a:p>
      </dgm:t>
    </dgm:pt>
    <dgm:pt modelId="{22674EBF-8E96-4F10-AC9F-C642AB8894AD}" type="pres">
      <dgm:prSet presAssocID="{64AB4AE1-9387-413F-9BCC-2A24113E05D5}" presName="root2" presStyleCnt="0"/>
      <dgm:spPr/>
    </dgm:pt>
    <dgm:pt modelId="{2C59F039-ACA0-4E25-AAEB-EFB1E8DEE2E8}" type="pres">
      <dgm:prSet presAssocID="{64AB4AE1-9387-413F-9BCC-2A24113E05D5}" presName="LevelTwoTextNode" presStyleLbl="node4" presStyleIdx="6" presStyleCnt="7" custScaleX="153025" custLinFactNeighborX="18559" custLinFactNeighborY="586">
        <dgm:presLayoutVars>
          <dgm:chPref val="3"/>
        </dgm:presLayoutVars>
      </dgm:prSet>
      <dgm:spPr/>
      <dgm:t>
        <a:bodyPr/>
        <a:lstStyle/>
        <a:p>
          <a:endParaRPr lang="zh-CN" altLang="en-US"/>
        </a:p>
      </dgm:t>
    </dgm:pt>
    <dgm:pt modelId="{11EEC15C-23CE-4995-960C-F3861F694996}" type="pres">
      <dgm:prSet presAssocID="{64AB4AE1-9387-413F-9BCC-2A24113E05D5}" presName="level3hierChild" presStyleCnt="0"/>
      <dgm:spPr/>
    </dgm:pt>
    <dgm:pt modelId="{E5BFC1A9-F046-4891-B3DD-69DE90C0BFA6}" type="pres">
      <dgm:prSet presAssocID="{6702B941-8E13-4066-9232-8409B375EDA1}" presName="conn2-1" presStyleLbl="parChTrans1D3" presStyleIdx="4" presStyleCnt="6"/>
      <dgm:spPr/>
      <dgm:t>
        <a:bodyPr/>
        <a:lstStyle/>
        <a:p>
          <a:endParaRPr lang="zh-CN" altLang="en-US"/>
        </a:p>
      </dgm:t>
    </dgm:pt>
    <dgm:pt modelId="{A19B769E-B587-4B21-BB1D-F0C326CC3E2D}" type="pres">
      <dgm:prSet presAssocID="{6702B941-8E13-4066-9232-8409B375EDA1}" presName="connTx" presStyleLbl="parChTrans1D3" presStyleIdx="4" presStyleCnt="6"/>
      <dgm:spPr/>
      <dgm:t>
        <a:bodyPr/>
        <a:lstStyle/>
        <a:p>
          <a:endParaRPr lang="zh-CN" altLang="en-US"/>
        </a:p>
      </dgm:t>
    </dgm:pt>
    <dgm:pt modelId="{D76BBDFD-6EF6-433B-A6F7-90D6B7CD82E9}" type="pres">
      <dgm:prSet presAssocID="{11C2AF80-39FC-40DC-B3AA-1B747C8694AF}" presName="root2" presStyleCnt="0"/>
      <dgm:spPr/>
    </dgm:pt>
    <dgm:pt modelId="{5FE2B7B1-641D-4102-8A7F-291A418955EA}" type="pres">
      <dgm:prSet presAssocID="{11C2AF80-39FC-40DC-B3AA-1B747C8694AF}" presName="LevelTwoTextNode" presStyleLbl="node3" presStyleIdx="4" presStyleCnt="6" custLinFactNeighborX="-74235" custLinFactNeighborY="-56561">
        <dgm:presLayoutVars>
          <dgm:chPref val="3"/>
        </dgm:presLayoutVars>
      </dgm:prSet>
      <dgm:spPr/>
      <dgm:t>
        <a:bodyPr/>
        <a:lstStyle/>
        <a:p>
          <a:endParaRPr lang="zh-CN" altLang="en-US"/>
        </a:p>
      </dgm:t>
    </dgm:pt>
    <dgm:pt modelId="{EF1CACD0-3041-4252-BF55-15E201C5FD81}" type="pres">
      <dgm:prSet presAssocID="{11C2AF80-39FC-40DC-B3AA-1B747C8694AF}" presName="level3hierChild" presStyleCnt="0"/>
      <dgm:spPr/>
    </dgm:pt>
    <dgm:pt modelId="{F0B08688-A1D2-4444-B993-1297D7B434A5}" type="pres">
      <dgm:prSet presAssocID="{9FBF9C94-AACE-46C6-A72F-DB800167E55B}" presName="conn2-1" presStyleLbl="parChTrans1D3" presStyleIdx="5" presStyleCnt="6"/>
      <dgm:spPr/>
      <dgm:t>
        <a:bodyPr/>
        <a:lstStyle/>
        <a:p>
          <a:endParaRPr lang="zh-CN" altLang="en-US"/>
        </a:p>
      </dgm:t>
    </dgm:pt>
    <dgm:pt modelId="{AF0CA855-C9C1-41B7-9A49-58B7D307695C}" type="pres">
      <dgm:prSet presAssocID="{9FBF9C94-AACE-46C6-A72F-DB800167E55B}" presName="connTx" presStyleLbl="parChTrans1D3" presStyleIdx="5" presStyleCnt="6"/>
      <dgm:spPr/>
      <dgm:t>
        <a:bodyPr/>
        <a:lstStyle/>
        <a:p>
          <a:endParaRPr lang="zh-CN" altLang="en-US"/>
        </a:p>
      </dgm:t>
    </dgm:pt>
    <dgm:pt modelId="{E0C368D9-F929-420E-AAB4-147310DA0922}" type="pres">
      <dgm:prSet presAssocID="{EBFC137D-D3E9-4799-A18A-72CF28C38074}" presName="root2" presStyleCnt="0"/>
      <dgm:spPr/>
    </dgm:pt>
    <dgm:pt modelId="{440E2A77-AEB9-4E53-BD5E-551D77ED41E6}" type="pres">
      <dgm:prSet presAssocID="{EBFC137D-D3E9-4799-A18A-72CF28C38074}" presName="LevelTwoTextNode" presStyleLbl="node3" presStyleIdx="5" presStyleCnt="6" custLinFactNeighborX="-69817" custLinFactNeighborY="-26512">
        <dgm:presLayoutVars>
          <dgm:chPref val="3"/>
        </dgm:presLayoutVars>
      </dgm:prSet>
      <dgm:spPr/>
      <dgm:t>
        <a:bodyPr/>
        <a:lstStyle/>
        <a:p>
          <a:endParaRPr lang="zh-CN" altLang="en-US"/>
        </a:p>
      </dgm:t>
    </dgm:pt>
    <dgm:pt modelId="{7E1C3238-87E8-4A84-A605-5F9D14A29DCE}" type="pres">
      <dgm:prSet presAssocID="{EBFC137D-D3E9-4799-A18A-72CF28C38074}" presName="level3hierChild" presStyleCnt="0"/>
      <dgm:spPr/>
    </dgm:pt>
  </dgm:ptLst>
  <dgm:cxnLst>
    <dgm:cxn modelId="{E5F95CDC-08AF-4D70-9A24-0C1D4F4729FB}" type="presOf" srcId="{E003F0E0-5FDB-43E1-A1CE-55F57CB61AD1}" destId="{83CA6361-B9D8-4EFF-9F15-A0AFE89ACFA0}" srcOrd="0" destOrd="0" presId="urn:microsoft.com/office/officeart/2005/8/layout/hierarchy2"/>
    <dgm:cxn modelId="{AF045869-D470-4060-A840-93012255281C}" srcId="{51C5CDDF-49FC-4FE1-AFAF-6711F36A1345}" destId="{20650530-4F85-4494-9E3D-E82520161F7A}" srcOrd="0" destOrd="0" parTransId="{ABD7E5A4-7B87-4B14-BD3B-A96AF06E0003}" sibTransId="{E6C25648-86DE-45BF-B897-389719811427}"/>
    <dgm:cxn modelId="{CDC9305F-B568-44D9-BC10-7DB174F6788F}" type="presOf" srcId="{EDDE27EF-ACA2-418F-A01B-EF845752F401}" destId="{5EE48A49-121D-4AD5-A006-49573ECF2705}" srcOrd="1" destOrd="0" presId="urn:microsoft.com/office/officeart/2005/8/layout/hierarchy2"/>
    <dgm:cxn modelId="{0557009B-2F20-418D-AA7F-96E11423CAD4}" srcId="{05BD07F3-890A-4851-955F-00A346E0E188}" destId="{8ED19694-A4EA-47C9-A3CE-FB2C3806EA0B}" srcOrd="5" destOrd="0" parTransId="{9950635B-6034-4615-8BCA-6981A3439415}" sibTransId="{E2C63FFF-9D72-46CE-A04B-703F5F706DD7}"/>
    <dgm:cxn modelId="{DC8B206F-22AC-4267-A317-89105FC13038}" type="presOf" srcId="{57325F3C-C21D-45EB-8B89-2D82CB8B3117}" destId="{6D387459-486F-4CB8-880D-CB4F9324C5FD}" srcOrd="0" destOrd="0" presId="urn:microsoft.com/office/officeart/2005/8/layout/hierarchy2"/>
    <dgm:cxn modelId="{56154C32-4D9E-44D0-95C1-90B9D14C12ED}" type="presOf" srcId="{30774FB7-094F-4109-98D1-2EBFCDD58664}" destId="{A9510904-3F64-4401-BD39-8E7A1AABCD94}" srcOrd="0" destOrd="0" presId="urn:microsoft.com/office/officeart/2005/8/layout/hierarchy2"/>
    <dgm:cxn modelId="{CE74728E-98EC-479B-A8AA-A02A2325AF96}" srcId="{CD8296DA-0594-41AB-8E02-3769FFC60B14}" destId="{05BD07F3-890A-4851-955F-00A346E0E188}" srcOrd="0" destOrd="0" parTransId="{536EB181-6D7C-4B97-A37E-95DCCA9E5136}" sibTransId="{9286CF32-5F09-46D2-B552-2B60DD24278E}"/>
    <dgm:cxn modelId="{D6F2D3BA-F28A-4921-8E83-3A659E5F79E3}" type="presOf" srcId="{ABD7E5A4-7B87-4B14-BD3B-A96AF06E0003}" destId="{20A2BC91-B595-4910-ADFA-1D2B57ABD610}" srcOrd="1" destOrd="0" presId="urn:microsoft.com/office/officeart/2005/8/layout/hierarchy2"/>
    <dgm:cxn modelId="{7330B824-4F2B-4942-82E3-4ED047CE9CE5}" type="presOf" srcId="{51ED01A1-033B-4C9E-8E97-553F09DE649D}" destId="{699CDA84-D195-4D44-88FA-9E96B89DEACD}" srcOrd="1" destOrd="0" presId="urn:microsoft.com/office/officeart/2005/8/layout/hierarchy2"/>
    <dgm:cxn modelId="{92B3D2D2-76F3-4AD6-AE44-AAA156E0DFA4}" type="presOf" srcId="{D646E371-D2D2-40EA-B52D-0FFCC62C30BC}" destId="{3A352E0E-5AB5-4D82-A293-2F19424E24DC}" srcOrd="1" destOrd="0" presId="urn:microsoft.com/office/officeart/2005/8/layout/hierarchy2"/>
    <dgm:cxn modelId="{B8539C12-73CF-4C15-85DF-D9201898F23C}" type="presOf" srcId="{ABD7E5A4-7B87-4B14-BD3B-A96AF06E0003}" destId="{84906669-69E7-4992-9645-69BC9574DC75}" srcOrd="0" destOrd="0" presId="urn:microsoft.com/office/officeart/2005/8/layout/hierarchy2"/>
    <dgm:cxn modelId="{A126595D-BE75-4FF0-AB91-0237081D764C}" type="presOf" srcId="{11C2AF80-39FC-40DC-B3AA-1B747C8694AF}" destId="{5FE2B7B1-641D-4102-8A7F-291A418955EA}" srcOrd="0" destOrd="0" presId="urn:microsoft.com/office/officeart/2005/8/layout/hierarchy2"/>
    <dgm:cxn modelId="{4A53B3D6-7912-4FAB-8E80-B94694C40E99}" srcId="{CD8296DA-0594-41AB-8E02-3769FFC60B14}" destId="{EBFC137D-D3E9-4799-A18A-72CF28C38074}" srcOrd="2" destOrd="0" parTransId="{9FBF9C94-AACE-46C6-A72F-DB800167E55B}" sibTransId="{D4EEC18A-6277-4C87-9E76-0AE4E95110DF}"/>
    <dgm:cxn modelId="{618586CD-AA4D-4154-A3F7-666537D83FF0}" type="presOf" srcId="{51C5CDDF-49FC-4FE1-AFAF-6711F36A1345}" destId="{58C61AB6-D717-4C94-92C0-9FE6C26FDAAD}" srcOrd="0" destOrd="0" presId="urn:microsoft.com/office/officeart/2005/8/layout/hierarchy2"/>
    <dgm:cxn modelId="{F21CE1B8-2D8D-4490-9D7F-486B61032B17}" type="presOf" srcId="{536EB181-6D7C-4B97-A37E-95DCCA9E5136}" destId="{7EAB3133-B0D0-4094-BA60-8D626B191D95}" srcOrd="1" destOrd="0" presId="urn:microsoft.com/office/officeart/2005/8/layout/hierarchy2"/>
    <dgm:cxn modelId="{861E6E02-3AEA-4C6F-80C0-CE6FF801D36F}" type="presOf" srcId="{BF4E8793-491D-45BE-A889-50ADFC628FA9}" destId="{000FD960-E04B-436C-A03B-CC58580594E7}" srcOrd="0" destOrd="0" presId="urn:microsoft.com/office/officeart/2005/8/layout/hierarchy2"/>
    <dgm:cxn modelId="{0ED05762-0FA1-4A30-9FBE-5C02E10A2484}" type="presOf" srcId="{76507BA9-018F-4497-92F5-C3F394934759}" destId="{642FF023-73AB-4689-B4A9-A4A93B4431BD}" srcOrd="1" destOrd="0" presId="urn:microsoft.com/office/officeart/2005/8/layout/hierarchy2"/>
    <dgm:cxn modelId="{AEFA28B6-C5CC-42FC-BF89-5E17AD772831}" type="presOf" srcId="{55CD6D78-3F14-4A9E-B626-E864BA33B537}" destId="{381FEC6B-6BFB-464E-AF14-2E089D863B71}" srcOrd="1" destOrd="0" presId="urn:microsoft.com/office/officeart/2005/8/layout/hierarchy2"/>
    <dgm:cxn modelId="{C48CD11E-E44B-4A6C-98FF-63E8DCC9862B}" type="presOf" srcId="{EBFC137D-D3E9-4799-A18A-72CF28C38074}" destId="{440E2A77-AEB9-4E53-BD5E-551D77ED41E6}" srcOrd="0" destOrd="0" presId="urn:microsoft.com/office/officeart/2005/8/layout/hierarchy2"/>
    <dgm:cxn modelId="{23BD83C6-E923-45B8-8B1E-B75834D82E4C}" srcId="{05BD07F3-890A-4851-955F-00A346E0E188}" destId="{DA74D851-190F-4F4D-BAD4-A1BEAD4DA3D0}" srcOrd="2" destOrd="0" parTransId="{57325F3C-C21D-45EB-8B89-2D82CB8B3117}" sibTransId="{41D7578B-D561-41E6-A52D-DE5450AE12A9}"/>
    <dgm:cxn modelId="{BCC9FAFA-D072-4C10-A806-020DAC6920B4}" type="presOf" srcId="{D62F43C1-6867-4EFE-A558-AF3C6FE88FAC}" destId="{BB6A9CAD-92EA-432F-9B44-6A4FE2F9BE72}" srcOrd="1" destOrd="0" presId="urn:microsoft.com/office/officeart/2005/8/layout/hierarchy2"/>
    <dgm:cxn modelId="{98970423-30B9-4538-8063-717CD8CAA0D8}" srcId="{05BD07F3-890A-4851-955F-00A346E0E188}" destId="{64AB4AE1-9387-413F-9BCC-2A24113E05D5}" srcOrd="6" destOrd="0" parTransId="{D62F43C1-6867-4EFE-A558-AF3C6FE88FAC}" sibTransId="{413A61BA-9A2C-4B3B-800F-29CFADB3898A}"/>
    <dgm:cxn modelId="{84AD363A-3B0F-4325-AF05-5F1392DFD93D}" type="presOf" srcId="{55CD6D78-3F14-4A9E-B626-E864BA33B537}" destId="{3F56F567-40B8-4AE1-8F18-D8253DA93388}" srcOrd="0" destOrd="0" presId="urn:microsoft.com/office/officeart/2005/8/layout/hierarchy2"/>
    <dgm:cxn modelId="{115E7C03-715F-420B-B3B7-485296A5A7E3}" type="presOf" srcId="{DA74D851-190F-4F4D-BAD4-A1BEAD4DA3D0}" destId="{2C11C922-C1CC-4B78-97B7-0BEF27BB995E}" srcOrd="0" destOrd="0" presId="urn:microsoft.com/office/officeart/2005/8/layout/hierarchy2"/>
    <dgm:cxn modelId="{2D5E1763-044B-4247-A917-7A90C1DAE13C}" type="presOf" srcId="{05BD07F3-890A-4851-955F-00A346E0E188}" destId="{FFA68D44-E8B3-4DF6-86B3-2ED6DC382F3B}" srcOrd="0" destOrd="0" presId="urn:microsoft.com/office/officeart/2005/8/layout/hierarchy2"/>
    <dgm:cxn modelId="{61A7AF60-EB93-4E8C-82CC-08AE7A016817}" type="presOf" srcId="{9950635B-6034-4615-8BCA-6981A3439415}" destId="{4AB2EBEE-F4E9-4A67-9A46-6D115528A8EF}" srcOrd="1" destOrd="0" presId="urn:microsoft.com/office/officeart/2005/8/layout/hierarchy2"/>
    <dgm:cxn modelId="{2A94D0E7-6D50-4735-81F0-91A766589D2D}" type="presOf" srcId="{DDF874C3-6948-475F-B40A-DAA472A7F560}" destId="{FC782B31-12E5-4A0C-9B55-51B7351CD412}" srcOrd="0" destOrd="0" presId="urn:microsoft.com/office/officeart/2005/8/layout/hierarchy2"/>
    <dgm:cxn modelId="{2B6652CF-5A62-45E7-9A29-1C06314F7893}" type="presOf" srcId="{1F4783F4-3574-48D2-836D-18402A76162D}" destId="{FC16CAE9-ECE9-47A2-9675-299991FE34CE}" srcOrd="0" destOrd="0" presId="urn:microsoft.com/office/officeart/2005/8/layout/hierarchy2"/>
    <dgm:cxn modelId="{9E93A768-DD53-4E7C-ADFA-3C4509998DAF}" type="presOf" srcId="{51ED01A1-033B-4C9E-8E97-553F09DE649D}" destId="{E07C0001-2A92-499F-9B04-BAC1D2E6779A}" srcOrd="0" destOrd="0" presId="urn:microsoft.com/office/officeart/2005/8/layout/hierarchy2"/>
    <dgm:cxn modelId="{F9E23D71-4B56-4E90-9BED-E92EC04D9146}" type="presOf" srcId="{396A4566-1F5D-438F-93DC-323C538C2CA1}" destId="{4B5C4945-7D33-4263-9962-03BEFBE13536}" srcOrd="0" destOrd="0" presId="urn:microsoft.com/office/officeart/2005/8/layout/hierarchy2"/>
    <dgm:cxn modelId="{0FE7CCD7-7DF6-40B5-88B7-53890601F5DA}" srcId="{CD8296DA-0594-41AB-8E02-3769FFC60B14}" destId="{11C2AF80-39FC-40DC-B3AA-1B747C8694AF}" srcOrd="1" destOrd="0" parTransId="{6702B941-8E13-4066-9232-8409B375EDA1}" sibTransId="{0B65ABA9-CFC0-41C3-8110-B3A80B353434}"/>
    <dgm:cxn modelId="{1CF88FF1-F45C-418D-9FB3-EB40A944733A}" type="presOf" srcId="{DE5C71F9-E8D5-4549-BA4B-D719D8EEC3AA}" destId="{CBBD8976-1DB1-48AE-8FAB-6407982FAFCB}" srcOrd="0" destOrd="0" presId="urn:microsoft.com/office/officeart/2005/8/layout/hierarchy2"/>
    <dgm:cxn modelId="{59527C4F-80FD-405B-9248-C1F981EC5268}" type="presOf" srcId="{9950635B-6034-4615-8BCA-6981A3439415}" destId="{47B1B686-A406-4FC0-8B94-EB38FD329811}" srcOrd="0" destOrd="0" presId="urn:microsoft.com/office/officeart/2005/8/layout/hierarchy2"/>
    <dgm:cxn modelId="{EA603BCD-AE47-4C4F-9829-053477CC7362}" type="presOf" srcId="{D646E371-D2D2-40EA-B52D-0FFCC62C30BC}" destId="{E25D5C84-4329-4A28-BA3F-DE391FC14132}" srcOrd="0" destOrd="0" presId="urn:microsoft.com/office/officeart/2005/8/layout/hierarchy2"/>
    <dgm:cxn modelId="{EE6C1B1B-6953-46C4-8F61-B7D1AB9D6E44}" type="presOf" srcId="{6702B941-8E13-4066-9232-8409B375EDA1}" destId="{E5BFC1A9-F046-4891-B3DD-69DE90C0BFA6}" srcOrd="0" destOrd="0" presId="urn:microsoft.com/office/officeart/2005/8/layout/hierarchy2"/>
    <dgm:cxn modelId="{2AB104C2-8954-470B-B86C-8CC87F0D5275}" type="presOf" srcId="{021F89E0-F9E1-4097-A869-5BEEEE701546}" destId="{9ABACBD0-F73D-48B2-AFF0-B0FA038F8ED8}" srcOrd="0" destOrd="0" presId="urn:microsoft.com/office/officeart/2005/8/layout/hierarchy2"/>
    <dgm:cxn modelId="{874DAFBD-1EF6-4058-93BF-43D124346DB4}" srcId="{20650530-4F85-4494-9E3D-E82520161F7A}" destId="{E003F0E0-5FDB-43E1-A1CE-55F57CB61AD1}" srcOrd="2" destOrd="0" parTransId="{76507BA9-018F-4497-92F5-C3F394934759}" sibTransId="{C8F1E0B8-5396-4191-AAD5-B8C0FA6A1383}"/>
    <dgm:cxn modelId="{99D204E1-F8F9-4B43-953B-478C5039012A}" type="presOf" srcId="{8ED19694-A4EA-47C9-A3CE-FB2C3806EA0B}" destId="{B4066F2A-3EF0-44CB-B1C2-9023292CA26D}" srcOrd="0" destOrd="0" presId="urn:microsoft.com/office/officeart/2005/8/layout/hierarchy2"/>
    <dgm:cxn modelId="{83229A93-C49D-479C-AC20-A252BC308EBF}" srcId="{05BD07F3-890A-4851-955F-00A346E0E188}" destId="{30774FB7-094F-4109-98D1-2EBFCDD58664}" srcOrd="0" destOrd="0" parTransId="{396A4566-1F5D-438F-93DC-323C538C2CA1}" sibTransId="{37F60404-3FBA-4D31-90DE-FE768B73BB1D}"/>
    <dgm:cxn modelId="{5125E7E0-EAF2-4B4E-9D46-DBAB33CE5E92}" type="presOf" srcId="{1F4783F4-3574-48D2-836D-18402A76162D}" destId="{A53C4D55-938C-485F-956F-6A78986F71AD}" srcOrd="1" destOrd="0" presId="urn:microsoft.com/office/officeart/2005/8/layout/hierarchy2"/>
    <dgm:cxn modelId="{821E72ED-6F15-4CD5-BF18-F62DD88B43FE}" type="presOf" srcId="{6702B941-8E13-4066-9232-8409B375EDA1}" destId="{A19B769E-B587-4B21-BB1D-F0C326CC3E2D}" srcOrd="1" destOrd="0" presId="urn:microsoft.com/office/officeart/2005/8/layout/hierarchy2"/>
    <dgm:cxn modelId="{898DFFED-CA2A-4C5F-BB74-285D39C1247E}" srcId="{021F89E0-F9E1-4097-A869-5BEEEE701546}" destId="{51C5CDDF-49FC-4FE1-AFAF-6711F36A1345}" srcOrd="0" destOrd="0" parTransId="{F5F3E4E1-79A9-4954-AC6A-2DE50C2BE2B0}" sibTransId="{55A0253A-29E6-4F47-BF56-C2046B3F6CFA}"/>
    <dgm:cxn modelId="{44359B3A-5B92-4366-9A27-9E60FB228577}" type="presOf" srcId="{D62F43C1-6867-4EFE-A558-AF3C6FE88FAC}" destId="{AF5AB24B-90BE-4045-9ADE-3631B78A2894}" srcOrd="0" destOrd="0" presId="urn:microsoft.com/office/officeart/2005/8/layout/hierarchy2"/>
    <dgm:cxn modelId="{4D7ACFA6-F69F-4A38-BD85-3B162328C4A4}" type="presOf" srcId="{57325F3C-C21D-45EB-8B89-2D82CB8B3117}" destId="{B78D4573-C3D7-4F61-B3D4-A5DA4A2EAD0C}" srcOrd="1" destOrd="0" presId="urn:microsoft.com/office/officeart/2005/8/layout/hierarchy2"/>
    <dgm:cxn modelId="{8E18A544-1B93-42DD-A652-5A9A4D1D843F}" srcId="{05BD07F3-890A-4851-955F-00A346E0E188}" destId="{BF4E8793-491D-45BE-A889-50ADFC628FA9}" srcOrd="1" destOrd="0" parTransId="{EDDE27EF-ACA2-418F-A01B-EF845752F401}" sibTransId="{600F34B3-6F2C-497F-B235-0D50BB75B9E4}"/>
    <dgm:cxn modelId="{650B337F-9DB9-4768-B55F-D74051E9C0AE}" srcId="{05BD07F3-890A-4851-955F-00A346E0E188}" destId="{DE5C71F9-E8D5-4549-BA4B-D719D8EEC3AA}" srcOrd="4" destOrd="0" parTransId="{55CD6D78-3F14-4A9E-B626-E864BA33B537}" sibTransId="{B1C982D7-11C0-4D16-BDFD-025D522AD743}"/>
    <dgm:cxn modelId="{A0DEC9A9-0BD0-450A-8201-D025FC325619}" type="presOf" srcId="{5923B72D-70DA-4AFF-827F-B132A391963D}" destId="{F4DD3DEC-0358-4065-ACAB-093B9353FEC9}" srcOrd="0" destOrd="0" presId="urn:microsoft.com/office/officeart/2005/8/layout/hierarchy2"/>
    <dgm:cxn modelId="{20C2743B-A760-4E00-9AB1-8D45C9F338E9}" type="presOf" srcId="{76507BA9-018F-4497-92F5-C3F394934759}" destId="{8E0A71B0-6780-4039-BD65-5E801CBC1F80}" srcOrd="0" destOrd="0" presId="urn:microsoft.com/office/officeart/2005/8/layout/hierarchy2"/>
    <dgm:cxn modelId="{17F425F0-BD06-444E-AB87-088658225776}" type="presOf" srcId="{64AB4AE1-9387-413F-9BCC-2A24113E05D5}" destId="{2C59F039-ACA0-4E25-AAEB-EFB1E8DEE2E8}" srcOrd="0" destOrd="0" presId="urn:microsoft.com/office/officeart/2005/8/layout/hierarchy2"/>
    <dgm:cxn modelId="{D0D4662A-8147-4698-8341-87E1721F5713}" type="presOf" srcId="{396A4566-1F5D-438F-93DC-323C538C2CA1}" destId="{AEEF3D68-EF1C-4E3D-B90A-57C4600F74AE}" srcOrd="1" destOrd="0" presId="urn:microsoft.com/office/officeart/2005/8/layout/hierarchy2"/>
    <dgm:cxn modelId="{7FFB995E-E242-4AF5-A8FA-5D89753F57D1}" srcId="{51C5CDDF-49FC-4FE1-AFAF-6711F36A1345}" destId="{CD8296DA-0594-41AB-8E02-3769FFC60B14}" srcOrd="1" destOrd="0" parTransId="{5923B72D-70DA-4AFF-827F-B132A391963D}" sibTransId="{D874ED8E-7E1D-49A1-A5CC-94F4ADB1D025}"/>
    <dgm:cxn modelId="{7B85BB81-8AD9-424F-BDC1-E4D1748BB423}" type="presOf" srcId="{9FBF9C94-AACE-46C6-A72F-DB800167E55B}" destId="{F0B08688-A1D2-4444-B993-1297D7B434A5}" srcOrd="0" destOrd="0" presId="urn:microsoft.com/office/officeart/2005/8/layout/hierarchy2"/>
    <dgm:cxn modelId="{D113256E-BA4F-4309-A76A-2937329B25A0}" srcId="{20650530-4F85-4494-9E3D-E82520161F7A}" destId="{61B56D8A-4434-4214-AF3B-67BA33A32277}" srcOrd="1" destOrd="0" parTransId="{D646E371-D2D2-40EA-B52D-0FFCC62C30BC}" sibTransId="{47ACD7F6-841D-4E3E-9F25-5BFD77682A24}"/>
    <dgm:cxn modelId="{0CE21D07-5E46-414D-A305-75CCC1348EF6}" type="presOf" srcId="{20650530-4F85-4494-9E3D-E82520161F7A}" destId="{CDB4293B-8BC7-4A40-BD9E-EB33EDBB539C}" srcOrd="0" destOrd="0" presId="urn:microsoft.com/office/officeart/2005/8/layout/hierarchy2"/>
    <dgm:cxn modelId="{FF99EC23-C148-4AE9-BC43-D9487E861E0E}" type="presOf" srcId="{147CE89B-6D62-4C7F-9522-11373948DDD5}" destId="{8A362642-5DA5-42EB-83EB-9525B59998B9}" srcOrd="0" destOrd="0" presId="urn:microsoft.com/office/officeart/2005/8/layout/hierarchy2"/>
    <dgm:cxn modelId="{33A48217-75A8-45D2-A6C3-C1CF5B27F359}" type="presOf" srcId="{9FBF9C94-AACE-46C6-A72F-DB800167E55B}" destId="{AF0CA855-C9C1-41B7-9A49-58B7D307695C}" srcOrd="1" destOrd="0" presId="urn:microsoft.com/office/officeart/2005/8/layout/hierarchy2"/>
    <dgm:cxn modelId="{C3F025A9-A239-4268-9595-2D0168644AC8}" srcId="{20650530-4F85-4494-9E3D-E82520161F7A}" destId="{DDF874C3-6948-475F-B40A-DAA472A7F560}" srcOrd="0" destOrd="0" parTransId="{1F4783F4-3574-48D2-836D-18402A76162D}" sibTransId="{9F9819BA-9092-4662-846B-D04FE17160AD}"/>
    <dgm:cxn modelId="{0664816F-CAD7-49E9-ACBF-34C27F5B47D8}" type="presOf" srcId="{CD8296DA-0594-41AB-8E02-3769FFC60B14}" destId="{CDE41A87-8334-445B-BFB3-9F77EC9A3B60}" srcOrd="0" destOrd="0" presId="urn:microsoft.com/office/officeart/2005/8/layout/hierarchy2"/>
    <dgm:cxn modelId="{6AEC045F-000C-45F9-8B46-46DF7561634A}" srcId="{05BD07F3-890A-4851-955F-00A346E0E188}" destId="{147CE89B-6D62-4C7F-9522-11373948DDD5}" srcOrd="3" destOrd="0" parTransId="{51ED01A1-033B-4C9E-8E97-553F09DE649D}" sibTransId="{D9AEED41-DB8E-4CEB-B28A-FBD720DA956E}"/>
    <dgm:cxn modelId="{4F276ADF-BA75-4849-A56A-26B9F9AC83BB}" type="presOf" srcId="{EDDE27EF-ACA2-418F-A01B-EF845752F401}" destId="{00DACCF3-0392-46C1-A7DD-DCCFC4FE8AED}" srcOrd="0" destOrd="0" presId="urn:microsoft.com/office/officeart/2005/8/layout/hierarchy2"/>
    <dgm:cxn modelId="{83EC4765-22FE-4B71-81A6-F1B5FE042240}" type="presOf" srcId="{61B56D8A-4434-4214-AF3B-67BA33A32277}" destId="{BE645E34-BB2C-48F1-9AFF-7699BEED12BC}" srcOrd="0" destOrd="0" presId="urn:microsoft.com/office/officeart/2005/8/layout/hierarchy2"/>
    <dgm:cxn modelId="{6CBB0E91-5F21-4D48-8C83-087BFC0DF57F}" type="presOf" srcId="{5923B72D-70DA-4AFF-827F-B132A391963D}" destId="{B109E217-7F23-4EDB-AE5A-1BA1A3D7E8A5}" srcOrd="1" destOrd="0" presId="urn:microsoft.com/office/officeart/2005/8/layout/hierarchy2"/>
    <dgm:cxn modelId="{08A6CCF2-346F-4094-A91B-9EC0A2C0B6DA}" type="presOf" srcId="{536EB181-6D7C-4B97-A37E-95DCCA9E5136}" destId="{6E14D70B-94CC-4C8B-A4CE-C0F95438DCF4}" srcOrd="0" destOrd="0" presId="urn:microsoft.com/office/officeart/2005/8/layout/hierarchy2"/>
    <dgm:cxn modelId="{D171FDB6-29E5-4B80-B97E-A6E6F406500B}" type="presParOf" srcId="{9ABACBD0-F73D-48B2-AFF0-B0FA038F8ED8}" destId="{EA741CD1-47E5-41D9-B4C8-7815D10BBEC4}" srcOrd="0" destOrd="0" presId="urn:microsoft.com/office/officeart/2005/8/layout/hierarchy2"/>
    <dgm:cxn modelId="{0B14BD49-1044-4248-8655-FF3403F94DCA}" type="presParOf" srcId="{EA741CD1-47E5-41D9-B4C8-7815D10BBEC4}" destId="{58C61AB6-D717-4C94-92C0-9FE6C26FDAAD}" srcOrd="0" destOrd="0" presId="urn:microsoft.com/office/officeart/2005/8/layout/hierarchy2"/>
    <dgm:cxn modelId="{D88D9842-3598-4611-A42F-7B19C0392F6A}" type="presParOf" srcId="{EA741CD1-47E5-41D9-B4C8-7815D10BBEC4}" destId="{06571E2D-8C76-4628-8594-A95F83E1CCDB}" srcOrd="1" destOrd="0" presId="urn:microsoft.com/office/officeart/2005/8/layout/hierarchy2"/>
    <dgm:cxn modelId="{A0ABE993-EA49-40B0-B8CB-F5E9A6F84093}" type="presParOf" srcId="{06571E2D-8C76-4628-8594-A95F83E1CCDB}" destId="{84906669-69E7-4992-9645-69BC9574DC75}" srcOrd="0" destOrd="0" presId="urn:microsoft.com/office/officeart/2005/8/layout/hierarchy2"/>
    <dgm:cxn modelId="{F1521BEB-85E7-4D7B-B876-11C72C5D1C08}" type="presParOf" srcId="{84906669-69E7-4992-9645-69BC9574DC75}" destId="{20A2BC91-B595-4910-ADFA-1D2B57ABD610}" srcOrd="0" destOrd="0" presId="urn:microsoft.com/office/officeart/2005/8/layout/hierarchy2"/>
    <dgm:cxn modelId="{8AB0B233-207C-41B5-BDA4-A718DFC62B72}" type="presParOf" srcId="{06571E2D-8C76-4628-8594-A95F83E1CCDB}" destId="{516D0142-6474-4B77-B2E9-99141DC3087E}" srcOrd="1" destOrd="0" presId="urn:microsoft.com/office/officeart/2005/8/layout/hierarchy2"/>
    <dgm:cxn modelId="{6604C1E7-2F4A-42C5-9612-6EB65D71E449}" type="presParOf" srcId="{516D0142-6474-4B77-B2E9-99141DC3087E}" destId="{CDB4293B-8BC7-4A40-BD9E-EB33EDBB539C}" srcOrd="0" destOrd="0" presId="urn:microsoft.com/office/officeart/2005/8/layout/hierarchy2"/>
    <dgm:cxn modelId="{4018C760-6ADB-440A-9BB4-74A4E92E0DFD}" type="presParOf" srcId="{516D0142-6474-4B77-B2E9-99141DC3087E}" destId="{EE12D703-F35A-4396-90B0-6E1C5E3B53EF}" srcOrd="1" destOrd="0" presId="urn:microsoft.com/office/officeart/2005/8/layout/hierarchy2"/>
    <dgm:cxn modelId="{4C9245A6-B4C0-4BB6-BDD1-49922928B8B5}" type="presParOf" srcId="{EE12D703-F35A-4396-90B0-6E1C5E3B53EF}" destId="{FC16CAE9-ECE9-47A2-9675-299991FE34CE}" srcOrd="0" destOrd="0" presId="urn:microsoft.com/office/officeart/2005/8/layout/hierarchy2"/>
    <dgm:cxn modelId="{0381ACC3-3219-4A0F-B0BD-8608D6B32134}" type="presParOf" srcId="{FC16CAE9-ECE9-47A2-9675-299991FE34CE}" destId="{A53C4D55-938C-485F-956F-6A78986F71AD}" srcOrd="0" destOrd="0" presId="urn:microsoft.com/office/officeart/2005/8/layout/hierarchy2"/>
    <dgm:cxn modelId="{9D300517-65E1-4F97-AC3A-6B74A47CAEF3}" type="presParOf" srcId="{EE12D703-F35A-4396-90B0-6E1C5E3B53EF}" destId="{1808AEBD-7E14-4B1C-9734-C7EBEBEEBA53}" srcOrd="1" destOrd="0" presId="urn:microsoft.com/office/officeart/2005/8/layout/hierarchy2"/>
    <dgm:cxn modelId="{38F66110-049A-4F91-8763-6A7E2AE519E6}" type="presParOf" srcId="{1808AEBD-7E14-4B1C-9734-C7EBEBEEBA53}" destId="{FC782B31-12E5-4A0C-9B55-51B7351CD412}" srcOrd="0" destOrd="0" presId="urn:microsoft.com/office/officeart/2005/8/layout/hierarchy2"/>
    <dgm:cxn modelId="{B513D52E-CC7D-46CE-A908-534190968B57}" type="presParOf" srcId="{1808AEBD-7E14-4B1C-9734-C7EBEBEEBA53}" destId="{51496151-957A-48A2-B3C9-1A2D7CC15191}" srcOrd="1" destOrd="0" presId="urn:microsoft.com/office/officeart/2005/8/layout/hierarchy2"/>
    <dgm:cxn modelId="{60A04633-9255-4840-8585-302577B810B1}" type="presParOf" srcId="{EE12D703-F35A-4396-90B0-6E1C5E3B53EF}" destId="{E25D5C84-4329-4A28-BA3F-DE391FC14132}" srcOrd="2" destOrd="0" presId="urn:microsoft.com/office/officeart/2005/8/layout/hierarchy2"/>
    <dgm:cxn modelId="{6EEF8BBE-DED7-4023-AD76-0035F7E9B108}" type="presParOf" srcId="{E25D5C84-4329-4A28-BA3F-DE391FC14132}" destId="{3A352E0E-5AB5-4D82-A293-2F19424E24DC}" srcOrd="0" destOrd="0" presId="urn:microsoft.com/office/officeart/2005/8/layout/hierarchy2"/>
    <dgm:cxn modelId="{495E2EF8-25CA-404E-8521-1F7405D3AE2F}" type="presParOf" srcId="{EE12D703-F35A-4396-90B0-6E1C5E3B53EF}" destId="{B497ECEE-5E80-472A-B88E-063D11491553}" srcOrd="3" destOrd="0" presId="urn:microsoft.com/office/officeart/2005/8/layout/hierarchy2"/>
    <dgm:cxn modelId="{D18B6061-778F-42CF-A400-1ED73727B4F3}" type="presParOf" srcId="{B497ECEE-5E80-472A-B88E-063D11491553}" destId="{BE645E34-BB2C-48F1-9AFF-7699BEED12BC}" srcOrd="0" destOrd="0" presId="urn:microsoft.com/office/officeart/2005/8/layout/hierarchy2"/>
    <dgm:cxn modelId="{78EC6617-8354-43EE-9F52-2F053917ACF7}" type="presParOf" srcId="{B497ECEE-5E80-472A-B88E-063D11491553}" destId="{7BA991B1-720C-4C9B-8678-437145D1D85D}" srcOrd="1" destOrd="0" presId="urn:microsoft.com/office/officeart/2005/8/layout/hierarchy2"/>
    <dgm:cxn modelId="{733C0166-732C-4DEA-BBFF-12A8D2C21E23}" type="presParOf" srcId="{EE12D703-F35A-4396-90B0-6E1C5E3B53EF}" destId="{8E0A71B0-6780-4039-BD65-5E801CBC1F80}" srcOrd="4" destOrd="0" presId="urn:microsoft.com/office/officeart/2005/8/layout/hierarchy2"/>
    <dgm:cxn modelId="{67F80733-F728-4A76-9204-FDDDBCEF7724}" type="presParOf" srcId="{8E0A71B0-6780-4039-BD65-5E801CBC1F80}" destId="{642FF023-73AB-4689-B4A9-A4A93B4431BD}" srcOrd="0" destOrd="0" presId="urn:microsoft.com/office/officeart/2005/8/layout/hierarchy2"/>
    <dgm:cxn modelId="{23DD4DC2-B533-45FA-9329-F900C6B4DADE}" type="presParOf" srcId="{EE12D703-F35A-4396-90B0-6E1C5E3B53EF}" destId="{A22EEA9E-5217-4CF5-A04A-E47BB66E7DBD}" srcOrd="5" destOrd="0" presId="urn:microsoft.com/office/officeart/2005/8/layout/hierarchy2"/>
    <dgm:cxn modelId="{C00069F2-7CAC-465E-9191-82B67DFFA2E5}" type="presParOf" srcId="{A22EEA9E-5217-4CF5-A04A-E47BB66E7DBD}" destId="{83CA6361-B9D8-4EFF-9F15-A0AFE89ACFA0}" srcOrd="0" destOrd="0" presId="urn:microsoft.com/office/officeart/2005/8/layout/hierarchy2"/>
    <dgm:cxn modelId="{71AD14CD-F136-4226-B4FE-73CD46B603AF}" type="presParOf" srcId="{A22EEA9E-5217-4CF5-A04A-E47BB66E7DBD}" destId="{34AE2848-DA9D-486C-9C4E-D4EC84219F43}" srcOrd="1" destOrd="0" presId="urn:microsoft.com/office/officeart/2005/8/layout/hierarchy2"/>
    <dgm:cxn modelId="{63F0EEB7-28CF-402B-9B7C-0B27A8C5A3DB}" type="presParOf" srcId="{06571E2D-8C76-4628-8594-A95F83E1CCDB}" destId="{F4DD3DEC-0358-4065-ACAB-093B9353FEC9}" srcOrd="2" destOrd="0" presId="urn:microsoft.com/office/officeart/2005/8/layout/hierarchy2"/>
    <dgm:cxn modelId="{EF725404-83D7-4E7C-BD2F-5D300644431D}" type="presParOf" srcId="{F4DD3DEC-0358-4065-ACAB-093B9353FEC9}" destId="{B109E217-7F23-4EDB-AE5A-1BA1A3D7E8A5}" srcOrd="0" destOrd="0" presId="urn:microsoft.com/office/officeart/2005/8/layout/hierarchy2"/>
    <dgm:cxn modelId="{2ABCFB71-9374-4782-A902-1429F954ACE3}" type="presParOf" srcId="{06571E2D-8C76-4628-8594-A95F83E1CCDB}" destId="{555EE937-5010-46A7-AD8B-12095DECDAC9}" srcOrd="3" destOrd="0" presId="urn:microsoft.com/office/officeart/2005/8/layout/hierarchy2"/>
    <dgm:cxn modelId="{107EEB30-F486-41A5-BA61-9D0CE2242DC2}" type="presParOf" srcId="{555EE937-5010-46A7-AD8B-12095DECDAC9}" destId="{CDE41A87-8334-445B-BFB3-9F77EC9A3B60}" srcOrd="0" destOrd="0" presId="urn:microsoft.com/office/officeart/2005/8/layout/hierarchy2"/>
    <dgm:cxn modelId="{98AF0EBA-C7F8-47EA-B6C3-6F03C8AEFA68}" type="presParOf" srcId="{555EE937-5010-46A7-AD8B-12095DECDAC9}" destId="{11B72F05-E3B6-41E4-B227-58CFDC67171D}" srcOrd="1" destOrd="0" presId="urn:microsoft.com/office/officeart/2005/8/layout/hierarchy2"/>
    <dgm:cxn modelId="{44DF399E-3DD2-472A-814C-3B8B9D6E76AC}" type="presParOf" srcId="{11B72F05-E3B6-41E4-B227-58CFDC67171D}" destId="{6E14D70B-94CC-4C8B-A4CE-C0F95438DCF4}" srcOrd="0" destOrd="0" presId="urn:microsoft.com/office/officeart/2005/8/layout/hierarchy2"/>
    <dgm:cxn modelId="{AEFDDF3E-77A5-4530-84BF-CDC8A653B5F0}" type="presParOf" srcId="{6E14D70B-94CC-4C8B-A4CE-C0F95438DCF4}" destId="{7EAB3133-B0D0-4094-BA60-8D626B191D95}" srcOrd="0" destOrd="0" presId="urn:microsoft.com/office/officeart/2005/8/layout/hierarchy2"/>
    <dgm:cxn modelId="{01F42425-FD7E-4A20-A86C-7B62D5701B44}" type="presParOf" srcId="{11B72F05-E3B6-41E4-B227-58CFDC67171D}" destId="{882FD650-A768-43BF-B29B-671A0D22F9C7}" srcOrd="1" destOrd="0" presId="urn:microsoft.com/office/officeart/2005/8/layout/hierarchy2"/>
    <dgm:cxn modelId="{CDD1BB89-1835-4A8E-980B-9E780B3379E6}" type="presParOf" srcId="{882FD650-A768-43BF-B29B-671A0D22F9C7}" destId="{FFA68D44-E8B3-4DF6-86B3-2ED6DC382F3B}" srcOrd="0" destOrd="0" presId="urn:microsoft.com/office/officeart/2005/8/layout/hierarchy2"/>
    <dgm:cxn modelId="{4C18B35B-81CF-47EB-8B24-AD2087D5B3A6}" type="presParOf" srcId="{882FD650-A768-43BF-B29B-671A0D22F9C7}" destId="{EC200570-FB19-4236-908C-56A55D948B55}" srcOrd="1" destOrd="0" presId="urn:microsoft.com/office/officeart/2005/8/layout/hierarchy2"/>
    <dgm:cxn modelId="{CDF5061A-A5DB-4FC2-9B8F-74768A257977}" type="presParOf" srcId="{EC200570-FB19-4236-908C-56A55D948B55}" destId="{4B5C4945-7D33-4263-9962-03BEFBE13536}" srcOrd="0" destOrd="0" presId="urn:microsoft.com/office/officeart/2005/8/layout/hierarchy2"/>
    <dgm:cxn modelId="{534A8EE6-9D1F-410D-90E5-F557B0656538}" type="presParOf" srcId="{4B5C4945-7D33-4263-9962-03BEFBE13536}" destId="{AEEF3D68-EF1C-4E3D-B90A-57C4600F74AE}" srcOrd="0" destOrd="0" presId="urn:microsoft.com/office/officeart/2005/8/layout/hierarchy2"/>
    <dgm:cxn modelId="{22D98E01-5FA9-4509-B9B2-05722E495C3D}" type="presParOf" srcId="{EC200570-FB19-4236-908C-56A55D948B55}" destId="{AE16456F-5788-459E-8974-373DBA2917AA}" srcOrd="1" destOrd="0" presId="urn:microsoft.com/office/officeart/2005/8/layout/hierarchy2"/>
    <dgm:cxn modelId="{27CB8DE4-1C0B-46ED-B888-06BBE9021BBD}" type="presParOf" srcId="{AE16456F-5788-459E-8974-373DBA2917AA}" destId="{A9510904-3F64-4401-BD39-8E7A1AABCD94}" srcOrd="0" destOrd="0" presId="urn:microsoft.com/office/officeart/2005/8/layout/hierarchy2"/>
    <dgm:cxn modelId="{096BB0F3-B050-4BDD-9306-69F56AF1D5B0}" type="presParOf" srcId="{AE16456F-5788-459E-8974-373DBA2917AA}" destId="{65962025-3035-4CC4-A1C5-B0229B57BD25}" srcOrd="1" destOrd="0" presId="urn:microsoft.com/office/officeart/2005/8/layout/hierarchy2"/>
    <dgm:cxn modelId="{6A5089B1-A63C-4A16-B0E7-75EDD00F5B31}" type="presParOf" srcId="{EC200570-FB19-4236-908C-56A55D948B55}" destId="{00DACCF3-0392-46C1-A7DD-DCCFC4FE8AED}" srcOrd="2" destOrd="0" presId="urn:microsoft.com/office/officeart/2005/8/layout/hierarchy2"/>
    <dgm:cxn modelId="{63B54EB5-19E4-4031-8F5E-D4D38D1A6537}" type="presParOf" srcId="{00DACCF3-0392-46C1-A7DD-DCCFC4FE8AED}" destId="{5EE48A49-121D-4AD5-A006-49573ECF2705}" srcOrd="0" destOrd="0" presId="urn:microsoft.com/office/officeart/2005/8/layout/hierarchy2"/>
    <dgm:cxn modelId="{0F7CCD3F-0303-4B2D-8DCF-EDB4F904EB3A}" type="presParOf" srcId="{EC200570-FB19-4236-908C-56A55D948B55}" destId="{EBCCC881-0348-4ED2-A912-01BB702AA9D1}" srcOrd="3" destOrd="0" presId="urn:microsoft.com/office/officeart/2005/8/layout/hierarchy2"/>
    <dgm:cxn modelId="{E8F55014-4DEC-4A0B-8EAA-6E07D72F440B}" type="presParOf" srcId="{EBCCC881-0348-4ED2-A912-01BB702AA9D1}" destId="{000FD960-E04B-436C-A03B-CC58580594E7}" srcOrd="0" destOrd="0" presId="urn:microsoft.com/office/officeart/2005/8/layout/hierarchy2"/>
    <dgm:cxn modelId="{25435811-4BC5-4488-8781-31F37C837E88}" type="presParOf" srcId="{EBCCC881-0348-4ED2-A912-01BB702AA9D1}" destId="{5B1E37DE-477B-43EF-A155-00412F34F06F}" srcOrd="1" destOrd="0" presId="urn:microsoft.com/office/officeart/2005/8/layout/hierarchy2"/>
    <dgm:cxn modelId="{7E2CC6BD-2F5C-432C-8D48-44D986F1C399}" type="presParOf" srcId="{EC200570-FB19-4236-908C-56A55D948B55}" destId="{6D387459-486F-4CB8-880D-CB4F9324C5FD}" srcOrd="4" destOrd="0" presId="urn:microsoft.com/office/officeart/2005/8/layout/hierarchy2"/>
    <dgm:cxn modelId="{D3D5C796-B32E-4760-9350-342085F62E8E}" type="presParOf" srcId="{6D387459-486F-4CB8-880D-CB4F9324C5FD}" destId="{B78D4573-C3D7-4F61-B3D4-A5DA4A2EAD0C}" srcOrd="0" destOrd="0" presId="urn:microsoft.com/office/officeart/2005/8/layout/hierarchy2"/>
    <dgm:cxn modelId="{3482A2C7-41D7-4BAA-990B-98B295A7A2A2}" type="presParOf" srcId="{EC200570-FB19-4236-908C-56A55D948B55}" destId="{4BD2DD96-AA11-4158-A374-3D0E0E7A26CE}" srcOrd="5" destOrd="0" presId="urn:microsoft.com/office/officeart/2005/8/layout/hierarchy2"/>
    <dgm:cxn modelId="{B48F0A9E-6FAB-41EA-A833-08868D05AF00}" type="presParOf" srcId="{4BD2DD96-AA11-4158-A374-3D0E0E7A26CE}" destId="{2C11C922-C1CC-4B78-97B7-0BEF27BB995E}" srcOrd="0" destOrd="0" presId="urn:microsoft.com/office/officeart/2005/8/layout/hierarchy2"/>
    <dgm:cxn modelId="{F15E234A-B68F-4A07-B9F2-95BEAD994067}" type="presParOf" srcId="{4BD2DD96-AA11-4158-A374-3D0E0E7A26CE}" destId="{39F6418C-5FAE-449A-ABF3-084B2A42C6E9}" srcOrd="1" destOrd="0" presId="urn:microsoft.com/office/officeart/2005/8/layout/hierarchy2"/>
    <dgm:cxn modelId="{68A5207C-727A-43BC-98BA-092321A8F054}" type="presParOf" srcId="{EC200570-FB19-4236-908C-56A55D948B55}" destId="{E07C0001-2A92-499F-9B04-BAC1D2E6779A}" srcOrd="6" destOrd="0" presId="urn:microsoft.com/office/officeart/2005/8/layout/hierarchy2"/>
    <dgm:cxn modelId="{AF7782A8-FF02-41EA-BEC3-CA02561468DA}" type="presParOf" srcId="{E07C0001-2A92-499F-9B04-BAC1D2E6779A}" destId="{699CDA84-D195-4D44-88FA-9E96B89DEACD}" srcOrd="0" destOrd="0" presId="urn:microsoft.com/office/officeart/2005/8/layout/hierarchy2"/>
    <dgm:cxn modelId="{6DA73C95-EADA-4D4B-8BEE-3458A619F8E4}" type="presParOf" srcId="{EC200570-FB19-4236-908C-56A55D948B55}" destId="{FD0BC620-AC9C-41B5-9550-A51FDDDAE622}" srcOrd="7" destOrd="0" presId="urn:microsoft.com/office/officeart/2005/8/layout/hierarchy2"/>
    <dgm:cxn modelId="{3B90F332-E786-44A4-BFB2-84D4F2FD1A6E}" type="presParOf" srcId="{FD0BC620-AC9C-41B5-9550-A51FDDDAE622}" destId="{8A362642-5DA5-42EB-83EB-9525B59998B9}" srcOrd="0" destOrd="0" presId="urn:microsoft.com/office/officeart/2005/8/layout/hierarchy2"/>
    <dgm:cxn modelId="{0D697403-4D28-4574-A1AB-802E1958AFBE}" type="presParOf" srcId="{FD0BC620-AC9C-41B5-9550-A51FDDDAE622}" destId="{427D6017-0236-4A49-A77B-4A53EE2E5F80}" srcOrd="1" destOrd="0" presId="urn:microsoft.com/office/officeart/2005/8/layout/hierarchy2"/>
    <dgm:cxn modelId="{C1DE4210-5470-4646-B0FA-10058ACEB582}" type="presParOf" srcId="{EC200570-FB19-4236-908C-56A55D948B55}" destId="{3F56F567-40B8-4AE1-8F18-D8253DA93388}" srcOrd="8" destOrd="0" presId="urn:microsoft.com/office/officeart/2005/8/layout/hierarchy2"/>
    <dgm:cxn modelId="{51C72D22-F9CB-46B8-B753-F212E155F474}" type="presParOf" srcId="{3F56F567-40B8-4AE1-8F18-D8253DA93388}" destId="{381FEC6B-6BFB-464E-AF14-2E089D863B71}" srcOrd="0" destOrd="0" presId="urn:microsoft.com/office/officeart/2005/8/layout/hierarchy2"/>
    <dgm:cxn modelId="{6457803A-B8AC-423F-94E4-EAF01C5CD2ED}" type="presParOf" srcId="{EC200570-FB19-4236-908C-56A55D948B55}" destId="{ED680A8E-6625-416C-B454-572B792FB07F}" srcOrd="9" destOrd="0" presId="urn:microsoft.com/office/officeart/2005/8/layout/hierarchy2"/>
    <dgm:cxn modelId="{F77BCD79-13E0-431E-AE40-FA53C329308C}" type="presParOf" srcId="{ED680A8E-6625-416C-B454-572B792FB07F}" destId="{CBBD8976-1DB1-48AE-8FAB-6407982FAFCB}" srcOrd="0" destOrd="0" presId="urn:microsoft.com/office/officeart/2005/8/layout/hierarchy2"/>
    <dgm:cxn modelId="{36E223B5-112B-4DE2-A066-ADED669CF54D}" type="presParOf" srcId="{ED680A8E-6625-416C-B454-572B792FB07F}" destId="{59A213D8-15F8-4851-8794-7081AD9E6EBB}" srcOrd="1" destOrd="0" presId="urn:microsoft.com/office/officeart/2005/8/layout/hierarchy2"/>
    <dgm:cxn modelId="{28C031BE-676A-48A6-B65A-8058378EFA76}" type="presParOf" srcId="{EC200570-FB19-4236-908C-56A55D948B55}" destId="{47B1B686-A406-4FC0-8B94-EB38FD329811}" srcOrd="10" destOrd="0" presId="urn:microsoft.com/office/officeart/2005/8/layout/hierarchy2"/>
    <dgm:cxn modelId="{F4B54DFA-2A39-4EDF-B0AD-E4A1B49B8478}" type="presParOf" srcId="{47B1B686-A406-4FC0-8B94-EB38FD329811}" destId="{4AB2EBEE-F4E9-4A67-9A46-6D115528A8EF}" srcOrd="0" destOrd="0" presId="urn:microsoft.com/office/officeart/2005/8/layout/hierarchy2"/>
    <dgm:cxn modelId="{FB416901-1813-4D17-BE83-0EA761B20920}" type="presParOf" srcId="{EC200570-FB19-4236-908C-56A55D948B55}" destId="{0C788806-0351-47F0-BB6F-4DBAF9F5ECFA}" srcOrd="11" destOrd="0" presId="urn:microsoft.com/office/officeart/2005/8/layout/hierarchy2"/>
    <dgm:cxn modelId="{0F2D2F1D-EF87-462C-A7DB-1AD43E49F657}" type="presParOf" srcId="{0C788806-0351-47F0-BB6F-4DBAF9F5ECFA}" destId="{B4066F2A-3EF0-44CB-B1C2-9023292CA26D}" srcOrd="0" destOrd="0" presId="urn:microsoft.com/office/officeart/2005/8/layout/hierarchy2"/>
    <dgm:cxn modelId="{795334D8-5592-410D-9CE1-6E6C304BDC8C}" type="presParOf" srcId="{0C788806-0351-47F0-BB6F-4DBAF9F5ECFA}" destId="{A3942015-546B-41AA-9CA1-E0929C61322C}" srcOrd="1" destOrd="0" presId="urn:microsoft.com/office/officeart/2005/8/layout/hierarchy2"/>
    <dgm:cxn modelId="{25DED294-0978-4AD4-83F0-8031D3AB2B21}" type="presParOf" srcId="{EC200570-FB19-4236-908C-56A55D948B55}" destId="{AF5AB24B-90BE-4045-9ADE-3631B78A2894}" srcOrd="12" destOrd="0" presId="urn:microsoft.com/office/officeart/2005/8/layout/hierarchy2"/>
    <dgm:cxn modelId="{A4A902CD-59B5-4273-B73B-25E02E6C8966}" type="presParOf" srcId="{AF5AB24B-90BE-4045-9ADE-3631B78A2894}" destId="{BB6A9CAD-92EA-432F-9B44-6A4FE2F9BE72}" srcOrd="0" destOrd="0" presId="urn:microsoft.com/office/officeart/2005/8/layout/hierarchy2"/>
    <dgm:cxn modelId="{55A1A4E7-8ABA-43E1-93EB-C7A38B62402E}" type="presParOf" srcId="{EC200570-FB19-4236-908C-56A55D948B55}" destId="{22674EBF-8E96-4F10-AC9F-C642AB8894AD}" srcOrd="13" destOrd="0" presId="urn:microsoft.com/office/officeart/2005/8/layout/hierarchy2"/>
    <dgm:cxn modelId="{27ED5C85-B661-4EBA-830B-FB9565A6940B}" type="presParOf" srcId="{22674EBF-8E96-4F10-AC9F-C642AB8894AD}" destId="{2C59F039-ACA0-4E25-AAEB-EFB1E8DEE2E8}" srcOrd="0" destOrd="0" presId="urn:microsoft.com/office/officeart/2005/8/layout/hierarchy2"/>
    <dgm:cxn modelId="{FDB693A8-6FA9-4295-A0E0-219F9FDB1FDE}" type="presParOf" srcId="{22674EBF-8E96-4F10-AC9F-C642AB8894AD}" destId="{11EEC15C-23CE-4995-960C-F3861F694996}" srcOrd="1" destOrd="0" presId="urn:microsoft.com/office/officeart/2005/8/layout/hierarchy2"/>
    <dgm:cxn modelId="{8AAFCE78-A6D7-4528-9FB0-7BF9E6D260A1}" type="presParOf" srcId="{11B72F05-E3B6-41E4-B227-58CFDC67171D}" destId="{E5BFC1A9-F046-4891-B3DD-69DE90C0BFA6}" srcOrd="2" destOrd="0" presId="urn:microsoft.com/office/officeart/2005/8/layout/hierarchy2"/>
    <dgm:cxn modelId="{04427F04-3852-4D9F-9BB6-E133E8373EF1}" type="presParOf" srcId="{E5BFC1A9-F046-4891-B3DD-69DE90C0BFA6}" destId="{A19B769E-B587-4B21-BB1D-F0C326CC3E2D}" srcOrd="0" destOrd="0" presId="urn:microsoft.com/office/officeart/2005/8/layout/hierarchy2"/>
    <dgm:cxn modelId="{596AA467-D55C-4136-B6AB-6A51912016DA}" type="presParOf" srcId="{11B72F05-E3B6-41E4-B227-58CFDC67171D}" destId="{D76BBDFD-6EF6-433B-A6F7-90D6B7CD82E9}" srcOrd="3" destOrd="0" presId="urn:microsoft.com/office/officeart/2005/8/layout/hierarchy2"/>
    <dgm:cxn modelId="{EB153C05-B26A-495D-B933-4BFF590BD47F}" type="presParOf" srcId="{D76BBDFD-6EF6-433B-A6F7-90D6B7CD82E9}" destId="{5FE2B7B1-641D-4102-8A7F-291A418955EA}" srcOrd="0" destOrd="0" presId="urn:microsoft.com/office/officeart/2005/8/layout/hierarchy2"/>
    <dgm:cxn modelId="{6EA0D2BA-937C-42C1-BA36-6B34B1734DBD}" type="presParOf" srcId="{D76BBDFD-6EF6-433B-A6F7-90D6B7CD82E9}" destId="{EF1CACD0-3041-4252-BF55-15E201C5FD81}" srcOrd="1" destOrd="0" presId="urn:microsoft.com/office/officeart/2005/8/layout/hierarchy2"/>
    <dgm:cxn modelId="{063D23D8-3799-4D3D-A14E-B776C4D91F30}" type="presParOf" srcId="{11B72F05-E3B6-41E4-B227-58CFDC67171D}" destId="{F0B08688-A1D2-4444-B993-1297D7B434A5}" srcOrd="4" destOrd="0" presId="urn:microsoft.com/office/officeart/2005/8/layout/hierarchy2"/>
    <dgm:cxn modelId="{029E0CF2-9FA8-4B8C-9300-FF83F49BB271}" type="presParOf" srcId="{F0B08688-A1D2-4444-B993-1297D7B434A5}" destId="{AF0CA855-C9C1-41B7-9A49-58B7D307695C}" srcOrd="0" destOrd="0" presId="urn:microsoft.com/office/officeart/2005/8/layout/hierarchy2"/>
    <dgm:cxn modelId="{88392648-A21B-47E1-BF5B-EEBF667C2A16}" type="presParOf" srcId="{11B72F05-E3B6-41E4-B227-58CFDC67171D}" destId="{E0C368D9-F929-420E-AAB4-147310DA0922}" srcOrd="5" destOrd="0" presId="urn:microsoft.com/office/officeart/2005/8/layout/hierarchy2"/>
    <dgm:cxn modelId="{69812C8F-6500-4BB6-A204-A559C11DE3F8}" type="presParOf" srcId="{E0C368D9-F929-420E-AAB4-147310DA0922}" destId="{440E2A77-AEB9-4E53-BD5E-551D77ED41E6}" srcOrd="0" destOrd="0" presId="urn:microsoft.com/office/officeart/2005/8/layout/hierarchy2"/>
    <dgm:cxn modelId="{22DAC7F6-53B3-4040-BE14-508CF51FC674}" type="presParOf" srcId="{E0C368D9-F929-420E-AAB4-147310DA0922}" destId="{7E1C3238-87E8-4A84-A605-5F9D14A29DCE}" srcOrd="1" destOrd="0" presId="urn:microsoft.com/office/officeart/2005/8/layout/hierarchy2"/>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328CF412-0A3D-4A0E-8368-79D8DF9494B1}" type="datetimeFigureOut">
              <a:rPr lang="zh-CN" altLang="en-US" smtClean="0"/>
              <a:pPr/>
              <a:t>2019/4/28</a:t>
            </a:fld>
            <a:endParaRPr lang="zh-CN" altLang="en-US"/>
          </a:p>
        </p:txBody>
      </p:sp>
      <p:sp>
        <p:nvSpPr>
          <p:cNvPr id="4" name="页脚占位符 3"/>
          <p:cNvSpPr>
            <a:spLocks noGrp="1"/>
          </p:cNvSpPr>
          <p:nvPr>
            <p:ph type="ftr" sz="quarter" idx="2"/>
          </p:nvPr>
        </p:nvSpPr>
        <p:spPr>
          <a:xfrm>
            <a:off x="0" y="9386888"/>
            <a:ext cx="2930525" cy="493712"/>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29050" y="9386888"/>
            <a:ext cx="2930525" cy="493712"/>
          </a:xfrm>
          <a:prstGeom prst="rect">
            <a:avLst/>
          </a:prstGeom>
        </p:spPr>
        <p:txBody>
          <a:bodyPr vert="horz" lIns="91440" tIns="45720" rIns="91440" bIns="45720" rtlCol="0" anchor="b"/>
          <a:lstStyle>
            <a:lvl1pPr algn="r">
              <a:defRPr sz="1200"/>
            </a:lvl1pPr>
          </a:lstStyle>
          <a:p>
            <a:fld id="{F4345D55-87FD-4CBE-A6FF-35957252E60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5826"/>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29761" y="0"/>
            <a:ext cx="2929837" cy="495826"/>
          </a:xfrm>
          <a:prstGeom prst="rect">
            <a:avLst/>
          </a:prstGeom>
        </p:spPr>
        <p:txBody>
          <a:bodyPr vert="horz" lIns="91440" tIns="45720" rIns="91440" bIns="45720" rtlCol="0"/>
          <a:lstStyle>
            <a:lvl1pPr algn="r">
              <a:defRPr sz="1200"/>
            </a:lvl1pPr>
          </a:lstStyle>
          <a:p>
            <a:fld id="{B8BA51FC-61FD-4734-AF18-23E54AD09F46}" type="datetimeFigureOut">
              <a:rPr lang="zh-CN" altLang="en-US" smtClean="0"/>
              <a:pPr/>
              <a:t>2019/4/28</a:t>
            </a:fld>
            <a:endParaRPr lang="zh-CN" altLang="en-US"/>
          </a:p>
        </p:txBody>
      </p:sp>
      <p:sp>
        <p:nvSpPr>
          <p:cNvPr id="4" name="幻灯片图像占位符 3"/>
          <p:cNvSpPr>
            <a:spLocks noGrp="1" noRot="1" noChangeAspect="1"/>
          </p:cNvSpPr>
          <p:nvPr>
            <p:ph type="sldImg" idx="2"/>
          </p:nvPr>
        </p:nvSpPr>
        <p:spPr>
          <a:xfrm>
            <a:off x="415925" y="1235075"/>
            <a:ext cx="5929313" cy="3335338"/>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6117" y="4755803"/>
            <a:ext cx="5408930" cy="3891112"/>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386364"/>
            <a:ext cx="2929837" cy="495825"/>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29761" y="9386364"/>
            <a:ext cx="2929837" cy="495825"/>
          </a:xfrm>
          <a:prstGeom prst="rect">
            <a:avLst/>
          </a:prstGeom>
        </p:spPr>
        <p:txBody>
          <a:bodyPr vert="horz" lIns="91440" tIns="45720" rIns="91440" bIns="45720" rtlCol="0" anchor="b"/>
          <a:lstStyle>
            <a:lvl1pPr algn="r">
              <a:defRPr sz="1200"/>
            </a:lvl1pPr>
          </a:lstStyle>
          <a:p>
            <a:fld id="{E68F3F90-5559-4E45-A3E1-55502C4FB8D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E68F3F90-5559-4E45-A3E1-55502C4FB8DF}" type="slidenum">
              <a:rPr lang="zh-CN" altLang="en-US" smtClean="0"/>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dirty="0" smtClean="0"/>
              <a:t>（目前网报和金三比例计算时保留小数点位数不同，因金三只保留百分号后两位小数，若因此影响纳税人享受加计抵减政策，可人为适当调高四项服务的合计收入，需考虑纳税人转小规模的意愿）</a:t>
            </a:r>
            <a:endParaRPr lang="zh-CN" altLang="en-US" dirty="0"/>
          </a:p>
        </p:txBody>
      </p:sp>
      <p:sp>
        <p:nvSpPr>
          <p:cNvPr id="4" name="灯片编号占位符 3"/>
          <p:cNvSpPr>
            <a:spLocks noGrp="1"/>
          </p:cNvSpPr>
          <p:nvPr>
            <p:ph type="sldNum" sz="quarter" idx="10"/>
          </p:nvPr>
        </p:nvSpPr>
        <p:spPr/>
        <p:txBody>
          <a:bodyPr/>
          <a:lstStyle/>
          <a:p>
            <a:fld id="{E68F3F90-5559-4E45-A3E1-55502C4FB8DF}" type="slidenum">
              <a:rPr lang="zh-CN" altLang="en-US" smtClean="0"/>
              <a:pPr/>
              <a:t>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dirty="0" smtClean="0"/>
              <a:t>（目前网报和金三比例计算时保留小数点位数不同，因金三只保留百分号后两位小数，若因此影响纳税人享受加计抵减政策，可人为适当调高四项服务的合计收入，需考虑纳税人转小规模的意愿）</a:t>
            </a:r>
            <a:endParaRPr lang="zh-CN" altLang="en-US" dirty="0"/>
          </a:p>
        </p:txBody>
      </p:sp>
      <p:sp>
        <p:nvSpPr>
          <p:cNvPr id="4" name="灯片编号占位符 3"/>
          <p:cNvSpPr>
            <a:spLocks noGrp="1"/>
          </p:cNvSpPr>
          <p:nvPr>
            <p:ph type="sldNum" sz="quarter" idx="10"/>
          </p:nvPr>
        </p:nvSpPr>
        <p:spPr/>
        <p:txBody>
          <a:bodyPr/>
          <a:lstStyle/>
          <a:p>
            <a:fld id="{E68F3F90-5559-4E45-A3E1-55502C4FB8DF}" type="slidenum">
              <a:rPr lang="zh-CN" altLang="en-US" smtClean="0"/>
              <a:pPr/>
              <a:t>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med" advClick="0" advTm="0">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2019/4/28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pPr/>
              <a:t>2019/4/28</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pic>
        <p:nvPicPr>
          <p:cNvPr id="6" name="图片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96904" y="1438750"/>
            <a:ext cx="2727322" cy="1967170"/>
          </a:xfrm>
          <a:prstGeom prst="rect">
            <a:avLst/>
          </a:prstGeom>
        </p:spPr>
      </p:pic>
      <p:sp>
        <p:nvSpPr>
          <p:cNvPr id="7" name="矩形 6"/>
          <p:cNvSpPr/>
          <p:nvPr/>
        </p:nvSpPr>
        <p:spPr>
          <a:xfrm>
            <a:off x="3305332" y="1236689"/>
            <a:ext cx="4815412" cy="1323439"/>
          </a:xfrm>
          <a:prstGeom prst="rect">
            <a:avLst/>
          </a:prstGeom>
        </p:spPr>
        <p:txBody>
          <a:bodyPr wrap="square">
            <a:spAutoFit/>
          </a:bodyPr>
          <a:lstStyle/>
          <a:p>
            <a:pPr algn="ctr"/>
            <a:r>
              <a:rPr lang="zh-CN" altLang="en-US" sz="4000" b="1" dirty="0" smtClean="0"/>
              <a:t>生产生活性服务业</a:t>
            </a:r>
            <a:endParaRPr lang="en-US" altLang="zh-CN" sz="4000" b="1" dirty="0" smtClean="0"/>
          </a:p>
          <a:p>
            <a:pPr algn="ctr"/>
            <a:r>
              <a:rPr lang="zh-CN" altLang="en-US" sz="4000" b="1" dirty="0" smtClean="0"/>
              <a:t>加计抵减</a:t>
            </a:r>
            <a:endParaRPr lang="zh-CN" altLang="en-US" sz="4000" b="1" dirty="0"/>
          </a:p>
        </p:txBody>
      </p:sp>
      <p:cxnSp>
        <p:nvCxnSpPr>
          <p:cNvPr id="8" name="直接连接符 7"/>
          <p:cNvCxnSpPr/>
          <p:nvPr/>
        </p:nvCxnSpPr>
        <p:spPr>
          <a:xfrm>
            <a:off x="3802768" y="2612886"/>
            <a:ext cx="439080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3612629" y="2765686"/>
            <a:ext cx="4527029" cy="923330"/>
          </a:xfrm>
          <a:prstGeom prst="rect">
            <a:avLst/>
          </a:prstGeom>
        </p:spPr>
        <p:txBody>
          <a:bodyPr wrap="square">
            <a:spAutoFit/>
          </a:bodyPr>
          <a:lstStyle/>
          <a:p>
            <a:pPr algn="ctr">
              <a:lnSpc>
                <a:spcPct val="150000"/>
              </a:lnSpc>
            </a:pPr>
            <a:r>
              <a:rPr lang="zh-CN" altLang="en-US" sz="1800" dirty="0" smtClean="0">
                <a:latin typeface="+mn-ea"/>
              </a:rPr>
              <a:t>南阳市税务局</a:t>
            </a:r>
            <a:endParaRPr lang="en-US" altLang="zh-CN" sz="1800" dirty="0" smtClean="0">
              <a:latin typeface="+mn-ea"/>
            </a:endParaRPr>
          </a:p>
          <a:p>
            <a:pPr algn="ctr">
              <a:lnSpc>
                <a:spcPct val="150000"/>
              </a:lnSpc>
            </a:pPr>
            <a:r>
              <a:rPr lang="en-US" altLang="zh-CN" sz="1800" dirty="0" smtClean="0">
                <a:latin typeface="+mn-ea"/>
              </a:rPr>
              <a:t>  </a:t>
            </a:r>
            <a:r>
              <a:rPr lang="en-US" altLang="zh-CN" sz="1800" dirty="0" smtClean="0">
                <a:latin typeface="+mn-ea"/>
              </a:rPr>
              <a:t>2019.04.29</a:t>
            </a:r>
            <a:endParaRPr lang="zh-CN" altLang="en-US" sz="1800" dirty="0" smtClean="0">
              <a:latin typeface="+mn-ea"/>
            </a:endParaRP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Vertic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965200"/>
            <a:ext cx="8389258" cy="4339650"/>
          </a:xfrm>
          <a:prstGeom prst="rect">
            <a:avLst/>
          </a:prstGeom>
        </p:spPr>
        <p:txBody>
          <a:bodyPr wrap="square">
            <a:spAutoFit/>
          </a:bodyPr>
          <a:lstStyle/>
          <a:p>
            <a:pPr>
              <a:lnSpc>
                <a:spcPct val="150000"/>
              </a:lnSpc>
            </a:pPr>
            <a:r>
              <a:rPr lang="en-US" sz="1800" dirty="0" smtClean="0"/>
              <a:t>       </a:t>
            </a:r>
            <a:r>
              <a:rPr lang="en-US" altLang="en-US" sz="1600" dirty="0" smtClean="0"/>
              <a:t>2019</a:t>
            </a:r>
            <a:r>
              <a:rPr lang="zh-CN" altLang="en-US" sz="1600" dirty="0" smtClean="0"/>
              <a:t>年</a:t>
            </a:r>
            <a:r>
              <a:rPr lang="en-US" altLang="zh-CN" sz="1600" dirty="0" smtClean="0"/>
              <a:t>4</a:t>
            </a:r>
            <a:r>
              <a:rPr lang="zh-CN" altLang="en-US" sz="1600" dirty="0" smtClean="0"/>
              <a:t>月</a:t>
            </a:r>
            <a:r>
              <a:rPr lang="en-US" altLang="zh-CN" sz="1600" dirty="0" smtClean="0"/>
              <a:t>1</a:t>
            </a:r>
            <a:r>
              <a:rPr lang="zh-CN" altLang="en-US" sz="1600" dirty="0" smtClean="0"/>
              <a:t>日后设立的纳税人</a:t>
            </a:r>
            <a:endParaRPr lang="en-US" altLang="zh-CN" sz="1600" dirty="0" smtClean="0"/>
          </a:p>
          <a:p>
            <a:pPr>
              <a:lnSpc>
                <a:spcPct val="150000"/>
              </a:lnSpc>
            </a:pPr>
            <a:r>
              <a:rPr lang="zh-CN" altLang="en-US" sz="1600" dirty="0" smtClean="0"/>
              <a:t>       （</a:t>
            </a:r>
            <a:r>
              <a:rPr lang="en-US" altLang="zh-CN" sz="1600" dirty="0" smtClean="0"/>
              <a:t>1</a:t>
            </a:r>
            <a:r>
              <a:rPr lang="zh-CN" altLang="en-US" sz="1600" dirty="0" smtClean="0"/>
              <a:t>）</a:t>
            </a:r>
            <a:r>
              <a:rPr lang="en-US" altLang="en-US" sz="1600" dirty="0" smtClean="0"/>
              <a:t>4</a:t>
            </a:r>
            <a:r>
              <a:rPr lang="zh-CN" altLang="en-US" sz="1600" dirty="0" smtClean="0"/>
              <a:t>月</a:t>
            </a:r>
            <a:r>
              <a:rPr lang="en-US" altLang="en-US" sz="1600" dirty="0" smtClean="0"/>
              <a:t>1</a:t>
            </a:r>
            <a:r>
              <a:rPr lang="zh-CN" altLang="en-US" sz="1600" dirty="0" smtClean="0"/>
              <a:t>日以后成立的纳税人，由于成立当期暂无销售额，无法直接以销售额判断，因此，成立后的前</a:t>
            </a:r>
            <a:r>
              <a:rPr lang="en-US" altLang="en-US" sz="1600" dirty="0" smtClean="0"/>
              <a:t>3</a:t>
            </a:r>
            <a:r>
              <a:rPr lang="zh-CN" altLang="en-US" sz="1600" dirty="0" smtClean="0"/>
              <a:t>个月暂不适用加计抵减政策，待满</a:t>
            </a:r>
            <a:r>
              <a:rPr lang="en-US" altLang="en-US" sz="1600" dirty="0" smtClean="0"/>
              <a:t>3</a:t>
            </a:r>
            <a:r>
              <a:rPr lang="zh-CN" altLang="en-US" sz="1600" dirty="0" smtClean="0"/>
              <a:t>个月，再以这</a:t>
            </a:r>
            <a:r>
              <a:rPr lang="en-US" altLang="en-US" sz="1600" dirty="0" smtClean="0"/>
              <a:t>3</a:t>
            </a:r>
            <a:r>
              <a:rPr lang="zh-CN" altLang="en-US" sz="1600" dirty="0" smtClean="0"/>
              <a:t>个月的销售额比重是否超过</a:t>
            </a:r>
            <a:r>
              <a:rPr lang="en-US" altLang="en-US" sz="1600" dirty="0" smtClean="0"/>
              <a:t>50%</a:t>
            </a:r>
            <a:r>
              <a:rPr lang="zh-CN" altLang="en-US" sz="1600" dirty="0" smtClean="0"/>
              <a:t>判断，如超过</a:t>
            </a:r>
            <a:r>
              <a:rPr lang="en-US" altLang="en-US" sz="1600" dirty="0" smtClean="0"/>
              <a:t>50%</a:t>
            </a:r>
            <a:r>
              <a:rPr lang="zh-CN" altLang="en-US" sz="1600" dirty="0" smtClean="0"/>
              <a:t>，可以自登记为一般纳税人之日起适用加计抵减政策，此前未计提加计抵减额的月份，可按规定补充计提加计抵减额。若设立后</a:t>
            </a:r>
            <a:r>
              <a:rPr lang="en-US" altLang="zh-CN" sz="1600" dirty="0" smtClean="0"/>
              <a:t>3</a:t>
            </a:r>
            <a:r>
              <a:rPr lang="zh-CN" altLang="en-US" sz="1600" dirty="0" smtClean="0"/>
              <a:t>个月内，仅其中</a:t>
            </a:r>
            <a:r>
              <a:rPr lang="en-US" altLang="zh-CN" sz="1600" dirty="0" smtClean="0"/>
              <a:t>1</a:t>
            </a:r>
            <a:r>
              <a:rPr lang="zh-CN" altLang="en-US" sz="1600" dirty="0" smtClean="0"/>
              <a:t>个月有销售收入，仍以</a:t>
            </a:r>
            <a:r>
              <a:rPr lang="en-US" altLang="zh-CN" sz="1600" dirty="0" smtClean="0"/>
              <a:t>3</a:t>
            </a:r>
            <a:r>
              <a:rPr lang="zh-CN" altLang="en-US" sz="1600" dirty="0" smtClean="0"/>
              <a:t>个月收入比例判断。如某纳税人</a:t>
            </a:r>
            <a:r>
              <a:rPr lang="en-US" altLang="en-US" sz="1600" dirty="0" smtClean="0"/>
              <a:t>2019</a:t>
            </a:r>
            <a:r>
              <a:rPr lang="zh-CN" altLang="en-US" sz="1600" dirty="0" smtClean="0"/>
              <a:t>年</a:t>
            </a:r>
            <a:r>
              <a:rPr lang="en-US" altLang="en-US" sz="1600" dirty="0" smtClean="0"/>
              <a:t>5</a:t>
            </a:r>
            <a:r>
              <a:rPr lang="zh-CN" altLang="en-US" sz="1600" dirty="0" smtClean="0"/>
              <a:t>月设立，但其</a:t>
            </a:r>
            <a:r>
              <a:rPr lang="en-US" altLang="en-US" sz="1600" dirty="0" smtClean="0"/>
              <a:t>5</a:t>
            </a:r>
            <a:r>
              <a:rPr lang="zh-CN" altLang="en-US" sz="1600" dirty="0" smtClean="0"/>
              <a:t>月、</a:t>
            </a:r>
            <a:r>
              <a:rPr lang="en-US" altLang="en-US" sz="1600" dirty="0" smtClean="0"/>
              <a:t>7</a:t>
            </a:r>
            <a:r>
              <a:rPr lang="zh-CN" altLang="en-US" sz="1600" dirty="0" smtClean="0"/>
              <a:t>月均无销售额，其</a:t>
            </a:r>
            <a:r>
              <a:rPr lang="en-US" altLang="en-US" sz="1600" dirty="0" smtClean="0"/>
              <a:t>6</a:t>
            </a:r>
            <a:r>
              <a:rPr lang="zh-CN" altLang="en-US" sz="1600" dirty="0" smtClean="0"/>
              <a:t>月四项服务销售额为</a:t>
            </a:r>
            <a:r>
              <a:rPr lang="en-US" altLang="en-US" sz="1600" dirty="0" smtClean="0"/>
              <a:t>100</a:t>
            </a:r>
            <a:r>
              <a:rPr lang="zh-CN" altLang="en-US" sz="1600" dirty="0" smtClean="0"/>
              <a:t>万，货物销售额为</a:t>
            </a:r>
            <a:r>
              <a:rPr lang="en-US" altLang="en-US" sz="1600" dirty="0" smtClean="0"/>
              <a:t>30</a:t>
            </a:r>
            <a:r>
              <a:rPr lang="zh-CN" altLang="en-US" sz="1600" dirty="0" smtClean="0"/>
              <a:t>万元。在该例中，应按照</a:t>
            </a:r>
            <a:r>
              <a:rPr lang="en-US" altLang="en-US" sz="1600" dirty="0" smtClean="0"/>
              <a:t>5-7</a:t>
            </a:r>
            <a:r>
              <a:rPr lang="zh-CN" altLang="en-US" sz="1600" dirty="0" smtClean="0"/>
              <a:t>月累计销售情况进行判断，即以</a:t>
            </a:r>
            <a:r>
              <a:rPr lang="en-US" altLang="en-US" sz="1600" dirty="0" smtClean="0"/>
              <a:t>100/</a:t>
            </a:r>
            <a:r>
              <a:rPr lang="zh-CN" altLang="en-US" sz="1600" dirty="0" smtClean="0"/>
              <a:t>（</a:t>
            </a:r>
            <a:r>
              <a:rPr lang="en-US" altLang="en-US" sz="1600" dirty="0" smtClean="0"/>
              <a:t>100+30</a:t>
            </a:r>
            <a:r>
              <a:rPr lang="zh-CN" altLang="en-US" sz="1600" dirty="0" smtClean="0"/>
              <a:t>）计算。因该纳税人四项服务销售额占全部销售额的比重超过</a:t>
            </a:r>
            <a:r>
              <a:rPr lang="en-US" altLang="en-US" sz="1600" dirty="0" smtClean="0"/>
              <a:t>50%</a:t>
            </a:r>
            <a:r>
              <a:rPr lang="zh-CN" altLang="en-US" sz="1600" dirty="0" smtClean="0"/>
              <a:t>，按照规定，可以享受加计抵减政策。</a:t>
            </a:r>
          </a:p>
          <a:p>
            <a:pPr>
              <a:lnSpc>
                <a:spcPct val="150000"/>
              </a:lnSpc>
            </a:pPr>
            <a:endParaRPr lang="zh-CN" altLang="en-US" sz="1800" dirty="0" smtClean="0"/>
          </a:p>
          <a:p>
            <a:pPr>
              <a:lnSpc>
                <a:spcPct val="1500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4939814"/>
          </a:xfrm>
          <a:prstGeom prst="rect">
            <a:avLst/>
          </a:prstGeom>
        </p:spPr>
        <p:txBody>
          <a:bodyPr wrap="square">
            <a:spAutoFit/>
          </a:bodyPr>
          <a:lstStyle/>
          <a:p>
            <a:pPr>
              <a:lnSpc>
                <a:spcPct val="150000"/>
              </a:lnSpc>
            </a:pPr>
            <a:r>
              <a:rPr lang="en-US" sz="1400" dirty="0" smtClean="0"/>
              <a:t>        </a:t>
            </a:r>
            <a:r>
              <a:rPr lang="en-US" sz="1600" dirty="0" smtClean="0"/>
              <a:t>2019</a:t>
            </a:r>
            <a:r>
              <a:rPr lang="zh-CN" altLang="en-US" sz="1600" dirty="0" smtClean="0"/>
              <a:t>年</a:t>
            </a:r>
            <a:r>
              <a:rPr lang="en-US" altLang="zh-CN" sz="1600" dirty="0" smtClean="0"/>
              <a:t>4</a:t>
            </a:r>
            <a:r>
              <a:rPr lang="zh-CN" altLang="en-US" sz="1600" dirty="0" smtClean="0"/>
              <a:t>月</a:t>
            </a:r>
            <a:r>
              <a:rPr lang="en-US" altLang="zh-CN" sz="1600" dirty="0" smtClean="0"/>
              <a:t>1</a:t>
            </a:r>
            <a:r>
              <a:rPr lang="zh-CN" altLang="en-US" sz="1600" dirty="0" smtClean="0"/>
              <a:t>日后设立的纳税人</a:t>
            </a:r>
            <a:endParaRPr lang="en-US" altLang="zh-CN" sz="1600" dirty="0" smtClean="0"/>
          </a:p>
          <a:p>
            <a:pPr>
              <a:lnSpc>
                <a:spcPct val="150000"/>
              </a:lnSpc>
            </a:pPr>
            <a:r>
              <a:rPr lang="zh-CN" altLang="en-US" sz="1600" dirty="0" smtClean="0"/>
              <a:t>       （</a:t>
            </a:r>
            <a:r>
              <a:rPr lang="en-US" altLang="zh-CN" sz="1600" dirty="0" smtClean="0"/>
              <a:t>2</a:t>
            </a:r>
            <a:r>
              <a:rPr lang="zh-CN" altLang="en-US" sz="1600" dirty="0" smtClean="0"/>
              <a:t>）若</a:t>
            </a:r>
            <a:r>
              <a:rPr lang="en-US" altLang="zh-CN" sz="1600" dirty="0" smtClean="0"/>
              <a:t>2019</a:t>
            </a:r>
            <a:r>
              <a:rPr lang="zh-CN" altLang="en-US" sz="1600" dirty="0" smtClean="0"/>
              <a:t>年</a:t>
            </a:r>
            <a:r>
              <a:rPr lang="en-US" altLang="zh-CN" sz="1600" dirty="0" smtClean="0"/>
              <a:t>4</a:t>
            </a:r>
            <a:r>
              <a:rPr lang="zh-CN" altLang="en-US" sz="1600" dirty="0" smtClean="0"/>
              <a:t>月</a:t>
            </a:r>
            <a:r>
              <a:rPr lang="en-US" altLang="zh-CN" sz="1600" dirty="0" smtClean="0"/>
              <a:t>1</a:t>
            </a:r>
            <a:r>
              <a:rPr lang="zh-CN" altLang="en-US" sz="1600" dirty="0" smtClean="0"/>
              <a:t>日后新成立的纳税人，在成立后前</a:t>
            </a:r>
            <a:r>
              <a:rPr lang="en-US" sz="1600" dirty="0" smtClean="0"/>
              <a:t>3</a:t>
            </a:r>
            <a:r>
              <a:rPr lang="zh-CN" altLang="en-US" sz="1600" dirty="0" smtClean="0"/>
              <a:t>个月未实现销售收入</a:t>
            </a:r>
            <a:r>
              <a:rPr lang="en-US" sz="1600" dirty="0" smtClean="0"/>
              <a:t>,</a:t>
            </a:r>
            <a:r>
              <a:rPr lang="zh-CN" altLang="en-US" sz="1600" dirty="0" smtClean="0"/>
              <a:t>则在当年内自纳税人形成销售额的当月起往后计算</a:t>
            </a:r>
            <a:r>
              <a:rPr lang="en-US" sz="1600" dirty="0" smtClean="0"/>
              <a:t>3</a:t>
            </a:r>
            <a:r>
              <a:rPr lang="zh-CN" altLang="en-US" sz="1600" dirty="0" smtClean="0"/>
              <a:t>个月来判断当年是否适用加计抵减政策。如某纳税人</a:t>
            </a:r>
            <a:r>
              <a:rPr lang="en-US" sz="1600" dirty="0" smtClean="0"/>
              <a:t>2019</a:t>
            </a:r>
            <a:r>
              <a:rPr lang="zh-CN" altLang="en-US" sz="1600" dirty="0" smtClean="0"/>
              <a:t>年</a:t>
            </a:r>
            <a:r>
              <a:rPr lang="en-US" sz="1600" dirty="0" smtClean="0"/>
              <a:t>5</a:t>
            </a:r>
            <a:r>
              <a:rPr lang="zh-CN" altLang="en-US" sz="1600" dirty="0" smtClean="0"/>
              <a:t>月设立，但其</a:t>
            </a:r>
            <a:r>
              <a:rPr lang="en-US" sz="1600" dirty="0" smtClean="0"/>
              <a:t>5</a:t>
            </a:r>
            <a:r>
              <a:rPr lang="zh-CN" altLang="en-US" sz="1600" dirty="0" smtClean="0"/>
              <a:t>月、</a:t>
            </a:r>
            <a:r>
              <a:rPr lang="en-US" sz="1600" dirty="0" smtClean="0"/>
              <a:t>6</a:t>
            </a:r>
            <a:r>
              <a:rPr lang="zh-CN" altLang="en-US" sz="1600" dirty="0" smtClean="0"/>
              <a:t>月、</a:t>
            </a:r>
            <a:r>
              <a:rPr lang="en-US" sz="1600" dirty="0" smtClean="0"/>
              <a:t>7</a:t>
            </a:r>
            <a:r>
              <a:rPr lang="zh-CN" altLang="en-US" sz="1600" dirty="0" smtClean="0"/>
              <a:t>月均无销售额，其</a:t>
            </a:r>
            <a:r>
              <a:rPr lang="en-US" sz="1600" dirty="0" smtClean="0"/>
              <a:t>8</a:t>
            </a:r>
            <a:r>
              <a:rPr lang="zh-CN" altLang="en-US" sz="1600" dirty="0" smtClean="0"/>
              <a:t>月四项服务销售额为</a:t>
            </a:r>
            <a:r>
              <a:rPr lang="en-US" sz="1600" dirty="0" smtClean="0"/>
              <a:t>100</a:t>
            </a:r>
            <a:r>
              <a:rPr lang="zh-CN" altLang="en-US" sz="1600" dirty="0" smtClean="0"/>
              <a:t>万，</a:t>
            </a:r>
            <a:r>
              <a:rPr lang="en-US" sz="1600" dirty="0" smtClean="0"/>
              <a:t>9</a:t>
            </a:r>
            <a:r>
              <a:rPr lang="zh-CN" altLang="en-US" sz="1600" dirty="0" smtClean="0"/>
              <a:t>月销售额为零，</a:t>
            </a:r>
            <a:r>
              <a:rPr lang="en-US" sz="1600" dirty="0" smtClean="0"/>
              <a:t>10</a:t>
            </a:r>
            <a:r>
              <a:rPr lang="zh-CN" altLang="en-US" sz="1600" dirty="0" smtClean="0"/>
              <a:t>月货物销售额为</a:t>
            </a:r>
            <a:r>
              <a:rPr lang="en-US" sz="1600" dirty="0" smtClean="0"/>
              <a:t>30</a:t>
            </a:r>
            <a:r>
              <a:rPr lang="zh-CN" altLang="en-US" sz="1600" dirty="0" smtClean="0"/>
              <a:t>万元。在该例中，应按照</a:t>
            </a:r>
            <a:r>
              <a:rPr lang="en-US" sz="1600" dirty="0" smtClean="0"/>
              <a:t>8-10</a:t>
            </a:r>
            <a:r>
              <a:rPr lang="zh-CN" altLang="en-US" sz="1600" dirty="0" smtClean="0"/>
              <a:t>月累计销售情况进行判断，即以</a:t>
            </a:r>
            <a:r>
              <a:rPr lang="en-US" sz="1600" dirty="0" smtClean="0"/>
              <a:t>100/</a:t>
            </a:r>
            <a:r>
              <a:rPr lang="zh-CN" altLang="en-US" sz="1600" dirty="0" smtClean="0"/>
              <a:t>（</a:t>
            </a:r>
            <a:r>
              <a:rPr lang="en-US" sz="1600" dirty="0" smtClean="0"/>
              <a:t>100+30</a:t>
            </a:r>
            <a:r>
              <a:rPr lang="zh-CN" altLang="en-US" sz="1600" dirty="0" smtClean="0"/>
              <a:t>）计算。因该纳税人四项服务销售额占全部销售额的比重超过</a:t>
            </a:r>
            <a:r>
              <a:rPr lang="en-US" sz="1600" dirty="0" smtClean="0"/>
              <a:t>50%</a:t>
            </a:r>
            <a:r>
              <a:rPr lang="zh-CN" altLang="en-US" sz="1600" dirty="0" smtClean="0"/>
              <a:t>，按照规定，可以享受加计抵减政策。</a:t>
            </a:r>
            <a:endParaRPr lang="en-US" altLang="zh-CN" sz="1600" dirty="0" smtClean="0"/>
          </a:p>
          <a:p>
            <a:pPr>
              <a:lnSpc>
                <a:spcPct val="150000"/>
              </a:lnSpc>
            </a:pPr>
            <a:endParaRPr lang="en-US" altLang="zh-CN" sz="1600" dirty="0" smtClean="0"/>
          </a:p>
          <a:p>
            <a:pPr>
              <a:lnSpc>
                <a:spcPct val="150000"/>
              </a:lnSpc>
            </a:pPr>
            <a:r>
              <a:rPr lang="en-US" altLang="zh-CN" sz="1600" dirty="0" smtClean="0"/>
              <a:t>       </a:t>
            </a:r>
            <a:endParaRPr lang="zh-CN" altLang="en-US" sz="1600" dirty="0" smtClean="0"/>
          </a:p>
          <a:p>
            <a:r>
              <a:rPr lang="zh-CN" altLang="en-US" sz="1800" dirty="0" smtClean="0"/>
              <a:t>　　</a:t>
            </a:r>
          </a:p>
          <a:p>
            <a:endParaRPr lang="en-US" altLang="zh-CN" sz="1800" dirty="0" smtClean="0"/>
          </a:p>
          <a:p>
            <a:endParaRPr lang="en-US" altLang="zh-CN" sz="1800" dirty="0" smtClean="0"/>
          </a:p>
          <a:p>
            <a:endParaRPr lang="zh-CN" altLang="en-US" sz="1800" dirty="0" smtClean="0"/>
          </a:p>
          <a:p>
            <a:pPr>
              <a:lnSpc>
                <a:spcPct val="1500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3139321"/>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en-US" altLang="zh-CN" sz="1800" dirty="0" smtClean="0"/>
          </a:p>
          <a:p>
            <a:pPr>
              <a:lnSpc>
                <a:spcPct val="150000"/>
              </a:lnSpc>
            </a:pPr>
            <a:r>
              <a:rPr lang="zh-CN" altLang="en-US" sz="1600" dirty="0" smtClean="0"/>
              <a:t>　　纳税人确定适用加计抵减政策后，当年内不再调整，以后年度是否适用，根据上年度销售额计算确定。</a:t>
            </a:r>
            <a:endParaRPr lang="en-US" altLang="zh-CN" sz="1600" dirty="0" smtClean="0"/>
          </a:p>
          <a:p>
            <a:pPr>
              <a:lnSpc>
                <a:spcPct val="150000"/>
              </a:lnSpc>
            </a:pPr>
            <a:r>
              <a:rPr lang="zh-CN" altLang="en-US" sz="1600" dirty="0" smtClean="0"/>
              <a:t>解析：</a:t>
            </a:r>
            <a:endParaRPr lang="en-US" altLang="zh-CN" sz="1600" dirty="0" smtClean="0"/>
          </a:p>
          <a:p>
            <a:pPr>
              <a:lnSpc>
                <a:spcPct val="150000"/>
              </a:lnSpc>
            </a:pPr>
            <a:r>
              <a:rPr lang="en-US" altLang="zh-CN" sz="1600" dirty="0" smtClean="0"/>
              <a:t>      </a:t>
            </a:r>
            <a:r>
              <a:rPr lang="zh-CN" altLang="en-US" sz="1600" dirty="0" smtClean="0"/>
              <a:t>加计抵减政策按年适用、按年动态调整。一旦确定适用与否，当年不再调整。到了下一年度，纳税人需要以上年度四项服务销售额占比来重新确定该年度能否适用。这里的年度是指会计年度，而不是连续</a:t>
            </a:r>
            <a:r>
              <a:rPr lang="en-US" sz="1600" dirty="0" smtClean="0"/>
              <a:t>12</a:t>
            </a:r>
            <a:r>
              <a:rPr lang="zh-CN" altLang="en-US" sz="1600" dirty="0" smtClean="0"/>
              <a:t>个月的概念。</a:t>
            </a:r>
          </a:p>
          <a:p>
            <a:pPr>
              <a:lnSpc>
                <a:spcPct val="1500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3757439"/>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zh-CN" altLang="en-US" sz="1600" dirty="0" smtClean="0"/>
          </a:p>
          <a:p>
            <a:pPr>
              <a:lnSpc>
                <a:spcPct val="150000"/>
              </a:lnSpc>
            </a:pPr>
            <a:r>
              <a:rPr lang="zh-CN" altLang="en-US" sz="1600" dirty="0" smtClean="0"/>
              <a:t>　　纳税人可计提但未计提的加计抵减额，可在确定适用加计抵减政策当期一并计提。</a:t>
            </a:r>
            <a:endParaRPr lang="en-US" altLang="zh-CN" sz="1600" dirty="0" smtClean="0"/>
          </a:p>
          <a:p>
            <a:pPr>
              <a:lnSpc>
                <a:spcPct val="150000"/>
              </a:lnSpc>
            </a:pPr>
            <a:r>
              <a:rPr lang="zh-CN" altLang="en-US" sz="1600" dirty="0" smtClean="0"/>
              <a:t>解析：</a:t>
            </a:r>
            <a:endParaRPr lang="en-US" altLang="zh-CN" sz="1600" dirty="0" smtClean="0"/>
          </a:p>
          <a:p>
            <a:pPr>
              <a:lnSpc>
                <a:spcPct val="150000"/>
              </a:lnSpc>
            </a:pPr>
            <a:r>
              <a:rPr lang="zh-CN" altLang="en-US" sz="1600" dirty="0" smtClean="0"/>
              <a:t>       纳税人满足加计抵减条件，但因各种原因并未及时计提加计抵减额，允许纳税人在此后补充计提，补充计提的加计抵减额不再追溯抵减和调整前期的应纳税额，不再调整以前的申报表，但可抵减以后期间的应纳税额。如</a:t>
            </a:r>
            <a:r>
              <a:rPr lang="en-US" altLang="en-US" sz="1600" dirty="0" smtClean="0"/>
              <a:t>A</a:t>
            </a:r>
            <a:r>
              <a:rPr lang="zh-CN" altLang="en-US" sz="1600" dirty="0" smtClean="0"/>
              <a:t>企业</a:t>
            </a:r>
            <a:r>
              <a:rPr lang="en-US" altLang="en-US" sz="1600" dirty="0" smtClean="0"/>
              <a:t>2019</a:t>
            </a:r>
            <a:r>
              <a:rPr lang="zh-CN" altLang="en-US" sz="1600" dirty="0" smtClean="0"/>
              <a:t>年</a:t>
            </a:r>
            <a:r>
              <a:rPr lang="en-US" altLang="en-US" sz="1600" dirty="0" smtClean="0"/>
              <a:t>11</a:t>
            </a:r>
            <a:r>
              <a:rPr lang="zh-CN" altLang="en-US" sz="1600" dirty="0" smtClean="0"/>
              <a:t>月成立，</a:t>
            </a:r>
            <a:r>
              <a:rPr lang="en-US" altLang="en-US" sz="1600" dirty="0" smtClean="0"/>
              <a:t>2019</a:t>
            </a:r>
            <a:r>
              <a:rPr lang="zh-CN" altLang="en-US" sz="1600" dirty="0" smtClean="0"/>
              <a:t>年</a:t>
            </a:r>
            <a:r>
              <a:rPr lang="en-US" altLang="en-US" sz="1600" dirty="0" smtClean="0"/>
              <a:t>11</a:t>
            </a:r>
            <a:r>
              <a:rPr lang="zh-CN" altLang="en-US" sz="1600" dirty="0" smtClean="0"/>
              <a:t>月至</a:t>
            </a:r>
            <a:r>
              <a:rPr lang="en-US" altLang="en-US" sz="1600" dirty="0" smtClean="0"/>
              <a:t>2020</a:t>
            </a:r>
            <a:r>
              <a:rPr lang="zh-CN" altLang="en-US" sz="1600" dirty="0" smtClean="0"/>
              <a:t>年</a:t>
            </a:r>
            <a:r>
              <a:rPr lang="en-US" altLang="en-US" sz="1600" dirty="0" smtClean="0"/>
              <a:t>1</a:t>
            </a:r>
            <a:r>
              <a:rPr lang="zh-CN" altLang="en-US" sz="1600" dirty="0" smtClean="0"/>
              <a:t>月四项服务销售额占比超过</a:t>
            </a:r>
            <a:r>
              <a:rPr lang="en-US" altLang="en-US" sz="1600" dirty="0" smtClean="0"/>
              <a:t>50%</a:t>
            </a:r>
            <a:r>
              <a:rPr lang="zh-CN" altLang="en-US" sz="1600" dirty="0" smtClean="0"/>
              <a:t>。那么</a:t>
            </a:r>
            <a:r>
              <a:rPr lang="en-US" altLang="en-US" sz="1600" dirty="0" smtClean="0"/>
              <a:t>A</a:t>
            </a:r>
            <a:r>
              <a:rPr lang="zh-CN" altLang="en-US" sz="1600" dirty="0" smtClean="0"/>
              <a:t>企业</a:t>
            </a:r>
            <a:r>
              <a:rPr lang="en-US" altLang="en-US" sz="1600" dirty="0" smtClean="0"/>
              <a:t>2019</a:t>
            </a:r>
            <a:r>
              <a:rPr lang="zh-CN" altLang="en-US" sz="1600" dirty="0" smtClean="0"/>
              <a:t>年</a:t>
            </a:r>
            <a:r>
              <a:rPr lang="en-US" altLang="en-US" sz="1600" dirty="0" smtClean="0"/>
              <a:t>11</a:t>
            </a:r>
            <a:r>
              <a:rPr lang="zh-CN" altLang="en-US" sz="1600" dirty="0" smtClean="0"/>
              <a:t>月至</a:t>
            </a:r>
            <a:r>
              <a:rPr lang="en-US" altLang="en-US" sz="1600" dirty="0" smtClean="0"/>
              <a:t>2020</a:t>
            </a:r>
            <a:r>
              <a:rPr lang="zh-CN" altLang="en-US" sz="1600" dirty="0" smtClean="0"/>
              <a:t>年</a:t>
            </a:r>
            <a:r>
              <a:rPr lang="en-US" altLang="en-US" sz="1600" dirty="0" smtClean="0"/>
              <a:t>1</a:t>
            </a:r>
            <a:r>
              <a:rPr lang="zh-CN" altLang="en-US" sz="1600" dirty="0" smtClean="0"/>
              <a:t>月的进项税也可以享受加计抵减政策。</a:t>
            </a:r>
          </a:p>
          <a:p>
            <a:pPr>
              <a:lnSpc>
                <a:spcPct val="150000"/>
              </a:lnSpc>
            </a:pPr>
            <a:r>
              <a:rPr lang="zh-CN" altLang="en-US" sz="1600" dirty="0" smtClean="0"/>
              <a:t>      加计抵减政策本质上属于税收优惠，应由纳税人自主判断、自主申报、自主享受。</a:t>
            </a:r>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4449936"/>
          </a:xfrm>
          <a:prstGeom prst="rect">
            <a:avLst/>
          </a:prstGeom>
        </p:spPr>
        <p:txBody>
          <a:bodyPr wrap="square">
            <a:spAutoFit/>
          </a:bodyPr>
          <a:lstStyle/>
          <a:p>
            <a:pPr>
              <a:lnSpc>
                <a:spcPct val="150000"/>
              </a:lnSpc>
            </a:pPr>
            <a:r>
              <a:rPr lang="zh-CN" altLang="en-US" sz="1600" dirty="0" smtClean="0"/>
              <a:t>　　</a:t>
            </a:r>
            <a:r>
              <a:rPr lang="en-US" altLang="en-US" sz="1600" dirty="0" smtClean="0"/>
              <a:t>A</a:t>
            </a:r>
            <a:r>
              <a:rPr lang="zh-CN" altLang="en-US" sz="1600" dirty="0" smtClean="0"/>
              <a:t>公司</a:t>
            </a:r>
            <a:r>
              <a:rPr lang="en-US" altLang="en-US" sz="1600" dirty="0" smtClean="0"/>
              <a:t>2019</a:t>
            </a:r>
            <a:r>
              <a:rPr lang="zh-CN" altLang="en-US" sz="1600" dirty="0" smtClean="0"/>
              <a:t>年</a:t>
            </a:r>
            <a:r>
              <a:rPr lang="en-US" altLang="en-US" sz="1600" dirty="0" smtClean="0"/>
              <a:t>4</a:t>
            </a:r>
            <a:r>
              <a:rPr lang="zh-CN" altLang="en-US" sz="1600" dirty="0" smtClean="0"/>
              <a:t>月</a:t>
            </a:r>
            <a:r>
              <a:rPr lang="en-US" altLang="en-US" sz="1600" dirty="0" smtClean="0"/>
              <a:t>1</a:t>
            </a:r>
            <a:r>
              <a:rPr lang="zh-CN" altLang="en-US" sz="1600" dirty="0" smtClean="0"/>
              <a:t>日成立并登记为一般纳税人。</a:t>
            </a:r>
            <a:r>
              <a:rPr lang="en-US" altLang="en-US" sz="1600" dirty="0" smtClean="0"/>
              <a:t>2019</a:t>
            </a:r>
            <a:r>
              <a:rPr lang="zh-CN" altLang="en-US" sz="1600" dirty="0" smtClean="0"/>
              <a:t>年</a:t>
            </a:r>
            <a:r>
              <a:rPr lang="en-US" altLang="en-US" sz="1600" dirty="0" smtClean="0"/>
              <a:t>4</a:t>
            </a:r>
            <a:r>
              <a:rPr lang="zh-CN" altLang="en-US" sz="1600" dirty="0" smtClean="0"/>
              <a:t>月至</a:t>
            </a:r>
            <a:r>
              <a:rPr lang="en-US" altLang="en-US" sz="1600" dirty="0" smtClean="0"/>
              <a:t>2020</a:t>
            </a:r>
            <a:r>
              <a:rPr lang="zh-CN" altLang="en-US" sz="1600" dirty="0" smtClean="0"/>
              <a:t>年</a:t>
            </a:r>
            <a:r>
              <a:rPr lang="en-US" altLang="en-US" sz="1600" dirty="0" smtClean="0"/>
              <a:t>2</a:t>
            </a:r>
            <a:r>
              <a:rPr lang="zh-CN" altLang="en-US" sz="1600" dirty="0" smtClean="0"/>
              <a:t>月取得了进项税额但销售收入为</a:t>
            </a:r>
            <a:r>
              <a:rPr lang="en-US" altLang="en-US" sz="1600" dirty="0" smtClean="0"/>
              <a:t>0</a:t>
            </a:r>
            <a:r>
              <a:rPr lang="zh-CN" altLang="en-US" sz="1600" dirty="0" smtClean="0"/>
              <a:t>。</a:t>
            </a:r>
            <a:r>
              <a:rPr lang="en-US" altLang="en-US" sz="1600" dirty="0" smtClean="0"/>
              <a:t>2020</a:t>
            </a:r>
            <a:r>
              <a:rPr lang="zh-CN" altLang="en-US" sz="1600" dirty="0" smtClean="0"/>
              <a:t>年</a:t>
            </a:r>
            <a:r>
              <a:rPr lang="en-US" altLang="en-US" sz="1600" dirty="0" smtClean="0"/>
              <a:t>3</a:t>
            </a:r>
            <a:r>
              <a:rPr lang="zh-CN" altLang="en-US" sz="1600" dirty="0" smtClean="0"/>
              <a:t>月至</a:t>
            </a:r>
            <a:r>
              <a:rPr lang="en-US" altLang="en-US" sz="1600" dirty="0" smtClean="0"/>
              <a:t>5</a:t>
            </a:r>
            <a:r>
              <a:rPr lang="zh-CN" altLang="en-US" sz="1600" dirty="0" smtClean="0"/>
              <a:t>月发生销售行为，且四项服务销售额占比超过</a:t>
            </a:r>
            <a:r>
              <a:rPr lang="en-US" altLang="en-US" sz="1600" dirty="0" smtClean="0"/>
              <a:t>50%</a:t>
            </a:r>
            <a:r>
              <a:rPr lang="zh-CN" altLang="en-US" sz="1600" dirty="0" smtClean="0"/>
              <a:t>。请问该纳税人</a:t>
            </a:r>
            <a:r>
              <a:rPr lang="en-US" altLang="en-US" sz="1600" dirty="0" smtClean="0"/>
              <a:t>2019</a:t>
            </a:r>
            <a:r>
              <a:rPr lang="zh-CN" altLang="en-US" sz="1600" dirty="0" smtClean="0"/>
              <a:t>年和</a:t>
            </a:r>
            <a:r>
              <a:rPr lang="en-US" altLang="en-US" sz="1600" dirty="0" smtClean="0"/>
              <a:t>2020</a:t>
            </a:r>
            <a:r>
              <a:rPr lang="zh-CN" altLang="en-US" sz="1600" dirty="0" smtClean="0"/>
              <a:t>年是否适用加计抵减政策？如果适用，可否补提</a:t>
            </a:r>
            <a:r>
              <a:rPr lang="en-US" altLang="en-US" sz="1600" dirty="0" smtClean="0"/>
              <a:t>2019</a:t>
            </a:r>
            <a:r>
              <a:rPr lang="zh-CN" altLang="en-US" sz="1600" dirty="0" smtClean="0"/>
              <a:t>年的加计抵减额？</a:t>
            </a:r>
          </a:p>
          <a:p>
            <a:pPr>
              <a:lnSpc>
                <a:spcPct val="150000"/>
              </a:lnSpc>
            </a:pPr>
            <a:r>
              <a:rPr lang="en-US" altLang="en-US" sz="1600" dirty="0" smtClean="0"/>
              <a:t>       39</a:t>
            </a:r>
            <a:r>
              <a:rPr lang="zh-CN" altLang="en-US" sz="1600" dirty="0" smtClean="0"/>
              <a:t>号公告第七条规定，</a:t>
            </a:r>
            <a:r>
              <a:rPr lang="en-US" altLang="en-US" sz="1600" dirty="0" smtClean="0"/>
              <a:t>2019</a:t>
            </a:r>
            <a:r>
              <a:rPr lang="zh-CN" altLang="en-US" sz="1600" dirty="0" smtClean="0"/>
              <a:t>年</a:t>
            </a:r>
            <a:r>
              <a:rPr lang="en-US" altLang="en-US" sz="1600" dirty="0" smtClean="0"/>
              <a:t>4</a:t>
            </a:r>
            <a:r>
              <a:rPr lang="zh-CN" altLang="en-US" sz="1600" dirty="0" smtClean="0"/>
              <a:t>月</a:t>
            </a:r>
            <a:r>
              <a:rPr lang="en-US" altLang="en-US" sz="1600" dirty="0" smtClean="0"/>
              <a:t>1</a:t>
            </a:r>
            <a:r>
              <a:rPr lang="zh-CN" altLang="en-US" sz="1600" dirty="0" smtClean="0"/>
              <a:t>日后设立的纳税人，自设立之日起</a:t>
            </a:r>
            <a:r>
              <a:rPr lang="en-US" altLang="en-US" sz="1600" dirty="0" smtClean="0"/>
              <a:t>3</a:t>
            </a:r>
            <a:r>
              <a:rPr lang="zh-CN" altLang="en-US" sz="1600" dirty="0" smtClean="0"/>
              <a:t>个月的销售额符合相关规定条件的，自登记为一般纳税人之日起适用加计抵减政策。如果纳税人成立后一直未取得销售收入，以其首次取得销售收入起连续三个月的销售情况进行判断。该例中，</a:t>
            </a:r>
            <a:r>
              <a:rPr lang="en-US" altLang="en-US" sz="1600" dirty="0" smtClean="0"/>
              <a:t>2020</a:t>
            </a:r>
            <a:r>
              <a:rPr lang="zh-CN" altLang="en-US" sz="1600" dirty="0" smtClean="0"/>
              <a:t>年</a:t>
            </a:r>
            <a:r>
              <a:rPr lang="en-US" altLang="en-US" sz="1600" dirty="0" smtClean="0"/>
              <a:t>3-5</a:t>
            </a:r>
            <a:r>
              <a:rPr lang="zh-CN" altLang="en-US" sz="1600" dirty="0" smtClean="0"/>
              <a:t>月的四项服务销售额占比超过</a:t>
            </a:r>
            <a:r>
              <a:rPr lang="en-US" altLang="en-US" sz="1600" dirty="0" smtClean="0"/>
              <a:t>50%</a:t>
            </a:r>
            <a:r>
              <a:rPr lang="zh-CN" altLang="en-US" sz="1600" dirty="0" smtClean="0"/>
              <a:t>，</a:t>
            </a:r>
            <a:r>
              <a:rPr lang="en-US" altLang="en-US" sz="1600" dirty="0" smtClean="0"/>
              <a:t>2020</a:t>
            </a:r>
            <a:r>
              <a:rPr lang="zh-CN" altLang="en-US" sz="1600" dirty="0" smtClean="0"/>
              <a:t>年可以享受加计抵减政策。</a:t>
            </a:r>
            <a:r>
              <a:rPr lang="en-US" altLang="en-US" sz="1600" dirty="0" smtClean="0"/>
              <a:t>39</a:t>
            </a:r>
            <a:r>
              <a:rPr lang="zh-CN" altLang="en-US" sz="1600" dirty="0" smtClean="0"/>
              <a:t>号公告规定</a:t>
            </a:r>
            <a:r>
              <a:rPr lang="en-US" altLang="en-US" sz="1600" dirty="0" smtClean="0"/>
              <a:t>“</a:t>
            </a:r>
            <a:r>
              <a:rPr lang="zh-CN" altLang="en-US" sz="1600" dirty="0" smtClean="0"/>
              <a:t>纳税人可计提但未计提的加计抵减额，可在确定适用加计抵减政策当期一并计提。</a:t>
            </a:r>
            <a:r>
              <a:rPr lang="en-US" altLang="en-US" sz="1600" dirty="0" smtClean="0"/>
              <a:t>”</a:t>
            </a:r>
            <a:r>
              <a:rPr lang="zh-CN" altLang="en-US" sz="1600" dirty="0" smtClean="0"/>
              <a:t>，</a:t>
            </a:r>
            <a:r>
              <a:rPr lang="en-US" altLang="en-US" sz="1600" dirty="0" smtClean="0"/>
              <a:t>A</a:t>
            </a:r>
            <a:r>
              <a:rPr lang="zh-CN" altLang="en-US" sz="1600" dirty="0" smtClean="0"/>
              <a:t>公司自</a:t>
            </a:r>
            <a:r>
              <a:rPr lang="en-US" altLang="en-US" sz="1600" dirty="0" smtClean="0"/>
              <a:t>2019</a:t>
            </a:r>
            <a:r>
              <a:rPr lang="zh-CN" altLang="en-US" sz="1600" dirty="0" smtClean="0"/>
              <a:t>年</a:t>
            </a:r>
            <a:r>
              <a:rPr lang="en-US" altLang="en-US" sz="1600" dirty="0" smtClean="0"/>
              <a:t>4</a:t>
            </a:r>
            <a:r>
              <a:rPr lang="zh-CN" altLang="en-US" sz="1600" dirty="0" smtClean="0"/>
              <a:t>月</a:t>
            </a:r>
            <a:r>
              <a:rPr lang="en-US" altLang="en-US" sz="1600" dirty="0" smtClean="0"/>
              <a:t>1</a:t>
            </a:r>
            <a:r>
              <a:rPr lang="zh-CN" altLang="en-US" sz="1600" dirty="0" smtClean="0"/>
              <a:t>日登记为一般纳税人之日可计提但未计提的加计抵减额可以补提。</a:t>
            </a:r>
          </a:p>
          <a:p>
            <a:pPr>
              <a:lnSpc>
                <a:spcPct val="150000"/>
              </a:lnSpc>
            </a:pPr>
            <a:r>
              <a:rPr lang="en-US" altLang="en-US" sz="1600" dirty="0" smtClean="0"/>
              <a:t> </a:t>
            </a: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3388107"/>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zh-CN" altLang="en-US" sz="1600" dirty="0" smtClean="0"/>
          </a:p>
          <a:p>
            <a:pPr>
              <a:lnSpc>
                <a:spcPct val="150000"/>
              </a:lnSpc>
            </a:pPr>
            <a:r>
              <a:rPr lang="zh-CN" altLang="en-US" sz="1600" dirty="0" smtClean="0"/>
              <a:t>　　（二）纳税人应按照当期可抵扣进项税额的</a:t>
            </a:r>
            <a:r>
              <a:rPr lang="en-US" sz="1600" dirty="0" smtClean="0"/>
              <a:t>10%</a:t>
            </a:r>
            <a:r>
              <a:rPr lang="zh-CN" altLang="en-US" sz="1600" dirty="0" smtClean="0"/>
              <a:t>计提当期加计抵减额。按照现行规定不得从销项税额中抵扣的进项税额，不得计提加计抵减额；已计提加计抵减额的进项税额，按规定作进项税额转出的，应在进项税额转出当期，相应调减加计抵减额。计算公式如下：</a:t>
            </a:r>
          </a:p>
          <a:p>
            <a:pPr>
              <a:lnSpc>
                <a:spcPct val="150000"/>
              </a:lnSpc>
            </a:pPr>
            <a:r>
              <a:rPr lang="zh-CN" altLang="en-US" sz="1600" dirty="0" smtClean="0"/>
              <a:t>　　当期计提加计抵减额</a:t>
            </a:r>
            <a:r>
              <a:rPr lang="en-US" sz="1600" dirty="0" smtClean="0"/>
              <a:t>=</a:t>
            </a:r>
            <a:r>
              <a:rPr lang="zh-CN" altLang="en-US" sz="1600" dirty="0" smtClean="0">
                <a:solidFill>
                  <a:srgbClr val="FF0000"/>
                </a:solidFill>
              </a:rPr>
              <a:t>当期可抵扣进项税额</a:t>
            </a:r>
            <a:r>
              <a:rPr lang="en-US" altLang="zh-CN" sz="1600" dirty="0" smtClean="0"/>
              <a:t>×</a:t>
            </a:r>
            <a:r>
              <a:rPr lang="en-US" sz="1600" dirty="0" smtClean="0"/>
              <a:t>10%</a:t>
            </a:r>
            <a:endParaRPr lang="zh-CN" altLang="en-US" sz="1600" dirty="0" smtClean="0"/>
          </a:p>
          <a:p>
            <a:pPr>
              <a:lnSpc>
                <a:spcPct val="150000"/>
              </a:lnSpc>
            </a:pPr>
            <a:r>
              <a:rPr lang="zh-CN" altLang="en-US" sz="1600" dirty="0" smtClean="0"/>
              <a:t>　　当期可抵减加计抵减额</a:t>
            </a:r>
            <a:r>
              <a:rPr lang="en-US" sz="1600" dirty="0" smtClean="0"/>
              <a:t>=</a:t>
            </a:r>
            <a:r>
              <a:rPr lang="zh-CN" altLang="en-US" sz="1600" dirty="0" smtClean="0"/>
              <a:t>上期末加计抵减额余额</a:t>
            </a:r>
            <a:r>
              <a:rPr lang="en-US" sz="1600" dirty="0" smtClean="0"/>
              <a:t>+</a:t>
            </a:r>
            <a:r>
              <a:rPr lang="zh-CN" altLang="en-US" sz="1600" dirty="0" smtClean="0"/>
              <a:t>当期计提加计抵减额</a:t>
            </a:r>
            <a:r>
              <a:rPr lang="en-US" sz="1600" dirty="0" smtClean="0"/>
              <a:t>-</a:t>
            </a:r>
            <a:r>
              <a:rPr lang="zh-CN" altLang="en-US" sz="1600" dirty="0" smtClean="0">
                <a:solidFill>
                  <a:srgbClr val="FF0000"/>
                </a:solidFill>
              </a:rPr>
              <a:t>当期调减加计抵减额</a:t>
            </a:r>
            <a:endParaRPr lang="en-US" altLang="zh-CN" sz="1600" dirty="0" smtClean="0">
              <a:solidFill>
                <a:srgbClr val="FF0000"/>
              </a:solidFill>
            </a:endParaRPr>
          </a:p>
          <a:p>
            <a:pPr>
              <a:lnSpc>
                <a:spcPct val="150000"/>
              </a:lnSpc>
            </a:pPr>
            <a:r>
              <a:rPr lang="en-US" altLang="zh-CN" sz="1600" dirty="0" smtClean="0"/>
              <a:t>      </a:t>
            </a: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4819268"/>
          </a:xfrm>
          <a:prstGeom prst="rect">
            <a:avLst/>
          </a:prstGeom>
        </p:spPr>
        <p:txBody>
          <a:bodyPr wrap="square">
            <a:spAutoFit/>
          </a:bodyPr>
          <a:lstStyle/>
          <a:p>
            <a:pPr>
              <a:lnSpc>
                <a:spcPct val="150000"/>
              </a:lnSpc>
            </a:pPr>
            <a:r>
              <a:rPr lang="zh-CN" altLang="en-US" sz="1600" dirty="0" smtClean="0"/>
              <a:t>         加计抵减额不是进项税额。</a:t>
            </a:r>
            <a:r>
              <a:rPr lang="zh-CN" altLang="en-US" sz="1600" dirty="0" smtClean="0">
                <a:solidFill>
                  <a:srgbClr val="FF0000"/>
                </a:solidFill>
              </a:rPr>
              <a:t>加计抵减额必须与进项税额分开核算</a:t>
            </a:r>
            <a:r>
              <a:rPr lang="zh-CN" altLang="en-US" sz="1600" dirty="0" smtClean="0"/>
              <a:t>。</a:t>
            </a:r>
            <a:endParaRPr lang="en-US" altLang="zh-CN" sz="1600" dirty="0" smtClean="0"/>
          </a:p>
          <a:p>
            <a:pPr>
              <a:lnSpc>
                <a:spcPct val="150000"/>
              </a:lnSpc>
            </a:pPr>
            <a:r>
              <a:rPr lang="en-US" altLang="zh-CN" sz="1600" dirty="0" smtClean="0">
                <a:solidFill>
                  <a:srgbClr val="FF0000"/>
                </a:solidFill>
              </a:rPr>
              <a:t>       </a:t>
            </a:r>
            <a:r>
              <a:rPr lang="zh-CN" altLang="en-US" sz="1600" dirty="0" smtClean="0">
                <a:solidFill>
                  <a:srgbClr val="FF0000"/>
                </a:solidFill>
              </a:rPr>
              <a:t>“当期可抵扣进项税额”：</a:t>
            </a:r>
            <a:r>
              <a:rPr lang="zh-CN" altLang="en-US" sz="1600" dirty="0" smtClean="0"/>
              <a:t>不仅限于提供四项服务对应的进项税额，是指</a:t>
            </a:r>
            <a:r>
              <a:rPr lang="zh-CN" altLang="en-US" sz="1600" dirty="0" smtClean="0">
                <a:solidFill>
                  <a:srgbClr val="FF0000"/>
                </a:solidFill>
              </a:rPr>
              <a:t>当期</a:t>
            </a:r>
            <a:r>
              <a:rPr lang="zh-CN" altLang="en-US" sz="1600" dirty="0" smtClean="0"/>
              <a:t>一般规定正常可以抵扣的进项税额，包括农产品加计抵扣的进项税额、不动产一次性抵扣后结转的此前尚未抵扣的</a:t>
            </a:r>
            <a:r>
              <a:rPr lang="en-US" sz="1600" dirty="0" smtClean="0"/>
              <a:t>40%</a:t>
            </a:r>
            <a:r>
              <a:rPr lang="zh-CN" altLang="en-US" sz="1600" dirty="0" smtClean="0"/>
              <a:t>部分进项税额、旅客运输计算抵扣的进项税额等等，都可以计算加计，但由于加计抵减政策仅适用于国内环节，因此需要剔除出口业务对应的进项税额。</a:t>
            </a:r>
            <a:endParaRPr lang="en-US" altLang="zh-CN" sz="1600" dirty="0" smtClean="0"/>
          </a:p>
          <a:p>
            <a:pPr>
              <a:lnSpc>
                <a:spcPct val="150000"/>
              </a:lnSpc>
            </a:pPr>
            <a:r>
              <a:rPr lang="zh-CN" altLang="en-US" sz="1600" dirty="0" smtClean="0">
                <a:solidFill>
                  <a:srgbClr val="FF0000"/>
                </a:solidFill>
              </a:rPr>
              <a:t>       “当期调减加计抵减额”：</a:t>
            </a:r>
            <a:r>
              <a:rPr lang="zh-CN" altLang="en-US" sz="1600" dirty="0" smtClean="0"/>
              <a:t>纳税人抵扣的进项税额，都相应计提了加计抵减额。若发生了进项税额转出情形，在进项税额转出的同时，此前相应计提的加计抵减额也要同步调减。</a:t>
            </a:r>
            <a:endParaRPr lang="en-US" altLang="zh-CN" sz="1600" dirty="0" smtClean="0"/>
          </a:p>
          <a:p>
            <a:pPr>
              <a:lnSpc>
                <a:spcPct val="150000"/>
              </a:lnSpc>
            </a:pPr>
            <a:r>
              <a:rPr lang="zh-CN" altLang="en-US" sz="1600" dirty="0" smtClean="0">
                <a:solidFill>
                  <a:srgbClr val="FF0000"/>
                </a:solidFill>
              </a:rPr>
              <a:t>       需要特别注意的是，</a:t>
            </a:r>
            <a:r>
              <a:rPr lang="zh-CN" altLang="en-US" sz="1600" dirty="0" smtClean="0"/>
              <a:t>当期可抵扣进项税额，不包括前期留抵税额，留抵税额不能参与加计抵减的计算。同时加计抵减也不能影响留抵税额的计算，适用加计抵减政策的纳税人，抵减前的应纳税额等于零的，当期可抵减加计抵减额全部结转下期抵减。</a:t>
            </a:r>
            <a:endParaRPr lang="en-US" altLang="zh-CN" sz="1600" dirty="0" smtClean="0"/>
          </a:p>
          <a:p>
            <a:pPr>
              <a:lnSpc>
                <a:spcPct val="150000"/>
              </a:lnSpc>
            </a:pPr>
            <a:endParaRPr lang="en-US" altLang="zh-CN" sz="1600" dirty="0" smtClean="0"/>
          </a:p>
          <a:p>
            <a:pPr>
              <a:lnSpc>
                <a:spcPct val="150000"/>
              </a:lnSpc>
            </a:pPr>
            <a:r>
              <a:rPr lang="en-US" altLang="zh-CN" sz="1600" dirty="0" smtClean="0"/>
              <a:t>      </a:t>
            </a: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4800481"/>
          </a:xfrm>
          <a:prstGeom prst="rect">
            <a:avLst/>
          </a:prstGeom>
        </p:spPr>
        <p:txBody>
          <a:bodyPr wrap="square">
            <a:spAutoFit/>
          </a:bodyPr>
          <a:lstStyle/>
          <a:p>
            <a:pPr>
              <a:lnSpc>
                <a:spcPct val="150000"/>
              </a:lnSpc>
            </a:pPr>
            <a:r>
              <a:rPr lang="zh-CN" altLang="en-US" sz="1600" dirty="0" smtClean="0"/>
              <a:t>       某纳税人</a:t>
            </a:r>
            <a:r>
              <a:rPr lang="en-US" altLang="en-US" sz="1600" dirty="0" smtClean="0"/>
              <a:t>2019</a:t>
            </a:r>
            <a:r>
              <a:rPr lang="zh-CN" altLang="en-US" sz="1600" dirty="0" smtClean="0"/>
              <a:t>年</a:t>
            </a:r>
            <a:r>
              <a:rPr lang="en-US" altLang="en-US" sz="1600" dirty="0" smtClean="0"/>
              <a:t>6</a:t>
            </a:r>
            <a:r>
              <a:rPr lang="zh-CN" altLang="en-US" sz="1600" dirty="0" smtClean="0"/>
              <a:t>月加计抵减额的期初余额为</a:t>
            </a:r>
            <a:r>
              <a:rPr lang="en-US" altLang="en-US" sz="1600" dirty="0" smtClean="0"/>
              <a:t>1</a:t>
            </a:r>
            <a:r>
              <a:rPr lang="zh-CN" altLang="en-US" sz="1600" dirty="0" smtClean="0"/>
              <a:t>万元，一般项目可计提加计抵减额</a:t>
            </a:r>
            <a:r>
              <a:rPr lang="en-US" altLang="en-US" sz="1600" dirty="0" smtClean="0"/>
              <a:t>5</a:t>
            </a:r>
            <a:r>
              <a:rPr lang="zh-CN" altLang="en-US" sz="1600" dirty="0" smtClean="0"/>
              <a:t>万元，由于</a:t>
            </a:r>
            <a:r>
              <a:rPr lang="en-US" altLang="en-US" sz="1600" dirty="0" smtClean="0"/>
              <a:t>4</a:t>
            </a:r>
            <a:r>
              <a:rPr lang="zh-CN" altLang="en-US" sz="1600" dirty="0" smtClean="0"/>
              <a:t>月份已计提加计抵减额的进项税额发生转出，当期需要调减一般项目加计抵减额</a:t>
            </a:r>
            <a:r>
              <a:rPr lang="en-US" altLang="en-US" sz="1600" dirty="0" smtClean="0"/>
              <a:t>7</a:t>
            </a:r>
            <a:r>
              <a:rPr lang="zh-CN" altLang="en-US" sz="1600" dirty="0" smtClean="0"/>
              <a:t>万元。纳税人在办理</a:t>
            </a:r>
            <a:r>
              <a:rPr lang="en-US" altLang="en-US" sz="1600" dirty="0" smtClean="0"/>
              <a:t>2019</a:t>
            </a:r>
            <a:r>
              <a:rPr lang="zh-CN" altLang="en-US" sz="1600" dirty="0" smtClean="0"/>
              <a:t>年</a:t>
            </a:r>
            <a:r>
              <a:rPr lang="en-US" altLang="en-US" sz="1600" dirty="0" smtClean="0"/>
              <a:t>6</a:t>
            </a:r>
            <a:r>
              <a:rPr lang="zh-CN" altLang="en-US" sz="1600" dirty="0" smtClean="0"/>
              <a:t>月税款所属期纳税申报时，应当如何填写增值税纳税申报表附列资料四？</a:t>
            </a:r>
          </a:p>
          <a:p>
            <a:pPr>
              <a:lnSpc>
                <a:spcPct val="150000"/>
              </a:lnSpc>
            </a:pPr>
            <a:r>
              <a:rPr lang="zh-CN" altLang="en-US" sz="1600" dirty="0" smtClean="0"/>
              <a:t>       纳税人在办理</a:t>
            </a:r>
            <a:r>
              <a:rPr lang="en-US" altLang="en-US" sz="1600" dirty="0" smtClean="0"/>
              <a:t>2019</a:t>
            </a:r>
            <a:r>
              <a:rPr lang="zh-CN" altLang="en-US" sz="1600" dirty="0" smtClean="0"/>
              <a:t>年</a:t>
            </a:r>
            <a:r>
              <a:rPr lang="en-US" altLang="en-US" sz="1600" dirty="0" smtClean="0"/>
              <a:t>6</a:t>
            </a:r>
            <a:r>
              <a:rPr lang="zh-CN" altLang="en-US" sz="1600" dirty="0" smtClean="0"/>
              <a:t>月税款所属期纳税申报时，应根据当期加计抵减情况，填写增值税纳税申报表</a:t>
            </a:r>
            <a:r>
              <a:rPr lang="en-US" altLang="zh-CN" sz="1600" dirty="0" smtClean="0"/>
              <a:t>《</a:t>
            </a:r>
            <a:r>
              <a:rPr lang="zh-CN" altLang="en-US" sz="1600" dirty="0" smtClean="0"/>
              <a:t>附列资料（四）</a:t>
            </a:r>
            <a:r>
              <a:rPr lang="en-US" altLang="zh-CN" sz="1600" dirty="0" smtClean="0"/>
              <a:t>》</a:t>
            </a:r>
            <a:r>
              <a:rPr lang="zh-CN" altLang="en-US" sz="1600" dirty="0" smtClean="0"/>
              <a:t>第</a:t>
            </a:r>
            <a:r>
              <a:rPr lang="en-US" altLang="en-US" sz="1600" dirty="0" smtClean="0"/>
              <a:t>6</a:t>
            </a:r>
            <a:r>
              <a:rPr lang="zh-CN" altLang="en-US" sz="1600" dirty="0" smtClean="0"/>
              <a:t>行</a:t>
            </a:r>
            <a:r>
              <a:rPr lang="en-US" altLang="en-US" sz="1600" dirty="0" smtClean="0"/>
              <a:t>“</a:t>
            </a:r>
            <a:r>
              <a:rPr lang="zh-CN" altLang="en-US" sz="1600" dirty="0" smtClean="0"/>
              <a:t>一般项目加计抵减额计算</a:t>
            </a:r>
            <a:r>
              <a:rPr lang="en-US" altLang="en-US" sz="1600" dirty="0" smtClean="0"/>
              <a:t>”</a:t>
            </a:r>
            <a:r>
              <a:rPr lang="zh-CN" altLang="en-US" sz="1600" dirty="0" smtClean="0"/>
              <a:t>相关列次。其中，</a:t>
            </a:r>
            <a:r>
              <a:rPr lang="en-US" altLang="en-US" sz="1600" dirty="0" smtClean="0"/>
              <a:t>“</a:t>
            </a:r>
            <a:r>
              <a:rPr lang="zh-CN" altLang="en-US" sz="1600" dirty="0" smtClean="0"/>
              <a:t>期初余额</a:t>
            </a:r>
            <a:r>
              <a:rPr lang="en-US" altLang="en-US" sz="1600" dirty="0" smtClean="0"/>
              <a:t>”</a:t>
            </a:r>
            <a:r>
              <a:rPr lang="zh-CN" altLang="en-US" sz="1600" dirty="0" smtClean="0"/>
              <a:t>列填写</a:t>
            </a:r>
            <a:r>
              <a:rPr lang="en-US" altLang="en-US" sz="1600" dirty="0" smtClean="0"/>
              <a:t>1</a:t>
            </a:r>
            <a:r>
              <a:rPr lang="zh-CN" altLang="en-US" sz="1600" dirty="0" smtClean="0"/>
              <a:t>万元，当期计提的加计抵减额</a:t>
            </a:r>
            <a:r>
              <a:rPr lang="en-US" altLang="en-US" sz="1600" dirty="0" smtClean="0"/>
              <a:t>5</a:t>
            </a:r>
            <a:r>
              <a:rPr lang="zh-CN" altLang="en-US" sz="1600" dirty="0" smtClean="0"/>
              <a:t>万元应填入</a:t>
            </a:r>
            <a:r>
              <a:rPr lang="en-US" altLang="en-US" sz="1600" dirty="0" smtClean="0"/>
              <a:t>“</a:t>
            </a:r>
            <a:r>
              <a:rPr lang="zh-CN" altLang="en-US" sz="1600" dirty="0" smtClean="0"/>
              <a:t>本期发生额</a:t>
            </a:r>
            <a:r>
              <a:rPr lang="en-US" altLang="en-US" sz="1600" dirty="0" smtClean="0"/>
              <a:t>”</a:t>
            </a:r>
            <a:r>
              <a:rPr lang="zh-CN" altLang="en-US" sz="1600" dirty="0" smtClean="0"/>
              <a:t>列中，当期调减的加计抵减额</a:t>
            </a:r>
            <a:r>
              <a:rPr lang="en-US" altLang="en-US" sz="1600" dirty="0" smtClean="0"/>
              <a:t>7</a:t>
            </a:r>
            <a:r>
              <a:rPr lang="zh-CN" altLang="en-US" sz="1600" dirty="0" smtClean="0"/>
              <a:t>万元应填入</a:t>
            </a:r>
            <a:r>
              <a:rPr lang="en-US" altLang="en-US" sz="1600" dirty="0" smtClean="0"/>
              <a:t>“</a:t>
            </a:r>
            <a:r>
              <a:rPr lang="zh-CN" altLang="en-US" sz="1600" dirty="0" smtClean="0"/>
              <a:t>本期调减额</a:t>
            </a:r>
            <a:r>
              <a:rPr lang="en-US" altLang="en-US" sz="1600" dirty="0" smtClean="0"/>
              <a:t>”</a:t>
            </a:r>
            <a:r>
              <a:rPr lang="zh-CN" altLang="en-US" sz="1600" dirty="0" smtClean="0"/>
              <a:t>列中。本行其他列次按照计算规则填写，即</a:t>
            </a:r>
            <a:r>
              <a:rPr lang="en-US" altLang="en-US" sz="1600" dirty="0" smtClean="0"/>
              <a:t>“</a:t>
            </a:r>
            <a:r>
              <a:rPr lang="zh-CN" altLang="en-US" sz="1600" dirty="0" smtClean="0"/>
              <a:t>本期可抵减额</a:t>
            </a:r>
            <a:r>
              <a:rPr lang="en-US" altLang="en-US" sz="1600" dirty="0" smtClean="0"/>
              <a:t>”</a:t>
            </a:r>
            <a:r>
              <a:rPr lang="zh-CN" altLang="en-US" sz="1600" dirty="0" smtClean="0"/>
              <a:t>列应填入</a:t>
            </a:r>
            <a:r>
              <a:rPr lang="en-US" altLang="en-US" sz="1600" dirty="0" smtClean="0"/>
              <a:t>-1</a:t>
            </a:r>
            <a:r>
              <a:rPr lang="zh-CN" altLang="en-US" sz="1600" dirty="0" smtClean="0"/>
              <a:t>万元，</a:t>
            </a:r>
            <a:r>
              <a:rPr lang="en-US" altLang="en-US" sz="1600" dirty="0" smtClean="0"/>
              <a:t>“</a:t>
            </a:r>
            <a:r>
              <a:rPr lang="zh-CN" altLang="en-US" sz="1600" dirty="0" smtClean="0"/>
              <a:t>本期实际抵减额</a:t>
            </a:r>
            <a:r>
              <a:rPr lang="en-US" altLang="en-US" sz="1600" dirty="0" smtClean="0"/>
              <a:t>”</a:t>
            </a:r>
            <a:r>
              <a:rPr lang="zh-CN" altLang="en-US" sz="1600" dirty="0" smtClean="0"/>
              <a:t>列应填入</a:t>
            </a:r>
            <a:r>
              <a:rPr lang="en-US" altLang="en-US" sz="1600" dirty="0" smtClean="0"/>
              <a:t>0</a:t>
            </a:r>
            <a:r>
              <a:rPr lang="zh-CN" altLang="en-US" sz="1600" dirty="0" smtClean="0"/>
              <a:t>元，</a:t>
            </a:r>
            <a:r>
              <a:rPr lang="en-US" altLang="en-US" sz="1600" dirty="0" smtClean="0"/>
              <a:t>“</a:t>
            </a:r>
            <a:r>
              <a:rPr lang="zh-CN" altLang="en-US" sz="1600" dirty="0" smtClean="0"/>
              <a:t>期末余额</a:t>
            </a:r>
            <a:r>
              <a:rPr lang="en-US" altLang="en-US" sz="1600" dirty="0" smtClean="0"/>
              <a:t>”</a:t>
            </a:r>
            <a:r>
              <a:rPr lang="zh-CN" altLang="en-US" sz="1600" dirty="0" smtClean="0"/>
              <a:t>列应填入</a:t>
            </a:r>
            <a:r>
              <a:rPr lang="en-US" altLang="en-US" sz="1600" dirty="0" smtClean="0"/>
              <a:t>-1</a:t>
            </a:r>
            <a:r>
              <a:rPr lang="zh-CN" altLang="en-US" sz="1600" dirty="0" smtClean="0"/>
              <a:t>万元。</a:t>
            </a:r>
          </a:p>
          <a:p>
            <a:pPr>
              <a:lnSpc>
                <a:spcPct val="150000"/>
              </a:lnSpc>
            </a:pPr>
            <a:endParaRPr lang="en-US" altLang="zh-CN" sz="1600" dirty="0" smtClean="0"/>
          </a:p>
          <a:p>
            <a:pPr>
              <a:lnSpc>
                <a:spcPct val="150000"/>
              </a:lnSpc>
            </a:pPr>
            <a:r>
              <a:rPr lang="en-US" altLang="zh-CN" sz="1600" dirty="0" smtClean="0"/>
              <a:t>      </a:t>
            </a: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3757439"/>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zh-CN" altLang="en-US" sz="1600" dirty="0" smtClean="0"/>
          </a:p>
          <a:p>
            <a:pPr>
              <a:lnSpc>
                <a:spcPct val="150000"/>
              </a:lnSpc>
            </a:pPr>
            <a:r>
              <a:rPr lang="zh-CN" altLang="en-US" sz="1600" dirty="0" smtClean="0"/>
              <a:t>　　（三）纳税人应按照现行规定计算一般计税方法下的应纳税额（以下称抵减前的应纳税额）后，区分以下情形加计抵减：</a:t>
            </a:r>
          </a:p>
          <a:p>
            <a:pPr>
              <a:lnSpc>
                <a:spcPct val="150000"/>
              </a:lnSpc>
            </a:pPr>
            <a:r>
              <a:rPr lang="zh-CN" altLang="en-US" sz="1600" dirty="0" smtClean="0"/>
              <a:t>　　</a:t>
            </a:r>
            <a:r>
              <a:rPr lang="en-US" sz="1600" dirty="0" smtClean="0"/>
              <a:t>1.</a:t>
            </a:r>
            <a:r>
              <a:rPr lang="zh-CN" altLang="en-US" sz="1600" dirty="0" smtClean="0"/>
              <a:t>抵减前的应纳税额等于零的，当期可抵减加计抵减额全部结转下期抵减；</a:t>
            </a:r>
          </a:p>
          <a:p>
            <a:pPr>
              <a:lnSpc>
                <a:spcPct val="150000"/>
              </a:lnSpc>
            </a:pPr>
            <a:r>
              <a:rPr lang="zh-CN" altLang="en-US" sz="1600" dirty="0" smtClean="0"/>
              <a:t>　　</a:t>
            </a:r>
            <a:r>
              <a:rPr lang="en-US" sz="1600" dirty="0" smtClean="0"/>
              <a:t>2.</a:t>
            </a:r>
            <a:r>
              <a:rPr lang="zh-CN" altLang="en-US" sz="1600" dirty="0" smtClean="0"/>
              <a:t>抵减前的应纳税额大于零，且大于当期可抵减加计抵减额的，当期可抵减加计抵减额全额从抵减前的应纳税额中抵减；</a:t>
            </a:r>
          </a:p>
          <a:p>
            <a:pPr>
              <a:lnSpc>
                <a:spcPct val="150000"/>
              </a:lnSpc>
            </a:pPr>
            <a:r>
              <a:rPr lang="zh-CN" altLang="en-US" sz="1600" dirty="0" smtClean="0"/>
              <a:t>　　</a:t>
            </a:r>
            <a:r>
              <a:rPr lang="en-US" sz="1600" dirty="0" smtClean="0"/>
              <a:t>3.</a:t>
            </a:r>
            <a:r>
              <a:rPr lang="zh-CN" altLang="en-US" sz="1600" dirty="0" smtClean="0"/>
              <a:t>抵减前的应纳税额大于零，且小于或等于当期可抵减加计抵减额的，以当期可抵减加计抵减额抵减应纳税额至零。未抵减完的当期可抵减加计抵减额，结转下期继续抵减。</a:t>
            </a:r>
            <a:endParaRPr lang="en-US" altLang="zh-CN" sz="1600" dirty="0" smtClean="0"/>
          </a:p>
          <a:p>
            <a:pPr>
              <a:lnSpc>
                <a:spcPct val="150000"/>
              </a:lnSpc>
            </a:pPr>
            <a:r>
              <a:rPr lang="en-US" altLang="zh-CN" sz="1600" dirty="0" smtClean="0"/>
              <a:t>       </a:t>
            </a: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3465051"/>
          </a:xfrm>
          <a:prstGeom prst="rect">
            <a:avLst/>
          </a:prstGeom>
        </p:spPr>
        <p:txBody>
          <a:bodyPr wrap="square">
            <a:spAutoFit/>
          </a:bodyPr>
          <a:lstStyle/>
          <a:p>
            <a:pPr>
              <a:lnSpc>
                <a:spcPct val="150000"/>
              </a:lnSpc>
            </a:pPr>
            <a:r>
              <a:rPr lang="zh-CN" altLang="en-US" sz="1600" dirty="0" smtClean="0"/>
              <a:t>       加计抵减额只能用于抵减一般计税方法计算的应纳税额。</a:t>
            </a:r>
            <a:endParaRPr lang="en-US" altLang="zh-CN" sz="1600" dirty="0" smtClean="0"/>
          </a:p>
          <a:p>
            <a:r>
              <a:rPr lang="en-US" altLang="zh-CN" sz="1600" dirty="0" smtClean="0"/>
              <a:t>     【</a:t>
            </a:r>
            <a:r>
              <a:rPr lang="zh-CN" altLang="en-US" sz="1600" dirty="0" smtClean="0"/>
              <a:t>例</a:t>
            </a:r>
            <a:r>
              <a:rPr lang="en-US" altLang="zh-CN" sz="1600" dirty="0" smtClean="0"/>
              <a:t>】</a:t>
            </a:r>
            <a:r>
              <a:rPr lang="zh-CN" altLang="en-US" sz="1600" dirty="0" smtClean="0"/>
              <a:t>某服务业一般纳税人，适用加计抵减政策。</a:t>
            </a:r>
            <a:r>
              <a:rPr lang="en-US" sz="1600" dirty="0" smtClean="0"/>
              <a:t>2019</a:t>
            </a:r>
            <a:r>
              <a:rPr lang="zh-CN" altLang="en-US" sz="1600" dirty="0" smtClean="0"/>
              <a:t>年</a:t>
            </a:r>
            <a:r>
              <a:rPr lang="en-US" sz="1600" dirty="0" smtClean="0"/>
              <a:t>6</a:t>
            </a:r>
            <a:r>
              <a:rPr lang="zh-CN" altLang="en-US" sz="1600" dirty="0" smtClean="0"/>
              <a:t>月，一般计税项目销项税额为</a:t>
            </a:r>
            <a:r>
              <a:rPr lang="en-US" sz="1600" dirty="0" smtClean="0"/>
              <a:t>120</a:t>
            </a:r>
            <a:r>
              <a:rPr lang="zh-CN" altLang="en-US" sz="1600" dirty="0" smtClean="0"/>
              <a:t>万元，进项税额</a:t>
            </a:r>
            <a:r>
              <a:rPr lang="en-US" sz="1600" dirty="0" smtClean="0"/>
              <a:t>100</a:t>
            </a:r>
            <a:r>
              <a:rPr lang="zh-CN" altLang="en-US" sz="1600" dirty="0" smtClean="0"/>
              <a:t>万元，上期留抵税额</a:t>
            </a:r>
            <a:r>
              <a:rPr lang="en-US" sz="1600" dirty="0" smtClean="0"/>
              <a:t>10</a:t>
            </a:r>
            <a:r>
              <a:rPr lang="zh-CN" altLang="en-US" sz="1600" dirty="0" smtClean="0"/>
              <a:t>万元，上期结转的加计抵减额余额</a:t>
            </a:r>
            <a:r>
              <a:rPr lang="en-US" sz="1600" dirty="0" smtClean="0"/>
              <a:t>5</a:t>
            </a:r>
            <a:r>
              <a:rPr lang="zh-CN" altLang="en-US" sz="1600" dirty="0" smtClean="0"/>
              <a:t>万元；简易计税项目销售额</a:t>
            </a:r>
            <a:r>
              <a:rPr lang="en-US" sz="1600" dirty="0" smtClean="0"/>
              <a:t>100</a:t>
            </a:r>
            <a:r>
              <a:rPr lang="zh-CN" altLang="en-US" sz="1600" dirty="0" smtClean="0"/>
              <a:t>万元（不含税价），征收率</a:t>
            </a:r>
            <a:r>
              <a:rPr lang="en-US" sz="1600" dirty="0" smtClean="0"/>
              <a:t>3%</a:t>
            </a:r>
            <a:r>
              <a:rPr lang="zh-CN" altLang="en-US" sz="1600" dirty="0" smtClean="0"/>
              <a:t>。此外无其他涉税事项。</a:t>
            </a:r>
          </a:p>
          <a:p>
            <a:r>
              <a:rPr lang="zh-CN" altLang="en-US" sz="1600" b="1" dirty="0" smtClean="0"/>
              <a:t>一般计税项目：</a:t>
            </a:r>
            <a:r>
              <a:rPr lang="zh-CN" altLang="en-US" sz="1600" dirty="0" smtClean="0"/>
              <a:t>抵减前的应纳税额</a:t>
            </a:r>
            <a:r>
              <a:rPr lang="en-US" altLang="en-US" sz="1600" dirty="0" smtClean="0"/>
              <a:t>=120-100-10=10</a:t>
            </a:r>
            <a:r>
              <a:rPr lang="zh-CN" altLang="en-US" sz="1600" dirty="0" smtClean="0"/>
              <a:t>（万元）</a:t>
            </a:r>
          </a:p>
          <a:p>
            <a:r>
              <a:rPr lang="zh-CN" altLang="en-US" sz="1600" dirty="0" smtClean="0"/>
              <a:t>                        当期可抵减加计抵减额</a:t>
            </a:r>
            <a:r>
              <a:rPr lang="en-US" sz="1600" dirty="0" smtClean="0"/>
              <a:t>=100*10%+5=15</a:t>
            </a:r>
            <a:r>
              <a:rPr lang="zh-CN" altLang="en-US" sz="1600" dirty="0" smtClean="0"/>
              <a:t>（万元）</a:t>
            </a:r>
          </a:p>
          <a:p>
            <a:r>
              <a:rPr lang="zh-CN" altLang="en-US" sz="1600" dirty="0" smtClean="0"/>
              <a:t>                        抵减后的应纳税额</a:t>
            </a:r>
            <a:r>
              <a:rPr lang="en-US" sz="1600" dirty="0" smtClean="0"/>
              <a:t>=10-10=0</a:t>
            </a:r>
            <a:r>
              <a:rPr lang="zh-CN" altLang="en-US" sz="1600" dirty="0" smtClean="0"/>
              <a:t>（万元）</a:t>
            </a:r>
          </a:p>
          <a:p>
            <a:r>
              <a:rPr lang="zh-CN" altLang="en-US" sz="1600" dirty="0" smtClean="0"/>
              <a:t>                        加计抵减额余额</a:t>
            </a:r>
            <a:r>
              <a:rPr lang="en-US" sz="1600" dirty="0" smtClean="0"/>
              <a:t>=15-10=5</a:t>
            </a:r>
            <a:r>
              <a:rPr lang="zh-CN" altLang="en-US" sz="1600" dirty="0" smtClean="0"/>
              <a:t>（万元）</a:t>
            </a:r>
          </a:p>
          <a:p>
            <a:r>
              <a:rPr lang="zh-CN" altLang="en-US" sz="1600" b="1" dirty="0" smtClean="0"/>
              <a:t>简易计税项目：</a:t>
            </a:r>
            <a:r>
              <a:rPr lang="zh-CN" altLang="en-US" sz="1600" dirty="0" smtClean="0"/>
              <a:t>应纳税额</a:t>
            </a:r>
            <a:r>
              <a:rPr lang="en-US" sz="1600" dirty="0" smtClean="0"/>
              <a:t>=100</a:t>
            </a:r>
            <a:r>
              <a:rPr lang="en-US" altLang="zh-CN" sz="1600" dirty="0" smtClean="0"/>
              <a:t>×</a:t>
            </a:r>
            <a:r>
              <a:rPr lang="en-US" sz="1600" dirty="0" smtClean="0"/>
              <a:t>3%=3</a:t>
            </a:r>
            <a:r>
              <a:rPr lang="zh-CN" altLang="en-US" sz="1600" dirty="0" smtClean="0"/>
              <a:t>（万元）</a:t>
            </a:r>
          </a:p>
          <a:p>
            <a:r>
              <a:rPr lang="zh-CN" altLang="en-US" sz="1600" b="1" dirty="0" smtClean="0"/>
              <a:t>应纳税额合计：</a:t>
            </a:r>
            <a:endParaRPr lang="zh-CN" altLang="en-US" sz="1600" dirty="0" smtClean="0"/>
          </a:p>
          <a:p>
            <a:r>
              <a:rPr lang="zh-CN" altLang="en-US" sz="1600" b="1" dirty="0" smtClean="0"/>
              <a:t>一般计税项目应纳税额</a:t>
            </a:r>
            <a:r>
              <a:rPr lang="en-US" sz="1600" b="1" dirty="0" smtClean="0"/>
              <a:t>+</a:t>
            </a:r>
            <a:r>
              <a:rPr lang="zh-CN" altLang="en-US" sz="1600" b="1" dirty="0" smtClean="0"/>
              <a:t>简易计税项目应纳税额</a:t>
            </a:r>
            <a:r>
              <a:rPr lang="en-US" sz="1600" b="1" dirty="0" smtClean="0"/>
              <a:t>=0+3=3</a:t>
            </a:r>
            <a:r>
              <a:rPr lang="zh-CN" altLang="en-US" sz="1600" b="1" dirty="0" smtClean="0"/>
              <a:t>（万元）</a:t>
            </a:r>
            <a:endParaRPr lang="zh-CN" altLang="en-US" sz="1600" dirty="0" smtClean="0"/>
          </a:p>
          <a:p>
            <a:r>
              <a:rPr lang="en-US" altLang="zh-CN" sz="1600" dirty="0" smtClean="0"/>
              <a:t>       </a:t>
            </a: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149901"/>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主要文件</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653143" y="1110343"/>
            <a:ext cx="7859486" cy="707886"/>
          </a:xfrm>
          <a:prstGeom prst="rect">
            <a:avLst/>
          </a:prstGeom>
        </p:spPr>
        <p:txBody>
          <a:bodyPr wrap="square">
            <a:spAutoFit/>
          </a:bodyPr>
          <a:lstStyle/>
          <a:p>
            <a:r>
              <a:rPr lang="en-US" altLang="zh-CN" sz="2000" b="1" dirty="0" smtClean="0"/>
              <a:t>1</a:t>
            </a:r>
            <a:r>
              <a:rPr lang="zh-CN" altLang="en-US" sz="2000" b="1" dirty="0" smtClean="0"/>
              <a:t>、</a:t>
            </a:r>
            <a:r>
              <a:rPr lang="en-US" altLang="zh-CN" sz="2000" b="1" dirty="0" smtClean="0"/>
              <a:t>《</a:t>
            </a:r>
            <a:r>
              <a:rPr lang="zh-CN" altLang="en-US" sz="2000" b="1" dirty="0" smtClean="0"/>
              <a:t>财政部  税务总局  海关总署关于深化增值税改革</a:t>
            </a:r>
            <a:endParaRPr lang="en-US" altLang="zh-CN" sz="2000" b="1" dirty="0" smtClean="0"/>
          </a:p>
          <a:p>
            <a:r>
              <a:rPr lang="zh-CN" altLang="en-US" sz="2000" b="1" dirty="0" smtClean="0"/>
              <a:t>有关政策的公告</a:t>
            </a:r>
            <a:r>
              <a:rPr lang="en-US" altLang="zh-CN" sz="2000" b="1" dirty="0" smtClean="0"/>
              <a:t>》</a:t>
            </a:r>
            <a:endParaRPr lang="zh-CN" altLang="en-US" sz="2000" dirty="0"/>
          </a:p>
        </p:txBody>
      </p:sp>
      <p:sp>
        <p:nvSpPr>
          <p:cNvPr id="7" name="矩形 6"/>
          <p:cNvSpPr/>
          <p:nvPr/>
        </p:nvSpPr>
        <p:spPr>
          <a:xfrm>
            <a:off x="2249714" y="1487714"/>
            <a:ext cx="4666343" cy="300082"/>
          </a:xfrm>
          <a:prstGeom prst="rect">
            <a:avLst/>
          </a:prstGeom>
        </p:spPr>
        <p:txBody>
          <a:bodyPr wrap="square">
            <a:spAutoFit/>
          </a:bodyPr>
          <a:lstStyle/>
          <a:p>
            <a:r>
              <a:rPr lang="zh-CN" altLang="en-US" b="1" dirty="0" smtClean="0"/>
              <a:t>      （ 财政部 税务总局 海关总署公告</a:t>
            </a:r>
            <a:r>
              <a:rPr lang="en-US" b="1" dirty="0" smtClean="0"/>
              <a:t>2019</a:t>
            </a:r>
            <a:r>
              <a:rPr lang="zh-CN" altLang="en-US" b="1" dirty="0" smtClean="0"/>
              <a:t>年第</a:t>
            </a:r>
            <a:r>
              <a:rPr lang="en-US" b="1" dirty="0" smtClean="0"/>
              <a:t>39</a:t>
            </a:r>
            <a:r>
              <a:rPr lang="zh-CN" altLang="en-US" b="1" dirty="0" smtClean="0"/>
              <a:t>号）</a:t>
            </a:r>
            <a:endParaRPr lang="zh-CN" altLang="en-US" dirty="0"/>
          </a:p>
        </p:txBody>
      </p:sp>
      <p:sp>
        <p:nvSpPr>
          <p:cNvPr id="8" name="矩形 7"/>
          <p:cNvSpPr/>
          <p:nvPr/>
        </p:nvSpPr>
        <p:spPr>
          <a:xfrm>
            <a:off x="696686" y="2126343"/>
            <a:ext cx="6502399" cy="915635"/>
          </a:xfrm>
          <a:prstGeom prst="rect">
            <a:avLst/>
          </a:prstGeom>
        </p:spPr>
        <p:txBody>
          <a:bodyPr wrap="square">
            <a:spAutoFit/>
          </a:bodyPr>
          <a:lstStyle/>
          <a:p>
            <a:r>
              <a:rPr lang="en-US" altLang="zh-CN" sz="2000" b="1" dirty="0" smtClean="0"/>
              <a:t>2</a:t>
            </a:r>
            <a:r>
              <a:rPr lang="zh-CN" altLang="en-US" sz="2000" b="1" dirty="0" smtClean="0"/>
              <a:t>、</a:t>
            </a:r>
            <a:r>
              <a:rPr lang="en-US" altLang="zh-CN" sz="2000" b="1" dirty="0" smtClean="0"/>
              <a:t>《</a:t>
            </a:r>
            <a:r>
              <a:rPr lang="zh-CN" altLang="en-US" sz="2000" b="1" dirty="0" smtClean="0"/>
              <a:t>国家税务总局关于深化增值税改革有关事项的公告</a:t>
            </a:r>
            <a:r>
              <a:rPr lang="en-US" altLang="zh-CN" sz="2000" b="1" dirty="0" smtClean="0"/>
              <a:t>》</a:t>
            </a:r>
            <a:r>
              <a:rPr lang="zh-CN" altLang="en-US" b="1" dirty="0" smtClean="0"/>
              <a:t>（国家税务总局公告</a:t>
            </a:r>
            <a:r>
              <a:rPr lang="en-US" altLang="en-US" b="1" dirty="0" smtClean="0"/>
              <a:t>2019</a:t>
            </a:r>
            <a:r>
              <a:rPr lang="zh-CN" altLang="en-US" b="1" dirty="0" smtClean="0"/>
              <a:t>年第</a:t>
            </a:r>
            <a:r>
              <a:rPr lang="en-US" altLang="en-US" b="1" dirty="0" smtClean="0"/>
              <a:t>14</a:t>
            </a:r>
            <a:r>
              <a:rPr lang="zh-CN" altLang="en-US" b="1" dirty="0" smtClean="0"/>
              <a:t>号）</a:t>
            </a:r>
          </a:p>
          <a:p>
            <a:endParaRPr lang="zh-CN" altLang="en-US" sz="2000" b="1" dirty="0" smtClean="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4403770"/>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zh-CN" altLang="en-US" sz="1600" dirty="0" smtClean="0"/>
          </a:p>
          <a:p>
            <a:pPr>
              <a:lnSpc>
                <a:spcPct val="150000"/>
              </a:lnSpc>
            </a:pPr>
            <a:r>
              <a:rPr lang="zh-CN" altLang="en-US" sz="1600" dirty="0" smtClean="0"/>
              <a:t>　　</a:t>
            </a:r>
            <a:r>
              <a:rPr lang="zh-CN" altLang="en-US" sz="1400" dirty="0" smtClean="0"/>
              <a:t>（四）纳税人出口货物劳务、发生跨境应税行为不适用加计抵减政策，其对应的进项税额不得计提加计抵减额。</a:t>
            </a:r>
          </a:p>
          <a:p>
            <a:pPr>
              <a:lnSpc>
                <a:spcPct val="150000"/>
              </a:lnSpc>
            </a:pPr>
            <a:r>
              <a:rPr lang="zh-CN" altLang="en-US" sz="1400" dirty="0" smtClean="0"/>
              <a:t>　　纳税人兼营出口货物劳务、发生跨境应税行为且无法划分不得计提加计抵减额的进项税额，按照以下公式计算：不得计提加计抵减额的进项税额＝当期无法划分的全部进项税额</a:t>
            </a:r>
            <a:r>
              <a:rPr lang="en-US" altLang="zh-CN" sz="1400" dirty="0" smtClean="0"/>
              <a:t>×</a:t>
            </a:r>
            <a:r>
              <a:rPr lang="zh-CN" altLang="en-US" sz="1400" dirty="0" smtClean="0"/>
              <a:t>当期出口货物劳务和发生跨境应税行为的销售额</a:t>
            </a:r>
            <a:r>
              <a:rPr lang="en-US" altLang="zh-CN" sz="1400" dirty="0" smtClean="0"/>
              <a:t>÷</a:t>
            </a:r>
            <a:r>
              <a:rPr lang="zh-CN" altLang="en-US" sz="1400" dirty="0" smtClean="0"/>
              <a:t>当期全部销售额</a:t>
            </a:r>
            <a:endParaRPr lang="en-US" altLang="zh-CN" sz="1400" dirty="0" smtClean="0"/>
          </a:p>
          <a:p>
            <a:pPr>
              <a:lnSpc>
                <a:spcPct val="150000"/>
              </a:lnSpc>
            </a:pPr>
            <a:r>
              <a:rPr lang="zh-CN" altLang="en-US" sz="1400" dirty="0" smtClean="0"/>
              <a:t>      注意：如果纳税人既有内销业务，又有出口业务，则出口业务对应的进项税额都不能计提加计抵减额。目前，既有适用退税政策的出口货物服务，也有适用征税政策的出口货物服务，在计提加计抵减额时，无论是退税的还是征税的出口货物服务，对应的进项税额都不能计提加计抵减额。具体的操作原则是，出口和内销的进项税额能够分开核算的，出口直接对应的进项税额不得加计；对于出口与内销无法划分的进项税额，则应按照</a:t>
            </a:r>
            <a:r>
              <a:rPr lang="en-US" sz="1400" dirty="0" smtClean="0"/>
              <a:t>39</a:t>
            </a:r>
            <a:r>
              <a:rPr lang="zh-CN" altLang="en-US" sz="1400" dirty="0" smtClean="0"/>
              <a:t>号公告中的计算公式，以出口和内销的销售额比例分劈进项税额，出口对应的进项税额部分不得加计抵减。</a:t>
            </a:r>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4126771"/>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zh-CN" altLang="en-US" sz="1600" dirty="0" smtClean="0"/>
          </a:p>
          <a:p>
            <a:pPr>
              <a:lnSpc>
                <a:spcPct val="150000"/>
              </a:lnSpc>
            </a:pPr>
            <a:r>
              <a:rPr lang="zh-CN" altLang="en-US" sz="1600" dirty="0" smtClean="0"/>
              <a:t>　　（五）纳税人应单独核算加计抵减额的计提、抵减、调减、结余等变动情况。骗取适用加计抵减政策或虚增加计抵减额的，按照</a:t>
            </a:r>
            <a:r>
              <a:rPr lang="en-US" altLang="zh-CN" sz="1600" dirty="0" smtClean="0"/>
              <a:t>《</a:t>
            </a:r>
            <a:r>
              <a:rPr lang="zh-CN" altLang="en-US" sz="1600" dirty="0" smtClean="0"/>
              <a:t>中华人民共和国税收征收管理法</a:t>
            </a:r>
            <a:r>
              <a:rPr lang="en-US" altLang="zh-CN" sz="1600" dirty="0" smtClean="0"/>
              <a:t>》</a:t>
            </a:r>
            <a:r>
              <a:rPr lang="zh-CN" altLang="en-US" sz="1600" dirty="0" smtClean="0"/>
              <a:t>等有关规定处理。</a:t>
            </a:r>
            <a:endParaRPr lang="en-US" altLang="zh-CN" sz="1600" dirty="0" smtClean="0"/>
          </a:p>
          <a:p>
            <a:pPr>
              <a:lnSpc>
                <a:spcPct val="150000"/>
              </a:lnSpc>
            </a:pPr>
            <a:r>
              <a:rPr lang="en-US" altLang="zh-CN" sz="1600" dirty="0" smtClean="0"/>
              <a:t>        </a:t>
            </a:r>
            <a:r>
              <a:rPr lang="zh-CN" altLang="en-US" sz="1600" dirty="0" smtClean="0"/>
              <a:t>注意：</a:t>
            </a:r>
            <a:endParaRPr lang="en-US" altLang="zh-CN" sz="1600" dirty="0" smtClean="0"/>
          </a:p>
          <a:p>
            <a:pPr>
              <a:lnSpc>
                <a:spcPct val="150000"/>
              </a:lnSpc>
            </a:pPr>
            <a:r>
              <a:rPr lang="zh-CN" altLang="en-US" sz="1600" dirty="0" smtClean="0"/>
              <a:t>       加计抵减额独立于进项税额和留抵税额，且随着纳税人逐期计提、调减、抵减、结转等相应发生变动，因此，享受加计抵减政策的纳税人需要准确核算加计抵减额的变动情况（建议纳税人建立台账进行管理）</a:t>
            </a:r>
            <a:endParaRPr lang="en-US" altLang="zh-CN" sz="1600" dirty="0" smtClean="0"/>
          </a:p>
          <a:p>
            <a:pPr>
              <a:lnSpc>
                <a:spcPct val="150000"/>
              </a:lnSpc>
            </a:pPr>
            <a:r>
              <a:rPr lang="en-US" altLang="zh-CN" sz="1600" dirty="0" smtClean="0"/>
              <a:t>       </a:t>
            </a:r>
            <a:endParaRPr lang="zh-CN" altLang="en-US" sz="1600" dirty="0" smtClean="0"/>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4865434"/>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zh-CN" altLang="en-US" sz="1600" dirty="0" smtClean="0"/>
          </a:p>
          <a:p>
            <a:pPr>
              <a:lnSpc>
                <a:spcPct val="150000"/>
              </a:lnSpc>
            </a:pPr>
            <a:r>
              <a:rPr lang="en-US" altLang="zh-CN" sz="1600" dirty="0" smtClean="0"/>
              <a:t>       </a:t>
            </a:r>
            <a:r>
              <a:rPr lang="zh-CN" altLang="en-US" sz="1600" dirty="0" smtClean="0"/>
              <a:t>（六）加计抵减政策执行到期后，纳税人不再计提加计抵减额，结余的加计抵减额停止抵减。</a:t>
            </a:r>
            <a:endParaRPr lang="en-US" altLang="zh-CN" sz="1600" dirty="0" smtClean="0"/>
          </a:p>
          <a:p>
            <a:pPr>
              <a:lnSpc>
                <a:spcPct val="150000"/>
              </a:lnSpc>
            </a:pPr>
            <a:r>
              <a:rPr lang="zh-CN" altLang="en-US" sz="1600" dirty="0" smtClean="0"/>
              <a:t>解析：</a:t>
            </a:r>
            <a:endParaRPr lang="en-US" altLang="zh-CN" sz="1600" dirty="0" smtClean="0"/>
          </a:p>
          <a:p>
            <a:pPr>
              <a:lnSpc>
                <a:spcPct val="150000"/>
              </a:lnSpc>
            </a:pPr>
            <a:r>
              <a:rPr lang="en-US" altLang="zh-CN" sz="1600" dirty="0" smtClean="0"/>
              <a:t>       </a:t>
            </a:r>
            <a:r>
              <a:rPr lang="zh-CN" altLang="en-US" sz="1600" dirty="0" smtClean="0"/>
              <a:t>加计抵减政策是一项阶段性税收优惠，执行期限为</a:t>
            </a:r>
            <a:r>
              <a:rPr lang="en-US" sz="1600" dirty="0" smtClean="0"/>
              <a:t>2019</a:t>
            </a:r>
            <a:r>
              <a:rPr lang="zh-CN" altLang="en-US" sz="1600" dirty="0" smtClean="0"/>
              <a:t>年</a:t>
            </a:r>
            <a:r>
              <a:rPr lang="en-US" sz="1600" dirty="0" smtClean="0"/>
              <a:t>4</a:t>
            </a:r>
            <a:r>
              <a:rPr lang="zh-CN" altLang="en-US" sz="1600" dirty="0" smtClean="0"/>
              <a:t>月</a:t>
            </a:r>
            <a:r>
              <a:rPr lang="en-US" sz="1600" dirty="0" smtClean="0"/>
              <a:t>1</a:t>
            </a:r>
            <a:r>
              <a:rPr lang="zh-CN" altLang="en-US" sz="1600" dirty="0" smtClean="0"/>
              <a:t>日至</a:t>
            </a:r>
            <a:r>
              <a:rPr lang="en-US" sz="1600" dirty="0" smtClean="0"/>
              <a:t>2021</a:t>
            </a:r>
            <a:r>
              <a:rPr lang="zh-CN" altLang="en-US" sz="1600" dirty="0" smtClean="0"/>
              <a:t>年</a:t>
            </a:r>
            <a:r>
              <a:rPr lang="en-US" sz="1600" dirty="0" smtClean="0"/>
              <a:t>12</a:t>
            </a:r>
            <a:r>
              <a:rPr lang="zh-CN" altLang="en-US" sz="1600" dirty="0" smtClean="0"/>
              <a:t>月</a:t>
            </a:r>
            <a:r>
              <a:rPr lang="en-US" sz="1600" dirty="0" smtClean="0"/>
              <a:t>31</a:t>
            </a:r>
            <a:r>
              <a:rPr lang="zh-CN" altLang="en-US" sz="1600" dirty="0" smtClean="0"/>
              <a:t>日。政策执行到期后，纳税人不再计提加计抵减额，结余的加计抵减额停止抵减。但应注意，在</a:t>
            </a:r>
            <a:r>
              <a:rPr lang="en-US" sz="1600" dirty="0" smtClean="0"/>
              <a:t>2021</a:t>
            </a:r>
            <a:r>
              <a:rPr lang="zh-CN" altLang="en-US" sz="1600" dirty="0" smtClean="0"/>
              <a:t>年底前，纳税人结余的加计抵减额可以连续抵减。</a:t>
            </a:r>
            <a:endParaRPr lang="en-US" altLang="zh-CN" sz="1600" dirty="0" smtClean="0"/>
          </a:p>
          <a:p>
            <a:pPr>
              <a:lnSpc>
                <a:spcPct val="150000"/>
              </a:lnSpc>
            </a:pPr>
            <a:r>
              <a:rPr lang="zh-CN" altLang="en-US" sz="1600" dirty="0" smtClean="0"/>
              <a:t>       加计抵减政策执行到期前纳税人注销，结余的加计抵减额同样适用上述规定，不再进行相应处理。需要说明的是，此处加计抵减额的结余，包括正数也包括负数。</a:t>
            </a:r>
          </a:p>
          <a:p>
            <a:pPr>
              <a:lnSpc>
                <a:spcPct val="150000"/>
              </a:lnSpc>
            </a:pPr>
            <a:endParaRPr lang="zh-CN" altLang="en-US" sz="1600" dirty="0" smtClean="0"/>
          </a:p>
          <a:p>
            <a:pPr>
              <a:lnSpc>
                <a:spcPct val="150000"/>
              </a:lnSpc>
            </a:pPr>
            <a:endParaRPr lang="zh-CN" altLang="en-US" sz="1600" dirty="0" smtClean="0"/>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558800"/>
            <a:ext cx="8389258" cy="5604098"/>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zh-CN" altLang="en-US" sz="1600" dirty="0" smtClean="0"/>
          </a:p>
          <a:p>
            <a:pPr>
              <a:lnSpc>
                <a:spcPct val="150000"/>
              </a:lnSpc>
            </a:pPr>
            <a:r>
              <a:rPr lang="en-US" altLang="zh-CN" sz="1600" dirty="0" smtClean="0"/>
              <a:t>       </a:t>
            </a:r>
            <a:r>
              <a:rPr lang="zh-CN" altLang="en-US" sz="1600" dirty="0" smtClean="0"/>
              <a:t>（六）加计抵减政策执行到期后，纳税人不再计提加计抵减额，结余的加计抵减额停止抵减。</a:t>
            </a:r>
            <a:endParaRPr lang="en-US" altLang="zh-CN" sz="1600" dirty="0" smtClean="0"/>
          </a:p>
          <a:p>
            <a:pPr>
              <a:lnSpc>
                <a:spcPct val="150000"/>
              </a:lnSpc>
            </a:pPr>
            <a:r>
              <a:rPr lang="en-US" altLang="zh-CN" sz="1600" dirty="0" smtClean="0"/>
              <a:t>【</a:t>
            </a:r>
            <a:r>
              <a:rPr lang="zh-CN" altLang="en-US" sz="1600" dirty="0" smtClean="0"/>
              <a:t>例</a:t>
            </a:r>
            <a:r>
              <a:rPr lang="en-US" altLang="zh-CN" sz="1600" dirty="0" smtClean="0"/>
              <a:t>】</a:t>
            </a:r>
            <a:r>
              <a:rPr lang="zh-CN" altLang="en-US" sz="1600" dirty="0" smtClean="0"/>
              <a:t>某一般纳税人</a:t>
            </a:r>
            <a:r>
              <a:rPr lang="en-US" sz="1600" dirty="0" smtClean="0"/>
              <a:t>2019</a:t>
            </a:r>
            <a:r>
              <a:rPr lang="zh-CN" altLang="en-US" sz="1600" dirty="0" smtClean="0"/>
              <a:t>年适用加计抵减政策，截至</a:t>
            </a:r>
            <a:r>
              <a:rPr lang="en-US" sz="1600" dirty="0" smtClean="0"/>
              <a:t>2019</a:t>
            </a:r>
            <a:r>
              <a:rPr lang="zh-CN" altLang="en-US" sz="1600" dirty="0" smtClean="0"/>
              <a:t>年底，加计抵减额余额为</a:t>
            </a:r>
            <a:r>
              <a:rPr lang="en-US" sz="1600" dirty="0" smtClean="0"/>
              <a:t>10</a:t>
            </a:r>
            <a:r>
              <a:rPr lang="zh-CN" altLang="en-US" sz="1600" dirty="0" smtClean="0"/>
              <a:t>万元。如果</a:t>
            </a:r>
            <a:r>
              <a:rPr lang="en-US" sz="1600" dirty="0" smtClean="0"/>
              <a:t>2020</a:t>
            </a:r>
            <a:r>
              <a:rPr lang="zh-CN" altLang="en-US" sz="1600" dirty="0" smtClean="0"/>
              <a:t>年不再符合加计抵减条件，则</a:t>
            </a:r>
            <a:r>
              <a:rPr lang="en-US" sz="1600" dirty="0" smtClean="0"/>
              <a:t>2020</a:t>
            </a:r>
            <a:r>
              <a:rPr lang="zh-CN" altLang="en-US" sz="1600" dirty="0" smtClean="0"/>
              <a:t>年该纳税人不得再计提加计抵减额，但</a:t>
            </a:r>
            <a:r>
              <a:rPr lang="en-US" sz="1600" dirty="0" smtClean="0"/>
              <a:t>2019</a:t>
            </a:r>
            <a:r>
              <a:rPr lang="zh-CN" altLang="en-US" sz="1600" dirty="0" smtClean="0"/>
              <a:t>年未抵减完的</a:t>
            </a:r>
            <a:r>
              <a:rPr lang="en-US" sz="1600" dirty="0" smtClean="0"/>
              <a:t>10</a:t>
            </a:r>
            <a:r>
              <a:rPr lang="zh-CN" altLang="en-US" sz="1600" dirty="0" smtClean="0"/>
              <a:t>万元，可以在</a:t>
            </a:r>
            <a:r>
              <a:rPr lang="en-US" altLang="zh-CN" sz="1600" dirty="0" smtClean="0"/>
              <a:t>2020</a:t>
            </a:r>
            <a:r>
              <a:rPr lang="zh-CN" altLang="en-US" sz="1600" dirty="0" smtClean="0"/>
              <a:t>年至</a:t>
            </a:r>
            <a:r>
              <a:rPr lang="en-US" altLang="zh-CN" sz="1600" dirty="0" smtClean="0"/>
              <a:t>2021</a:t>
            </a:r>
            <a:r>
              <a:rPr lang="zh-CN" altLang="en-US" sz="1600" dirty="0" smtClean="0"/>
              <a:t>年度继续抵减。同时，</a:t>
            </a:r>
            <a:r>
              <a:rPr lang="en-US" altLang="zh-CN" sz="1600" dirty="0" smtClean="0"/>
              <a:t>2019</a:t>
            </a:r>
            <a:r>
              <a:rPr lang="zh-CN" altLang="en-US" sz="1600" dirty="0" smtClean="0"/>
              <a:t>年已计提加计抵减额的进项税额在</a:t>
            </a:r>
            <a:r>
              <a:rPr lang="en-US" sz="1600" dirty="0" smtClean="0"/>
              <a:t>2020</a:t>
            </a:r>
            <a:r>
              <a:rPr lang="zh-CN" altLang="en-US" sz="1600" dirty="0" smtClean="0"/>
              <a:t>年发生进项税额转出时，应相应调减加计抵减额。</a:t>
            </a:r>
          </a:p>
          <a:p>
            <a:pPr>
              <a:lnSpc>
                <a:spcPct val="150000"/>
              </a:lnSpc>
            </a:pPr>
            <a:r>
              <a:rPr lang="en-US" altLang="zh-CN" sz="1600" dirty="0" smtClean="0"/>
              <a:t>【</a:t>
            </a:r>
            <a:r>
              <a:rPr lang="zh-CN" altLang="en-US" sz="1600" dirty="0" smtClean="0"/>
              <a:t>例</a:t>
            </a:r>
            <a:r>
              <a:rPr lang="en-US" altLang="zh-CN" sz="1600" dirty="0" smtClean="0"/>
              <a:t>】</a:t>
            </a:r>
            <a:r>
              <a:rPr lang="zh-CN" altLang="en-US" sz="1600" dirty="0" smtClean="0"/>
              <a:t>某适用加计抵减政策的纳税人</a:t>
            </a:r>
            <a:r>
              <a:rPr lang="en-US" sz="1600" dirty="0" smtClean="0"/>
              <a:t>2019</a:t>
            </a:r>
            <a:r>
              <a:rPr lang="zh-CN" altLang="en-US" sz="1600" dirty="0" smtClean="0"/>
              <a:t>年</a:t>
            </a:r>
            <a:r>
              <a:rPr lang="en-US" sz="1600" dirty="0" smtClean="0"/>
              <a:t>7</a:t>
            </a:r>
            <a:r>
              <a:rPr lang="zh-CN" altLang="en-US" sz="1600" dirty="0" smtClean="0"/>
              <a:t>月从一般纳税人转为小规模纳税人，转登记前加计抵减额余额为</a:t>
            </a:r>
            <a:r>
              <a:rPr lang="en-US" sz="1600" dirty="0" smtClean="0"/>
              <a:t>10</a:t>
            </a:r>
            <a:r>
              <a:rPr lang="zh-CN" altLang="en-US" sz="1600" dirty="0" smtClean="0"/>
              <a:t>万元。转成小规模纳税人后，由于小规模纳税人不适用加计抵减政策，因此，</a:t>
            </a:r>
            <a:r>
              <a:rPr lang="en-US" sz="1600" dirty="0" smtClean="0"/>
              <a:t>10</a:t>
            </a:r>
            <a:r>
              <a:rPr lang="zh-CN" altLang="en-US" sz="1600" dirty="0" smtClean="0"/>
              <a:t>万元余额不得用于抵减小规模纳税人期间的应纳税额。</a:t>
            </a:r>
            <a:r>
              <a:rPr lang="en-US" sz="1600" dirty="0" smtClean="0"/>
              <a:t>2019</a:t>
            </a:r>
            <a:r>
              <a:rPr lang="zh-CN" altLang="en-US" sz="1600" dirty="0" smtClean="0"/>
              <a:t>年</a:t>
            </a:r>
            <a:r>
              <a:rPr lang="en-US" sz="1600" dirty="0" smtClean="0"/>
              <a:t>11</a:t>
            </a:r>
            <a:r>
              <a:rPr lang="zh-CN" altLang="en-US" sz="1600" dirty="0" smtClean="0"/>
              <a:t>月，该纳税人又登记为一般纳税人，自纳税人再次登记成为一般纳税人之日起，此前未抵减完的</a:t>
            </a:r>
            <a:r>
              <a:rPr lang="en-US" sz="1600" dirty="0" smtClean="0"/>
              <a:t>10</a:t>
            </a:r>
            <a:r>
              <a:rPr lang="zh-CN" altLang="en-US" sz="1600" dirty="0" smtClean="0"/>
              <a:t>万元可继续抵减其按一般计税方法计算的应纳税额。</a:t>
            </a:r>
          </a:p>
          <a:p>
            <a:pPr>
              <a:lnSpc>
                <a:spcPct val="150000"/>
              </a:lnSpc>
            </a:pPr>
            <a:endParaRPr lang="zh-CN" altLang="en-US" sz="1600" dirty="0" smtClean="0"/>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558800"/>
            <a:ext cx="8389258" cy="3757439"/>
          </a:xfrm>
          <a:prstGeom prst="rect">
            <a:avLst/>
          </a:prstGeom>
        </p:spPr>
        <p:txBody>
          <a:bodyPr wrap="square">
            <a:spAutoFit/>
          </a:bodyPr>
          <a:lstStyle/>
          <a:p>
            <a:pPr algn="ctr">
              <a:lnSpc>
                <a:spcPct val="150000"/>
              </a:lnSpc>
            </a:pPr>
            <a:r>
              <a:rPr lang="zh-CN" altLang="en-US" sz="1800" dirty="0" smtClean="0"/>
              <a:t> </a:t>
            </a:r>
            <a:r>
              <a:rPr lang="en-US" altLang="zh-CN" sz="1800" dirty="0" smtClean="0"/>
              <a:t>14</a:t>
            </a:r>
            <a:r>
              <a:rPr lang="zh-CN" altLang="en-US" sz="1800" dirty="0" smtClean="0"/>
              <a:t>号公告第八条</a:t>
            </a:r>
            <a:endParaRPr lang="zh-CN" altLang="en-US" sz="1600" dirty="0" smtClean="0"/>
          </a:p>
          <a:p>
            <a:pPr>
              <a:lnSpc>
                <a:spcPct val="150000"/>
              </a:lnSpc>
            </a:pPr>
            <a:r>
              <a:rPr lang="zh-CN" altLang="en-US" sz="1600" dirty="0" smtClean="0"/>
              <a:t>        按照</a:t>
            </a:r>
            <a:r>
              <a:rPr lang="en-US" altLang="zh-CN" sz="1600" dirty="0" smtClean="0"/>
              <a:t>《</a:t>
            </a:r>
            <a:r>
              <a:rPr lang="zh-CN" altLang="en-US" sz="1600" dirty="0" smtClean="0"/>
              <a:t>财政部 税务总局 海关总署关于深化增值税改革有关政策的公告</a:t>
            </a:r>
            <a:r>
              <a:rPr lang="en-US" altLang="zh-CN" sz="1600" dirty="0" smtClean="0"/>
              <a:t>》</a:t>
            </a:r>
            <a:r>
              <a:rPr lang="zh-CN" altLang="en-US" sz="1600" dirty="0" smtClean="0"/>
              <a:t>（财政部 税务总局 海关总署公告</a:t>
            </a:r>
            <a:r>
              <a:rPr lang="en-US" sz="1600" dirty="0" smtClean="0"/>
              <a:t>2019</a:t>
            </a:r>
            <a:r>
              <a:rPr lang="zh-CN" altLang="en-US" sz="1600" dirty="0" smtClean="0"/>
              <a:t>年第</a:t>
            </a:r>
            <a:r>
              <a:rPr lang="en-US" sz="1600" dirty="0" smtClean="0"/>
              <a:t>39</a:t>
            </a:r>
            <a:r>
              <a:rPr lang="zh-CN" altLang="en-US" sz="1600" dirty="0" smtClean="0"/>
              <a:t>号）规定，适用加计抵减政策的生产、生活性服务业纳税人，应在年度首次确认适用加计抵减政策时，通过电子税务局（或前往办税服务厅）提交</a:t>
            </a:r>
            <a:r>
              <a:rPr lang="en-US" altLang="zh-CN" sz="1600" dirty="0" smtClean="0"/>
              <a:t>《</a:t>
            </a:r>
            <a:r>
              <a:rPr lang="zh-CN" altLang="en-US" sz="1600" dirty="0" smtClean="0"/>
              <a:t>适用加计抵减政策的声明</a:t>
            </a:r>
            <a:r>
              <a:rPr lang="en-US" altLang="zh-CN" sz="1600" dirty="0" smtClean="0"/>
              <a:t>》</a:t>
            </a:r>
            <a:r>
              <a:rPr lang="zh-CN" altLang="en-US" sz="1600" dirty="0" smtClean="0"/>
              <a:t>（见附件）。适用加计抵减政策的纳税人，同时兼营邮政服务、电信服务、现代服务、生活服务的，应按照四项服务中收入占比最高的业务在</a:t>
            </a:r>
            <a:r>
              <a:rPr lang="en-US" altLang="zh-CN" sz="1600" dirty="0" smtClean="0"/>
              <a:t>《</a:t>
            </a:r>
            <a:r>
              <a:rPr lang="zh-CN" altLang="en-US" sz="1600" dirty="0" smtClean="0"/>
              <a:t>适用加计抵减政策的声明</a:t>
            </a:r>
            <a:r>
              <a:rPr lang="en-US" altLang="zh-CN" sz="1600" dirty="0" smtClean="0"/>
              <a:t>》</a:t>
            </a:r>
            <a:r>
              <a:rPr lang="zh-CN" altLang="en-US" sz="1600" dirty="0" smtClean="0"/>
              <a:t>中勾选确定所属行业。</a:t>
            </a:r>
            <a:r>
              <a:rPr lang="en-US" sz="1600" dirty="0" smtClean="0"/>
              <a:t/>
            </a:r>
            <a:br>
              <a:rPr lang="en-US" sz="1600" dirty="0" smtClean="0"/>
            </a:br>
            <a:endParaRPr lang="zh-CN" altLang="en-US" sz="1600" dirty="0" smtClean="0"/>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558800"/>
            <a:ext cx="8389258" cy="4496103"/>
          </a:xfrm>
          <a:prstGeom prst="rect">
            <a:avLst/>
          </a:prstGeom>
        </p:spPr>
        <p:txBody>
          <a:bodyPr wrap="square">
            <a:spAutoFit/>
          </a:bodyPr>
          <a:lstStyle/>
          <a:p>
            <a:pPr algn="ctr">
              <a:lnSpc>
                <a:spcPct val="150000"/>
              </a:lnSpc>
            </a:pPr>
            <a:r>
              <a:rPr lang="zh-CN" altLang="en-US" sz="1800" dirty="0" smtClean="0"/>
              <a:t> </a:t>
            </a:r>
            <a:r>
              <a:rPr lang="en-US" altLang="zh-CN" sz="1800" dirty="0" smtClean="0"/>
              <a:t>14</a:t>
            </a:r>
            <a:r>
              <a:rPr lang="zh-CN" altLang="en-US" sz="1800" dirty="0" smtClean="0"/>
              <a:t>号公告第八条</a:t>
            </a:r>
            <a:endParaRPr lang="en-US" altLang="zh-CN" sz="1800" dirty="0" smtClean="0"/>
          </a:p>
          <a:p>
            <a:pPr>
              <a:lnSpc>
                <a:spcPct val="150000"/>
              </a:lnSpc>
            </a:pPr>
            <a:r>
              <a:rPr lang="en-US" altLang="zh-CN" sz="1600" dirty="0" smtClean="0"/>
              <a:t>《</a:t>
            </a:r>
            <a:r>
              <a:rPr lang="zh-CN" altLang="en-US" sz="1600" dirty="0" smtClean="0"/>
              <a:t>声明</a:t>
            </a:r>
            <a:r>
              <a:rPr lang="en-US" altLang="zh-CN" sz="1600" dirty="0" smtClean="0"/>
              <a:t>》</a:t>
            </a:r>
            <a:r>
              <a:rPr lang="zh-CN" altLang="en-US" sz="1600" dirty="0" smtClean="0"/>
              <a:t>的内容主要包括：</a:t>
            </a:r>
          </a:p>
          <a:p>
            <a:pPr>
              <a:lnSpc>
                <a:spcPct val="150000"/>
              </a:lnSpc>
            </a:pPr>
            <a:r>
              <a:rPr lang="zh-CN" altLang="en-US" sz="1600" dirty="0" smtClean="0"/>
              <a:t>（</a:t>
            </a:r>
            <a:r>
              <a:rPr lang="en-US" sz="1600" dirty="0" smtClean="0"/>
              <a:t>1</a:t>
            </a:r>
            <a:r>
              <a:rPr lang="zh-CN" altLang="en-US" sz="1600" dirty="0" smtClean="0"/>
              <a:t>）纳税人名称和纳税人识别号；</a:t>
            </a:r>
          </a:p>
          <a:p>
            <a:pPr>
              <a:lnSpc>
                <a:spcPct val="150000"/>
              </a:lnSpc>
            </a:pPr>
            <a:r>
              <a:rPr lang="zh-CN" altLang="en-US" sz="1600" dirty="0" smtClean="0"/>
              <a:t>（</a:t>
            </a:r>
            <a:r>
              <a:rPr lang="en-US" sz="1600" dirty="0" smtClean="0"/>
              <a:t>2</a:t>
            </a:r>
            <a:r>
              <a:rPr lang="zh-CN" altLang="en-US" sz="1600" dirty="0" smtClean="0"/>
              <a:t>）纳税人需要自行判断并勾选其所属行业。如果兼营四项服务，应按照四项服务中收入占比最高的业务进行勾选。如某纳税人</a:t>
            </a:r>
            <a:r>
              <a:rPr lang="en-US" sz="1600" dirty="0" smtClean="0"/>
              <a:t>2018</a:t>
            </a:r>
            <a:r>
              <a:rPr lang="zh-CN" altLang="en-US" sz="1600" dirty="0" smtClean="0"/>
              <a:t>年</a:t>
            </a:r>
            <a:r>
              <a:rPr lang="en-US" sz="1600" dirty="0" smtClean="0"/>
              <a:t>4</a:t>
            </a:r>
            <a:r>
              <a:rPr lang="zh-CN" altLang="en-US" sz="1600" dirty="0" smtClean="0"/>
              <a:t>月至</a:t>
            </a:r>
            <a:r>
              <a:rPr lang="en-US" sz="1600" dirty="0" smtClean="0"/>
              <a:t>2019</a:t>
            </a:r>
            <a:r>
              <a:rPr lang="zh-CN" altLang="en-US" sz="1600" dirty="0" smtClean="0"/>
              <a:t>年</a:t>
            </a:r>
            <a:r>
              <a:rPr lang="en-US" sz="1600" dirty="0" smtClean="0"/>
              <a:t>3</a:t>
            </a:r>
            <a:r>
              <a:rPr lang="zh-CN" altLang="en-US" sz="1600" dirty="0" smtClean="0"/>
              <a:t>月期间的全部销售额中，货物占比</a:t>
            </a:r>
            <a:r>
              <a:rPr lang="en-US" sz="1600" dirty="0" smtClean="0"/>
              <a:t>45%</a:t>
            </a:r>
            <a:r>
              <a:rPr lang="zh-CN" altLang="en-US" sz="1600" dirty="0" smtClean="0"/>
              <a:t>，信息技术服务占比</a:t>
            </a:r>
            <a:r>
              <a:rPr lang="en-US" sz="1600" dirty="0" smtClean="0"/>
              <a:t>30%</a:t>
            </a:r>
            <a:r>
              <a:rPr lang="zh-CN" altLang="en-US" sz="1600" dirty="0" smtClean="0"/>
              <a:t>，代理服务占比</a:t>
            </a:r>
            <a:r>
              <a:rPr lang="en-US" sz="1600" dirty="0" smtClean="0"/>
              <a:t>25%</a:t>
            </a:r>
            <a:r>
              <a:rPr lang="zh-CN" altLang="en-US" sz="1600" dirty="0" smtClean="0"/>
              <a:t>。由于信息技术服务和代理服务的销售额占全部销售额的比重为</a:t>
            </a:r>
            <a:r>
              <a:rPr lang="en-US" sz="1600" dirty="0" smtClean="0"/>
              <a:t>55%</a:t>
            </a:r>
            <a:r>
              <a:rPr lang="zh-CN" altLang="en-US" sz="1600" dirty="0" smtClean="0"/>
              <a:t>，因此，该纳税人可在</a:t>
            </a:r>
            <a:r>
              <a:rPr lang="en-US" sz="1600" dirty="0" smtClean="0"/>
              <a:t>2019</a:t>
            </a:r>
            <a:r>
              <a:rPr lang="zh-CN" altLang="en-US" sz="1600" dirty="0" smtClean="0"/>
              <a:t>年适用加计抵减政策；同时，由于信息技术服务销售额占比最高，因此，纳税人在</a:t>
            </a:r>
            <a:r>
              <a:rPr lang="en-US" altLang="zh-CN" sz="1600" dirty="0" smtClean="0"/>
              <a:t>《</a:t>
            </a:r>
            <a:r>
              <a:rPr lang="zh-CN" altLang="en-US" sz="1600" dirty="0" smtClean="0"/>
              <a:t>声明</a:t>
            </a:r>
            <a:r>
              <a:rPr lang="en-US" altLang="zh-CN" sz="1600" dirty="0" smtClean="0"/>
              <a:t>》</a:t>
            </a:r>
            <a:r>
              <a:rPr lang="zh-CN" altLang="en-US" sz="1600" dirty="0" smtClean="0"/>
              <a:t>中应勾选“信息技术服务业”相应栏次。</a:t>
            </a:r>
          </a:p>
          <a:p>
            <a:pPr algn="ctr">
              <a:lnSpc>
                <a:spcPct val="150000"/>
              </a:lnSpc>
            </a:pPr>
            <a:endParaRPr lang="zh-CN" altLang="en-US" sz="1600" dirty="0" smtClean="0"/>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558800"/>
            <a:ext cx="8389258" cy="5234766"/>
          </a:xfrm>
          <a:prstGeom prst="rect">
            <a:avLst/>
          </a:prstGeom>
        </p:spPr>
        <p:txBody>
          <a:bodyPr wrap="square">
            <a:spAutoFit/>
          </a:bodyPr>
          <a:lstStyle/>
          <a:p>
            <a:pPr algn="ctr">
              <a:lnSpc>
                <a:spcPct val="150000"/>
              </a:lnSpc>
            </a:pPr>
            <a:r>
              <a:rPr lang="zh-CN" altLang="en-US" sz="1800" dirty="0" smtClean="0"/>
              <a:t> </a:t>
            </a:r>
            <a:r>
              <a:rPr lang="en-US" altLang="zh-CN" sz="1800" dirty="0" smtClean="0"/>
              <a:t>14</a:t>
            </a:r>
            <a:r>
              <a:rPr lang="zh-CN" altLang="en-US" sz="1800" dirty="0" smtClean="0"/>
              <a:t>号公告第八条</a:t>
            </a:r>
            <a:endParaRPr lang="en-US" altLang="zh-CN" sz="1800" dirty="0" smtClean="0"/>
          </a:p>
          <a:p>
            <a:pPr>
              <a:lnSpc>
                <a:spcPct val="150000"/>
              </a:lnSpc>
            </a:pPr>
            <a:r>
              <a:rPr lang="en-US" altLang="zh-CN" sz="1600" dirty="0" smtClean="0"/>
              <a:t>《</a:t>
            </a:r>
            <a:r>
              <a:rPr lang="zh-CN" altLang="en-US" sz="1600" dirty="0" smtClean="0"/>
              <a:t>声明</a:t>
            </a:r>
            <a:r>
              <a:rPr lang="en-US" altLang="zh-CN" sz="1600" dirty="0" smtClean="0"/>
              <a:t>》</a:t>
            </a:r>
            <a:r>
              <a:rPr lang="zh-CN" altLang="en-US" sz="1600" dirty="0" smtClean="0"/>
              <a:t>的内容主要包括：</a:t>
            </a:r>
          </a:p>
          <a:p>
            <a:pPr>
              <a:lnSpc>
                <a:spcPct val="150000"/>
              </a:lnSpc>
            </a:pPr>
            <a:r>
              <a:rPr lang="zh-CN" altLang="en-US" sz="1600" dirty="0" smtClean="0"/>
              <a:t>（</a:t>
            </a:r>
            <a:r>
              <a:rPr lang="en-US" sz="1600" dirty="0" smtClean="0"/>
              <a:t>3</a:t>
            </a:r>
            <a:r>
              <a:rPr lang="zh-CN" altLang="en-US" sz="1600" dirty="0" smtClean="0"/>
              <a:t>）</a:t>
            </a:r>
            <a:r>
              <a:rPr lang="en-US" altLang="zh-CN" sz="1600" dirty="0" smtClean="0"/>
              <a:t>《</a:t>
            </a:r>
            <a:r>
              <a:rPr lang="zh-CN" altLang="en-US" sz="1600" dirty="0" smtClean="0"/>
              <a:t>声明</a:t>
            </a:r>
            <a:r>
              <a:rPr lang="en-US" altLang="zh-CN" sz="1600" dirty="0" smtClean="0"/>
              <a:t>》</a:t>
            </a:r>
            <a:r>
              <a:rPr lang="zh-CN" altLang="en-US" sz="1600" dirty="0" smtClean="0"/>
              <a:t>还包括纳税人判断适用加计抵减政策的销售额计算区间，以及相对应的销售额和占比。</a:t>
            </a:r>
          </a:p>
          <a:p>
            <a:pPr>
              <a:lnSpc>
                <a:spcPct val="150000"/>
              </a:lnSpc>
            </a:pPr>
            <a:r>
              <a:rPr lang="zh-CN" altLang="en-US" sz="1600" dirty="0" smtClean="0"/>
              <a:t>由于加计抵减政策是按年适用的，因此，</a:t>
            </a:r>
            <a:r>
              <a:rPr lang="en-US" sz="1600" dirty="0" smtClean="0"/>
              <a:t>2019</a:t>
            </a:r>
            <a:r>
              <a:rPr lang="zh-CN" altLang="en-US" sz="1600" dirty="0" smtClean="0"/>
              <a:t>年提交</a:t>
            </a:r>
            <a:r>
              <a:rPr lang="en-US" altLang="zh-CN" sz="1600" dirty="0" smtClean="0"/>
              <a:t>《</a:t>
            </a:r>
            <a:r>
              <a:rPr lang="zh-CN" altLang="en-US" sz="1600" dirty="0" smtClean="0"/>
              <a:t>声明</a:t>
            </a:r>
            <a:r>
              <a:rPr lang="en-US" altLang="zh-CN" sz="1600" dirty="0" smtClean="0"/>
              <a:t>》</a:t>
            </a:r>
            <a:r>
              <a:rPr lang="zh-CN" altLang="en-US" sz="1600" dirty="0" smtClean="0"/>
              <a:t>并享受加计抵减政策的纳税人，如果在以后年度仍可适用的话，需要按年度再次提交新的</a:t>
            </a:r>
            <a:r>
              <a:rPr lang="en-US" altLang="zh-CN" sz="1600" dirty="0" smtClean="0"/>
              <a:t>《</a:t>
            </a:r>
            <a:r>
              <a:rPr lang="zh-CN" altLang="en-US" sz="1600" dirty="0" smtClean="0"/>
              <a:t>声明</a:t>
            </a:r>
            <a:r>
              <a:rPr lang="en-US" altLang="zh-CN" sz="1600" dirty="0" smtClean="0"/>
              <a:t>》</a:t>
            </a:r>
            <a:r>
              <a:rPr lang="zh-CN" altLang="en-US" sz="1600" dirty="0" smtClean="0"/>
              <a:t>，并在完成新的</a:t>
            </a:r>
            <a:r>
              <a:rPr lang="en-US" altLang="zh-CN" sz="1600" dirty="0" smtClean="0"/>
              <a:t>《</a:t>
            </a:r>
            <a:r>
              <a:rPr lang="zh-CN" altLang="en-US" sz="1600" dirty="0" smtClean="0"/>
              <a:t>声明</a:t>
            </a:r>
            <a:r>
              <a:rPr lang="en-US" altLang="zh-CN" sz="1600" dirty="0" smtClean="0"/>
              <a:t>》</a:t>
            </a:r>
            <a:r>
              <a:rPr lang="zh-CN" altLang="en-US" sz="1600" dirty="0" smtClean="0"/>
              <a:t>后，享受当年的加计抵减政策。需要注意的是，并未要求纳税人必须在每个年度的第一个申报期就提交</a:t>
            </a:r>
            <a:r>
              <a:rPr lang="en-US" altLang="zh-CN" sz="1600" dirty="0" smtClean="0"/>
              <a:t>《</a:t>
            </a:r>
            <a:r>
              <a:rPr lang="zh-CN" altLang="en-US" sz="1600" dirty="0" smtClean="0"/>
              <a:t>声明</a:t>
            </a:r>
            <a:r>
              <a:rPr lang="en-US" altLang="zh-CN" sz="1600" dirty="0" smtClean="0"/>
              <a:t>》</a:t>
            </a:r>
            <a:r>
              <a:rPr lang="zh-CN" altLang="en-US" sz="1600" dirty="0" smtClean="0"/>
              <a:t>，纳税人可以补充提交</a:t>
            </a:r>
            <a:r>
              <a:rPr lang="en-US" altLang="zh-CN" sz="1600" dirty="0" smtClean="0"/>
              <a:t>《</a:t>
            </a:r>
            <a:r>
              <a:rPr lang="zh-CN" altLang="en-US" sz="1600" dirty="0" smtClean="0"/>
              <a:t>声明</a:t>
            </a:r>
            <a:r>
              <a:rPr lang="en-US" altLang="zh-CN" sz="1600" dirty="0" smtClean="0"/>
              <a:t>》</a:t>
            </a:r>
            <a:r>
              <a:rPr lang="zh-CN" altLang="en-US" sz="1600" dirty="0" smtClean="0"/>
              <a:t>，并适用加计抵减政策。</a:t>
            </a:r>
            <a:endParaRPr lang="en-US" altLang="zh-CN" sz="1600" dirty="0" smtClean="0"/>
          </a:p>
          <a:p>
            <a:pPr>
              <a:lnSpc>
                <a:spcPct val="150000"/>
              </a:lnSpc>
            </a:pPr>
            <a:r>
              <a:rPr lang="zh-CN" altLang="en-US" sz="1600" dirty="0" smtClean="0"/>
              <a:t>需注意：</a:t>
            </a:r>
            <a:r>
              <a:rPr lang="en-US" altLang="zh-CN" sz="1600" dirty="0" smtClean="0"/>
              <a:t>《</a:t>
            </a:r>
            <a:r>
              <a:rPr lang="zh-CN" altLang="en-US" sz="1600" dirty="0" smtClean="0"/>
              <a:t>声明</a:t>
            </a:r>
            <a:r>
              <a:rPr lang="en-US" altLang="zh-CN" sz="1600" dirty="0" smtClean="0"/>
              <a:t>》</a:t>
            </a:r>
            <a:r>
              <a:rPr lang="zh-CN" altLang="en-US" sz="1600" dirty="0" smtClean="0"/>
              <a:t>提交后，纳税人将不能再做修改。税务机关可以通过声明维护模块，对适用年度、有效期起止、所属行业等信息进行修改，或者作废纳税人声明。（作废后可能会影响台账，需谨慎）</a:t>
            </a:r>
            <a:endParaRPr lang="en-US" altLang="zh-CN" sz="1600" dirty="0" smtClean="0"/>
          </a:p>
          <a:p>
            <a:pPr algn="ctr">
              <a:lnSpc>
                <a:spcPct val="150000"/>
              </a:lnSpc>
            </a:pPr>
            <a:endParaRPr lang="zh-CN" altLang="en-US" sz="1600" dirty="0" smtClean="0"/>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558800"/>
            <a:ext cx="8389258" cy="3388107"/>
          </a:xfrm>
          <a:prstGeom prst="rect">
            <a:avLst/>
          </a:prstGeom>
        </p:spPr>
        <p:txBody>
          <a:bodyPr wrap="square">
            <a:spAutoFit/>
          </a:bodyPr>
          <a:lstStyle/>
          <a:p>
            <a:pPr algn="ctr">
              <a:lnSpc>
                <a:spcPct val="150000"/>
              </a:lnSpc>
            </a:pPr>
            <a:r>
              <a:rPr lang="zh-CN" altLang="en-US" sz="1800" dirty="0" smtClean="0"/>
              <a:t> </a:t>
            </a:r>
            <a:endParaRPr lang="en-US" altLang="zh-CN" sz="1800" dirty="0" smtClean="0"/>
          </a:p>
          <a:p>
            <a:pPr>
              <a:lnSpc>
                <a:spcPct val="150000"/>
              </a:lnSpc>
            </a:pPr>
            <a:r>
              <a:rPr lang="zh-CN" altLang="en-US" sz="1600" dirty="0" smtClean="0"/>
              <a:t>       适用加计抵减政策的生产、生活性服务业纳税人，应在年度首次确认适用加计抵减政策时提交</a:t>
            </a:r>
            <a:r>
              <a:rPr lang="en-US" altLang="zh-CN" sz="1600" dirty="0" smtClean="0"/>
              <a:t>《</a:t>
            </a:r>
            <a:r>
              <a:rPr lang="zh-CN" altLang="en-US" sz="1600" dirty="0" smtClean="0"/>
              <a:t>适用加计抵减政策的声明</a:t>
            </a:r>
            <a:r>
              <a:rPr lang="en-US" altLang="zh-CN" sz="1600" dirty="0" smtClean="0"/>
              <a:t>》</a:t>
            </a:r>
            <a:r>
              <a:rPr lang="zh-CN" altLang="en-US" sz="1600" dirty="0" smtClean="0"/>
              <a:t>。为提醒纳税人，当纳税人进入增值税申报界面时，系统将提示纳税人加计抵减政策具体规定，并告知纳税人如果符合政策规定条件，可以通过填写</a:t>
            </a:r>
            <a:r>
              <a:rPr lang="en-US" altLang="zh-CN" sz="1600" dirty="0" smtClean="0"/>
              <a:t>《</a:t>
            </a:r>
            <a:r>
              <a:rPr lang="zh-CN" altLang="en-US" sz="1600" dirty="0" smtClean="0"/>
              <a:t>适用加计抵减政策的声明</a:t>
            </a:r>
            <a:r>
              <a:rPr lang="en-US" altLang="zh-CN" sz="1600" dirty="0" smtClean="0"/>
              <a:t>》</a:t>
            </a:r>
            <a:r>
              <a:rPr lang="zh-CN" altLang="en-US" sz="1600" dirty="0" smtClean="0"/>
              <a:t>，来确认适用加计抵减政策。该提示功能每年至少提示一次，即</a:t>
            </a:r>
            <a:r>
              <a:rPr lang="en-US" sz="1600" dirty="0" smtClean="0"/>
              <a:t>2019</a:t>
            </a:r>
            <a:r>
              <a:rPr lang="zh-CN" altLang="en-US" sz="1600" dirty="0" smtClean="0"/>
              <a:t>年</a:t>
            </a:r>
            <a:r>
              <a:rPr lang="en-US" sz="1600" dirty="0" smtClean="0"/>
              <a:t>5</a:t>
            </a:r>
            <a:r>
              <a:rPr lang="zh-CN" altLang="en-US" sz="1600" dirty="0" smtClean="0"/>
              <a:t>月、</a:t>
            </a:r>
            <a:r>
              <a:rPr lang="en-US" sz="1600" dirty="0" smtClean="0"/>
              <a:t>2020</a:t>
            </a:r>
            <a:r>
              <a:rPr lang="zh-CN" altLang="en-US" sz="1600" dirty="0" smtClean="0"/>
              <a:t>年</a:t>
            </a:r>
            <a:r>
              <a:rPr lang="en-US" sz="1600" dirty="0" smtClean="0"/>
              <a:t>2</a:t>
            </a:r>
            <a:r>
              <a:rPr lang="zh-CN" altLang="en-US" sz="1600" dirty="0" smtClean="0"/>
              <a:t>月和</a:t>
            </a:r>
            <a:r>
              <a:rPr lang="en-US" sz="1600" dirty="0" smtClean="0"/>
              <a:t>2021</a:t>
            </a:r>
            <a:r>
              <a:rPr lang="zh-CN" altLang="en-US" sz="1600" dirty="0" smtClean="0"/>
              <a:t>年</a:t>
            </a:r>
            <a:r>
              <a:rPr lang="en-US" sz="1600" dirty="0" smtClean="0"/>
              <a:t>2</a:t>
            </a:r>
            <a:r>
              <a:rPr lang="zh-CN" altLang="en-US" sz="1600" dirty="0" smtClean="0"/>
              <a:t>月征期，纳税人首次进入申报模块时，系统自动弹出提示信息。在其他征期月份，纳税人可以通过勾选</a:t>
            </a:r>
            <a:r>
              <a:rPr lang="en-US" sz="1600" dirty="0" smtClean="0"/>
              <a:t>“</a:t>
            </a:r>
            <a:r>
              <a:rPr lang="zh-CN" altLang="en-US" sz="1600" dirty="0" smtClean="0"/>
              <a:t>不再提示</a:t>
            </a:r>
            <a:r>
              <a:rPr lang="en-US" sz="1600" dirty="0" smtClean="0"/>
              <a:t>”</a:t>
            </a:r>
            <a:r>
              <a:rPr lang="zh-CN" altLang="en-US" sz="1600" dirty="0" smtClean="0"/>
              <a:t>标识，屏蔽该提示信息。</a:t>
            </a:r>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纳税申报</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0"/>
            <a:ext cx="8389258" cy="4449936"/>
          </a:xfrm>
          <a:prstGeom prst="rect">
            <a:avLst/>
          </a:prstGeom>
        </p:spPr>
        <p:txBody>
          <a:bodyPr wrap="square">
            <a:spAutoFit/>
          </a:bodyPr>
          <a:lstStyle/>
          <a:p>
            <a:pPr>
              <a:lnSpc>
                <a:spcPct val="150000"/>
              </a:lnSpc>
            </a:pPr>
            <a:r>
              <a:rPr lang="zh-CN" altLang="en-US" sz="1600" dirty="0" smtClean="0"/>
              <a:t>       加计抵减政策，一般纳税人加计抵减额体现在主表第</a:t>
            </a:r>
            <a:r>
              <a:rPr lang="en-US" altLang="en-US" sz="1600" dirty="0" smtClean="0"/>
              <a:t>19</a:t>
            </a:r>
            <a:r>
              <a:rPr lang="zh-CN" altLang="en-US" sz="1600" dirty="0" smtClean="0"/>
              <a:t>栏</a:t>
            </a:r>
            <a:r>
              <a:rPr lang="en-US" altLang="en-US" sz="1600" dirty="0" smtClean="0"/>
              <a:t>“</a:t>
            </a:r>
            <a:r>
              <a:rPr lang="zh-CN" altLang="en-US" sz="1600" dirty="0" smtClean="0"/>
              <a:t>应纳税额</a:t>
            </a:r>
            <a:r>
              <a:rPr lang="en-US" altLang="en-US" sz="1600" dirty="0" smtClean="0"/>
              <a:t>”</a:t>
            </a:r>
            <a:r>
              <a:rPr lang="zh-CN" altLang="en-US" sz="1600" dirty="0" smtClean="0"/>
              <a:t>。对适用加计抵减政策的纳税人，主表第</a:t>
            </a:r>
            <a:r>
              <a:rPr lang="en-US" altLang="en-US" sz="1600" dirty="0" smtClean="0"/>
              <a:t>19</a:t>
            </a:r>
            <a:r>
              <a:rPr lang="zh-CN" altLang="en-US" sz="1600" dirty="0" smtClean="0"/>
              <a:t>栏</a:t>
            </a:r>
            <a:r>
              <a:rPr lang="en-US" altLang="en-US" sz="1600" dirty="0" smtClean="0"/>
              <a:t>“</a:t>
            </a:r>
            <a:r>
              <a:rPr lang="zh-CN" altLang="en-US" sz="1600" dirty="0" smtClean="0"/>
              <a:t>应纳税额</a:t>
            </a:r>
            <a:r>
              <a:rPr lang="en-US" altLang="en-US" sz="1600" dirty="0" smtClean="0"/>
              <a:t>”</a:t>
            </a:r>
            <a:r>
              <a:rPr lang="zh-CN" altLang="en-US" sz="1600" dirty="0" smtClean="0"/>
              <a:t>栏按以下公式填写。</a:t>
            </a:r>
          </a:p>
          <a:p>
            <a:pPr>
              <a:lnSpc>
                <a:spcPct val="150000"/>
              </a:lnSpc>
            </a:pPr>
            <a:r>
              <a:rPr lang="zh-CN" altLang="en-US" sz="1600" dirty="0" smtClean="0"/>
              <a:t>　　本栏</a:t>
            </a:r>
            <a:r>
              <a:rPr lang="en-US" altLang="en-US" sz="1600" dirty="0" smtClean="0"/>
              <a:t>“</a:t>
            </a:r>
            <a:r>
              <a:rPr lang="zh-CN" altLang="en-US" sz="1600" dirty="0" smtClean="0"/>
              <a:t>一般项目</a:t>
            </a:r>
            <a:r>
              <a:rPr lang="en-US" altLang="en-US" sz="1600" dirty="0" smtClean="0"/>
              <a:t>”</a:t>
            </a:r>
            <a:r>
              <a:rPr lang="zh-CN" altLang="en-US" sz="1600" dirty="0" smtClean="0"/>
              <a:t>列</a:t>
            </a:r>
            <a:r>
              <a:rPr lang="en-US" altLang="en-US" sz="1600" dirty="0" smtClean="0"/>
              <a:t>“</a:t>
            </a:r>
            <a:r>
              <a:rPr lang="zh-CN" altLang="en-US" sz="1600" dirty="0" smtClean="0"/>
              <a:t>本月数</a:t>
            </a:r>
            <a:r>
              <a:rPr lang="en-US" altLang="en-US" sz="1600" dirty="0" smtClean="0"/>
              <a:t>”</a:t>
            </a:r>
            <a:r>
              <a:rPr lang="zh-CN" altLang="en-US" sz="1600" dirty="0" smtClean="0"/>
              <a:t>＝第</a:t>
            </a:r>
            <a:r>
              <a:rPr lang="en-US" altLang="en-US" sz="1600" dirty="0" smtClean="0"/>
              <a:t>11</a:t>
            </a:r>
            <a:r>
              <a:rPr lang="zh-CN" altLang="en-US" sz="1600" dirty="0" smtClean="0"/>
              <a:t>栏</a:t>
            </a:r>
            <a:r>
              <a:rPr lang="en-US" altLang="en-US" sz="1600" dirty="0" smtClean="0"/>
              <a:t>“</a:t>
            </a:r>
            <a:r>
              <a:rPr lang="zh-CN" altLang="en-US" sz="1600" dirty="0" smtClean="0"/>
              <a:t>销项税额</a:t>
            </a:r>
            <a:r>
              <a:rPr lang="en-US" altLang="en-US" sz="1600" dirty="0" smtClean="0"/>
              <a:t>”“</a:t>
            </a:r>
            <a:r>
              <a:rPr lang="zh-CN" altLang="en-US" sz="1600" dirty="0" smtClean="0"/>
              <a:t>一般项目</a:t>
            </a:r>
            <a:r>
              <a:rPr lang="en-US" altLang="en-US" sz="1600" dirty="0" smtClean="0"/>
              <a:t>”</a:t>
            </a:r>
            <a:r>
              <a:rPr lang="zh-CN" altLang="en-US" sz="1600" dirty="0" smtClean="0"/>
              <a:t>列</a:t>
            </a:r>
            <a:r>
              <a:rPr lang="en-US" altLang="en-US" sz="1600" dirty="0" smtClean="0"/>
              <a:t>“</a:t>
            </a:r>
            <a:r>
              <a:rPr lang="zh-CN" altLang="en-US" sz="1600" dirty="0" smtClean="0"/>
              <a:t>本月数</a:t>
            </a:r>
            <a:r>
              <a:rPr lang="en-US" altLang="en-US" sz="1600" dirty="0" smtClean="0"/>
              <a:t>”-</a:t>
            </a:r>
            <a:r>
              <a:rPr lang="zh-CN" altLang="en-US" sz="1600" dirty="0" smtClean="0"/>
              <a:t>第</a:t>
            </a:r>
            <a:r>
              <a:rPr lang="en-US" altLang="en-US" sz="1600" dirty="0" smtClean="0"/>
              <a:t>18</a:t>
            </a:r>
            <a:r>
              <a:rPr lang="zh-CN" altLang="en-US" sz="1600" dirty="0" smtClean="0"/>
              <a:t>栏</a:t>
            </a:r>
            <a:r>
              <a:rPr lang="en-US" altLang="en-US" sz="1600" dirty="0" smtClean="0"/>
              <a:t>“</a:t>
            </a:r>
            <a:r>
              <a:rPr lang="zh-CN" altLang="en-US" sz="1600" dirty="0" smtClean="0"/>
              <a:t>实际抵扣税额</a:t>
            </a:r>
            <a:r>
              <a:rPr lang="en-US" altLang="en-US" sz="1600" dirty="0" smtClean="0"/>
              <a:t>”“</a:t>
            </a:r>
            <a:r>
              <a:rPr lang="zh-CN" altLang="en-US" sz="1600" dirty="0" smtClean="0"/>
              <a:t>一般项目</a:t>
            </a:r>
            <a:r>
              <a:rPr lang="en-US" altLang="en-US" sz="1600" dirty="0" smtClean="0"/>
              <a:t>”</a:t>
            </a:r>
            <a:r>
              <a:rPr lang="zh-CN" altLang="en-US" sz="1600" dirty="0" smtClean="0"/>
              <a:t>列</a:t>
            </a:r>
            <a:r>
              <a:rPr lang="en-US" altLang="en-US" sz="1600" dirty="0" smtClean="0"/>
              <a:t>“</a:t>
            </a:r>
            <a:r>
              <a:rPr lang="zh-CN" altLang="en-US" sz="1600" dirty="0" smtClean="0"/>
              <a:t>本月数</a:t>
            </a:r>
            <a:r>
              <a:rPr lang="en-US" altLang="en-US" sz="1600" dirty="0" smtClean="0"/>
              <a:t>”-“</a:t>
            </a:r>
            <a:r>
              <a:rPr lang="zh-CN" altLang="en-US" sz="1600" dirty="0" smtClean="0"/>
              <a:t>实际抵减额</a:t>
            </a:r>
            <a:r>
              <a:rPr lang="en-US" altLang="en-US" sz="1600" dirty="0" smtClean="0"/>
              <a:t>”</a:t>
            </a:r>
            <a:endParaRPr lang="zh-CN" altLang="en-US" sz="1600" dirty="0" smtClean="0"/>
          </a:p>
          <a:p>
            <a:pPr>
              <a:lnSpc>
                <a:spcPct val="150000"/>
              </a:lnSpc>
            </a:pPr>
            <a:r>
              <a:rPr lang="zh-CN" altLang="en-US" sz="1600" dirty="0" smtClean="0"/>
              <a:t>　　本栏</a:t>
            </a:r>
            <a:r>
              <a:rPr lang="en-US" altLang="en-US" sz="1600" dirty="0" smtClean="0"/>
              <a:t>“</a:t>
            </a:r>
            <a:r>
              <a:rPr lang="zh-CN" altLang="en-US" sz="1600" dirty="0" smtClean="0"/>
              <a:t>即征即退项目</a:t>
            </a:r>
            <a:r>
              <a:rPr lang="en-US" altLang="en-US" sz="1600" dirty="0" smtClean="0"/>
              <a:t>”</a:t>
            </a:r>
            <a:r>
              <a:rPr lang="zh-CN" altLang="en-US" sz="1600" dirty="0" smtClean="0"/>
              <a:t>列</a:t>
            </a:r>
            <a:r>
              <a:rPr lang="en-US" altLang="en-US" sz="1600" dirty="0" smtClean="0"/>
              <a:t>“</a:t>
            </a:r>
            <a:r>
              <a:rPr lang="zh-CN" altLang="en-US" sz="1600" dirty="0" smtClean="0"/>
              <a:t>本月数</a:t>
            </a:r>
            <a:r>
              <a:rPr lang="en-US" altLang="en-US" sz="1600" dirty="0" smtClean="0"/>
              <a:t>”</a:t>
            </a:r>
            <a:r>
              <a:rPr lang="zh-CN" altLang="en-US" sz="1600" dirty="0" smtClean="0"/>
              <a:t>＝第</a:t>
            </a:r>
            <a:r>
              <a:rPr lang="en-US" altLang="en-US" sz="1600" dirty="0" smtClean="0"/>
              <a:t>11</a:t>
            </a:r>
            <a:r>
              <a:rPr lang="zh-CN" altLang="en-US" sz="1600" dirty="0" smtClean="0"/>
              <a:t>栏</a:t>
            </a:r>
            <a:r>
              <a:rPr lang="en-US" altLang="en-US" sz="1600" dirty="0" smtClean="0"/>
              <a:t>“</a:t>
            </a:r>
            <a:r>
              <a:rPr lang="zh-CN" altLang="en-US" sz="1600" dirty="0" smtClean="0"/>
              <a:t>销项税额</a:t>
            </a:r>
            <a:r>
              <a:rPr lang="en-US" altLang="en-US" sz="1600" dirty="0" smtClean="0"/>
              <a:t>”“</a:t>
            </a:r>
            <a:r>
              <a:rPr lang="zh-CN" altLang="en-US" sz="1600" dirty="0" smtClean="0"/>
              <a:t>即征即退项目</a:t>
            </a:r>
            <a:r>
              <a:rPr lang="en-US" altLang="en-US" sz="1600" dirty="0" smtClean="0"/>
              <a:t>”</a:t>
            </a:r>
            <a:r>
              <a:rPr lang="zh-CN" altLang="en-US" sz="1600" dirty="0" smtClean="0"/>
              <a:t>列</a:t>
            </a:r>
            <a:r>
              <a:rPr lang="en-US" altLang="en-US" sz="1600" dirty="0" smtClean="0"/>
              <a:t>“</a:t>
            </a:r>
            <a:r>
              <a:rPr lang="zh-CN" altLang="en-US" sz="1600" dirty="0" smtClean="0"/>
              <a:t>本月数</a:t>
            </a:r>
            <a:r>
              <a:rPr lang="en-US" altLang="en-US" sz="1600" dirty="0" smtClean="0"/>
              <a:t>”-</a:t>
            </a:r>
            <a:r>
              <a:rPr lang="zh-CN" altLang="en-US" sz="1600" dirty="0" smtClean="0"/>
              <a:t>第</a:t>
            </a:r>
            <a:r>
              <a:rPr lang="en-US" altLang="en-US" sz="1600" dirty="0" smtClean="0"/>
              <a:t>18</a:t>
            </a:r>
            <a:r>
              <a:rPr lang="zh-CN" altLang="en-US" sz="1600" dirty="0" smtClean="0"/>
              <a:t>栏</a:t>
            </a:r>
            <a:r>
              <a:rPr lang="en-US" altLang="en-US" sz="1600" dirty="0" smtClean="0"/>
              <a:t>“</a:t>
            </a:r>
            <a:r>
              <a:rPr lang="zh-CN" altLang="en-US" sz="1600" dirty="0" smtClean="0"/>
              <a:t>实际抵扣税额</a:t>
            </a:r>
            <a:r>
              <a:rPr lang="en-US" altLang="en-US" sz="1600" dirty="0" smtClean="0"/>
              <a:t>”“</a:t>
            </a:r>
            <a:r>
              <a:rPr lang="zh-CN" altLang="en-US" sz="1600" dirty="0" smtClean="0"/>
              <a:t>即征即退项目</a:t>
            </a:r>
            <a:r>
              <a:rPr lang="en-US" altLang="en-US" sz="1600" dirty="0" smtClean="0"/>
              <a:t>”</a:t>
            </a:r>
            <a:r>
              <a:rPr lang="zh-CN" altLang="en-US" sz="1600" dirty="0" smtClean="0"/>
              <a:t>列</a:t>
            </a:r>
            <a:r>
              <a:rPr lang="en-US" altLang="en-US" sz="1600" dirty="0" smtClean="0"/>
              <a:t>“</a:t>
            </a:r>
            <a:r>
              <a:rPr lang="zh-CN" altLang="en-US" sz="1600" dirty="0" smtClean="0"/>
              <a:t>本月数</a:t>
            </a:r>
            <a:r>
              <a:rPr lang="en-US" altLang="en-US" sz="1600" dirty="0" smtClean="0"/>
              <a:t>”-“</a:t>
            </a:r>
            <a:r>
              <a:rPr lang="zh-CN" altLang="en-US" sz="1600" dirty="0" smtClean="0"/>
              <a:t>实际抵减额</a:t>
            </a:r>
            <a:r>
              <a:rPr lang="en-US" altLang="en-US" sz="1600" dirty="0" smtClean="0"/>
              <a:t>”</a:t>
            </a:r>
            <a:endParaRPr lang="zh-CN" altLang="en-US" sz="1600" dirty="0" smtClean="0"/>
          </a:p>
          <a:p>
            <a:pPr>
              <a:lnSpc>
                <a:spcPct val="150000"/>
              </a:lnSpc>
            </a:pPr>
            <a:r>
              <a:rPr lang="zh-CN" altLang="en-US" sz="1600" dirty="0" smtClean="0"/>
              <a:t>　　</a:t>
            </a:r>
            <a:r>
              <a:rPr lang="en-US" altLang="en-US" sz="1600" dirty="0" smtClean="0"/>
              <a:t>“</a:t>
            </a:r>
            <a:r>
              <a:rPr lang="zh-CN" altLang="en-US" sz="1600" dirty="0" smtClean="0"/>
              <a:t>实际抵减额</a:t>
            </a:r>
            <a:r>
              <a:rPr lang="en-US" altLang="en-US" sz="1600" dirty="0" smtClean="0"/>
              <a:t>”</a:t>
            </a:r>
            <a:r>
              <a:rPr lang="zh-CN" altLang="en-US" sz="1600" dirty="0" smtClean="0"/>
              <a:t>是指按照规定可从本期适用一般计税方法计算的应纳税额中抵减的加计抵减额，分别对应</a:t>
            </a:r>
            <a:r>
              <a:rPr lang="en-US" altLang="zh-CN" sz="1600" dirty="0" smtClean="0"/>
              <a:t>《</a:t>
            </a:r>
            <a:r>
              <a:rPr lang="zh-CN" altLang="en-US" sz="1600" dirty="0" smtClean="0"/>
              <a:t>附列资料（四）</a:t>
            </a:r>
            <a:r>
              <a:rPr lang="en-US" altLang="zh-CN" sz="1600" dirty="0" smtClean="0"/>
              <a:t>》</a:t>
            </a:r>
            <a:r>
              <a:rPr lang="zh-CN" altLang="en-US" sz="1600" dirty="0" smtClean="0"/>
              <a:t>第</a:t>
            </a:r>
            <a:r>
              <a:rPr lang="en-US" altLang="en-US" sz="1600" dirty="0" smtClean="0"/>
              <a:t>6</a:t>
            </a:r>
            <a:r>
              <a:rPr lang="zh-CN" altLang="en-US" sz="1600" dirty="0" smtClean="0"/>
              <a:t>行</a:t>
            </a:r>
            <a:r>
              <a:rPr lang="en-US" altLang="en-US" sz="1600" dirty="0" smtClean="0"/>
              <a:t>“</a:t>
            </a:r>
            <a:r>
              <a:rPr lang="zh-CN" altLang="en-US" sz="1600" dirty="0" smtClean="0"/>
              <a:t>一般项目加计抵减额计算</a:t>
            </a:r>
            <a:r>
              <a:rPr lang="en-US" altLang="en-US" sz="1600" dirty="0" smtClean="0"/>
              <a:t>”</a:t>
            </a:r>
            <a:r>
              <a:rPr lang="zh-CN" altLang="en-US" sz="1600" dirty="0" smtClean="0"/>
              <a:t>、第</a:t>
            </a:r>
            <a:r>
              <a:rPr lang="en-US" altLang="en-US" sz="1600" dirty="0" smtClean="0"/>
              <a:t>7</a:t>
            </a:r>
            <a:r>
              <a:rPr lang="zh-CN" altLang="en-US" sz="1600" dirty="0" smtClean="0"/>
              <a:t>行</a:t>
            </a:r>
            <a:r>
              <a:rPr lang="en-US" altLang="en-US" sz="1600" dirty="0" smtClean="0"/>
              <a:t>“</a:t>
            </a:r>
            <a:r>
              <a:rPr lang="zh-CN" altLang="en-US" sz="1600" dirty="0" smtClean="0"/>
              <a:t>即征即退项目加计抵减额计算</a:t>
            </a:r>
            <a:r>
              <a:rPr lang="en-US" altLang="en-US" sz="1600" dirty="0" smtClean="0"/>
              <a:t>”</a:t>
            </a:r>
            <a:r>
              <a:rPr lang="zh-CN" altLang="en-US" sz="1600" dirty="0" smtClean="0"/>
              <a:t>的</a:t>
            </a:r>
            <a:r>
              <a:rPr lang="en-US" altLang="en-US" sz="1600" dirty="0" smtClean="0"/>
              <a:t>“</a:t>
            </a:r>
            <a:r>
              <a:rPr lang="zh-CN" altLang="en-US" sz="1600" dirty="0" smtClean="0"/>
              <a:t>本期实际抵减额</a:t>
            </a:r>
            <a:r>
              <a:rPr lang="en-US" altLang="en-US" sz="1600" dirty="0" smtClean="0"/>
              <a:t>”</a:t>
            </a:r>
            <a:r>
              <a:rPr lang="zh-CN" altLang="en-US" sz="1600" dirty="0" smtClean="0"/>
              <a:t>列。</a:t>
            </a:r>
          </a:p>
          <a:p>
            <a:pPr algn="ctr">
              <a:lnSpc>
                <a:spcPct val="150000"/>
              </a:lnSpc>
            </a:pPr>
            <a:endParaRPr lang="zh-CN" altLang="en-US" sz="1600" dirty="0" smtClean="0"/>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849086"/>
            <a:ext cx="8389258" cy="4449936"/>
          </a:xfrm>
          <a:prstGeom prst="rect">
            <a:avLst/>
          </a:prstGeom>
        </p:spPr>
        <p:txBody>
          <a:bodyPr wrap="square">
            <a:spAutoFit/>
          </a:bodyPr>
          <a:lstStyle/>
          <a:p>
            <a:pPr>
              <a:lnSpc>
                <a:spcPct val="150000"/>
              </a:lnSpc>
            </a:pPr>
            <a:r>
              <a:rPr lang="zh-CN" altLang="en-US" sz="1800" b="1" dirty="0" smtClean="0"/>
              <a:t>       一、加计抵减额不同于进项税额</a:t>
            </a:r>
            <a:endParaRPr lang="en-US" altLang="zh-CN" sz="1800" b="1" dirty="0" smtClean="0"/>
          </a:p>
          <a:p>
            <a:pPr>
              <a:lnSpc>
                <a:spcPct val="150000"/>
              </a:lnSpc>
            </a:pPr>
            <a:r>
              <a:rPr lang="zh-CN" altLang="en-US" sz="1800" dirty="0" smtClean="0"/>
              <a:t>       维持进项税额正常核算，确保留抵税款真实准确，以免造成多退税款</a:t>
            </a:r>
            <a:endParaRPr lang="en-US" altLang="zh-CN" sz="1800" dirty="0" smtClean="0"/>
          </a:p>
          <a:p>
            <a:pPr>
              <a:lnSpc>
                <a:spcPct val="150000"/>
              </a:lnSpc>
            </a:pPr>
            <a:r>
              <a:rPr lang="zh-CN" altLang="en-US" sz="1800" dirty="0" smtClean="0"/>
              <a:t>       </a:t>
            </a:r>
            <a:r>
              <a:rPr lang="zh-CN" altLang="en-US" sz="1800" b="1" dirty="0" smtClean="0"/>
              <a:t>二、加计抵减政策不适用于出口业务</a:t>
            </a:r>
            <a:endParaRPr lang="en-US" altLang="zh-CN" sz="1800" b="1" dirty="0" smtClean="0"/>
          </a:p>
          <a:p>
            <a:pPr>
              <a:lnSpc>
                <a:spcPct val="150000"/>
              </a:lnSpc>
            </a:pPr>
            <a:r>
              <a:rPr lang="zh-CN" altLang="en-US" sz="1800" dirty="0" smtClean="0"/>
              <a:t>       出口业务对应的进项税额均不得计提加计抵减额</a:t>
            </a:r>
            <a:endParaRPr lang="en-US" altLang="zh-CN" sz="1800" dirty="0" smtClean="0"/>
          </a:p>
          <a:p>
            <a:pPr>
              <a:lnSpc>
                <a:spcPct val="150000"/>
              </a:lnSpc>
            </a:pPr>
            <a:r>
              <a:rPr lang="zh-CN" altLang="en-US" sz="1800" b="1" dirty="0" smtClean="0"/>
              <a:t>       三、进项税额转出同时调减加计抵减额</a:t>
            </a:r>
            <a:endParaRPr lang="en-US" altLang="zh-CN" sz="1800" b="1" dirty="0" smtClean="0"/>
          </a:p>
          <a:p>
            <a:pPr>
              <a:lnSpc>
                <a:spcPct val="150000"/>
              </a:lnSpc>
            </a:pPr>
            <a:r>
              <a:rPr lang="zh-CN" altLang="en-US" sz="1800" dirty="0" smtClean="0"/>
              <a:t>       发生进项税额转出，其相应计提的加计抵减额，应同步调减</a:t>
            </a:r>
            <a:endParaRPr lang="en-US" altLang="zh-CN" sz="1800" dirty="0" smtClean="0"/>
          </a:p>
          <a:p>
            <a:pPr>
              <a:lnSpc>
                <a:spcPct val="150000"/>
              </a:lnSpc>
            </a:pPr>
            <a:r>
              <a:rPr lang="zh-CN" altLang="en-US" sz="1800" dirty="0" smtClean="0"/>
              <a:t>       </a:t>
            </a:r>
            <a:r>
              <a:rPr lang="zh-CN" altLang="en-US" sz="1800" b="1" dirty="0" smtClean="0"/>
              <a:t>四、准确核算加计抵减额变动情况</a:t>
            </a:r>
            <a:endParaRPr lang="en-US" altLang="zh-CN" sz="1800" b="1" dirty="0" smtClean="0"/>
          </a:p>
          <a:p>
            <a:pPr>
              <a:lnSpc>
                <a:spcPct val="150000"/>
              </a:lnSpc>
            </a:pPr>
            <a:r>
              <a:rPr lang="zh-CN" altLang="en-US" sz="1800" dirty="0" smtClean="0"/>
              <a:t>       准确记录加计抵减额的计提、抵减、调减、结余等变动情况</a:t>
            </a:r>
            <a:endParaRPr lang="en-US" altLang="zh-CN" sz="1800" dirty="0" smtClean="0"/>
          </a:p>
          <a:p>
            <a:pPr>
              <a:lnSpc>
                <a:spcPct val="150000"/>
              </a:lnSpc>
            </a:pPr>
            <a:endParaRPr lang="zh-CN" altLang="en-US" sz="1600" dirty="0" smtClean="0"/>
          </a:p>
          <a:p>
            <a:pPr>
              <a:lnSpc>
                <a:spcPct val="150000"/>
              </a:lnSpc>
            </a:pPr>
            <a:endParaRPr lang="zh-CN" altLang="en-US" sz="1600" dirty="0" smtClean="0"/>
          </a:p>
          <a:p>
            <a:pPr>
              <a:lnSpc>
                <a:spcPts val="23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2" name="Freeform 26"/>
          <p:cNvSpPr/>
          <p:nvPr/>
        </p:nvSpPr>
        <p:spPr bwMode="gray">
          <a:xfrm flipH="1">
            <a:off x="1450975" y="1374140"/>
            <a:ext cx="2942590" cy="1494155"/>
          </a:xfrm>
          <a:custGeom>
            <a:avLst/>
            <a:gdLst>
              <a:gd name="T0" fmla="*/ 0 w 2062472"/>
              <a:gd name="T1" fmla="*/ 0 h 1728788"/>
              <a:gd name="T2" fmla="*/ 2062472 w 2062472"/>
              <a:gd name="T3" fmla="*/ 1728788 h 1728788"/>
            </a:gdLst>
            <a:ahLst/>
            <a:cxnLst/>
            <a:rect l="T0" t="T1" r="T2" b="T3"/>
            <a:pathLst>
              <a:path w="2062472" h="1728788">
                <a:moveTo>
                  <a:pt x="1495298" y="0"/>
                </a:moveTo>
                <a:cubicBezTo>
                  <a:pt x="748599" y="0"/>
                  <a:pt x="3488" y="0"/>
                  <a:pt x="3488" y="0"/>
                </a:cubicBezTo>
                <a:cubicBezTo>
                  <a:pt x="3488" y="70"/>
                  <a:pt x="1588" y="370274"/>
                  <a:pt x="0" y="825191"/>
                </a:cubicBezTo>
                <a:cubicBezTo>
                  <a:pt x="474918" y="879678"/>
                  <a:pt x="852296" y="1254707"/>
                  <a:pt x="910486" y="1728788"/>
                </a:cubicBezTo>
                <a:cubicBezTo>
                  <a:pt x="1534856" y="1728788"/>
                  <a:pt x="2062472" y="1728788"/>
                  <a:pt x="2062472" y="1728788"/>
                </a:cubicBezTo>
                <a:cubicBezTo>
                  <a:pt x="2062472" y="1728685"/>
                  <a:pt x="2059294" y="1133608"/>
                  <a:pt x="2057706" y="540246"/>
                </a:cubicBezTo>
                <a:cubicBezTo>
                  <a:pt x="2048174" y="257260"/>
                  <a:pt x="1843228" y="0"/>
                  <a:pt x="1495298"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ln>
        </p:spPr>
        <p:txBody>
          <a:bodyPr wrap="none" anchor="ctr"/>
          <a:lstStyle/>
          <a:p>
            <a:pPr>
              <a:defRPr/>
            </a:pPr>
            <a:endParaRPr lang="en-US" sz="1800" kern="0" dirty="0">
              <a:solidFill>
                <a:sysClr val="windowText" lastClr="000000"/>
              </a:solidFill>
            </a:endParaRPr>
          </a:p>
        </p:txBody>
      </p:sp>
      <p:sp>
        <p:nvSpPr>
          <p:cNvPr id="3" name="Freeform 26"/>
          <p:cNvSpPr/>
          <p:nvPr/>
        </p:nvSpPr>
        <p:spPr bwMode="gray">
          <a:xfrm flipH="1">
            <a:off x="3310685" y="1777452"/>
            <a:ext cx="1072997" cy="893178"/>
          </a:xfrm>
          <a:custGeom>
            <a:avLst/>
            <a:gdLst>
              <a:gd name="T0" fmla="*/ 0 w 911764"/>
              <a:gd name="T1" fmla="*/ 0 h 903597"/>
              <a:gd name="T2" fmla="*/ 911764 w 911764"/>
              <a:gd name="T3" fmla="*/ 903597 h 903597"/>
            </a:gdLst>
            <a:ahLst/>
            <a:cxnLst/>
            <a:rect l="T0" t="T1" r="T2" b="T3"/>
            <a:pathLst>
              <a:path w="911764" h="903597">
                <a:moveTo>
                  <a:pt x="1278" y="0"/>
                </a:moveTo>
                <a:cubicBezTo>
                  <a:pt x="802" y="133383"/>
                  <a:pt x="360" y="274049"/>
                  <a:pt x="0" y="414803"/>
                </a:cubicBezTo>
                <a:cubicBezTo>
                  <a:pt x="0" y="744096"/>
                  <a:pt x="228776" y="893307"/>
                  <a:pt x="481383" y="903597"/>
                </a:cubicBezTo>
                <a:cubicBezTo>
                  <a:pt x="626469" y="903597"/>
                  <a:pt x="771556" y="903597"/>
                  <a:pt x="911764" y="903597"/>
                </a:cubicBezTo>
                <a:cubicBezTo>
                  <a:pt x="853574" y="429516"/>
                  <a:pt x="476196" y="54487"/>
                  <a:pt x="1278" y="0"/>
                </a:cubicBezTo>
                <a:close/>
              </a:path>
            </a:pathLst>
          </a:custGeom>
          <a:gradFill rotWithShape="1">
            <a:gsLst>
              <a:gs pos="0">
                <a:srgbClr val="2180C1"/>
              </a:gs>
              <a:gs pos="100000">
                <a:srgbClr val="0846AC"/>
              </a:gs>
            </a:gsLst>
            <a:lin ang="5400000" scaled="1"/>
          </a:gradFill>
          <a:ln>
            <a:noFill/>
          </a:ln>
        </p:spPr>
        <p:txBody>
          <a:bodyPr/>
          <a:lstStyle/>
          <a:p>
            <a:pPr>
              <a:defRPr/>
            </a:pPr>
            <a:endParaRPr lang="en-US" sz="1800" kern="0" dirty="0">
              <a:solidFill>
                <a:sysClr val="windowText" lastClr="000000"/>
              </a:solidFill>
            </a:endParaRPr>
          </a:p>
        </p:txBody>
      </p:sp>
      <p:sp>
        <p:nvSpPr>
          <p:cNvPr id="301539" name="Text Box 31"/>
          <p:cNvSpPr txBox="1">
            <a:spLocks noChangeArrowheads="1"/>
          </p:cNvSpPr>
          <p:nvPr/>
        </p:nvSpPr>
        <p:spPr bwMode="white">
          <a:xfrm>
            <a:off x="1559560" y="1785620"/>
            <a:ext cx="1871345" cy="377411"/>
          </a:xfrm>
          <a:prstGeom prst="rect">
            <a:avLst/>
          </a:prstGeom>
          <a:noFill/>
          <a:ln w="9525">
            <a:noFill/>
            <a:miter lim="800000"/>
          </a:ln>
        </p:spPr>
        <p:txBody>
          <a:bodyPr wrap="square">
            <a:spAutoFit/>
          </a:bodyPr>
          <a:lstStyle/>
          <a:p>
            <a:pPr algn="ctr">
              <a:lnSpc>
                <a:spcPct val="150000"/>
              </a:lnSpc>
              <a:spcBef>
                <a:spcPct val="50000"/>
              </a:spcBef>
            </a:pPr>
            <a:r>
              <a:rPr lang="zh-CN" altLang="en-US" sz="1400" dirty="0" smtClean="0">
                <a:solidFill>
                  <a:schemeClr val="tx1"/>
                </a:solidFill>
                <a:cs typeface="Arial" panose="020B0604020202020204" pitchFamily="34" charset="0"/>
              </a:rPr>
              <a:t>政策适用主体的判断</a:t>
            </a:r>
            <a:endParaRPr lang="zh-CN" altLang="en-US" sz="1400" dirty="0">
              <a:solidFill>
                <a:schemeClr val="tx1"/>
              </a:solidFill>
              <a:cs typeface="Arial" panose="020B0604020202020204" pitchFamily="34" charset="0"/>
            </a:endParaRPr>
          </a:p>
        </p:txBody>
      </p:sp>
      <p:sp>
        <p:nvSpPr>
          <p:cNvPr id="4" name="Rectangle 35"/>
          <p:cNvSpPr>
            <a:spLocks noChangeArrowheads="1"/>
          </p:cNvSpPr>
          <p:nvPr/>
        </p:nvSpPr>
        <p:spPr bwMode="gray">
          <a:xfrm>
            <a:off x="3499679" y="2072635"/>
            <a:ext cx="314510" cy="400110"/>
          </a:xfrm>
          <a:prstGeom prst="rect">
            <a:avLst/>
          </a:prstGeom>
          <a:noFill/>
          <a:ln w="9525">
            <a:noFill/>
            <a:miter lim="800000"/>
          </a:ln>
        </p:spPr>
        <p:txBody>
          <a:bodyPr wrap="none">
            <a:spAutoFit/>
          </a:bodyPr>
          <a:lstStyle/>
          <a:p>
            <a:pPr algn="ctr"/>
            <a:r>
              <a:rPr lang="en-US" altLang="zh-CN" sz="2000" b="1" dirty="0" smtClean="0">
                <a:solidFill>
                  <a:srgbClr val="FFFFFF"/>
                </a:solidFill>
                <a:latin typeface="Calibri" panose="020F0502020204030204" pitchFamily="34" charset="0"/>
                <a:cs typeface="Arial" panose="020B0604020202020204" pitchFamily="34" charset="0"/>
              </a:rPr>
              <a:t>1</a:t>
            </a:r>
            <a:endParaRPr lang="zh-CN" altLang="en-US" sz="2000" b="1" dirty="0">
              <a:solidFill>
                <a:srgbClr val="FFFFFF"/>
              </a:solidFill>
              <a:latin typeface="Calibri" panose="020F0502020204030204" pitchFamily="34" charset="0"/>
              <a:cs typeface="Arial" panose="020B0604020202020204" pitchFamily="34" charset="0"/>
            </a:endParaRPr>
          </a:p>
        </p:txBody>
      </p:sp>
      <p:sp>
        <p:nvSpPr>
          <p:cNvPr id="8" name="Freeform 27"/>
          <p:cNvSpPr/>
          <p:nvPr/>
        </p:nvSpPr>
        <p:spPr bwMode="gray">
          <a:xfrm>
            <a:off x="4514215" y="1374140"/>
            <a:ext cx="3065780" cy="1494155"/>
          </a:xfrm>
          <a:custGeom>
            <a:avLst/>
            <a:gdLst>
              <a:gd name="T0" fmla="*/ 0 w 2062472"/>
              <a:gd name="T1" fmla="*/ 0 h 1728788"/>
              <a:gd name="T2" fmla="*/ 2062472 w 2062472"/>
              <a:gd name="T3" fmla="*/ 1728788 h 1728788"/>
            </a:gdLst>
            <a:ahLst/>
            <a:cxnLst/>
            <a:rect l="T0" t="T1" r="T2" b="T3"/>
            <a:pathLst>
              <a:path w="2062472" h="1728788">
                <a:moveTo>
                  <a:pt x="3488" y="0"/>
                </a:moveTo>
                <a:cubicBezTo>
                  <a:pt x="3488" y="0"/>
                  <a:pt x="748599" y="0"/>
                  <a:pt x="1495298" y="0"/>
                </a:cubicBezTo>
                <a:cubicBezTo>
                  <a:pt x="1843228" y="0"/>
                  <a:pt x="2048174" y="257260"/>
                  <a:pt x="2057706" y="540246"/>
                </a:cubicBezTo>
                <a:cubicBezTo>
                  <a:pt x="2059295" y="1133591"/>
                  <a:pt x="2062472" y="1728650"/>
                  <a:pt x="2062472" y="1728788"/>
                </a:cubicBezTo>
                <a:cubicBezTo>
                  <a:pt x="2062472" y="1728788"/>
                  <a:pt x="1535751" y="1728788"/>
                  <a:pt x="912075" y="1728788"/>
                </a:cubicBezTo>
                <a:cubicBezTo>
                  <a:pt x="853819" y="1254176"/>
                  <a:pt x="475662" y="878838"/>
                  <a:pt x="0" y="824948"/>
                </a:cubicBezTo>
                <a:cubicBezTo>
                  <a:pt x="1589" y="370147"/>
                  <a:pt x="3488" y="77"/>
                  <a:pt x="3488"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ln>
        </p:spPr>
        <p:txBody>
          <a:bodyPr wrap="none" anchor="ctr"/>
          <a:lstStyle/>
          <a:p>
            <a:pPr>
              <a:defRPr/>
            </a:pPr>
            <a:endParaRPr lang="en-US" sz="1800" kern="0" dirty="0">
              <a:solidFill>
                <a:sysClr val="windowText" lastClr="000000"/>
              </a:solidFill>
            </a:endParaRPr>
          </a:p>
        </p:txBody>
      </p:sp>
      <p:sp>
        <p:nvSpPr>
          <p:cNvPr id="9" name="Freeform 27"/>
          <p:cNvSpPr/>
          <p:nvPr/>
        </p:nvSpPr>
        <p:spPr bwMode="gray">
          <a:xfrm>
            <a:off x="4512039" y="1785387"/>
            <a:ext cx="1170304" cy="914270"/>
          </a:xfrm>
          <a:custGeom>
            <a:avLst/>
            <a:gdLst>
              <a:gd name="T0" fmla="*/ 0 w 913353"/>
              <a:gd name="T1" fmla="*/ 0 h 903840"/>
              <a:gd name="T2" fmla="*/ 913353 w 913353"/>
              <a:gd name="T3" fmla="*/ 903840 h 903840"/>
            </a:gdLst>
            <a:ahLst/>
            <a:cxnLst/>
            <a:rect l="T0" t="T1" r="T2" b="T3"/>
            <a:pathLst>
              <a:path w="913353" h="903840">
                <a:moveTo>
                  <a:pt x="1278" y="0"/>
                </a:moveTo>
                <a:cubicBezTo>
                  <a:pt x="476940" y="53890"/>
                  <a:pt x="855097" y="429228"/>
                  <a:pt x="913353" y="903840"/>
                </a:cubicBezTo>
                <a:cubicBezTo>
                  <a:pt x="772653" y="903840"/>
                  <a:pt x="627018" y="903840"/>
                  <a:pt x="481383" y="903840"/>
                </a:cubicBezTo>
                <a:cubicBezTo>
                  <a:pt x="228776" y="893550"/>
                  <a:pt x="0" y="744339"/>
                  <a:pt x="0" y="415046"/>
                </a:cubicBezTo>
                <a:cubicBezTo>
                  <a:pt x="361" y="274207"/>
                  <a:pt x="803" y="133456"/>
                  <a:pt x="1278" y="0"/>
                </a:cubicBezTo>
                <a:close/>
              </a:path>
            </a:pathLst>
          </a:custGeom>
          <a:gradFill rotWithShape="1">
            <a:gsLst>
              <a:gs pos="0">
                <a:srgbClr val="2180C1"/>
              </a:gs>
              <a:gs pos="100000">
                <a:srgbClr val="0846AC"/>
              </a:gs>
            </a:gsLst>
            <a:lin ang="5400000" scaled="1"/>
          </a:gradFill>
          <a:ln>
            <a:noFill/>
          </a:ln>
        </p:spPr>
        <p:txBody>
          <a:bodyPr/>
          <a:lstStyle/>
          <a:p>
            <a:pPr>
              <a:defRPr/>
            </a:pPr>
            <a:endParaRPr lang="en-US" sz="1800" kern="0" dirty="0">
              <a:solidFill>
                <a:sysClr val="windowText" lastClr="000000"/>
              </a:solidFill>
            </a:endParaRPr>
          </a:p>
        </p:txBody>
      </p:sp>
      <p:sp>
        <p:nvSpPr>
          <p:cNvPr id="10" name="Rectangle 36"/>
          <p:cNvSpPr>
            <a:spLocks noChangeArrowheads="1"/>
          </p:cNvSpPr>
          <p:nvPr/>
        </p:nvSpPr>
        <p:spPr bwMode="gray">
          <a:xfrm>
            <a:off x="4602651" y="2072635"/>
            <a:ext cx="314510" cy="400110"/>
          </a:xfrm>
          <a:prstGeom prst="rect">
            <a:avLst/>
          </a:prstGeom>
          <a:noFill/>
          <a:ln w="9525">
            <a:noFill/>
            <a:miter lim="800000"/>
          </a:ln>
        </p:spPr>
        <p:txBody>
          <a:bodyPr wrap="none">
            <a:spAutoFit/>
          </a:bodyPr>
          <a:lstStyle/>
          <a:p>
            <a:pPr algn="ctr"/>
            <a:r>
              <a:rPr lang="en-US" altLang="zh-CN" sz="2000" b="1" dirty="0" smtClean="0">
                <a:solidFill>
                  <a:srgbClr val="FFFFFF"/>
                </a:solidFill>
                <a:latin typeface="Calibri" panose="020F0502020204030204" pitchFamily="34" charset="0"/>
                <a:cs typeface="Arial" panose="020B0604020202020204" pitchFamily="34" charset="0"/>
              </a:rPr>
              <a:t>2</a:t>
            </a:r>
            <a:endParaRPr lang="zh-CN" altLang="en-US" sz="2000" b="1" dirty="0">
              <a:solidFill>
                <a:srgbClr val="FFFFFF"/>
              </a:solidFill>
              <a:latin typeface="Calibri" panose="020F0502020204030204" pitchFamily="34" charset="0"/>
              <a:cs typeface="Arial" panose="020B0604020202020204" pitchFamily="34" charset="0"/>
            </a:endParaRPr>
          </a:p>
        </p:txBody>
      </p:sp>
      <p:sp>
        <p:nvSpPr>
          <p:cNvPr id="301544" name="Text Box 31"/>
          <p:cNvSpPr txBox="1">
            <a:spLocks noChangeArrowheads="1"/>
          </p:cNvSpPr>
          <p:nvPr/>
        </p:nvSpPr>
        <p:spPr bwMode="white">
          <a:xfrm>
            <a:off x="5500370" y="1777365"/>
            <a:ext cx="1955165" cy="738664"/>
          </a:xfrm>
          <a:prstGeom prst="rect">
            <a:avLst/>
          </a:prstGeom>
          <a:noFill/>
          <a:ln w="9525">
            <a:noFill/>
            <a:miter lim="800000"/>
          </a:ln>
        </p:spPr>
        <p:txBody>
          <a:bodyPr wrap="square">
            <a:spAutoFit/>
          </a:bodyPr>
          <a:lstStyle/>
          <a:p>
            <a:pPr algn="ctr">
              <a:lnSpc>
                <a:spcPct val="150000"/>
              </a:lnSpc>
              <a:spcBef>
                <a:spcPct val="50000"/>
              </a:spcBef>
            </a:pPr>
            <a:r>
              <a:rPr lang="zh-CN" altLang="en-US" sz="1400" dirty="0" smtClean="0">
                <a:solidFill>
                  <a:schemeClr val="tx1"/>
                </a:solidFill>
                <a:cs typeface="Arial" panose="020B0604020202020204" pitchFamily="34" charset="0"/>
              </a:rPr>
              <a:t>销售额占比的计算    区间</a:t>
            </a:r>
            <a:endParaRPr lang="zh-CN" altLang="en-US" sz="1400" dirty="0">
              <a:solidFill>
                <a:schemeClr val="tx1"/>
              </a:solidFill>
              <a:cs typeface="Arial" panose="020B0604020202020204" pitchFamily="34" charset="0"/>
            </a:endParaRPr>
          </a:p>
        </p:txBody>
      </p:sp>
      <p:sp>
        <p:nvSpPr>
          <p:cNvPr id="13" name="Freeform 29"/>
          <p:cNvSpPr/>
          <p:nvPr/>
        </p:nvSpPr>
        <p:spPr bwMode="gray">
          <a:xfrm flipH="1">
            <a:off x="4515485" y="2868295"/>
            <a:ext cx="3063875" cy="1284605"/>
          </a:xfrm>
          <a:custGeom>
            <a:avLst/>
            <a:gdLst>
              <a:gd name="T0" fmla="*/ 0 w 2063750"/>
              <a:gd name="T1" fmla="*/ 0 h 1728787"/>
              <a:gd name="T2" fmla="*/ 2063750 w 2063750"/>
              <a:gd name="T3" fmla="*/ 1728787 h 1728787"/>
            </a:gdLst>
            <a:ahLst/>
            <a:cxnLst/>
            <a:rect l="T0" t="T1" r="T2" b="T3"/>
            <a:pathLst>
              <a:path w="2063750" h="1728787">
                <a:moveTo>
                  <a:pt x="1154271" y="0"/>
                </a:moveTo>
                <a:cubicBezTo>
                  <a:pt x="537963" y="0"/>
                  <a:pt x="4766" y="0"/>
                  <a:pt x="4766" y="0"/>
                </a:cubicBezTo>
                <a:cubicBezTo>
                  <a:pt x="4766" y="41"/>
                  <a:pt x="1589" y="619160"/>
                  <a:pt x="0" y="1239993"/>
                </a:cubicBezTo>
                <a:cubicBezTo>
                  <a:pt x="0" y="1569286"/>
                  <a:pt x="228776" y="1718497"/>
                  <a:pt x="481383" y="1728787"/>
                </a:cubicBezTo>
                <a:cubicBezTo>
                  <a:pt x="1272567" y="1728787"/>
                  <a:pt x="2063750" y="1728787"/>
                  <a:pt x="2063750" y="1728787"/>
                </a:cubicBezTo>
                <a:cubicBezTo>
                  <a:pt x="2063750" y="1728708"/>
                  <a:pt x="2061676" y="1340233"/>
                  <a:pt x="2060054" y="878071"/>
                </a:cubicBezTo>
                <a:cubicBezTo>
                  <a:pt x="1594063" y="824270"/>
                  <a:pt x="1222154" y="461794"/>
                  <a:pt x="1154271"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ln>
        </p:spPr>
        <p:txBody>
          <a:bodyPr wrap="none" anchor="ctr"/>
          <a:lstStyle/>
          <a:p>
            <a:pPr>
              <a:defRPr/>
            </a:pPr>
            <a:endParaRPr lang="en-US" sz="1800" kern="0" dirty="0">
              <a:solidFill>
                <a:sysClr val="windowText" lastClr="000000"/>
              </a:solidFill>
            </a:endParaRPr>
          </a:p>
        </p:txBody>
      </p:sp>
      <p:sp>
        <p:nvSpPr>
          <p:cNvPr id="14" name="Freeform 29"/>
          <p:cNvSpPr/>
          <p:nvPr/>
        </p:nvSpPr>
        <p:spPr bwMode="gray">
          <a:xfrm flipH="1">
            <a:off x="4527030" y="2974057"/>
            <a:ext cx="1140798" cy="877617"/>
          </a:xfrm>
          <a:custGeom>
            <a:avLst/>
            <a:gdLst>
              <a:gd name="T0" fmla="*/ 0 w 905783"/>
              <a:gd name="T1" fmla="*/ 0 h 878071"/>
              <a:gd name="T2" fmla="*/ 905783 w 905783"/>
              <a:gd name="T3" fmla="*/ 878071 h 878071"/>
            </a:gdLst>
            <a:ahLst/>
            <a:cxnLst/>
            <a:rect l="T0" t="T1" r="T2" b="T3"/>
            <a:pathLst>
              <a:path w="905783" h="878071">
                <a:moveTo>
                  <a:pt x="342305" y="0"/>
                </a:moveTo>
                <a:cubicBezTo>
                  <a:pt x="227259" y="0"/>
                  <a:pt x="112251" y="0"/>
                  <a:pt x="0" y="0"/>
                </a:cubicBezTo>
                <a:cubicBezTo>
                  <a:pt x="67883" y="461794"/>
                  <a:pt x="439792" y="824270"/>
                  <a:pt x="905783" y="878071"/>
                </a:cubicBezTo>
                <a:cubicBezTo>
                  <a:pt x="905382" y="768217"/>
                  <a:pt x="905018" y="654200"/>
                  <a:pt x="904713" y="540246"/>
                </a:cubicBezTo>
                <a:cubicBezTo>
                  <a:pt x="895181" y="257260"/>
                  <a:pt x="690235" y="0"/>
                  <a:pt x="342305" y="0"/>
                </a:cubicBezTo>
                <a:close/>
              </a:path>
            </a:pathLst>
          </a:custGeom>
          <a:gradFill rotWithShape="1">
            <a:gsLst>
              <a:gs pos="0">
                <a:srgbClr val="0846AC"/>
              </a:gs>
              <a:gs pos="100000">
                <a:srgbClr val="2180C1"/>
              </a:gs>
            </a:gsLst>
            <a:lin ang="5400000" scaled="1"/>
          </a:gradFill>
          <a:ln>
            <a:noFill/>
          </a:ln>
        </p:spPr>
        <p:txBody>
          <a:bodyPr/>
          <a:lstStyle/>
          <a:p>
            <a:pPr>
              <a:defRPr/>
            </a:pPr>
            <a:endParaRPr lang="en-US" sz="1800" kern="0" dirty="0">
              <a:solidFill>
                <a:sysClr val="windowText" lastClr="000000"/>
              </a:solidFill>
            </a:endParaRPr>
          </a:p>
        </p:txBody>
      </p:sp>
      <p:sp>
        <p:nvSpPr>
          <p:cNvPr id="15" name="Rectangle 38"/>
          <p:cNvSpPr>
            <a:spLocks noChangeArrowheads="1"/>
          </p:cNvSpPr>
          <p:nvPr/>
        </p:nvSpPr>
        <p:spPr bwMode="gray">
          <a:xfrm>
            <a:off x="4691551" y="3120062"/>
            <a:ext cx="314510" cy="400110"/>
          </a:xfrm>
          <a:prstGeom prst="rect">
            <a:avLst/>
          </a:prstGeom>
          <a:noFill/>
          <a:ln w="9525">
            <a:noFill/>
            <a:miter lim="800000"/>
          </a:ln>
        </p:spPr>
        <p:txBody>
          <a:bodyPr wrap="none">
            <a:spAutoFit/>
          </a:bodyPr>
          <a:lstStyle/>
          <a:p>
            <a:pPr algn="ctr"/>
            <a:r>
              <a:rPr lang="en-US" altLang="zh-CN" sz="2000" b="1" dirty="0" smtClean="0">
                <a:solidFill>
                  <a:srgbClr val="FFFFFF"/>
                </a:solidFill>
                <a:latin typeface="Calibri" panose="020F0502020204030204" pitchFamily="34" charset="0"/>
                <a:cs typeface="Arial" panose="020B0604020202020204" pitchFamily="34" charset="0"/>
              </a:rPr>
              <a:t>3</a:t>
            </a:r>
            <a:endParaRPr lang="zh-CN" altLang="en-US" sz="2000" b="1" dirty="0">
              <a:solidFill>
                <a:srgbClr val="FFFFFF"/>
              </a:solidFill>
              <a:latin typeface="Calibri" panose="020F0502020204030204" pitchFamily="34" charset="0"/>
              <a:cs typeface="Arial" panose="020B0604020202020204" pitchFamily="34" charset="0"/>
            </a:endParaRPr>
          </a:p>
        </p:txBody>
      </p:sp>
      <p:sp>
        <p:nvSpPr>
          <p:cNvPr id="301548" name="Text Box 31"/>
          <p:cNvSpPr txBox="1">
            <a:spLocks noChangeArrowheads="1"/>
          </p:cNvSpPr>
          <p:nvPr/>
        </p:nvSpPr>
        <p:spPr bwMode="white">
          <a:xfrm>
            <a:off x="5658485" y="3230245"/>
            <a:ext cx="1828165" cy="738664"/>
          </a:xfrm>
          <a:prstGeom prst="rect">
            <a:avLst/>
          </a:prstGeom>
          <a:noFill/>
          <a:ln w="9525">
            <a:noFill/>
            <a:miter lim="800000"/>
          </a:ln>
        </p:spPr>
        <p:txBody>
          <a:bodyPr wrap="square">
            <a:spAutoFit/>
          </a:bodyPr>
          <a:lstStyle/>
          <a:p>
            <a:pPr algn="ctr">
              <a:lnSpc>
                <a:spcPct val="150000"/>
              </a:lnSpc>
              <a:spcBef>
                <a:spcPct val="50000"/>
              </a:spcBef>
            </a:pPr>
            <a:r>
              <a:rPr lang="zh-CN" altLang="en-US" sz="1400" dirty="0" smtClean="0">
                <a:solidFill>
                  <a:schemeClr val="tx1"/>
                </a:solidFill>
                <a:cs typeface="Arial" panose="020B0604020202020204" pitchFamily="34" charset="0"/>
              </a:rPr>
              <a:t>按年适用加计抵减  政策</a:t>
            </a:r>
            <a:endParaRPr lang="zh-CN" altLang="en-US" sz="1400" dirty="0">
              <a:solidFill>
                <a:schemeClr val="tx1"/>
              </a:solidFill>
              <a:cs typeface="Arial" panose="020B0604020202020204" pitchFamily="34" charset="0"/>
            </a:endParaRPr>
          </a:p>
        </p:txBody>
      </p:sp>
      <p:sp>
        <p:nvSpPr>
          <p:cNvPr id="16" name="Freeform 28"/>
          <p:cNvSpPr/>
          <p:nvPr/>
        </p:nvSpPr>
        <p:spPr bwMode="gray">
          <a:xfrm>
            <a:off x="1452245" y="2868295"/>
            <a:ext cx="2941320" cy="1285240"/>
          </a:xfrm>
          <a:custGeom>
            <a:avLst/>
            <a:gdLst>
              <a:gd name="T0" fmla="*/ 0 w 2063750"/>
              <a:gd name="T1" fmla="*/ 0 h 1728787"/>
              <a:gd name="T2" fmla="*/ 2063750 w 2063750"/>
              <a:gd name="T3" fmla="*/ 1728787 h 1728787"/>
            </a:gdLst>
            <a:ahLst/>
            <a:cxnLst/>
            <a:rect l="T0" t="T1" r="T2" b="T3"/>
            <a:pathLst>
              <a:path w="2063750" h="1728787">
                <a:moveTo>
                  <a:pt x="4766" y="0"/>
                </a:moveTo>
                <a:cubicBezTo>
                  <a:pt x="4766" y="0"/>
                  <a:pt x="538879" y="0"/>
                  <a:pt x="1155860" y="0"/>
                </a:cubicBezTo>
                <a:cubicBezTo>
                  <a:pt x="1223664" y="461267"/>
                  <a:pt x="1594802" y="823441"/>
                  <a:pt x="2060053" y="877828"/>
                </a:cubicBezTo>
                <a:cubicBezTo>
                  <a:pt x="2061675" y="1340121"/>
                  <a:pt x="2063750" y="1728749"/>
                  <a:pt x="2063750" y="1728787"/>
                </a:cubicBezTo>
                <a:cubicBezTo>
                  <a:pt x="2063750" y="1728787"/>
                  <a:pt x="1272567" y="1728787"/>
                  <a:pt x="481383" y="1728787"/>
                </a:cubicBezTo>
                <a:cubicBezTo>
                  <a:pt x="228776" y="1718497"/>
                  <a:pt x="0" y="1569286"/>
                  <a:pt x="0" y="1239993"/>
                </a:cubicBezTo>
                <a:cubicBezTo>
                  <a:pt x="1589" y="619162"/>
                  <a:pt x="4766" y="45"/>
                  <a:pt x="4766"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ln>
        </p:spPr>
        <p:txBody>
          <a:bodyPr wrap="none" anchor="ctr"/>
          <a:lstStyle/>
          <a:p>
            <a:pPr>
              <a:defRPr/>
            </a:pPr>
            <a:endParaRPr lang="en-US" sz="1800" kern="0" dirty="0">
              <a:solidFill>
                <a:sysClr val="windowText" lastClr="000000"/>
              </a:solidFill>
            </a:endParaRPr>
          </a:p>
        </p:txBody>
      </p:sp>
      <p:sp>
        <p:nvSpPr>
          <p:cNvPr id="17" name="Freeform 28"/>
          <p:cNvSpPr/>
          <p:nvPr/>
        </p:nvSpPr>
        <p:spPr bwMode="gray">
          <a:xfrm>
            <a:off x="3287486" y="2974057"/>
            <a:ext cx="1104632" cy="877617"/>
          </a:xfrm>
          <a:custGeom>
            <a:avLst/>
            <a:gdLst>
              <a:gd name="T0" fmla="*/ 0 w 904193"/>
              <a:gd name="T1" fmla="*/ 0 h 877828"/>
              <a:gd name="T2" fmla="*/ 904193 w 904193"/>
              <a:gd name="T3" fmla="*/ 877828 h 877828"/>
            </a:gdLst>
            <a:ahLst/>
            <a:cxnLst/>
            <a:rect l="T0" t="T1" r="T2" b="T3"/>
            <a:pathLst>
              <a:path w="904193" h="877828">
                <a:moveTo>
                  <a:pt x="0" y="0"/>
                </a:moveTo>
                <a:cubicBezTo>
                  <a:pt x="111747" y="0"/>
                  <a:pt x="226213" y="0"/>
                  <a:pt x="340716" y="0"/>
                </a:cubicBezTo>
                <a:cubicBezTo>
                  <a:pt x="688646" y="0"/>
                  <a:pt x="893592" y="257260"/>
                  <a:pt x="903124" y="540246"/>
                </a:cubicBezTo>
                <a:cubicBezTo>
                  <a:pt x="903429" y="654116"/>
                  <a:pt x="903792" y="768049"/>
                  <a:pt x="904193" y="877828"/>
                </a:cubicBezTo>
                <a:cubicBezTo>
                  <a:pt x="438942" y="823441"/>
                  <a:pt x="67804" y="461267"/>
                  <a:pt x="0" y="0"/>
                </a:cubicBezTo>
                <a:close/>
              </a:path>
            </a:pathLst>
          </a:custGeom>
          <a:gradFill rotWithShape="1">
            <a:gsLst>
              <a:gs pos="0">
                <a:srgbClr val="0846AC"/>
              </a:gs>
              <a:gs pos="100000">
                <a:srgbClr val="2180C1"/>
              </a:gs>
            </a:gsLst>
            <a:lin ang="5400000" scaled="1"/>
          </a:gradFill>
          <a:ln>
            <a:noFill/>
          </a:ln>
        </p:spPr>
        <p:txBody>
          <a:bodyPr/>
          <a:lstStyle/>
          <a:p>
            <a:pPr>
              <a:defRPr/>
            </a:pPr>
            <a:endParaRPr lang="en-US" sz="1800" kern="0" dirty="0">
              <a:solidFill>
                <a:sysClr val="windowText" lastClr="000000"/>
              </a:solidFill>
            </a:endParaRPr>
          </a:p>
        </p:txBody>
      </p:sp>
      <p:sp>
        <p:nvSpPr>
          <p:cNvPr id="18" name="Rectangle 37"/>
          <p:cNvSpPr>
            <a:spLocks noChangeArrowheads="1"/>
          </p:cNvSpPr>
          <p:nvPr/>
        </p:nvSpPr>
        <p:spPr bwMode="gray">
          <a:xfrm>
            <a:off x="3486983" y="3120062"/>
            <a:ext cx="314510" cy="400110"/>
          </a:xfrm>
          <a:prstGeom prst="rect">
            <a:avLst/>
          </a:prstGeom>
          <a:noFill/>
          <a:ln w="9525">
            <a:noFill/>
            <a:miter lim="800000"/>
          </a:ln>
        </p:spPr>
        <p:txBody>
          <a:bodyPr wrap="none">
            <a:spAutoFit/>
          </a:bodyPr>
          <a:lstStyle/>
          <a:p>
            <a:pPr algn="ctr"/>
            <a:r>
              <a:rPr lang="en-US" altLang="zh-CN" sz="2000" b="1" dirty="0" smtClean="0">
                <a:solidFill>
                  <a:srgbClr val="FFFFFF"/>
                </a:solidFill>
                <a:latin typeface="Calibri" panose="020F0502020204030204" pitchFamily="34" charset="0"/>
                <a:cs typeface="Arial" panose="020B0604020202020204" pitchFamily="34" charset="0"/>
              </a:rPr>
              <a:t>4</a:t>
            </a:r>
            <a:endParaRPr lang="zh-CN" altLang="en-US" sz="2000" b="1" dirty="0">
              <a:solidFill>
                <a:srgbClr val="FFFFFF"/>
              </a:solidFill>
              <a:latin typeface="Calibri" panose="020F0502020204030204" pitchFamily="34" charset="0"/>
              <a:cs typeface="Arial" panose="020B0604020202020204" pitchFamily="34" charset="0"/>
            </a:endParaRPr>
          </a:p>
        </p:txBody>
      </p:sp>
      <p:sp>
        <p:nvSpPr>
          <p:cNvPr id="301552" name="Text Box 31"/>
          <p:cNvSpPr txBox="1">
            <a:spLocks noChangeArrowheads="1"/>
          </p:cNvSpPr>
          <p:nvPr/>
        </p:nvSpPr>
        <p:spPr bwMode="white">
          <a:xfrm>
            <a:off x="1664335" y="3119755"/>
            <a:ext cx="1763395" cy="738664"/>
          </a:xfrm>
          <a:prstGeom prst="rect">
            <a:avLst/>
          </a:prstGeom>
          <a:noFill/>
          <a:ln w="9525">
            <a:noFill/>
            <a:miter lim="800000"/>
          </a:ln>
        </p:spPr>
        <p:txBody>
          <a:bodyPr wrap="square">
            <a:spAutoFit/>
          </a:bodyPr>
          <a:lstStyle/>
          <a:p>
            <a:pPr algn="ctr">
              <a:lnSpc>
                <a:spcPct val="150000"/>
              </a:lnSpc>
              <a:spcBef>
                <a:spcPct val="50000"/>
              </a:spcBef>
            </a:pPr>
            <a:r>
              <a:rPr lang="zh-CN" altLang="en-US" sz="1400" dirty="0" smtClean="0">
                <a:solidFill>
                  <a:schemeClr val="tx1"/>
                </a:solidFill>
                <a:cs typeface="Arial" panose="020B0604020202020204" pitchFamily="34" charset="0"/>
                <a:sym typeface="+mn-ea"/>
              </a:rPr>
              <a:t>允许纳税人补提    加计抵减额</a:t>
            </a:r>
            <a:endParaRPr lang="zh-CN" altLang="en-US" sz="1400" dirty="0">
              <a:solidFill>
                <a:schemeClr val="tx1"/>
              </a:solidFill>
              <a:cs typeface="Arial" panose="020B0604020202020204" pitchFamily="34" charset="0"/>
              <a:sym typeface="+mn-ea"/>
            </a:endParaRPr>
          </a:p>
        </p:txBody>
      </p:sp>
      <p:sp>
        <p:nvSpPr>
          <p:cNvPr id="105" name="矩形 47"/>
          <p:cNvSpPr>
            <a:spLocks noChangeArrowheads="1"/>
          </p:cNvSpPr>
          <p:nvPr/>
        </p:nvSpPr>
        <p:spPr bwMode="auto">
          <a:xfrm>
            <a:off x="1567543" y="273685"/>
            <a:ext cx="6190343"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mn-ea"/>
              </a:rPr>
              <a:t>加计抵减政策 </a:t>
            </a:r>
            <a:r>
              <a:rPr lang="zh-CN" altLang="en-US" sz="2000" b="1" dirty="0">
                <a:latin typeface="微软雅黑" panose="020B0503020204020204" pitchFamily="34" charset="-122"/>
                <a:sym typeface="+mn-ea"/>
              </a:rPr>
              <a:t/>
            </a:r>
            <a:br>
              <a:rPr lang="zh-CN" altLang="en-US" sz="2000" b="1" dirty="0">
                <a:latin typeface="微软雅黑" panose="020B0503020204020204" pitchFamily="34" charset="-122"/>
                <a:sym typeface="+mn-ea"/>
              </a:rPr>
            </a:br>
            <a:endParaRPr lang="zh-CN" altLang="en-US" sz="2000" b="1" dirty="0">
              <a:latin typeface="微软雅黑" panose="020B0503020204020204" pitchFamily="34" charset="-122"/>
              <a:sym typeface="+mn-ea"/>
            </a:endParaRPr>
          </a:p>
        </p:txBody>
      </p:sp>
      <p:pic>
        <p:nvPicPr>
          <p:cNvPr id="20" name="内容占位符 1"/>
          <p:cNvPicPr>
            <a:picLocks noGrp="1" noChangeAspect="1"/>
          </p:cNvPicPr>
          <p:nvPr>
            <p:ph sz="half" idx="2"/>
          </p:nvPr>
        </p:nvPicPr>
        <p:blipFill>
          <a:blip r:embed="rId3" cstate="print"/>
          <a:stretch>
            <a:fillRect/>
          </a:stretch>
        </p:blipFill>
        <p:spPr>
          <a:xfrm>
            <a:off x="250190" y="163195"/>
            <a:ext cx="1133475" cy="809625"/>
          </a:xfrm>
          <a:prstGeom prst="rect">
            <a:avLst/>
          </a:prstGeom>
        </p:spPr>
      </p:pic>
      <p:sp>
        <p:nvSpPr>
          <p:cNvPr id="22" name="矩形 21"/>
          <p:cNvSpPr/>
          <p:nvPr/>
        </p:nvSpPr>
        <p:spPr>
          <a:xfrm>
            <a:off x="1025912" y="696685"/>
            <a:ext cx="7292898" cy="523220"/>
          </a:xfrm>
          <a:prstGeom prst="rect">
            <a:avLst/>
          </a:prstGeom>
        </p:spPr>
        <p:txBody>
          <a:bodyPr wrap="square">
            <a:spAutoFit/>
          </a:bodyPr>
          <a:lstStyle/>
          <a:p>
            <a:r>
              <a:rPr lang="zh-CN" altLang="en-US" sz="1400" dirty="0" smtClean="0"/>
              <a:t>允许特定纳税人按照当期可抵扣进项税额的</a:t>
            </a:r>
            <a:r>
              <a:rPr lang="en-US" altLang="zh-CN" sz="1400" dirty="0" smtClean="0"/>
              <a:t>10%</a:t>
            </a:r>
            <a:r>
              <a:rPr lang="zh-CN" altLang="en-US" sz="1400" dirty="0" smtClean="0"/>
              <a:t>计算抵减额，专用于抵减纳税人一般计税方法下的应纳税额</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 calcmode="lin" valueType="num">
                                      <p:cBhvr>
                                        <p:cTn id="15" dur="500" fill="hold"/>
                                        <p:tgtEl>
                                          <p:spTgt spid="16"/>
                                        </p:tgtEl>
                                        <p:attrNameLst>
                                          <p:attrName>ppt_x</p:attrName>
                                        </p:attrNameLst>
                                      </p:cBhvr>
                                      <p:tavLst>
                                        <p:tav tm="0">
                                          <p:val>
                                            <p:fltVal val="0.5"/>
                                          </p:val>
                                        </p:tav>
                                        <p:tav tm="100000">
                                          <p:val>
                                            <p:strVal val="#ppt_x"/>
                                          </p:val>
                                        </p:tav>
                                      </p:tavLst>
                                    </p:anim>
                                    <p:anim calcmode="lin" valueType="num">
                                      <p:cBhvr>
                                        <p:cTn id="16" dur="500" fill="hold"/>
                                        <p:tgtEl>
                                          <p:spTgt spid="16"/>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 calcmode="lin" valueType="num">
                                      <p:cBhvr>
                                        <p:cTn id="21" dur="500" fill="hold"/>
                                        <p:tgtEl>
                                          <p:spTgt spid="13"/>
                                        </p:tgtEl>
                                        <p:attrNameLst>
                                          <p:attrName>ppt_x</p:attrName>
                                        </p:attrNameLst>
                                      </p:cBhvr>
                                      <p:tavLst>
                                        <p:tav tm="0">
                                          <p:val>
                                            <p:fltVal val="0.5"/>
                                          </p:val>
                                        </p:tav>
                                        <p:tav tm="100000">
                                          <p:val>
                                            <p:strVal val="#ppt_x"/>
                                          </p:val>
                                        </p:tav>
                                      </p:tavLst>
                                    </p:anim>
                                    <p:anim calcmode="lin" valueType="num">
                                      <p:cBhvr>
                                        <p:cTn id="22" dur="500" fill="hold"/>
                                        <p:tgtEl>
                                          <p:spTgt spid="13"/>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 calcmode="lin" valueType="num">
                                      <p:cBhvr>
                                        <p:cTn id="27" dur="500" fill="hold"/>
                                        <p:tgtEl>
                                          <p:spTgt spid="8"/>
                                        </p:tgtEl>
                                        <p:attrNameLst>
                                          <p:attrName>ppt_x</p:attrName>
                                        </p:attrNameLst>
                                      </p:cBhvr>
                                      <p:tavLst>
                                        <p:tav tm="0">
                                          <p:val>
                                            <p:fltVal val="0.5"/>
                                          </p:val>
                                        </p:tav>
                                        <p:tav tm="100000">
                                          <p:val>
                                            <p:strVal val="#ppt_x"/>
                                          </p:val>
                                        </p:tav>
                                      </p:tavLst>
                                    </p:anim>
                                    <p:anim calcmode="lin" valueType="num">
                                      <p:cBhvr>
                                        <p:cTn id="28" dur="500" fill="hold"/>
                                        <p:tgtEl>
                                          <p:spTgt spid="8"/>
                                        </p:tgtEl>
                                        <p:attrNameLst>
                                          <p:attrName>ppt_y</p:attrName>
                                        </p:attrNameLst>
                                      </p:cBhvr>
                                      <p:tavLst>
                                        <p:tav tm="0">
                                          <p:val>
                                            <p:fltVal val="0.5"/>
                                          </p:val>
                                        </p:tav>
                                        <p:tav tm="100000">
                                          <p:val>
                                            <p:strVal val="#ppt_y"/>
                                          </p:val>
                                        </p:tav>
                                      </p:tavLst>
                                    </p:anim>
                                  </p:childTnLst>
                                </p:cTn>
                              </p:par>
                            </p:childTnLst>
                          </p:cTn>
                        </p:par>
                        <p:par>
                          <p:cTn id="29" fill="hold">
                            <p:stCondLst>
                              <p:cond delay="500"/>
                            </p:stCondLst>
                            <p:childTnLst>
                              <p:par>
                                <p:cTn id="30" presetID="9"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dissolve">
                                      <p:cBhvr>
                                        <p:cTn id="32" dur="1000"/>
                                        <p:tgtEl>
                                          <p:spTgt spid="3"/>
                                        </p:tgtEl>
                                      </p:cBhvr>
                                    </p:animEffect>
                                  </p:childTnLst>
                                </p:cTn>
                              </p:par>
                              <p:par>
                                <p:cTn id="33" presetID="9"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dissolve">
                                      <p:cBhvr>
                                        <p:cTn id="35" dur="1000"/>
                                        <p:tgtEl>
                                          <p:spTgt spid="9"/>
                                        </p:tgtEl>
                                      </p:cBhvr>
                                    </p:animEffect>
                                  </p:childTnLst>
                                </p:cTn>
                              </p:par>
                              <p:par>
                                <p:cTn id="36" presetID="9" presetClass="entr" presetSubtype="0"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dissolve">
                                      <p:cBhvr>
                                        <p:cTn id="38" dur="1000"/>
                                        <p:tgtEl>
                                          <p:spTgt spid="17"/>
                                        </p:tgtEl>
                                      </p:cBhvr>
                                    </p:animEffect>
                                  </p:childTnLst>
                                </p:cTn>
                              </p:par>
                              <p:par>
                                <p:cTn id="39" presetID="9"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dissolve">
                                      <p:cBhvr>
                                        <p:cTn id="41" dur="1000"/>
                                        <p:tgtEl>
                                          <p:spTgt spid="14"/>
                                        </p:tgtEl>
                                      </p:cBhvr>
                                    </p:animEffect>
                                  </p:childTnLst>
                                </p:cTn>
                              </p:par>
                            </p:childTnLst>
                          </p:cTn>
                        </p:par>
                        <p:par>
                          <p:cTn id="42" fill="hold">
                            <p:stCondLst>
                              <p:cond delay="1500"/>
                            </p:stCondLst>
                            <p:childTnLst>
                              <p:par>
                                <p:cTn id="43" presetID="49" presetClass="entr" presetSubtype="0" decel="100000"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 calcmode="lin" valueType="num">
                                      <p:cBhvr>
                                        <p:cTn id="47" dur="500" fill="hold"/>
                                        <p:tgtEl>
                                          <p:spTgt spid="4"/>
                                        </p:tgtEl>
                                        <p:attrNameLst>
                                          <p:attrName>style.rotation</p:attrName>
                                        </p:attrNameLst>
                                      </p:cBhvr>
                                      <p:tavLst>
                                        <p:tav tm="0">
                                          <p:val>
                                            <p:fltVal val="360"/>
                                          </p:val>
                                        </p:tav>
                                        <p:tav tm="100000">
                                          <p:val>
                                            <p:fltVal val="0"/>
                                          </p:val>
                                        </p:tav>
                                      </p:tavLst>
                                    </p:anim>
                                    <p:animEffect transition="in" filter="fade">
                                      <p:cBhvr>
                                        <p:cTn id="48" dur="500"/>
                                        <p:tgtEl>
                                          <p:spTgt spid="4"/>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 calcmode="lin" valueType="num">
                                      <p:cBhvr>
                                        <p:cTn id="53" dur="500" fill="hold"/>
                                        <p:tgtEl>
                                          <p:spTgt spid="10"/>
                                        </p:tgtEl>
                                        <p:attrNameLst>
                                          <p:attrName>style.rotation</p:attrName>
                                        </p:attrNameLst>
                                      </p:cBhvr>
                                      <p:tavLst>
                                        <p:tav tm="0">
                                          <p:val>
                                            <p:fltVal val="360"/>
                                          </p:val>
                                        </p:tav>
                                        <p:tav tm="100000">
                                          <p:val>
                                            <p:fltVal val="0"/>
                                          </p:val>
                                        </p:tav>
                                      </p:tavLst>
                                    </p:anim>
                                    <p:animEffect transition="in" filter="fade">
                                      <p:cBhvr>
                                        <p:cTn id="54" dur="500"/>
                                        <p:tgtEl>
                                          <p:spTgt spid="10"/>
                                        </p:tgtEl>
                                      </p:cBhvr>
                                    </p:animEffect>
                                  </p:childTnLst>
                                </p:cTn>
                              </p:par>
                              <p:par>
                                <p:cTn id="55" presetID="49" presetClass="entr" presetSubtype="0" decel="10000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 calcmode="lin" valueType="num">
                                      <p:cBhvr>
                                        <p:cTn id="59" dur="500" fill="hold"/>
                                        <p:tgtEl>
                                          <p:spTgt spid="15"/>
                                        </p:tgtEl>
                                        <p:attrNameLst>
                                          <p:attrName>style.rotation</p:attrName>
                                        </p:attrNameLst>
                                      </p:cBhvr>
                                      <p:tavLst>
                                        <p:tav tm="0">
                                          <p:val>
                                            <p:fltVal val="360"/>
                                          </p:val>
                                        </p:tav>
                                        <p:tav tm="100000">
                                          <p:val>
                                            <p:fltVal val="0"/>
                                          </p:val>
                                        </p:tav>
                                      </p:tavLst>
                                    </p:anim>
                                    <p:animEffect transition="in" filter="fade">
                                      <p:cBhvr>
                                        <p:cTn id="60" dur="500"/>
                                        <p:tgtEl>
                                          <p:spTgt spid="15"/>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 calcmode="lin" valueType="num">
                                      <p:cBhvr>
                                        <p:cTn id="65" dur="500" fill="hold"/>
                                        <p:tgtEl>
                                          <p:spTgt spid="18"/>
                                        </p:tgtEl>
                                        <p:attrNameLst>
                                          <p:attrName>style.rotation</p:attrName>
                                        </p:attrNameLst>
                                      </p:cBhvr>
                                      <p:tavLst>
                                        <p:tav tm="0">
                                          <p:val>
                                            <p:fltVal val="360"/>
                                          </p:val>
                                        </p:tav>
                                        <p:tav tm="100000">
                                          <p:val>
                                            <p:fltVal val="0"/>
                                          </p:val>
                                        </p:tav>
                                      </p:tavLst>
                                    </p:anim>
                                    <p:animEffect transition="in" filter="fade">
                                      <p:cBhvr>
                                        <p:cTn id="66" dur="500"/>
                                        <p:tgtEl>
                                          <p:spTgt spid="18"/>
                                        </p:tgtEl>
                                      </p:cBhvr>
                                    </p:animEffect>
                                  </p:childTnLst>
                                </p:cTn>
                              </p:par>
                            </p:childTnLst>
                          </p:cTn>
                        </p:par>
                        <p:par>
                          <p:cTn id="67" fill="hold">
                            <p:stCondLst>
                              <p:cond delay="2000"/>
                            </p:stCondLst>
                            <p:childTnLst>
                              <p:par>
                                <p:cTn id="68" presetID="27" presetClass="entr" presetSubtype="0" fill="hold" grpId="0" nodeType="afterEffect">
                                  <p:stCondLst>
                                    <p:cond delay="0"/>
                                  </p:stCondLst>
                                  <p:iterate type="lt">
                                    <p:tmPct val="50000"/>
                                  </p:iterate>
                                  <p:childTnLst>
                                    <p:set>
                                      <p:cBhvr>
                                        <p:cTn id="69" dur="1" fill="hold">
                                          <p:stCondLst>
                                            <p:cond delay="0"/>
                                          </p:stCondLst>
                                        </p:cTn>
                                        <p:tgtEl>
                                          <p:spTgt spid="301539"/>
                                        </p:tgtEl>
                                        <p:attrNameLst>
                                          <p:attrName>style.visibility</p:attrName>
                                        </p:attrNameLst>
                                      </p:cBhvr>
                                      <p:to>
                                        <p:strVal val="visible"/>
                                      </p:to>
                                    </p:set>
                                    <p:anim calcmode="discrete" valueType="clr">
                                      <p:cBhvr override="childStyle">
                                        <p:cTn id="70" dur="80"/>
                                        <p:tgtEl>
                                          <p:spTgt spid="301539"/>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301539"/>
                                        </p:tgtEl>
                                        <p:attrNameLst>
                                          <p:attrName>fillcolor</p:attrName>
                                        </p:attrNameLst>
                                      </p:cBhvr>
                                      <p:tavLst>
                                        <p:tav tm="0">
                                          <p:val>
                                            <p:clrVal>
                                              <a:schemeClr val="accent2"/>
                                            </p:clrVal>
                                          </p:val>
                                        </p:tav>
                                        <p:tav tm="50000">
                                          <p:val>
                                            <p:clrVal>
                                              <a:schemeClr val="hlink"/>
                                            </p:clrVal>
                                          </p:val>
                                        </p:tav>
                                      </p:tavLst>
                                    </p:anim>
                                    <p:set>
                                      <p:cBhvr>
                                        <p:cTn id="72" dur="80"/>
                                        <p:tgtEl>
                                          <p:spTgt spid="301539"/>
                                        </p:tgtEl>
                                        <p:attrNameLst>
                                          <p:attrName>fill.type</p:attrName>
                                        </p:attrNameLst>
                                      </p:cBhvr>
                                      <p:to>
                                        <p:strVal val="solid"/>
                                      </p:to>
                                    </p:set>
                                  </p:childTnLst>
                                </p:cTn>
                              </p:par>
                              <p:par>
                                <p:cTn id="73" presetID="27" presetClass="entr" presetSubtype="0" fill="hold" grpId="0" nodeType="withEffect">
                                  <p:stCondLst>
                                    <p:cond delay="200"/>
                                  </p:stCondLst>
                                  <p:iterate type="lt">
                                    <p:tmPct val="50000"/>
                                  </p:iterate>
                                  <p:childTnLst>
                                    <p:set>
                                      <p:cBhvr>
                                        <p:cTn id="74" dur="1" fill="hold">
                                          <p:stCondLst>
                                            <p:cond delay="0"/>
                                          </p:stCondLst>
                                        </p:cTn>
                                        <p:tgtEl>
                                          <p:spTgt spid="301544"/>
                                        </p:tgtEl>
                                        <p:attrNameLst>
                                          <p:attrName>style.visibility</p:attrName>
                                        </p:attrNameLst>
                                      </p:cBhvr>
                                      <p:to>
                                        <p:strVal val="visible"/>
                                      </p:to>
                                    </p:set>
                                    <p:anim calcmode="discrete" valueType="clr">
                                      <p:cBhvr override="childStyle">
                                        <p:cTn id="75" dur="80"/>
                                        <p:tgtEl>
                                          <p:spTgt spid="301544"/>
                                        </p:tgtEl>
                                        <p:attrNameLst>
                                          <p:attrName>style.color</p:attrName>
                                        </p:attrNameLst>
                                      </p:cBhvr>
                                      <p:tavLst>
                                        <p:tav tm="0">
                                          <p:val>
                                            <p:clrVal>
                                              <a:schemeClr val="accent2"/>
                                            </p:clrVal>
                                          </p:val>
                                        </p:tav>
                                        <p:tav tm="50000">
                                          <p:val>
                                            <p:clrVal>
                                              <a:schemeClr val="hlink"/>
                                            </p:clrVal>
                                          </p:val>
                                        </p:tav>
                                      </p:tavLst>
                                    </p:anim>
                                    <p:anim calcmode="discrete" valueType="clr">
                                      <p:cBhvr>
                                        <p:cTn id="76" dur="80"/>
                                        <p:tgtEl>
                                          <p:spTgt spid="301544"/>
                                        </p:tgtEl>
                                        <p:attrNameLst>
                                          <p:attrName>fillcolor</p:attrName>
                                        </p:attrNameLst>
                                      </p:cBhvr>
                                      <p:tavLst>
                                        <p:tav tm="0">
                                          <p:val>
                                            <p:clrVal>
                                              <a:schemeClr val="accent2"/>
                                            </p:clrVal>
                                          </p:val>
                                        </p:tav>
                                        <p:tav tm="50000">
                                          <p:val>
                                            <p:clrVal>
                                              <a:schemeClr val="hlink"/>
                                            </p:clrVal>
                                          </p:val>
                                        </p:tav>
                                      </p:tavLst>
                                    </p:anim>
                                    <p:set>
                                      <p:cBhvr>
                                        <p:cTn id="77" dur="80"/>
                                        <p:tgtEl>
                                          <p:spTgt spid="301544"/>
                                        </p:tgtEl>
                                        <p:attrNameLst>
                                          <p:attrName>fill.type</p:attrName>
                                        </p:attrNameLst>
                                      </p:cBhvr>
                                      <p:to>
                                        <p:strVal val="solid"/>
                                      </p:to>
                                    </p:set>
                                  </p:childTnLst>
                                </p:cTn>
                              </p:par>
                              <p:par>
                                <p:cTn id="78" presetID="27" presetClass="entr" presetSubtype="0" fill="hold" grpId="0" nodeType="withEffect">
                                  <p:stCondLst>
                                    <p:cond delay="400"/>
                                  </p:stCondLst>
                                  <p:iterate type="lt">
                                    <p:tmPct val="50000"/>
                                  </p:iterate>
                                  <p:childTnLst>
                                    <p:set>
                                      <p:cBhvr>
                                        <p:cTn id="79" dur="1" fill="hold">
                                          <p:stCondLst>
                                            <p:cond delay="0"/>
                                          </p:stCondLst>
                                        </p:cTn>
                                        <p:tgtEl>
                                          <p:spTgt spid="301548"/>
                                        </p:tgtEl>
                                        <p:attrNameLst>
                                          <p:attrName>style.visibility</p:attrName>
                                        </p:attrNameLst>
                                      </p:cBhvr>
                                      <p:to>
                                        <p:strVal val="visible"/>
                                      </p:to>
                                    </p:set>
                                    <p:anim calcmode="discrete" valueType="clr">
                                      <p:cBhvr override="childStyle">
                                        <p:cTn id="80" dur="80"/>
                                        <p:tgtEl>
                                          <p:spTgt spid="301548"/>
                                        </p:tgtEl>
                                        <p:attrNameLst>
                                          <p:attrName>style.color</p:attrName>
                                        </p:attrNameLst>
                                      </p:cBhvr>
                                      <p:tavLst>
                                        <p:tav tm="0">
                                          <p:val>
                                            <p:clrVal>
                                              <a:schemeClr val="accent2"/>
                                            </p:clrVal>
                                          </p:val>
                                        </p:tav>
                                        <p:tav tm="50000">
                                          <p:val>
                                            <p:clrVal>
                                              <a:schemeClr val="hlink"/>
                                            </p:clrVal>
                                          </p:val>
                                        </p:tav>
                                      </p:tavLst>
                                    </p:anim>
                                    <p:anim calcmode="discrete" valueType="clr">
                                      <p:cBhvr>
                                        <p:cTn id="81" dur="80"/>
                                        <p:tgtEl>
                                          <p:spTgt spid="301548"/>
                                        </p:tgtEl>
                                        <p:attrNameLst>
                                          <p:attrName>fillcolor</p:attrName>
                                        </p:attrNameLst>
                                      </p:cBhvr>
                                      <p:tavLst>
                                        <p:tav tm="0">
                                          <p:val>
                                            <p:clrVal>
                                              <a:schemeClr val="accent2"/>
                                            </p:clrVal>
                                          </p:val>
                                        </p:tav>
                                        <p:tav tm="50000">
                                          <p:val>
                                            <p:clrVal>
                                              <a:schemeClr val="hlink"/>
                                            </p:clrVal>
                                          </p:val>
                                        </p:tav>
                                      </p:tavLst>
                                    </p:anim>
                                    <p:set>
                                      <p:cBhvr>
                                        <p:cTn id="82" dur="80"/>
                                        <p:tgtEl>
                                          <p:spTgt spid="301548"/>
                                        </p:tgtEl>
                                        <p:attrNameLst>
                                          <p:attrName>fill.type</p:attrName>
                                        </p:attrNameLst>
                                      </p:cBhvr>
                                      <p:to>
                                        <p:strVal val="solid"/>
                                      </p:to>
                                    </p:set>
                                  </p:childTnLst>
                                </p:cTn>
                              </p:par>
                              <p:par>
                                <p:cTn id="83" presetID="27" presetClass="entr" presetSubtype="0" fill="hold" grpId="0" nodeType="withEffect">
                                  <p:stCondLst>
                                    <p:cond delay="600"/>
                                  </p:stCondLst>
                                  <p:iterate type="lt">
                                    <p:tmPct val="50000"/>
                                  </p:iterate>
                                  <p:childTnLst>
                                    <p:set>
                                      <p:cBhvr>
                                        <p:cTn id="84" dur="1" fill="hold">
                                          <p:stCondLst>
                                            <p:cond delay="0"/>
                                          </p:stCondLst>
                                        </p:cTn>
                                        <p:tgtEl>
                                          <p:spTgt spid="301552"/>
                                        </p:tgtEl>
                                        <p:attrNameLst>
                                          <p:attrName>style.visibility</p:attrName>
                                        </p:attrNameLst>
                                      </p:cBhvr>
                                      <p:to>
                                        <p:strVal val="visible"/>
                                      </p:to>
                                    </p:set>
                                    <p:anim calcmode="discrete" valueType="clr">
                                      <p:cBhvr override="childStyle">
                                        <p:cTn id="85" dur="80"/>
                                        <p:tgtEl>
                                          <p:spTgt spid="301552"/>
                                        </p:tgtEl>
                                        <p:attrNameLst>
                                          <p:attrName>style.color</p:attrName>
                                        </p:attrNameLst>
                                      </p:cBhvr>
                                      <p:tavLst>
                                        <p:tav tm="0">
                                          <p:val>
                                            <p:clrVal>
                                              <a:schemeClr val="accent2"/>
                                            </p:clrVal>
                                          </p:val>
                                        </p:tav>
                                        <p:tav tm="50000">
                                          <p:val>
                                            <p:clrVal>
                                              <a:schemeClr val="hlink"/>
                                            </p:clrVal>
                                          </p:val>
                                        </p:tav>
                                      </p:tavLst>
                                    </p:anim>
                                    <p:anim calcmode="discrete" valueType="clr">
                                      <p:cBhvr>
                                        <p:cTn id="86" dur="80"/>
                                        <p:tgtEl>
                                          <p:spTgt spid="301552"/>
                                        </p:tgtEl>
                                        <p:attrNameLst>
                                          <p:attrName>fillcolor</p:attrName>
                                        </p:attrNameLst>
                                      </p:cBhvr>
                                      <p:tavLst>
                                        <p:tav tm="0">
                                          <p:val>
                                            <p:clrVal>
                                              <a:schemeClr val="accent2"/>
                                            </p:clrVal>
                                          </p:val>
                                        </p:tav>
                                        <p:tav tm="50000">
                                          <p:val>
                                            <p:clrVal>
                                              <a:schemeClr val="hlink"/>
                                            </p:clrVal>
                                          </p:val>
                                        </p:tav>
                                      </p:tavLst>
                                    </p:anim>
                                    <p:set>
                                      <p:cBhvr>
                                        <p:cTn id="87" dur="80"/>
                                        <p:tgtEl>
                                          <p:spTgt spid="301552"/>
                                        </p:tgtEl>
                                        <p:attrNameLst>
                                          <p:attrName>fill.type</p:attrName>
                                        </p:attrNameLst>
                                      </p:cBhvr>
                                      <p:to>
                                        <p:strVal val="solid"/>
                                      </p:to>
                                    </p:set>
                                  </p:childTnLst>
                                </p:cTn>
                              </p:par>
                            </p:childTnLst>
                          </p:cTn>
                        </p:par>
                        <p:par>
                          <p:cTn id="88" fill="hold">
                            <p:stCondLst>
                              <p:cond delay="3120"/>
                            </p:stCondLst>
                            <p:childTnLst>
                              <p:par>
                                <p:cTn id="89" presetID="2" presetClass="entr" presetSubtype="4" fill="hold" grpId="0" nodeType="afterEffect">
                                  <p:stCondLst>
                                    <p:cond delay="0"/>
                                  </p:stCondLst>
                                  <p:childTnLst>
                                    <p:set>
                                      <p:cBhvr>
                                        <p:cTn id="90" dur="1" fill="hold">
                                          <p:stCondLst>
                                            <p:cond delay="0"/>
                                          </p:stCondLst>
                                        </p:cTn>
                                        <p:tgtEl>
                                          <p:spTgt spid="105"/>
                                        </p:tgtEl>
                                        <p:attrNameLst>
                                          <p:attrName>style.visibility</p:attrName>
                                        </p:attrNameLst>
                                      </p:cBhvr>
                                      <p:to>
                                        <p:strVal val="visible"/>
                                      </p:to>
                                    </p:set>
                                    <p:anim calcmode="lin" valueType="num">
                                      <p:cBhvr additive="base">
                                        <p:cTn id="91" dur="500" fill="hold"/>
                                        <p:tgtEl>
                                          <p:spTgt spid="105"/>
                                        </p:tgtEl>
                                        <p:attrNameLst>
                                          <p:attrName>ppt_x</p:attrName>
                                        </p:attrNameLst>
                                      </p:cBhvr>
                                      <p:tavLst>
                                        <p:tav tm="0">
                                          <p:val>
                                            <p:strVal val="#ppt_x"/>
                                          </p:val>
                                        </p:tav>
                                        <p:tav tm="100000">
                                          <p:val>
                                            <p:strVal val="#ppt_x"/>
                                          </p:val>
                                        </p:tav>
                                      </p:tavLst>
                                    </p:anim>
                                    <p:anim calcmode="lin" valueType="num">
                                      <p:cBhvr additive="base">
                                        <p:cTn id="92" dur="500" fill="hold"/>
                                        <p:tgtEl>
                                          <p:spTgt spid="1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539" grpId="0"/>
      <p:bldP spid="4" grpId="0"/>
      <p:bldP spid="10" grpId="0"/>
      <p:bldP spid="301544" grpId="0"/>
      <p:bldP spid="15" grpId="0"/>
      <p:bldP spid="301548" grpId="0"/>
      <p:bldP spid="18" grpId="0"/>
      <p:bldP spid="301552" grpId="0"/>
      <p:bldP spid="10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96904" y="1438750"/>
            <a:ext cx="2727322" cy="1967170"/>
          </a:xfrm>
          <a:prstGeom prst="rect">
            <a:avLst/>
          </a:prstGeom>
        </p:spPr>
      </p:pic>
      <p:sp>
        <p:nvSpPr>
          <p:cNvPr id="10" name="文本框 9"/>
          <p:cNvSpPr txBox="1"/>
          <p:nvPr/>
        </p:nvSpPr>
        <p:spPr>
          <a:xfrm>
            <a:off x="3659505" y="1438275"/>
            <a:ext cx="4889409" cy="768350"/>
          </a:xfrm>
          <a:prstGeom prst="rect">
            <a:avLst/>
          </a:prstGeom>
          <a:noFill/>
        </p:spPr>
        <p:txBody>
          <a:bodyPr wrap="square" rtlCol="0">
            <a:spAutoFit/>
          </a:bodyPr>
          <a:lstStyle/>
          <a:p>
            <a:r>
              <a:rPr lang="zh-CN" altLang="en-US" sz="4400" b="1" dirty="0" smtClean="0"/>
              <a:t>敬请指正</a:t>
            </a:r>
            <a:r>
              <a:rPr lang="en-US" altLang="zh-CN" sz="4400" b="1" dirty="0" smtClean="0"/>
              <a:t>THANKS</a:t>
            </a:r>
            <a:endParaRPr lang="zh-CN" altLang="en-US" sz="4400" b="1" dirty="0"/>
          </a:p>
        </p:txBody>
      </p:sp>
      <p:cxnSp>
        <p:nvCxnSpPr>
          <p:cNvPr id="4" name="直接连接符 3"/>
          <p:cNvCxnSpPr/>
          <p:nvPr/>
        </p:nvCxnSpPr>
        <p:spPr>
          <a:xfrm flipV="1">
            <a:off x="3481070" y="2388870"/>
            <a:ext cx="5446395" cy="10160"/>
          </a:xfrm>
          <a:prstGeom prst="line">
            <a:avLst/>
          </a:prstGeom>
        </p:spPr>
        <p:style>
          <a:lnRef idx="1">
            <a:schemeClr val="dk1"/>
          </a:lnRef>
          <a:fillRef idx="0">
            <a:schemeClr val="dk1"/>
          </a:fillRef>
          <a:effectRef idx="0">
            <a:schemeClr val="dk1"/>
          </a:effectRef>
          <a:fontRef idx="minor">
            <a:schemeClr val="tx1"/>
          </a:fontRef>
        </p:style>
      </p:cxnSp>
      <p:sp>
        <p:nvSpPr>
          <p:cNvPr id="11" name="文本框 10"/>
          <p:cNvSpPr txBox="1"/>
          <p:nvPr/>
        </p:nvSpPr>
        <p:spPr>
          <a:xfrm>
            <a:off x="5330825" y="2698115"/>
            <a:ext cx="2169160" cy="368300"/>
          </a:xfrm>
          <a:prstGeom prst="rect">
            <a:avLst/>
          </a:prstGeom>
          <a:noFill/>
        </p:spPr>
        <p:txBody>
          <a:bodyPr wrap="square" rtlCol="0">
            <a:spAutoFit/>
          </a:bodyPr>
          <a:lstStyle/>
          <a:p>
            <a:r>
              <a:rPr lang="en-US" sz="1800" b="1" dirty="0" smtClean="0"/>
              <a:t>  </a:t>
            </a:r>
            <a:r>
              <a:rPr lang="en-US" sz="1800" dirty="0" smtClean="0"/>
              <a:t>2019</a:t>
            </a:r>
            <a:r>
              <a:rPr lang="zh-CN" altLang="en-US" sz="1800" dirty="0" smtClean="0"/>
              <a:t>年</a:t>
            </a:r>
            <a:r>
              <a:rPr lang="en-US" altLang="zh-CN" sz="1800" dirty="0" smtClean="0"/>
              <a:t>4</a:t>
            </a:r>
            <a:r>
              <a:rPr lang="zh-CN" altLang="en-US" sz="1800" dirty="0" smtClean="0"/>
              <a:t>月</a:t>
            </a:r>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decel="18000" fill="hold" grpId="0" nodeType="afterEffect">
                                  <p:stCondLst>
                                    <p:cond delay="0"/>
                                  </p:stCondLst>
                                  <p:iterate type="lt">
                                    <p:tmPct val="15000"/>
                                  </p:iterate>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0-#ppt_h/2"/>
                                          </p:val>
                                        </p:tav>
                                        <p:tav tm="100000">
                                          <p:val>
                                            <p:strVal val="#ppt_y"/>
                                          </p:val>
                                        </p:tav>
                                      </p:tavLst>
                                    </p:anim>
                                  </p:childTnLst>
                                </p:cTn>
                              </p:par>
                              <p:par>
                                <p:cTn id="15" presetID="2" presetClass="entr" presetSubtype="4" decel="18000" fill="hold" grpId="0" nodeType="withEffect">
                                  <p:stCondLst>
                                    <p:cond delay="0"/>
                                  </p:stCondLst>
                                  <p:iterate type="lt">
                                    <p:tmPct val="15000"/>
                                  </p:iterate>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3508653"/>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en-US" altLang="zh-CN" sz="1800" dirty="0" smtClean="0"/>
          </a:p>
          <a:p>
            <a:pPr>
              <a:lnSpc>
                <a:spcPct val="150000"/>
              </a:lnSpc>
            </a:pPr>
            <a:r>
              <a:rPr lang="zh-CN" altLang="en-US" sz="1600" dirty="0" smtClean="0"/>
              <a:t>        自</a:t>
            </a:r>
            <a:r>
              <a:rPr lang="en-US" sz="1600" dirty="0" smtClean="0"/>
              <a:t>2019</a:t>
            </a:r>
            <a:r>
              <a:rPr lang="zh-CN" altLang="en-US" sz="1600" dirty="0" smtClean="0"/>
              <a:t>年</a:t>
            </a:r>
            <a:r>
              <a:rPr lang="en-US" sz="1600" dirty="0" smtClean="0"/>
              <a:t>4</a:t>
            </a:r>
            <a:r>
              <a:rPr lang="zh-CN" altLang="en-US" sz="1600" dirty="0" smtClean="0"/>
              <a:t>月</a:t>
            </a:r>
            <a:r>
              <a:rPr lang="en-US" sz="1600" dirty="0" smtClean="0"/>
              <a:t>1</a:t>
            </a:r>
            <a:r>
              <a:rPr lang="zh-CN" altLang="en-US" sz="1600" dirty="0" smtClean="0"/>
              <a:t>日至</a:t>
            </a:r>
            <a:r>
              <a:rPr lang="en-US" sz="1600" dirty="0" smtClean="0"/>
              <a:t>2021</a:t>
            </a:r>
            <a:r>
              <a:rPr lang="zh-CN" altLang="en-US" sz="1600" dirty="0" smtClean="0"/>
              <a:t>年</a:t>
            </a:r>
            <a:r>
              <a:rPr lang="en-US" sz="1600" dirty="0" smtClean="0"/>
              <a:t>12</a:t>
            </a:r>
            <a:r>
              <a:rPr lang="zh-CN" altLang="en-US" sz="1600" dirty="0" smtClean="0"/>
              <a:t>月</a:t>
            </a:r>
            <a:r>
              <a:rPr lang="en-US" sz="1600" dirty="0" smtClean="0"/>
              <a:t>31</a:t>
            </a:r>
            <a:r>
              <a:rPr lang="zh-CN" altLang="en-US" sz="1600" dirty="0" smtClean="0"/>
              <a:t>日，允许生产、生活性服务业纳税人按照当期可抵扣进项税额加计</a:t>
            </a:r>
            <a:r>
              <a:rPr lang="en-US" sz="1600" dirty="0" smtClean="0"/>
              <a:t>10%</a:t>
            </a:r>
            <a:r>
              <a:rPr lang="zh-CN" altLang="en-US" sz="1600" dirty="0" smtClean="0"/>
              <a:t>，抵减应纳税额（以下称加计抵减政策）。</a:t>
            </a:r>
          </a:p>
          <a:p>
            <a:pPr>
              <a:lnSpc>
                <a:spcPct val="150000"/>
              </a:lnSpc>
            </a:pPr>
            <a:r>
              <a:rPr lang="zh-CN" altLang="en-US" sz="1600" dirty="0" smtClean="0"/>
              <a:t>        （一）本公告所称生产、生活性服务业纳税人，是指提供邮政服务、电信服务、现代服务、生活服务（以下称四项服务）取得的销售额占全部销售额的比重</a:t>
            </a:r>
            <a:r>
              <a:rPr lang="zh-CN" altLang="en-US" sz="1600" dirty="0" smtClean="0">
                <a:solidFill>
                  <a:srgbClr val="FF0000"/>
                </a:solidFill>
              </a:rPr>
              <a:t>超过</a:t>
            </a:r>
            <a:r>
              <a:rPr lang="en-US" sz="1600" dirty="0" smtClean="0">
                <a:solidFill>
                  <a:srgbClr val="FF0000"/>
                </a:solidFill>
              </a:rPr>
              <a:t>50%</a:t>
            </a:r>
            <a:r>
              <a:rPr lang="zh-CN" altLang="en-US" sz="1600" dirty="0" smtClean="0"/>
              <a:t>的纳税人。四项服务的具体范围按照</a:t>
            </a:r>
            <a:r>
              <a:rPr lang="en-US" altLang="zh-CN" sz="1600" dirty="0" smtClean="0"/>
              <a:t>《</a:t>
            </a:r>
            <a:r>
              <a:rPr lang="zh-CN" altLang="en-US" sz="1600" dirty="0" smtClean="0"/>
              <a:t>销售服务、无形资产、不动产注释</a:t>
            </a:r>
            <a:r>
              <a:rPr lang="en-US" altLang="zh-CN" sz="1600" dirty="0" smtClean="0"/>
              <a:t>》</a:t>
            </a:r>
            <a:r>
              <a:rPr lang="zh-CN" altLang="en-US" sz="1600" dirty="0" smtClean="0"/>
              <a:t>（财税</a:t>
            </a:r>
            <a:r>
              <a:rPr lang="en-US" altLang="zh-CN" sz="1600" dirty="0" smtClean="0"/>
              <a:t>〔</a:t>
            </a:r>
            <a:r>
              <a:rPr lang="en-US" sz="1600" dirty="0" smtClean="0"/>
              <a:t>2016</a:t>
            </a:r>
            <a:r>
              <a:rPr lang="en-US" altLang="zh-CN" sz="1600" dirty="0" smtClean="0"/>
              <a:t>〕</a:t>
            </a:r>
            <a:r>
              <a:rPr lang="en-US" sz="1600" dirty="0" smtClean="0"/>
              <a:t>36</a:t>
            </a:r>
            <a:r>
              <a:rPr lang="zh-CN" altLang="en-US" sz="1600" dirty="0" smtClean="0"/>
              <a:t>号印发）执行。</a:t>
            </a:r>
            <a:endParaRPr lang="en-US" altLang="zh-CN" sz="1600" dirty="0" smtClean="0"/>
          </a:p>
          <a:p>
            <a:pPr>
              <a:lnSpc>
                <a:spcPct val="150000"/>
              </a:lnSpc>
            </a:pPr>
            <a:r>
              <a:rPr lang="en-US" altLang="zh-CN" sz="1600" dirty="0" smtClean="0"/>
              <a:t>        </a:t>
            </a:r>
            <a:endParaRPr lang="zh-CN" altLang="en-US" sz="1600" dirty="0" smtClean="0"/>
          </a:p>
          <a:p>
            <a:pPr>
              <a:lnSpc>
                <a:spcPct val="1500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428171" y="936171"/>
            <a:ext cx="8338458" cy="3462486"/>
          </a:xfrm>
          <a:prstGeom prst="rect">
            <a:avLst/>
          </a:prstGeom>
        </p:spPr>
        <p:txBody>
          <a:bodyPr wrap="square">
            <a:spAutoFit/>
          </a:bodyPr>
          <a:lstStyle/>
          <a:p>
            <a:pPr>
              <a:lnSpc>
                <a:spcPct val="150000"/>
              </a:lnSpc>
            </a:pPr>
            <a:r>
              <a:rPr lang="zh-CN" altLang="en-US" sz="1600" dirty="0" smtClean="0"/>
              <a:t>       邮政服务、电信服务、现代服务、生活服务（以下称四项服务）取得的销售额占全部销售额的比重</a:t>
            </a:r>
            <a:r>
              <a:rPr lang="zh-CN" altLang="en-US" sz="1600" dirty="0" smtClean="0">
                <a:solidFill>
                  <a:srgbClr val="FF0000"/>
                </a:solidFill>
              </a:rPr>
              <a:t>超过</a:t>
            </a:r>
            <a:r>
              <a:rPr lang="en-US" sz="1600" dirty="0" smtClean="0">
                <a:solidFill>
                  <a:srgbClr val="FF0000"/>
                </a:solidFill>
              </a:rPr>
              <a:t>50%</a:t>
            </a:r>
          </a:p>
          <a:p>
            <a:pPr>
              <a:lnSpc>
                <a:spcPct val="150000"/>
              </a:lnSpc>
            </a:pPr>
            <a:r>
              <a:rPr lang="zh-CN" altLang="en-US" sz="1600" dirty="0" smtClean="0"/>
              <a:t>       （</a:t>
            </a:r>
            <a:r>
              <a:rPr lang="en-US" altLang="zh-CN" sz="1600" dirty="0" smtClean="0"/>
              <a:t>1</a:t>
            </a:r>
            <a:r>
              <a:rPr lang="zh-CN" altLang="en-US" sz="1600" dirty="0" smtClean="0"/>
              <a:t>）四项服务的合计收入占比应超过</a:t>
            </a:r>
            <a:r>
              <a:rPr lang="en-US" altLang="zh-CN" sz="1600" dirty="0" smtClean="0"/>
              <a:t>50%</a:t>
            </a:r>
            <a:r>
              <a:rPr lang="zh-CN" altLang="en-US" sz="1600" dirty="0" smtClean="0"/>
              <a:t>，不含</a:t>
            </a:r>
            <a:r>
              <a:rPr lang="en-US" altLang="zh-CN" sz="1600" dirty="0" smtClean="0"/>
              <a:t>50%</a:t>
            </a:r>
            <a:r>
              <a:rPr lang="zh-CN" altLang="en-US" sz="1600" dirty="0" smtClean="0"/>
              <a:t>（目前网报和金三比例计算时保留小数点位数不同，金三保留百分号后两位小数，可能会造成影响）。</a:t>
            </a:r>
            <a:endParaRPr lang="en-US" altLang="zh-CN" sz="1600" dirty="0" smtClean="0"/>
          </a:p>
          <a:p>
            <a:pPr>
              <a:lnSpc>
                <a:spcPct val="150000"/>
              </a:lnSpc>
            </a:pPr>
            <a:r>
              <a:rPr lang="zh-CN" altLang="en-US" sz="1600" dirty="0" smtClean="0"/>
              <a:t>       （</a:t>
            </a:r>
            <a:r>
              <a:rPr lang="en-US" altLang="zh-CN" sz="1600" dirty="0" smtClean="0"/>
              <a:t>2</a:t>
            </a:r>
            <a:r>
              <a:rPr lang="zh-CN" altLang="en-US" sz="1600" dirty="0" smtClean="0"/>
              <a:t>）销售额应按照差额后的销售额计算：如某纳税人货物销售额为</a:t>
            </a:r>
            <a:r>
              <a:rPr lang="en-US" altLang="en-US" sz="1600" dirty="0" smtClean="0"/>
              <a:t>2</a:t>
            </a:r>
            <a:r>
              <a:rPr lang="zh-CN" altLang="en-US" sz="1600" dirty="0" smtClean="0"/>
              <a:t>万元，提供四项服务差额前的全部价款和价外费用共</a:t>
            </a:r>
            <a:r>
              <a:rPr lang="en-US" altLang="en-US" sz="1600" dirty="0" smtClean="0"/>
              <a:t>20</a:t>
            </a:r>
            <a:r>
              <a:rPr lang="zh-CN" altLang="en-US" sz="1600" dirty="0" smtClean="0"/>
              <a:t>万元，差额后的销售额为</a:t>
            </a:r>
            <a:r>
              <a:rPr lang="en-US" altLang="en-US" sz="1600" dirty="0" smtClean="0"/>
              <a:t>4</a:t>
            </a:r>
            <a:r>
              <a:rPr lang="zh-CN" altLang="en-US" sz="1600" dirty="0" smtClean="0"/>
              <a:t>万元。则应按照</a:t>
            </a:r>
            <a:r>
              <a:rPr lang="en-US" altLang="en-US" sz="1600" dirty="0" smtClean="0"/>
              <a:t>4/</a:t>
            </a:r>
            <a:r>
              <a:rPr lang="zh-CN" altLang="en-US" sz="1600" dirty="0" smtClean="0"/>
              <a:t>（</a:t>
            </a:r>
            <a:r>
              <a:rPr lang="en-US" altLang="en-US" sz="1600" dirty="0" smtClean="0"/>
              <a:t>2+4</a:t>
            </a:r>
            <a:r>
              <a:rPr lang="zh-CN" altLang="en-US" sz="1600" dirty="0" smtClean="0"/>
              <a:t>）来进行计算占比。</a:t>
            </a:r>
            <a:endParaRPr lang="en-US" altLang="zh-CN" sz="1600" dirty="0" smtClean="0"/>
          </a:p>
          <a:p>
            <a:pPr>
              <a:lnSpc>
                <a:spcPct val="150000"/>
              </a:lnSpc>
            </a:pPr>
            <a:endParaRPr lang="en-US" altLang="zh-CN" sz="1600" dirty="0" smtClean="0"/>
          </a:p>
          <a:p>
            <a:pPr>
              <a:lnSpc>
                <a:spcPct val="1500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428171" y="936171"/>
            <a:ext cx="8338458" cy="4570482"/>
          </a:xfrm>
          <a:prstGeom prst="rect">
            <a:avLst/>
          </a:prstGeom>
        </p:spPr>
        <p:txBody>
          <a:bodyPr wrap="square">
            <a:spAutoFit/>
          </a:bodyPr>
          <a:lstStyle/>
          <a:p>
            <a:pPr>
              <a:lnSpc>
                <a:spcPct val="150000"/>
              </a:lnSpc>
            </a:pPr>
            <a:r>
              <a:rPr lang="zh-CN" altLang="en-US" sz="1600" dirty="0" smtClean="0"/>
              <a:t>       （</a:t>
            </a:r>
            <a:r>
              <a:rPr lang="en-US" altLang="zh-CN" sz="1600" dirty="0" smtClean="0"/>
              <a:t>3</a:t>
            </a:r>
            <a:r>
              <a:rPr lang="zh-CN" altLang="en-US" sz="1600" dirty="0" smtClean="0"/>
              <a:t>）销售额包括稽查查补销售额和纳税评估销售额。稽查查补销售额和纳税评估调整销售额计入查补税款申报当月</a:t>
            </a:r>
            <a:r>
              <a:rPr lang="en-US" sz="1600" dirty="0" smtClean="0"/>
              <a:t>(</a:t>
            </a:r>
            <a:r>
              <a:rPr lang="zh-CN" altLang="en-US" sz="1600" dirty="0" smtClean="0"/>
              <a:t>或当季</a:t>
            </a:r>
            <a:r>
              <a:rPr lang="en-US" sz="1600" dirty="0" smtClean="0"/>
              <a:t>)</a:t>
            </a:r>
            <a:r>
              <a:rPr lang="zh-CN" altLang="en-US" sz="1600" dirty="0" smtClean="0"/>
              <a:t>的销售额，不计入税款所属期销售额。</a:t>
            </a:r>
            <a:endParaRPr lang="en-US" altLang="zh-CN" sz="1600" dirty="0" smtClean="0"/>
          </a:p>
          <a:p>
            <a:pPr>
              <a:lnSpc>
                <a:spcPct val="150000"/>
              </a:lnSpc>
            </a:pPr>
            <a:r>
              <a:rPr lang="zh-CN" altLang="en-US" sz="1600" dirty="0" smtClean="0"/>
              <a:t>       （</a:t>
            </a:r>
            <a:r>
              <a:rPr lang="en-US" altLang="zh-CN" sz="1600" dirty="0" smtClean="0"/>
              <a:t>4</a:t>
            </a:r>
            <a:r>
              <a:rPr lang="zh-CN" altLang="en-US" sz="1600" dirty="0" smtClean="0"/>
              <a:t>）销售额包括简易计税、免税、即征即退和出口销售额。 如国内货物销售额为</a:t>
            </a:r>
            <a:r>
              <a:rPr lang="en-US" altLang="en-US" sz="1600" dirty="0" smtClean="0"/>
              <a:t>100</a:t>
            </a:r>
            <a:r>
              <a:rPr lang="zh-CN" altLang="en-US" sz="1600" dirty="0" smtClean="0"/>
              <a:t>万元，出口研发服务销售额为</a:t>
            </a:r>
            <a:r>
              <a:rPr lang="en-US" altLang="en-US" sz="1600" dirty="0" smtClean="0"/>
              <a:t>20</a:t>
            </a:r>
            <a:r>
              <a:rPr lang="zh-CN" altLang="en-US" sz="1600" dirty="0" smtClean="0"/>
              <a:t>万元，国内四项服务销售额</a:t>
            </a:r>
            <a:r>
              <a:rPr lang="en-US" altLang="en-US" sz="1600" dirty="0" smtClean="0"/>
              <a:t>90</a:t>
            </a:r>
            <a:r>
              <a:rPr lang="zh-CN" altLang="en-US" sz="1600" dirty="0" smtClean="0"/>
              <a:t>万元，应按照（</a:t>
            </a:r>
            <a:r>
              <a:rPr lang="en-US" altLang="en-US" sz="1600" dirty="0" smtClean="0"/>
              <a:t>20+90</a:t>
            </a:r>
            <a:r>
              <a:rPr lang="zh-CN" altLang="en-US" sz="1600" dirty="0" smtClean="0"/>
              <a:t>）</a:t>
            </a:r>
            <a:r>
              <a:rPr lang="en-US" altLang="en-US" sz="1600" dirty="0" smtClean="0"/>
              <a:t>/</a:t>
            </a:r>
            <a:r>
              <a:rPr lang="zh-CN" altLang="en-US" sz="1600" dirty="0" smtClean="0"/>
              <a:t>（</a:t>
            </a:r>
            <a:r>
              <a:rPr lang="en-US" altLang="en-US" sz="1600" dirty="0" smtClean="0"/>
              <a:t>20+90+100</a:t>
            </a:r>
            <a:r>
              <a:rPr lang="zh-CN" altLang="en-US" sz="1600" dirty="0" smtClean="0"/>
              <a:t>）来进行计算占比。</a:t>
            </a:r>
            <a:endParaRPr lang="en-US" altLang="zh-CN" sz="1600" dirty="0" smtClean="0"/>
          </a:p>
          <a:p>
            <a:pPr>
              <a:lnSpc>
                <a:spcPct val="150000"/>
              </a:lnSpc>
            </a:pPr>
            <a:r>
              <a:rPr lang="zh-CN" altLang="en-US" sz="1600" dirty="0" smtClean="0"/>
              <a:t>       （</a:t>
            </a:r>
            <a:r>
              <a:rPr lang="en-US" altLang="zh-CN" sz="1600" dirty="0" smtClean="0"/>
              <a:t>5</a:t>
            </a:r>
            <a:r>
              <a:rPr lang="zh-CN" altLang="en-US" sz="1600" dirty="0" smtClean="0"/>
              <a:t>）销售额包括小规模时期的销售额。如：某纳税人于</a:t>
            </a:r>
            <a:r>
              <a:rPr lang="en-US" sz="1600" dirty="0" smtClean="0"/>
              <a:t>2018</a:t>
            </a:r>
            <a:r>
              <a:rPr lang="zh-CN" altLang="en-US" sz="1600" dirty="0" smtClean="0"/>
              <a:t>年</a:t>
            </a:r>
            <a:r>
              <a:rPr lang="en-US" sz="1600" dirty="0" smtClean="0"/>
              <a:t>1</a:t>
            </a:r>
            <a:r>
              <a:rPr lang="zh-CN" altLang="en-US" sz="1600" dirty="0" smtClean="0"/>
              <a:t>月成立，</a:t>
            </a:r>
            <a:r>
              <a:rPr lang="en-US" sz="1600" dirty="0" smtClean="0"/>
              <a:t>2018</a:t>
            </a:r>
            <a:r>
              <a:rPr lang="zh-CN" altLang="en-US" sz="1600" dirty="0" smtClean="0"/>
              <a:t>年</a:t>
            </a:r>
            <a:r>
              <a:rPr lang="en-US" sz="1600" dirty="0" smtClean="0"/>
              <a:t>9</a:t>
            </a:r>
            <a:r>
              <a:rPr lang="zh-CN" altLang="en-US" sz="1600" dirty="0" smtClean="0"/>
              <a:t>月登记为一般纳税人，在计算四项服务销售额占比时，自</a:t>
            </a:r>
            <a:r>
              <a:rPr lang="en-US" sz="1600" dirty="0" smtClean="0"/>
              <a:t>2018</a:t>
            </a:r>
            <a:r>
              <a:rPr lang="zh-CN" altLang="en-US" sz="1600" dirty="0" smtClean="0"/>
              <a:t>年</a:t>
            </a:r>
            <a:r>
              <a:rPr lang="en-US" sz="1600" dirty="0" smtClean="0"/>
              <a:t>4</a:t>
            </a:r>
            <a:r>
              <a:rPr lang="zh-CN" altLang="en-US" sz="1600" dirty="0" smtClean="0"/>
              <a:t>月开始计算，则</a:t>
            </a:r>
            <a:r>
              <a:rPr lang="en-US" altLang="zh-CN" sz="1600" dirty="0" smtClean="0"/>
              <a:t>2018</a:t>
            </a:r>
            <a:r>
              <a:rPr lang="zh-CN" altLang="en-US" sz="1600" dirty="0" smtClean="0"/>
              <a:t>年</a:t>
            </a:r>
            <a:r>
              <a:rPr lang="en-US" altLang="zh-CN" sz="1600" dirty="0" smtClean="0"/>
              <a:t>4</a:t>
            </a:r>
            <a:r>
              <a:rPr lang="zh-CN" altLang="en-US" sz="1600" dirty="0" smtClean="0"/>
              <a:t>月至</a:t>
            </a:r>
            <a:r>
              <a:rPr lang="en-US" altLang="zh-CN" sz="1600" dirty="0" smtClean="0"/>
              <a:t>8</a:t>
            </a:r>
            <a:r>
              <a:rPr lang="zh-CN" altLang="en-US" sz="1600" dirty="0" smtClean="0"/>
              <a:t>月为小规模时期收入，</a:t>
            </a:r>
            <a:r>
              <a:rPr lang="en-US" altLang="zh-CN" sz="1600" dirty="0" smtClean="0"/>
              <a:t>2018</a:t>
            </a:r>
            <a:r>
              <a:rPr lang="zh-CN" altLang="en-US" sz="1600" dirty="0" smtClean="0"/>
              <a:t>年</a:t>
            </a:r>
            <a:r>
              <a:rPr lang="en-US" altLang="zh-CN" sz="1600" dirty="0" smtClean="0"/>
              <a:t>9</a:t>
            </a:r>
            <a:r>
              <a:rPr lang="zh-CN" altLang="en-US" sz="1600" dirty="0" smtClean="0"/>
              <a:t>月至</a:t>
            </a:r>
            <a:r>
              <a:rPr lang="en-US" altLang="zh-CN" sz="1600" dirty="0" smtClean="0"/>
              <a:t>2019</a:t>
            </a:r>
            <a:r>
              <a:rPr lang="zh-CN" altLang="en-US" sz="1600" dirty="0" smtClean="0"/>
              <a:t>年</a:t>
            </a:r>
            <a:r>
              <a:rPr lang="en-US" altLang="zh-CN" sz="1600" dirty="0" smtClean="0"/>
              <a:t>3</a:t>
            </a:r>
            <a:r>
              <a:rPr lang="zh-CN" altLang="en-US" sz="1600" dirty="0" smtClean="0"/>
              <a:t>月为一般纳税人时期收入，不影响比例计算。</a:t>
            </a:r>
            <a:endParaRPr lang="en-US" altLang="zh-CN" sz="1600" dirty="0" smtClean="0"/>
          </a:p>
          <a:p>
            <a:pPr>
              <a:lnSpc>
                <a:spcPct val="150000"/>
              </a:lnSpc>
            </a:pPr>
            <a:endParaRPr lang="en-US" altLang="zh-CN" sz="1600" dirty="0" smtClean="0"/>
          </a:p>
          <a:p>
            <a:pPr>
              <a:lnSpc>
                <a:spcPct val="150000"/>
              </a:lnSpc>
            </a:pPr>
            <a:endParaRPr lang="en-US" altLang="zh-CN" sz="1600" dirty="0" smtClean="0"/>
          </a:p>
          <a:p>
            <a:pPr>
              <a:lnSpc>
                <a:spcPct val="150000"/>
              </a:lnSpc>
            </a:pP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解析（四项服务的范围）</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923330"/>
          </a:xfrm>
          <a:prstGeom prst="rect">
            <a:avLst/>
          </a:prstGeom>
        </p:spPr>
        <p:txBody>
          <a:bodyPr wrap="square">
            <a:spAutoFit/>
          </a:bodyPr>
          <a:lstStyle/>
          <a:p>
            <a:pPr algn="ctr">
              <a:lnSpc>
                <a:spcPct val="150000"/>
              </a:lnSpc>
            </a:pPr>
            <a:r>
              <a:rPr lang="zh-CN" altLang="en-US" sz="1800" dirty="0" smtClean="0"/>
              <a:t> </a:t>
            </a:r>
            <a:endParaRPr lang="en-US" altLang="zh-CN" sz="1800" dirty="0" smtClean="0"/>
          </a:p>
          <a:p>
            <a:pPr>
              <a:lnSpc>
                <a:spcPct val="150000"/>
              </a:lnSpc>
            </a:pPr>
            <a:endParaRPr lang="zh-CN" altLang="en-US" sz="1800" dirty="0"/>
          </a:p>
        </p:txBody>
      </p:sp>
      <p:graphicFrame>
        <p:nvGraphicFramePr>
          <p:cNvPr id="7" name="图示 6"/>
          <p:cNvGraphicFramePr/>
          <p:nvPr/>
        </p:nvGraphicFramePr>
        <p:xfrm>
          <a:off x="689429" y="950686"/>
          <a:ext cx="7612742" cy="419281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加计抵减政策</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682171"/>
            <a:ext cx="8389258" cy="2723823"/>
          </a:xfrm>
          <a:prstGeom prst="rect">
            <a:avLst/>
          </a:prstGeom>
        </p:spPr>
        <p:txBody>
          <a:bodyPr wrap="square">
            <a:spAutoFit/>
          </a:bodyPr>
          <a:lstStyle/>
          <a:p>
            <a:pPr algn="ctr">
              <a:lnSpc>
                <a:spcPct val="150000"/>
              </a:lnSpc>
            </a:pPr>
            <a:r>
              <a:rPr lang="zh-CN" altLang="en-US" sz="1800" dirty="0" smtClean="0"/>
              <a:t> </a:t>
            </a:r>
            <a:r>
              <a:rPr lang="en-US" altLang="zh-CN" sz="1800" dirty="0" smtClean="0"/>
              <a:t>39</a:t>
            </a:r>
            <a:r>
              <a:rPr lang="zh-CN" altLang="en-US" sz="1800" dirty="0" smtClean="0"/>
              <a:t>号公告第七条</a:t>
            </a:r>
            <a:endParaRPr lang="en-US" altLang="zh-CN" sz="1800" dirty="0" smtClean="0"/>
          </a:p>
          <a:p>
            <a:pPr>
              <a:lnSpc>
                <a:spcPct val="150000"/>
              </a:lnSpc>
            </a:pPr>
            <a:r>
              <a:rPr lang="en-US" sz="1600" dirty="0" smtClean="0"/>
              <a:t>      2019</a:t>
            </a:r>
            <a:r>
              <a:rPr lang="zh-CN" altLang="en-US" sz="1600" dirty="0" smtClean="0"/>
              <a:t>年</a:t>
            </a:r>
            <a:r>
              <a:rPr lang="en-US" sz="1600" dirty="0" smtClean="0"/>
              <a:t>3</a:t>
            </a:r>
            <a:r>
              <a:rPr lang="zh-CN" altLang="en-US" sz="1600" dirty="0" smtClean="0"/>
              <a:t>月</a:t>
            </a:r>
            <a:r>
              <a:rPr lang="en-US" sz="1600" dirty="0" smtClean="0"/>
              <a:t>31</a:t>
            </a:r>
            <a:r>
              <a:rPr lang="zh-CN" altLang="en-US" sz="1600" dirty="0" smtClean="0"/>
              <a:t>日前设立的纳税人，自</a:t>
            </a:r>
            <a:r>
              <a:rPr lang="en-US" sz="1600" dirty="0" smtClean="0"/>
              <a:t>2018</a:t>
            </a:r>
            <a:r>
              <a:rPr lang="zh-CN" altLang="en-US" sz="1600" dirty="0" smtClean="0"/>
              <a:t>年</a:t>
            </a:r>
            <a:r>
              <a:rPr lang="en-US" sz="1600" dirty="0" smtClean="0"/>
              <a:t>4</a:t>
            </a:r>
            <a:r>
              <a:rPr lang="zh-CN" altLang="en-US" sz="1600" dirty="0" smtClean="0"/>
              <a:t>月至</a:t>
            </a:r>
            <a:r>
              <a:rPr lang="en-US" sz="1600" dirty="0" smtClean="0"/>
              <a:t>2019</a:t>
            </a:r>
            <a:r>
              <a:rPr lang="zh-CN" altLang="en-US" sz="1600" dirty="0" smtClean="0"/>
              <a:t>年</a:t>
            </a:r>
            <a:r>
              <a:rPr lang="en-US" sz="1600" dirty="0" smtClean="0"/>
              <a:t>3</a:t>
            </a:r>
            <a:r>
              <a:rPr lang="zh-CN" altLang="en-US" sz="1600" dirty="0" smtClean="0"/>
              <a:t>月期间的销售额</a:t>
            </a:r>
            <a:r>
              <a:rPr lang="en-US" sz="1600" dirty="0" smtClean="0"/>
              <a:t>(</a:t>
            </a:r>
            <a:r>
              <a:rPr lang="zh-CN" altLang="en-US" sz="1600" dirty="0" smtClean="0"/>
              <a:t>经营期不满</a:t>
            </a:r>
            <a:r>
              <a:rPr lang="en-US" sz="1600" dirty="0" smtClean="0"/>
              <a:t>12</a:t>
            </a:r>
            <a:r>
              <a:rPr lang="zh-CN" altLang="en-US" sz="1600" dirty="0" smtClean="0"/>
              <a:t>个月的，按照实际经营期的销售额</a:t>
            </a:r>
            <a:r>
              <a:rPr lang="en-US" sz="1600" dirty="0" smtClean="0"/>
              <a:t>)</a:t>
            </a:r>
            <a:r>
              <a:rPr lang="zh-CN" altLang="en-US" sz="1600" dirty="0" smtClean="0"/>
              <a:t>符合上述规定条件的，自</a:t>
            </a:r>
            <a:r>
              <a:rPr lang="en-US" sz="1600" dirty="0" smtClean="0"/>
              <a:t>2019</a:t>
            </a:r>
            <a:r>
              <a:rPr lang="zh-CN" altLang="en-US" sz="1600" dirty="0" smtClean="0"/>
              <a:t>年</a:t>
            </a:r>
            <a:r>
              <a:rPr lang="en-US" sz="1600" dirty="0" smtClean="0"/>
              <a:t>4</a:t>
            </a:r>
            <a:r>
              <a:rPr lang="zh-CN" altLang="en-US" sz="1600" dirty="0" smtClean="0"/>
              <a:t>月</a:t>
            </a:r>
            <a:r>
              <a:rPr lang="en-US" sz="1600" dirty="0" smtClean="0"/>
              <a:t>1</a:t>
            </a:r>
            <a:r>
              <a:rPr lang="zh-CN" altLang="en-US" sz="1600" dirty="0" smtClean="0"/>
              <a:t>日起适用加计抵减政策。</a:t>
            </a:r>
          </a:p>
          <a:p>
            <a:pPr>
              <a:lnSpc>
                <a:spcPct val="150000"/>
              </a:lnSpc>
            </a:pPr>
            <a:r>
              <a:rPr lang="zh-CN" altLang="en-US" sz="1600" dirty="0" smtClean="0"/>
              <a:t>　　</a:t>
            </a:r>
            <a:r>
              <a:rPr lang="en-US" sz="1600" dirty="0" smtClean="0"/>
              <a:t>2019</a:t>
            </a:r>
            <a:r>
              <a:rPr lang="zh-CN" altLang="en-US" sz="1600" dirty="0" smtClean="0"/>
              <a:t>年</a:t>
            </a:r>
            <a:r>
              <a:rPr lang="en-US" sz="1600" dirty="0" smtClean="0"/>
              <a:t>4</a:t>
            </a:r>
            <a:r>
              <a:rPr lang="zh-CN" altLang="en-US" sz="1600" dirty="0" smtClean="0"/>
              <a:t>月</a:t>
            </a:r>
            <a:r>
              <a:rPr lang="en-US" sz="1600" dirty="0" smtClean="0"/>
              <a:t>1</a:t>
            </a:r>
            <a:r>
              <a:rPr lang="zh-CN" altLang="en-US" sz="1600" dirty="0" smtClean="0"/>
              <a:t>日后设立的纳税人，自设立之日起</a:t>
            </a:r>
            <a:r>
              <a:rPr lang="en-US" sz="1600" dirty="0" smtClean="0"/>
              <a:t>3</a:t>
            </a:r>
            <a:r>
              <a:rPr lang="zh-CN" altLang="en-US" sz="1600" dirty="0" smtClean="0"/>
              <a:t>个月的销售额符合上述规定条件的，自登记为一般纳税人之日起适用加计抵减政策。</a:t>
            </a:r>
          </a:p>
          <a:p>
            <a:pPr>
              <a:lnSpc>
                <a:spcPct val="150000"/>
              </a:lnSpc>
            </a:pPr>
            <a:r>
              <a:rPr lang="zh-CN" altLang="en-US" sz="1600" dirty="0" smtClean="0"/>
              <a:t>　　</a:t>
            </a: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3999" cy="5143500"/>
          </a:xfrm>
          <a:prstGeom prst="rect">
            <a:avLst/>
          </a:prstGeom>
        </p:spPr>
      </p:pic>
      <p:sp>
        <p:nvSpPr>
          <p:cNvPr id="106" name="文本框 48"/>
          <p:cNvSpPr>
            <a:spLocks noChangeArrowheads="1"/>
          </p:cNvSpPr>
          <p:nvPr/>
        </p:nvSpPr>
        <p:spPr bwMode="auto">
          <a:xfrm>
            <a:off x="1177176" y="1206708"/>
            <a:ext cx="6746875" cy="4996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lnSpc>
                <a:spcPct val="150000"/>
              </a:lnSpc>
              <a:defRPr/>
            </a:pPr>
            <a:r>
              <a:rPr lang="zh-CN" altLang="en-US" sz="2000" dirty="0" smtClean="0">
                <a:sym typeface="+mn-ea"/>
              </a:rPr>
              <a:t>      </a:t>
            </a:r>
            <a:endParaRPr lang="zh-CN" altLang="en-US" sz="2000" b="1" dirty="0">
              <a:latin typeface="微软雅黑" panose="020B0503020204020204" pitchFamily="34" charset="-122"/>
              <a:sym typeface="宋体" panose="02010600030101010101" pitchFamily="2" charset="-122"/>
            </a:endParaRPr>
          </a:p>
        </p:txBody>
      </p:sp>
      <p:pic>
        <p:nvPicPr>
          <p:cNvPr id="3" name="图片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436" y="187377"/>
            <a:ext cx="1138274" cy="805717"/>
          </a:xfrm>
          <a:prstGeom prst="rect">
            <a:avLst/>
          </a:prstGeom>
        </p:spPr>
      </p:pic>
      <p:sp>
        <p:nvSpPr>
          <p:cNvPr id="5" name="文本框 48"/>
          <p:cNvSpPr>
            <a:spLocks noChangeArrowheads="1"/>
          </p:cNvSpPr>
          <p:nvPr/>
        </p:nvSpPr>
        <p:spPr bwMode="auto">
          <a:xfrm>
            <a:off x="1214203" y="312056"/>
            <a:ext cx="5906125"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909320">
              <a:defRPr/>
            </a:pPr>
            <a:r>
              <a:rPr lang="zh-CN" altLang="en-US" sz="2000" b="1" dirty="0" smtClean="0">
                <a:latin typeface="微软雅黑" panose="020B0503020204020204" pitchFamily="34" charset="-122"/>
                <a:sym typeface="宋体" panose="02010600030101010101" pitchFamily="2" charset="-122"/>
              </a:rPr>
              <a:t>解析</a:t>
            </a:r>
            <a:endParaRPr lang="zh-CN" altLang="en-US" sz="2000" b="1" dirty="0">
              <a:latin typeface="微软雅黑" panose="020B0503020204020204" pitchFamily="34" charset="-122"/>
              <a:sym typeface="宋体" panose="02010600030101010101" pitchFamily="2" charset="-122"/>
            </a:endParaRPr>
          </a:p>
        </p:txBody>
      </p:sp>
      <p:sp>
        <p:nvSpPr>
          <p:cNvPr id="6" name="矩形 5"/>
          <p:cNvSpPr/>
          <p:nvPr/>
        </p:nvSpPr>
        <p:spPr>
          <a:xfrm>
            <a:off x="377371" y="965200"/>
            <a:ext cx="8389258" cy="3000821"/>
          </a:xfrm>
          <a:prstGeom prst="rect">
            <a:avLst/>
          </a:prstGeom>
        </p:spPr>
        <p:txBody>
          <a:bodyPr wrap="square">
            <a:spAutoFit/>
          </a:bodyPr>
          <a:lstStyle/>
          <a:p>
            <a:pPr>
              <a:lnSpc>
                <a:spcPct val="150000"/>
              </a:lnSpc>
            </a:pPr>
            <a:r>
              <a:rPr lang="en-US" sz="1800" dirty="0" smtClean="0"/>
              <a:t>2019</a:t>
            </a:r>
            <a:r>
              <a:rPr lang="zh-CN" altLang="en-US" sz="1800" dirty="0" smtClean="0"/>
              <a:t>年</a:t>
            </a:r>
            <a:r>
              <a:rPr lang="en-US" altLang="zh-CN" sz="1800" dirty="0" smtClean="0"/>
              <a:t>3</a:t>
            </a:r>
            <a:r>
              <a:rPr lang="zh-CN" altLang="en-US" sz="1800" dirty="0" smtClean="0"/>
              <a:t>月</a:t>
            </a:r>
            <a:r>
              <a:rPr lang="en-US" altLang="zh-CN" sz="1800" dirty="0" smtClean="0"/>
              <a:t>31</a:t>
            </a:r>
            <a:r>
              <a:rPr lang="zh-CN" altLang="en-US" sz="1800" dirty="0" smtClean="0"/>
              <a:t>日前设立的纳税人</a:t>
            </a:r>
            <a:endParaRPr lang="en-US" altLang="zh-CN" sz="1800" dirty="0" smtClean="0"/>
          </a:p>
          <a:p>
            <a:pPr>
              <a:lnSpc>
                <a:spcPct val="150000"/>
              </a:lnSpc>
            </a:pPr>
            <a:r>
              <a:rPr lang="zh-CN" altLang="en-US" sz="1800" dirty="0" smtClean="0"/>
              <a:t>（</a:t>
            </a:r>
            <a:r>
              <a:rPr lang="en-US" altLang="zh-CN" sz="1800" dirty="0" smtClean="0"/>
              <a:t>1</a:t>
            </a:r>
            <a:r>
              <a:rPr lang="zh-CN" altLang="en-US" sz="1800" dirty="0" smtClean="0"/>
              <a:t>）对</a:t>
            </a:r>
            <a:r>
              <a:rPr lang="en-US" sz="1800" dirty="0" smtClean="0"/>
              <a:t>2019</a:t>
            </a:r>
            <a:r>
              <a:rPr lang="zh-CN" altLang="en-US" sz="1800" dirty="0" smtClean="0"/>
              <a:t>年</a:t>
            </a:r>
            <a:r>
              <a:rPr lang="en-US" sz="1800" dirty="0" smtClean="0"/>
              <a:t>3</a:t>
            </a:r>
            <a:r>
              <a:rPr lang="zh-CN" altLang="en-US" sz="1800" dirty="0" smtClean="0"/>
              <a:t>月</a:t>
            </a:r>
            <a:r>
              <a:rPr lang="en-US" sz="1800" dirty="0" smtClean="0"/>
              <a:t>31</a:t>
            </a:r>
            <a:r>
              <a:rPr lang="zh-CN" altLang="en-US" sz="1800" dirty="0" smtClean="0"/>
              <a:t>日前设立、但尚未取得销售收入的纳税人，以其今后首次取得销售收入起连续三个月的销售情况进行判断。假设某纳税人</a:t>
            </a:r>
            <a:r>
              <a:rPr lang="en-US" sz="1800" dirty="0" smtClean="0"/>
              <a:t>2019</a:t>
            </a:r>
            <a:r>
              <a:rPr lang="zh-CN" altLang="en-US" sz="1800" dirty="0" smtClean="0"/>
              <a:t>年</a:t>
            </a:r>
            <a:r>
              <a:rPr lang="en-US" sz="1800" dirty="0" smtClean="0"/>
              <a:t>1</a:t>
            </a:r>
            <a:r>
              <a:rPr lang="zh-CN" altLang="en-US" sz="1800" dirty="0" smtClean="0"/>
              <a:t>月设立，但在</a:t>
            </a:r>
            <a:r>
              <a:rPr lang="en-US" sz="1800" dirty="0" smtClean="0"/>
              <a:t>2019</a:t>
            </a:r>
            <a:r>
              <a:rPr lang="zh-CN" altLang="en-US" sz="1800" dirty="0" smtClean="0"/>
              <a:t>年</a:t>
            </a:r>
            <a:r>
              <a:rPr lang="en-US" sz="1800" dirty="0" smtClean="0"/>
              <a:t>5</a:t>
            </a:r>
            <a:r>
              <a:rPr lang="zh-CN" altLang="en-US" sz="1800" dirty="0" smtClean="0"/>
              <a:t>月才取得第一笔收入，其</a:t>
            </a:r>
            <a:r>
              <a:rPr lang="en-US" sz="1800" dirty="0" smtClean="0"/>
              <a:t>5</a:t>
            </a:r>
            <a:r>
              <a:rPr lang="zh-CN" altLang="en-US" sz="1800" dirty="0" smtClean="0"/>
              <a:t>月取得货物销售额</a:t>
            </a:r>
            <a:r>
              <a:rPr lang="en-US" sz="1800" dirty="0" smtClean="0"/>
              <a:t>30</a:t>
            </a:r>
            <a:r>
              <a:rPr lang="zh-CN" altLang="en-US" sz="1800" dirty="0" smtClean="0"/>
              <a:t>万元，</a:t>
            </a:r>
            <a:r>
              <a:rPr lang="en-US" sz="1800" dirty="0" smtClean="0"/>
              <a:t>6</a:t>
            </a:r>
            <a:r>
              <a:rPr lang="zh-CN" altLang="en-US" sz="1800" dirty="0" smtClean="0"/>
              <a:t>月销售额为零，</a:t>
            </a:r>
            <a:r>
              <a:rPr lang="en-US" sz="1800" dirty="0" smtClean="0"/>
              <a:t>7</a:t>
            </a:r>
            <a:r>
              <a:rPr lang="zh-CN" altLang="en-US" sz="1800" dirty="0" smtClean="0"/>
              <a:t>月提供四项服务销售额</a:t>
            </a:r>
            <a:r>
              <a:rPr lang="en-US" sz="1800" dirty="0" smtClean="0"/>
              <a:t>100</a:t>
            </a:r>
            <a:r>
              <a:rPr lang="zh-CN" altLang="en-US" sz="1800" dirty="0" smtClean="0"/>
              <a:t>万元。在该例中，应按纳税人</a:t>
            </a:r>
            <a:r>
              <a:rPr lang="en-US" sz="1800" dirty="0" smtClean="0"/>
              <a:t>5</a:t>
            </a:r>
            <a:r>
              <a:rPr lang="zh-CN" altLang="en-US" sz="1800" dirty="0" smtClean="0"/>
              <a:t>月</a:t>
            </a:r>
            <a:r>
              <a:rPr lang="en-US" sz="1800" dirty="0" smtClean="0"/>
              <a:t>-7</a:t>
            </a:r>
            <a:r>
              <a:rPr lang="zh-CN" altLang="en-US" sz="1800" dirty="0" smtClean="0"/>
              <a:t>月的销售额情况进行判断，即以</a:t>
            </a:r>
            <a:r>
              <a:rPr lang="en-US" sz="1800" dirty="0" smtClean="0"/>
              <a:t>100/</a:t>
            </a:r>
            <a:r>
              <a:rPr lang="zh-CN" altLang="en-US" sz="1800" dirty="0" smtClean="0"/>
              <a:t>（</a:t>
            </a:r>
            <a:r>
              <a:rPr lang="en-US" sz="1800" dirty="0" smtClean="0"/>
              <a:t>100+30</a:t>
            </a:r>
            <a:r>
              <a:rPr lang="zh-CN" altLang="en-US" sz="1800" dirty="0" smtClean="0"/>
              <a:t>）计算。因该纳税人四项服务销售额占全部销售额的比重超过</a:t>
            </a:r>
            <a:r>
              <a:rPr lang="en-US" sz="1800" dirty="0" smtClean="0"/>
              <a:t>50%</a:t>
            </a:r>
            <a:r>
              <a:rPr lang="zh-CN" altLang="en-US" sz="1800" dirty="0" smtClean="0"/>
              <a:t>，按照规定，可以享受加计抵减政策。</a:t>
            </a:r>
            <a:endParaRPr lang="zh-CN" altLang="en-US" sz="1800" dirty="0"/>
          </a:p>
        </p:txBody>
      </p:sp>
    </p:spTree>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 calcmode="lin" valueType="num">
                                      <p:cBhvr>
                                        <p:cTn id="7" dur="1000" fill="hold"/>
                                        <p:tgtEl>
                                          <p:spTgt spid="10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6">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06">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06">
                                            <p:txEl>
                                              <p:pRg st="0" end="0"/>
                                            </p:txEl>
                                          </p:spTgt>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7"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5828</TotalTime>
  <Words>3545</Words>
  <Application>Microsoft Office PowerPoint</Application>
  <PresentationFormat>全屏显示(16:9)</PresentationFormat>
  <Paragraphs>215</Paragraphs>
  <Slides>30</Slides>
  <Notes>3</Notes>
  <HiddenSlides>0</HiddenSlides>
  <MMClips>0</MMClips>
  <ScaleCrop>false</ScaleCrop>
  <HeadingPairs>
    <vt:vector size="4" baseType="variant">
      <vt:variant>
        <vt:lpstr>主题</vt:lpstr>
      </vt:variant>
      <vt:variant>
        <vt:i4>1</vt:i4>
      </vt:variant>
      <vt:variant>
        <vt:lpstr>幻灯片标题</vt:lpstr>
      </vt:variant>
      <vt:variant>
        <vt:i4>30</vt:i4>
      </vt:variant>
    </vt:vector>
  </HeadingPairs>
  <TitlesOfParts>
    <vt:vector size="3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王宁</cp:lastModifiedBy>
  <cp:revision>195</cp:revision>
  <dcterms:created xsi:type="dcterms:W3CDTF">2016-12-25T02:27:00Z</dcterms:created>
  <dcterms:modified xsi:type="dcterms:W3CDTF">2019-04-28T09:31:18Z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