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8" r:id="rId4"/>
    <p:sldId id="259" r:id="rId5"/>
    <p:sldId id="264" r:id="rId6"/>
    <p:sldId id="269" r:id="rId7"/>
    <p:sldId id="270" r:id="rId8"/>
    <p:sldId id="279" r:id="rId9"/>
    <p:sldId id="280" r:id="rId10"/>
    <p:sldId id="281" r:id="rId11"/>
    <p:sldId id="282" r:id="rId12"/>
    <p:sldId id="285" r:id="rId13"/>
    <p:sldId id="287" r:id="rId14"/>
    <p:sldId id="288" r:id="rId15"/>
    <p:sldId id="289" r:id="rId16"/>
    <p:sldId id="290" r:id="rId17"/>
    <p:sldId id="291" r:id="rId18"/>
    <p:sldId id="292" r:id="rId19"/>
    <p:sldId id="294" r:id="rId20"/>
    <p:sldId id="306" r:id="rId21"/>
    <p:sldId id="310" r:id="rId22"/>
    <p:sldId id="311" r:id="rId23"/>
    <p:sldId id="307" r:id="rId24"/>
    <p:sldId id="312" r:id="rId25"/>
  </p:sldIdLst>
  <p:sldSz cx="9144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60"/>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0"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0" Type="http://schemas.openxmlformats.org/officeDocument/2006/relationships/slideLayout" Target="../slideLayouts/slideLayout7.xml"/><Relationship Id="rId1"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9" Type="http://schemas.openxmlformats.org/officeDocument/2006/relationships/image" Target="../media/image28.png"/><Relationship Id="rId8" Type="http://schemas.openxmlformats.org/officeDocument/2006/relationships/image" Target="../media/image27.png"/><Relationship Id="rId7" Type="http://schemas.openxmlformats.org/officeDocument/2006/relationships/image" Target="../media/image26.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2" Type="http://schemas.openxmlformats.org/officeDocument/2006/relationships/slideLayout" Target="../slideLayouts/slideLayout7.xml"/><Relationship Id="rId11" Type="http://schemas.openxmlformats.org/officeDocument/2006/relationships/image" Target="../media/image30.png"/><Relationship Id="rId10" Type="http://schemas.openxmlformats.org/officeDocument/2006/relationships/image" Target="../media/image29.png"/><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9" Type="http://schemas.openxmlformats.org/officeDocument/2006/relationships/image" Target="../media/image19.png"/><Relationship Id="rId8" Type="http://schemas.openxmlformats.org/officeDocument/2006/relationships/image" Target="../media/image18.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0" Type="http://schemas.openxmlformats.org/officeDocument/2006/relationships/slideLayout" Target="../slideLayouts/slideLayout7.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文本框 43"/>
          <p:cNvSpPr txBox="1"/>
          <p:nvPr/>
        </p:nvSpPr>
        <p:spPr>
          <a:xfrm>
            <a:off x="461963" y="1622425"/>
            <a:ext cx="4640262" cy="1846263"/>
          </a:xfrm>
          <a:prstGeom prst="rect">
            <a:avLst/>
          </a:prstGeom>
          <a:noFill/>
          <a:ln w="9525">
            <a:noFill/>
          </a:ln>
        </p:spPr>
        <p:txBody>
          <a:bodyPr>
            <a:spAutoFit/>
          </a:bodyPr>
          <a:p>
            <a:pPr algn="ctr">
              <a:lnSpc>
                <a:spcPct val="120000"/>
              </a:lnSpc>
            </a:pPr>
            <a:r>
              <a:rPr lang="zh-CN" altLang="en-US" sz="4800" b="1" dirty="0">
                <a:solidFill>
                  <a:srgbClr val="005DA2"/>
                </a:solidFill>
                <a:latin typeface="Arial" panose="020B0604020202020204" pitchFamily="34" charset="0"/>
                <a:sym typeface="微软雅黑" panose="020B0503020204020204" pitchFamily="2" charset="-122"/>
              </a:rPr>
              <a:t>纳税人大课堂</a:t>
            </a:r>
            <a:endParaRPr lang="zh-CN" altLang="en-US" sz="4800" b="1" dirty="0">
              <a:solidFill>
                <a:srgbClr val="005DA2"/>
              </a:solidFill>
              <a:latin typeface="Arial" panose="020B0604020202020204" pitchFamily="34" charset="0"/>
              <a:sym typeface="微软雅黑" panose="020B0503020204020204" pitchFamily="2" charset="-122"/>
            </a:endParaRPr>
          </a:p>
          <a:p>
            <a:pPr algn="ctr">
              <a:lnSpc>
                <a:spcPct val="120000"/>
              </a:lnSpc>
            </a:pPr>
            <a:r>
              <a:rPr lang="zh-CN" altLang="en-US" sz="4800" b="1" dirty="0">
                <a:solidFill>
                  <a:srgbClr val="005DA2"/>
                </a:solidFill>
                <a:latin typeface="Arial" panose="020B0604020202020204" pitchFamily="34" charset="0"/>
                <a:sym typeface="微软雅黑" panose="020B0503020204020204" pitchFamily="2" charset="-122"/>
              </a:rPr>
              <a:t>最新政策</a:t>
            </a:r>
            <a:r>
              <a:rPr lang="" altLang="en-US" sz="4800" b="1" dirty="0">
                <a:solidFill>
                  <a:srgbClr val="005DA2"/>
                </a:solidFill>
                <a:latin typeface="Arial" panose="020B0604020202020204" pitchFamily="34" charset="0"/>
                <a:sym typeface="微软雅黑" panose="020B0503020204020204" pitchFamily="2" charset="-122"/>
              </a:rPr>
              <a:t>讲解</a:t>
            </a:r>
            <a:endParaRPr lang="" altLang="en-US" sz="4800" b="1" dirty="0">
              <a:solidFill>
                <a:srgbClr val="000000"/>
              </a:solidFill>
              <a:latin typeface="Arial" panose="020B0604020202020204" pitchFamily="34" charset="0"/>
              <a:ea typeface="微软雅黑" panose="020B0503020204020204" pitchFamily="2" charset="-122"/>
              <a:sym typeface="+mn-lt"/>
            </a:endParaRPr>
          </a:p>
        </p:txBody>
      </p:sp>
      <p:cxnSp>
        <p:nvCxnSpPr>
          <p:cNvPr id="3075" name="PA_直接连接符 48"/>
          <p:cNvCxnSpPr/>
          <p:nvPr/>
        </p:nvCxnSpPr>
        <p:spPr>
          <a:xfrm flipV="1">
            <a:off x="666750" y="3917950"/>
            <a:ext cx="1741488" cy="11113"/>
          </a:xfrm>
          <a:prstGeom prst="line">
            <a:avLst/>
          </a:prstGeom>
          <a:ln w="38100" cap="rnd" cmpd="sng">
            <a:solidFill>
              <a:srgbClr val="BBC7EC"/>
            </a:solidFill>
            <a:prstDash val="solid"/>
            <a:bevel/>
            <a:headEnd type="none" w="med" len="med"/>
            <a:tailEnd type="none" w="med" len="med"/>
          </a:ln>
        </p:spPr>
      </p:cxnSp>
      <p:grpSp>
        <p:nvGrpSpPr>
          <p:cNvPr id="3076" name="组合 4"/>
          <p:cNvGrpSpPr/>
          <p:nvPr/>
        </p:nvGrpSpPr>
        <p:grpSpPr>
          <a:xfrm>
            <a:off x="5241925" y="1122363"/>
            <a:ext cx="3330575" cy="4122737"/>
            <a:chOff x="0" y="0"/>
            <a:chExt cx="7851" cy="7079"/>
          </a:xfrm>
        </p:grpSpPr>
        <p:grpSp>
          <p:nvGrpSpPr>
            <p:cNvPr id="3077" name="圆角矩形 36"/>
            <p:cNvGrpSpPr/>
            <p:nvPr/>
          </p:nvGrpSpPr>
          <p:grpSpPr>
            <a:xfrm>
              <a:off x="1290" y="4500"/>
              <a:ext cx="2059" cy="1999"/>
              <a:chOff x="0" y="0"/>
              <a:chExt cx="1164336" cy="1164336"/>
            </a:xfrm>
          </p:grpSpPr>
          <p:pic>
            <p:nvPicPr>
              <p:cNvPr id="3078" name="圆角矩形 36"/>
              <p:cNvPicPr/>
              <p:nvPr/>
            </p:nvPicPr>
            <p:blipFill>
              <a:blip r:embed="rId1"/>
              <a:stretch>
                <a:fillRect/>
              </a:stretch>
            </p:blipFill>
            <p:spPr>
              <a:xfrm>
                <a:off x="0" y="0"/>
                <a:ext cx="1164336" cy="1164336"/>
              </a:xfrm>
              <a:prstGeom prst="rect">
                <a:avLst/>
              </a:prstGeom>
              <a:noFill/>
              <a:ln w="9525">
                <a:noFill/>
              </a:ln>
            </p:spPr>
          </p:pic>
          <p:sp>
            <p:nvSpPr>
              <p:cNvPr id="3079" name="文本框 3078"/>
              <p:cNvSpPr txBox="1"/>
              <p:nvPr/>
            </p:nvSpPr>
            <p:spPr>
              <a:xfrm rot="2700000">
                <a:off x="164170" y="177653"/>
                <a:ext cx="834323" cy="80923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3080" name="圆角矩形 37"/>
            <p:cNvGrpSpPr/>
            <p:nvPr/>
          </p:nvGrpSpPr>
          <p:grpSpPr>
            <a:xfrm>
              <a:off x="6560" y="3380"/>
              <a:ext cx="1466" cy="1413"/>
              <a:chOff x="0" y="0"/>
              <a:chExt cx="829056" cy="822960"/>
            </a:xfrm>
          </p:grpSpPr>
          <p:pic>
            <p:nvPicPr>
              <p:cNvPr id="3081" name="圆角矩形 37"/>
              <p:cNvPicPr/>
              <p:nvPr/>
            </p:nvPicPr>
            <p:blipFill>
              <a:blip r:embed="rId2"/>
              <a:stretch>
                <a:fillRect/>
              </a:stretch>
            </p:blipFill>
            <p:spPr>
              <a:xfrm>
                <a:off x="0" y="0"/>
                <a:ext cx="829056" cy="822960"/>
              </a:xfrm>
              <a:prstGeom prst="rect">
                <a:avLst/>
              </a:prstGeom>
              <a:noFill/>
              <a:ln w="9525">
                <a:noFill/>
              </a:ln>
            </p:spPr>
          </p:pic>
          <p:sp>
            <p:nvSpPr>
              <p:cNvPr id="3082" name="文本框 3081"/>
              <p:cNvSpPr txBox="1"/>
              <p:nvPr/>
            </p:nvSpPr>
            <p:spPr>
              <a:xfrm rot="2700000">
                <a:off x="121139" y="126412"/>
                <a:ext cx="588112" cy="570427"/>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3083" name="圆角矩形 34"/>
            <p:cNvGrpSpPr/>
            <p:nvPr/>
          </p:nvGrpSpPr>
          <p:grpSpPr>
            <a:xfrm>
              <a:off x="4157" y="417"/>
              <a:ext cx="1466" cy="1424"/>
              <a:chOff x="0" y="0"/>
              <a:chExt cx="829056" cy="829056"/>
            </a:xfrm>
          </p:grpSpPr>
          <p:pic>
            <p:nvPicPr>
              <p:cNvPr id="3084" name="圆角矩形 34"/>
              <p:cNvPicPr/>
              <p:nvPr/>
            </p:nvPicPr>
            <p:blipFill>
              <a:blip r:embed="rId3"/>
              <a:stretch>
                <a:fillRect/>
              </a:stretch>
            </p:blipFill>
            <p:spPr>
              <a:xfrm>
                <a:off x="0" y="0"/>
                <a:ext cx="829056" cy="829056"/>
              </a:xfrm>
              <a:prstGeom prst="rect">
                <a:avLst/>
              </a:prstGeom>
              <a:noFill/>
              <a:ln w="9525">
                <a:noFill/>
              </a:ln>
            </p:spPr>
          </p:pic>
          <p:sp>
            <p:nvSpPr>
              <p:cNvPr id="3085" name="文本框 3084"/>
              <p:cNvSpPr txBox="1"/>
              <p:nvPr/>
            </p:nvSpPr>
            <p:spPr>
              <a:xfrm rot="2700000">
                <a:off x="120375" y="130659"/>
                <a:ext cx="589230" cy="571512"/>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3086" name="组合 22"/>
            <p:cNvGrpSpPr/>
            <p:nvPr/>
          </p:nvGrpSpPr>
          <p:grpSpPr>
            <a:xfrm>
              <a:off x="677" y="341"/>
              <a:ext cx="3210" cy="3210"/>
              <a:chOff x="0" y="0"/>
              <a:chExt cx="1646508" cy="1646508"/>
            </a:xfrm>
          </p:grpSpPr>
          <p:sp>
            <p:nvSpPr>
              <p:cNvPr id="3087" name="圆角矩形 23"/>
              <p:cNvSpPr/>
              <p:nvPr/>
            </p:nvSpPr>
            <p:spPr>
              <a:xfrm rot="2700000">
                <a:off x="-246" y="-164"/>
                <a:ext cx="1647040" cy="1647090"/>
              </a:xfrm>
              <a:prstGeom prst="roundRect">
                <a:avLst>
                  <a:gd name="adj" fmla="val 6889"/>
                </a:avLst>
              </a:prstGeom>
              <a:solidFill>
                <a:srgbClr val="000000"/>
              </a:solidFill>
              <a:ln w="9525">
                <a:noFill/>
              </a:ln>
              <a:effectLst>
                <a:outerShdw dist="38100" dir="5400000" algn="ctr" rotWithShape="0">
                  <a:srgbClr val="000000">
                    <a:alpha val="2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3088" name="圆角矩形 24"/>
              <p:cNvGrpSpPr/>
              <p:nvPr/>
            </p:nvGrpSpPr>
            <p:grpSpPr>
              <a:xfrm>
                <a:off x="-183351" y="-154049"/>
                <a:ext cx="2012445" cy="1954301"/>
                <a:chOff x="0" y="0"/>
                <a:chExt cx="2218944" cy="2218944"/>
              </a:xfrm>
            </p:grpSpPr>
            <p:pic>
              <p:nvPicPr>
                <p:cNvPr id="3089" name="圆角矩形 24"/>
                <p:cNvPicPr/>
                <p:nvPr/>
              </p:nvPicPr>
              <p:blipFill>
                <a:blip r:embed="rId4"/>
                <a:stretch>
                  <a:fillRect/>
                </a:stretch>
              </p:blipFill>
              <p:spPr>
                <a:xfrm>
                  <a:off x="0" y="0"/>
                  <a:ext cx="2218944" cy="2218944"/>
                </a:xfrm>
                <a:prstGeom prst="rect">
                  <a:avLst/>
                </a:prstGeom>
                <a:noFill/>
                <a:ln w="9525">
                  <a:noFill/>
                </a:ln>
              </p:spPr>
            </p:pic>
            <p:sp>
              <p:nvSpPr>
                <p:cNvPr id="3090" name="文本框 3089"/>
                <p:cNvSpPr txBox="1"/>
                <p:nvPr/>
              </p:nvSpPr>
              <p:spPr>
                <a:xfrm rot="2700000">
                  <a:off x="314802" y="338462"/>
                  <a:ext cx="1590184" cy="1542367"/>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3091" name="圆角矩形 35"/>
            <p:cNvGrpSpPr/>
            <p:nvPr/>
          </p:nvGrpSpPr>
          <p:grpSpPr>
            <a:xfrm>
              <a:off x="-284" y="3128"/>
              <a:ext cx="2059" cy="1999"/>
              <a:chOff x="0" y="0"/>
              <a:chExt cx="1164336" cy="1164336"/>
            </a:xfrm>
          </p:grpSpPr>
          <p:pic>
            <p:nvPicPr>
              <p:cNvPr id="3092" name="圆角矩形 35"/>
              <p:cNvPicPr/>
              <p:nvPr/>
            </p:nvPicPr>
            <p:blipFill>
              <a:blip r:embed="rId5"/>
              <a:stretch>
                <a:fillRect/>
              </a:stretch>
            </p:blipFill>
            <p:spPr>
              <a:xfrm>
                <a:off x="0" y="0"/>
                <a:ext cx="1164336" cy="1164336"/>
              </a:xfrm>
              <a:prstGeom prst="rect">
                <a:avLst/>
              </a:prstGeom>
              <a:noFill/>
              <a:ln w="9525">
                <a:noFill/>
              </a:ln>
            </p:spPr>
          </p:pic>
          <p:sp>
            <p:nvSpPr>
              <p:cNvPr id="3093" name="文本框 3092"/>
              <p:cNvSpPr txBox="1"/>
              <p:nvPr/>
            </p:nvSpPr>
            <p:spPr>
              <a:xfrm rot="2700000">
                <a:off x="165120" y="177190"/>
                <a:ext cx="834323" cy="80923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sp>
          <p:nvSpPr>
            <p:cNvPr id="3094" name="任意多边形 42"/>
            <p:cNvSpPr/>
            <p:nvPr/>
          </p:nvSpPr>
          <p:spPr>
            <a:xfrm rot="2700000">
              <a:off x="323" y="4642"/>
              <a:ext cx="1606" cy="1606"/>
            </a:xfrm>
            <a:custGeom>
              <a:avLst/>
              <a:gdLst/>
              <a:ahLst/>
              <a:cxnLst>
                <a:cxn ang="0">
                  <a:pos x="121" y="121"/>
                </a:cxn>
                <a:cxn ang="0">
                  <a:pos x="92" y="190"/>
                </a:cxn>
                <a:cxn ang="0">
                  <a:pos x="92" y="1416"/>
                </a:cxn>
                <a:cxn ang="0">
                  <a:pos x="190" y="1514"/>
                </a:cxn>
                <a:cxn ang="0">
                  <a:pos x="1416" y="1514"/>
                </a:cxn>
                <a:cxn ang="0">
                  <a:pos x="1514" y="1416"/>
                </a:cxn>
                <a:cxn ang="0">
                  <a:pos x="1514" y="190"/>
                </a:cxn>
                <a:cxn ang="0">
                  <a:pos x="1416" y="92"/>
                </a:cxn>
                <a:cxn ang="0">
                  <a:pos x="190" y="92"/>
                </a:cxn>
                <a:cxn ang="0">
                  <a:pos x="121" y="121"/>
                </a:cxn>
                <a:cxn ang="0">
                  <a:pos x="32" y="32"/>
                </a:cxn>
                <a:cxn ang="0">
                  <a:pos x="111" y="0"/>
                </a:cxn>
                <a:cxn ang="0">
                  <a:pos x="1495" y="0"/>
                </a:cxn>
                <a:cxn ang="0">
                  <a:pos x="1606" y="111"/>
                </a:cxn>
                <a:cxn ang="0">
                  <a:pos x="1606" y="1495"/>
                </a:cxn>
                <a:cxn ang="0">
                  <a:pos x="1495" y="1606"/>
                </a:cxn>
                <a:cxn ang="0">
                  <a:pos x="111" y="1606"/>
                </a:cxn>
                <a:cxn ang="0">
                  <a:pos x="0" y="1495"/>
                </a:cxn>
                <a:cxn ang="0">
                  <a:pos x="0" y="111"/>
                </a:cxn>
                <a:cxn ang="0">
                  <a:pos x="32" y="32"/>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BBC7EC">
                <a:alpha val="100000"/>
              </a:srgbClr>
            </a:solidFill>
            <a:ln w="9525">
              <a:noFill/>
            </a:ln>
            <a:effectLst>
              <a:outerShdw dist="38100" dir="5400000" algn="ctr" rotWithShape="0">
                <a:srgbClr val="000000">
                  <a:alpha val="28999"/>
                </a:srgbClr>
              </a:outerShdw>
            </a:effectLst>
          </p:spPr>
          <p:txBody>
            <a:bodyPr/>
            <a:p>
              <a:endParaRPr lang="zh-CN" altLang="en-US"/>
            </a:p>
          </p:txBody>
        </p:sp>
        <p:grpSp>
          <p:nvGrpSpPr>
            <p:cNvPr id="3095" name="组合 1"/>
            <p:cNvGrpSpPr/>
            <p:nvPr/>
          </p:nvGrpSpPr>
          <p:grpSpPr>
            <a:xfrm>
              <a:off x="5102" y="4994"/>
              <a:ext cx="2085" cy="2085"/>
              <a:chOff x="0" y="0"/>
              <a:chExt cx="1494169" cy="1494170"/>
            </a:xfrm>
          </p:grpSpPr>
          <p:grpSp>
            <p:nvGrpSpPr>
              <p:cNvPr id="3096" name="组合 15"/>
              <p:cNvGrpSpPr/>
              <p:nvPr/>
            </p:nvGrpSpPr>
            <p:grpSpPr>
              <a:xfrm>
                <a:off x="0" y="0"/>
                <a:ext cx="1494169" cy="1494170"/>
                <a:chOff x="0" y="0"/>
                <a:chExt cx="1646508" cy="1646508"/>
              </a:xfrm>
            </p:grpSpPr>
            <p:sp>
              <p:nvSpPr>
                <p:cNvPr id="3097" name="圆角矩形 13"/>
                <p:cNvSpPr/>
                <p:nvPr/>
              </p:nvSpPr>
              <p:spPr>
                <a:xfrm rot="2700000">
                  <a:off x="-196" y="785"/>
                  <a:ext cx="1646717" cy="1644728"/>
                </a:xfrm>
                <a:prstGeom prst="roundRect">
                  <a:avLst>
                    <a:gd name="adj" fmla="val 6889"/>
                  </a:avLst>
                </a:prstGeom>
                <a:solidFill>
                  <a:schemeClr val="accent1"/>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3098" name="圆角矩形 14"/>
                <p:cNvGrpSpPr/>
                <p:nvPr/>
              </p:nvGrpSpPr>
              <p:grpSpPr>
                <a:xfrm>
                  <a:off x="-184689" y="-158897"/>
                  <a:ext cx="2017296" cy="1959013"/>
                  <a:chOff x="0" y="0"/>
                  <a:chExt cx="1444752" cy="1444752"/>
                </a:xfrm>
              </p:grpSpPr>
              <p:pic>
                <p:nvPicPr>
                  <p:cNvPr id="3099" name="圆角矩形 14"/>
                  <p:cNvPicPr/>
                  <p:nvPr/>
                </p:nvPicPr>
                <p:blipFill>
                  <a:blip r:embed="rId6"/>
                  <a:stretch>
                    <a:fillRect/>
                  </a:stretch>
                </p:blipFill>
                <p:spPr>
                  <a:xfrm>
                    <a:off x="0" y="0"/>
                    <a:ext cx="1444752" cy="1444752"/>
                  </a:xfrm>
                  <a:prstGeom prst="rect">
                    <a:avLst/>
                  </a:prstGeom>
                  <a:noFill/>
                  <a:ln w="9525">
                    <a:noFill/>
                  </a:ln>
                </p:spPr>
              </p:pic>
              <p:sp>
                <p:nvSpPr>
                  <p:cNvPr id="3100" name="文本框 3099"/>
                  <p:cNvSpPr txBox="1"/>
                  <p:nvPr/>
                </p:nvSpPr>
                <p:spPr>
                  <a:xfrm rot="2700000">
                    <a:off x="205432" y="223418"/>
                    <a:ext cx="1032877" cy="1001817"/>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3101" name="文本框 38"/>
              <p:cNvSpPr txBox="1"/>
              <p:nvPr/>
            </p:nvSpPr>
            <p:spPr>
              <a:xfrm>
                <a:off x="151242" y="411702"/>
                <a:ext cx="1280729" cy="680442"/>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r>
                  <a:rPr lang="zh-CN" altLang="en-US" sz="1800" dirty="0">
                    <a:solidFill>
                      <a:srgbClr val="404040"/>
                    </a:solidFill>
                    <a:sym typeface="Calibri Light" panose="020F0302020204030204" pitchFamily="2" charset="0"/>
                  </a:rPr>
                  <a:t>协 作</a:t>
                </a:r>
                <a:endParaRPr lang="en-US" altLang="zh-CN" sz="1800" dirty="0">
                  <a:solidFill>
                    <a:srgbClr val="404040"/>
                  </a:solidFill>
                  <a:sym typeface="Calibri Light" panose="020F0302020204030204" pitchFamily="2" charset="0"/>
                </a:endParaRPr>
              </a:p>
              <a:p>
                <a:pPr marL="0" lvl="0" indent="0" algn="ctr" eaLnBrk="1" hangingPunct="1">
                  <a:lnSpc>
                    <a:spcPct val="100000"/>
                  </a:lnSpc>
                  <a:spcBef>
                    <a:spcPct val="0"/>
                  </a:spcBef>
                  <a:buNone/>
                </a:pPr>
                <a:r>
                  <a:rPr lang="en-US" altLang="zh-CN" sz="1200" dirty="0">
                    <a:solidFill>
                      <a:srgbClr val="A6A6A6"/>
                    </a:solidFill>
                    <a:sym typeface="Calibri Light" panose="020F0302020204030204" pitchFamily="2" charset="0"/>
                  </a:rPr>
                  <a:t>cooperation</a:t>
                </a:r>
                <a:endParaRPr lang="zh-CN" altLang="en-US" sz="1200" dirty="0">
                  <a:solidFill>
                    <a:srgbClr val="A6A6A6"/>
                  </a:solidFill>
                  <a:sym typeface="Calibri Light" panose="020F0302020204030204" pitchFamily="2" charset="0"/>
                </a:endParaRPr>
              </a:p>
            </p:txBody>
          </p:sp>
        </p:grpSp>
        <p:grpSp>
          <p:nvGrpSpPr>
            <p:cNvPr id="3102" name="组合 2"/>
            <p:cNvGrpSpPr/>
            <p:nvPr/>
          </p:nvGrpSpPr>
          <p:grpSpPr>
            <a:xfrm>
              <a:off x="5084" y="1514"/>
              <a:ext cx="2085" cy="2085"/>
              <a:chOff x="0" y="0"/>
              <a:chExt cx="1494170" cy="1494170"/>
            </a:xfrm>
          </p:grpSpPr>
          <p:grpSp>
            <p:nvGrpSpPr>
              <p:cNvPr id="3103" name="组合 16"/>
              <p:cNvGrpSpPr/>
              <p:nvPr/>
            </p:nvGrpSpPr>
            <p:grpSpPr>
              <a:xfrm>
                <a:off x="0" y="0"/>
                <a:ext cx="1494170" cy="1494170"/>
                <a:chOff x="0" y="0"/>
                <a:chExt cx="1646508" cy="1646508"/>
              </a:xfrm>
            </p:grpSpPr>
            <p:sp>
              <p:nvSpPr>
                <p:cNvPr id="3104" name="圆角矩形 17"/>
                <p:cNvSpPr/>
                <p:nvPr/>
              </p:nvSpPr>
              <p:spPr>
                <a:xfrm rot="2700000">
                  <a:off x="-391" y="-1029"/>
                  <a:ext cx="1646718" cy="1646944"/>
                </a:xfrm>
                <a:prstGeom prst="roundRect">
                  <a:avLst>
                    <a:gd name="adj" fmla="val 6889"/>
                  </a:avLst>
                </a:prstGeom>
                <a:solidFill>
                  <a:srgbClr val="BBC7EC"/>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3105" name="圆角矩形 18"/>
                <p:cNvGrpSpPr/>
                <p:nvPr/>
              </p:nvGrpSpPr>
              <p:grpSpPr>
                <a:xfrm>
                  <a:off x="-187498" y="-155041"/>
                  <a:ext cx="2017296" cy="1959013"/>
                  <a:chOff x="0" y="0"/>
                  <a:chExt cx="1444752" cy="1444752"/>
                </a:xfrm>
              </p:grpSpPr>
              <p:pic>
                <p:nvPicPr>
                  <p:cNvPr id="3106" name="圆角矩形 18"/>
                  <p:cNvPicPr/>
                  <p:nvPr/>
                </p:nvPicPr>
                <p:blipFill>
                  <a:blip r:embed="rId7"/>
                  <a:stretch>
                    <a:fillRect/>
                  </a:stretch>
                </p:blipFill>
                <p:spPr>
                  <a:xfrm>
                    <a:off x="0" y="0"/>
                    <a:ext cx="1444752" cy="1444752"/>
                  </a:xfrm>
                  <a:prstGeom prst="rect">
                    <a:avLst/>
                  </a:prstGeom>
                  <a:noFill/>
                  <a:ln w="9525">
                    <a:noFill/>
                  </a:ln>
                </p:spPr>
              </p:pic>
              <p:sp>
                <p:nvSpPr>
                  <p:cNvPr id="3107" name="文本框 3106"/>
                  <p:cNvSpPr txBox="1"/>
                  <p:nvPr/>
                </p:nvSpPr>
                <p:spPr>
                  <a:xfrm rot="2700000">
                    <a:off x="207445" y="220572"/>
                    <a:ext cx="1032877" cy="100181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3108" name="文本框 41"/>
              <p:cNvSpPr txBox="1"/>
              <p:nvPr/>
            </p:nvSpPr>
            <p:spPr>
              <a:xfrm>
                <a:off x="164113" y="407015"/>
                <a:ext cx="1166494" cy="680442"/>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r>
                  <a:rPr lang="zh-CN" altLang="en-US" sz="1800" dirty="0">
                    <a:solidFill>
                      <a:srgbClr val="404040"/>
                    </a:solidFill>
                    <a:sym typeface="Calibri Light" panose="020F0302020204030204" pitchFamily="2" charset="0"/>
                  </a:rPr>
                  <a:t>创 新</a:t>
                </a:r>
                <a:endParaRPr lang="en-US" altLang="zh-CN" sz="1800" dirty="0">
                  <a:solidFill>
                    <a:srgbClr val="404040"/>
                  </a:solidFill>
                  <a:sym typeface="Calibri Light" panose="020F0302020204030204" pitchFamily="2" charset="0"/>
                </a:endParaRPr>
              </a:p>
              <a:p>
                <a:pPr marL="0" lvl="0" indent="0" algn="ctr" eaLnBrk="1" hangingPunct="1">
                  <a:lnSpc>
                    <a:spcPct val="100000"/>
                  </a:lnSpc>
                  <a:spcBef>
                    <a:spcPct val="0"/>
                  </a:spcBef>
                  <a:buNone/>
                </a:pPr>
                <a:r>
                  <a:rPr lang="en-US" altLang="zh-CN" sz="1200" dirty="0">
                    <a:solidFill>
                      <a:srgbClr val="A6A6A6"/>
                    </a:solidFill>
                    <a:sym typeface="Calibri Light" panose="020F0302020204030204" pitchFamily="2" charset="0"/>
                  </a:rPr>
                  <a:t>innovation</a:t>
                </a:r>
                <a:endParaRPr lang="zh-CN" altLang="en-US" sz="1200" dirty="0">
                  <a:solidFill>
                    <a:srgbClr val="A6A6A6"/>
                  </a:solidFill>
                  <a:sym typeface="Calibri Light" panose="020F0302020204030204" pitchFamily="2" charset="0"/>
                </a:endParaRPr>
              </a:p>
            </p:txBody>
          </p:sp>
        </p:grpSp>
        <p:grpSp>
          <p:nvGrpSpPr>
            <p:cNvPr id="3109" name="组合 3"/>
            <p:cNvGrpSpPr/>
            <p:nvPr/>
          </p:nvGrpSpPr>
          <p:grpSpPr>
            <a:xfrm>
              <a:off x="3312" y="3265"/>
              <a:ext cx="2085" cy="2085"/>
              <a:chOff x="0" y="0"/>
              <a:chExt cx="1494171" cy="1494170"/>
            </a:xfrm>
          </p:grpSpPr>
          <p:grpSp>
            <p:nvGrpSpPr>
              <p:cNvPr id="3110" name="组合 19"/>
              <p:cNvGrpSpPr/>
              <p:nvPr/>
            </p:nvGrpSpPr>
            <p:grpSpPr>
              <a:xfrm>
                <a:off x="0" y="0"/>
                <a:ext cx="1494171" cy="1494170"/>
                <a:chOff x="0" y="0"/>
                <a:chExt cx="1646508" cy="1646508"/>
              </a:xfrm>
            </p:grpSpPr>
            <p:sp>
              <p:nvSpPr>
                <p:cNvPr id="3111" name="圆角矩形 20"/>
                <p:cNvSpPr/>
                <p:nvPr/>
              </p:nvSpPr>
              <p:spPr>
                <a:xfrm rot="2700000">
                  <a:off x="258" y="322"/>
                  <a:ext cx="1646717" cy="1646945"/>
                </a:xfrm>
                <a:prstGeom prst="roundRect">
                  <a:avLst>
                    <a:gd name="adj" fmla="val 6889"/>
                  </a:avLst>
                </a:prstGeom>
                <a:solidFill>
                  <a:schemeClr val="accent2"/>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3112" name="圆角矩形 21"/>
                <p:cNvGrpSpPr/>
                <p:nvPr/>
              </p:nvGrpSpPr>
              <p:grpSpPr>
                <a:xfrm>
                  <a:off x="-184100" y="-157391"/>
                  <a:ext cx="2017296" cy="1959013"/>
                  <a:chOff x="0" y="0"/>
                  <a:chExt cx="1444752" cy="1444752"/>
                </a:xfrm>
              </p:grpSpPr>
              <p:pic>
                <p:nvPicPr>
                  <p:cNvPr id="3113" name="圆角矩形 21"/>
                  <p:cNvPicPr/>
                  <p:nvPr/>
                </p:nvPicPr>
                <p:blipFill>
                  <a:blip r:embed="rId8"/>
                  <a:stretch>
                    <a:fillRect/>
                  </a:stretch>
                </p:blipFill>
                <p:spPr>
                  <a:xfrm>
                    <a:off x="0" y="0"/>
                    <a:ext cx="1444752" cy="1444752"/>
                  </a:xfrm>
                  <a:prstGeom prst="rect">
                    <a:avLst/>
                  </a:prstGeom>
                  <a:noFill/>
                  <a:ln w="9525">
                    <a:noFill/>
                  </a:ln>
                </p:spPr>
              </p:pic>
              <p:sp>
                <p:nvSpPr>
                  <p:cNvPr id="3114" name="文本框 3113"/>
                  <p:cNvSpPr txBox="1"/>
                  <p:nvPr/>
                </p:nvSpPr>
                <p:spPr>
                  <a:xfrm rot="2700000">
                    <a:off x="205011" y="222305"/>
                    <a:ext cx="1032877" cy="100181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3115" name="文本框 44"/>
              <p:cNvSpPr txBox="1"/>
              <p:nvPr/>
            </p:nvSpPr>
            <p:spPr>
              <a:xfrm>
                <a:off x="54705" y="394516"/>
                <a:ext cx="1339458" cy="680466"/>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r>
                  <a:rPr lang="zh-CN" altLang="en-US" sz="1800" dirty="0">
                    <a:solidFill>
                      <a:srgbClr val="404040"/>
                    </a:solidFill>
                    <a:sym typeface="Calibri Light" panose="020F0302020204030204" pitchFamily="2" charset="0"/>
                  </a:rPr>
                  <a:t>专业</a:t>
                </a:r>
                <a:endParaRPr lang="en-US" altLang="zh-CN" sz="1800" dirty="0">
                  <a:solidFill>
                    <a:srgbClr val="404040"/>
                  </a:solidFill>
                  <a:sym typeface="Calibri Light" panose="020F0302020204030204" pitchFamily="2" charset="0"/>
                </a:endParaRPr>
              </a:p>
              <a:p>
                <a:pPr marL="0" lvl="0" indent="0" algn="ctr" eaLnBrk="1" hangingPunct="1">
                  <a:lnSpc>
                    <a:spcPct val="100000"/>
                  </a:lnSpc>
                  <a:spcBef>
                    <a:spcPct val="0"/>
                  </a:spcBef>
                  <a:buNone/>
                </a:pPr>
                <a:r>
                  <a:rPr lang="en-US" altLang="zh-CN" sz="1200" dirty="0">
                    <a:solidFill>
                      <a:srgbClr val="A6A6A6"/>
                    </a:solidFill>
                    <a:sym typeface="Calibri Light" panose="020F0302020204030204" pitchFamily="2" charset="0"/>
                  </a:rPr>
                  <a:t>profession</a:t>
                </a:r>
                <a:endParaRPr lang="zh-CN" altLang="en-US" sz="1200" dirty="0">
                  <a:solidFill>
                    <a:srgbClr val="A6A6A6"/>
                  </a:solidFill>
                  <a:sym typeface="Calibri Light" panose="020F0302020204030204" pitchFamily="2" charset="0"/>
                </a:endParaRPr>
              </a:p>
            </p:txBody>
          </p:sp>
        </p:grpSp>
        <p:sp>
          <p:nvSpPr>
            <p:cNvPr id="3116" name="任意多边形 39"/>
            <p:cNvSpPr/>
            <p:nvPr/>
          </p:nvSpPr>
          <p:spPr>
            <a:xfrm rot="2700000">
              <a:off x="6739" y="3953"/>
              <a:ext cx="1093" cy="1095"/>
            </a:xfrm>
            <a:custGeom>
              <a:avLst/>
              <a:gdLst/>
              <a:ahLst/>
              <a:cxnLst>
                <a:cxn ang="0">
                  <a:pos x="82" y="82"/>
                </a:cxn>
                <a:cxn ang="0">
                  <a:pos x="63" y="130"/>
                </a:cxn>
                <a:cxn ang="0">
                  <a:pos x="63" y="965"/>
                </a:cxn>
                <a:cxn ang="0">
                  <a:pos x="129" y="1032"/>
                </a:cxn>
                <a:cxn ang="0">
                  <a:pos x="964" y="1032"/>
                </a:cxn>
                <a:cxn ang="0">
                  <a:pos x="1030" y="965"/>
                </a:cxn>
                <a:cxn ang="0">
                  <a:pos x="1030" y="130"/>
                </a:cxn>
                <a:cxn ang="0">
                  <a:pos x="964" y="63"/>
                </a:cxn>
                <a:cxn ang="0">
                  <a:pos x="129" y="63"/>
                </a:cxn>
                <a:cxn ang="0">
                  <a:pos x="82" y="82"/>
                </a:cxn>
                <a:cxn ang="0">
                  <a:pos x="22" y="22"/>
                </a:cxn>
                <a:cxn ang="0">
                  <a:pos x="75" y="0"/>
                </a:cxn>
                <a:cxn ang="0">
                  <a:pos x="1018" y="0"/>
                </a:cxn>
                <a:cxn ang="0">
                  <a:pos x="1093" y="75"/>
                </a:cxn>
                <a:cxn ang="0">
                  <a:pos x="1093" y="1020"/>
                </a:cxn>
                <a:cxn ang="0">
                  <a:pos x="1018" y="1095"/>
                </a:cxn>
                <a:cxn ang="0">
                  <a:pos x="75" y="1095"/>
                </a:cxn>
                <a:cxn ang="0">
                  <a:pos x="0" y="1020"/>
                </a:cxn>
                <a:cxn ang="0">
                  <a:pos x="0" y="75"/>
                </a:cxn>
                <a:cxn ang="0">
                  <a:pos x="22" y="22"/>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FFFFFF">
                <a:alpha val="100000"/>
              </a:srgbClr>
            </a:solidFill>
            <a:ln w="9525">
              <a:noFill/>
            </a:ln>
            <a:effectLst>
              <a:outerShdw dist="38100" dir="5400000" algn="ctr" rotWithShape="0">
                <a:srgbClr val="000000">
                  <a:alpha val="28999"/>
                </a:srgbClr>
              </a:outerShdw>
            </a:effectLst>
          </p:spPr>
          <p:txBody>
            <a:bodyPr/>
            <a:p>
              <a:endParaRPr lang="zh-CN" altLang="en-US"/>
            </a:p>
          </p:txBody>
        </p:sp>
        <p:sp>
          <p:nvSpPr>
            <p:cNvPr id="3117" name="PA_任意多边形 45"/>
            <p:cNvSpPr/>
            <p:nvPr/>
          </p:nvSpPr>
          <p:spPr>
            <a:xfrm rot="2700000">
              <a:off x="4320" y="0"/>
              <a:ext cx="1142" cy="1142"/>
            </a:xfrm>
            <a:custGeom>
              <a:avLst/>
              <a:gdLst/>
              <a:ahLst/>
              <a:cxnLst>
                <a:cxn ang="0">
                  <a:pos x="86" y="86"/>
                </a:cxn>
                <a:cxn ang="0">
                  <a:pos x="66" y="135"/>
                </a:cxn>
                <a:cxn ang="0">
                  <a:pos x="66" y="1007"/>
                </a:cxn>
                <a:cxn ang="0">
                  <a:pos x="135" y="1077"/>
                </a:cxn>
                <a:cxn ang="0">
                  <a:pos x="1007" y="1077"/>
                </a:cxn>
                <a:cxn ang="0">
                  <a:pos x="1077" y="1007"/>
                </a:cxn>
                <a:cxn ang="0">
                  <a:pos x="1077" y="135"/>
                </a:cxn>
                <a:cxn ang="0">
                  <a:pos x="1007" y="65"/>
                </a:cxn>
                <a:cxn ang="0">
                  <a:pos x="135" y="65"/>
                </a:cxn>
                <a:cxn ang="0">
                  <a:pos x="86" y="86"/>
                </a:cxn>
                <a:cxn ang="0">
                  <a:pos x="23" y="23"/>
                </a:cxn>
                <a:cxn ang="0">
                  <a:pos x="79" y="0"/>
                </a:cxn>
                <a:cxn ang="0">
                  <a:pos x="1063" y="0"/>
                </a:cxn>
                <a:cxn ang="0">
                  <a:pos x="1142" y="79"/>
                </a:cxn>
                <a:cxn ang="0">
                  <a:pos x="1142" y="1063"/>
                </a:cxn>
                <a:cxn ang="0">
                  <a:pos x="1063" y="1142"/>
                </a:cxn>
                <a:cxn ang="0">
                  <a:pos x="79" y="1142"/>
                </a:cxn>
                <a:cxn ang="0">
                  <a:pos x="0" y="1063"/>
                </a:cxn>
                <a:cxn ang="0">
                  <a:pos x="0" y="79"/>
                </a:cxn>
                <a:cxn ang="0">
                  <a:pos x="23" y="23"/>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BBC7EC">
                <a:alpha val="100000"/>
              </a:srgbClr>
            </a:solidFill>
            <a:ln w="9525">
              <a:noFill/>
            </a:ln>
            <a:effectLst>
              <a:outerShdw dist="38100" dir="5400000" algn="ctr" rotWithShape="0">
                <a:srgbClr val="000000">
                  <a:alpha val="28999"/>
                </a:srgbClr>
              </a:outerShdw>
            </a:effectLst>
          </p:spPr>
          <p:txBody>
            <a:bodyPr/>
            <a:p>
              <a:endParaRPr lang="zh-CN" altLang="en-US"/>
            </a:p>
          </p:txBody>
        </p:sp>
      </p:grpSp>
      <p:sp>
        <p:nvSpPr>
          <p:cNvPr id="3118" name="矩形 30"/>
          <p:cNvSpPr/>
          <p:nvPr/>
        </p:nvSpPr>
        <p:spPr>
          <a:xfrm>
            <a:off x="1030288" y="5127625"/>
            <a:ext cx="3748087" cy="427038"/>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r">
              <a:lnSpc>
                <a:spcPct val="100000"/>
              </a:lnSpc>
              <a:spcBef>
                <a:spcPct val="0"/>
              </a:spcBef>
              <a:buNone/>
            </a:pPr>
            <a:r>
              <a:rPr lang="zh-CN" altLang="en-US" sz="2200" dirty="0"/>
              <a:t>    </a:t>
            </a:r>
            <a:r>
              <a:rPr lang="en-US" altLang="zh-CN" sz="2200" dirty="0"/>
              <a:t>2020.0</a:t>
            </a:r>
            <a:r>
              <a:rPr lang="zh-CN" altLang="en-US" sz="2200" dirty="0"/>
              <a:t>7</a:t>
            </a:r>
            <a:r>
              <a:rPr lang="en-US" altLang="zh-CN" sz="2200" dirty="0"/>
              <a:t>.2</a:t>
            </a:r>
            <a:r>
              <a:rPr lang="zh-CN" altLang="en-US" sz="2200" dirty="0"/>
              <a:t>4</a:t>
            </a:r>
            <a:endParaRPr lang="zh-CN" altLang="en-US" sz="2200" dirty="0"/>
          </a:p>
        </p:txBody>
      </p:sp>
      <p:pic>
        <p:nvPicPr>
          <p:cNvPr id="3119" name="Picture 14"/>
          <p:cNvPicPr>
            <a:picLocks noChangeAspect="1"/>
          </p:cNvPicPr>
          <p:nvPr/>
        </p:nvPicPr>
        <p:blipFill>
          <a:blip r:embed="rId9"/>
          <a:stretch>
            <a:fillRect/>
          </a:stretch>
        </p:blipFill>
        <p:spPr>
          <a:xfrm>
            <a:off x="80963" y="131763"/>
            <a:ext cx="2762250" cy="862012"/>
          </a:xfrm>
          <a:prstGeom prst="rect">
            <a:avLst/>
          </a:prstGeom>
          <a:noFill/>
          <a:ln w="9525">
            <a:noFill/>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2291" name="矩形 38"/>
          <p:cNvSpPr/>
          <p:nvPr/>
        </p:nvSpPr>
        <p:spPr>
          <a:xfrm>
            <a:off x="179388" y="549275"/>
            <a:ext cx="8929687" cy="5576888"/>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2、阶段性减免企业养老、失业、工伤保险单位缴费</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除机关事业单位外的基本养老保险、失业保险、工伤保险（以下简称三项社会保险）参保单位</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对中小微企业职工基本养老保险、失业保险、工伤保险(简称三项社会保险，下同)单位缴费部分免征的政策，延长执行到2020年12月底。对大型企业等其他参保单位(含民办非企业单位、社会团体等各类社会组织，不含机关事业单位，下同)三项社会保险单位缴费部分减半征收的政策，延长执行到2020 年6月底。</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对受疫情影响生产经营出现严重困难的企业，缓缴三项社会保险费的政策延长至2020年12月底，缓缴期间免收滞纳金。大型企业缓缴政策与减半征收政策可叠加享受。缓缴申报程序及要求仍按豫人社〔2020〕7号文件执行。</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（1）《人力资源社会保障部 财政部 税务总局关于阶段性减免企业社会保险费的通知》（人社部发〔2020〕11号）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（2）《国家税务总局关于贯彻落实阶段性减免企业社会保险费政策的通知》（税总函〔2020〕33号）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（3）《人力资源社会保障部 财政部 税务总局关于延长阶段性减免企业社会保险费政策实施期限等问题的通知》（人社部发〔2020〕49号）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（4）省人力资源社会保障厅、省医疗保障局、省财政厅、国家税务总局河南省税务局印发《关于阶段性减免企业社会保险费的通知》(豫人社〔2020〕7号)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（5）《河南省人力资源和社会保障厅 河南省财政厅 国家税务总局河南省税务局 关于加大助企纾困力度延长阶段性减免企业社会保险费政策实施期限问题的通知》（豫人社〔2020〕14号 ）</a:t>
            </a:r>
            <a:endParaRPr lang="zh-CN" altLang="en-US" sz="1400" dirty="0">
              <a:latin typeface="微软雅黑" panose="020B0503020204020204" pitchFamily="2" charset="-122"/>
              <a:ea typeface="微软雅黑" panose="020B0503020204020204" pitchFamily="2" charset="-122"/>
            </a:endParaRPr>
          </a:p>
        </p:txBody>
      </p:sp>
      <p:sp>
        <p:nvSpPr>
          <p:cNvPr id="12292"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2293"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3315" name="矩形 38"/>
          <p:cNvSpPr/>
          <p:nvPr/>
        </p:nvSpPr>
        <p:spPr>
          <a:xfrm>
            <a:off x="179388" y="549275"/>
            <a:ext cx="8929687" cy="4754563"/>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3、阶段性减免以单位方式参保的有雇工的个体工商户职工养老、失业、工伤保险</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以单位方式参保养老保险、失业保险、工伤保险的有雇工的个体工商户</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自2020年2月1日至2020年12月31日，免征以单位方式参保的有雇工的个体工商户三项社会保险单位缴费部分。</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（1）《人力资源社会保障部 财政部 税务总局关于阶段性减免企业社会保险费的通知》（人社部发〔2020〕11号）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（2）《国家税务总局关于贯彻落实阶段性减免企业社会保险费政策的通知》（税总函〔2020〕33号）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（3）《人力资源社会保障部 财政部 税务总局关于延长阶段性减免企业社会保险费政策实施期限等问题的通知》（人社部发〔2020〕49号）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（4）省人力资源社会保障厅、省医疗保障局、省财政厅、国家税务总局河南省税务局印发《关于阶段性减免企业社会保险费的通知》(豫人社〔2020〕7号)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（5）《河南省人力资源和社会保障厅 河南省财政厅 国家税务总局河南省税务局 关于加大助企纾困力度延长阶段性减免企业社会保险费政策实施期限问题的通知》（豫人社〔2020〕14号 ）</a:t>
            </a:r>
            <a:endParaRPr lang="zh-CN" altLang="en-US" sz="1400" dirty="0">
              <a:latin typeface="微软雅黑" panose="020B0503020204020204" pitchFamily="2" charset="-122"/>
              <a:ea typeface="微软雅黑" panose="020B0503020204020204" pitchFamily="2" charset="-122"/>
            </a:endParaRPr>
          </a:p>
        </p:txBody>
      </p:sp>
      <p:sp>
        <p:nvSpPr>
          <p:cNvPr id="13316"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3317"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4339" name="矩形 38"/>
          <p:cNvSpPr/>
          <p:nvPr/>
        </p:nvSpPr>
        <p:spPr>
          <a:xfrm>
            <a:off x="179388" y="549275"/>
            <a:ext cx="8929687" cy="4937125"/>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4、2020年社会保险个人缴费基数下限可继续执行2019年个人缴费基数下限标准</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各类参保企业及其职工、以单位方式参保的个体工商户及其雇工、民办非企业单位、社会团体等各类社会组织及其职工等，以及以个人身份参保的个体工商户和各类灵活就业人员</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2020缴费年度(2020年7月1日至2021年6月30日，下同)内三项社会保险个人缴费基数下限继续按2019缴费年度 的缴费基数下限标准执行(即按2018年全省全口径城镇就业人员平均工资的60%，2745元执行)。</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（1）《人力资源社会保障部 财政部 税务总局关于延长阶段性减免企业社会保险费政策实施期限等问题的通知》（人社部发〔2020〕49号）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（2）省人力资源社会保障厅、省医疗保障局、省财政厅、国家税务总局河南省税务局印发《关于阶段性减免企业社会保险费的通知》(豫人社〔2020〕7号)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（3）《河南省人力资源和社会保障厅 河南省财政厅 国家税务总局河南省税务局 关于加大助企纾困力度延长阶段性减免企业社会保险费政策实施期限问题的通知》（豫人社〔2020〕14号 ）</a:t>
            </a:r>
            <a:endParaRPr lang="zh-CN" altLang="en-US" sz="1400" dirty="0">
              <a:latin typeface="微软雅黑" panose="020B0503020204020204" pitchFamily="2" charset="-122"/>
              <a:ea typeface="微软雅黑" panose="020B0503020204020204" pitchFamily="2" charset="-122"/>
            </a:endParaRPr>
          </a:p>
        </p:txBody>
      </p:sp>
      <p:sp>
        <p:nvSpPr>
          <p:cNvPr id="14340"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4341"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5363" name="矩形 38"/>
          <p:cNvSpPr/>
          <p:nvPr/>
        </p:nvSpPr>
        <p:spPr>
          <a:xfrm>
            <a:off x="179388" y="549275"/>
            <a:ext cx="8929687" cy="5486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5、以个人身份参加企业职工基本养老保险的个体工商户和各类灵活就业人员2020年可自愿暂缓缴费</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以个人身份参加企业职工基本养老保险的个体工商户和各类灵活就业人员</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以个人身份参加企业职工基本养老保险的个体工商户和各类灵活就业人员，2020缴费年度缴纳基本养老保险费确有困难的，可自愿暂缓缴费。直接采取信息系统默认的方式，不再办理缓缴手续。2021缴费年度(2021年7月1日至2022年6月30 日)继续缴费，缴费年限累计计算;对2020缴费年度未缴费月份，可于2021年12月31日前进行补缴，补缴基数在第三条规定的2020缴费年度个人缴费基数上下限范围内自主选择，补缴不加收滞纳金。</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（1）《人力资源社会保障部 财政部 税务总局关于延长阶段性减免企业社会保险费政策实施期限等问题的通知》（人社部发〔2020〕49号）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（2）省人力资源社会保障厅、省医疗保障局、省财政厅、国家税务总局河南省税务局印发《关于阶段性减免企业社会保险费的通知》(豫人社〔2020〕7号)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（3）《河南省人力资源和社会保障厅 河南省财政厅 国家税务总局河南省税务局 关于加大助企纾困力度延长阶段性减免企业社会保险费政策实施期限问题的通知》（豫人社〔2020〕14号 ）</a:t>
            </a:r>
            <a:endParaRPr lang="zh-CN" altLang="en-US" sz="1400" dirty="0">
              <a:latin typeface="微软雅黑" panose="020B0503020204020204" pitchFamily="2" charset="-122"/>
              <a:ea typeface="微软雅黑" panose="020B0503020204020204" pitchFamily="2" charset="-122"/>
            </a:endParaRPr>
          </a:p>
        </p:txBody>
      </p:sp>
      <p:sp>
        <p:nvSpPr>
          <p:cNvPr id="15364"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5365"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6387" name="矩形 38"/>
          <p:cNvSpPr/>
          <p:nvPr/>
        </p:nvSpPr>
        <p:spPr>
          <a:xfrm>
            <a:off x="179388" y="549275"/>
            <a:ext cx="8929687" cy="5302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6、小型微利企业和个体工商户延缓缴纳2020年所得税</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小型微利企业和个体工商户</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2020年5月1日至2020年12月31日，小型微利企业在2020年剩余申报期按规定办理预缴申报后，可以暂缓缴纳当期的企业所得税，延迟至2021年首个申报期内一并缴纳。小型微利企业是指符合《国家税务总局关于实施小型微利企业普惠性所得税减免政策有关问题的公告》（2019年第2号）规定条件的企业。在预缴申报时，小型微利企业通过填写预缴纳税申报表相关行次，即可享受小型微利企业所得税延缓缴纳政策。</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2020年5月1日至2020年12月31日，个体工商户在2020年剩余申报期按规定办理个人所得税经营所得纳税申报后，可以暂缓缴纳当期的个人所得税，延迟至2021年首个申报期内一并缴纳。其中，个体工商户实行简易申报的，2020年5月1日至2020年12月31日期间暂不扣划个人所得税，延迟至2021年首个申报期内一并划缴。</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《国家税务总局关于小型微利企业和个体工商户延缓缴纳2020年所得税有关事项的公告》（2020年第10号）</a:t>
            </a:r>
            <a:endParaRPr lang="zh-CN" altLang="en-US" sz="1800" dirty="0">
              <a:latin typeface="微软雅黑" panose="020B0503020204020204" pitchFamily="2" charset="-122"/>
              <a:ea typeface="微软雅黑" panose="020B0503020204020204" pitchFamily="2" charset="-122"/>
            </a:endParaRPr>
          </a:p>
        </p:txBody>
      </p:sp>
      <p:sp>
        <p:nvSpPr>
          <p:cNvPr id="16388"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6389"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7411" name="矩形 38"/>
          <p:cNvSpPr/>
          <p:nvPr/>
        </p:nvSpPr>
        <p:spPr>
          <a:xfrm>
            <a:off x="179388" y="549275"/>
            <a:ext cx="8929687" cy="5699125"/>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7、物流企业大宗商品仓储设施用地减半征收城镇土地使用税</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物流企业大宗商品仓储设施用地的城镇土地使用税纳税人</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a:t>
            </a:r>
            <a:r>
              <a:rPr lang="zh-CN" altLang="en-US" sz="1600" dirty="0">
                <a:latin typeface="微软雅黑" panose="020B0503020204020204" pitchFamily="2" charset="-122"/>
                <a:ea typeface="微软雅黑" panose="020B0503020204020204" pitchFamily="2" charset="-122"/>
              </a:rPr>
              <a:t> 自2020年1月1日至2022年12月31日，对物流企业自有（包括自用和出租）或承租的大宗商品仓储设施用地，减按所属土地等级适用税额标准的50%计征城镇土地使用税。</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上述物流企业，是指至少从事仓储或运输一种经营业务，为工农业生产、流通、进出口和居民生活提供仓储、配送等第三方物流服务，实行独立核算、独立承担民事责任，并在工商部门注册登记为物流、仓储或运输的专业物流企业。</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上述大宗商品仓储设施，是指同一仓储设施占地面积在6000平方米及以上，且主要储存粮食、棉花、油料、糖料、蔬菜、水果、肉类、水产品、化肥、农药、种子、饲料等农产品和农业生产资料，煤炭、焦炭、矿砂、非金属矿产品、原油、成品油、化工原料、木材、橡胶、纸浆及纸制品、钢材、水泥、有色金属、建材、塑料、纺织原料等矿产品和工业原材料的仓储设施。</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上述仓储设施用地，包括仓库库区内的各类仓房（含配送中心）、油罐（池）、货场、晒场（堆场）、罩棚等储存设施和铁路专用线、码头、道路、装卸搬运区域等物流作业配套设施的用地。</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物流企业的办公、生活区用地及其他非直接用于大宗商品仓储的土地，不属于本项优惠政策规定的减税范围，应按规定征收城镇土地使用税。</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纳税人享受本项减税政策，应按规定进行减免税申报，并将不动产权属证明、土地用途证明、租赁协议等资料留存备查。</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《财政部 税务总局关于继续实施物流企业大宗商品仓储设施用地城镇土地使用税优惠政策的公告》（2020年第16号）</a:t>
            </a:r>
            <a:endParaRPr lang="zh-CN" altLang="en-US" sz="1800" dirty="0">
              <a:latin typeface="微软雅黑" panose="020B0503020204020204" pitchFamily="2" charset="-122"/>
              <a:ea typeface="微软雅黑" panose="020B0503020204020204" pitchFamily="2" charset="-122"/>
            </a:endParaRPr>
          </a:p>
        </p:txBody>
      </p:sp>
      <p:sp>
        <p:nvSpPr>
          <p:cNvPr id="17412"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7413"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8435" name="矩形 38"/>
          <p:cNvSpPr/>
          <p:nvPr/>
        </p:nvSpPr>
        <p:spPr>
          <a:xfrm>
            <a:off x="179388" y="549275"/>
            <a:ext cx="8929687" cy="36576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8、免征文化事业建设费</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文化事业建设费缴费人</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对所属期为2020年1月1日至2020年12月31日的文化事业建设费予以免征。</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《财政部 税务总局关于电影等行业税费支持政策的公告》（2020年第25号）</a:t>
            </a:r>
            <a:endParaRPr lang="zh-CN" altLang="en-US" sz="1800" dirty="0">
              <a:latin typeface="微软雅黑" panose="020B0503020204020204" pitchFamily="2" charset="-122"/>
              <a:ea typeface="微软雅黑" panose="020B0503020204020204" pitchFamily="2" charset="-122"/>
            </a:endParaRPr>
          </a:p>
        </p:txBody>
      </p:sp>
      <p:sp>
        <p:nvSpPr>
          <p:cNvPr id="18436" name="圆角矩形 15"/>
          <p:cNvSpPr/>
          <p:nvPr/>
        </p:nvSpPr>
        <p:spPr>
          <a:xfrm rot="5400000">
            <a:off x="612775" y="42863"/>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8437" name="矩形 50"/>
          <p:cNvSpPr/>
          <p:nvPr/>
        </p:nvSpPr>
        <p:spPr>
          <a:xfrm>
            <a:off x="1260475" y="-96837"/>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9458" name="圆角矩形 1"/>
          <p:cNvGrpSpPr/>
          <p:nvPr/>
        </p:nvGrpSpPr>
        <p:grpSpPr>
          <a:xfrm>
            <a:off x="5422900" y="1122363"/>
            <a:ext cx="1092200" cy="1449387"/>
            <a:chOff x="0" y="0"/>
            <a:chExt cx="918" cy="913"/>
          </a:xfrm>
        </p:grpSpPr>
        <p:pic>
          <p:nvPicPr>
            <p:cNvPr id="19459" name="圆角矩形 1"/>
            <p:cNvPicPr/>
            <p:nvPr/>
          </p:nvPicPr>
          <p:blipFill>
            <a:blip r:embed="rId1"/>
            <a:stretch>
              <a:fillRect/>
            </a:stretch>
          </p:blipFill>
          <p:spPr>
            <a:xfrm>
              <a:off x="0" y="0"/>
              <a:ext cx="918" cy="913"/>
            </a:xfrm>
            <a:prstGeom prst="rect">
              <a:avLst/>
            </a:prstGeom>
            <a:noFill/>
            <a:ln w="9525">
              <a:noFill/>
            </a:ln>
          </p:spPr>
        </p:pic>
        <p:sp>
          <p:nvSpPr>
            <p:cNvPr id="19460" name="文本框 19459"/>
            <p:cNvSpPr txBox="1"/>
            <p:nvPr/>
          </p:nvSpPr>
          <p:spPr>
            <a:xfrm rot="2700000">
              <a:off x="133" y="133"/>
              <a:ext cx="646" cy="64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19461" name="圆角矩形 2"/>
          <p:cNvGrpSpPr/>
          <p:nvPr/>
        </p:nvGrpSpPr>
        <p:grpSpPr>
          <a:xfrm>
            <a:off x="6007100" y="96838"/>
            <a:ext cx="774700" cy="1030287"/>
            <a:chOff x="0" y="0"/>
            <a:chExt cx="649" cy="649"/>
          </a:xfrm>
        </p:grpSpPr>
        <p:pic>
          <p:nvPicPr>
            <p:cNvPr id="19462" name="圆角矩形 2"/>
            <p:cNvPicPr/>
            <p:nvPr/>
          </p:nvPicPr>
          <p:blipFill>
            <a:blip r:embed="rId2"/>
            <a:stretch>
              <a:fillRect/>
            </a:stretch>
          </p:blipFill>
          <p:spPr>
            <a:xfrm>
              <a:off x="0" y="0"/>
              <a:ext cx="649" cy="649"/>
            </a:xfrm>
            <a:prstGeom prst="rect">
              <a:avLst/>
            </a:prstGeom>
            <a:noFill/>
            <a:ln w="9525">
              <a:noFill/>
            </a:ln>
          </p:spPr>
        </p:pic>
        <p:sp>
          <p:nvSpPr>
            <p:cNvPr id="19463" name="文本框 19462"/>
            <p:cNvSpPr txBox="1"/>
            <p:nvPr/>
          </p:nvSpPr>
          <p:spPr>
            <a:xfrm rot="2700000">
              <a:off x="96" y="98"/>
              <a:ext cx="456" cy="456"/>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19464" name="组合 4"/>
          <p:cNvGrpSpPr/>
          <p:nvPr/>
        </p:nvGrpSpPr>
        <p:grpSpPr>
          <a:xfrm>
            <a:off x="2892425" y="-1423987"/>
            <a:ext cx="1120775" cy="1492250"/>
            <a:chOff x="0" y="0"/>
            <a:chExt cx="1646508" cy="1646508"/>
          </a:xfrm>
        </p:grpSpPr>
        <p:sp>
          <p:nvSpPr>
            <p:cNvPr id="19465" name="圆角矩形 5"/>
            <p:cNvSpPr/>
            <p:nvPr/>
          </p:nvSpPr>
          <p:spPr>
            <a:xfrm rot="2700000">
              <a:off x="0" y="0"/>
              <a:ext cx="1646508" cy="1646508"/>
            </a:xfrm>
            <a:prstGeom prst="roundRect">
              <a:avLst>
                <a:gd name="adj" fmla="val 6889"/>
              </a:avLst>
            </a:prstGeom>
            <a:solidFill>
              <a:schemeClr val="accent1"/>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66" name="圆角矩形 6"/>
            <p:cNvGrpSpPr/>
            <p:nvPr/>
          </p:nvGrpSpPr>
          <p:grpSpPr>
            <a:xfrm>
              <a:off x="-166715" y="-168955"/>
              <a:ext cx="1982108" cy="1982108"/>
              <a:chOff x="0" y="0"/>
              <a:chExt cx="1798320" cy="1798320"/>
            </a:xfrm>
          </p:grpSpPr>
          <p:pic>
            <p:nvPicPr>
              <p:cNvPr id="19467" name="圆角矩形 6"/>
              <p:cNvPicPr/>
              <p:nvPr/>
            </p:nvPicPr>
            <p:blipFill>
              <a:blip r:embed="rId3"/>
              <a:stretch>
                <a:fillRect/>
              </a:stretch>
            </p:blipFill>
            <p:spPr>
              <a:xfrm>
                <a:off x="0" y="0"/>
                <a:ext cx="1798320" cy="1798320"/>
              </a:xfrm>
              <a:prstGeom prst="rect">
                <a:avLst/>
              </a:prstGeom>
              <a:noFill/>
              <a:ln w="9525">
                <a:noFill/>
              </a:ln>
            </p:spPr>
          </p:pic>
          <p:sp>
            <p:nvSpPr>
              <p:cNvPr id="19468" name="文本框 19467"/>
              <p:cNvSpPr txBox="1"/>
              <p:nvPr/>
            </p:nvSpPr>
            <p:spPr>
              <a:xfrm rot="2700000">
                <a:off x="263613" y="265645"/>
                <a:ext cx="1269128"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69" name="组合 7"/>
          <p:cNvGrpSpPr/>
          <p:nvPr/>
        </p:nvGrpSpPr>
        <p:grpSpPr>
          <a:xfrm>
            <a:off x="3921125" y="-65087"/>
            <a:ext cx="1120775" cy="1492250"/>
            <a:chOff x="0" y="0"/>
            <a:chExt cx="1646508" cy="1646508"/>
          </a:xfrm>
        </p:grpSpPr>
        <p:sp>
          <p:nvSpPr>
            <p:cNvPr id="19470" name="圆角矩形 8"/>
            <p:cNvSpPr/>
            <p:nvPr/>
          </p:nvSpPr>
          <p:spPr>
            <a:xfrm rot="2700000">
              <a:off x="0" y="0"/>
              <a:ext cx="1646508" cy="1646508"/>
            </a:xfrm>
            <a:prstGeom prst="roundRect">
              <a:avLst>
                <a:gd name="adj" fmla="val 6889"/>
              </a:avLst>
            </a:prstGeom>
            <a:solidFill>
              <a:srgbClr val="000000"/>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71" name="圆角矩形 9"/>
            <p:cNvGrpSpPr/>
            <p:nvPr/>
          </p:nvGrpSpPr>
          <p:grpSpPr>
            <a:xfrm>
              <a:off x="-166715" y="-168395"/>
              <a:ext cx="1982108" cy="1982108"/>
              <a:chOff x="0" y="0"/>
              <a:chExt cx="1798320" cy="1798320"/>
            </a:xfrm>
          </p:grpSpPr>
          <p:pic>
            <p:nvPicPr>
              <p:cNvPr id="19472" name="圆角矩形 9"/>
              <p:cNvPicPr/>
              <p:nvPr/>
            </p:nvPicPr>
            <p:blipFill>
              <a:blip r:embed="rId4"/>
              <a:stretch>
                <a:fillRect/>
              </a:stretch>
            </p:blipFill>
            <p:spPr>
              <a:xfrm>
                <a:off x="0" y="0"/>
                <a:ext cx="1798320" cy="1798320"/>
              </a:xfrm>
              <a:prstGeom prst="rect">
                <a:avLst/>
              </a:prstGeom>
              <a:noFill/>
              <a:ln w="9525">
                <a:noFill/>
              </a:ln>
            </p:spPr>
          </p:pic>
          <p:sp>
            <p:nvSpPr>
              <p:cNvPr id="19473" name="文本框 19472"/>
              <p:cNvSpPr txBox="1"/>
              <p:nvPr/>
            </p:nvSpPr>
            <p:spPr>
              <a:xfrm rot="2700000">
                <a:off x="263613" y="265137"/>
                <a:ext cx="1269128"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74" name="组合 10"/>
          <p:cNvGrpSpPr/>
          <p:nvPr/>
        </p:nvGrpSpPr>
        <p:grpSpPr>
          <a:xfrm>
            <a:off x="2968625" y="1271588"/>
            <a:ext cx="1120775" cy="1495425"/>
            <a:chOff x="0" y="0"/>
            <a:chExt cx="1646508" cy="1646508"/>
          </a:xfrm>
        </p:grpSpPr>
        <p:sp>
          <p:nvSpPr>
            <p:cNvPr id="19475" name="圆角矩形 11"/>
            <p:cNvSpPr/>
            <p:nvPr/>
          </p:nvSpPr>
          <p:spPr>
            <a:xfrm rot="2700000">
              <a:off x="-1" y="1"/>
              <a:ext cx="1646508" cy="1646508"/>
            </a:xfrm>
            <a:prstGeom prst="roundRect">
              <a:avLst>
                <a:gd name="adj" fmla="val 6889"/>
              </a:avLst>
            </a:prstGeom>
            <a:solidFill>
              <a:schemeClr val="accent2"/>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76" name="圆角矩形 12"/>
            <p:cNvGrpSpPr/>
            <p:nvPr/>
          </p:nvGrpSpPr>
          <p:grpSpPr>
            <a:xfrm>
              <a:off x="-171195" y="-171783"/>
              <a:ext cx="1988827" cy="1986716"/>
              <a:chOff x="0" y="0"/>
              <a:chExt cx="1804416" cy="1804416"/>
            </a:xfrm>
          </p:grpSpPr>
          <p:pic>
            <p:nvPicPr>
              <p:cNvPr id="19477" name="圆角矩形 12"/>
              <p:cNvPicPr/>
              <p:nvPr/>
            </p:nvPicPr>
            <p:blipFill>
              <a:blip r:embed="rId5"/>
              <a:stretch>
                <a:fillRect/>
              </a:stretch>
            </p:blipFill>
            <p:spPr>
              <a:xfrm>
                <a:off x="0" y="0"/>
                <a:ext cx="1804416" cy="1804416"/>
              </a:xfrm>
              <a:prstGeom prst="rect">
                <a:avLst/>
              </a:prstGeom>
              <a:noFill/>
              <a:ln w="9525">
                <a:noFill/>
              </a:ln>
            </p:spPr>
          </p:pic>
          <p:sp>
            <p:nvSpPr>
              <p:cNvPr id="19478" name="文本框 19477"/>
              <p:cNvSpPr txBox="1"/>
              <p:nvPr/>
            </p:nvSpPr>
            <p:spPr>
              <a:xfrm rot="2700000">
                <a:off x="266974" y="269167"/>
                <a:ext cx="1270533"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79" name="组合 13"/>
          <p:cNvGrpSpPr/>
          <p:nvPr/>
        </p:nvGrpSpPr>
        <p:grpSpPr>
          <a:xfrm>
            <a:off x="4805363" y="-1982787"/>
            <a:ext cx="1725612" cy="2298700"/>
            <a:chOff x="0" y="0"/>
            <a:chExt cx="1646508" cy="1646508"/>
          </a:xfrm>
        </p:grpSpPr>
        <p:sp>
          <p:nvSpPr>
            <p:cNvPr id="19480" name="圆角矩形 14"/>
            <p:cNvSpPr/>
            <p:nvPr/>
          </p:nvSpPr>
          <p:spPr>
            <a:xfrm rot="2700000">
              <a:off x="0" y="0"/>
              <a:ext cx="1646508" cy="1646508"/>
            </a:xfrm>
            <a:prstGeom prst="roundRect">
              <a:avLst>
                <a:gd name="adj" fmla="val 6889"/>
              </a:avLst>
            </a:prstGeom>
            <a:solidFill>
              <a:srgbClr val="000000"/>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81" name="圆角矩形 15"/>
            <p:cNvGrpSpPr/>
            <p:nvPr/>
          </p:nvGrpSpPr>
          <p:grpSpPr>
            <a:xfrm>
              <a:off x="-165992" y="-167901"/>
              <a:ext cx="1980991" cy="1980991"/>
              <a:chOff x="0" y="0"/>
              <a:chExt cx="2767584" cy="2767584"/>
            </a:xfrm>
          </p:grpSpPr>
          <p:pic>
            <p:nvPicPr>
              <p:cNvPr id="19482" name="圆角矩形 15"/>
              <p:cNvPicPr/>
              <p:nvPr/>
            </p:nvPicPr>
            <p:blipFill>
              <a:blip r:embed="rId6"/>
              <a:stretch>
                <a:fillRect/>
              </a:stretch>
            </p:blipFill>
            <p:spPr>
              <a:xfrm>
                <a:off x="0" y="0"/>
                <a:ext cx="2767584" cy="2767584"/>
              </a:xfrm>
              <a:prstGeom prst="rect">
                <a:avLst/>
              </a:prstGeom>
              <a:noFill/>
              <a:ln w="9525">
                <a:noFill/>
              </a:ln>
            </p:spPr>
          </p:pic>
          <p:sp>
            <p:nvSpPr>
              <p:cNvPr id="19483" name="文本框 19482"/>
              <p:cNvSpPr txBox="1"/>
              <p:nvPr/>
            </p:nvSpPr>
            <p:spPr>
              <a:xfrm rot="2700000">
                <a:off x="404914" y="407580"/>
                <a:ext cx="1954268" cy="195426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84" name="组合 16"/>
          <p:cNvGrpSpPr/>
          <p:nvPr/>
        </p:nvGrpSpPr>
        <p:grpSpPr>
          <a:xfrm>
            <a:off x="1774825" y="-212725"/>
            <a:ext cx="1327150" cy="1768475"/>
            <a:chOff x="0" y="0"/>
            <a:chExt cx="1646508" cy="1646508"/>
          </a:xfrm>
        </p:grpSpPr>
        <p:sp>
          <p:nvSpPr>
            <p:cNvPr id="19485" name="圆角矩形 17"/>
            <p:cNvSpPr/>
            <p:nvPr/>
          </p:nvSpPr>
          <p:spPr>
            <a:xfrm rot="2700000">
              <a:off x="0" y="0"/>
              <a:ext cx="1646508" cy="1646508"/>
            </a:xfrm>
            <a:prstGeom prst="roundRect">
              <a:avLst>
                <a:gd name="adj" fmla="val 6889"/>
              </a:avLst>
            </a:prstGeom>
            <a:solidFill>
              <a:srgbClr val="BBC7EC"/>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86" name="圆角矩形 18"/>
            <p:cNvGrpSpPr/>
            <p:nvPr/>
          </p:nvGrpSpPr>
          <p:grpSpPr>
            <a:xfrm>
              <a:off x="-170233" y="-169228"/>
              <a:ext cx="1984669" cy="1984669"/>
              <a:chOff x="0" y="0"/>
              <a:chExt cx="2133600" cy="2133600"/>
            </a:xfrm>
          </p:grpSpPr>
          <p:pic>
            <p:nvPicPr>
              <p:cNvPr id="19487" name="圆角矩形 18"/>
              <p:cNvPicPr/>
              <p:nvPr/>
            </p:nvPicPr>
            <p:blipFill>
              <a:blip r:embed="rId7"/>
              <a:stretch>
                <a:fillRect/>
              </a:stretch>
            </p:blipFill>
            <p:spPr>
              <a:xfrm>
                <a:off x="0" y="0"/>
                <a:ext cx="2133600" cy="2133600"/>
              </a:xfrm>
              <a:prstGeom prst="rect">
                <a:avLst/>
              </a:prstGeom>
              <a:noFill/>
              <a:ln w="9525">
                <a:noFill/>
              </a:ln>
            </p:spPr>
          </p:pic>
          <p:sp>
            <p:nvSpPr>
              <p:cNvPr id="19488" name="文本框 19487"/>
              <p:cNvSpPr txBox="1"/>
              <p:nvPr/>
            </p:nvSpPr>
            <p:spPr>
              <a:xfrm rot="2700000">
                <a:off x="316139" y="315058"/>
                <a:ext cx="1503801" cy="1503801"/>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89" name="组合 19"/>
          <p:cNvGrpSpPr/>
          <p:nvPr/>
        </p:nvGrpSpPr>
        <p:grpSpPr>
          <a:xfrm>
            <a:off x="6099175" y="533400"/>
            <a:ext cx="590550" cy="787400"/>
            <a:chOff x="0" y="0"/>
            <a:chExt cx="1646508" cy="1646508"/>
          </a:xfrm>
        </p:grpSpPr>
        <p:sp>
          <p:nvSpPr>
            <p:cNvPr id="19490" name="圆角矩形 20"/>
            <p:cNvSpPr/>
            <p:nvPr/>
          </p:nvSpPr>
          <p:spPr>
            <a:xfrm rot="2700000">
              <a:off x="0" y="0"/>
              <a:ext cx="1646508" cy="1646508"/>
            </a:xfrm>
            <a:prstGeom prst="roundRect">
              <a:avLst>
                <a:gd name="adj" fmla="val 6889"/>
              </a:avLst>
            </a:prstGeom>
            <a:solidFill>
              <a:srgbClr val="A6315B"/>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19491" name="圆角矩形 21"/>
            <p:cNvGrpSpPr/>
            <p:nvPr/>
          </p:nvGrpSpPr>
          <p:grpSpPr>
            <a:xfrm>
              <a:off x="-176601" y="-172087"/>
              <a:ext cx="2001304" cy="1988557"/>
              <a:chOff x="0" y="0"/>
              <a:chExt cx="957072" cy="950976"/>
            </a:xfrm>
          </p:grpSpPr>
          <p:pic>
            <p:nvPicPr>
              <p:cNvPr id="19492" name="圆角矩形 21"/>
              <p:cNvPicPr/>
              <p:nvPr/>
            </p:nvPicPr>
            <p:blipFill>
              <a:blip r:embed="rId8"/>
              <a:stretch>
                <a:fillRect/>
              </a:stretch>
            </p:blipFill>
            <p:spPr>
              <a:xfrm>
                <a:off x="0" y="0"/>
                <a:ext cx="957072" cy="950976"/>
              </a:xfrm>
              <a:prstGeom prst="rect">
                <a:avLst/>
              </a:prstGeom>
              <a:noFill/>
              <a:ln w="9525">
                <a:noFill/>
              </a:ln>
            </p:spPr>
          </p:pic>
          <p:sp>
            <p:nvSpPr>
              <p:cNvPr id="19493" name="文本框 19492"/>
              <p:cNvSpPr txBox="1"/>
              <p:nvPr/>
            </p:nvSpPr>
            <p:spPr>
              <a:xfrm rot="2700000">
                <a:off x="143677" y="141518"/>
                <a:ext cx="668955" cy="66895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19494" name="圆角矩形 25"/>
          <p:cNvGrpSpPr/>
          <p:nvPr/>
        </p:nvGrpSpPr>
        <p:grpSpPr>
          <a:xfrm>
            <a:off x="4440238" y="1206500"/>
            <a:ext cx="1090612" cy="1457325"/>
            <a:chOff x="0" y="0"/>
            <a:chExt cx="917" cy="918"/>
          </a:xfrm>
        </p:grpSpPr>
        <p:pic>
          <p:nvPicPr>
            <p:cNvPr id="19495" name="圆角矩形 25"/>
            <p:cNvPicPr/>
            <p:nvPr/>
          </p:nvPicPr>
          <p:blipFill>
            <a:blip r:embed="rId9"/>
            <a:stretch>
              <a:fillRect/>
            </a:stretch>
          </p:blipFill>
          <p:spPr>
            <a:xfrm>
              <a:off x="0" y="0"/>
              <a:ext cx="917" cy="918"/>
            </a:xfrm>
            <a:prstGeom prst="rect">
              <a:avLst/>
            </a:prstGeom>
            <a:noFill/>
            <a:ln w="9525">
              <a:noFill/>
            </a:ln>
          </p:spPr>
        </p:pic>
        <p:sp>
          <p:nvSpPr>
            <p:cNvPr id="19496" name="文本框 19495"/>
            <p:cNvSpPr txBox="1"/>
            <p:nvPr/>
          </p:nvSpPr>
          <p:spPr>
            <a:xfrm rot="2700000">
              <a:off x="134" y="136"/>
              <a:ext cx="646" cy="646"/>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sp>
        <p:nvSpPr>
          <p:cNvPr id="19497" name="任意多边形 26"/>
          <p:cNvSpPr/>
          <p:nvPr/>
        </p:nvSpPr>
        <p:spPr>
          <a:xfrm rot="2700000">
            <a:off x="5114925" y="1162050"/>
            <a:ext cx="863600" cy="1149350"/>
          </a:xfrm>
          <a:custGeom>
            <a:avLst/>
            <a:gdLst/>
            <a:ahLst/>
            <a:cxnLst>
              <a:cxn ang="0">
                <a:pos x="86447" y="86445"/>
              </a:cxn>
              <a:cxn ang="0">
                <a:pos x="65922" y="135997"/>
              </a:cxn>
              <a:cxn ang="0">
                <a:pos x="65922" y="1013353"/>
              </a:cxn>
              <a:cxn ang="0">
                <a:pos x="135998" y="1083429"/>
              </a:cxn>
              <a:cxn ang="0">
                <a:pos x="1013354" y="1083429"/>
              </a:cxn>
              <a:cxn ang="0">
                <a:pos x="1083430" y="1013353"/>
              </a:cxn>
              <a:cxn ang="0">
                <a:pos x="1083431" y="135997"/>
              </a:cxn>
              <a:cxn ang="0">
                <a:pos x="1013355" y="65921"/>
              </a:cxn>
              <a:cxn ang="0">
                <a:pos x="135998" y="65921"/>
              </a:cxn>
              <a:cxn ang="0">
                <a:pos x="86447" y="86445"/>
              </a:cxn>
              <a:cxn ang="0">
                <a:pos x="23185" y="23184"/>
              </a:cxn>
              <a:cxn ang="0">
                <a:pos x="79156" y="0"/>
              </a:cxn>
              <a:cxn ang="0">
                <a:pos x="1070194" y="0"/>
              </a:cxn>
              <a:cxn ang="0">
                <a:pos x="1149350" y="79156"/>
              </a:cxn>
              <a:cxn ang="0">
                <a:pos x="1149350" y="1070194"/>
              </a:cxn>
              <a:cxn ang="0">
                <a:pos x="1070194" y="1149350"/>
              </a:cxn>
              <a:cxn ang="0">
                <a:pos x="79156" y="1149350"/>
              </a:cxn>
              <a:cxn ang="0">
                <a:pos x="0" y="1070194"/>
              </a:cxn>
              <a:cxn ang="0">
                <a:pos x="0" y="79156"/>
              </a:cxn>
              <a:cxn ang="0">
                <a:pos x="23185" y="23184"/>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BBC7EC">
              <a:alpha val="100000"/>
            </a:srgbClr>
          </a:solidFill>
          <a:ln w="9525">
            <a:noFill/>
          </a:ln>
        </p:spPr>
        <p:txBody>
          <a:bodyPr/>
          <a:p>
            <a:endParaRPr lang="zh-CN" altLang="en-US"/>
          </a:p>
        </p:txBody>
      </p:sp>
      <p:sp>
        <p:nvSpPr>
          <p:cNvPr id="19498" name="文本框 27"/>
          <p:cNvSpPr txBox="1"/>
          <p:nvPr/>
        </p:nvSpPr>
        <p:spPr>
          <a:xfrm>
            <a:off x="612775" y="2995613"/>
            <a:ext cx="8280400" cy="2560637"/>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r>
              <a:rPr lang="zh-CN" altLang="en-US" sz="4000" b="1" dirty="0"/>
              <a:t>二、</a:t>
            </a:r>
            <a:r>
              <a:rPr lang="" altLang="en-US" sz="3600" b="1" dirty="0">
                <a:solidFill>
                  <a:srgbClr val="262626"/>
                </a:solidFill>
                <a:sym typeface="Calibri Light" panose="020F0302020204030204" pitchFamily="2" charset="0"/>
              </a:rPr>
              <a:t>《国家税务总局关于修订〈中华人民共和国企业所得税月（季）度预缴纳税申报表（A类，2018年版）〉等报表的公告》</a:t>
            </a:r>
            <a:r>
              <a:rPr lang="zh-CN" altLang="en-US" sz="3600" b="1" dirty="0">
                <a:solidFill>
                  <a:srgbClr val="262626"/>
                </a:solidFill>
                <a:sym typeface="Calibri Light" panose="020F0302020204030204" pitchFamily="2" charset="0"/>
              </a:rPr>
              <a:t>（2020第20号）</a:t>
            </a:r>
            <a:r>
              <a:rPr lang="" altLang="en-US" sz="3600" b="1" dirty="0">
                <a:solidFill>
                  <a:srgbClr val="262626"/>
                </a:solidFill>
                <a:sym typeface="Calibri Light" panose="020F0302020204030204" pitchFamily="2" charset="0"/>
              </a:rPr>
              <a:t>的解读 </a:t>
            </a:r>
            <a:endParaRPr lang="" altLang="en-US" sz="3600" b="1" dirty="0">
              <a:solidFill>
                <a:srgbClr val="262626"/>
              </a:solidFill>
              <a:sym typeface="Calibri Light" panose="020F0302020204030204" pitchFamily="2" charset="0"/>
            </a:endParaRPr>
          </a:p>
          <a:p>
            <a:pPr marL="0" lvl="0" indent="0" algn="ctr" eaLnBrk="1" hangingPunct="1">
              <a:lnSpc>
                <a:spcPct val="100000"/>
              </a:lnSpc>
              <a:spcBef>
                <a:spcPct val="0"/>
              </a:spcBef>
              <a:buNone/>
            </a:pPr>
            <a:endParaRPr lang="zh-CN" altLang="en-US" sz="1400" dirty="0">
              <a:solidFill>
                <a:srgbClr val="000000"/>
              </a:solidFill>
              <a:latin typeface="Arial" panose="020B0604020202020204" pitchFamily="34" charset="0"/>
              <a:sym typeface="宋体" panose="02010600030101010101" pitchFamily="2" charset="-122"/>
            </a:endParaRPr>
          </a:p>
        </p:txBody>
      </p:sp>
      <p:cxnSp>
        <p:nvCxnSpPr>
          <p:cNvPr id="19499" name="直接连接符 30"/>
          <p:cNvCxnSpPr/>
          <p:nvPr/>
        </p:nvCxnSpPr>
        <p:spPr>
          <a:xfrm>
            <a:off x="4111625" y="4781550"/>
            <a:ext cx="952500" cy="0"/>
          </a:xfrm>
          <a:prstGeom prst="line">
            <a:avLst/>
          </a:prstGeom>
          <a:ln w="25400" cap="rnd" cmpd="sng">
            <a:solidFill>
              <a:srgbClr val="34B2E4"/>
            </a:solidFill>
            <a:prstDash val="solid"/>
            <a:headEnd type="none" w="med" len="med"/>
            <a:tailEnd type="none" w="med" len="med"/>
          </a:ln>
        </p:spPr>
      </p:cxn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20483" name="矩形 38"/>
          <p:cNvSpPr/>
          <p:nvPr/>
        </p:nvSpPr>
        <p:spPr>
          <a:xfrm>
            <a:off x="252413" y="44450"/>
            <a:ext cx="8929687" cy="914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         《国家税务总局关于修订〈中华人民共和国企业所得税月（季）度预缴纳税申报表（A类，2018年版）〉等报表的公告》2020第20号</a:t>
            </a:r>
            <a:endParaRPr lang="zh-CN" altLang="en-US" sz="1800" dirty="0">
              <a:solidFill>
                <a:srgbClr val="FF0066"/>
              </a:solidFill>
              <a:latin typeface="微软雅黑" panose="020B0503020204020204" pitchFamily="2" charset="-122"/>
              <a:ea typeface="微软雅黑" panose="020B0503020204020204" pitchFamily="2" charset="-122"/>
            </a:endParaRPr>
          </a:p>
        </p:txBody>
      </p:sp>
      <p:sp>
        <p:nvSpPr>
          <p:cNvPr id="20484" name="圆角矩形 15"/>
          <p:cNvSpPr/>
          <p:nvPr/>
        </p:nvSpPr>
        <p:spPr>
          <a:xfrm rot="5400000">
            <a:off x="506413" y="79375"/>
            <a:ext cx="371475"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20485" name="文本框 20484"/>
          <p:cNvSpPr txBox="1"/>
          <p:nvPr/>
        </p:nvSpPr>
        <p:spPr>
          <a:xfrm>
            <a:off x="323850" y="1268413"/>
            <a:ext cx="8353425" cy="4862512"/>
          </a:xfrm>
          <a:prstGeom prst="rect">
            <a:avLst/>
          </a:prstGeom>
          <a:noFill/>
          <a:ln w="9525">
            <a:noFill/>
          </a:ln>
        </p:spPr>
        <p:txBody>
          <a:bodyPr wrap="square" anchor="t">
            <a:spAutoFit/>
          </a:bodyPr>
          <a:p>
            <a:pPr>
              <a:lnSpc>
                <a:spcPct val="120000"/>
              </a:lnSpc>
            </a:pPr>
            <a:r>
              <a:rPr lang="zh-CN" altLang="en-US" dirty="0">
                <a:latin typeface="微软雅黑" panose="020B0503020204020204" pitchFamily="2" charset="-122"/>
                <a:ea typeface="微软雅黑" panose="020B0503020204020204" pitchFamily="2" charset="-122"/>
              </a:rPr>
              <a:t>一、修订背景</a:t>
            </a:r>
            <a:endParaRPr lang="zh-CN" altLang="en-US" dirty="0">
              <a:latin typeface="微软雅黑" panose="020B0503020204020204" pitchFamily="2" charset="-122"/>
              <a:ea typeface="微软雅黑" panose="020B0503020204020204" pitchFamily="2" charset="-122"/>
            </a:endParaRPr>
          </a:p>
          <a:p>
            <a:pPr>
              <a:lnSpc>
                <a:spcPct val="120000"/>
              </a:lnSpc>
            </a:pPr>
            <a:endParaRPr lang="zh-CN" altLang="en-US" dirty="0">
              <a:latin typeface="微软雅黑" panose="020B0503020204020204" pitchFamily="2" charset="-122"/>
              <a:ea typeface="微软雅黑" panose="020B0503020204020204" pitchFamily="2" charset="-122"/>
            </a:endParaRPr>
          </a:p>
          <a:p>
            <a:pPr>
              <a:lnSpc>
                <a:spcPct val="120000"/>
              </a:lnSpc>
            </a:pPr>
            <a:r>
              <a:rPr lang="zh-CN" altLang="en-US" dirty="0">
                <a:latin typeface="微软雅黑" panose="020B0503020204020204" pitchFamily="2" charset="-122"/>
                <a:ea typeface="微软雅黑" panose="020B0503020204020204" pitchFamily="2" charset="-122"/>
              </a:rPr>
              <a:t>       为支持新冠肺炎疫情防控和企业复工、复产，按照党中央、国务院的决策部署，2020年2月以来，财政部、税务总局会同相关部门发布了疫情防控重点保障物资生产企业为扩大产能新购置的相关设备一次性扣除、支持新型冠状病毒感染的肺炎疫情防控捐赠支出全额扣除、小型微利企业延缓缴纳企业所得税等一系列企业所得税政策。同时，为落实党中央、国务院关于海南自由贸易港建设的有关决策部署，财政部会同税务总局出台了海南自由贸易港资本性支出税前扣除、鼓励类产业企业减按15%税率征收企业所得税等优惠政策。为全面落实上述政策，税务总局对《中华人民共和国企业所得税月（季）度预缴纳税申报表（A类，2018年版）》和《中华人民共和国企业所得税月（季）度预缴和年度纳税申报表（B类，2018年版）》进行了修订，并制发《公告》。</a:t>
            </a:r>
            <a:endParaRPr lang="zh-CN" altLang="en-US" dirty="0">
              <a:latin typeface="微软雅黑" panose="020B0503020204020204" pitchFamily="2" charset="-122"/>
              <a:ea typeface="微软雅黑" panose="020B0503020204020204" pitchFamily="2" charset="-122"/>
            </a:endParaRPr>
          </a:p>
          <a:p>
            <a:endParaRPr lang="zh-CN" altLang="en-US" dirty="0">
              <a:latin typeface="微软雅黑" panose="020B0503020204020204" pitchFamily="2" charset="-122"/>
              <a:ea typeface="微软雅黑" panose="020B0503020204020204" pitchFamily="2" charset="-122"/>
            </a:endParaRPr>
          </a:p>
          <a:p>
            <a:endParaRPr lang="zh-CN" altLang="en-US" dirty="0">
              <a:latin typeface="Arial" panose="020B0604020202020204" pitchFamily="34" charset="0"/>
            </a:endParaRPr>
          </a:p>
          <a:p>
            <a:endParaRPr lang="zh-CN" altLang="en-US" dirty="0">
              <a:latin typeface="Arial" panose="020B0604020202020204" pitchFamily="34" charset="0"/>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21507" name="矩形 38"/>
          <p:cNvSpPr/>
          <p:nvPr/>
        </p:nvSpPr>
        <p:spPr>
          <a:xfrm>
            <a:off x="252413" y="44450"/>
            <a:ext cx="8929687" cy="914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         《国家税务总局关于修订〈中华人民共和国企业所得税月（季）度预缴纳税申报表（A类，2018年版）〉等报表的公告》2020第20号</a:t>
            </a:r>
            <a:endParaRPr lang="zh-CN" altLang="en-US" sz="1800" dirty="0">
              <a:solidFill>
                <a:srgbClr val="FF0066"/>
              </a:solidFill>
              <a:latin typeface="微软雅黑" panose="020B0503020204020204" pitchFamily="2" charset="-122"/>
              <a:ea typeface="微软雅黑" panose="020B0503020204020204" pitchFamily="2" charset="-122"/>
            </a:endParaRPr>
          </a:p>
        </p:txBody>
      </p:sp>
      <p:sp>
        <p:nvSpPr>
          <p:cNvPr id="21508" name="圆角矩形 15"/>
          <p:cNvSpPr/>
          <p:nvPr/>
        </p:nvSpPr>
        <p:spPr>
          <a:xfrm rot="5400000">
            <a:off x="506413" y="79375"/>
            <a:ext cx="371475"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21509" name="文本框 21508"/>
          <p:cNvSpPr txBox="1"/>
          <p:nvPr/>
        </p:nvSpPr>
        <p:spPr>
          <a:xfrm>
            <a:off x="323850" y="1268413"/>
            <a:ext cx="8712200" cy="4618037"/>
          </a:xfrm>
          <a:prstGeom prst="rect">
            <a:avLst/>
          </a:prstGeom>
          <a:noFill/>
          <a:ln w="9525">
            <a:noFill/>
          </a:ln>
        </p:spPr>
        <p:txBody>
          <a:bodyPr wrap="square" anchor="t">
            <a:spAutoFit/>
          </a:bodyPr>
          <a:p>
            <a:pPr>
              <a:lnSpc>
                <a:spcPct val="150000"/>
              </a:lnSpc>
            </a:pPr>
            <a:r>
              <a:rPr lang="zh-CN" altLang="en-US" dirty="0">
                <a:latin typeface="微软雅黑" panose="020B0503020204020204" pitchFamily="2" charset="-122"/>
                <a:ea typeface="微软雅黑" panose="020B0503020204020204" pitchFamily="2" charset="-122"/>
              </a:rPr>
              <a:t>（二）修订《中华人民共和国企业所得税月（季）度预缴和年度纳税申报表（B类，2018年版）》</a:t>
            </a:r>
            <a:endParaRPr lang="zh-CN" altLang="en-US" dirty="0">
              <a:latin typeface="微软雅黑" panose="020B0503020204020204" pitchFamily="2" charset="-122"/>
              <a:ea typeface="微软雅黑" panose="020B0503020204020204" pitchFamily="2" charset="-122"/>
            </a:endParaRPr>
          </a:p>
          <a:p>
            <a:pPr>
              <a:lnSpc>
                <a:spcPct val="150000"/>
              </a:lnSpc>
            </a:pPr>
            <a:r>
              <a:rPr lang="zh-CN" altLang="en-US" dirty="0">
                <a:latin typeface="微软雅黑" panose="020B0503020204020204" pitchFamily="2" charset="-122"/>
                <a:ea typeface="微软雅黑" panose="020B0503020204020204" pitchFamily="2" charset="-122"/>
              </a:rPr>
              <a:t>      为落实企业所得税相关政策，优化填报口径，对《中华人民共和国企业所得税月（季）度预缴和年度纳税申报表（B类，2018年版）》的部分数据项及填报说明进行修订。主要修订内容如下：</a:t>
            </a:r>
            <a:endParaRPr lang="zh-CN" altLang="en-US" dirty="0">
              <a:latin typeface="微软雅黑" panose="020B0503020204020204" pitchFamily="2" charset="-122"/>
              <a:ea typeface="微软雅黑" panose="020B0503020204020204" pitchFamily="2" charset="-122"/>
            </a:endParaRPr>
          </a:p>
          <a:p>
            <a:pPr>
              <a:lnSpc>
                <a:spcPct val="150000"/>
              </a:lnSpc>
            </a:pPr>
            <a:r>
              <a:rPr lang="zh-CN" altLang="en-US" dirty="0">
                <a:latin typeface="微软雅黑" panose="020B0503020204020204" pitchFamily="2" charset="-122"/>
                <a:ea typeface="微软雅黑" panose="020B0503020204020204" pitchFamily="2" charset="-122"/>
              </a:rPr>
              <a:t>1.为落实“小型微利企业延缓缴纳企业所得税”政策，增加临时行次第L19行“减：符合条件的小型微利企业延缓缴纳所得税额（是否延缓缴纳所得税□是□否）”，并明确相关行次的填报要求。</a:t>
            </a:r>
            <a:endParaRPr lang="zh-CN" altLang="en-US" dirty="0">
              <a:latin typeface="微软雅黑" panose="020B0503020204020204" pitchFamily="2" charset="-122"/>
              <a:ea typeface="微软雅黑" panose="020B0503020204020204" pitchFamily="2" charset="-122"/>
            </a:endParaRPr>
          </a:p>
          <a:p>
            <a:pPr>
              <a:lnSpc>
                <a:spcPct val="150000"/>
              </a:lnSpc>
            </a:pPr>
            <a:r>
              <a:rPr lang="zh-CN" altLang="en-US" dirty="0">
                <a:latin typeface="微软雅黑" panose="020B0503020204020204" pitchFamily="2" charset="-122"/>
                <a:ea typeface="微软雅黑" panose="020B0503020204020204" pitchFamily="2" charset="-122"/>
              </a:rPr>
              <a:t>2.为优化填报口径，将“按季度填报信息”“按年度填报信息”部分前移，并扩充“从业人数”和“资产总额”栏次，列示第一季度至税款所属季度的各季度季初值、季末值、季度平均值，方便纳税人在申报时修正之前季度的错报数据。</a:t>
            </a:r>
            <a:endParaRPr lang="zh-CN" altLang="en-US" dirty="0">
              <a:latin typeface="微软雅黑" panose="020B0503020204020204" pitchFamily="2" charset="-122"/>
              <a:ea typeface="微软雅黑" panose="020B0503020204020204" pitchFamily="2"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矩形 2"/>
          <p:cNvSpPr/>
          <p:nvPr/>
        </p:nvSpPr>
        <p:spPr>
          <a:xfrm>
            <a:off x="323850" y="1989138"/>
            <a:ext cx="887413" cy="730250"/>
          </a:xfrm>
          <a:prstGeom prst="rect">
            <a:avLst/>
          </a:prstGeom>
          <a:solidFill>
            <a:srgbClr val="FF0000"/>
          </a:solidFill>
          <a:ln w="9525">
            <a:noFill/>
          </a:ln>
        </p:spPr>
        <p:txBody>
          <a:bodyPr anchor="ctr"/>
          <a:p>
            <a:pPr algn="ctr"/>
            <a:endParaRPr lang="" altLang="en-US" dirty="0">
              <a:solidFill>
                <a:srgbClr val="5C5C5C"/>
              </a:solidFill>
              <a:latin typeface="Arial" panose="020B0604020202020204" pitchFamily="34" charset="0"/>
            </a:endParaRPr>
          </a:p>
        </p:txBody>
      </p:sp>
      <p:sp>
        <p:nvSpPr>
          <p:cNvPr id="4099" name="矩形 4"/>
          <p:cNvSpPr/>
          <p:nvPr/>
        </p:nvSpPr>
        <p:spPr>
          <a:xfrm>
            <a:off x="1331913" y="1985963"/>
            <a:ext cx="7632700" cy="730250"/>
          </a:xfrm>
          <a:prstGeom prst="rect">
            <a:avLst/>
          </a:prstGeom>
          <a:solidFill>
            <a:srgbClr val="DEDEDE">
              <a:alpha val="50000"/>
            </a:srgbClr>
          </a:solidFill>
          <a:ln w="9525">
            <a:noFill/>
          </a:ln>
        </p:spPr>
        <p:txBody>
          <a:bodyPr anchor="ctr"/>
          <a:p>
            <a:pPr algn="ctr"/>
            <a:endParaRPr lang="" altLang="en-US" sz="2800" dirty="0">
              <a:solidFill>
                <a:srgbClr val="5C5C5C"/>
              </a:solidFill>
              <a:latin typeface="Arial" panose="020B0604020202020204" pitchFamily="34" charset="0"/>
            </a:endParaRPr>
          </a:p>
        </p:txBody>
      </p:sp>
      <p:sp>
        <p:nvSpPr>
          <p:cNvPr id="4100" name="文本框 16"/>
          <p:cNvSpPr txBox="1"/>
          <p:nvPr/>
        </p:nvSpPr>
        <p:spPr>
          <a:xfrm>
            <a:off x="1404938" y="1936750"/>
            <a:ext cx="7777162" cy="771525"/>
          </a:xfrm>
          <a:prstGeom prst="rect">
            <a:avLst/>
          </a:prstGeom>
          <a:noFill/>
          <a:ln w="9525">
            <a:noFill/>
          </a:ln>
        </p:spPr>
        <p:txBody>
          <a:bodyPr lIns="90000" tIns="46800" rIns="90000" bIns="46800" anchor="ctr"/>
          <a:p>
            <a:pPr>
              <a:lnSpc>
                <a:spcPct val="120000"/>
              </a:lnSpc>
            </a:pPr>
            <a:r>
              <a:rPr lang="" altLang="en-US" sz="2800" b="1" dirty="0">
                <a:solidFill>
                  <a:srgbClr val="262626"/>
                </a:solidFill>
                <a:latin typeface="Arial" panose="020B0604020202020204" pitchFamily="34" charset="0"/>
                <a:sym typeface="Calibri Light" panose="020F0302020204030204" pitchFamily="2" charset="0"/>
              </a:rPr>
              <a:t>支持疫情防控和经济社会发展税费优惠政策指引</a:t>
            </a:r>
            <a:endParaRPr lang="" altLang="en-US" sz="2800" b="1" dirty="0">
              <a:solidFill>
                <a:srgbClr val="262626"/>
              </a:solidFill>
              <a:latin typeface="Arial" panose="020B0604020202020204" pitchFamily="34" charset="0"/>
              <a:sym typeface="Calibri Light" panose="020F0302020204030204" pitchFamily="2" charset="0"/>
            </a:endParaRPr>
          </a:p>
        </p:txBody>
      </p:sp>
      <p:sp>
        <p:nvSpPr>
          <p:cNvPr id="4101" name="矩形 7"/>
          <p:cNvSpPr/>
          <p:nvPr/>
        </p:nvSpPr>
        <p:spPr>
          <a:xfrm>
            <a:off x="323850" y="3429000"/>
            <a:ext cx="885825" cy="730250"/>
          </a:xfrm>
          <a:prstGeom prst="rect">
            <a:avLst/>
          </a:prstGeom>
          <a:solidFill>
            <a:srgbClr val="FFC000"/>
          </a:solidFill>
          <a:ln w="9525">
            <a:noFill/>
          </a:ln>
        </p:spPr>
        <p:txBody>
          <a:bodyPr anchor="ctr"/>
          <a:p>
            <a:pPr algn="ctr"/>
            <a:endParaRPr lang="" altLang="en-US" dirty="0">
              <a:solidFill>
                <a:srgbClr val="5C5C5C"/>
              </a:solidFill>
              <a:latin typeface="Arial" panose="020B0604020202020204" pitchFamily="34" charset="0"/>
            </a:endParaRPr>
          </a:p>
        </p:txBody>
      </p:sp>
      <p:sp>
        <p:nvSpPr>
          <p:cNvPr id="4102" name="矩形 8"/>
          <p:cNvSpPr/>
          <p:nvPr/>
        </p:nvSpPr>
        <p:spPr>
          <a:xfrm>
            <a:off x="1331913" y="3284538"/>
            <a:ext cx="7847012" cy="1079500"/>
          </a:xfrm>
          <a:prstGeom prst="rect">
            <a:avLst/>
          </a:prstGeom>
          <a:solidFill>
            <a:srgbClr val="DEDEDE">
              <a:alpha val="50000"/>
            </a:srgbClr>
          </a:solidFill>
          <a:ln w="9525">
            <a:noFill/>
          </a:ln>
        </p:spPr>
        <p:txBody>
          <a:bodyPr anchor="ctr"/>
          <a:p>
            <a:pPr algn="ctr"/>
            <a:endParaRPr lang="" altLang="en-US" sz="2800" dirty="0">
              <a:solidFill>
                <a:srgbClr val="5C5C5C"/>
              </a:solidFill>
              <a:latin typeface="Arial" panose="020B0604020202020204" pitchFamily="34" charset="0"/>
            </a:endParaRPr>
          </a:p>
        </p:txBody>
      </p:sp>
      <p:sp>
        <p:nvSpPr>
          <p:cNvPr id="4103" name="文本框 17"/>
          <p:cNvSpPr txBox="1"/>
          <p:nvPr/>
        </p:nvSpPr>
        <p:spPr>
          <a:xfrm>
            <a:off x="1331913" y="3357563"/>
            <a:ext cx="7777162" cy="1995487"/>
          </a:xfrm>
          <a:prstGeom prst="rect">
            <a:avLst/>
          </a:prstGeom>
          <a:noFill/>
          <a:ln w="9525">
            <a:noFill/>
          </a:ln>
        </p:spPr>
        <p:txBody>
          <a:bodyPr lIns="90000" tIns="46800" rIns="90000" bIns="46800" anchor="ctr"/>
          <a:p>
            <a:pPr>
              <a:lnSpc>
                <a:spcPct val="120000"/>
              </a:lnSpc>
            </a:pPr>
            <a:r>
              <a:rPr lang="" altLang="en-US" sz="2000" b="1" dirty="0">
                <a:solidFill>
                  <a:srgbClr val="262626"/>
                </a:solidFill>
                <a:latin typeface="Arial" panose="020B0604020202020204" pitchFamily="34" charset="0"/>
                <a:sym typeface="Calibri Light" panose="020F0302020204030204" pitchFamily="2" charset="0"/>
              </a:rPr>
              <a:t>《国家税务总局关于修订〈中华人民共和国企业所得税月（季）度预缴纳税申报表（A类，2018年版）〉等报表的公告》</a:t>
            </a:r>
            <a:r>
              <a:rPr lang="zh-CN" altLang="en-US" sz="2000" b="1" dirty="0">
                <a:solidFill>
                  <a:srgbClr val="262626"/>
                </a:solidFill>
                <a:latin typeface="Arial" panose="020B0604020202020204" pitchFamily="34" charset="0"/>
                <a:sym typeface="Calibri Light" panose="020F0302020204030204" pitchFamily="2" charset="0"/>
              </a:rPr>
              <a:t>2020第20号</a:t>
            </a:r>
            <a:r>
              <a:rPr lang="" altLang="en-US" sz="2000" b="1" dirty="0">
                <a:solidFill>
                  <a:srgbClr val="262626"/>
                </a:solidFill>
                <a:latin typeface="Arial" panose="020B0604020202020204" pitchFamily="34" charset="0"/>
                <a:sym typeface="Calibri Light" panose="020F0302020204030204" pitchFamily="2" charset="0"/>
              </a:rPr>
              <a:t>的解读 </a:t>
            </a:r>
            <a:endParaRPr lang="" altLang="en-US" sz="2000" b="1" dirty="0">
              <a:solidFill>
                <a:srgbClr val="262626"/>
              </a:solidFill>
              <a:latin typeface="Arial" panose="020B0604020202020204" pitchFamily="34" charset="0"/>
              <a:sym typeface="Calibri Light" panose="020F0302020204030204" pitchFamily="2" charset="0"/>
            </a:endParaRPr>
          </a:p>
          <a:p>
            <a:pPr>
              <a:lnSpc>
                <a:spcPct val="120000"/>
              </a:lnSpc>
            </a:pPr>
            <a:endParaRPr lang="" altLang="en-US" sz="2800" b="1" dirty="0">
              <a:solidFill>
                <a:srgbClr val="262626"/>
              </a:solidFill>
              <a:latin typeface="Arial" panose="020B0604020202020204" pitchFamily="34" charset="0"/>
              <a:sym typeface="Calibri Light" panose="020F0302020204030204" pitchFamily="2" charset="0"/>
            </a:endParaRPr>
          </a:p>
          <a:p>
            <a:pPr>
              <a:lnSpc>
                <a:spcPct val="120000"/>
              </a:lnSpc>
            </a:pPr>
            <a:endParaRPr lang="" altLang="en-US" sz="2800" b="1" dirty="0">
              <a:solidFill>
                <a:srgbClr val="262626"/>
              </a:solidFill>
              <a:latin typeface="Arial" panose="020B0604020202020204" pitchFamily="34" charset="0"/>
              <a:sym typeface="Calibri Light" panose="020F0302020204030204" pitchFamily="2" charset="0"/>
            </a:endParaRPr>
          </a:p>
        </p:txBody>
      </p:sp>
      <p:sp>
        <p:nvSpPr>
          <p:cNvPr id="4104" name="文本框 3"/>
          <p:cNvSpPr txBox="1"/>
          <p:nvPr/>
        </p:nvSpPr>
        <p:spPr>
          <a:xfrm>
            <a:off x="395288" y="3429000"/>
            <a:ext cx="693737" cy="644525"/>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3600" b="1">
                <a:solidFill>
                  <a:srgbClr val="FFFFFF"/>
                </a:solidFill>
              </a:rPr>
              <a:t>二、</a:t>
            </a:r>
            <a:endParaRPr lang="zh-CN" altLang="en-US" sz="3600" b="1">
              <a:solidFill>
                <a:srgbClr val="FFFFFF"/>
              </a:solidFill>
            </a:endParaRPr>
          </a:p>
        </p:txBody>
      </p:sp>
      <p:sp>
        <p:nvSpPr>
          <p:cNvPr id="4105" name="文本框 6"/>
          <p:cNvSpPr txBox="1"/>
          <p:nvPr/>
        </p:nvSpPr>
        <p:spPr>
          <a:xfrm>
            <a:off x="395288" y="2057400"/>
            <a:ext cx="693737" cy="644525"/>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3600" b="1">
                <a:solidFill>
                  <a:srgbClr val="FFFFFF"/>
                </a:solidFill>
              </a:rPr>
              <a:t>一、</a:t>
            </a:r>
            <a:endParaRPr lang="zh-CN" altLang="en-US" sz="3600" b="1">
              <a:solidFill>
                <a:srgbClr val="FFFFFF"/>
              </a:solidFill>
            </a:endParaRPr>
          </a:p>
        </p:txBody>
      </p:sp>
      <p:grpSp>
        <p:nvGrpSpPr>
          <p:cNvPr id="4106" name="组合 132"/>
          <p:cNvGrpSpPr>
            <a:grpSpLocks noChangeAspect="1"/>
          </p:cNvGrpSpPr>
          <p:nvPr/>
        </p:nvGrpSpPr>
        <p:grpSpPr>
          <a:xfrm>
            <a:off x="4281488" y="392113"/>
            <a:ext cx="581025" cy="104775"/>
            <a:chOff x="0" y="0"/>
            <a:chExt cx="775690" cy="104044"/>
          </a:xfrm>
        </p:grpSpPr>
        <p:sp>
          <p:nvSpPr>
            <p:cNvPr id="4107" name="椭圆 133"/>
            <p:cNvSpPr>
              <a:spLocks noChangeAspect="1"/>
            </p:cNvSpPr>
            <p:nvPr/>
          </p:nvSpPr>
          <p:spPr>
            <a:xfrm>
              <a:off x="0" y="0"/>
              <a:ext cx="103320" cy="104044"/>
            </a:xfrm>
            <a:prstGeom prst="ellipse">
              <a:avLst/>
            </a:prstGeom>
            <a:solidFill>
              <a:srgbClr val="F99302"/>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sp>
          <p:nvSpPr>
            <p:cNvPr id="4108" name="椭圆 134"/>
            <p:cNvSpPr>
              <a:spLocks noChangeAspect="1"/>
            </p:cNvSpPr>
            <p:nvPr/>
          </p:nvSpPr>
          <p:spPr>
            <a:xfrm>
              <a:off x="135110" y="0"/>
              <a:ext cx="103319" cy="104044"/>
            </a:xfrm>
            <a:prstGeom prst="ellipse">
              <a:avLst/>
            </a:prstGeom>
            <a:solidFill>
              <a:srgbClr val="E14956"/>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sp>
          <p:nvSpPr>
            <p:cNvPr id="4109" name="椭圆 135"/>
            <p:cNvSpPr>
              <a:spLocks noChangeAspect="1"/>
            </p:cNvSpPr>
            <p:nvPr/>
          </p:nvSpPr>
          <p:spPr>
            <a:xfrm>
              <a:off x="268631" y="0"/>
              <a:ext cx="103319" cy="104044"/>
            </a:xfrm>
            <a:prstGeom prst="ellipse">
              <a:avLst/>
            </a:prstGeom>
            <a:solidFill>
              <a:srgbClr val="A6315B"/>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sp>
          <p:nvSpPr>
            <p:cNvPr id="4110" name="椭圆 136"/>
            <p:cNvSpPr>
              <a:spLocks noChangeAspect="1"/>
            </p:cNvSpPr>
            <p:nvPr/>
          </p:nvSpPr>
          <p:spPr>
            <a:xfrm>
              <a:off x="403740" y="0"/>
              <a:ext cx="103320" cy="104044"/>
            </a:xfrm>
            <a:prstGeom prst="ellipse">
              <a:avLst/>
            </a:prstGeom>
            <a:solidFill>
              <a:srgbClr val="2070A1"/>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sp>
          <p:nvSpPr>
            <p:cNvPr id="4111" name="椭圆 137"/>
            <p:cNvSpPr>
              <a:spLocks noChangeAspect="1"/>
            </p:cNvSpPr>
            <p:nvPr/>
          </p:nvSpPr>
          <p:spPr>
            <a:xfrm>
              <a:off x="537261" y="0"/>
              <a:ext cx="103320" cy="104044"/>
            </a:xfrm>
            <a:prstGeom prst="ellipse">
              <a:avLst/>
            </a:prstGeom>
            <a:solidFill>
              <a:srgbClr val="34B2E4"/>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sp>
          <p:nvSpPr>
            <p:cNvPr id="4112" name="椭圆 138"/>
            <p:cNvSpPr>
              <a:spLocks noChangeAspect="1"/>
            </p:cNvSpPr>
            <p:nvPr/>
          </p:nvSpPr>
          <p:spPr>
            <a:xfrm>
              <a:off x="672371" y="0"/>
              <a:ext cx="103319" cy="104044"/>
            </a:xfrm>
            <a:prstGeom prst="ellipse">
              <a:avLst/>
            </a:prstGeom>
            <a:solidFill>
              <a:srgbClr val="2CC6D2"/>
            </a:solidFill>
            <a:ln w="9525">
              <a:noFill/>
            </a:ln>
          </p:spPr>
          <p:txBody>
            <a:bodyPr anchor="ct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endParaRPr sz="1800">
                <a:solidFill>
                  <a:srgbClr val="FFFFFF"/>
                </a:solidFill>
              </a:endParaRPr>
            </a:p>
          </p:txBody>
        </p:sp>
      </p:grpSp>
      <p:pic>
        <p:nvPicPr>
          <p:cNvPr id="4113" name="矩形 1"/>
          <p:cNvPicPr/>
          <p:nvPr/>
        </p:nvPicPr>
        <p:blipFill>
          <a:blip r:embed="rId1"/>
          <a:stretch>
            <a:fillRect/>
          </a:stretch>
        </p:blipFill>
        <p:spPr>
          <a:xfrm>
            <a:off x="4124325" y="444500"/>
            <a:ext cx="895350" cy="465138"/>
          </a:xfrm>
          <a:prstGeom prst="rect">
            <a:avLst/>
          </a:prstGeom>
          <a:noFill/>
          <a:ln w="9525">
            <a:noFill/>
          </a:ln>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22531" name="矩形 38"/>
          <p:cNvSpPr/>
          <p:nvPr/>
        </p:nvSpPr>
        <p:spPr>
          <a:xfrm>
            <a:off x="252413" y="44450"/>
            <a:ext cx="8929687" cy="914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         《国家税务总局关于修订〈中华人民共和国企业所得税月（季）度预缴纳税申报表（A类，2018年版）〉等报表的公告》2020第20号</a:t>
            </a:r>
            <a:endParaRPr lang="zh-CN" altLang="en-US" sz="1800" dirty="0">
              <a:solidFill>
                <a:srgbClr val="FF0066"/>
              </a:solidFill>
              <a:latin typeface="微软雅黑" panose="020B0503020204020204" pitchFamily="2" charset="-122"/>
              <a:ea typeface="微软雅黑" panose="020B0503020204020204" pitchFamily="2" charset="-122"/>
            </a:endParaRPr>
          </a:p>
        </p:txBody>
      </p:sp>
      <p:sp>
        <p:nvSpPr>
          <p:cNvPr id="22532" name="圆角矩形 15"/>
          <p:cNvSpPr/>
          <p:nvPr/>
        </p:nvSpPr>
        <p:spPr>
          <a:xfrm rot="5400000">
            <a:off x="506413" y="79375"/>
            <a:ext cx="371475"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22533" name="文本框 22532"/>
          <p:cNvSpPr txBox="1"/>
          <p:nvPr/>
        </p:nvSpPr>
        <p:spPr>
          <a:xfrm>
            <a:off x="179388" y="909638"/>
            <a:ext cx="8856662" cy="5853112"/>
          </a:xfrm>
          <a:prstGeom prst="rect">
            <a:avLst/>
          </a:prstGeom>
          <a:noFill/>
          <a:ln w="9525">
            <a:noFill/>
          </a:ln>
        </p:spPr>
        <p:txBody>
          <a:bodyPr wrap="square" anchor="t">
            <a:spAutoFit/>
          </a:bodyPr>
          <a:p>
            <a:pPr>
              <a:lnSpc>
                <a:spcPct val="150000"/>
              </a:lnSpc>
            </a:pPr>
            <a:r>
              <a:rPr lang="en-US" altLang="zh-CN">
                <a:latin typeface="微软雅黑" panose="020B0503020204020204" pitchFamily="2" charset="-122"/>
                <a:ea typeface="微软雅黑" panose="020B0503020204020204" pitchFamily="2" charset="-122"/>
              </a:rPr>
              <a:t>3.</a:t>
            </a:r>
            <a:r>
              <a:rPr lang="zh-CN" altLang="en-US">
                <a:latin typeface="微软雅黑" panose="020B0503020204020204" pitchFamily="2" charset="-122"/>
                <a:ea typeface="微软雅黑" panose="020B0503020204020204" pitchFamily="2" charset="-122"/>
              </a:rPr>
              <a:t>为落实海南自由贸易港资本性支出扣除政策和疫情防控重点保障物资生产企业设备一次性扣除政策，一是将原</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固定资产加速折旧（扣除）优惠明细表</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a:t>
            </a:r>
            <a:r>
              <a:rPr lang="en-US" altLang="zh-CN">
                <a:latin typeface="微软雅黑" panose="020B0503020204020204" pitchFamily="2" charset="-122"/>
                <a:ea typeface="微软雅黑" panose="020B0503020204020204" pitchFamily="2" charset="-122"/>
              </a:rPr>
              <a:t>A201020</a:t>
            </a:r>
            <a:r>
              <a:rPr lang="zh-CN" altLang="en-US">
                <a:latin typeface="微软雅黑" panose="020B0503020204020204" pitchFamily="2" charset="-122"/>
                <a:ea typeface="微软雅黑" panose="020B0503020204020204" pitchFamily="2" charset="-122"/>
              </a:rPr>
              <a:t>）名称修改为</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资产加速折旧、摊销（扣除）优惠明细表</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a:t>
            </a:r>
            <a:r>
              <a:rPr lang="en-US" altLang="zh-CN">
                <a:latin typeface="微软雅黑" panose="020B0503020204020204" pitchFamily="2" charset="-122"/>
                <a:ea typeface="微软雅黑" panose="020B0503020204020204" pitchFamily="2" charset="-122"/>
              </a:rPr>
              <a:t>A201020</a:t>
            </a:r>
            <a:r>
              <a:rPr lang="zh-CN" altLang="en-US">
                <a:latin typeface="微软雅黑" panose="020B0503020204020204" pitchFamily="2" charset="-122"/>
                <a:ea typeface="微软雅黑" panose="020B0503020204020204" pitchFamily="2" charset="-122"/>
              </a:rPr>
              <a:t>）；二是增加“海南自由贸易港企业固定资产加速折旧”“海南自由贸易港企业无形资产加速摊销”“海南自由贸易港企业固定资产一次性扣除”“海南自由贸易港企业无形资产一次性扣除”“疫情防控重点保障物资生产企业单价</a:t>
            </a:r>
            <a:r>
              <a:rPr lang="en-US" altLang="zh-CN">
                <a:latin typeface="微软雅黑" panose="020B0503020204020204" pitchFamily="2" charset="-122"/>
                <a:ea typeface="微软雅黑" panose="020B0503020204020204" pitchFamily="2" charset="-122"/>
              </a:rPr>
              <a:t>500</a:t>
            </a:r>
            <a:r>
              <a:rPr lang="zh-CN" altLang="en-US">
                <a:latin typeface="微软雅黑" panose="020B0503020204020204" pitchFamily="2" charset="-122"/>
                <a:ea typeface="微软雅黑" panose="020B0503020204020204" pitchFamily="2" charset="-122"/>
              </a:rPr>
              <a:t>万元以上设备一次性扣除”等行次，并明确相关行次的填报要求。</a:t>
            </a:r>
            <a:endParaRPr lang="zh-CN" altLang="en-US">
              <a:latin typeface="微软雅黑" panose="020B0503020204020204" pitchFamily="2" charset="-122"/>
              <a:ea typeface="微软雅黑" panose="020B0503020204020204" pitchFamily="2" charset="-122"/>
            </a:endParaRPr>
          </a:p>
          <a:p>
            <a:pPr>
              <a:lnSpc>
                <a:spcPct val="150000"/>
              </a:lnSpc>
            </a:pPr>
            <a:r>
              <a:rPr lang="en-US" altLang="zh-CN">
                <a:latin typeface="微软雅黑" panose="020B0503020204020204" pitchFamily="2" charset="-122"/>
                <a:ea typeface="微软雅黑" panose="020B0503020204020204" pitchFamily="2" charset="-122"/>
              </a:rPr>
              <a:t>4.</a:t>
            </a:r>
            <a:r>
              <a:rPr lang="zh-CN" altLang="en-US">
                <a:latin typeface="微软雅黑" panose="020B0503020204020204" pitchFamily="2" charset="-122"/>
                <a:ea typeface="微软雅黑" panose="020B0503020204020204" pitchFamily="2" charset="-122"/>
              </a:rPr>
              <a:t>为落实海南自由贸易港鼓励类企业减按</a:t>
            </a:r>
            <a:r>
              <a:rPr lang="en-US" altLang="zh-CN">
                <a:latin typeface="微软雅黑" panose="020B0503020204020204" pitchFamily="2" charset="-122"/>
                <a:ea typeface="微软雅黑" panose="020B0503020204020204" pitchFamily="2" charset="-122"/>
              </a:rPr>
              <a:t>15%</a:t>
            </a:r>
            <a:r>
              <a:rPr lang="zh-CN" altLang="en-US">
                <a:latin typeface="微软雅黑" panose="020B0503020204020204" pitchFamily="2" charset="-122"/>
                <a:ea typeface="微软雅黑" panose="020B0503020204020204" pitchFamily="2" charset="-122"/>
              </a:rPr>
              <a:t>税率征收企业所得税政策，在</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减免所得税优惠明细表</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a:t>
            </a:r>
            <a:r>
              <a:rPr lang="en-US" altLang="zh-CN">
                <a:latin typeface="微软雅黑" panose="020B0503020204020204" pitchFamily="2" charset="-122"/>
                <a:ea typeface="微软雅黑" panose="020B0503020204020204" pitchFamily="2" charset="-122"/>
              </a:rPr>
              <a:t>A201030</a:t>
            </a:r>
            <a:r>
              <a:rPr lang="zh-CN" altLang="en-US">
                <a:latin typeface="微软雅黑" panose="020B0503020204020204" pitchFamily="2" charset="-122"/>
                <a:ea typeface="微软雅黑" panose="020B0503020204020204" pitchFamily="2" charset="-122"/>
              </a:rPr>
              <a:t>）第二十八项“其他”项目下增加了“海南自由贸易港的鼓励类产业企业减按</a:t>
            </a:r>
            <a:r>
              <a:rPr lang="en-US" altLang="zh-CN">
                <a:latin typeface="微软雅黑" panose="020B0503020204020204" pitchFamily="2" charset="-122"/>
                <a:ea typeface="微软雅黑" panose="020B0503020204020204" pitchFamily="2" charset="-122"/>
              </a:rPr>
              <a:t>15%</a:t>
            </a:r>
            <a:r>
              <a:rPr lang="zh-CN" altLang="en-US">
                <a:latin typeface="微软雅黑" panose="020B0503020204020204" pitchFamily="2" charset="-122"/>
                <a:ea typeface="微软雅黑" panose="020B0503020204020204" pitchFamily="2" charset="-122"/>
              </a:rPr>
              <a:t>税率征收企业所得税”行次，并明确相关行次的填报要求。</a:t>
            </a:r>
            <a:endParaRPr lang="zh-CN" altLang="en-US">
              <a:latin typeface="微软雅黑" panose="020B0503020204020204" pitchFamily="2" charset="-122"/>
              <a:ea typeface="微软雅黑" panose="020B0503020204020204" pitchFamily="2" charset="-122"/>
            </a:endParaRPr>
          </a:p>
          <a:p>
            <a:pPr>
              <a:lnSpc>
                <a:spcPct val="150000"/>
              </a:lnSpc>
            </a:pPr>
            <a:r>
              <a:rPr lang="en-US" altLang="zh-CN">
                <a:latin typeface="微软雅黑" panose="020B0503020204020204" pitchFamily="2" charset="-122"/>
                <a:ea typeface="微软雅黑" panose="020B0503020204020204" pitchFamily="2" charset="-122"/>
              </a:rPr>
              <a:t>5.</a:t>
            </a:r>
            <a:r>
              <a:rPr lang="zh-CN" altLang="en-US">
                <a:latin typeface="微软雅黑" panose="020B0503020204020204" pitchFamily="2" charset="-122"/>
                <a:ea typeface="微软雅黑" panose="020B0503020204020204" pitchFamily="2" charset="-122"/>
              </a:rPr>
              <a:t>为优化填报口径，将</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中华人民共和国企业所得税月（季）度预缴纳税申报表（</a:t>
            </a:r>
            <a:r>
              <a:rPr lang="en-US" altLang="zh-CN">
                <a:latin typeface="微软雅黑" panose="020B0503020204020204" pitchFamily="2" charset="-122"/>
                <a:ea typeface="微软雅黑" panose="020B0503020204020204" pitchFamily="2" charset="-122"/>
              </a:rPr>
              <a:t>A</a:t>
            </a:r>
            <a:r>
              <a:rPr lang="zh-CN" altLang="en-US">
                <a:latin typeface="微软雅黑" panose="020B0503020204020204" pitchFamily="2" charset="-122"/>
                <a:ea typeface="微软雅黑" panose="020B0503020204020204" pitchFamily="2" charset="-122"/>
              </a:rPr>
              <a:t>类）</a:t>
            </a:r>
            <a:r>
              <a:rPr lang="en-US" altLang="zh-CN">
                <a:latin typeface="微软雅黑" panose="020B0503020204020204" pitchFamily="2" charset="-122"/>
                <a:ea typeface="微软雅黑" panose="020B0503020204020204" pitchFamily="2" charset="-122"/>
              </a:rPr>
              <a:t>》</a:t>
            </a:r>
            <a:r>
              <a:rPr lang="zh-CN" altLang="en-US">
                <a:latin typeface="微软雅黑" panose="020B0503020204020204" pitchFamily="2" charset="-122"/>
                <a:ea typeface="微软雅黑" panose="020B0503020204020204" pitchFamily="2" charset="-122"/>
              </a:rPr>
              <a:t>（</a:t>
            </a:r>
            <a:r>
              <a:rPr lang="en-US" altLang="zh-CN">
                <a:latin typeface="微软雅黑" panose="020B0503020204020204" pitchFamily="2" charset="-122"/>
                <a:ea typeface="微软雅黑" panose="020B0503020204020204" pitchFamily="2" charset="-122"/>
              </a:rPr>
              <a:t>A200000</a:t>
            </a:r>
            <a:r>
              <a:rPr lang="zh-CN" altLang="en-US">
                <a:latin typeface="微软雅黑" panose="020B0503020204020204" pitchFamily="2" charset="-122"/>
                <a:ea typeface="微软雅黑" panose="020B0503020204020204" pitchFamily="2" charset="-122"/>
              </a:rPr>
              <a:t>）“按季度填报信息”部分前移，并扩充“从业人数”和“资产总额”栏次，列示第一季度至税款所属季度的各季度季初值、季末值、季度平均值，方便纳税人在申报时修正之前季度的错报数据。</a:t>
            </a:r>
            <a:endParaRPr lang="zh-CN" altLang="en-US">
              <a:latin typeface="微软雅黑" panose="020B0503020204020204" pitchFamily="2" charset="-122"/>
              <a:ea typeface="微软雅黑" panose="020B0503020204020204" pitchFamily="2" charset="-122"/>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23555" name="矩形 38"/>
          <p:cNvSpPr/>
          <p:nvPr/>
        </p:nvSpPr>
        <p:spPr>
          <a:xfrm>
            <a:off x="252413" y="44450"/>
            <a:ext cx="8929687" cy="914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         《国家税务总局关于修订〈中华人民共和国企业所得税月（季）度预缴纳税申报表（A类，2018年版）〉等报表的公告》2020第20号</a:t>
            </a:r>
            <a:endParaRPr lang="zh-CN" altLang="en-US" sz="1800" dirty="0">
              <a:solidFill>
                <a:srgbClr val="FF0066"/>
              </a:solidFill>
              <a:latin typeface="微软雅黑" panose="020B0503020204020204" pitchFamily="2" charset="-122"/>
              <a:ea typeface="微软雅黑" panose="020B0503020204020204" pitchFamily="2" charset="-122"/>
            </a:endParaRPr>
          </a:p>
        </p:txBody>
      </p:sp>
      <p:sp>
        <p:nvSpPr>
          <p:cNvPr id="23556" name="圆角矩形 15"/>
          <p:cNvSpPr/>
          <p:nvPr/>
        </p:nvSpPr>
        <p:spPr>
          <a:xfrm rot="5400000">
            <a:off x="506413" y="79375"/>
            <a:ext cx="371475"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23557" name="文本框 23556"/>
          <p:cNvSpPr txBox="1"/>
          <p:nvPr/>
        </p:nvSpPr>
        <p:spPr>
          <a:xfrm>
            <a:off x="323850" y="1268413"/>
            <a:ext cx="8353425" cy="4918075"/>
          </a:xfrm>
          <a:prstGeom prst="rect">
            <a:avLst/>
          </a:prstGeom>
          <a:noFill/>
          <a:ln w="9525">
            <a:noFill/>
          </a:ln>
        </p:spPr>
        <p:txBody>
          <a:bodyPr wrap="square" anchor="t">
            <a:spAutoFit/>
          </a:bodyPr>
          <a:p>
            <a:pPr>
              <a:lnSpc>
                <a:spcPct val="160000"/>
              </a:lnSpc>
            </a:pPr>
            <a:r>
              <a:rPr lang="zh-CN" altLang="en-US" dirty="0">
                <a:latin typeface="微软雅黑" panose="020B0503020204020204" pitchFamily="2" charset="-122"/>
                <a:ea typeface="微软雅黑" panose="020B0503020204020204" pitchFamily="2" charset="-122"/>
              </a:rPr>
              <a:t>（二）修订《中华人民共和国企业所得税月（季）度预缴和年度纳税申报表（B类，2018年版）》</a:t>
            </a:r>
            <a:endParaRPr lang="zh-CN" altLang="en-US" dirty="0">
              <a:latin typeface="微软雅黑" panose="020B0503020204020204" pitchFamily="2" charset="-122"/>
              <a:ea typeface="微软雅黑" panose="020B0503020204020204" pitchFamily="2" charset="-122"/>
            </a:endParaRPr>
          </a:p>
          <a:p>
            <a:pPr>
              <a:lnSpc>
                <a:spcPct val="160000"/>
              </a:lnSpc>
            </a:pPr>
            <a:r>
              <a:rPr lang="zh-CN" altLang="en-US" dirty="0">
                <a:latin typeface="微软雅黑" panose="020B0503020204020204" pitchFamily="2" charset="-122"/>
                <a:ea typeface="微软雅黑" panose="020B0503020204020204" pitchFamily="2" charset="-122"/>
              </a:rPr>
              <a:t>       为落实企业所得税相关政策，优化填报口径，对《中华人民共和国企业所得税月（季）度预缴和年度纳税申报表（B类，2018年版）》的部分数据项及填报说明进行修订。主要修订内容如下：</a:t>
            </a:r>
            <a:endParaRPr lang="zh-CN" altLang="en-US" dirty="0">
              <a:latin typeface="微软雅黑" panose="020B0503020204020204" pitchFamily="2" charset="-122"/>
              <a:ea typeface="微软雅黑" panose="020B0503020204020204" pitchFamily="2" charset="-122"/>
            </a:endParaRPr>
          </a:p>
          <a:p>
            <a:pPr>
              <a:lnSpc>
                <a:spcPct val="160000"/>
              </a:lnSpc>
            </a:pPr>
            <a:r>
              <a:rPr lang="zh-CN" altLang="en-US" dirty="0">
                <a:latin typeface="微软雅黑" panose="020B0503020204020204" pitchFamily="2" charset="-122"/>
                <a:ea typeface="微软雅黑" panose="020B0503020204020204" pitchFamily="2" charset="-122"/>
              </a:rPr>
              <a:t>1.为落实“小型微利企业延缓缴纳企业所得税”政策，增加临时行次第L19行“减：符合条件的小型微利企业延缓缴纳所得税额（是否延缓缴纳所得税□是□否）”，并明确相关行次的填报要求。</a:t>
            </a:r>
            <a:endParaRPr lang="zh-CN" altLang="en-US" dirty="0">
              <a:latin typeface="微软雅黑" panose="020B0503020204020204" pitchFamily="2" charset="-122"/>
              <a:ea typeface="微软雅黑" panose="020B0503020204020204" pitchFamily="2" charset="-122"/>
            </a:endParaRPr>
          </a:p>
          <a:p>
            <a:pPr>
              <a:lnSpc>
                <a:spcPct val="160000"/>
              </a:lnSpc>
            </a:pPr>
            <a:r>
              <a:rPr lang="zh-CN" altLang="en-US" dirty="0">
                <a:latin typeface="微软雅黑" panose="020B0503020204020204" pitchFamily="2" charset="-122"/>
                <a:ea typeface="微软雅黑" panose="020B0503020204020204" pitchFamily="2" charset="-122"/>
              </a:rPr>
              <a:t>2.为优化填报口径，将“按季度填报信息”“按年度填报信息”部分前移，并扩充“从业人数”和“资产总额”栏次，列示第一季度至税款所属季度的各季度季初值、季末值、季度平均值，方便纳税人在申报时修正之前季度的错报数据。</a:t>
            </a:r>
            <a:endParaRPr lang="zh-CN" altLang="en-US" dirty="0">
              <a:latin typeface="微软雅黑" panose="020B0503020204020204" pitchFamily="2" charset="-122"/>
              <a:ea typeface="微软雅黑" panose="020B0503020204020204" pitchFamily="2"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24579" name="矩形 38"/>
          <p:cNvSpPr/>
          <p:nvPr/>
        </p:nvSpPr>
        <p:spPr>
          <a:xfrm>
            <a:off x="252413" y="44450"/>
            <a:ext cx="8929687" cy="9144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         《国家税务总局关于修订〈中华人民共和国企业所得税月（季）度预缴纳税申报表（A类，2018年版）〉等报表的公告》2020第20号</a:t>
            </a:r>
            <a:endParaRPr lang="zh-CN" altLang="en-US" sz="1800" dirty="0">
              <a:solidFill>
                <a:srgbClr val="FF0066"/>
              </a:solidFill>
              <a:latin typeface="微软雅黑" panose="020B0503020204020204" pitchFamily="2" charset="-122"/>
              <a:ea typeface="微软雅黑" panose="020B0503020204020204" pitchFamily="2" charset="-122"/>
            </a:endParaRPr>
          </a:p>
        </p:txBody>
      </p:sp>
      <p:sp>
        <p:nvSpPr>
          <p:cNvPr id="24580" name="圆角矩形 15"/>
          <p:cNvSpPr/>
          <p:nvPr/>
        </p:nvSpPr>
        <p:spPr>
          <a:xfrm rot="5400000">
            <a:off x="506413" y="79375"/>
            <a:ext cx="371475"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24581" name="文本框 24580"/>
          <p:cNvSpPr txBox="1"/>
          <p:nvPr/>
        </p:nvSpPr>
        <p:spPr>
          <a:xfrm>
            <a:off x="323850" y="1268413"/>
            <a:ext cx="8353425" cy="3600450"/>
          </a:xfrm>
          <a:prstGeom prst="rect">
            <a:avLst/>
          </a:prstGeom>
          <a:noFill/>
          <a:ln w="9525">
            <a:noFill/>
          </a:ln>
        </p:spPr>
        <p:txBody>
          <a:bodyPr wrap="square" anchor="t">
            <a:spAutoFit/>
          </a:bodyPr>
          <a:p>
            <a:pPr>
              <a:lnSpc>
                <a:spcPct val="120000"/>
              </a:lnSpc>
            </a:pPr>
            <a:r>
              <a:rPr lang="zh-CN" altLang="en-US" dirty="0">
                <a:latin typeface="微软雅黑" panose="020B0503020204020204" pitchFamily="2" charset="-122"/>
                <a:ea typeface="微软雅黑" panose="020B0503020204020204" pitchFamily="2" charset="-122"/>
              </a:rPr>
              <a:t>三、实施时间</a:t>
            </a:r>
            <a:endParaRPr lang="zh-CN" altLang="en-US" dirty="0">
              <a:latin typeface="微软雅黑" panose="020B0503020204020204" pitchFamily="2" charset="-122"/>
              <a:ea typeface="微软雅黑" panose="020B0503020204020204" pitchFamily="2" charset="-122"/>
            </a:endParaRPr>
          </a:p>
          <a:p>
            <a:pPr>
              <a:lnSpc>
                <a:spcPct val="120000"/>
              </a:lnSpc>
            </a:pPr>
            <a:endParaRPr lang="zh-CN" altLang="en-US" dirty="0">
              <a:latin typeface="微软雅黑" panose="020B0503020204020204" pitchFamily="2" charset="-122"/>
              <a:ea typeface="微软雅黑" panose="020B0503020204020204" pitchFamily="2" charset="-122"/>
            </a:endParaRPr>
          </a:p>
          <a:p>
            <a:pPr>
              <a:lnSpc>
                <a:spcPct val="120000"/>
              </a:lnSpc>
            </a:pPr>
            <a:r>
              <a:rPr lang="zh-CN" altLang="en-US" dirty="0">
                <a:latin typeface="微软雅黑" panose="020B0503020204020204" pitchFamily="2" charset="-122"/>
                <a:ea typeface="微软雅黑" panose="020B0503020204020204" pitchFamily="2" charset="-122"/>
              </a:rPr>
              <a:t>     《公告》自2020年7月1日起施行。实行按月预缴的居民企业，自2020年6月份申报所属期开始使用修订后的纳税申报表；实行按季预缴的居民企业，自2020年第2季度申报所属期开始使用修订后的纳税申报表。</a:t>
            </a:r>
            <a:endParaRPr lang="zh-CN" altLang="en-US" dirty="0">
              <a:latin typeface="微软雅黑" panose="020B0503020204020204" pitchFamily="2" charset="-122"/>
              <a:ea typeface="微软雅黑" panose="020B0503020204020204" pitchFamily="2" charset="-122"/>
            </a:endParaRPr>
          </a:p>
          <a:p>
            <a:pPr>
              <a:lnSpc>
                <a:spcPct val="120000"/>
              </a:lnSpc>
            </a:pPr>
            <a:endParaRPr lang="zh-CN" altLang="en-US" dirty="0">
              <a:latin typeface="微软雅黑" panose="020B0503020204020204" pitchFamily="2" charset="-122"/>
              <a:ea typeface="微软雅黑" panose="020B0503020204020204" pitchFamily="2" charset="-122"/>
            </a:endParaRPr>
          </a:p>
          <a:p>
            <a:pPr>
              <a:lnSpc>
                <a:spcPct val="120000"/>
              </a:lnSpc>
            </a:pPr>
            <a:r>
              <a:rPr lang="zh-CN" altLang="en-US" dirty="0">
                <a:latin typeface="微软雅黑" panose="020B0503020204020204" pitchFamily="2" charset="-122"/>
                <a:ea typeface="微软雅黑" panose="020B0503020204020204" pitchFamily="2" charset="-122"/>
              </a:rPr>
              <a:t> </a:t>
            </a:r>
            <a:endParaRPr lang="zh-CN" altLang="en-US" dirty="0">
              <a:latin typeface="微软雅黑" panose="020B0503020204020204" pitchFamily="2" charset="-122"/>
              <a:ea typeface="微软雅黑" panose="020B0503020204020204" pitchFamily="2" charset="-122"/>
            </a:endParaRPr>
          </a:p>
          <a:p>
            <a:pPr>
              <a:lnSpc>
                <a:spcPct val="120000"/>
              </a:lnSpc>
            </a:pPr>
            <a:endParaRPr lang="zh-CN" altLang="en-US" dirty="0">
              <a:latin typeface="微软雅黑" panose="020B0503020204020204" pitchFamily="2" charset="-122"/>
              <a:ea typeface="微软雅黑" panose="020B0503020204020204" pitchFamily="2" charset="-122"/>
            </a:endParaRPr>
          </a:p>
          <a:p>
            <a:pPr>
              <a:lnSpc>
                <a:spcPct val="120000"/>
              </a:lnSpc>
            </a:pPr>
            <a:endParaRPr lang="zh-CN" altLang="en-US" dirty="0">
              <a:latin typeface="微软雅黑" panose="020B0503020204020204" pitchFamily="2" charset="-122"/>
              <a:ea typeface="微软雅黑" panose="020B0503020204020204" pitchFamily="2" charset="-122"/>
            </a:endParaRPr>
          </a:p>
          <a:p>
            <a:endParaRPr lang="zh-CN" altLang="en-US" dirty="0">
              <a:latin typeface="Arial" panose="020B0604020202020204" pitchFamily="34" charset="0"/>
            </a:endParaRPr>
          </a:p>
          <a:p>
            <a:endParaRPr lang="zh-CN" altLang="en-US" dirty="0">
              <a:latin typeface="Arial" panose="020B0604020202020204" pitchFamily="34" charset="0"/>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文本框 43"/>
          <p:cNvSpPr txBox="1"/>
          <p:nvPr/>
        </p:nvSpPr>
        <p:spPr>
          <a:xfrm>
            <a:off x="815975" y="2889250"/>
            <a:ext cx="3160713" cy="1006475"/>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nSpc>
                <a:spcPct val="100000"/>
              </a:lnSpc>
              <a:spcBef>
                <a:spcPct val="0"/>
              </a:spcBef>
              <a:buNone/>
            </a:pPr>
            <a:r>
              <a:rPr lang="zh-CN" altLang="en-US" sz="6000" b="1">
                <a:solidFill>
                  <a:srgbClr val="005DA2"/>
                </a:solidFill>
              </a:rPr>
              <a:t>谢谢</a:t>
            </a:r>
            <a:endParaRPr lang="zh-CN" altLang="en-US" sz="6000" b="1">
              <a:solidFill>
                <a:srgbClr val="005DA2"/>
              </a:solidFill>
            </a:endParaRPr>
          </a:p>
        </p:txBody>
      </p:sp>
      <p:grpSp>
        <p:nvGrpSpPr>
          <p:cNvPr id="25603" name="组合 4"/>
          <p:cNvGrpSpPr/>
          <p:nvPr/>
        </p:nvGrpSpPr>
        <p:grpSpPr>
          <a:xfrm>
            <a:off x="4803775" y="714375"/>
            <a:ext cx="3967163" cy="4838700"/>
            <a:chOff x="0" y="0"/>
            <a:chExt cx="8632" cy="7820"/>
          </a:xfrm>
        </p:grpSpPr>
        <p:grpSp>
          <p:nvGrpSpPr>
            <p:cNvPr id="25604" name="圆角矩形 36"/>
            <p:cNvGrpSpPr/>
            <p:nvPr/>
          </p:nvGrpSpPr>
          <p:grpSpPr>
            <a:xfrm>
              <a:off x="5962" y="5230"/>
              <a:ext cx="2307" cy="2286"/>
              <a:chOff x="0" y="0"/>
              <a:chExt cx="1414272" cy="1414272"/>
            </a:xfrm>
          </p:grpSpPr>
          <p:pic>
            <p:nvPicPr>
              <p:cNvPr id="25605" name="圆角矩形 36"/>
              <p:cNvPicPr/>
              <p:nvPr/>
            </p:nvPicPr>
            <p:blipFill>
              <a:blip r:embed="rId1"/>
              <a:stretch>
                <a:fillRect/>
              </a:stretch>
            </p:blipFill>
            <p:spPr>
              <a:xfrm>
                <a:off x="0" y="0"/>
                <a:ext cx="1414272" cy="1414272"/>
              </a:xfrm>
              <a:prstGeom prst="rect">
                <a:avLst/>
              </a:prstGeom>
              <a:noFill/>
              <a:ln w="9525">
                <a:noFill/>
              </a:ln>
            </p:spPr>
          </p:pic>
          <p:sp>
            <p:nvSpPr>
              <p:cNvPr id="25606" name="文本框 25605"/>
              <p:cNvSpPr txBox="1"/>
              <p:nvPr/>
            </p:nvSpPr>
            <p:spPr>
              <a:xfrm rot="2700000">
                <a:off x="209100" y="212813"/>
                <a:ext cx="999160" cy="98941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25607" name="圆角矩形 37"/>
            <p:cNvGrpSpPr/>
            <p:nvPr/>
          </p:nvGrpSpPr>
          <p:grpSpPr>
            <a:xfrm>
              <a:off x="7195" y="3624"/>
              <a:ext cx="1631" cy="1616"/>
              <a:chOff x="0" y="0"/>
              <a:chExt cx="999744" cy="999744"/>
            </a:xfrm>
          </p:grpSpPr>
          <p:pic>
            <p:nvPicPr>
              <p:cNvPr id="25608" name="圆角矩形 37"/>
              <p:cNvPicPr/>
              <p:nvPr/>
            </p:nvPicPr>
            <p:blipFill>
              <a:blip r:embed="rId2"/>
              <a:stretch>
                <a:fillRect/>
              </a:stretch>
            </p:blipFill>
            <p:spPr>
              <a:xfrm>
                <a:off x="0" y="0"/>
                <a:ext cx="999744" cy="999744"/>
              </a:xfrm>
              <a:prstGeom prst="rect">
                <a:avLst/>
              </a:prstGeom>
              <a:noFill/>
              <a:ln w="9525">
                <a:noFill/>
              </a:ln>
            </p:spPr>
          </p:pic>
          <p:sp>
            <p:nvSpPr>
              <p:cNvPr id="25609" name="文本框 25608"/>
              <p:cNvSpPr txBox="1"/>
              <p:nvPr/>
            </p:nvSpPr>
            <p:spPr>
              <a:xfrm rot="2700000">
                <a:off x="149130" y="151347"/>
                <a:ext cx="705114" cy="698239"/>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25610" name="圆角矩形 34"/>
            <p:cNvGrpSpPr/>
            <p:nvPr/>
          </p:nvGrpSpPr>
          <p:grpSpPr>
            <a:xfrm>
              <a:off x="-224" y="3141"/>
              <a:ext cx="1631" cy="1616"/>
              <a:chOff x="0" y="0"/>
              <a:chExt cx="999744" cy="999744"/>
            </a:xfrm>
          </p:grpSpPr>
          <p:pic>
            <p:nvPicPr>
              <p:cNvPr id="25611" name="圆角矩形 34"/>
              <p:cNvPicPr/>
              <p:nvPr/>
            </p:nvPicPr>
            <p:blipFill>
              <a:blip r:embed="rId3"/>
              <a:stretch>
                <a:fillRect/>
              </a:stretch>
            </p:blipFill>
            <p:spPr>
              <a:xfrm>
                <a:off x="0" y="0"/>
                <a:ext cx="999744" cy="999744"/>
              </a:xfrm>
              <a:prstGeom prst="rect">
                <a:avLst/>
              </a:prstGeom>
              <a:noFill/>
              <a:ln w="9525">
                <a:noFill/>
              </a:ln>
            </p:spPr>
          </p:pic>
          <p:sp>
            <p:nvSpPr>
              <p:cNvPr id="25612" name="文本框 25611"/>
              <p:cNvSpPr txBox="1"/>
              <p:nvPr/>
            </p:nvSpPr>
            <p:spPr>
              <a:xfrm rot="2700000">
                <a:off x="148536" y="151206"/>
                <a:ext cx="705708" cy="6988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25613" name="组合 22"/>
            <p:cNvGrpSpPr/>
            <p:nvPr/>
          </p:nvGrpSpPr>
          <p:grpSpPr>
            <a:xfrm>
              <a:off x="4679" y="339"/>
              <a:ext cx="3623" cy="3623"/>
              <a:chOff x="0" y="0"/>
              <a:chExt cx="1646508" cy="1646508"/>
            </a:xfrm>
          </p:grpSpPr>
          <p:sp>
            <p:nvSpPr>
              <p:cNvPr id="25614" name="圆角矩形 23"/>
              <p:cNvSpPr/>
              <p:nvPr/>
            </p:nvSpPr>
            <p:spPr>
              <a:xfrm rot="2700000">
                <a:off x="525" y="-281"/>
                <a:ext cx="1646349" cy="1646604"/>
              </a:xfrm>
              <a:prstGeom prst="roundRect">
                <a:avLst>
                  <a:gd name="adj" fmla="val 6889"/>
                </a:avLst>
              </a:prstGeom>
              <a:solidFill>
                <a:srgbClr val="2070A1"/>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15" name="圆角矩形 24"/>
              <p:cNvGrpSpPr/>
              <p:nvPr/>
            </p:nvGrpSpPr>
            <p:grpSpPr>
              <a:xfrm>
                <a:off x="-171772" y="-163856"/>
                <a:ext cx="1993157" cy="1974500"/>
                <a:chOff x="0" y="0"/>
                <a:chExt cx="2688336" cy="2688336"/>
              </a:xfrm>
            </p:grpSpPr>
            <p:pic>
              <p:nvPicPr>
                <p:cNvPr id="25616" name="圆角矩形 24"/>
                <p:cNvPicPr/>
                <p:nvPr/>
              </p:nvPicPr>
              <p:blipFill>
                <a:blip r:embed="rId4"/>
                <a:stretch>
                  <a:fillRect/>
                </a:stretch>
              </p:blipFill>
              <p:spPr>
                <a:xfrm>
                  <a:off x="0" y="0"/>
                  <a:ext cx="2688336" cy="2688336"/>
                </a:xfrm>
                <a:prstGeom prst="rect">
                  <a:avLst/>
                </a:prstGeom>
                <a:noFill/>
                <a:ln w="9525">
                  <a:noFill/>
                </a:ln>
              </p:spPr>
            </p:pic>
            <p:sp>
              <p:nvSpPr>
                <p:cNvPr id="25617" name="文本框 25616"/>
                <p:cNvSpPr txBox="1"/>
                <p:nvPr/>
              </p:nvSpPr>
              <p:spPr>
                <a:xfrm rot="2700000">
                  <a:off x="389427" y="400617"/>
                  <a:ext cx="1905297" cy="1886720"/>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25618" name="组合 25"/>
            <p:cNvGrpSpPr/>
            <p:nvPr/>
          </p:nvGrpSpPr>
          <p:grpSpPr>
            <a:xfrm>
              <a:off x="2913" y="0"/>
              <a:ext cx="1239" cy="1239"/>
              <a:chOff x="0" y="0"/>
              <a:chExt cx="1646508" cy="1646508"/>
            </a:xfrm>
          </p:grpSpPr>
          <p:sp>
            <p:nvSpPr>
              <p:cNvPr id="25619" name="圆角矩形 26"/>
              <p:cNvSpPr/>
              <p:nvPr/>
            </p:nvSpPr>
            <p:spPr>
              <a:xfrm rot="2700000">
                <a:off x="-38" y="825"/>
                <a:ext cx="1646766" cy="1645116"/>
              </a:xfrm>
              <a:prstGeom prst="roundRect">
                <a:avLst>
                  <a:gd name="adj" fmla="val 6889"/>
                </a:avLst>
              </a:prstGeom>
              <a:solidFill>
                <a:srgbClr val="34B2E4"/>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20" name="圆角矩形 27"/>
              <p:cNvGrpSpPr/>
              <p:nvPr/>
            </p:nvGrpSpPr>
            <p:grpSpPr>
              <a:xfrm>
                <a:off x="-177492" y="-172655"/>
                <a:ext cx="1995615" cy="1990028"/>
                <a:chOff x="0" y="0"/>
                <a:chExt cx="920496" cy="926592"/>
              </a:xfrm>
            </p:grpSpPr>
            <p:pic>
              <p:nvPicPr>
                <p:cNvPr id="25621" name="圆角矩形 27"/>
                <p:cNvPicPr/>
                <p:nvPr/>
              </p:nvPicPr>
              <p:blipFill>
                <a:blip r:embed="rId5"/>
                <a:stretch>
                  <a:fillRect/>
                </a:stretch>
              </p:blipFill>
              <p:spPr>
                <a:xfrm>
                  <a:off x="0" y="0"/>
                  <a:ext cx="920496" cy="926592"/>
                </a:xfrm>
                <a:prstGeom prst="rect">
                  <a:avLst/>
                </a:prstGeom>
                <a:noFill/>
                <a:ln w="9525">
                  <a:noFill/>
                </a:ln>
              </p:spPr>
            </p:pic>
            <p:sp>
              <p:nvSpPr>
                <p:cNvPr id="25622" name="文本框 25621"/>
                <p:cNvSpPr txBox="1"/>
                <p:nvPr/>
              </p:nvSpPr>
              <p:spPr>
                <a:xfrm rot="2700000">
                  <a:off x="135815" y="141099"/>
                  <a:ext cx="651577" cy="64522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25623" name="组合 28"/>
            <p:cNvGrpSpPr/>
            <p:nvPr/>
          </p:nvGrpSpPr>
          <p:grpSpPr>
            <a:xfrm>
              <a:off x="7394" y="4305"/>
              <a:ext cx="1239" cy="1239"/>
              <a:chOff x="0" y="0"/>
              <a:chExt cx="1646508" cy="1646508"/>
            </a:xfrm>
          </p:grpSpPr>
          <p:sp>
            <p:nvSpPr>
              <p:cNvPr id="25624" name="圆角矩形 29"/>
              <p:cNvSpPr/>
              <p:nvPr/>
            </p:nvSpPr>
            <p:spPr>
              <a:xfrm rot="2700000">
                <a:off x="-762" y="964"/>
                <a:ext cx="1646766" cy="1645116"/>
              </a:xfrm>
              <a:prstGeom prst="roundRect">
                <a:avLst>
                  <a:gd name="adj" fmla="val 6889"/>
                </a:avLst>
              </a:prstGeom>
              <a:solidFill>
                <a:srgbClr val="A6315B"/>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25" name="圆角矩形 30"/>
              <p:cNvGrpSpPr/>
              <p:nvPr/>
            </p:nvGrpSpPr>
            <p:grpSpPr>
              <a:xfrm>
                <a:off x="-171884" y="-172242"/>
                <a:ext cx="1995615" cy="1990028"/>
                <a:chOff x="0" y="0"/>
                <a:chExt cx="920496" cy="926592"/>
              </a:xfrm>
            </p:grpSpPr>
            <p:pic>
              <p:nvPicPr>
                <p:cNvPr id="25626" name="圆角矩形 30"/>
                <p:cNvPicPr/>
                <p:nvPr/>
              </p:nvPicPr>
              <p:blipFill>
                <a:blip r:embed="rId6"/>
                <a:stretch>
                  <a:fillRect/>
                </a:stretch>
              </p:blipFill>
              <p:spPr>
                <a:xfrm>
                  <a:off x="0" y="0"/>
                  <a:ext cx="920496" cy="926592"/>
                </a:xfrm>
                <a:prstGeom prst="rect">
                  <a:avLst/>
                </a:prstGeom>
                <a:noFill/>
                <a:ln w="9525">
                  <a:noFill/>
                </a:ln>
              </p:spPr>
            </p:pic>
            <p:sp>
              <p:nvSpPr>
                <p:cNvPr id="25627" name="文本框 25626"/>
                <p:cNvSpPr txBox="1"/>
                <p:nvPr/>
              </p:nvSpPr>
              <p:spPr>
                <a:xfrm rot="2700000">
                  <a:off x="133228" y="140907"/>
                  <a:ext cx="651577" cy="64522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25628" name="组合 31"/>
            <p:cNvGrpSpPr/>
            <p:nvPr/>
          </p:nvGrpSpPr>
          <p:grpSpPr>
            <a:xfrm>
              <a:off x="302" y="3939"/>
              <a:ext cx="1076" cy="1076"/>
              <a:chOff x="0" y="0"/>
              <a:chExt cx="1646508" cy="1646508"/>
            </a:xfrm>
          </p:grpSpPr>
          <p:sp>
            <p:nvSpPr>
              <p:cNvPr id="25629" name="圆角矩形 32"/>
              <p:cNvSpPr/>
              <p:nvPr/>
            </p:nvSpPr>
            <p:spPr>
              <a:xfrm rot="2700000">
                <a:off x="-565" y="929"/>
                <a:ext cx="1648894" cy="1644658"/>
              </a:xfrm>
              <a:prstGeom prst="roundRect">
                <a:avLst>
                  <a:gd name="adj" fmla="val 6889"/>
                </a:avLst>
              </a:prstGeom>
              <a:solidFill>
                <a:srgbClr val="2070A1"/>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30" name="圆角矩形 33"/>
              <p:cNvGrpSpPr/>
              <p:nvPr/>
            </p:nvGrpSpPr>
            <p:grpSpPr>
              <a:xfrm>
                <a:off x="-180907" y="-165923"/>
                <a:ext cx="2008783" cy="1974904"/>
                <a:chOff x="0" y="0"/>
                <a:chExt cx="804672" cy="798576"/>
              </a:xfrm>
            </p:grpSpPr>
            <p:pic>
              <p:nvPicPr>
                <p:cNvPr id="25631" name="圆角矩形 33"/>
                <p:cNvPicPr/>
                <p:nvPr/>
              </p:nvPicPr>
              <p:blipFill>
                <a:blip r:embed="rId7"/>
                <a:stretch>
                  <a:fillRect/>
                </a:stretch>
              </p:blipFill>
              <p:spPr>
                <a:xfrm>
                  <a:off x="0" y="0"/>
                  <a:ext cx="804672" cy="798576"/>
                </a:xfrm>
                <a:prstGeom prst="rect">
                  <a:avLst/>
                </a:prstGeom>
                <a:noFill/>
                <a:ln w="9525">
                  <a:noFill/>
                </a:ln>
              </p:spPr>
            </p:pic>
            <p:sp>
              <p:nvSpPr>
                <p:cNvPr id="25632" name="文本框 25631"/>
                <p:cNvSpPr txBox="1"/>
                <p:nvPr/>
              </p:nvSpPr>
              <p:spPr>
                <a:xfrm rot="2700000">
                  <a:off x="119315" y="119814"/>
                  <a:ext cx="565857" cy="560340"/>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25633" name="圆角矩形 35"/>
            <p:cNvGrpSpPr/>
            <p:nvPr/>
          </p:nvGrpSpPr>
          <p:grpSpPr>
            <a:xfrm>
              <a:off x="3903" y="5367"/>
              <a:ext cx="2297" cy="2286"/>
              <a:chOff x="0" y="0"/>
              <a:chExt cx="1408176" cy="1414272"/>
            </a:xfrm>
          </p:grpSpPr>
          <p:pic>
            <p:nvPicPr>
              <p:cNvPr id="25634" name="圆角矩形 35"/>
              <p:cNvPicPr/>
              <p:nvPr/>
            </p:nvPicPr>
            <p:blipFill>
              <a:blip r:embed="rId8"/>
              <a:stretch>
                <a:fillRect/>
              </a:stretch>
            </p:blipFill>
            <p:spPr>
              <a:xfrm>
                <a:off x="0" y="0"/>
                <a:ext cx="1408176" cy="1414272"/>
              </a:xfrm>
              <a:prstGeom prst="rect">
                <a:avLst/>
              </a:prstGeom>
              <a:noFill/>
              <a:ln w="9525">
                <a:noFill/>
              </a:ln>
            </p:spPr>
          </p:pic>
          <p:sp>
            <p:nvSpPr>
              <p:cNvPr id="25635" name="文本框 25634"/>
              <p:cNvSpPr txBox="1"/>
              <p:nvPr/>
            </p:nvSpPr>
            <p:spPr>
              <a:xfrm rot="2700000">
                <a:off x="205193" y="213477"/>
                <a:ext cx="999160" cy="98941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sp>
          <p:nvSpPr>
            <p:cNvPr id="25636" name="任意多边形 42"/>
            <p:cNvSpPr/>
            <p:nvPr/>
          </p:nvSpPr>
          <p:spPr>
            <a:xfrm rot="2700000">
              <a:off x="5328" y="5291"/>
              <a:ext cx="1811" cy="1810"/>
            </a:xfrm>
            <a:custGeom>
              <a:avLst/>
              <a:gdLst/>
              <a:ahLst/>
              <a:cxnLst>
                <a:cxn ang="0">
                  <a:pos x="136" y="136"/>
                </a:cxn>
                <a:cxn ang="0">
                  <a:pos x="104" y="214"/>
                </a:cxn>
                <a:cxn ang="0">
                  <a:pos x="104" y="1596"/>
                </a:cxn>
                <a:cxn ang="0">
                  <a:pos x="214" y="1706"/>
                </a:cxn>
                <a:cxn ang="0">
                  <a:pos x="1597" y="1706"/>
                </a:cxn>
                <a:cxn ang="0">
                  <a:pos x="1707" y="1596"/>
                </a:cxn>
                <a:cxn ang="0">
                  <a:pos x="1707" y="214"/>
                </a:cxn>
                <a:cxn ang="0">
                  <a:pos x="1597" y="104"/>
                </a:cxn>
                <a:cxn ang="0">
                  <a:pos x="214" y="104"/>
                </a:cxn>
                <a:cxn ang="0">
                  <a:pos x="136" y="136"/>
                </a:cxn>
                <a:cxn ang="0">
                  <a:pos x="37" y="37"/>
                </a:cxn>
                <a:cxn ang="0">
                  <a:pos x="125" y="0"/>
                </a:cxn>
                <a:cxn ang="0">
                  <a:pos x="1686" y="0"/>
                </a:cxn>
                <a:cxn ang="0">
                  <a:pos x="1811" y="125"/>
                </a:cxn>
                <a:cxn ang="0">
                  <a:pos x="1811" y="1685"/>
                </a:cxn>
                <a:cxn ang="0">
                  <a:pos x="1686" y="1810"/>
                </a:cxn>
                <a:cxn ang="0">
                  <a:pos x="125" y="1810"/>
                </a:cxn>
                <a:cxn ang="0">
                  <a:pos x="0" y="1685"/>
                </a:cxn>
                <a:cxn ang="0">
                  <a:pos x="0" y="125"/>
                </a:cxn>
                <a:cxn ang="0">
                  <a:pos x="37" y="37"/>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alpha val="100000"/>
              </a:srgbClr>
            </a:solidFill>
            <a:ln w="9525">
              <a:noFill/>
            </a:ln>
          </p:spPr>
          <p:txBody>
            <a:bodyPr/>
            <a:p>
              <a:endParaRPr lang="zh-CN" altLang="en-US"/>
            </a:p>
          </p:txBody>
        </p:sp>
        <p:grpSp>
          <p:nvGrpSpPr>
            <p:cNvPr id="25637" name="组合 1"/>
            <p:cNvGrpSpPr/>
            <p:nvPr/>
          </p:nvGrpSpPr>
          <p:grpSpPr>
            <a:xfrm>
              <a:off x="662" y="1219"/>
              <a:ext cx="2353" cy="2353"/>
              <a:chOff x="0" y="0"/>
              <a:chExt cx="1494170" cy="1494170"/>
            </a:xfrm>
          </p:grpSpPr>
          <p:grpSp>
            <p:nvGrpSpPr>
              <p:cNvPr id="25638" name="组合 15"/>
              <p:cNvGrpSpPr/>
              <p:nvPr/>
            </p:nvGrpSpPr>
            <p:grpSpPr>
              <a:xfrm>
                <a:off x="0" y="0"/>
                <a:ext cx="1494170" cy="1494170"/>
                <a:chOff x="0" y="0"/>
                <a:chExt cx="1646508" cy="1646508"/>
              </a:xfrm>
            </p:grpSpPr>
            <p:sp>
              <p:nvSpPr>
                <p:cNvPr id="25639" name="圆角矩形 13"/>
                <p:cNvSpPr/>
                <p:nvPr/>
              </p:nvSpPr>
              <p:spPr>
                <a:xfrm rot="2700000">
                  <a:off x="323" y="146"/>
                  <a:ext cx="1646277" cy="1645523"/>
                </a:xfrm>
                <a:prstGeom prst="roundRect">
                  <a:avLst>
                    <a:gd name="adj" fmla="val 6889"/>
                  </a:avLst>
                </a:prstGeom>
                <a:solidFill>
                  <a:srgbClr val="F99302"/>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40" name="圆角矩形 14"/>
                <p:cNvGrpSpPr/>
                <p:nvPr/>
              </p:nvGrpSpPr>
              <p:grpSpPr>
                <a:xfrm>
                  <a:off x="-174579" y="-164896"/>
                  <a:ext cx="1997244" cy="1978550"/>
                  <a:chOff x="0" y="0"/>
                  <a:chExt cx="1749552" cy="1749552"/>
                </a:xfrm>
              </p:grpSpPr>
              <p:pic>
                <p:nvPicPr>
                  <p:cNvPr id="25641" name="圆角矩形 14"/>
                  <p:cNvPicPr/>
                  <p:nvPr/>
                </p:nvPicPr>
                <p:blipFill>
                  <a:blip r:embed="rId9"/>
                  <a:stretch>
                    <a:fillRect/>
                  </a:stretch>
                </p:blipFill>
                <p:spPr>
                  <a:xfrm>
                    <a:off x="0" y="0"/>
                    <a:ext cx="1749552" cy="1749552"/>
                  </a:xfrm>
                  <a:prstGeom prst="rect">
                    <a:avLst/>
                  </a:prstGeom>
                  <a:noFill/>
                  <a:ln w="9525">
                    <a:noFill/>
                  </a:ln>
                </p:spPr>
              </p:pic>
              <p:sp>
                <p:nvSpPr>
                  <p:cNvPr id="25642" name="文本框 25641"/>
                  <p:cNvSpPr txBox="1"/>
                  <p:nvPr/>
                </p:nvSpPr>
                <p:spPr>
                  <a:xfrm rot="2700000">
                    <a:off x="255375" y="261104"/>
                    <a:ext cx="1237418" cy="1225353"/>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25643" name="文本框 38"/>
              <p:cNvSpPr txBox="1"/>
              <p:nvPr/>
            </p:nvSpPr>
            <p:spPr>
              <a:xfrm>
                <a:off x="240120" y="505693"/>
                <a:ext cx="1022978" cy="567602"/>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a:lnSpc>
                    <a:spcPct val="100000"/>
                  </a:lnSpc>
                  <a:spcBef>
                    <a:spcPct val="0"/>
                  </a:spcBef>
                  <a:buNone/>
                </a:pPr>
                <a:r>
                  <a:rPr lang="zh-CN" altLang="en-US" sz="1800" dirty="0">
                    <a:solidFill>
                      <a:srgbClr val="404040"/>
                    </a:solidFill>
                  </a:rPr>
                  <a:t>协作</a:t>
                </a:r>
                <a:endParaRPr lang="en-US" altLang="zh-CN" sz="1800" dirty="0">
                  <a:solidFill>
                    <a:srgbClr val="404040"/>
                  </a:solidFill>
                </a:endParaRPr>
              </a:p>
              <a:p>
                <a:pPr marL="0" lvl="0" indent="0" algn="ctr">
                  <a:lnSpc>
                    <a:spcPct val="100000"/>
                  </a:lnSpc>
                  <a:spcBef>
                    <a:spcPct val="0"/>
                  </a:spcBef>
                  <a:buNone/>
                </a:pPr>
                <a:r>
                  <a:rPr lang="en-US" altLang="zh-CN" sz="1200" dirty="0">
                    <a:solidFill>
                      <a:srgbClr val="A6A6A6"/>
                    </a:solidFill>
                  </a:rPr>
                  <a:t>cooperation</a:t>
                </a:r>
                <a:endParaRPr lang="zh-CN" altLang="en-US" sz="1200" dirty="0">
                  <a:solidFill>
                    <a:srgbClr val="A6A6A6"/>
                  </a:solidFill>
                </a:endParaRPr>
              </a:p>
            </p:txBody>
          </p:sp>
        </p:grpSp>
        <p:grpSp>
          <p:nvGrpSpPr>
            <p:cNvPr id="25644" name="组合 2"/>
            <p:cNvGrpSpPr/>
            <p:nvPr/>
          </p:nvGrpSpPr>
          <p:grpSpPr>
            <a:xfrm>
              <a:off x="2823" y="3360"/>
              <a:ext cx="2353" cy="2353"/>
              <a:chOff x="0" y="0"/>
              <a:chExt cx="1494170" cy="1494170"/>
            </a:xfrm>
          </p:grpSpPr>
          <p:grpSp>
            <p:nvGrpSpPr>
              <p:cNvPr id="25645" name="组合 16"/>
              <p:cNvGrpSpPr/>
              <p:nvPr/>
            </p:nvGrpSpPr>
            <p:grpSpPr>
              <a:xfrm>
                <a:off x="0" y="0"/>
                <a:ext cx="1494170" cy="1494170"/>
                <a:chOff x="0" y="0"/>
                <a:chExt cx="1646508" cy="1646508"/>
              </a:xfrm>
            </p:grpSpPr>
            <p:sp>
              <p:nvSpPr>
                <p:cNvPr id="25646" name="圆角矩形 17"/>
                <p:cNvSpPr/>
                <p:nvPr/>
              </p:nvSpPr>
              <p:spPr>
                <a:xfrm rot="2700000">
                  <a:off x="491" y="142"/>
                  <a:ext cx="1646278" cy="1647336"/>
                </a:xfrm>
                <a:prstGeom prst="roundRect">
                  <a:avLst>
                    <a:gd name="adj" fmla="val 6889"/>
                  </a:avLst>
                </a:prstGeom>
                <a:solidFill>
                  <a:srgbClr val="458DCB"/>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47" name="圆角矩形 18"/>
                <p:cNvGrpSpPr/>
                <p:nvPr/>
              </p:nvGrpSpPr>
              <p:grpSpPr>
                <a:xfrm>
                  <a:off x="-176623" y="-167081"/>
                  <a:ext cx="1997244" cy="1978550"/>
                  <a:chOff x="0" y="0"/>
                  <a:chExt cx="1749552" cy="1749552"/>
                </a:xfrm>
              </p:grpSpPr>
              <p:pic>
                <p:nvPicPr>
                  <p:cNvPr id="25648" name="圆角矩形 18"/>
                  <p:cNvPicPr/>
                  <p:nvPr/>
                </p:nvPicPr>
                <p:blipFill>
                  <a:blip r:embed="rId10"/>
                  <a:stretch>
                    <a:fillRect/>
                  </a:stretch>
                </p:blipFill>
                <p:spPr>
                  <a:xfrm>
                    <a:off x="0" y="0"/>
                    <a:ext cx="1749552" cy="1749552"/>
                  </a:xfrm>
                  <a:prstGeom prst="rect">
                    <a:avLst/>
                  </a:prstGeom>
                  <a:noFill/>
                  <a:ln w="9525">
                    <a:noFill/>
                  </a:ln>
                </p:spPr>
              </p:pic>
              <p:sp>
                <p:nvSpPr>
                  <p:cNvPr id="25649" name="文本框 25648"/>
                  <p:cNvSpPr txBox="1"/>
                  <p:nvPr/>
                </p:nvSpPr>
                <p:spPr>
                  <a:xfrm rot="2700000">
                    <a:off x="257166" y="263036"/>
                    <a:ext cx="1237418" cy="1225353"/>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25650" name="文本框 41"/>
              <p:cNvSpPr txBox="1"/>
              <p:nvPr/>
            </p:nvSpPr>
            <p:spPr>
              <a:xfrm>
                <a:off x="315117" y="468548"/>
                <a:ext cx="863117" cy="567602"/>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a:lnSpc>
                    <a:spcPct val="100000"/>
                  </a:lnSpc>
                  <a:spcBef>
                    <a:spcPct val="0"/>
                  </a:spcBef>
                  <a:buNone/>
                </a:pPr>
                <a:r>
                  <a:rPr lang="zh-CN" altLang="en-US" sz="1800" dirty="0">
                    <a:solidFill>
                      <a:srgbClr val="404040"/>
                    </a:solidFill>
                  </a:rPr>
                  <a:t>创 新</a:t>
                </a:r>
                <a:endParaRPr lang="en-US" altLang="zh-CN" sz="1800" dirty="0">
                  <a:solidFill>
                    <a:srgbClr val="404040"/>
                  </a:solidFill>
                </a:endParaRPr>
              </a:p>
              <a:p>
                <a:pPr marL="0" lvl="0" indent="0" algn="ctr">
                  <a:lnSpc>
                    <a:spcPct val="100000"/>
                  </a:lnSpc>
                  <a:spcBef>
                    <a:spcPct val="0"/>
                  </a:spcBef>
                  <a:buNone/>
                </a:pPr>
                <a:r>
                  <a:rPr lang="en-US" altLang="zh-CN" sz="1200" dirty="0">
                    <a:solidFill>
                      <a:srgbClr val="A6A6A6"/>
                    </a:solidFill>
                  </a:rPr>
                  <a:t>innovation</a:t>
                </a:r>
                <a:endParaRPr lang="zh-CN" altLang="en-US" sz="1200" dirty="0">
                  <a:solidFill>
                    <a:srgbClr val="A6A6A6"/>
                  </a:solidFill>
                </a:endParaRPr>
              </a:p>
            </p:txBody>
          </p:sp>
        </p:grpSp>
        <p:grpSp>
          <p:nvGrpSpPr>
            <p:cNvPr id="25651" name="组合 3"/>
            <p:cNvGrpSpPr/>
            <p:nvPr/>
          </p:nvGrpSpPr>
          <p:grpSpPr>
            <a:xfrm>
              <a:off x="823" y="5468"/>
              <a:ext cx="2353" cy="2353"/>
              <a:chOff x="0" y="0"/>
              <a:chExt cx="1494170" cy="1494170"/>
            </a:xfrm>
          </p:grpSpPr>
          <p:grpSp>
            <p:nvGrpSpPr>
              <p:cNvPr id="25652" name="组合 19"/>
              <p:cNvGrpSpPr/>
              <p:nvPr/>
            </p:nvGrpSpPr>
            <p:grpSpPr>
              <a:xfrm>
                <a:off x="0" y="0"/>
                <a:ext cx="1494170" cy="1494170"/>
                <a:chOff x="0" y="0"/>
                <a:chExt cx="1646508" cy="1646508"/>
              </a:xfrm>
            </p:grpSpPr>
            <p:sp>
              <p:nvSpPr>
                <p:cNvPr id="25653" name="圆角矩形 20"/>
                <p:cNvSpPr/>
                <p:nvPr/>
              </p:nvSpPr>
              <p:spPr>
                <a:xfrm rot="2700000">
                  <a:off x="24" y="-90"/>
                  <a:ext cx="1646277" cy="1645523"/>
                </a:xfrm>
                <a:prstGeom prst="roundRect">
                  <a:avLst>
                    <a:gd name="adj" fmla="val 6889"/>
                  </a:avLst>
                </a:prstGeom>
                <a:solidFill>
                  <a:srgbClr val="E14956"/>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25654" name="圆角矩形 21"/>
                <p:cNvGrpSpPr/>
                <p:nvPr/>
              </p:nvGrpSpPr>
              <p:grpSpPr>
                <a:xfrm>
                  <a:off x="-175893" y="-166856"/>
                  <a:ext cx="1997244" cy="1978550"/>
                  <a:chOff x="0" y="0"/>
                  <a:chExt cx="1749552" cy="1749552"/>
                </a:xfrm>
              </p:grpSpPr>
              <p:pic>
                <p:nvPicPr>
                  <p:cNvPr id="25655" name="圆角矩形 21"/>
                  <p:cNvPicPr/>
                  <p:nvPr/>
                </p:nvPicPr>
                <p:blipFill>
                  <a:blip r:embed="rId11"/>
                  <a:stretch>
                    <a:fillRect/>
                  </a:stretch>
                </p:blipFill>
                <p:spPr>
                  <a:xfrm>
                    <a:off x="0" y="0"/>
                    <a:ext cx="1749552" cy="1749552"/>
                  </a:xfrm>
                  <a:prstGeom prst="rect">
                    <a:avLst/>
                  </a:prstGeom>
                  <a:noFill/>
                  <a:ln w="9525">
                    <a:noFill/>
                  </a:ln>
                </p:spPr>
              </p:pic>
              <p:sp>
                <p:nvSpPr>
                  <p:cNvPr id="25656" name="文本框 25655"/>
                  <p:cNvSpPr txBox="1"/>
                  <p:nvPr/>
                </p:nvSpPr>
                <p:spPr>
                  <a:xfrm rot="2700000">
                    <a:off x="256526" y="262837"/>
                    <a:ext cx="1237418" cy="1225353"/>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sp>
            <p:nvSpPr>
              <p:cNvPr id="25657" name="文本框 44"/>
              <p:cNvSpPr txBox="1"/>
              <p:nvPr/>
            </p:nvSpPr>
            <p:spPr>
              <a:xfrm>
                <a:off x="249988" y="494615"/>
                <a:ext cx="911799" cy="567607"/>
              </a:xfrm>
              <a:prstGeom prst="rect">
                <a:avLst/>
              </a:prstGeom>
              <a:noFill/>
              <a:ln w="9525">
                <a:noFill/>
              </a:ln>
            </p:spPr>
            <p:txBody>
              <a:bodyPr>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a:lnSpc>
                    <a:spcPct val="100000"/>
                  </a:lnSpc>
                  <a:spcBef>
                    <a:spcPct val="0"/>
                  </a:spcBef>
                  <a:buNone/>
                </a:pPr>
                <a:r>
                  <a:rPr lang="zh-CN" altLang="en-US" sz="1800" dirty="0">
                    <a:solidFill>
                      <a:srgbClr val="404040"/>
                    </a:solidFill>
                  </a:rPr>
                  <a:t>专业</a:t>
                </a:r>
                <a:endParaRPr lang="en-US" altLang="zh-CN" sz="1800" dirty="0">
                  <a:solidFill>
                    <a:srgbClr val="404040"/>
                  </a:solidFill>
                </a:endParaRPr>
              </a:p>
              <a:p>
                <a:pPr marL="0" lvl="0" indent="0" algn="ctr">
                  <a:lnSpc>
                    <a:spcPct val="100000"/>
                  </a:lnSpc>
                  <a:spcBef>
                    <a:spcPct val="0"/>
                  </a:spcBef>
                  <a:buNone/>
                </a:pPr>
                <a:r>
                  <a:rPr lang="en-US" altLang="zh-CN" sz="1200" dirty="0">
                    <a:solidFill>
                      <a:srgbClr val="A6A6A6"/>
                    </a:solidFill>
                  </a:rPr>
                  <a:t>profession</a:t>
                </a:r>
                <a:endParaRPr lang="en-US" altLang="zh-CN" sz="1200" dirty="0">
                  <a:solidFill>
                    <a:srgbClr val="A6A6A6"/>
                  </a:solidFill>
                </a:endParaRPr>
              </a:p>
            </p:txBody>
          </p:sp>
        </p:grpSp>
      </p:gr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122" name="圆角矩形 1"/>
          <p:cNvGrpSpPr/>
          <p:nvPr/>
        </p:nvGrpSpPr>
        <p:grpSpPr>
          <a:xfrm>
            <a:off x="5422900" y="1122363"/>
            <a:ext cx="1092200" cy="1449387"/>
            <a:chOff x="0" y="0"/>
            <a:chExt cx="918" cy="913"/>
          </a:xfrm>
        </p:grpSpPr>
        <p:pic>
          <p:nvPicPr>
            <p:cNvPr id="5123" name="圆角矩形 1"/>
            <p:cNvPicPr/>
            <p:nvPr/>
          </p:nvPicPr>
          <p:blipFill>
            <a:blip r:embed="rId1"/>
            <a:stretch>
              <a:fillRect/>
            </a:stretch>
          </p:blipFill>
          <p:spPr>
            <a:xfrm>
              <a:off x="0" y="0"/>
              <a:ext cx="918" cy="913"/>
            </a:xfrm>
            <a:prstGeom prst="rect">
              <a:avLst/>
            </a:prstGeom>
            <a:noFill/>
            <a:ln w="9525">
              <a:noFill/>
            </a:ln>
          </p:spPr>
        </p:pic>
        <p:sp>
          <p:nvSpPr>
            <p:cNvPr id="5124" name="文本框 5123"/>
            <p:cNvSpPr txBox="1"/>
            <p:nvPr/>
          </p:nvSpPr>
          <p:spPr>
            <a:xfrm rot="2700000">
              <a:off x="133" y="133"/>
              <a:ext cx="646" cy="64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5125" name="圆角矩形 2"/>
          <p:cNvGrpSpPr/>
          <p:nvPr/>
        </p:nvGrpSpPr>
        <p:grpSpPr>
          <a:xfrm>
            <a:off x="6007100" y="96838"/>
            <a:ext cx="774700" cy="1030287"/>
            <a:chOff x="0" y="0"/>
            <a:chExt cx="649" cy="649"/>
          </a:xfrm>
        </p:grpSpPr>
        <p:pic>
          <p:nvPicPr>
            <p:cNvPr id="5126" name="圆角矩形 2"/>
            <p:cNvPicPr/>
            <p:nvPr/>
          </p:nvPicPr>
          <p:blipFill>
            <a:blip r:embed="rId2"/>
            <a:stretch>
              <a:fillRect/>
            </a:stretch>
          </p:blipFill>
          <p:spPr>
            <a:xfrm>
              <a:off x="0" y="0"/>
              <a:ext cx="649" cy="649"/>
            </a:xfrm>
            <a:prstGeom prst="rect">
              <a:avLst/>
            </a:prstGeom>
            <a:noFill/>
            <a:ln w="9525">
              <a:noFill/>
            </a:ln>
          </p:spPr>
        </p:pic>
        <p:sp>
          <p:nvSpPr>
            <p:cNvPr id="5127" name="文本框 5126"/>
            <p:cNvSpPr txBox="1"/>
            <p:nvPr/>
          </p:nvSpPr>
          <p:spPr>
            <a:xfrm rot="2700000">
              <a:off x="96" y="98"/>
              <a:ext cx="456" cy="456"/>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nvGrpSpPr>
          <p:cNvPr id="5128" name="组合 4"/>
          <p:cNvGrpSpPr/>
          <p:nvPr/>
        </p:nvGrpSpPr>
        <p:grpSpPr>
          <a:xfrm>
            <a:off x="2892425" y="-1423987"/>
            <a:ext cx="1120775" cy="1492250"/>
            <a:chOff x="0" y="0"/>
            <a:chExt cx="1646508" cy="1646508"/>
          </a:xfrm>
        </p:grpSpPr>
        <p:sp>
          <p:nvSpPr>
            <p:cNvPr id="5129" name="圆角矩形 5"/>
            <p:cNvSpPr/>
            <p:nvPr/>
          </p:nvSpPr>
          <p:spPr>
            <a:xfrm rot="2700000">
              <a:off x="0" y="0"/>
              <a:ext cx="1646508" cy="1646508"/>
            </a:xfrm>
            <a:prstGeom prst="roundRect">
              <a:avLst>
                <a:gd name="adj" fmla="val 6889"/>
              </a:avLst>
            </a:prstGeom>
            <a:solidFill>
              <a:schemeClr val="accent1"/>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30" name="圆角矩形 6"/>
            <p:cNvGrpSpPr/>
            <p:nvPr/>
          </p:nvGrpSpPr>
          <p:grpSpPr>
            <a:xfrm>
              <a:off x="-166715" y="-168955"/>
              <a:ext cx="1982108" cy="1982108"/>
              <a:chOff x="0" y="0"/>
              <a:chExt cx="1798320" cy="1798320"/>
            </a:xfrm>
          </p:grpSpPr>
          <p:pic>
            <p:nvPicPr>
              <p:cNvPr id="5131" name="圆角矩形 6"/>
              <p:cNvPicPr/>
              <p:nvPr/>
            </p:nvPicPr>
            <p:blipFill>
              <a:blip r:embed="rId3"/>
              <a:stretch>
                <a:fillRect/>
              </a:stretch>
            </p:blipFill>
            <p:spPr>
              <a:xfrm>
                <a:off x="0" y="0"/>
                <a:ext cx="1798320" cy="1798320"/>
              </a:xfrm>
              <a:prstGeom prst="rect">
                <a:avLst/>
              </a:prstGeom>
              <a:noFill/>
              <a:ln w="9525">
                <a:noFill/>
              </a:ln>
            </p:spPr>
          </p:pic>
          <p:sp>
            <p:nvSpPr>
              <p:cNvPr id="5132" name="文本框 5131"/>
              <p:cNvSpPr txBox="1"/>
              <p:nvPr/>
            </p:nvSpPr>
            <p:spPr>
              <a:xfrm rot="2700000">
                <a:off x="263613" y="265645"/>
                <a:ext cx="1269128"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33" name="组合 7"/>
          <p:cNvGrpSpPr/>
          <p:nvPr/>
        </p:nvGrpSpPr>
        <p:grpSpPr>
          <a:xfrm>
            <a:off x="3921125" y="-65087"/>
            <a:ext cx="1120775" cy="1492250"/>
            <a:chOff x="0" y="0"/>
            <a:chExt cx="1646508" cy="1646508"/>
          </a:xfrm>
        </p:grpSpPr>
        <p:sp>
          <p:nvSpPr>
            <p:cNvPr id="5134" name="圆角矩形 8"/>
            <p:cNvSpPr/>
            <p:nvPr/>
          </p:nvSpPr>
          <p:spPr>
            <a:xfrm rot="2700000">
              <a:off x="0" y="0"/>
              <a:ext cx="1646508" cy="1646508"/>
            </a:xfrm>
            <a:prstGeom prst="roundRect">
              <a:avLst>
                <a:gd name="adj" fmla="val 6889"/>
              </a:avLst>
            </a:prstGeom>
            <a:solidFill>
              <a:srgbClr val="000000"/>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35" name="圆角矩形 9"/>
            <p:cNvGrpSpPr/>
            <p:nvPr/>
          </p:nvGrpSpPr>
          <p:grpSpPr>
            <a:xfrm>
              <a:off x="-166715" y="-168395"/>
              <a:ext cx="1982108" cy="1982108"/>
              <a:chOff x="0" y="0"/>
              <a:chExt cx="1798320" cy="1798320"/>
            </a:xfrm>
          </p:grpSpPr>
          <p:pic>
            <p:nvPicPr>
              <p:cNvPr id="5136" name="圆角矩形 9"/>
              <p:cNvPicPr/>
              <p:nvPr/>
            </p:nvPicPr>
            <p:blipFill>
              <a:blip r:embed="rId4"/>
              <a:stretch>
                <a:fillRect/>
              </a:stretch>
            </p:blipFill>
            <p:spPr>
              <a:xfrm>
                <a:off x="0" y="0"/>
                <a:ext cx="1798320" cy="1798320"/>
              </a:xfrm>
              <a:prstGeom prst="rect">
                <a:avLst/>
              </a:prstGeom>
              <a:noFill/>
              <a:ln w="9525">
                <a:noFill/>
              </a:ln>
            </p:spPr>
          </p:pic>
          <p:sp>
            <p:nvSpPr>
              <p:cNvPr id="5137" name="文本框 5136"/>
              <p:cNvSpPr txBox="1"/>
              <p:nvPr/>
            </p:nvSpPr>
            <p:spPr>
              <a:xfrm rot="2700000">
                <a:off x="263613" y="265137"/>
                <a:ext cx="1269128"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38" name="组合 10"/>
          <p:cNvGrpSpPr/>
          <p:nvPr/>
        </p:nvGrpSpPr>
        <p:grpSpPr>
          <a:xfrm>
            <a:off x="2968625" y="1271588"/>
            <a:ext cx="1120775" cy="1495425"/>
            <a:chOff x="0" y="0"/>
            <a:chExt cx="1646508" cy="1646508"/>
          </a:xfrm>
        </p:grpSpPr>
        <p:sp>
          <p:nvSpPr>
            <p:cNvPr id="5139" name="圆角矩形 11"/>
            <p:cNvSpPr/>
            <p:nvPr/>
          </p:nvSpPr>
          <p:spPr>
            <a:xfrm rot="2700000">
              <a:off x="-1" y="1"/>
              <a:ext cx="1646508" cy="1646508"/>
            </a:xfrm>
            <a:prstGeom prst="roundRect">
              <a:avLst>
                <a:gd name="adj" fmla="val 6889"/>
              </a:avLst>
            </a:prstGeom>
            <a:solidFill>
              <a:schemeClr val="accent2"/>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40" name="圆角矩形 12"/>
            <p:cNvGrpSpPr/>
            <p:nvPr/>
          </p:nvGrpSpPr>
          <p:grpSpPr>
            <a:xfrm>
              <a:off x="-171195" y="-171783"/>
              <a:ext cx="1988827" cy="1986716"/>
              <a:chOff x="0" y="0"/>
              <a:chExt cx="1804416" cy="1804416"/>
            </a:xfrm>
          </p:grpSpPr>
          <p:pic>
            <p:nvPicPr>
              <p:cNvPr id="5141" name="圆角矩形 12"/>
              <p:cNvPicPr/>
              <p:nvPr/>
            </p:nvPicPr>
            <p:blipFill>
              <a:blip r:embed="rId5"/>
              <a:stretch>
                <a:fillRect/>
              </a:stretch>
            </p:blipFill>
            <p:spPr>
              <a:xfrm>
                <a:off x="0" y="0"/>
                <a:ext cx="1804416" cy="1804416"/>
              </a:xfrm>
              <a:prstGeom prst="rect">
                <a:avLst/>
              </a:prstGeom>
              <a:noFill/>
              <a:ln w="9525">
                <a:noFill/>
              </a:ln>
            </p:spPr>
          </p:pic>
          <p:sp>
            <p:nvSpPr>
              <p:cNvPr id="5142" name="文本框 5141"/>
              <p:cNvSpPr txBox="1"/>
              <p:nvPr/>
            </p:nvSpPr>
            <p:spPr>
              <a:xfrm rot="2700000">
                <a:off x="266974" y="269167"/>
                <a:ext cx="1270533" cy="126912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43" name="组合 13"/>
          <p:cNvGrpSpPr/>
          <p:nvPr/>
        </p:nvGrpSpPr>
        <p:grpSpPr>
          <a:xfrm>
            <a:off x="4805363" y="-1982787"/>
            <a:ext cx="1725612" cy="2298700"/>
            <a:chOff x="0" y="0"/>
            <a:chExt cx="1646508" cy="1646508"/>
          </a:xfrm>
        </p:grpSpPr>
        <p:sp>
          <p:nvSpPr>
            <p:cNvPr id="5144" name="圆角矩形 14"/>
            <p:cNvSpPr/>
            <p:nvPr/>
          </p:nvSpPr>
          <p:spPr>
            <a:xfrm rot="2700000">
              <a:off x="0" y="0"/>
              <a:ext cx="1646508" cy="1646508"/>
            </a:xfrm>
            <a:prstGeom prst="roundRect">
              <a:avLst>
                <a:gd name="adj" fmla="val 6889"/>
              </a:avLst>
            </a:prstGeom>
            <a:solidFill>
              <a:srgbClr val="000000"/>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45" name="圆角矩形 15"/>
            <p:cNvGrpSpPr/>
            <p:nvPr/>
          </p:nvGrpSpPr>
          <p:grpSpPr>
            <a:xfrm>
              <a:off x="-165992" y="-167901"/>
              <a:ext cx="1980991" cy="1980991"/>
              <a:chOff x="0" y="0"/>
              <a:chExt cx="2767584" cy="2767584"/>
            </a:xfrm>
          </p:grpSpPr>
          <p:pic>
            <p:nvPicPr>
              <p:cNvPr id="5146" name="圆角矩形 15"/>
              <p:cNvPicPr/>
              <p:nvPr/>
            </p:nvPicPr>
            <p:blipFill>
              <a:blip r:embed="rId6"/>
              <a:stretch>
                <a:fillRect/>
              </a:stretch>
            </p:blipFill>
            <p:spPr>
              <a:xfrm>
                <a:off x="0" y="0"/>
                <a:ext cx="2767584" cy="2767584"/>
              </a:xfrm>
              <a:prstGeom prst="rect">
                <a:avLst/>
              </a:prstGeom>
              <a:noFill/>
              <a:ln w="9525">
                <a:noFill/>
              </a:ln>
            </p:spPr>
          </p:pic>
          <p:sp>
            <p:nvSpPr>
              <p:cNvPr id="5147" name="文本框 5146"/>
              <p:cNvSpPr txBox="1"/>
              <p:nvPr/>
            </p:nvSpPr>
            <p:spPr>
              <a:xfrm rot="2700000">
                <a:off x="404914" y="407580"/>
                <a:ext cx="1954268" cy="1954268"/>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48" name="组合 16"/>
          <p:cNvGrpSpPr/>
          <p:nvPr/>
        </p:nvGrpSpPr>
        <p:grpSpPr>
          <a:xfrm>
            <a:off x="1774825" y="-212725"/>
            <a:ext cx="1327150" cy="1768475"/>
            <a:chOff x="0" y="0"/>
            <a:chExt cx="1646508" cy="1646508"/>
          </a:xfrm>
        </p:grpSpPr>
        <p:sp>
          <p:nvSpPr>
            <p:cNvPr id="5149" name="圆角矩形 17"/>
            <p:cNvSpPr/>
            <p:nvPr/>
          </p:nvSpPr>
          <p:spPr>
            <a:xfrm rot="2700000">
              <a:off x="0" y="0"/>
              <a:ext cx="1646508" cy="1646508"/>
            </a:xfrm>
            <a:prstGeom prst="roundRect">
              <a:avLst>
                <a:gd name="adj" fmla="val 6889"/>
              </a:avLst>
            </a:prstGeom>
            <a:solidFill>
              <a:srgbClr val="BBC7EC"/>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50" name="圆角矩形 18"/>
            <p:cNvGrpSpPr/>
            <p:nvPr/>
          </p:nvGrpSpPr>
          <p:grpSpPr>
            <a:xfrm>
              <a:off x="-170233" y="-169228"/>
              <a:ext cx="1984669" cy="1984669"/>
              <a:chOff x="0" y="0"/>
              <a:chExt cx="2133600" cy="2133600"/>
            </a:xfrm>
          </p:grpSpPr>
          <p:pic>
            <p:nvPicPr>
              <p:cNvPr id="5151" name="圆角矩形 18"/>
              <p:cNvPicPr/>
              <p:nvPr/>
            </p:nvPicPr>
            <p:blipFill>
              <a:blip r:embed="rId7"/>
              <a:stretch>
                <a:fillRect/>
              </a:stretch>
            </p:blipFill>
            <p:spPr>
              <a:xfrm>
                <a:off x="0" y="0"/>
                <a:ext cx="2133600" cy="2133600"/>
              </a:xfrm>
              <a:prstGeom prst="rect">
                <a:avLst/>
              </a:prstGeom>
              <a:noFill/>
              <a:ln w="9525">
                <a:noFill/>
              </a:ln>
            </p:spPr>
          </p:pic>
          <p:sp>
            <p:nvSpPr>
              <p:cNvPr id="5152" name="文本框 5151"/>
              <p:cNvSpPr txBox="1"/>
              <p:nvPr/>
            </p:nvSpPr>
            <p:spPr>
              <a:xfrm rot="2700000">
                <a:off x="316139" y="315058"/>
                <a:ext cx="1503801" cy="1503801"/>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53" name="组合 19"/>
          <p:cNvGrpSpPr/>
          <p:nvPr/>
        </p:nvGrpSpPr>
        <p:grpSpPr>
          <a:xfrm>
            <a:off x="6099175" y="533400"/>
            <a:ext cx="590550" cy="787400"/>
            <a:chOff x="0" y="0"/>
            <a:chExt cx="1646508" cy="1646508"/>
          </a:xfrm>
        </p:grpSpPr>
        <p:sp>
          <p:nvSpPr>
            <p:cNvPr id="5154" name="圆角矩形 20"/>
            <p:cNvSpPr/>
            <p:nvPr/>
          </p:nvSpPr>
          <p:spPr>
            <a:xfrm rot="2700000">
              <a:off x="0" y="0"/>
              <a:ext cx="1646508" cy="1646508"/>
            </a:xfrm>
            <a:prstGeom prst="roundRect">
              <a:avLst>
                <a:gd name="adj" fmla="val 6889"/>
              </a:avLst>
            </a:prstGeom>
            <a:solidFill>
              <a:srgbClr val="A6315B"/>
            </a:solid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nvGrpSpPr>
            <p:cNvPr id="5155" name="圆角矩形 21"/>
            <p:cNvGrpSpPr/>
            <p:nvPr/>
          </p:nvGrpSpPr>
          <p:grpSpPr>
            <a:xfrm>
              <a:off x="-176601" y="-172087"/>
              <a:ext cx="2001304" cy="1988557"/>
              <a:chOff x="0" y="0"/>
              <a:chExt cx="957072" cy="950976"/>
            </a:xfrm>
          </p:grpSpPr>
          <p:pic>
            <p:nvPicPr>
              <p:cNvPr id="5156" name="圆角矩形 21"/>
              <p:cNvPicPr/>
              <p:nvPr/>
            </p:nvPicPr>
            <p:blipFill>
              <a:blip r:embed="rId8"/>
              <a:stretch>
                <a:fillRect/>
              </a:stretch>
            </p:blipFill>
            <p:spPr>
              <a:xfrm>
                <a:off x="0" y="0"/>
                <a:ext cx="957072" cy="950976"/>
              </a:xfrm>
              <a:prstGeom prst="rect">
                <a:avLst/>
              </a:prstGeom>
              <a:noFill/>
              <a:ln w="9525">
                <a:noFill/>
              </a:ln>
            </p:spPr>
          </p:pic>
          <p:sp>
            <p:nvSpPr>
              <p:cNvPr id="5157" name="文本框 5156"/>
              <p:cNvSpPr txBox="1"/>
              <p:nvPr/>
            </p:nvSpPr>
            <p:spPr>
              <a:xfrm rot="2700000">
                <a:off x="143677" y="141518"/>
                <a:ext cx="668955" cy="668955"/>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grpSp>
      <p:grpSp>
        <p:nvGrpSpPr>
          <p:cNvPr id="5158" name="圆角矩形 25"/>
          <p:cNvGrpSpPr/>
          <p:nvPr/>
        </p:nvGrpSpPr>
        <p:grpSpPr>
          <a:xfrm>
            <a:off x="4440238" y="1206500"/>
            <a:ext cx="1090612" cy="1457325"/>
            <a:chOff x="0" y="0"/>
            <a:chExt cx="917" cy="918"/>
          </a:xfrm>
        </p:grpSpPr>
        <p:pic>
          <p:nvPicPr>
            <p:cNvPr id="5159" name="圆角矩形 25"/>
            <p:cNvPicPr/>
            <p:nvPr/>
          </p:nvPicPr>
          <p:blipFill>
            <a:blip r:embed="rId9"/>
            <a:stretch>
              <a:fillRect/>
            </a:stretch>
          </p:blipFill>
          <p:spPr>
            <a:xfrm>
              <a:off x="0" y="0"/>
              <a:ext cx="917" cy="918"/>
            </a:xfrm>
            <a:prstGeom prst="rect">
              <a:avLst/>
            </a:prstGeom>
            <a:noFill/>
            <a:ln w="9525">
              <a:noFill/>
            </a:ln>
          </p:spPr>
        </p:pic>
        <p:sp>
          <p:nvSpPr>
            <p:cNvPr id="5160" name="文本框 5159"/>
            <p:cNvSpPr txBox="1"/>
            <p:nvPr/>
          </p:nvSpPr>
          <p:spPr>
            <a:xfrm rot="2700000">
              <a:off x="134" y="136"/>
              <a:ext cx="646" cy="646"/>
            </a:xfrm>
            <a:prstGeom prst="rect">
              <a:avLst/>
            </a:prstGeom>
            <a:noFill/>
            <a:ln w="9525">
              <a:noFill/>
            </a:ln>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grpSp>
      <p:sp>
        <p:nvSpPr>
          <p:cNvPr id="5161" name="任意多边形 26"/>
          <p:cNvSpPr/>
          <p:nvPr/>
        </p:nvSpPr>
        <p:spPr>
          <a:xfrm rot="2700000">
            <a:off x="5114925" y="1162050"/>
            <a:ext cx="863600" cy="1149350"/>
          </a:xfrm>
          <a:custGeom>
            <a:avLst/>
            <a:gdLst/>
            <a:ahLst/>
            <a:cxnLst>
              <a:cxn ang="0">
                <a:pos x="86447" y="86445"/>
              </a:cxn>
              <a:cxn ang="0">
                <a:pos x="65922" y="135997"/>
              </a:cxn>
              <a:cxn ang="0">
                <a:pos x="65922" y="1013353"/>
              </a:cxn>
              <a:cxn ang="0">
                <a:pos x="135998" y="1083429"/>
              </a:cxn>
              <a:cxn ang="0">
                <a:pos x="1013354" y="1083429"/>
              </a:cxn>
              <a:cxn ang="0">
                <a:pos x="1083430" y="1013353"/>
              </a:cxn>
              <a:cxn ang="0">
                <a:pos x="1083431" y="135997"/>
              </a:cxn>
              <a:cxn ang="0">
                <a:pos x="1013355" y="65921"/>
              </a:cxn>
              <a:cxn ang="0">
                <a:pos x="135998" y="65921"/>
              </a:cxn>
              <a:cxn ang="0">
                <a:pos x="86447" y="86445"/>
              </a:cxn>
              <a:cxn ang="0">
                <a:pos x="23185" y="23184"/>
              </a:cxn>
              <a:cxn ang="0">
                <a:pos x="79156" y="0"/>
              </a:cxn>
              <a:cxn ang="0">
                <a:pos x="1070194" y="0"/>
              </a:cxn>
              <a:cxn ang="0">
                <a:pos x="1149350" y="79156"/>
              </a:cxn>
              <a:cxn ang="0">
                <a:pos x="1149350" y="1070194"/>
              </a:cxn>
              <a:cxn ang="0">
                <a:pos x="1070194" y="1149350"/>
              </a:cxn>
              <a:cxn ang="0">
                <a:pos x="79156" y="1149350"/>
              </a:cxn>
              <a:cxn ang="0">
                <a:pos x="0" y="1070194"/>
              </a:cxn>
              <a:cxn ang="0">
                <a:pos x="0" y="79156"/>
              </a:cxn>
              <a:cxn ang="0">
                <a:pos x="23185" y="23184"/>
              </a:cxn>
            </a:cxnLst>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BBC7EC">
              <a:alpha val="100000"/>
            </a:srgbClr>
          </a:solidFill>
          <a:ln w="9525">
            <a:noFill/>
          </a:ln>
        </p:spPr>
        <p:txBody>
          <a:bodyPr/>
          <a:p>
            <a:endParaRPr lang="zh-CN" altLang="en-US"/>
          </a:p>
        </p:txBody>
      </p:sp>
      <p:sp>
        <p:nvSpPr>
          <p:cNvPr id="5162" name="文本框 27"/>
          <p:cNvSpPr txBox="1"/>
          <p:nvPr/>
        </p:nvSpPr>
        <p:spPr>
          <a:xfrm>
            <a:off x="612775" y="2995613"/>
            <a:ext cx="8280400" cy="15240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algn="ctr" eaLnBrk="1" hangingPunct="1">
              <a:lnSpc>
                <a:spcPct val="100000"/>
              </a:lnSpc>
              <a:spcBef>
                <a:spcPct val="0"/>
              </a:spcBef>
              <a:buNone/>
            </a:pPr>
            <a:r>
              <a:rPr lang="zh-CN" altLang="en-US" sz="4000" b="1" dirty="0"/>
              <a:t>一、</a:t>
            </a:r>
            <a:r>
              <a:rPr lang="" altLang="en-US" sz="4000" b="1" dirty="0">
                <a:solidFill>
                  <a:srgbClr val="262626"/>
                </a:solidFill>
                <a:sym typeface="Calibri Light" panose="020F0302020204030204" pitchFamily="2" charset="0"/>
              </a:rPr>
              <a:t>支持疫情防控和经济社会发展税费优惠政策指引</a:t>
            </a:r>
            <a:endParaRPr lang="" altLang="en-US" sz="4000" b="1" dirty="0">
              <a:solidFill>
                <a:srgbClr val="262626"/>
              </a:solidFill>
              <a:sym typeface="Calibri Light" panose="020F0302020204030204" pitchFamily="2" charset="0"/>
            </a:endParaRPr>
          </a:p>
          <a:p>
            <a:pPr marL="0" lvl="0" indent="0" algn="ctr" eaLnBrk="1" hangingPunct="1">
              <a:lnSpc>
                <a:spcPct val="100000"/>
              </a:lnSpc>
              <a:spcBef>
                <a:spcPct val="0"/>
              </a:spcBef>
              <a:buNone/>
            </a:pPr>
            <a:endParaRPr lang="zh-CN" altLang="en-US" sz="1400" dirty="0">
              <a:solidFill>
                <a:srgbClr val="000000"/>
              </a:solidFill>
              <a:latin typeface="Arial" panose="020B0604020202020204" pitchFamily="34" charset="0"/>
              <a:sym typeface="宋体" panose="02010600030101010101" pitchFamily="2" charset="-122"/>
            </a:endParaRPr>
          </a:p>
        </p:txBody>
      </p:sp>
      <p:cxnSp>
        <p:nvCxnSpPr>
          <p:cNvPr id="5163" name="直接连接符 30"/>
          <p:cNvCxnSpPr/>
          <p:nvPr/>
        </p:nvCxnSpPr>
        <p:spPr>
          <a:xfrm>
            <a:off x="4111625" y="4781550"/>
            <a:ext cx="952500" cy="0"/>
          </a:xfrm>
          <a:prstGeom prst="line">
            <a:avLst/>
          </a:prstGeom>
          <a:ln w="25400" cap="rnd" cmpd="sng">
            <a:solidFill>
              <a:srgbClr val="34B2E4"/>
            </a:solidFill>
            <a:prstDash val="solid"/>
            <a:headEnd type="none" w="med" len="med"/>
            <a:tailEnd type="none" w="med" len="med"/>
          </a:ln>
        </p:spPr>
      </p:cxn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6147" name="矩形 38"/>
          <p:cNvSpPr/>
          <p:nvPr/>
        </p:nvSpPr>
        <p:spPr>
          <a:xfrm>
            <a:off x="179388" y="982663"/>
            <a:ext cx="8929687" cy="5272087"/>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2000" dirty="0">
                <a:solidFill>
                  <a:srgbClr val="FF0066"/>
                </a:solidFill>
                <a:latin typeface="微软雅黑" panose="020B0503020204020204" pitchFamily="2" charset="-122"/>
                <a:ea typeface="微软雅黑" panose="020B0503020204020204" pitchFamily="2" charset="-122"/>
              </a:rPr>
              <a:t>1.取得政府规定标准的疫情防治临时性工作补助和奖金免征个人所得税</a:t>
            </a:r>
            <a:endParaRPr lang="zh-CN" altLang="en-US" sz="20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【享受主体】</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       参加疫情防治工作的医务人员和防疫工作者</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【优惠内容】</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       自2020年1月1日至2020年12月31日，对参加疫情防治工作的医务人员和防疫工作者按照政府规定标准取得的临时性工作补助和奖金，免征个人所得税。政府规定标准包括各级政府规定的补助和奖金标准。</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对省级及省级以上人民政府规定的对参与疫情防控人员的临时性工作补助和奖金，比照执行。</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【政策依据】</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（1）《财政部 税务总局关于支持新型冠状病毒感染的肺炎疫情防控有关个人所得税政策的公告》（2020年第10号）</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（2）《财政部 税务总局关于支持疫情防控保供等税费政策实施期限的公告》（2020年第28号）</a:t>
            </a:r>
            <a:endParaRPr lang="zh-CN" altLang="en-US" sz="2000" dirty="0">
              <a:latin typeface="微软雅黑" panose="020B0503020204020204" pitchFamily="2" charset="-122"/>
              <a:ea typeface="微软雅黑" panose="020B0503020204020204" pitchFamily="2" charset="-122"/>
            </a:endParaRPr>
          </a:p>
        </p:txBody>
      </p:sp>
      <p:sp>
        <p:nvSpPr>
          <p:cNvPr id="6148"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6149" name="矩形 50"/>
          <p:cNvSpPr/>
          <p:nvPr/>
        </p:nvSpPr>
        <p:spPr>
          <a:xfrm>
            <a:off x="1260475" y="117475"/>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一、支持防护救治</a:t>
            </a:r>
            <a:endParaRPr lang="zh-CN" altLang="en-US" sz="2800" b="1">
              <a:solidFill>
                <a:srgbClr val="FF0066"/>
              </a:solidFill>
              <a:ea typeface="微软雅黑" panose="020B0503020204020204" pitchFamily="2" charset="-122"/>
              <a:sym typeface="Calibri Light" panose="020F0302020204030204" pitchFamily="2" charset="0"/>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7171" name="矩形 38"/>
          <p:cNvSpPr/>
          <p:nvPr/>
        </p:nvSpPr>
        <p:spPr>
          <a:xfrm>
            <a:off x="179388" y="982663"/>
            <a:ext cx="8929687" cy="6003925"/>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2000" dirty="0">
                <a:solidFill>
                  <a:srgbClr val="FF0066"/>
                </a:solidFill>
                <a:latin typeface="微软雅黑" panose="020B0503020204020204" pitchFamily="2" charset="-122"/>
                <a:ea typeface="微软雅黑" panose="020B0503020204020204" pitchFamily="2" charset="-122"/>
              </a:rPr>
              <a:t>2.个人取得单位发放的预防新型冠状病毒感染肺炎的医药防护用品等免征个人所得税</a:t>
            </a:r>
            <a:endParaRPr lang="zh-CN" altLang="en-US" sz="20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【享受主体】</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       取得单位发放的用于预防新型冠状病毒感染的肺炎的药品、医疗用品和防护用品等实物（不包括现金）的个人</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【优惠内容】</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       自2020年1月1日至2020年12月31日，单位发给个人用于预防新型冠状病毒感染的肺炎的药品、医疗用品和防护用品等实物（不包括现金），不计入工资、薪金收入，免征个人所得税。</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【政策依据】</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（1）《财政部 税务总局关于支持新型冠状病毒感染的肺炎疫情防控有关个人所得税政策的公告》（2020年第10号）</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2000" dirty="0">
                <a:latin typeface="微软雅黑" panose="020B0503020204020204" pitchFamily="2" charset="-122"/>
                <a:ea typeface="微软雅黑" panose="020B0503020204020204" pitchFamily="2" charset="-122"/>
              </a:rPr>
              <a:t>（2）《财政部 税务总局关于支持疫情防控保供等税费政策实施期限的公告》（2020年第28号）</a:t>
            </a: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p:txBody>
      </p:sp>
      <p:sp>
        <p:nvSpPr>
          <p:cNvPr id="7172"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7173" name="矩形 50"/>
          <p:cNvSpPr/>
          <p:nvPr/>
        </p:nvSpPr>
        <p:spPr>
          <a:xfrm>
            <a:off x="1260475" y="117475"/>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一、支持防护救治</a:t>
            </a:r>
            <a:endParaRPr lang="zh-CN" altLang="en-US">
              <a:solidFill>
                <a:srgbClr val="FF0066"/>
              </a:solidFill>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8195" name="矩形 38"/>
          <p:cNvSpPr/>
          <p:nvPr/>
        </p:nvSpPr>
        <p:spPr>
          <a:xfrm>
            <a:off x="179388" y="695325"/>
            <a:ext cx="8929687" cy="5578475"/>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1.对疫情防控重点保障物资生产企业扩大产能购置设备允许企业所得税税前一次性扣除</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疫情防控重点保障物资生产企业</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自2020年1月1日至2020年12月31日，对疫情防控重点保障物资生产企业为扩大产能新购置的相关设备，允许一次性计入当期成本费用在企业所得税税前扣除。</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企业名单由省级及省级以上发展改革部门、工业和信息化部门确定。</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疫情防控重点保障物资生产企业适用一次性企业所得税税前扣除政策的，在优惠政策管理等方面参照《国家税务总局关于设备器具扣除有关企业所得税政策执行问题的公告》（2018年第46号）的规定执行。企业在纳税申报时将相关情况填入企业所得税纳税申报表"固定资产一次性扣除"行次。</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（1）《财政部 税务总局关于支持新型冠状病毒感染的肺炎疫情防控有关税收政策的公告》（2020年第8号）</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（2）《国家税务总局关于支持新型冠状病毒感染的肺炎疫情防控有关税收征收管理事项的公告》（2020年第4号）</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（3）《财政部 税务总局关于支持疫情防控保供等税费政策实施期限的公告》（2020年第28号）</a:t>
            </a:r>
            <a:endParaRPr lang="zh-CN" altLang="en-US" sz="1800" dirty="0">
              <a:latin typeface="微软雅黑" panose="020B0503020204020204" pitchFamily="2" charset="-122"/>
              <a:ea typeface="微软雅黑" panose="020B0503020204020204" pitchFamily="2" charset="-122"/>
            </a:endParaRPr>
          </a:p>
        </p:txBody>
      </p:sp>
      <p:sp>
        <p:nvSpPr>
          <p:cNvPr id="8196"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8197" name="矩形 50"/>
          <p:cNvSpPr/>
          <p:nvPr/>
        </p:nvSpPr>
        <p:spPr>
          <a:xfrm>
            <a:off x="1260475" y="117475"/>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二、支持物资供应</a:t>
            </a:r>
            <a:endParaRPr lang="zh-CN" altLang="en-US" sz="2800" b="1">
              <a:solidFill>
                <a:srgbClr val="FF0066"/>
              </a:solidFill>
              <a:ea typeface="微软雅黑" panose="020B0503020204020204" pitchFamily="2" charset="-122"/>
              <a:sym typeface="Calibri Light" panose="020F0302020204030204" pitchFamily="2" charset="0"/>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9219" name="矩形 38"/>
          <p:cNvSpPr/>
          <p:nvPr/>
        </p:nvSpPr>
        <p:spPr>
          <a:xfrm>
            <a:off x="179388" y="835025"/>
            <a:ext cx="8929687" cy="5243513"/>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600" dirty="0">
                <a:solidFill>
                  <a:srgbClr val="FF0066"/>
                </a:solidFill>
                <a:latin typeface="微软雅黑" panose="020B0503020204020204" pitchFamily="2" charset="-122"/>
                <a:ea typeface="微软雅黑" panose="020B0503020204020204" pitchFamily="2" charset="-122"/>
              </a:rPr>
              <a:t>1.对疫情防控重点保障物资生产企业扩大产能购置设备允许企业所得税税前一次性扣除</a:t>
            </a:r>
            <a:endParaRPr lang="zh-CN" altLang="en-US" sz="16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       通过公益性社会组织或县级以上人民政府及其部门等国家机关捐赠应对疫情的现金和物品允许企业所得税或个人所得税税前全额扣除</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【享受主体】</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       通过公益性社会组织或者县级以上人民政府及其部门等国家机关对应对新型冠状病毒感染的肺炎疫情进行捐赠的企业和个人</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【优惠内容】</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       自2020年1月1日至2020年12月31日，企业和个人通过公益性社会组织或者县级以上人民政府及其部门等国家机关，捐赠用于应对新型冠状病毒感染的肺炎疫情的现金和物品，允许在计算企业所得税或个人所得税应纳税所得额时全额扣除。</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       国家机关、公益性社会组织接受的捐赠，应专项用于应对新型冠状病毒感染的肺炎疫情工作，不得挪作他用。</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公益性社会组织"是指依法取得公益性捐赠税前扣除资格的社会组织。企业享受规定的全额税前扣除政策的，采取"自行判别、申报享受、相关资料留存备查"的方式，并将捐赠全额扣除情况填入企业所得税纳税申报表相应行次。个人享受规定的全额税前扣除政策的，按照《财政部 税务总局关于公益慈善事业捐赠个人所得税政策的公告》（2019年第99号）有关规定执行。</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【政策依据】</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（1）《财政部 税务总局关于支持新型冠状病毒感染的肺炎疫情防控有关捐赠税收政策的公告》（2020年第9号）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（2）《国家税务总局关于支持新型冠状病毒感染的肺炎疫情防控有关税收征收管理事项的公告》（2020年第4号）</a:t>
            </a:r>
            <a:endParaRPr lang="zh-CN" altLang="en-US" sz="14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400" dirty="0">
                <a:latin typeface="微软雅黑" panose="020B0503020204020204" pitchFamily="2" charset="-122"/>
                <a:ea typeface="微软雅黑" panose="020B0503020204020204" pitchFamily="2" charset="-122"/>
              </a:rPr>
              <a:t>（3）《财政部 税务总局关于支持疫情防控保供等税费政策实施期限的公告》（2020年第28号）</a:t>
            </a:r>
            <a:endParaRPr lang="zh-CN" altLang="en-US" sz="1400" dirty="0">
              <a:latin typeface="微软雅黑" panose="020B0503020204020204" pitchFamily="2" charset="-122"/>
              <a:ea typeface="微软雅黑" panose="020B0503020204020204" pitchFamily="2" charset="-122"/>
            </a:endParaRPr>
          </a:p>
        </p:txBody>
      </p:sp>
      <p:sp>
        <p:nvSpPr>
          <p:cNvPr id="9220"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9221" name="矩形 50"/>
          <p:cNvSpPr/>
          <p:nvPr/>
        </p:nvSpPr>
        <p:spPr>
          <a:xfrm>
            <a:off x="1260475" y="117475"/>
            <a:ext cx="7178675" cy="73025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三、鼓励公益捐赠</a:t>
            </a:r>
            <a:endParaRPr lang="zh-CN" altLang="en-US" sz="2800" b="1">
              <a:solidFill>
                <a:srgbClr val="FF0066"/>
              </a:solidFill>
              <a:ea typeface="微软雅黑" panose="020B0503020204020204" pitchFamily="2" charset="-122"/>
              <a:sym typeface="Calibri Light" panose="020F0302020204030204" pitchFamily="2" charset="0"/>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0243" name="矩形 38"/>
          <p:cNvSpPr/>
          <p:nvPr/>
        </p:nvSpPr>
        <p:spPr>
          <a:xfrm>
            <a:off x="179388" y="763588"/>
            <a:ext cx="8929687" cy="5516562"/>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600" dirty="0">
                <a:solidFill>
                  <a:srgbClr val="FF0066"/>
                </a:solidFill>
                <a:latin typeface="微软雅黑" panose="020B0503020204020204" pitchFamily="2" charset="-122"/>
                <a:ea typeface="微软雅黑" panose="020B0503020204020204" pitchFamily="2" charset="-122"/>
              </a:rPr>
              <a:t>2、直接向承担疫情防治任务的医院捐赠应对疫情物品允许企业所得税或个人所得税税前全额扣除</a:t>
            </a:r>
            <a:endParaRPr lang="zh-CN" altLang="en-US" sz="16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【享受主体】</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直接向承担疫情防治任务的医院捐赠用于应对新型冠状病毒感染的肺炎疫情物品的企业和个人</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【优惠内容】</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自2020年1月1日至2020年12月31日，企业和个人直接向承担疫情防治任务的医院捐赠用于应对新型冠状病毒感染的肺炎疫情的物品，允许在计算企业所得税或个人所得税应纳税所得额时全额扣除。</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捐赠人凭承担疫情防治任务的医院开具的捐赠接收函办理税前扣除事宜。</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承担疫情防治任务的医院接受的捐赠，应专项用于应对新型冠状病毒感染的肺炎疫情工作，不得挪作他用。</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企业享受规定的全额税前扣除政策的，采取"自行判别、申报享受、相关资料留存备查"的方式，并将捐赠全额扣除情况填入企业所得税纳税申报表相应行次。个人享受规定的全额税前扣除政策的，按照《财政部 税务总局关于公益慈善事业捐赠个人所得税政策的公告》（2019年第99号）有关规定执行；在办理个人所得税税前扣除、填写《个人所得税公益慈善事业捐赠扣除明细表》时，应当在备注栏注明"直接捐赠"。</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       企业和个人取得承担疫情防治任务的医院开具的捐赠接收函，作为税前扣除依据自行留存备查。</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600" dirty="0">
                <a:latin typeface="微软雅黑" panose="020B0503020204020204" pitchFamily="2" charset="-122"/>
                <a:ea typeface="微软雅黑" panose="020B0503020204020204" pitchFamily="2" charset="-122"/>
              </a:rPr>
              <a:t>【政策依据】</a:t>
            </a:r>
            <a:endParaRPr lang="zh-CN" altLang="en-US" sz="16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200" dirty="0">
                <a:latin typeface="微软雅黑" panose="020B0503020204020204" pitchFamily="2" charset="-122"/>
                <a:ea typeface="微软雅黑" panose="020B0503020204020204" pitchFamily="2" charset="-122"/>
              </a:rPr>
              <a:t>（1）《财政部 税务总局关于支持新型冠状病毒感染的肺炎疫情防控有关捐赠税收政策的公告》（2020年第9号）</a:t>
            </a:r>
            <a:endParaRPr lang="zh-CN" altLang="en-US" sz="12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200" dirty="0">
                <a:latin typeface="微软雅黑" panose="020B0503020204020204" pitchFamily="2" charset="-122"/>
                <a:ea typeface="微软雅黑" panose="020B0503020204020204" pitchFamily="2" charset="-122"/>
              </a:rPr>
              <a:t>（2）《国家税务总局关于支持新型冠状病毒感染的肺炎疫情防控有关税收征收管理事项的公告》（2020年第4号）</a:t>
            </a:r>
            <a:endParaRPr lang="zh-CN" altLang="en-US" sz="12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200" dirty="0">
                <a:latin typeface="微软雅黑" panose="020B0503020204020204" pitchFamily="2" charset="-122"/>
                <a:ea typeface="微软雅黑" panose="020B0503020204020204" pitchFamily="2" charset="-122"/>
              </a:rPr>
              <a:t>（3）《财政部 税务总局关于支持疫情防控保供等税费政策实施期限的公告》（2020年第28号）</a:t>
            </a:r>
            <a:endParaRPr lang="zh-CN" altLang="en-US" sz="1200" dirty="0">
              <a:latin typeface="微软雅黑" panose="020B0503020204020204" pitchFamily="2" charset="-122"/>
              <a:ea typeface="微软雅黑" panose="020B0503020204020204" pitchFamily="2" charset="-122"/>
            </a:endParaRPr>
          </a:p>
        </p:txBody>
      </p:sp>
      <p:sp>
        <p:nvSpPr>
          <p:cNvPr id="10244"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0245" name="矩形 50"/>
          <p:cNvSpPr/>
          <p:nvPr/>
        </p:nvSpPr>
        <p:spPr>
          <a:xfrm>
            <a:off x="1260475" y="44450"/>
            <a:ext cx="7178675" cy="731838"/>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三、鼓励公益捐赠</a:t>
            </a:r>
            <a:endParaRPr lang="zh-CN" altLang="en-US"/>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同心圆 24"/>
          <p:cNvSpPr>
            <a:spLocks noChangeAspect="1"/>
          </p:cNvSpPr>
          <p:nvPr/>
        </p:nvSpPr>
        <p:spPr>
          <a:xfrm>
            <a:off x="5921375" y="2570163"/>
            <a:ext cx="1987550" cy="2646362"/>
          </a:xfrm>
          <a:custGeom>
            <a:avLst/>
            <a:gdLst>
              <a:gd name="txL" fmla="*/ 0 w 2647950"/>
              <a:gd name="txT" fmla="*/ 0 h 2646362"/>
              <a:gd name="txR" fmla="*/ 2647950 w 2647950"/>
              <a:gd name="txB" fmla="*/ 2646362 h 2646362"/>
            </a:gdLst>
            <a:ahLst/>
            <a:cxnLst>
              <a:cxn ang="0">
                <a:pos x="0" y="1323181"/>
              </a:cxn>
              <a:cxn ang="0">
                <a:pos x="1323975" y="0"/>
              </a:cxn>
              <a:cxn ang="0">
                <a:pos x="2647950" y="1323181"/>
              </a:cxn>
              <a:cxn ang="0">
                <a:pos x="1323975" y="2646362"/>
              </a:cxn>
              <a:cxn ang="0">
                <a:pos x="0" y="1323181"/>
              </a:cxn>
              <a:cxn ang="0">
                <a:pos x="154335" y="1323181"/>
              </a:cxn>
              <a:cxn ang="0">
                <a:pos x="1323974" y="2492026"/>
              </a:cxn>
              <a:cxn ang="0">
                <a:pos x="2493613" y="1323181"/>
              </a:cxn>
              <a:cxn ang="0">
                <a:pos x="1323974" y="154336"/>
              </a:cxn>
              <a:cxn ang="0">
                <a:pos x="154335" y="1323181"/>
              </a:cxn>
            </a:cxnLst>
            <a:rect l="txL" t="txT" r="txR" b="txB"/>
            <a:pathLst>
              <a:path w="2647950" h="2646362">
                <a:moveTo>
                  <a:pt x="0" y="1323181"/>
                </a:moveTo>
                <a:cubicBezTo>
                  <a:pt x="0" y="592408"/>
                  <a:pt x="592764" y="0"/>
                  <a:pt x="1323975" y="0"/>
                </a:cubicBezTo>
                <a:cubicBezTo>
                  <a:pt x="2055186" y="0"/>
                  <a:pt x="2647950" y="592408"/>
                  <a:pt x="2647950" y="1323181"/>
                </a:cubicBezTo>
                <a:cubicBezTo>
                  <a:pt x="2647950" y="2053954"/>
                  <a:pt x="2055186" y="2646362"/>
                  <a:pt x="1323975" y="2646362"/>
                </a:cubicBezTo>
                <a:cubicBezTo>
                  <a:pt x="592764" y="2646362"/>
                  <a:pt x="0" y="2053954"/>
                  <a:pt x="0" y="1323181"/>
                </a:cubicBezTo>
                <a:close/>
                <a:moveTo>
                  <a:pt x="154335" y="1323181"/>
                </a:moveTo>
                <a:cubicBezTo>
                  <a:pt x="154335" y="1968716"/>
                  <a:pt x="678000" y="2492026"/>
                  <a:pt x="1323974" y="2492026"/>
                </a:cubicBezTo>
                <a:cubicBezTo>
                  <a:pt x="1969948" y="2492026"/>
                  <a:pt x="2493613" y="1968716"/>
                  <a:pt x="2493613" y="1323181"/>
                </a:cubicBezTo>
                <a:cubicBezTo>
                  <a:pt x="2493613" y="677646"/>
                  <a:pt x="1969948" y="154336"/>
                  <a:pt x="1323974" y="154336"/>
                </a:cubicBezTo>
                <a:cubicBezTo>
                  <a:pt x="678000" y="154336"/>
                  <a:pt x="154335" y="677646"/>
                  <a:pt x="154335" y="1323181"/>
                </a:cubicBezTo>
                <a:close/>
              </a:path>
            </a:pathLst>
          </a:custGeom>
          <a:solidFill>
            <a:srgbClr val="FFFFFF">
              <a:alpha val="39999"/>
            </a:srgbClr>
          </a:solidFill>
          <a:ln w="9525">
            <a:noFill/>
          </a:ln>
        </p:spPr>
        <p:txBody>
          <a:bodyPr/>
          <a:p>
            <a:endParaRPr lang="zh-CN" altLang="en-US"/>
          </a:p>
        </p:txBody>
      </p:sp>
      <p:sp>
        <p:nvSpPr>
          <p:cNvPr id="11267" name="矩形 38"/>
          <p:cNvSpPr/>
          <p:nvPr/>
        </p:nvSpPr>
        <p:spPr>
          <a:xfrm>
            <a:off x="179388" y="763588"/>
            <a:ext cx="8929687" cy="5638800"/>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00000"/>
              </a:lnSpc>
              <a:spcBef>
                <a:spcPct val="0"/>
              </a:spcBef>
              <a:buNone/>
            </a:pPr>
            <a:r>
              <a:rPr lang="zh-CN" altLang="en-US" sz="1800" dirty="0">
                <a:solidFill>
                  <a:srgbClr val="FF0066"/>
                </a:solidFill>
                <a:latin typeface="微软雅黑" panose="020B0503020204020204" pitchFamily="2" charset="-122"/>
                <a:ea typeface="微软雅黑" panose="020B0503020204020204" pitchFamily="2" charset="-122"/>
              </a:rPr>
              <a:t>1、受疫情影响较大的困难行业企业2020年度发生的亏损最长结转年限延长至8年</a:t>
            </a: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1800" dirty="0">
              <a:solidFill>
                <a:srgbClr val="FF0066"/>
              </a:solidFill>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【享受主体】</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受疫情影响较大的困难行业企业</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【优惠内容】</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受疫情影响较大的困难行业企业2020年度发生的亏损，最长结转年限由5年延长至8年。</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困难行业企业，包括交通运输、餐饮、住宿、旅游（指旅行社及相关服务、游览景区管理两类）四大类，具体判断标准按照现行《国民经济行业分类》执行。困难行业企业2020年度主营业务收入须占收入总额（剔除不征税收入和投资收益）的50%以上。</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       受疫情影响较大的困难行业企业按规定适用延长亏损结转年限政策的，应当在2020年度企业所得税汇算清缴时，通过电子税务局提交《适用延长亏损结转年限政策声明》。</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endParaRPr lang="zh-CN" altLang="en-US" sz="20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【政策依据】</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（1）《财政部 税务总局关于支持新型冠状病毒感染的肺炎疫情防控有关税收政策的公告》（2020年第8号）</a:t>
            </a:r>
            <a:endParaRPr lang="zh-CN" altLang="en-US" sz="1800" dirty="0">
              <a:latin typeface="微软雅黑" panose="020B0503020204020204" pitchFamily="2" charset="-122"/>
              <a:ea typeface="微软雅黑" panose="020B0503020204020204" pitchFamily="2" charset="-122"/>
            </a:endParaRPr>
          </a:p>
          <a:p>
            <a:pPr marL="0" lvl="0" indent="0" eaLnBrk="1" hangingPunct="1">
              <a:lnSpc>
                <a:spcPct val="100000"/>
              </a:lnSpc>
              <a:spcBef>
                <a:spcPct val="0"/>
              </a:spcBef>
              <a:buNone/>
            </a:pPr>
            <a:r>
              <a:rPr lang="zh-CN" altLang="en-US" sz="1800" dirty="0">
                <a:latin typeface="微软雅黑" panose="020B0503020204020204" pitchFamily="2" charset="-122"/>
                <a:ea typeface="微软雅黑" panose="020B0503020204020204" pitchFamily="2" charset="-122"/>
              </a:rPr>
              <a:t>（2）《国家税务总局关于支持新型冠状病毒感染的肺炎疫情防控有关税收征收管理事项的公告》（2020年第4号）</a:t>
            </a:r>
            <a:endParaRPr lang="zh-CN" altLang="en-US" sz="1800" dirty="0">
              <a:latin typeface="微软雅黑" panose="020B0503020204020204" pitchFamily="2" charset="-122"/>
              <a:ea typeface="微软雅黑" panose="020B0503020204020204" pitchFamily="2" charset="-122"/>
            </a:endParaRPr>
          </a:p>
        </p:txBody>
      </p:sp>
      <p:sp>
        <p:nvSpPr>
          <p:cNvPr id="11268" name="圆角矩形 15"/>
          <p:cNvSpPr/>
          <p:nvPr/>
        </p:nvSpPr>
        <p:spPr>
          <a:xfrm rot="5400000">
            <a:off x="612775" y="185738"/>
            <a:ext cx="442913" cy="590550"/>
          </a:xfrm>
          <a:prstGeom prst="roundRect">
            <a:avLst>
              <a:gd name="adj" fmla="val 16667"/>
            </a:avLst>
          </a:prstGeom>
          <a:solidFill>
            <a:srgbClr val="34B2E4"/>
          </a:solidFill>
          <a:ln w="9525">
            <a:noFill/>
          </a:ln>
          <a:effectLst>
            <a:outerShdw algn="ctr" rotWithShape="0">
              <a:srgbClr val="000000">
                <a:alpha val="18999"/>
              </a:srgbClr>
            </a:outerShdw>
          </a:effectLst>
        </p:spPr>
        <p:txBody>
          <a:bodyPr anchor="ctr"/>
          <a:p>
            <a:pPr algn="ctr"/>
            <a:endParaRPr lang="" altLang="en-US" dirty="0">
              <a:solidFill>
                <a:srgbClr val="FFFFFF"/>
              </a:solidFill>
              <a:latin typeface="Arial" panose="020B0604020202020204" pitchFamily="34" charset="0"/>
              <a:ea typeface="微软雅黑" panose="020B0503020204020204" pitchFamily="2" charset="-122"/>
              <a:sym typeface="+mn-lt"/>
            </a:endParaRPr>
          </a:p>
        </p:txBody>
      </p:sp>
      <p:sp>
        <p:nvSpPr>
          <p:cNvPr id="11269" name="矩形 50"/>
          <p:cNvSpPr/>
          <p:nvPr/>
        </p:nvSpPr>
        <p:spPr>
          <a:xfrm>
            <a:off x="1260475" y="44450"/>
            <a:ext cx="7178675" cy="731838"/>
          </a:xfrm>
          <a:prstGeom prst="rect">
            <a:avLst/>
          </a:prstGeom>
          <a:noFill/>
          <a:ln w="9525">
            <a:noFill/>
          </a:ln>
        </p:spPr>
        <p:txBody>
          <a:bodyPr wrap="square">
            <a:spAutoFit/>
          </a:bodyPr>
          <a:lstStyle>
            <a:lvl1pPr marL="342900" lvl="0" indent="-342900" algn="l" defTabSz="914400" eaLnBrk="1" fontAlgn="base" latinLnBrk="0" hangingPunct="1">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0" lvl="0" indent="0" eaLnBrk="1" hangingPunct="1">
              <a:lnSpc>
                <a:spcPct val="150000"/>
              </a:lnSpc>
              <a:spcBef>
                <a:spcPct val="0"/>
              </a:spcBef>
              <a:buNone/>
            </a:pPr>
            <a:r>
              <a:rPr lang="zh-CN" altLang="en-US" sz="2800" b="1">
                <a:solidFill>
                  <a:srgbClr val="FF0066"/>
                </a:solidFill>
                <a:ea typeface="微软雅黑" panose="020B0503020204020204" pitchFamily="2" charset="-122"/>
                <a:sym typeface="Calibri Light" panose="020F0302020204030204" pitchFamily="2" charset="0"/>
              </a:rPr>
              <a:t>四、支持复工复产</a:t>
            </a:r>
            <a:endParaRPr lang="zh-CN" altLang="en-US" sz="2800" b="1">
              <a:solidFill>
                <a:srgbClr val="FF0066"/>
              </a:solidFill>
              <a:ea typeface="微软雅黑" panose="020B0503020204020204" pitchFamily="2" charset="-122"/>
              <a:sym typeface="Calibri Light" panose="020F0302020204030204" pitchFamily="2" charset="0"/>
            </a:endParaRPr>
          </a:p>
        </p:txBody>
      </p:sp>
    </p:spTree>
  </p:cSld>
  <p:clrMapOvr>
    <a:masterClrMapping/>
  </p:clrMapOvr>
  <p:transition spd="slow"/>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8827</Words>
  <Application>WPS 演示</Application>
  <PresentationFormat/>
  <Paragraphs>288</Paragraphs>
  <Slides>23</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宋体</vt:lpstr>
      <vt:lpstr>Wingdings</vt:lpstr>
      <vt:lpstr>微软雅黑</vt:lpstr>
      <vt:lpstr>Calibri</vt:lpstr>
      <vt:lpstr>+mn-lt</vt:lpstr>
      <vt:lpstr>Calibri Light</vt:lpstr>
      <vt:lpstr>黑体</vt:lpstr>
      <vt:lpstr>字魂105号-简雅黑</vt:lpstr>
      <vt:lpstr>+mn-ea</vt:lpstr>
      <vt:lpstr>仿宋_GB2312</vt:lpstr>
      <vt:lpstr>Times New Roman</vt:lpstr>
      <vt:lpstr>Segoe Print</vt:lpstr>
      <vt:lpstr>仿宋</vt:lpstr>
      <vt:lpstr>Arial Unicode MS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社保大厅</cp:lastModifiedBy>
  <cp:revision>2</cp:revision>
  <dcterms:created xsi:type="dcterms:W3CDTF">2020-07-22T00:15:33Z</dcterms:created>
  <dcterms:modified xsi:type="dcterms:W3CDTF">2020-07-24T08:10:30Z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2052-10.1.0.7311</vt:lpwstr>
  </property>
</Properties>
</file>