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5"/>
  </p:notesMasterIdLst>
  <p:sldIdLst>
    <p:sldId id="304" r:id="rId3"/>
    <p:sldId id="419" r:id="rId4"/>
    <p:sldId id="259" r:id="rId5"/>
    <p:sldId id="310" r:id="rId6"/>
    <p:sldId id="421" r:id="rId7"/>
    <p:sldId id="329" r:id="rId8"/>
    <p:sldId id="420" r:id="rId9"/>
    <p:sldId id="422" r:id="rId10"/>
    <p:sldId id="330" r:id="rId11"/>
    <p:sldId id="309" r:id="rId12"/>
    <p:sldId id="423" r:id="rId13"/>
    <p:sldId id="348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8">
          <p15:clr>
            <a:srgbClr val="A4A3A4"/>
          </p15:clr>
        </p15:guide>
        <p15:guide id="2" orient="horz" pos="3906">
          <p15:clr>
            <a:srgbClr val="A4A3A4"/>
          </p15:clr>
        </p15:guide>
        <p15:guide id="3" orient="horz" pos="1416">
          <p15:clr>
            <a:srgbClr val="A4A3A4"/>
          </p15:clr>
        </p15:guide>
        <p15:guide id="4" orient="horz" pos="2940">
          <p15:clr>
            <a:srgbClr val="A4A3A4"/>
          </p15:clr>
        </p15:guide>
        <p15:guide id="5" pos="7333">
          <p15:clr>
            <a:srgbClr val="A4A3A4"/>
          </p15:clr>
        </p15:guide>
        <p15:guide id="6" pos="5500">
          <p15:clr>
            <a:srgbClr val="A4A3A4"/>
          </p15:clr>
        </p15:guide>
        <p15:guide id="7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77448C"/>
    <a:srgbClr val="595959"/>
    <a:srgbClr val="FFBF53"/>
    <a:srgbClr val="FF99FF"/>
    <a:srgbClr val="F7F8FA"/>
    <a:srgbClr val="CDCDCD"/>
    <a:srgbClr val="E2E2E2"/>
    <a:srgbClr val="EAEAEA"/>
    <a:srgbClr val="F7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6" autoAdjust="0"/>
    <p:restoredTop sz="96233" autoAdjust="0"/>
  </p:normalViewPr>
  <p:slideViewPr>
    <p:cSldViewPr snapToGrid="0" showGuides="1">
      <p:cViewPr varScale="1">
        <p:scale>
          <a:sx n="95" d="100"/>
          <a:sy n="95" d="100"/>
        </p:scale>
        <p:origin x="696" y="90"/>
      </p:cViewPr>
      <p:guideLst>
        <p:guide orient="horz" pos="1888"/>
        <p:guide orient="horz" pos="3906"/>
        <p:guide orient="horz" pos="1416"/>
        <p:guide orient="horz" pos="2940"/>
        <p:guide pos="7333"/>
        <p:guide pos="550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28D13-26FC-4530-9D3A-9D0CA85A8CBA}" type="datetimeFigureOut">
              <a:rPr lang="zh-CN" altLang="en-US" smtClean="0"/>
              <a:t>2020/8/17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9B631-81E8-4019-838E-748D95B68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494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148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53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52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59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21" y="206312"/>
            <a:ext cx="8229759" cy="85698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5562428" y="4704692"/>
            <a:ext cx="775001" cy="24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6347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7386444" y="477758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854725" y="773443"/>
            <a:ext cx="7434551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4425042" y="4838923"/>
            <a:ext cx="293917" cy="1650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3505200" y="4797170"/>
            <a:ext cx="2133600" cy="273844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microsoft.com/office/2007/relationships/hdphoto" Target="../media/hdphoto1.wdp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8/17/2020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\Desktop\shutterstock_129456278 [转换].jpg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 userDrawn="1"/>
        </p:nvGrpSpPr>
        <p:grpSpPr>
          <a:xfrm>
            <a:off x="8319218" y="1"/>
            <a:ext cx="427478" cy="537997"/>
            <a:chOff x="11096625" y="0"/>
            <a:chExt cx="457200" cy="538163"/>
          </a:xfrm>
          <a:solidFill>
            <a:srgbClr val="0070C0"/>
          </a:solidFill>
        </p:grpSpPr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11109325" y="0"/>
              <a:ext cx="444500" cy="538163"/>
            </a:xfrm>
            <a:custGeom>
              <a:avLst/>
              <a:gdLst>
                <a:gd name="T0" fmla="*/ 564 w 564"/>
                <a:gd name="T1" fmla="*/ 674 h 674"/>
                <a:gd name="T2" fmla="*/ 262 w 564"/>
                <a:gd name="T3" fmla="*/ 540 h 674"/>
                <a:gd name="T4" fmla="*/ 0 w 564"/>
                <a:gd name="T5" fmla="*/ 658 h 674"/>
                <a:gd name="T6" fmla="*/ 0 w 564"/>
                <a:gd name="T7" fmla="*/ 0 h 674"/>
                <a:gd name="T8" fmla="*/ 564 w 564"/>
                <a:gd name="T9" fmla="*/ 0 h 674"/>
                <a:gd name="T10" fmla="*/ 564 w 564"/>
                <a:gd name="T11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4" h="674">
                  <a:moveTo>
                    <a:pt x="564" y="674"/>
                  </a:moveTo>
                  <a:lnTo>
                    <a:pt x="262" y="540"/>
                  </a:lnTo>
                  <a:lnTo>
                    <a:pt x="0" y="658"/>
                  </a:lnTo>
                  <a:lnTo>
                    <a:pt x="0" y="0"/>
                  </a:lnTo>
                  <a:lnTo>
                    <a:pt x="564" y="0"/>
                  </a:lnTo>
                  <a:lnTo>
                    <a:pt x="564" y="6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11096625" y="0"/>
              <a:ext cx="442913" cy="514350"/>
            </a:xfrm>
            <a:custGeom>
              <a:avLst/>
              <a:gdLst>
                <a:gd name="T0" fmla="*/ 564 w 564"/>
                <a:gd name="T1" fmla="*/ 644 h 644"/>
                <a:gd name="T2" fmla="*/ 279 w 564"/>
                <a:gd name="T3" fmla="*/ 522 h 644"/>
                <a:gd name="T4" fmla="*/ 0 w 564"/>
                <a:gd name="T5" fmla="*/ 644 h 644"/>
                <a:gd name="T6" fmla="*/ 0 w 564"/>
                <a:gd name="T7" fmla="*/ 0 h 644"/>
                <a:gd name="T8" fmla="*/ 564 w 564"/>
                <a:gd name="T9" fmla="*/ 0 h 644"/>
                <a:gd name="T10" fmla="*/ 564 w 564"/>
                <a:gd name="T11" fmla="*/ 64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4" h="644">
                  <a:moveTo>
                    <a:pt x="564" y="644"/>
                  </a:moveTo>
                  <a:lnTo>
                    <a:pt x="279" y="522"/>
                  </a:lnTo>
                  <a:lnTo>
                    <a:pt x="0" y="644"/>
                  </a:lnTo>
                  <a:lnTo>
                    <a:pt x="0" y="0"/>
                  </a:lnTo>
                  <a:lnTo>
                    <a:pt x="564" y="0"/>
                  </a:lnTo>
                  <a:lnTo>
                    <a:pt x="564" y="6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8285954" y="87871"/>
            <a:ext cx="485412" cy="33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33E7C02-82D1-42DA-AA8B-2AEC9E450366}" type="slidenum">
              <a:rPr lang="zh-CN" altLang="en-US" sz="1600" smtClean="0">
                <a:solidFill>
                  <a:srgbClr val="F8F8F8"/>
                </a:solidFill>
                <a:latin typeface="微软雅黑"/>
                <a:ea typeface="微软雅黑"/>
              </a:rPr>
              <a:pPr algn="ctr"/>
              <a:t>‹#›</a:t>
            </a:fld>
            <a:endParaRPr lang="zh-CN" altLang="en-US" sz="1600" dirty="0">
              <a:solidFill>
                <a:srgbClr val="F8F8F8"/>
              </a:solidFill>
              <a:latin typeface="微软雅黑"/>
              <a:ea typeface="微软雅黑"/>
            </a:endParaRPr>
          </a:p>
        </p:txBody>
      </p:sp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5017539"/>
            <a:ext cx="9144028" cy="12596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/>
          </a:p>
        </p:txBody>
      </p:sp>
    </p:spTree>
    <p:extLst>
      <p:ext uri="{BB962C8B-B14F-4D97-AF65-F5344CB8AC3E}">
        <p14:creationId xmlns:p14="http://schemas.microsoft.com/office/powerpoint/2010/main" val="173273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5pPr>
      <a:lvl6pPr marL="362816" algn="l" rtl="0" fontAlgn="base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6pPr>
      <a:lvl7pPr marL="725633" algn="l" rtl="0" fontAlgn="base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7pPr>
      <a:lvl8pPr marL="1088449" algn="l" rtl="0" fontAlgn="base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8pPr>
      <a:lvl9pPr marL="1451265" algn="l" rtl="0" fontAlgn="base">
        <a:spcBef>
          <a:spcPct val="0"/>
        </a:spcBef>
        <a:spcAft>
          <a:spcPct val="0"/>
        </a:spcAft>
        <a:defRPr sz="3499" b="1">
          <a:solidFill>
            <a:schemeClr val="tx2"/>
          </a:solidFill>
          <a:latin typeface="Arial" charset="0"/>
        </a:defRPr>
      </a:lvl9pPr>
    </p:titleStyle>
    <p:bodyStyle>
      <a:lvl1pPr marL="272112" indent="-272112" algn="l" rtl="0" eaLnBrk="0" fontAlgn="base" hangingPunct="0">
        <a:spcBef>
          <a:spcPct val="20000"/>
        </a:spcBef>
        <a:spcAft>
          <a:spcPct val="0"/>
        </a:spcAft>
        <a:buChar char="•"/>
        <a:defRPr sz="2499">
          <a:solidFill>
            <a:schemeClr val="tx1"/>
          </a:solidFill>
          <a:latin typeface="+mn-lt"/>
          <a:ea typeface="+mn-ea"/>
          <a:cs typeface="+mn-cs"/>
        </a:defRPr>
      </a:lvl1pPr>
      <a:lvl2pPr marL="589577" indent="-226760" algn="l" rtl="0" eaLnBrk="0" fontAlgn="base" hangingPunct="0">
        <a:spcBef>
          <a:spcPct val="20000"/>
        </a:spcBef>
        <a:spcAft>
          <a:spcPct val="0"/>
        </a:spcAft>
        <a:buChar char="–"/>
        <a:defRPr sz="2199">
          <a:solidFill>
            <a:schemeClr val="tx1"/>
          </a:solidFill>
          <a:latin typeface="+mn-lt"/>
        </a:defRPr>
      </a:lvl2pPr>
      <a:lvl3pPr marL="907041" indent="-181409" algn="l" rtl="0" eaLnBrk="0" fontAlgn="base" hangingPunct="0">
        <a:spcBef>
          <a:spcPct val="20000"/>
        </a:spcBef>
        <a:spcAft>
          <a:spcPct val="0"/>
        </a:spcAft>
        <a:buChar char="•"/>
        <a:defRPr sz="1899">
          <a:solidFill>
            <a:schemeClr val="tx1"/>
          </a:solidFill>
          <a:latin typeface="+mn-lt"/>
        </a:defRPr>
      </a:lvl3pPr>
      <a:lvl4pPr marL="1269858" indent="-181409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32674" indent="-181409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95490" indent="-181409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58307" indent="-181409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21123" indent="-181409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083941" indent="-181409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2816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5633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8449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1265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083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6899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39716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2532" algn="l" defTabSz="72563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f03ff260e3533ffa5275e1c9321eb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70221" y="1103203"/>
            <a:ext cx="10535285" cy="6440170"/>
          </a:xfrm>
          <a:prstGeom prst="rect">
            <a:avLst/>
          </a:prstGeom>
        </p:spPr>
      </p:pic>
      <p:sp>
        <p:nvSpPr>
          <p:cNvPr id="13" name="TextBox 42"/>
          <p:cNvSpPr txBox="1"/>
          <p:nvPr/>
        </p:nvSpPr>
        <p:spPr>
          <a:xfrm>
            <a:off x="1463186" y="2450785"/>
            <a:ext cx="621805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rgbClr val="0070C0"/>
                </a:solidFill>
                <a:latin typeface="+mn-ea"/>
              </a:rPr>
              <a:t>减税降费</a:t>
            </a:r>
          </a:p>
        </p:txBody>
      </p:sp>
      <p:sp>
        <p:nvSpPr>
          <p:cNvPr id="21" name="矩形 20"/>
          <p:cNvSpPr/>
          <p:nvPr/>
        </p:nvSpPr>
        <p:spPr>
          <a:xfrm>
            <a:off x="1498832" y="3108187"/>
            <a:ext cx="614615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我们依然在行动</a:t>
            </a:r>
            <a:endParaRPr lang="en-GB" altLang="zh-CN" sz="18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5044" y="3916363"/>
            <a:ext cx="28777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主讲人：国家税务总局叶县税务局</a:t>
            </a:r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zh-CN" altLang="en-US" dirty="0"/>
              <a:t>日期：</a:t>
            </a:r>
            <a:r>
              <a:rPr lang="en-US" altLang="zh-CN" dirty="0"/>
              <a:t>2020</a:t>
            </a:r>
            <a:r>
              <a:rPr lang="zh-CN" altLang="en-US" dirty="0"/>
              <a:t>年</a:t>
            </a:r>
            <a:r>
              <a:rPr lang="en-US" altLang="zh-CN" dirty="0"/>
              <a:t>8</a:t>
            </a:r>
            <a:r>
              <a:rPr lang="zh-CN" altLang="en-US" dirty="0"/>
              <a:t>月</a:t>
            </a:r>
            <a:r>
              <a:rPr lang="en-US" altLang="zh-CN" dirty="0"/>
              <a:t>21</a:t>
            </a:r>
            <a:r>
              <a:rPr lang="zh-CN" altLang="en-US" dirty="0"/>
              <a:t>日</a:t>
            </a:r>
          </a:p>
        </p:txBody>
      </p:sp>
      <p:pic>
        <p:nvPicPr>
          <p:cNvPr id="2" name="图片 1" descr="b5bb8d2c683673adcd d829a725d80cc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385" y="572135"/>
            <a:ext cx="2475865" cy="17430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802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组合 175"/>
          <p:cNvGrpSpPr/>
          <p:nvPr/>
        </p:nvGrpSpPr>
        <p:grpSpPr>
          <a:xfrm>
            <a:off x="708709" y="972186"/>
            <a:ext cx="2551321" cy="525222"/>
            <a:chOff x="828467" y="1326148"/>
            <a:chExt cx="2551321" cy="525222"/>
          </a:xfrm>
        </p:grpSpPr>
        <p:sp>
          <p:nvSpPr>
            <p:cNvPr id="177" name="圆角矩形 176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78" name="圆角矩形 177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708709" y="2020683"/>
            <a:ext cx="2551321" cy="525222"/>
            <a:chOff x="828467" y="1326148"/>
            <a:chExt cx="2551321" cy="525222"/>
          </a:xfrm>
        </p:grpSpPr>
        <p:sp>
          <p:nvSpPr>
            <p:cNvPr id="180" name="圆角矩形 179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595959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81" name="圆角矩形 180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708709" y="3001191"/>
            <a:ext cx="2551321" cy="525222"/>
            <a:chOff x="828467" y="1326148"/>
            <a:chExt cx="2551321" cy="525222"/>
          </a:xfrm>
        </p:grpSpPr>
        <p:sp>
          <p:nvSpPr>
            <p:cNvPr id="183" name="圆角矩形 182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84" name="圆角矩形 183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5556273" y="965506"/>
            <a:ext cx="2551321" cy="525222"/>
            <a:chOff x="828467" y="1326148"/>
            <a:chExt cx="2551321" cy="525222"/>
          </a:xfrm>
        </p:grpSpPr>
        <p:sp>
          <p:nvSpPr>
            <p:cNvPr id="186" name="圆角矩形 185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87" name="圆角矩形 186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5556273" y="2020683"/>
            <a:ext cx="2551321" cy="525222"/>
            <a:chOff x="828467" y="1326148"/>
            <a:chExt cx="2551321" cy="525222"/>
          </a:xfrm>
        </p:grpSpPr>
        <p:sp>
          <p:nvSpPr>
            <p:cNvPr id="189" name="圆角矩形 188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595959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90" name="圆角矩形 189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5556273" y="3016574"/>
            <a:ext cx="2551321" cy="525222"/>
            <a:chOff x="828467" y="1326148"/>
            <a:chExt cx="2551321" cy="525222"/>
          </a:xfrm>
        </p:grpSpPr>
        <p:sp>
          <p:nvSpPr>
            <p:cNvPr id="192" name="圆角矩形 191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93" name="圆角矩形 192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15635" y="360309"/>
            <a:ext cx="4791614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三、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“六税两费”减半征收具体内容</a:t>
            </a:r>
          </a:p>
          <a:p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3441460" y="1647762"/>
            <a:ext cx="2018784" cy="2018784"/>
            <a:chOff x="2193191" y="1899415"/>
            <a:chExt cx="2421376" cy="2421376"/>
          </a:xfrm>
          <a:effectLst/>
        </p:grpSpPr>
        <p:sp>
          <p:nvSpPr>
            <p:cNvPr id="83" name="椭圆 82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0070C0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4" name="八边形 83"/>
            <p:cNvSpPr/>
            <p:nvPr/>
          </p:nvSpPr>
          <p:spPr>
            <a:xfrm>
              <a:off x="2345502" y="2051726"/>
              <a:ext cx="2116756" cy="2116756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86" name="Text Placeholder 12"/>
          <p:cNvSpPr txBox="1"/>
          <p:nvPr/>
        </p:nvSpPr>
        <p:spPr>
          <a:xfrm>
            <a:off x="941843" y="1106405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资源税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 Placeholder 12"/>
          <p:cNvSpPr txBox="1"/>
          <p:nvPr/>
        </p:nvSpPr>
        <p:spPr>
          <a:xfrm>
            <a:off x="1115377" y="213833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城市维护建设税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 Placeholder 12"/>
          <p:cNvSpPr txBox="1"/>
          <p:nvPr/>
        </p:nvSpPr>
        <p:spPr>
          <a:xfrm>
            <a:off x="1115377" y="3120214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城镇土地使用税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 Placeholder 12"/>
          <p:cNvSpPr txBox="1"/>
          <p:nvPr/>
        </p:nvSpPr>
        <p:spPr>
          <a:xfrm>
            <a:off x="5720734" y="1077692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房产税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 Placeholder 12"/>
          <p:cNvSpPr txBox="1"/>
          <p:nvPr/>
        </p:nvSpPr>
        <p:spPr>
          <a:xfrm>
            <a:off x="5781001" y="214370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印花税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94455" y="2425516"/>
            <a:ext cx="15127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六税两费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1B9992AE-FCA3-4071-9E88-38341225218A}"/>
              </a:ext>
            </a:extLst>
          </p:cNvPr>
          <p:cNvGrpSpPr/>
          <p:nvPr/>
        </p:nvGrpSpPr>
        <p:grpSpPr>
          <a:xfrm>
            <a:off x="708709" y="3976926"/>
            <a:ext cx="2551321" cy="525222"/>
            <a:chOff x="51225" y="839434"/>
            <a:chExt cx="2551321" cy="525222"/>
          </a:xfrm>
        </p:grpSpPr>
        <p:sp>
          <p:nvSpPr>
            <p:cNvPr id="38" name="圆角矩形 182">
              <a:extLst>
                <a:ext uri="{FF2B5EF4-FFF2-40B4-BE49-F238E27FC236}">
                  <a16:creationId xmlns:a16="http://schemas.microsoft.com/office/drawing/2014/main" id="{5C479DFD-AA4F-4B75-9DF6-F619C1D20886}"/>
                </a:ext>
              </a:extLst>
            </p:cNvPr>
            <p:cNvSpPr/>
            <p:nvPr/>
          </p:nvSpPr>
          <p:spPr>
            <a:xfrm>
              <a:off x="51225" y="839434"/>
              <a:ext cx="2551321" cy="525222"/>
            </a:xfrm>
            <a:prstGeom prst="roundRect">
              <a:avLst>
                <a:gd name="adj" fmla="val 0"/>
              </a:avLst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9" name="圆角矩形 183">
              <a:extLst>
                <a:ext uri="{FF2B5EF4-FFF2-40B4-BE49-F238E27FC236}">
                  <a16:creationId xmlns:a16="http://schemas.microsoft.com/office/drawing/2014/main" id="{8104826D-3221-47A0-83E0-80BBEA15DE34}"/>
                </a:ext>
              </a:extLst>
            </p:cNvPr>
            <p:cNvSpPr/>
            <p:nvPr/>
          </p:nvSpPr>
          <p:spPr>
            <a:xfrm>
              <a:off x="133456" y="926432"/>
              <a:ext cx="2386859" cy="376672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FFFFFF"/>
                  </a:solidFill>
                  <a:latin typeface="+mn-ea"/>
                </a:rPr>
                <a:t>教育费附加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9C50F41C-E290-4D29-8C94-E34CA4A9B2BE}"/>
              </a:ext>
            </a:extLst>
          </p:cNvPr>
          <p:cNvGrpSpPr/>
          <p:nvPr/>
        </p:nvGrpSpPr>
        <p:grpSpPr>
          <a:xfrm>
            <a:off x="5638504" y="3976926"/>
            <a:ext cx="2551321" cy="525222"/>
            <a:chOff x="1524387" y="843962"/>
            <a:chExt cx="2551321" cy="525222"/>
          </a:xfrm>
        </p:grpSpPr>
        <p:sp>
          <p:nvSpPr>
            <p:cNvPr id="41" name="圆角矩形 182">
              <a:extLst>
                <a:ext uri="{FF2B5EF4-FFF2-40B4-BE49-F238E27FC236}">
                  <a16:creationId xmlns:a16="http://schemas.microsoft.com/office/drawing/2014/main" id="{E2323948-298A-40EF-8783-87873FF5BC7D}"/>
                </a:ext>
              </a:extLst>
            </p:cNvPr>
            <p:cNvSpPr/>
            <p:nvPr/>
          </p:nvSpPr>
          <p:spPr>
            <a:xfrm>
              <a:off x="1524387" y="843962"/>
              <a:ext cx="2551321" cy="525222"/>
            </a:xfrm>
            <a:prstGeom prst="roundRect">
              <a:avLst>
                <a:gd name="adj" fmla="val 0"/>
              </a:avLst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2" name="圆角矩形 183">
              <a:extLst>
                <a:ext uri="{FF2B5EF4-FFF2-40B4-BE49-F238E27FC236}">
                  <a16:creationId xmlns:a16="http://schemas.microsoft.com/office/drawing/2014/main" id="{B2F0C5DA-0A21-46A4-9E1D-3DB1828560D6}"/>
                </a:ext>
              </a:extLst>
            </p:cNvPr>
            <p:cNvSpPr/>
            <p:nvPr/>
          </p:nvSpPr>
          <p:spPr>
            <a:xfrm>
              <a:off x="1606617" y="923127"/>
              <a:ext cx="2386859" cy="376672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FFFFFF"/>
                  </a:solidFill>
                  <a:latin typeface="+mn-ea"/>
                </a:rPr>
                <a:t>地方教育附加</a:t>
              </a:r>
            </a:p>
          </p:txBody>
        </p:sp>
      </p:grp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2B280279-A576-4F20-AAC9-16479993A6D7}"/>
              </a:ext>
            </a:extLst>
          </p:cNvPr>
          <p:cNvSpPr txBox="1"/>
          <p:nvPr/>
        </p:nvSpPr>
        <p:spPr>
          <a:xfrm>
            <a:off x="5863232" y="3120654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耕地占用税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  <p:bldP spid="2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899160" y="1221266"/>
            <a:ext cx="7345680" cy="3622512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43" name="TextBox 42"/>
          <p:cNvSpPr txBox="1"/>
          <p:nvPr/>
        </p:nvSpPr>
        <p:spPr>
          <a:xfrm>
            <a:off x="1430921" y="1448067"/>
            <a:ext cx="675075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dirty="0"/>
              <a:t>     2019</a:t>
            </a:r>
            <a:r>
              <a:rPr lang="zh-CN" altLang="en-US" sz="2000" dirty="0"/>
              <a:t>年</a:t>
            </a:r>
            <a:r>
              <a:rPr lang="en-US" altLang="zh-CN" sz="2000" dirty="0"/>
              <a:t>1</a:t>
            </a:r>
            <a:r>
              <a:rPr lang="zh-CN" altLang="en-US" sz="2000" dirty="0"/>
              <a:t>月</a:t>
            </a:r>
            <a:r>
              <a:rPr lang="en-US" altLang="zh-CN" sz="2000" dirty="0"/>
              <a:t>1</a:t>
            </a:r>
            <a:r>
              <a:rPr lang="zh-CN" altLang="en-US" sz="2000" dirty="0"/>
              <a:t>日至</a:t>
            </a:r>
            <a:r>
              <a:rPr lang="en-US" altLang="zh-CN" sz="2000" dirty="0"/>
              <a:t>2021</a:t>
            </a:r>
            <a:r>
              <a:rPr lang="zh-CN" altLang="en-US" sz="2000" dirty="0"/>
              <a:t>年</a:t>
            </a:r>
            <a:r>
              <a:rPr lang="en-US" altLang="zh-CN" sz="2000" dirty="0"/>
              <a:t>12</a:t>
            </a:r>
            <a:r>
              <a:rPr lang="zh-CN" altLang="en-US" sz="2000" dirty="0"/>
              <a:t>月</a:t>
            </a:r>
            <a:r>
              <a:rPr lang="en-US" altLang="zh-CN" sz="2000" dirty="0"/>
              <a:t>31</a:t>
            </a:r>
            <a:r>
              <a:rPr lang="zh-CN" altLang="en-US" sz="2000" dirty="0"/>
              <a:t>日，对增值税小规模纳税人，按照税额的</a:t>
            </a:r>
            <a:r>
              <a:rPr lang="en-US" altLang="zh-CN" sz="2000" dirty="0"/>
              <a:t>50%</a:t>
            </a:r>
            <a:r>
              <a:rPr lang="zh-CN" altLang="en-US" sz="2000" dirty="0"/>
              <a:t>减征资源税、城市维护建设税、房产税、城镇土地使用税、印花税、耕地占用税和教育费附加、地方教育附加。</a:t>
            </a:r>
            <a:endParaRPr lang="en-US" altLang="zh-CN" sz="2000" dirty="0"/>
          </a:p>
          <a:p>
            <a:endParaRPr lang="zh-CN" altLang="en-US" sz="2000" dirty="0"/>
          </a:p>
          <a:p>
            <a:r>
              <a:rPr lang="zh-CN" altLang="en-US" sz="2000" dirty="0"/>
              <a:t>     增值税小规模纳税人已依法享受资源税、城市维护建设税、房产税、城镇土地使用税、印花税、耕地占用税、教育费附加、地方教育附加其他优惠政策的，可叠加享受减征</a:t>
            </a:r>
            <a:r>
              <a:rPr lang="en-US" altLang="zh-CN" sz="2000" dirty="0"/>
              <a:t>50%</a:t>
            </a:r>
            <a:r>
              <a:rPr lang="zh-CN" altLang="en-US" sz="2000" dirty="0"/>
              <a:t>的优惠政策。</a:t>
            </a:r>
          </a:p>
        </p:txBody>
      </p:sp>
      <p:sp>
        <p:nvSpPr>
          <p:cNvPr id="44" name="矩形 93"/>
          <p:cNvSpPr/>
          <p:nvPr/>
        </p:nvSpPr>
        <p:spPr>
          <a:xfrm>
            <a:off x="861492" y="11767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93"/>
          <p:cNvSpPr/>
          <p:nvPr/>
        </p:nvSpPr>
        <p:spPr>
          <a:xfrm rot="10800000">
            <a:off x="8009822" y="4566267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C83CA19-6DDB-47FD-8F7C-5E3941640939}"/>
              </a:ext>
            </a:extLst>
          </p:cNvPr>
          <p:cNvSpPr txBox="1"/>
          <p:nvPr/>
        </p:nvSpPr>
        <p:spPr>
          <a:xfrm>
            <a:off x="911991" y="320163"/>
            <a:ext cx="4262910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三、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“六税两费”减半征收具体内容</a:t>
            </a:r>
          </a:p>
          <a:p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BE79A819-54D1-4C11-A41B-F1B479E89D31}"/>
              </a:ext>
            </a:extLst>
          </p:cNvPr>
          <p:cNvGrpSpPr/>
          <p:nvPr/>
        </p:nvGrpSpPr>
        <p:grpSpPr>
          <a:xfrm>
            <a:off x="1430921" y="1422716"/>
            <a:ext cx="401728" cy="296010"/>
            <a:chOff x="5958843" y="1820413"/>
            <a:chExt cx="535637" cy="394680"/>
          </a:xfrm>
          <a:solidFill>
            <a:schemeClr val="accent3"/>
          </a:solidFill>
        </p:grpSpPr>
        <p:sp>
          <p:nvSpPr>
            <p:cNvPr id="16" name="Freeform 248">
              <a:extLst>
                <a:ext uri="{FF2B5EF4-FFF2-40B4-BE49-F238E27FC236}">
                  <a16:creationId xmlns:a16="http://schemas.microsoft.com/office/drawing/2014/main" id="{21E937A5-EB1D-4424-8171-4C3315DED89D}"/>
                </a:ext>
              </a:extLst>
            </p:cNvPr>
            <p:cNvSpPr/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249">
              <a:extLst>
                <a:ext uri="{FF2B5EF4-FFF2-40B4-BE49-F238E27FC236}">
                  <a16:creationId xmlns:a16="http://schemas.microsoft.com/office/drawing/2014/main" id="{9D77EED0-CDF6-4B5F-BB5B-86CF4DF8AA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A68047F4-C4B4-47C1-BB74-3AB8F45A2C30}"/>
              </a:ext>
            </a:extLst>
          </p:cNvPr>
          <p:cNvGrpSpPr/>
          <p:nvPr/>
        </p:nvGrpSpPr>
        <p:grpSpPr>
          <a:xfrm>
            <a:off x="1430921" y="2935222"/>
            <a:ext cx="413113" cy="355374"/>
            <a:chOff x="3787022" y="1797643"/>
            <a:chExt cx="550817" cy="473832"/>
          </a:xfrm>
          <a:solidFill>
            <a:schemeClr val="accent1"/>
          </a:solidFill>
        </p:grpSpPr>
        <p:sp>
          <p:nvSpPr>
            <p:cNvPr id="19" name="Oval 217">
              <a:extLst>
                <a:ext uri="{FF2B5EF4-FFF2-40B4-BE49-F238E27FC236}">
                  <a16:creationId xmlns:a16="http://schemas.microsoft.com/office/drawing/2014/main" id="{79969863-6BF5-4A00-B122-D4F585754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18">
              <a:extLst>
                <a:ext uri="{FF2B5EF4-FFF2-40B4-BE49-F238E27FC236}">
                  <a16:creationId xmlns:a16="http://schemas.microsoft.com/office/drawing/2014/main" id="{4E52AD9F-265B-4411-868D-6135EEB71E73}"/>
                </a:ext>
              </a:extLst>
            </p:cNvPr>
            <p:cNvSpPr/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19">
              <a:extLst>
                <a:ext uri="{FF2B5EF4-FFF2-40B4-BE49-F238E27FC236}">
                  <a16:creationId xmlns:a16="http://schemas.microsoft.com/office/drawing/2014/main" id="{B68E7B73-6250-4CE1-B342-BC699381F6FF}"/>
                </a:ext>
              </a:extLst>
            </p:cNvPr>
            <p:cNvSpPr/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20">
              <a:extLst>
                <a:ext uri="{FF2B5EF4-FFF2-40B4-BE49-F238E27FC236}">
                  <a16:creationId xmlns:a16="http://schemas.microsoft.com/office/drawing/2014/main" id="{28555CF6-9267-4D39-A108-857E31C4219C}"/>
                </a:ext>
              </a:extLst>
            </p:cNvPr>
            <p:cNvSpPr/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Freeform 221">
              <a:extLst>
                <a:ext uri="{FF2B5EF4-FFF2-40B4-BE49-F238E27FC236}">
                  <a16:creationId xmlns:a16="http://schemas.microsoft.com/office/drawing/2014/main" id="{F2699537-AB5F-4C48-9638-17B379525A80}"/>
                </a:ext>
              </a:extLst>
            </p:cNvPr>
            <p:cNvSpPr/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222">
              <a:extLst>
                <a:ext uri="{FF2B5EF4-FFF2-40B4-BE49-F238E27FC236}">
                  <a16:creationId xmlns:a16="http://schemas.microsoft.com/office/drawing/2014/main" id="{3F34956F-9D03-48A8-9D40-EB0EF7E9AD75}"/>
                </a:ext>
              </a:extLst>
            </p:cNvPr>
            <p:cNvSpPr/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223">
              <a:extLst>
                <a:ext uri="{FF2B5EF4-FFF2-40B4-BE49-F238E27FC236}">
                  <a16:creationId xmlns:a16="http://schemas.microsoft.com/office/drawing/2014/main" id="{6CC01C08-8CEB-4137-ACBE-674A31506382}"/>
                </a:ext>
              </a:extLst>
            </p:cNvPr>
            <p:cNvSpPr/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Freeform 224">
              <a:extLst>
                <a:ext uri="{FF2B5EF4-FFF2-40B4-BE49-F238E27FC236}">
                  <a16:creationId xmlns:a16="http://schemas.microsoft.com/office/drawing/2014/main" id="{407A7905-3874-401A-8589-F645AB4ED8E9}"/>
                </a:ext>
              </a:extLst>
            </p:cNvPr>
            <p:cNvSpPr/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25">
              <a:extLst>
                <a:ext uri="{FF2B5EF4-FFF2-40B4-BE49-F238E27FC236}">
                  <a16:creationId xmlns:a16="http://schemas.microsoft.com/office/drawing/2014/main" id="{D4FAB3CA-ED48-4E8C-BEAF-E677DC5D6322}"/>
                </a:ext>
              </a:extLst>
            </p:cNvPr>
            <p:cNvSpPr/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82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f03ff260e3533ffa5275e1c9321eb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285" y="883634"/>
            <a:ext cx="10535285" cy="6440170"/>
          </a:xfrm>
          <a:prstGeom prst="rect">
            <a:avLst/>
          </a:prstGeom>
        </p:spPr>
      </p:pic>
      <p:sp>
        <p:nvSpPr>
          <p:cNvPr id="2" name="TextBox 42"/>
          <p:cNvSpPr txBox="1"/>
          <p:nvPr/>
        </p:nvSpPr>
        <p:spPr>
          <a:xfrm>
            <a:off x="1462969" y="3139790"/>
            <a:ext cx="621805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rgbClr val="0070C0"/>
                </a:solidFill>
                <a:latin typeface="+mn-ea"/>
              </a:rPr>
              <a:t>谢谢大家</a:t>
            </a:r>
          </a:p>
        </p:txBody>
      </p:sp>
      <p:pic>
        <p:nvPicPr>
          <p:cNvPr id="10" name="图片 9" descr="b5bb8d2c683673adcd d829a725d80cc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066" y="572135"/>
            <a:ext cx="2475865" cy="17430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802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\Desktop\shutterstock_129456278 [转换]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" y="0"/>
            <a:ext cx="914276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695318" y="1752066"/>
            <a:ext cx="7818015" cy="2656824"/>
          </a:xfrm>
          <a:prstGeom prst="rect">
            <a:avLst/>
          </a:prstGeom>
          <a:solidFill>
            <a:srgbClr val="595959">
              <a:alpha val="78000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lIns="68582" tIns="34291" rIns="68582" bIns="34291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914126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solidFill>
                <a:srgbClr val="000000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848385" y="1657018"/>
            <a:ext cx="7600297" cy="2690954"/>
          </a:xfrm>
          <a:prstGeom prst="rect">
            <a:avLst/>
          </a:prstGeom>
          <a:solidFill>
            <a:srgbClr val="0070C0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wrap="none" lIns="68582" tIns="34291" rIns="68582" bIns="34291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914126" fontAlgn="base">
              <a:spcBef>
                <a:spcPct val="0"/>
              </a:spcBef>
              <a:spcAft>
                <a:spcPct val="0"/>
              </a:spcAft>
            </a:pPr>
            <a:endParaRPr lang="zh-CN" altLang="en-US" sz="1500">
              <a:solidFill>
                <a:srgbClr val="CC3300"/>
              </a:solidFill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50806" y="2004851"/>
            <a:ext cx="6696906" cy="1932158"/>
          </a:xfrm>
          <a:prstGeom prst="rect">
            <a:avLst/>
          </a:prstGeom>
          <a:noFill/>
        </p:spPr>
        <p:txBody>
          <a:bodyPr wrap="square" lIns="68606" tIns="34303" rIns="68606" bIns="34303" rtlCol="0">
            <a:spAutoFit/>
          </a:bodyPr>
          <a:lstStyle/>
          <a:p>
            <a:pPr marL="285750" indent="-285750" defTabSz="914126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减税降费相关背景</a:t>
            </a:r>
            <a:endParaRPr lang="en-US" altLang="zh-CN" sz="28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defTabSz="914126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普惠性减免政策解读</a:t>
            </a:r>
            <a:endParaRPr lang="en-US" altLang="zh-CN" sz="28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defTabSz="914126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“六税两费”减半征收具体内容</a:t>
            </a:r>
            <a:endParaRPr lang="en-US" altLang="zh-CN" sz="28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07317" y="70338"/>
            <a:ext cx="1729366" cy="1270765"/>
            <a:chOff x="-4651271" y="274911"/>
            <a:chExt cx="6419015" cy="6418848"/>
          </a:xfrm>
          <a:solidFill>
            <a:srgbClr val="005DA2"/>
          </a:solidFill>
        </p:grpSpPr>
        <p:sp>
          <p:nvSpPr>
            <p:cNvPr id="19" name="椭圆 18"/>
            <p:cNvSpPr/>
            <p:nvPr/>
          </p:nvSpPr>
          <p:spPr>
            <a:xfrm>
              <a:off x="-4651271" y="274911"/>
              <a:ext cx="6419015" cy="641884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60" tIns="60929" rIns="121860" bIns="60929" anchor="ctr"/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文本框 2"/>
            <p:cNvSpPr txBox="1">
              <a:spLocks noChangeArrowheads="1"/>
            </p:cNvSpPr>
            <p:nvPr/>
          </p:nvSpPr>
          <p:spPr bwMode="auto">
            <a:xfrm>
              <a:off x="-3629846" y="1929856"/>
              <a:ext cx="4081681" cy="310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21860" tIns="60929" rIns="121860" bIns="60929">
              <a:spAutoFit/>
            </a:bodyPr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027" y="2785824"/>
            <a:ext cx="1270354" cy="222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1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  <p:bldP spid="13" grpId="0" animBg="1" autoUpdateAnimBg="0"/>
      <p:bldP spid="17" grpId="0"/>
      <p:bldP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70C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0" y="-261258"/>
            <a:ext cx="2039217" cy="5562887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latin typeface="Impact" panose="020B0806030902050204" pitchFamily="34" charset="0"/>
              </a:rPr>
              <a:t>PART 01</a:t>
            </a:r>
            <a:endParaRPr lang="zh-CN" altLang="en-US" sz="72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99391" y="2833300"/>
            <a:ext cx="3603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减税降费相关背景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787045" y="1867537"/>
            <a:ext cx="527203" cy="530769"/>
            <a:chOff x="5042691" y="2273920"/>
            <a:chExt cx="702937" cy="707692"/>
          </a:xfrm>
          <a:solidFill>
            <a:srgbClr val="0070C0"/>
          </a:solidFill>
        </p:grpSpPr>
        <p:sp>
          <p:nvSpPr>
            <p:cNvPr id="26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11991" y="320163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一、减税降费相关背景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911991" y="972005"/>
            <a:ext cx="7379034" cy="507373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1194479" y="1096846"/>
            <a:ext cx="675075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dirty="0"/>
              <a:t>     2019</a:t>
            </a:r>
            <a:r>
              <a:rPr lang="zh-CN" altLang="en-US" dirty="0"/>
              <a:t>年</a:t>
            </a:r>
            <a:r>
              <a:rPr lang="en-US" altLang="zh-CN" dirty="0"/>
              <a:t>2</a:t>
            </a:r>
            <a:r>
              <a:rPr lang="zh-CN" altLang="en-US" dirty="0"/>
              <a:t>月</a:t>
            </a:r>
            <a:r>
              <a:rPr lang="en-US" altLang="zh-CN" dirty="0"/>
              <a:t>6</a:t>
            </a:r>
            <a:r>
              <a:rPr lang="zh-CN" altLang="en-US" dirty="0"/>
              <a:t>日，国务院</a:t>
            </a:r>
            <a:r>
              <a:rPr lang="en-US" altLang="zh-CN" dirty="0"/>
              <a:t>2018</a:t>
            </a:r>
            <a:r>
              <a:rPr lang="zh-CN" altLang="en-US" dirty="0"/>
              <a:t>年关键词发布：减税降费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93"/>
          <p:cNvSpPr/>
          <p:nvPr/>
        </p:nvSpPr>
        <p:spPr>
          <a:xfrm>
            <a:off x="852975" y="915945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93"/>
          <p:cNvSpPr/>
          <p:nvPr/>
        </p:nvSpPr>
        <p:spPr>
          <a:xfrm rot="10800000">
            <a:off x="8063770" y="1303581"/>
            <a:ext cx="288032" cy="23369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1018055" y="1108035"/>
            <a:ext cx="321986" cy="219341"/>
            <a:chOff x="4895160" y="4287159"/>
            <a:chExt cx="571418" cy="389258"/>
          </a:xfrm>
          <a:solidFill>
            <a:schemeClr val="accent2"/>
          </a:solidFill>
        </p:grpSpPr>
        <p:sp>
          <p:nvSpPr>
            <p:cNvPr id="90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93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333"/>
            <p:cNvSpPr/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334"/>
            <p:cNvSpPr/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335"/>
            <p:cNvSpPr/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F0D262D1-2D8F-48D7-8168-94022B2AD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91" y="1613762"/>
            <a:ext cx="7478383" cy="34269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899160" y="1221266"/>
            <a:ext cx="7345680" cy="3622512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1430921" y="1448067"/>
            <a:ext cx="6750750" cy="34163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/>
              <a:t>◇</a:t>
            </a:r>
            <a:r>
              <a:rPr lang="en-US" altLang="zh-CN" sz="1600" dirty="0"/>
              <a:t>10</a:t>
            </a:r>
            <a:r>
              <a:rPr lang="zh-CN" altLang="en-US" sz="1600" dirty="0"/>
              <a:t>万户重点税源企业数据显示，上半年每百元营业收入税费负担同比下降</a:t>
            </a:r>
            <a:r>
              <a:rPr lang="en-US" altLang="zh-CN" sz="1600" dirty="0"/>
              <a:t>0.65</a:t>
            </a:r>
            <a:r>
              <a:rPr lang="zh-CN" altLang="en-US" sz="1600" dirty="0"/>
              <a:t>元</a:t>
            </a:r>
            <a:endParaRPr lang="en-US" altLang="zh-CN" sz="1600" dirty="0"/>
          </a:p>
          <a:p>
            <a:endParaRPr lang="zh-CN" altLang="en-US" sz="1600" dirty="0"/>
          </a:p>
          <a:p>
            <a:r>
              <a:rPr lang="zh-CN" altLang="en-US" sz="1600" dirty="0"/>
              <a:t>◇二季度全国享受研发费用加计扣除政策的</a:t>
            </a:r>
            <a:r>
              <a:rPr lang="en-US" altLang="zh-CN" sz="1600" dirty="0"/>
              <a:t>33</a:t>
            </a:r>
            <a:r>
              <a:rPr lang="zh-CN" altLang="en-US" sz="1600" dirty="0"/>
              <a:t>万户企业购进高技术设备和服务同比增长</a:t>
            </a:r>
            <a:r>
              <a:rPr lang="en-US" altLang="zh-CN" sz="1600" dirty="0"/>
              <a:t>22.3%</a:t>
            </a:r>
            <a:r>
              <a:rPr lang="zh-CN" altLang="en-US" sz="1600" dirty="0"/>
              <a:t>，在疫情冲击中持续加大科技投入，不仅推动销售收入同比增</a:t>
            </a:r>
            <a:r>
              <a:rPr lang="en-US" altLang="zh-CN" sz="1600" dirty="0"/>
              <a:t>4.8%</a:t>
            </a:r>
            <a:r>
              <a:rPr lang="zh-CN" altLang="en-US" sz="1600" dirty="0"/>
              <a:t>，高于全国平均水平</a:t>
            </a:r>
            <a:r>
              <a:rPr lang="en-US" altLang="zh-CN" sz="1600" dirty="0"/>
              <a:t>8.9</a:t>
            </a:r>
            <a:r>
              <a:rPr lang="zh-CN" altLang="en-US" sz="1600" dirty="0"/>
              <a:t>个百分点，更为我国经济高质量发展增添了强大后劲</a:t>
            </a:r>
            <a:endParaRPr lang="en-US" altLang="zh-CN" sz="1600" dirty="0"/>
          </a:p>
          <a:p>
            <a:endParaRPr lang="en-US" altLang="zh-CN" sz="1600" dirty="0"/>
          </a:p>
          <a:p>
            <a:r>
              <a:rPr lang="zh-CN" altLang="en-US" sz="1600" dirty="0"/>
              <a:t>◇上半年全国累计新增减税降费</a:t>
            </a:r>
            <a:r>
              <a:rPr lang="en-US" altLang="zh-CN" sz="1600" dirty="0"/>
              <a:t>15045</a:t>
            </a:r>
            <a:r>
              <a:rPr lang="zh-CN" altLang="en-US" sz="1600" dirty="0"/>
              <a:t>亿元，全年减税降费总规模可能将超过早前预计的</a:t>
            </a:r>
            <a:r>
              <a:rPr lang="en-US" altLang="zh-CN" sz="1600" dirty="0"/>
              <a:t>2.5</a:t>
            </a:r>
            <a:r>
              <a:rPr lang="zh-CN" altLang="en-US" sz="1600" dirty="0"/>
              <a:t>万亿元。</a:t>
            </a:r>
          </a:p>
          <a:p>
            <a:r>
              <a:rPr lang="zh-CN" altLang="en-US" sz="1600" dirty="0"/>
              <a:t>来自国家税务总局的数据显示，面对严峻复杂的国内外形势，在财政收支较为困难的情况下，今年我国依然加大了减税降费力度。</a:t>
            </a:r>
          </a:p>
          <a:p>
            <a:br>
              <a:rPr lang="zh-CN" altLang="en-US" sz="1600" dirty="0"/>
            </a:b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93"/>
          <p:cNvSpPr/>
          <p:nvPr/>
        </p:nvSpPr>
        <p:spPr>
          <a:xfrm>
            <a:off x="861492" y="11767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93"/>
          <p:cNvSpPr/>
          <p:nvPr/>
        </p:nvSpPr>
        <p:spPr>
          <a:xfrm rot="10800000">
            <a:off x="8009822" y="4566267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7E895D78-879B-4D28-9A4C-47818DC70F66}"/>
              </a:ext>
            </a:extLst>
          </p:cNvPr>
          <p:cNvGrpSpPr/>
          <p:nvPr/>
        </p:nvGrpSpPr>
        <p:grpSpPr>
          <a:xfrm>
            <a:off x="962329" y="1343023"/>
            <a:ext cx="394197" cy="355148"/>
            <a:chOff x="4882149" y="3025052"/>
            <a:chExt cx="489013" cy="461905"/>
          </a:xfrm>
          <a:solidFill>
            <a:schemeClr val="accent4"/>
          </a:solidFill>
        </p:grpSpPr>
        <p:sp>
          <p:nvSpPr>
            <p:cNvPr id="103" name="Freeform 250">
              <a:extLst>
                <a:ext uri="{FF2B5EF4-FFF2-40B4-BE49-F238E27FC236}">
                  <a16:creationId xmlns:a16="http://schemas.microsoft.com/office/drawing/2014/main" id="{8724940C-8680-4058-BF16-EEDF684A200C}"/>
                </a:ext>
              </a:extLst>
            </p:cNvPr>
            <p:cNvSpPr/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4" name="Freeform 251">
              <a:extLst>
                <a:ext uri="{FF2B5EF4-FFF2-40B4-BE49-F238E27FC236}">
                  <a16:creationId xmlns:a16="http://schemas.microsoft.com/office/drawing/2014/main" id="{4488DC0C-9297-4E4F-BF9F-5218FF1D7598}"/>
                </a:ext>
              </a:extLst>
            </p:cNvPr>
            <p:cNvSpPr/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5" name="Freeform 252">
              <a:extLst>
                <a:ext uri="{FF2B5EF4-FFF2-40B4-BE49-F238E27FC236}">
                  <a16:creationId xmlns:a16="http://schemas.microsoft.com/office/drawing/2014/main" id="{E3B56D98-A25C-4E54-808F-E20419F2DBE5}"/>
                </a:ext>
              </a:extLst>
            </p:cNvPr>
            <p:cNvSpPr/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6" name="Freeform 253">
              <a:extLst>
                <a:ext uri="{FF2B5EF4-FFF2-40B4-BE49-F238E27FC236}">
                  <a16:creationId xmlns:a16="http://schemas.microsoft.com/office/drawing/2014/main" id="{0694BC31-5EFF-4492-B592-A5EB70DC7FB6}"/>
                </a:ext>
              </a:extLst>
            </p:cNvPr>
            <p:cNvSpPr/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7" name="Rectangle 254">
              <a:extLst>
                <a:ext uri="{FF2B5EF4-FFF2-40B4-BE49-F238E27FC236}">
                  <a16:creationId xmlns:a16="http://schemas.microsoft.com/office/drawing/2014/main" id="{2260EB6F-501A-4E86-A8AE-4B3DCDDE4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8" name="Rectangle 255">
              <a:extLst>
                <a:ext uri="{FF2B5EF4-FFF2-40B4-BE49-F238E27FC236}">
                  <a16:creationId xmlns:a16="http://schemas.microsoft.com/office/drawing/2014/main" id="{E3286B33-120B-40B7-9974-8873FB450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9" name="Rectangle 256">
              <a:extLst>
                <a:ext uri="{FF2B5EF4-FFF2-40B4-BE49-F238E27FC236}">
                  <a16:creationId xmlns:a16="http://schemas.microsoft.com/office/drawing/2014/main" id="{BD42A607-14D2-4F20-B547-56DCCFF5B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9C83CA19-6DDB-47FD-8F7C-5E3941640939}"/>
              </a:ext>
            </a:extLst>
          </p:cNvPr>
          <p:cNvSpPr txBox="1"/>
          <p:nvPr/>
        </p:nvSpPr>
        <p:spPr>
          <a:xfrm>
            <a:off x="911991" y="320163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一、减税降费相关背景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273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70C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latin typeface="Impact" panose="020B0806030902050204" pitchFamily="34" charset="0"/>
              </a:rPr>
              <a:t>PART 02</a:t>
            </a:r>
            <a:endParaRPr lang="zh-CN" altLang="en-US" sz="72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99390" y="2833300"/>
            <a:ext cx="4023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普惠性减免政策解读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797126" y="1931946"/>
            <a:ext cx="484180" cy="401950"/>
            <a:chOff x="3132963" y="3140191"/>
            <a:chExt cx="645573" cy="535933"/>
          </a:xfrm>
          <a:solidFill>
            <a:srgbClr val="0070C0"/>
          </a:solidFill>
        </p:grpSpPr>
        <p:sp>
          <p:nvSpPr>
            <p:cNvPr id="30" name="Freeform 226"/>
            <p:cNvSpPr/>
            <p:nvPr/>
          </p:nvSpPr>
          <p:spPr bwMode="auto">
            <a:xfrm>
              <a:off x="3421629" y="3217854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227"/>
            <p:cNvSpPr/>
            <p:nvPr/>
          </p:nvSpPr>
          <p:spPr bwMode="auto">
            <a:xfrm>
              <a:off x="3198348" y="3140191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228"/>
            <p:cNvSpPr/>
            <p:nvPr/>
          </p:nvSpPr>
          <p:spPr bwMode="auto">
            <a:xfrm>
              <a:off x="3481875" y="3306367"/>
              <a:ext cx="233275" cy="180738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229"/>
            <p:cNvSpPr/>
            <p:nvPr/>
          </p:nvSpPr>
          <p:spPr bwMode="auto">
            <a:xfrm>
              <a:off x="3132963" y="3377178"/>
              <a:ext cx="355480" cy="298946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230"/>
            <p:cNvSpPr/>
            <p:nvPr/>
          </p:nvSpPr>
          <p:spPr bwMode="auto">
            <a:xfrm>
              <a:off x="3598655" y="3487105"/>
              <a:ext cx="54536" cy="68241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231"/>
            <p:cNvSpPr>
              <a:spLocks noEditPoints="1"/>
            </p:cNvSpPr>
            <p:nvPr/>
          </p:nvSpPr>
          <p:spPr bwMode="auto">
            <a:xfrm>
              <a:off x="3666040" y="3486534"/>
              <a:ext cx="47968" cy="67384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close/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01392" y="30535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二、普惠性减免政策解读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ADEAF84-A874-40D4-8591-63643FE22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7" y="803868"/>
            <a:ext cx="8706865" cy="433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68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5315" y="291606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二、普惠性减免政策解读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4" name="矩形 93"/>
          <p:cNvSpPr/>
          <p:nvPr/>
        </p:nvSpPr>
        <p:spPr>
          <a:xfrm>
            <a:off x="855315" y="924823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93"/>
          <p:cNvSpPr/>
          <p:nvPr/>
        </p:nvSpPr>
        <p:spPr>
          <a:xfrm rot="10800000">
            <a:off x="8211668" y="4632365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CF524F2-BCA9-4199-B39B-712659A9B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93" y="1034979"/>
            <a:ext cx="7445829" cy="381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9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70C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latin typeface="Impact" panose="020B0806030902050204" pitchFamily="34" charset="0"/>
              </a:rPr>
              <a:t>PART 03</a:t>
            </a:r>
            <a:endParaRPr lang="zh-CN" altLang="en-US" sz="72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92162" y="2914917"/>
            <a:ext cx="591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“六税两费”减半征收具体内容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786271" y="1916023"/>
            <a:ext cx="505891" cy="433796"/>
            <a:chOff x="3546346" y="2339026"/>
            <a:chExt cx="897787" cy="769842"/>
          </a:xfrm>
          <a:solidFill>
            <a:srgbClr val="0070C0"/>
          </a:solidFill>
        </p:grpSpPr>
        <p:sp>
          <p:nvSpPr>
            <p:cNvPr id="21" name="Rectangle 227"/>
            <p:cNvSpPr>
              <a:spLocks noChangeArrowheads="1"/>
            </p:cNvSpPr>
            <p:nvPr/>
          </p:nvSpPr>
          <p:spPr bwMode="auto">
            <a:xfrm>
              <a:off x="3561526" y="3077423"/>
              <a:ext cx="882607" cy="314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28"/>
            <p:cNvSpPr/>
            <p:nvPr/>
          </p:nvSpPr>
          <p:spPr bwMode="auto">
            <a:xfrm>
              <a:off x="3617909" y="2844302"/>
              <a:ext cx="125777" cy="210351"/>
            </a:xfrm>
            <a:custGeom>
              <a:avLst/>
              <a:gdLst>
                <a:gd name="T0" fmla="*/ 6 w 49"/>
                <a:gd name="T1" fmla="*/ 82 h 82"/>
                <a:gd name="T2" fmla="*/ 43 w 49"/>
                <a:gd name="T3" fmla="*/ 82 h 82"/>
                <a:gd name="T4" fmla="*/ 49 w 49"/>
                <a:gd name="T5" fmla="*/ 76 h 82"/>
                <a:gd name="T6" fmla="*/ 49 w 49"/>
                <a:gd name="T7" fmla="*/ 0 h 82"/>
                <a:gd name="T8" fmla="*/ 0 w 49"/>
                <a:gd name="T9" fmla="*/ 49 h 82"/>
                <a:gd name="T10" fmla="*/ 0 w 49"/>
                <a:gd name="T11" fmla="*/ 76 h 82"/>
                <a:gd name="T12" fmla="*/ 6 w 4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2">
                  <a:moveTo>
                    <a:pt x="6" y="82"/>
                  </a:moveTo>
                  <a:cubicBezTo>
                    <a:pt x="43" y="82"/>
                    <a:pt x="43" y="82"/>
                    <a:pt x="43" y="82"/>
                  </a:cubicBezTo>
                  <a:cubicBezTo>
                    <a:pt x="46" y="82"/>
                    <a:pt x="49" y="79"/>
                    <a:pt x="49" y="7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6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Freeform 229"/>
            <p:cNvSpPr/>
            <p:nvPr/>
          </p:nvSpPr>
          <p:spPr bwMode="auto">
            <a:xfrm>
              <a:off x="3779467" y="2682744"/>
              <a:ext cx="122524" cy="371910"/>
            </a:xfrm>
            <a:custGeom>
              <a:avLst/>
              <a:gdLst>
                <a:gd name="T0" fmla="*/ 5 w 48"/>
                <a:gd name="T1" fmla="*/ 145 h 145"/>
                <a:gd name="T2" fmla="*/ 43 w 48"/>
                <a:gd name="T3" fmla="*/ 145 h 145"/>
                <a:gd name="T4" fmla="*/ 48 w 48"/>
                <a:gd name="T5" fmla="*/ 139 h 145"/>
                <a:gd name="T6" fmla="*/ 48 w 48"/>
                <a:gd name="T7" fmla="*/ 0 h 145"/>
                <a:gd name="T8" fmla="*/ 0 w 48"/>
                <a:gd name="T9" fmla="*/ 49 h 145"/>
                <a:gd name="T10" fmla="*/ 0 w 48"/>
                <a:gd name="T11" fmla="*/ 139 h 145"/>
                <a:gd name="T12" fmla="*/ 5 w 48"/>
                <a:gd name="T1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5">
                  <a:moveTo>
                    <a:pt x="5" y="145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6" y="145"/>
                    <a:pt x="48" y="142"/>
                    <a:pt x="48" y="1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2"/>
                    <a:pt x="2" y="145"/>
                    <a:pt x="5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230"/>
            <p:cNvSpPr/>
            <p:nvPr/>
          </p:nvSpPr>
          <p:spPr bwMode="auto">
            <a:xfrm>
              <a:off x="3938857" y="2713104"/>
              <a:ext cx="124693" cy="341550"/>
            </a:xfrm>
            <a:custGeom>
              <a:avLst/>
              <a:gdLst>
                <a:gd name="T0" fmla="*/ 22 w 49"/>
                <a:gd name="T1" fmla="*/ 22 h 133"/>
                <a:gd name="T2" fmla="*/ 0 w 49"/>
                <a:gd name="T3" fmla="*/ 0 h 133"/>
                <a:gd name="T4" fmla="*/ 0 w 49"/>
                <a:gd name="T5" fmla="*/ 127 h 133"/>
                <a:gd name="T6" fmla="*/ 6 w 49"/>
                <a:gd name="T7" fmla="*/ 133 h 133"/>
                <a:gd name="T8" fmla="*/ 43 w 49"/>
                <a:gd name="T9" fmla="*/ 133 h 133"/>
                <a:gd name="T10" fmla="*/ 49 w 49"/>
                <a:gd name="T11" fmla="*/ 127 h 133"/>
                <a:gd name="T12" fmla="*/ 49 w 49"/>
                <a:gd name="T13" fmla="*/ 26 h 133"/>
                <a:gd name="T14" fmla="*/ 38 w 49"/>
                <a:gd name="T15" fmla="*/ 29 h 133"/>
                <a:gd name="T16" fmla="*/ 22 w 49"/>
                <a:gd name="T17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3">
                  <a:moveTo>
                    <a:pt x="22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0"/>
                    <a:pt x="3" y="133"/>
                    <a:pt x="6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6" y="133"/>
                    <a:pt x="49" y="130"/>
                    <a:pt x="49" y="1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6" y="28"/>
                    <a:pt x="42" y="29"/>
                    <a:pt x="38" y="29"/>
                  </a:cubicBezTo>
                  <a:cubicBezTo>
                    <a:pt x="32" y="29"/>
                    <a:pt x="27" y="26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Freeform 231"/>
            <p:cNvSpPr/>
            <p:nvPr/>
          </p:nvSpPr>
          <p:spPr bwMode="auto">
            <a:xfrm>
              <a:off x="4100415" y="2624193"/>
              <a:ext cx="122524" cy="430461"/>
            </a:xfrm>
            <a:custGeom>
              <a:avLst/>
              <a:gdLst>
                <a:gd name="T0" fmla="*/ 5 w 48"/>
                <a:gd name="T1" fmla="*/ 168 h 168"/>
                <a:gd name="T2" fmla="*/ 43 w 48"/>
                <a:gd name="T3" fmla="*/ 168 h 168"/>
                <a:gd name="T4" fmla="*/ 48 w 48"/>
                <a:gd name="T5" fmla="*/ 162 h 168"/>
                <a:gd name="T6" fmla="*/ 48 w 48"/>
                <a:gd name="T7" fmla="*/ 0 h 168"/>
                <a:gd name="T8" fmla="*/ 0 w 48"/>
                <a:gd name="T9" fmla="*/ 48 h 168"/>
                <a:gd name="T10" fmla="*/ 0 w 48"/>
                <a:gd name="T11" fmla="*/ 162 h 168"/>
                <a:gd name="T12" fmla="*/ 5 w 4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68">
                  <a:moveTo>
                    <a:pt x="5" y="168"/>
                  </a:moveTo>
                  <a:cubicBezTo>
                    <a:pt x="43" y="168"/>
                    <a:pt x="43" y="168"/>
                    <a:pt x="43" y="168"/>
                  </a:cubicBezTo>
                  <a:cubicBezTo>
                    <a:pt x="46" y="168"/>
                    <a:pt x="48" y="165"/>
                    <a:pt x="48" y="16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5"/>
                    <a:pt x="2" y="168"/>
                    <a:pt x="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32"/>
            <p:cNvSpPr/>
            <p:nvPr/>
          </p:nvSpPr>
          <p:spPr bwMode="auto">
            <a:xfrm>
              <a:off x="4258721" y="2513596"/>
              <a:ext cx="125777" cy="541058"/>
            </a:xfrm>
            <a:custGeom>
              <a:avLst/>
              <a:gdLst>
                <a:gd name="T0" fmla="*/ 29 w 49"/>
                <a:gd name="T1" fmla="*/ 0 h 211"/>
                <a:gd name="T2" fmla="*/ 0 w 49"/>
                <a:gd name="T3" fmla="*/ 29 h 211"/>
                <a:gd name="T4" fmla="*/ 0 w 49"/>
                <a:gd name="T5" fmla="*/ 205 h 211"/>
                <a:gd name="T6" fmla="*/ 6 w 49"/>
                <a:gd name="T7" fmla="*/ 211 h 211"/>
                <a:gd name="T8" fmla="*/ 43 w 49"/>
                <a:gd name="T9" fmla="*/ 211 h 211"/>
                <a:gd name="T10" fmla="*/ 49 w 49"/>
                <a:gd name="T11" fmla="*/ 205 h 211"/>
                <a:gd name="T12" fmla="*/ 49 w 49"/>
                <a:gd name="T13" fmla="*/ 22 h 211"/>
                <a:gd name="T14" fmla="*/ 29 w 49"/>
                <a:gd name="T1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11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08"/>
                    <a:pt x="3" y="211"/>
                    <a:pt x="6" y="211"/>
                  </a:cubicBezTo>
                  <a:cubicBezTo>
                    <a:pt x="43" y="211"/>
                    <a:pt x="43" y="211"/>
                    <a:pt x="43" y="211"/>
                  </a:cubicBezTo>
                  <a:cubicBezTo>
                    <a:pt x="46" y="211"/>
                    <a:pt x="49" y="208"/>
                    <a:pt x="49" y="20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38" y="21"/>
                    <a:pt x="29" y="12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233"/>
            <p:cNvSpPr/>
            <p:nvPr/>
          </p:nvSpPr>
          <p:spPr bwMode="auto">
            <a:xfrm>
              <a:off x="3546346" y="2339026"/>
              <a:ext cx="871764" cy="610452"/>
            </a:xfrm>
            <a:custGeom>
              <a:avLst/>
              <a:gdLst>
                <a:gd name="T0" fmla="*/ 20 w 340"/>
                <a:gd name="T1" fmla="*/ 234 h 238"/>
                <a:gd name="T2" fmla="*/ 140 w 340"/>
                <a:gd name="T3" fmla="*/ 113 h 238"/>
                <a:gd name="T4" fmla="*/ 183 w 340"/>
                <a:gd name="T5" fmla="*/ 156 h 238"/>
                <a:gd name="T6" fmla="*/ 199 w 340"/>
                <a:gd name="T7" fmla="*/ 156 h 238"/>
                <a:gd name="T8" fmla="*/ 318 w 340"/>
                <a:gd name="T9" fmla="*/ 37 h 238"/>
                <a:gd name="T10" fmla="*/ 318 w 340"/>
                <a:gd name="T11" fmla="*/ 64 h 238"/>
                <a:gd name="T12" fmla="*/ 329 w 340"/>
                <a:gd name="T13" fmla="*/ 75 h 238"/>
                <a:gd name="T14" fmla="*/ 340 w 340"/>
                <a:gd name="T15" fmla="*/ 64 h 238"/>
                <a:gd name="T16" fmla="*/ 340 w 340"/>
                <a:gd name="T17" fmla="*/ 11 h 238"/>
                <a:gd name="T18" fmla="*/ 337 w 340"/>
                <a:gd name="T19" fmla="*/ 3 h 238"/>
                <a:gd name="T20" fmla="*/ 329 w 340"/>
                <a:gd name="T21" fmla="*/ 0 h 238"/>
                <a:gd name="T22" fmla="*/ 276 w 340"/>
                <a:gd name="T23" fmla="*/ 0 h 238"/>
                <a:gd name="T24" fmla="*/ 265 w 340"/>
                <a:gd name="T25" fmla="*/ 11 h 238"/>
                <a:gd name="T26" fmla="*/ 276 w 340"/>
                <a:gd name="T27" fmla="*/ 22 h 238"/>
                <a:gd name="T28" fmla="*/ 302 w 340"/>
                <a:gd name="T29" fmla="*/ 22 h 238"/>
                <a:gd name="T30" fmla="*/ 191 w 340"/>
                <a:gd name="T31" fmla="*/ 133 h 238"/>
                <a:gd name="T32" fmla="*/ 148 w 340"/>
                <a:gd name="T33" fmla="*/ 90 h 238"/>
                <a:gd name="T34" fmla="*/ 133 w 340"/>
                <a:gd name="T35" fmla="*/ 90 h 238"/>
                <a:gd name="T36" fmla="*/ 4 w 340"/>
                <a:gd name="T37" fmla="*/ 219 h 238"/>
                <a:gd name="T38" fmla="*/ 4 w 340"/>
                <a:gd name="T39" fmla="*/ 234 h 238"/>
                <a:gd name="T40" fmla="*/ 20 w 340"/>
                <a:gd name="T41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238">
                  <a:moveTo>
                    <a:pt x="20" y="234"/>
                  </a:moveTo>
                  <a:cubicBezTo>
                    <a:pt x="140" y="113"/>
                    <a:pt x="140" y="113"/>
                    <a:pt x="140" y="113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8" y="160"/>
                    <a:pt x="195" y="160"/>
                    <a:pt x="199" y="156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8" y="64"/>
                    <a:pt x="318" y="64"/>
                    <a:pt x="318" y="64"/>
                  </a:cubicBezTo>
                  <a:cubicBezTo>
                    <a:pt x="318" y="70"/>
                    <a:pt x="323" y="75"/>
                    <a:pt x="329" y="75"/>
                  </a:cubicBezTo>
                  <a:cubicBezTo>
                    <a:pt x="335" y="75"/>
                    <a:pt x="340" y="70"/>
                    <a:pt x="340" y="64"/>
                  </a:cubicBezTo>
                  <a:cubicBezTo>
                    <a:pt x="340" y="11"/>
                    <a:pt x="340" y="11"/>
                    <a:pt x="340" y="11"/>
                  </a:cubicBezTo>
                  <a:cubicBezTo>
                    <a:pt x="340" y="8"/>
                    <a:pt x="339" y="5"/>
                    <a:pt x="337" y="3"/>
                  </a:cubicBezTo>
                  <a:cubicBezTo>
                    <a:pt x="335" y="1"/>
                    <a:pt x="332" y="0"/>
                    <a:pt x="329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0" y="0"/>
                    <a:pt x="265" y="4"/>
                    <a:pt x="265" y="11"/>
                  </a:cubicBezTo>
                  <a:cubicBezTo>
                    <a:pt x="265" y="17"/>
                    <a:pt x="270" y="22"/>
                    <a:pt x="276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44" y="86"/>
                    <a:pt x="137" y="86"/>
                    <a:pt x="133" y="90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0" y="223"/>
                    <a:pt x="0" y="230"/>
                    <a:pt x="4" y="234"/>
                  </a:cubicBezTo>
                  <a:cubicBezTo>
                    <a:pt x="8" y="238"/>
                    <a:pt x="15" y="238"/>
                    <a:pt x="20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1|0.8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1|0.8|1.1"/>
</p:tagLst>
</file>

<file path=ppt/theme/theme1.xml><?xml version="1.0" encoding="utf-8"?>
<a:theme xmlns:a="http://schemas.openxmlformats.org/drawingml/2006/main" name="第一PPT，www.1ppt.com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，www.1ppt.com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药剂师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</a:ln>
      </a:spPr>
      <a:bodyPr lIns="91446" tIns="45723" rIns="91446" bIns="45723" rtlCol="0" anchor="ctr"/>
      <a:lstStyle>
        <a:defPPr algn="ctr">
          <a:defRPr>
            <a:latin typeface="方正兰亭黑_GBK" pitchFamily="2" charset="-122"/>
            <a:ea typeface="方正兰亭黑_GBK" pitchFamily="2" charset="-122"/>
            <a:sym typeface="方正兰亭黑_GBK" pitchFamily="2" charset="-122"/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429</Words>
  <Application>Microsoft Office PowerPoint</Application>
  <PresentationFormat>全屏显示(16:9)</PresentationFormat>
  <Paragraphs>42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ITC Avant Garde Std Bk</vt:lpstr>
      <vt:lpstr>等线</vt:lpstr>
      <vt:lpstr>微软雅黑</vt:lpstr>
      <vt:lpstr>Arial</vt:lpstr>
      <vt:lpstr>Calibri</vt:lpstr>
      <vt:lpstr>Impact</vt:lpstr>
      <vt:lpstr>Verdana</vt:lpstr>
      <vt:lpstr>Wingdings</vt:lpstr>
      <vt:lpstr>第一PPT，www.1ppt.com</vt:lpstr>
      <vt:lpstr>1_第一PPT，www.1ppt.com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税务</dc:title>
  <dc:subject>哎呀小小草</dc:subject>
  <dc:creator>第一PPT</dc:creator>
  <cp:keywords>www.1ppt.com</cp:keywords>
  <dc:description>第一PPT，www.1ppt.com</dc:description>
  <cp:lastModifiedBy>gocheck</cp:lastModifiedBy>
  <cp:revision>256</cp:revision>
  <dcterms:created xsi:type="dcterms:W3CDTF">2015-10-30T14:26:00Z</dcterms:created>
  <dcterms:modified xsi:type="dcterms:W3CDTF">2020-08-17T07:42:22Z</dcterms:modified>
  <cp:category>第一PPT，www.1ppt.com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