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6"/>
  </p:notesMasterIdLst>
  <p:sldIdLst>
    <p:sldId id="256" r:id="rId4"/>
    <p:sldId id="257" r:id="rId5"/>
    <p:sldId id="258" r:id="rId7"/>
    <p:sldId id="259" r:id="rId8"/>
    <p:sldId id="271" r:id="rId9"/>
    <p:sldId id="270" r:id="rId10"/>
    <p:sldId id="269" r:id="rId11"/>
    <p:sldId id="263" r:id="rId12"/>
    <p:sldId id="264" r:id="rId13"/>
    <p:sldId id="265" r:id="rId14"/>
    <p:sldId id="266" r:id="rId15"/>
    <p:sldId id="267" r:id="rId16"/>
    <p:sldId id="268"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554" y="-78"/>
      </p:cViewPr>
      <p:guideLst>
        <p:guide orient="horz" pos="2118"/>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06ED84-B3E3-447F-9E80-5CF37564E64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2DA086-F7FD-413C-95D0-55761A9C7FA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A2DA086-F7FD-413C-95D0-55761A9C7FA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9" Type="http://schemas.openxmlformats.org/officeDocument/2006/relationships/tags" Target="../tags/tag17.xml"/><Relationship Id="rId18" Type="http://schemas.openxmlformats.org/officeDocument/2006/relationships/tags" Target="../tags/tag16.xml"/><Relationship Id="rId17" Type="http://schemas.openxmlformats.org/officeDocument/2006/relationships/tags" Target="../tags/tag15.xml"/><Relationship Id="rId16" Type="http://schemas.openxmlformats.org/officeDocument/2006/relationships/tags" Target="../tags/tag14.xml"/><Relationship Id="rId15" Type="http://schemas.openxmlformats.org/officeDocument/2006/relationships/tags" Target="../tags/tag13.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1.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image" Target="../media/image3.png"/><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image" Target="../media/image2.png"/><Relationship Id="rId2" Type="http://schemas.openxmlformats.org/officeDocument/2006/relationships/tags" Target="../tags/tag86.xml"/><Relationship Id="rId11" Type="http://schemas.openxmlformats.org/officeDocument/2006/relationships/tags" Target="../tags/tag93.xml"/><Relationship Id="rId10" Type="http://schemas.openxmlformats.org/officeDocument/2006/relationships/tags" Target="../tags/tag92.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image" Target="../media/image1.png"/><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tags" Target="../tags/tag111.xml"/><Relationship Id="rId7" Type="http://schemas.openxmlformats.org/officeDocument/2006/relationships/tags" Target="../tags/tag110.xml"/><Relationship Id="rId6" Type="http://schemas.openxmlformats.org/officeDocument/2006/relationships/image" Target="../media/image3.png"/><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image" Target="../media/image2.png"/><Relationship Id="rId2" Type="http://schemas.openxmlformats.org/officeDocument/2006/relationships/tags" Target="../tags/tag107.xml"/><Relationship Id="rId10" Type="http://schemas.openxmlformats.org/officeDocument/2006/relationships/tags" Target="../tags/tag11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image" Target="../media/image3.png"/><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image" Target="../media/image2.png"/><Relationship Id="rId2" Type="http://schemas.openxmlformats.org/officeDocument/2006/relationships/tags" Target="../tags/tag18.xml"/><Relationship Id="rId12" Type="http://schemas.openxmlformats.org/officeDocument/2006/relationships/tags" Target="../tags/tag26.xml"/><Relationship Id="rId11" Type="http://schemas.openxmlformats.org/officeDocument/2006/relationships/tags" Target="../tags/tag25.xml"/><Relationship Id="rId10" Type="http://schemas.openxmlformats.org/officeDocument/2006/relationships/tags" Target="../tags/tag2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33.xml"/><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image" Target="../media/image1.png"/><Relationship Id="rId2" Type="http://schemas.openxmlformats.org/officeDocument/2006/relationships/tags" Target="../tags/tag27.xml"/><Relationship Id="rId17" Type="http://schemas.openxmlformats.org/officeDocument/2006/relationships/tags" Target="../tags/tag41.xml"/><Relationship Id="rId16" Type="http://schemas.openxmlformats.org/officeDocument/2006/relationships/tags" Target="../tags/tag40.xml"/><Relationship Id="rId15" Type="http://schemas.openxmlformats.org/officeDocument/2006/relationships/tags" Target="../tags/tag39.xml"/><Relationship Id="rId14" Type="http://schemas.openxmlformats.org/officeDocument/2006/relationships/tags" Target="../tags/tag38.xml"/><Relationship Id="rId13" Type="http://schemas.openxmlformats.org/officeDocument/2006/relationships/tags" Target="../tags/tag37.xml"/><Relationship Id="rId12" Type="http://schemas.openxmlformats.org/officeDocument/2006/relationships/tags" Target="../tags/tag36.xml"/><Relationship Id="rId11" Type="http://schemas.openxmlformats.org/officeDocument/2006/relationships/tags" Target="../tags/tag35.xml"/><Relationship Id="rId10" Type="http://schemas.openxmlformats.org/officeDocument/2006/relationships/tags" Target="../tags/tag3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47.xml"/><Relationship Id="rId8" Type="http://schemas.openxmlformats.org/officeDocument/2006/relationships/tags" Target="../tags/tag46.xml"/><Relationship Id="rId7" Type="http://schemas.openxmlformats.org/officeDocument/2006/relationships/tags" Target="../tags/tag45.xml"/><Relationship Id="rId6" Type="http://schemas.openxmlformats.org/officeDocument/2006/relationships/image" Target="../media/image3.png"/><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image" Target="../media/image2.png"/><Relationship Id="rId2" Type="http://schemas.openxmlformats.org/officeDocument/2006/relationships/tags" Target="../tags/tag42.xml"/><Relationship Id="rId13" Type="http://schemas.openxmlformats.org/officeDocument/2006/relationships/tags" Target="../tags/tag51.xml"/><Relationship Id="rId12" Type="http://schemas.openxmlformats.org/officeDocument/2006/relationships/tags" Target="../tags/tag50.xml"/><Relationship Id="rId11" Type="http://schemas.openxmlformats.org/officeDocument/2006/relationships/tags" Target="../tags/tag49.xml"/><Relationship Id="rId10" Type="http://schemas.openxmlformats.org/officeDocument/2006/relationships/tags" Target="../tags/tag48.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59.xml"/><Relationship Id="rId8" Type="http://schemas.openxmlformats.org/officeDocument/2006/relationships/tags" Target="../tags/tag58.xml"/><Relationship Id="rId7" Type="http://schemas.openxmlformats.org/officeDocument/2006/relationships/tags" Target="../tags/tag57.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image" Target="../media/image3.png"/><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image" Target="../media/image2.png"/><Relationship Id="rId2" Type="http://schemas.openxmlformats.org/officeDocument/2006/relationships/tags" Target="../tags/tag64.xml"/><Relationship Id="rId10" Type="http://schemas.openxmlformats.org/officeDocument/2006/relationships/tags" Target="../tags/tag70.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76.xml"/><Relationship Id="rId8" Type="http://schemas.openxmlformats.org/officeDocument/2006/relationships/tags" Target="../tags/tag75.xml"/><Relationship Id="rId7" Type="http://schemas.openxmlformats.org/officeDocument/2006/relationships/tags" Target="../tags/tag74.xml"/><Relationship Id="rId6" Type="http://schemas.openxmlformats.org/officeDocument/2006/relationships/image" Target="../media/image3.png"/><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image" Target="../media/image2.png"/><Relationship Id="rId2" Type="http://schemas.openxmlformats.org/officeDocument/2006/relationships/tags" Target="../tags/tag71.xml"/><Relationship Id="rId13" Type="http://schemas.openxmlformats.org/officeDocument/2006/relationships/tags" Target="../tags/tag80.xml"/><Relationship Id="rId12" Type="http://schemas.openxmlformats.org/officeDocument/2006/relationships/tags" Target="../tags/tag79.xml"/><Relationship Id="rId11" Type="http://schemas.openxmlformats.org/officeDocument/2006/relationships/tags" Target="../tags/tag78.xml"/><Relationship Id="rId10" Type="http://schemas.openxmlformats.org/officeDocument/2006/relationships/tags" Target="../tags/tag7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0" name="图片 19"/>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16200000">
            <a:off x="-1357993" y="1810657"/>
            <a:ext cx="5143500" cy="3236686"/>
          </a:xfrm>
          <a:prstGeom prst="rect">
            <a:avLst/>
          </a:prstGeom>
        </p:spPr>
      </p:pic>
      <p:pic>
        <p:nvPicPr>
          <p:cNvPr id="8" name="图片 7"/>
          <p:cNvPicPr>
            <a:picLocks noChangeAspect="1"/>
          </p:cNvPicPr>
          <p:nvPr>
            <p:custDataLst>
              <p:tags r:id="rId4"/>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5400000" flipH="1">
            <a:off x="5358493" y="1810657"/>
            <a:ext cx="5143500" cy="3236686"/>
          </a:xfrm>
          <a:prstGeom prst="rect">
            <a:avLst/>
          </a:prstGeom>
        </p:spPr>
      </p:pic>
      <p:sp>
        <p:nvSpPr>
          <p:cNvPr id="9" name="矩形 8"/>
          <p:cNvSpPr/>
          <p:nvPr>
            <p:custDataLst>
              <p:tags r:id="rId5"/>
            </p:custDataLst>
          </p:nvPr>
        </p:nvSpPr>
        <p:spPr>
          <a:xfrm>
            <a:off x="2664278" y="1823125"/>
            <a:ext cx="3815444" cy="2892890"/>
          </a:xfrm>
          <a:prstGeom prst="rect">
            <a:avLst/>
          </a:prstGeom>
          <a:noFill/>
          <a:ln w="38100">
            <a:solidFill>
              <a:schemeClr val="accent2">
                <a:alpha val="3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nvGrpSpPr>
          <p:cNvPr id="10" name="组合 9"/>
          <p:cNvGrpSpPr/>
          <p:nvPr>
            <p:custDataLst>
              <p:tags r:id="rId6"/>
            </p:custDataLst>
          </p:nvPr>
        </p:nvGrpSpPr>
        <p:grpSpPr>
          <a:xfrm>
            <a:off x="2664278" y="1805851"/>
            <a:ext cx="848597" cy="1131462"/>
            <a:chOff x="4492171" y="2097770"/>
            <a:chExt cx="950686" cy="950686"/>
          </a:xfrm>
        </p:grpSpPr>
        <p:cxnSp>
          <p:nvCxnSpPr>
            <p:cNvPr id="11" name="直接连接符 10"/>
            <p:cNvCxnSpPr/>
            <p:nvPr>
              <p:custDataLst>
                <p:tags r:id="rId7"/>
              </p:custDataLst>
            </p:nvPr>
          </p:nvCxnSpPr>
          <p:spPr>
            <a:xfrm>
              <a:off x="4492171" y="2112284"/>
              <a:ext cx="95068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8"/>
              </p:custDataLst>
            </p:nvPr>
          </p:nvCxnSpPr>
          <p:spPr>
            <a:xfrm rot="16200000">
              <a:off x="4016828" y="2573113"/>
              <a:ext cx="95068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custDataLst>
              <p:tags r:id="rId9"/>
            </p:custDataLst>
          </p:nvPr>
        </p:nvGrpSpPr>
        <p:grpSpPr>
          <a:xfrm flipH="1" flipV="1">
            <a:off x="5631125" y="3601827"/>
            <a:ext cx="848597" cy="1131462"/>
            <a:chOff x="4492171" y="2097770"/>
            <a:chExt cx="950686" cy="950686"/>
          </a:xfrm>
        </p:grpSpPr>
        <p:cxnSp>
          <p:nvCxnSpPr>
            <p:cNvPr id="14" name="直接连接符 13"/>
            <p:cNvCxnSpPr/>
            <p:nvPr>
              <p:custDataLst>
                <p:tags r:id="rId10"/>
              </p:custDataLst>
            </p:nvPr>
          </p:nvCxnSpPr>
          <p:spPr>
            <a:xfrm>
              <a:off x="4492171" y="2112284"/>
              <a:ext cx="95068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custDataLst>
                <p:tags r:id="rId11"/>
              </p:custDataLst>
            </p:nvPr>
          </p:nvCxnSpPr>
          <p:spPr>
            <a:xfrm rot="16200000">
              <a:off x="4016828" y="2573113"/>
              <a:ext cx="95068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 name="标题 1"/>
          <p:cNvSpPr>
            <a:spLocks noGrp="1"/>
          </p:cNvSpPr>
          <p:nvPr>
            <p:ph type="ctrTitle" hasCustomPrompt="1"/>
            <p:custDataLst>
              <p:tags r:id="rId12"/>
            </p:custDataLst>
          </p:nvPr>
        </p:nvSpPr>
        <p:spPr>
          <a:xfrm>
            <a:off x="2664278" y="2181542"/>
            <a:ext cx="3815444" cy="864449"/>
          </a:xfrm>
        </p:spPr>
        <p:txBody>
          <a:bodyPr lIns="90000" tIns="46800" rIns="90000" bIns="46800" anchor="b">
            <a:normAutofit/>
          </a:bodyPr>
          <a:lstStyle>
            <a:lvl1pPr algn="ctr">
              <a:defRPr sz="3300">
                <a:solidFill>
                  <a:schemeClr val="tx2"/>
                </a:solidFill>
              </a:defRPr>
            </a:lvl1pPr>
          </a:lstStyle>
          <a:p>
            <a:r>
              <a:rPr lang="zh-CN" altLang="en-US" dirty="0"/>
              <a:t>单击此处编辑标题</a:t>
            </a:r>
            <a:endParaRPr lang="zh-CN" altLang="en-US" dirty="0"/>
          </a:p>
        </p:txBody>
      </p:sp>
      <p:sp>
        <p:nvSpPr>
          <p:cNvPr id="3" name="副标题 2"/>
          <p:cNvSpPr>
            <a:spLocks noGrp="1"/>
          </p:cNvSpPr>
          <p:nvPr>
            <p:ph type="subTitle" idx="1"/>
            <p:custDataLst>
              <p:tags r:id="rId13"/>
            </p:custDataLst>
          </p:nvPr>
        </p:nvSpPr>
        <p:spPr>
          <a:xfrm>
            <a:off x="2664278" y="3710505"/>
            <a:ext cx="3815444" cy="647242"/>
          </a:xfrm>
        </p:spPr>
        <p:txBody>
          <a:bodyPr lIns="90000" tIns="46800" rIns="90000" bIns="46800">
            <a:normAutofit/>
          </a:bodyPr>
          <a:lstStyle>
            <a:lvl1pPr marL="0" indent="0" algn="ctr">
              <a:buNone/>
              <a:defRPr sz="135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4"/>
            </p:custDataLst>
          </p:nvPr>
        </p:nvSpPr>
        <p:spPr/>
        <p:txBody>
          <a:bodyPr/>
          <a:lstStyle/>
          <a:p>
            <a:fld id="{8562CE8F-003D-4DA8-8252-C120BA29394D}"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C492C4AD-A7F1-494C-9B6F-5A5F776317E3}" type="slidenum">
              <a:rPr lang="zh-CN" altLang="en-US" smtClean="0"/>
            </a:fld>
            <a:endParaRPr lang="zh-CN" altLang="en-US"/>
          </a:p>
        </p:txBody>
      </p:sp>
      <p:sp>
        <p:nvSpPr>
          <p:cNvPr id="17" name="矩形 16"/>
          <p:cNvSpPr/>
          <p:nvPr>
            <p:custDataLst>
              <p:tags r:id="rId17"/>
            </p:custDataLst>
          </p:nvPr>
        </p:nvSpPr>
        <p:spPr>
          <a:xfrm>
            <a:off x="3024455" y="3201127"/>
            <a:ext cx="3096038" cy="369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21" name="文本占位符 20"/>
          <p:cNvSpPr>
            <a:spLocks noGrp="1"/>
          </p:cNvSpPr>
          <p:nvPr>
            <p:ph type="body" sz="quarter" idx="13" hasCustomPrompt="1"/>
            <p:custDataLst>
              <p:tags r:id="rId18"/>
            </p:custDataLst>
          </p:nvPr>
        </p:nvSpPr>
        <p:spPr>
          <a:xfrm>
            <a:off x="3024455" y="3206305"/>
            <a:ext cx="1409972" cy="358976"/>
          </a:xfrm>
        </p:spPr>
        <p:txBody>
          <a:bodyPr>
            <a:noAutofit/>
          </a:bodyPr>
          <a:lstStyle>
            <a:lvl1pPr marL="0" indent="0" algn="ctr">
              <a:buNone/>
              <a:defRPr sz="1350">
                <a:solidFill>
                  <a:schemeClr val="bg1"/>
                </a:solidFill>
              </a:defRPr>
            </a:lvl1pPr>
          </a:lstStyle>
          <a:p>
            <a:pPr lvl="0"/>
            <a:r>
              <a:rPr lang="zh-CN" altLang="en-US" dirty="0"/>
              <a:t>编辑文本</a:t>
            </a:r>
            <a:endParaRPr lang="zh-CN" altLang="en-US" dirty="0"/>
          </a:p>
        </p:txBody>
      </p:sp>
      <p:sp>
        <p:nvSpPr>
          <p:cNvPr id="24" name="文本占位符 23"/>
          <p:cNvSpPr>
            <a:spLocks noGrp="1"/>
          </p:cNvSpPr>
          <p:nvPr>
            <p:ph type="body" sz="quarter" idx="14" hasCustomPrompt="1"/>
            <p:custDataLst>
              <p:tags r:id="rId19"/>
            </p:custDataLst>
          </p:nvPr>
        </p:nvSpPr>
        <p:spPr>
          <a:xfrm>
            <a:off x="4446245" y="3206305"/>
            <a:ext cx="1674248" cy="358976"/>
          </a:xfrm>
        </p:spPr>
        <p:txBody>
          <a:bodyPr>
            <a:normAutofit/>
          </a:bodyPr>
          <a:lstStyle>
            <a:lvl1pPr marL="0" indent="0" algn="ctr">
              <a:buNone/>
              <a:defRPr sz="1350">
                <a:solidFill>
                  <a:schemeClr val="bg1"/>
                </a:solidFill>
              </a:defRPr>
            </a:lvl1pPr>
          </a:lstStyle>
          <a:p>
            <a:pPr lvl="0"/>
            <a:r>
              <a:rPr lang="zh-CN" altLang="en-US" dirty="0"/>
              <a:t>编辑文本</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6" name="图片 5"/>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5400000" flipH="1">
            <a:off x="7558768" y="4744357"/>
            <a:ext cx="742950" cy="3236686"/>
          </a:xfrm>
          <a:prstGeom prst="rect">
            <a:avLst/>
          </a:prstGeom>
        </p:spPr>
      </p:pic>
      <p:pic>
        <p:nvPicPr>
          <p:cNvPr id="8" name="图片 7"/>
          <p:cNvPicPr>
            <a:picLocks noChangeAspect="1"/>
          </p:cNvPicPr>
          <p:nvPr>
            <p:custDataLst>
              <p:tags r:id="rId4"/>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16200000">
            <a:off x="842282" y="4744357"/>
            <a:ext cx="742950" cy="3236686"/>
          </a:xfrm>
          <a:prstGeom prst="rect">
            <a:avLst/>
          </a:prstGeom>
        </p:spPr>
      </p:pic>
      <p:pic>
        <p:nvPicPr>
          <p:cNvPr id="9" name="图片 8"/>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16200000">
            <a:off x="504363" y="-686416"/>
            <a:ext cx="819150" cy="2465032"/>
          </a:xfrm>
          <a:prstGeom prst="rect">
            <a:avLst/>
          </a:prstGeom>
        </p:spPr>
      </p:pic>
      <p:pic>
        <p:nvPicPr>
          <p:cNvPr id="10" name="图片 9"/>
          <p:cNvPicPr>
            <a:picLocks noChangeAspect="1"/>
          </p:cNvPicPr>
          <p:nvPr>
            <p:custDataLst>
              <p:tags r:id="rId7"/>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5400000" flipH="1">
            <a:off x="7810038" y="-686416"/>
            <a:ext cx="819150" cy="2465032"/>
          </a:xfrm>
          <a:prstGeom prst="rect">
            <a:avLst/>
          </a:prstGeom>
        </p:spPr>
      </p:pic>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28650" y="551543"/>
            <a:ext cx="78867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012984" y="1666240"/>
            <a:ext cx="7118033" cy="1470660"/>
          </a:xfrm>
        </p:spPr>
        <p:txBody>
          <a:bodyPr anchor="b">
            <a:noAutofit/>
          </a:bodyPr>
          <a:lstStyle>
            <a:lvl1pPr algn="ctr">
              <a:defRPr sz="4950">
                <a:solidFill>
                  <a:schemeClr val="tx2"/>
                </a:solidFill>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3"/>
            </p:custDataLst>
          </p:nvPr>
        </p:nvSpPr>
        <p:spPr/>
        <p:txBody>
          <a:bodyPr/>
          <a:lstStyle/>
          <a:p>
            <a:fld id="{8562CE8F-003D-4DA8-8252-C120BA29394D}"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C492C4AD-A7F1-494C-9B6F-5A5F776317E3}" type="slidenum">
              <a:rPr lang="zh-CN" altLang="en-US" smtClean="0"/>
            </a:fld>
            <a:endParaRPr lang="zh-CN" altLang="en-US"/>
          </a:p>
        </p:txBody>
      </p:sp>
      <p:pic>
        <p:nvPicPr>
          <p:cNvPr id="6" name="图片 5"/>
          <p:cNvPicPr>
            <a:picLocks noChangeAspect="1"/>
          </p:cNvPicPr>
          <p:nvPr>
            <p:custDataLst>
              <p:tags r:id="rId6"/>
            </p:custDataLst>
          </p:nvPr>
        </p:nvPicPr>
        <p:blipFill rotWithShape="1">
          <a:blip r:embed="rId7" cstate="print">
            <a:extLst>
              <a:ext uri="{28A0092B-C50C-407E-A947-70E740481C1C}">
                <a14:useLocalDpi xmlns:a14="http://schemas.microsoft.com/office/drawing/2010/main" val="0"/>
              </a:ext>
            </a:extLst>
          </a:blip>
          <a:srcRect/>
          <a:stretch>
            <a:fillRect/>
          </a:stretch>
        </p:blipFill>
        <p:spPr>
          <a:xfrm rot="16200000">
            <a:off x="-1357993" y="1810657"/>
            <a:ext cx="5143500" cy="3236686"/>
          </a:xfrm>
          <a:prstGeom prst="rect">
            <a:avLst/>
          </a:prstGeom>
        </p:spPr>
      </p:pic>
      <p:pic>
        <p:nvPicPr>
          <p:cNvPr id="7" name="图片 6"/>
          <p:cNvPicPr>
            <a:picLocks noChangeAspect="1"/>
          </p:cNvPicPr>
          <p:nvPr>
            <p:custDataLst>
              <p:tags r:id="rId8"/>
            </p:custDataLst>
          </p:nvPr>
        </p:nvPicPr>
        <p:blipFill rotWithShape="1">
          <a:blip r:embed="rId7" cstate="print">
            <a:extLst>
              <a:ext uri="{28A0092B-C50C-407E-A947-70E740481C1C}">
                <a14:useLocalDpi xmlns:a14="http://schemas.microsoft.com/office/drawing/2010/main" val="0"/>
              </a:ext>
            </a:extLst>
          </a:blip>
          <a:srcRect/>
          <a:stretch>
            <a:fillRect/>
          </a:stretch>
        </p:blipFill>
        <p:spPr>
          <a:xfrm rot="5400000" flipH="1">
            <a:off x="5358493" y="1810657"/>
            <a:ext cx="5143500" cy="3236686"/>
          </a:xfrm>
          <a:prstGeom prst="rect">
            <a:avLst/>
          </a:prstGeom>
        </p:spPr>
      </p:pic>
      <p:sp>
        <p:nvSpPr>
          <p:cNvPr id="9" name="文本占位符 8"/>
          <p:cNvSpPr>
            <a:spLocks noGrp="1"/>
          </p:cNvSpPr>
          <p:nvPr>
            <p:ph type="body" sz="quarter" idx="13"/>
            <p:custDataLst>
              <p:tags r:id="rId9"/>
            </p:custDataLst>
          </p:nvPr>
        </p:nvSpPr>
        <p:spPr>
          <a:xfrm>
            <a:off x="1012984" y="3314700"/>
            <a:ext cx="7118033" cy="1666875"/>
          </a:xfrm>
        </p:spPr>
        <p:txBody>
          <a:bodyPr>
            <a:normAutofit/>
          </a:bodyPr>
          <a:lstStyle>
            <a:lvl1pPr marL="0" indent="0" algn="ctr">
              <a:buNone/>
              <a:defRPr sz="2100">
                <a:solidFill>
                  <a:schemeClr val="tx2"/>
                </a:solidFill>
              </a:defRPr>
            </a:lvl1pPr>
          </a:lstStyle>
          <a:p>
            <a:pPr lvl="0"/>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562CE8F-003D-4DA8-8252-C120BA29394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492C4AD-A7F1-494C-9B6F-5A5F776317E3}"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10" name="图片 9"/>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5400000" flipH="1">
            <a:off x="7558768" y="4744357"/>
            <a:ext cx="742950" cy="3236686"/>
          </a:xfrm>
          <a:prstGeom prst="rect">
            <a:avLst/>
          </a:prstGeom>
        </p:spPr>
      </p:pic>
      <p:pic>
        <p:nvPicPr>
          <p:cNvPr id="7" name="图片 6"/>
          <p:cNvPicPr>
            <a:picLocks noChangeAspect="1"/>
          </p:cNvPicPr>
          <p:nvPr>
            <p:custDataLst>
              <p:tags r:id="rId4"/>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16200000">
            <a:off x="842282" y="4744357"/>
            <a:ext cx="742950" cy="3236686"/>
          </a:xfrm>
          <a:prstGeom prst="rect">
            <a:avLst/>
          </a:prstGeom>
        </p:spPr>
      </p:pic>
      <p:pic>
        <p:nvPicPr>
          <p:cNvPr id="8" name="图片 7"/>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16200000">
            <a:off x="504363" y="-686416"/>
            <a:ext cx="819150" cy="2465032"/>
          </a:xfrm>
          <a:prstGeom prst="rect">
            <a:avLst/>
          </a:prstGeom>
        </p:spPr>
      </p:pic>
      <p:sp>
        <p:nvSpPr>
          <p:cNvPr id="2" name="日期占位符 1"/>
          <p:cNvSpPr>
            <a:spLocks noGrp="1"/>
          </p:cNvSpPr>
          <p:nvPr>
            <p:ph type="dt" sz="half" idx="10"/>
            <p:custDataLst>
              <p:tags r:id="rId7"/>
            </p:custDataLst>
          </p:nvPr>
        </p:nvSpPr>
        <p:spPr/>
        <p:txBody>
          <a:bodyPr/>
          <a:lstStyle/>
          <a:p>
            <a:fld id="{8562CE8F-003D-4DA8-8252-C120BA29394D}" type="datetimeFigureOut">
              <a:rPr lang="zh-CN" altLang="en-US" smtClean="0"/>
            </a:fld>
            <a:endParaRPr lang="zh-CN" altLang="en-US"/>
          </a:p>
        </p:txBody>
      </p:sp>
      <p:sp>
        <p:nvSpPr>
          <p:cNvPr id="3" name="页脚占位符 2"/>
          <p:cNvSpPr>
            <a:spLocks noGrp="1"/>
          </p:cNvSpPr>
          <p:nvPr>
            <p:ph type="ftr" sz="quarter" idx="11"/>
            <p:custDataLst>
              <p:tags r:id="rId8"/>
            </p:custDataLst>
          </p:nvPr>
        </p:nvSpPr>
        <p:spPr/>
        <p:txBody>
          <a:bodyPr/>
          <a:lstStyle/>
          <a:p>
            <a:endParaRPr lang="zh-CN" altLang="en-US"/>
          </a:p>
        </p:txBody>
      </p:sp>
      <p:sp>
        <p:nvSpPr>
          <p:cNvPr id="4" name="灯片编号占位符 3"/>
          <p:cNvSpPr>
            <a:spLocks noGrp="1"/>
          </p:cNvSpPr>
          <p:nvPr>
            <p:ph type="sldNum" sz="quarter" idx="12"/>
            <p:custDataLst>
              <p:tags r:id="rId9"/>
            </p:custDataLst>
          </p:nvPr>
        </p:nvSpPr>
        <p:spPr/>
        <p:txBody>
          <a:bodyPr/>
          <a:lstStyle/>
          <a:p>
            <a:fld id="{C492C4AD-A7F1-494C-9B6F-5A5F776317E3}" type="slidenum">
              <a:rPr lang="zh-CN" altLang="en-US" smtClean="0"/>
            </a:fld>
            <a:endParaRPr lang="zh-CN" altLang="en-US" dirty="0"/>
          </a:p>
        </p:txBody>
      </p:sp>
      <p:pic>
        <p:nvPicPr>
          <p:cNvPr id="9" name="图片 8"/>
          <p:cNvPicPr>
            <a:picLocks noChangeAspect="1"/>
          </p:cNvPicPr>
          <p:nvPr>
            <p:custDataLst>
              <p:tags r:id="rId10"/>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5400000" flipH="1">
            <a:off x="7810038" y="-686416"/>
            <a:ext cx="819150" cy="246503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5400000" flipH="1">
            <a:off x="7558768" y="4744357"/>
            <a:ext cx="742950" cy="3236686"/>
          </a:xfrm>
          <a:prstGeom prst="rect">
            <a:avLst/>
          </a:prstGeom>
        </p:spPr>
      </p:pic>
      <p:pic>
        <p:nvPicPr>
          <p:cNvPr id="8" name="图片 7"/>
          <p:cNvPicPr>
            <a:picLocks noChangeAspect="1"/>
          </p:cNvPicPr>
          <p:nvPr>
            <p:custDataLst>
              <p:tags r:id="rId4"/>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16200000">
            <a:off x="842282" y="4744357"/>
            <a:ext cx="742950" cy="3236686"/>
          </a:xfrm>
          <a:prstGeom prst="rect">
            <a:avLst/>
          </a:prstGeom>
        </p:spPr>
      </p:pic>
      <p:pic>
        <p:nvPicPr>
          <p:cNvPr id="9" name="图片 8"/>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16200000">
            <a:off x="504363" y="-686416"/>
            <a:ext cx="819150" cy="2465032"/>
          </a:xfrm>
          <a:prstGeom prst="rect">
            <a:avLst/>
          </a:prstGeom>
        </p:spPr>
      </p:pic>
      <p:pic>
        <p:nvPicPr>
          <p:cNvPr id="10" name="图片 9"/>
          <p:cNvPicPr>
            <a:picLocks noChangeAspect="1"/>
          </p:cNvPicPr>
          <p:nvPr>
            <p:custDataLst>
              <p:tags r:id="rId7"/>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5400000" flipH="1">
            <a:off x="7810038" y="-686416"/>
            <a:ext cx="819150" cy="2465032"/>
          </a:xfrm>
          <a:prstGeom prst="rect">
            <a:avLst/>
          </a:prstGeom>
        </p:spPr>
      </p:pic>
      <p:sp>
        <p:nvSpPr>
          <p:cNvPr id="2" name="标题 1"/>
          <p:cNvSpPr>
            <a:spLocks noGrp="1"/>
          </p:cNvSpPr>
          <p:nvPr>
            <p:ph type="title"/>
            <p:custDataLst>
              <p:tags r:id="rId8"/>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9"/>
            </p:custDataLst>
          </p:nvPr>
        </p:nvSpPr>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p:txBody>
          <a:bodyPr/>
          <a:lstStyle/>
          <a:p>
            <a:fld id="{8562CE8F-003D-4DA8-8252-C120BA29394D}"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p:txBody>
          <a:bodyPr/>
          <a:lstStyle/>
          <a:p>
            <a:fld id="{C492C4AD-A7F1-494C-9B6F-5A5F776317E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17" name="图片 16"/>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16200000">
            <a:off x="-1357993" y="1810657"/>
            <a:ext cx="5143500" cy="3236686"/>
          </a:xfrm>
          <a:prstGeom prst="rect">
            <a:avLst/>
          </a:prstGeom>
        </p:spPr>
      </p:pic>
      <p:pic>
        <p:nvPicPr>
          <p:cNvPr id="18" name="图片 17"/>
          <p:cNvPicPr>
            <a:picLocks noChangeAspect="1"/>
          </p:cNvPicPr>
          <p:nvPr>
            <p:custDataLst>
              <p:tags r:id="rId4"/>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5400000" flipH="1">
            <a:off x="5358493" y="1810657"/>
            <a:ext cx="5143500" cy="3236686"/>
          </a:xfrm>
          <a:prstGeom prst="rect">
            <a:avLst/>
          </a:prstGeom>
        </p:spPr>
      </p:pic>
      <p:sp>
        <p:nvSpPr>
          <p:cNvPr id="2" name="标题 1"/>
          <p:cNvSpPr>
            <a:spLocks noGrp="1"/>
          </p:cNvSpPr>
          <p:nvPr>
            <p:ph type="title" hasCustomPrompt="1"/>
            <p:custDataLst>
              <p:tags r:id="rId5"/>
            </p:custDataLst>
          </p:nvPr>
        </p:nvSpPr>
        <p:spPr>
          <a:xfrm>
            <a:off x="2664278" y="2086951"/>
            <a:ext cx="3815445" cy="1041847"/>
          </a:xfrm>
        </p:spPr>
        <p:txBody>
          <a:bodyPr anchor="b">
            <a:normAutofit/>
          </a:bodyPr>
          <a:lstStyle>
            <a:lvl1pPr algn="ctr">
              <a:defRPr sz="3300">
                <a:solidFill>
                  <a:schemeClr val="tx2"/>
                </a:solidFill>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6"/>
            </p:custDataLst>
          </p:nvPr>
        </p:nvSpPr>
        <p:spPr>
          <a:xfrm>
            <a:off x="2664278" y="3636235"/>
            <a:ext cx="3815444" cy="763367"/>
          </a:xfrm>
        </p:spPr>
        <p:txBody>
          <a:bodyPr>
            <a:normAutofit/>
          </a:bodyPr>
          <a:lstStyle>
            <a:lvl1pPr marL="0" indent="0" algn="ctr">
              <a:buNone/>
              <a:defRPr sz="1350">
                <a:solidFill>
                  <a:schemeClr val="tx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7"/>
            </p:custDataLst>
          </p:nvPr>
        </p:nvSpPr>
        <p:spPr/>
        <p:txBody>
          <a:bodyPr/>
          <a:lstStyle/>
          <a:p>
            <a:fld id="{8562CE8F-003D-4DA8-8252-C120BA29394D}"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C492C4AD-A7F1-494C-9B6F-5A5F776317E3}" type="slidenum">
              <a:rPr lang="zh-CN" altLang="en-US" smtClean="0"/>
            </a:fld>
            <a:endParaRPr lang="zh-CN" altLang="en-US"/>
          </a:p>
        </p:txBody>
      </p:sp>
      <p:sp>
        <p:nvSpPr>
          <p:cNvPr id="7" name="矩形 6"/>
          <p:cNvSpPr/>
          <p:nvPr>
            <p:custDataLst>
              <p:tags r:id="rId10"/>
            </p:custDataLst>
          </p:nvPr>
        </p:nvSpPr>
        <p:spPr>
          <a:xfrm>
            <a:off x="2664278" y="1823125"/>
            <a:ext cx="3815444" cy="2892890"/>
          </a:xfrm>
          <a:prstGeom prst="rect">
            <a:avLst/>
          </a:prstGeom>
          <a:noFill/>
          <a:ln w="38100">
            <a:solidFill>
              <a:schemeClr val="accent2">
                <a:alpha val="3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grpSp>
        <p:nvGrpSpPr>
          <p:cNvPr id="8" name="组合 7"/>
          <p:cNvGrpSpPr/>
          <p:nvPr>
            <p:custDataLst>
              <p:tags r:id="rId11"/>
            </p:custDataLst>
          </p:nvPr>
        </p:nvGrpSpPr>
        <p:grpSpPr>
          <a:xfrm>
            <a:off x="2664278" y="1805851"/>
            <a:ext cx="848597" cy="1131462"/>
            <a:chOff x="4492171" y="2097770"/>
            <a:chExt cx="950686" cy="950686"/>
          </a:xfrm>
        </p:grpSpPr>
        <p:cxnSp>
          <p:nvCxnSpPr>
            <p:cNvPr id="9" name="直接连接符 8"/>
            <p:cNvCxnSpPr/>
            <p:nvPr>
              <p:custDataLst>
                <p:tags r:id="rId12"/>
              </p:custDataLst>
            </p:nvPr>
          </p:nvCxnSpPr>
          <p:spPr>
            <a:xfrm>
              <a:off x="4492171" y="2112284"/>
              <a:ext cx="95068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13"/>
              </p:custDataLst>
            </p:nvPr>
          </p:nvCxnSpPr>
          <p:spPr>
            <a:xfrm rot="16200000">
              <a:off x="4016828" y="2573113"/>
              <a:ext cx="95068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custDataLst>
              <p:tags r:id="rId14"/>
            </p:custDataLst>
          </p:nvPr>
        </p:nvGrpSpPr>
        <p:grpSpPr>
          <a:xfrm flipH="1" flipV="1">
            <a:off x="5631125" y="3601827"/>
            <a:ext cx="848597" cy="1131462"/>
            <a:chOff x="4492171" y="2097770"/>
            <a:chExt cx="950686" cy="950686"/>
          </a:xfrm>
        </p:grpSpPr>
        <p:cxnSp>
          <p:nvCxnSpPr>
            <p:cNvPr id="12" name="直接连接符 11"/>
            <p:cNvCxnSpPr/>
            <p:nvPr>
              <p:custDataLst>
                <p:tags r:id="rId15"/>
              </p:custDataLst>
            </p:nvPr>
          </p:nvCxnSpPr>
          <p:spPr>
            <a:xfrm>
              <a:off x="4492171" y="2112284"/>
              <a:ext cx="95068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16"/>
              </p:custDataLst>
            </p:nvPr>
          </p:nvCxnSpPr>
          <p:spPr>
            <a:xfrm rot="16200000">
              <a:off x="4016828" y="2573113"/>
              <a:ext cx="95068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5" name="矩形 14"/>
          <p:cNvSpPr/>
          <p:nvPr>
            <p:custDataLst>
              <p:tags r:id="rId17"/>
            </p:custDataLst>
          </p:nvPr>
        </p:nvSpPr>
        <p:spPr>
          <a:xfrm>
            <a:off x="3024455" y="3211194"/>
            <a:ext cx="3096038" cy="369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5400000" flipH="1">
            <a:off x="7558768" y="4744357"/>
            <a:ext cx="742950" cy="3236686"/>
          </a:xfrm>
          <a:prstGeom prst="rect">
            <a:avLst/>
          </a:prstGeom>
        </p:spPr>
      </p:pic>
      <p:pic>
        <p:nvPicPr>
          <p:cNvPr id="9" name="图片 8"/>
          <p:cNvPicPr>
            <a:picLocks noChangeAspect="1"/>
          </p:cNvPicPr>
          <p:nvPr>
            <p:custDataLst>
              <p:tags r:id="rId4"/>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16200000">
            <a:off x="842282" y="4744357"/>
            <a:ext cx="742950" cy="3236686"/>
          </a:xfrm>
          <a:prstGeom prst="rect">
            <a:avLst/>
          </a:prstGeom>
        </p:spPr>
      </p:pic>
      <p:pic>
        <p:nvPicPr>
          <p:cNvPr id="10" name="图片 9"/>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16200000">
            <a:off x="504363" y="-686416"/>
            <a:ext cx="819150" cy="2465032"/>
          </a:xfrm>
          <a:prstGeom prst="rect">
            <a:avLst/>
          </a:prstGeom>
        </p:spPr>
      </p:pic>
      <p:pic>
        <p:nvPicPr>
          <p:cNvPr id="11" name="图片 10"/>
          <p:cNvPicPr>
            <a:picLocks noChangeAspect="1"/>
          </p:cNvPicPr>
          <p:nvPr>
            <p:custDataLst>
              <p:tags r:id="rId7"/>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5400000" flipH="1">
            <a:off x="7810038" y="-686416"/>
            <a:ext cx="819150" cy="2465032"/>
          </a:xfrm>
          <a:prstGeom prst="rect">
            <a:avLst/>
          </a:prstGeom>
        </p:spPr>
      </p:pic>
      <p:sp>
        <p:nvSpPr>
          <p:cNvPr id="2" name="标题 1"/>
          <p:cNvSpPr>
            <a:spLocks noGrp="1"/>
          </p:cNvSpPr>
          <p:nvPr>
            <p:ph type="title"/>
            <p:custDataLst>
              <p:tags r:id="rId8"/>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sz="half" idx="1"/>
            <p:custDataLst>
              <p:tags r:id="rId9"/>
            </p:custDataLst>
          </p:nvPr>
        </p:nvSpPr>
        <p:spPr>
          <a:xfrm>
            <a:off x="628650" y="1825625"/>
            <a:ext cx="3886200" cy="435133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10"/>
            </p:custDataLst>
          </p:nvPr>
        </p:nvSpPr>
        <p:spPr>
          <a:xfrm>
            <a:off x="4629150" y="1825625"/>
            <a:ext cx="3886200" cy="435133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p:txBody>
          <a:bodyPr/>
          <a:lstStyle/>
          <a:p>
            <a:fld id="{8562CE8F-003D-4DA8-8252-C120BA29394D}"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p:txBody>
          <a:bodyPr/>
          <a:lstStyle/>
          <a:p>
            <a:endParaRPr lang="zh-CN" altLang="en-US"/>
          </a:p>
        </p:txBody>
      </p:sp>
      <p:sp>
        <p:nvSpPr>
          <p:cNvPr id="7" name="灯片编号占位符 6"/>
          <p:cNvSpPr>
            <a:spLocks noGrp="1"/>
          </p:cNvSpPr>
          <p:nvPr>
            <p:ph type="sldNum" sz="quarter" idx="12"/>
            <p:custDataLst>
              <p:tags r:id="rId13"/>
            </p:custDataLst>
          </p:nvPr>
        </p:nvSpPr>
        <p:spPr/>
        <p:txBody>
          <a:bodyPr/>
          <a:lstStyle/>
          <a:p>
            <a:fld id="{C492C4AD-A7F1-494C-9B6F-5A5F776317E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29841" y="365125"/>
            <a:ext cx="7886700" cy="1325563"/>
          </a:xfrm>
        </p:spPr>
        <p:txBody>
          <a:bodyPr/>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629841" y="1736437"/>
            <a:ext cx="3868340" cy="74093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629841" y="2505075"/>
            <a:ext cx="3868340" cy="368458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4629150" y="1736437"/>
            <a:ext cx="3887391" cy="74093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4629150" y="2505075"/>
            <a:ext cx="3887391" cy="3684588"/>
          </a:xfrm>
        </p:spPr>
        <p:txBody>
          <a:bodyPr/>
          <a:lstStyle>
            <a:lvl1pPr>
              <a:defRPr/>
            </a:lvl1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8562CE8F-003D-4DA8-8252-C120BA29394D}"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C492C4AD-A7F1-494C-9B6F-5A5F776317E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75000"/>
                    <a:lumOff val="25000"/>
                  </a:schemeClr>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10" name="图片 9"/>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5400000" flipH="1">
            <a:off x="7558768" y="4744357"/>
            <a:ext cx="742950" cy="3236686"/>
          </a:xfrm>
          <a:prstGeom prst="rect">
            <a:avLst/>
          </a:prstGeom>
        </p:spPr>
      </p:pic>
      <p:pic>
        <p:nvPicPr>
          <p:cNvPr id="7" name="图片 6"/>
          <p:cNvPicPr>
            <a:picLocks noChangeAspect="1"/>
          </p:cNvPicPr>
          <p:nvPr>
            <p:custDataLst>
              <p:tags r:id="rId4"/>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16200000">
            <a:off x="842282" y="4744357"/>
            <a:ext cx="742950" cy="3236686"/>
          </a:xfrm>
          <a:prstGeom prst="rect">
            <a:avLst/>
          </a:prstGeom>
        </p:spPr>
      </p:pic>
      <p:pic>
        <p:nvPicPr>
          <p:cNvPr id="8" name="图片 7"/>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16200000">
            <a:off x="504363" y="-686416"/>
            <a:ext cx="819150" cy="2465032"/>
          </a:xfrm>
          <a:prstGeom prst="rect">
            <a:avLst/>
          </a:prstGeom>
        </p:spPr>
      </p:pic>
      <p:sp>
        <p:nvSpPr>
          <p:cNvPr id="2" name="日期占位符 1"/>
          <p:cNvSpPr>
            <a:spLocks noGrp="1"/>
          </p:cNvSpPr>
          <p:nvPr>
            <p:ph type="dt" sz="half" idx="10"/>
            <p:custDataLst>
              <p:tags r:id="rId7"/>
            </p:custDataLst>
          </p:nvPr>
        </p:nvSpPr>
        <p:spPr/>
        <p:txBody>
          <a:bodyPr/>
          <a:lstStyle/>
          <a:p>
            <a:fld id="{8562CE8F-003D-4DA8-8252-C120BA29394D}" type="datetimeFigureOut">
              <a:rPr lang="zh-CN" altLang="en-US" smtClean="0"/>
            </a:fld>
            <a:endParaRPr lang="zh-CN" altLang="en-US"/>
          </a:p>
        </p:txBody>
      </p:sp>
      <p:sp>
        <p:nvSpPr>
          <p:cNvPr id="3" name="页脚占位符 2"/>
          <p:cNvSpPr>
            <a:spLocks noGrp="1"/>
          </p:cNvSpPr>
          <p:nvPr>
            <p:ph type="ftr" sz="quarter" idx="11"/>
            <p:custDataLst>
              <p:tags r:id="rId8"/>
            </p:custDataLst>
          </p:nvPr>
        </p:nvSpPr>
        <p:spPr/>
        <p:txBody>
          <a:bodyPr/>
          <a:lstStyle/>
          <a:p>
            <a:endParaRPr lang="zh-CN" altLang="en-US"/>
          </a:p>
        </p:txBody>
      </p:sp>
      <p:sp>
        <p:nvSpPr>
          <p:cNvPr id="4" name="灯片编号占位符 3"/>
          <p:cNvSpPr>
            <a:spLocks noGrp="1"/>
          </p:cNvSpPr>
          <p:nvPr>
            <p:ph type="sldNum" sz="quarter" idx="12"/>
            <p:custDataLst>
              <p:tags r:id="rId9"/>
            </p:custDataLst>
          </p:nvPr>
        </p:nvSpPr>
        <p:spPr/>
        <p:txBody>
          <a:bodyPr/>
          <a:lstStyle/>
          <a:p>
            <a:fld id="{C492C4AD-A7F1-494C-9B6F-5A5F776317E3}" type="slidenum">
              <a:rPr lang="zh-CN" altLang="en-US" smtClean="0"/>
            </a:fld>
            <a:endParaRPr lang="zh-CN" altLang="en-US" dirty="0"/>
          </a:p>
        </p:txBody>
      </p:sp>
      <p:pic>
        <p:nvPicPr>
          <p:cNvPr id="9" name="图片 8"/>
          <p:cNvPicPr>
            <a:picLocks noChangeAspect="1"/>
          </p:cNvPicPr>
          <p:nvPr>
            <p:custDataLst>
              <p:tags r:id="rId10"/>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5400000" flipH="1">
            <a:off x="7810038" y="-686416"/>
            <a:ext cx="819150" cy="246503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8" name="图片 7"/>
          <p:cNvPicPr>
            <a:picLocks noChangeAspect="1"/>
          </p:cNvPicPr>
          <p:nvPr>
            <p:custDataLst>
              <p:tags r:id="rId2"/>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5400000" flipH="1">
            <a:off x="7558768" y="4744357"/>
            <a:ext cx="742950" cy="3236686"/>
          </a:xfrm>
          <a:prstGeom prst="rect">
            <a:avLst/>
          </a:prstGeom>
        </p:spPr>
      </p:pic>
      <p:pic>
        <p:nvPicPr>
          <p:cNvPr id="9" name="图片 8"/>
          <p:cNvPicPr>
            <a:picLocks noChangeAspect="1"/>
          </p:cNvPicPr>
          <p:nvPr>
            <p:custDataLst>
              <p:tags r:id="rId4"/>
            </p:custDataLst>
          </p:nvPr>
        </p:nvPicPr>
        <p:blipFill rotWithShape="1">
          <a:blip r:embed="rId3" cstate="print">
            <a:extLst>
              <a:ext uri="{28A0092B-C50C-407E-A947-70E740481C1C}">
                <a14:useLocalDpi xmlns:a14="http://schemas.microsoft.com/office/drawing/2010/main" val="0"/>
              </a:ext>
            </a:extLst>
          </a:blip>
          <a:srcRect/>
          <a:stretch>
            <a:fillRect/>
          </a:stretch>
        </p:blipFill>
        <p:spPr>
          <a:xfrm rot="16200000">
            <a:off x="842282" y="4744357"/>
            <a:ext cx="742950" cy="3236686"/>
          </a:xfrm>
          <a:prstGeom prst="rect">
            <a:avLst/>
          </a:prstGeom>
        </p:spPr>
      </p:pic>
      <p:pic>
        <p:nvPicPr>
          <p:cNvPr id="10" name="图片 9"/>
          <p:cNvPicPr>
            <a:picLocks noChangeAspect="1"/>
          </p:cNvPicPr>
          <p:nvPr>
            <p:custDataLst>
              <p:tags r:id="rId5"/>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16200000">
            <a:off x="504363" y="-686416"/>
            <a:ext cx="819150" cy="2465032"/>
          </a:xfrm>
          <a:prstGeom prst="rect">
            <a:avLst/>
          </a:prstGeom>
        </p:spPr>
      </p:pic>
      <p:pic>
        <p:nvPicPr>
          <p:cNvPr id="11" name="图片 10"/>
          <p:cNvPicPr>
            <a:picLocks noChangeAspect="1"/>
          </p:cNvPicPr>
          <p:nvPr>
            <p:custDataLst>
              <p:tags r:id="rId7"/>
            </p:custDataLst>
          </p:nvPr>
        </p:nvPicPr>
        <p:blipFill rotWithShape="1">
          <a:blip r:embed="rId6" cstate="print">
            <a:extLst>
              <a:ext uri="{28A0092B-C50C-407E-A947-70E740481C1C}">
                <a14:useLocalDpi xmlns:a14="http://schemas.microsoft.com/office/drawing/2010/main" val="0"/>
              </a:ext>
            </a:extLst>
          </a:blip>
          <a:srcRect/>
          <a:stretch>
            <a:fillRect/>
          </a:stretch>
        </p:blipFill>
        <p:spPr>
          <a:xfrm rot="5400000" flipH="1">
            <a:off x="7810038" y="-686416"/>
            <a:ext cx="819150" cy="2465032"/>
          </a:xfrm>
          <a:prstGeom prst="rect">
            <a:avLst/>
          </a:prstGeom>
        </p:spPr>
      </p:pic>
      <p:sp>
        <p:nvSpPr>
          <p:cNvPr id="2" name="标题 1"/>
          <p:cNvSpPr>
            <a:spLocks noGrp="1"/>
          </p:cNvSpPr>
          <p:nvPr>
            <p:ph type="title"/>
            <p:custDataLst>
              <p:tags r:id="rId8"/>
            </p:custDataLst>
          </p:nvPr>
        </p:nvSpPr>
        <p:spPr>
          <a:xfrm>
            <a:off x="629840" y="457200"/>
            <a:ext cx="3123900" cy="1600200"/>
          </a:xfrm>
        </p:spPr>
        <p:txBody>
          <a:bodyPr anchor="t" anchorCtr="0">
            <a:normAutofit/>
          </a:bodyPr>
          <a:lstStyle>
            <a:lvl1pPr>
              <a:defRPr sz="2700"/>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9"/>
            </p:custDataLst>
          </p:nvPr>
        </p:nvSpPr>
        <p:spPr>
          <a:xfrm>
            <a:off x="3888000" y="457200"/>
            <a:ext cx="4627800" cy="54036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custDataLst>
              <p:tags r:id="rId10"/>
            </p:custDataLst>
          </p:nvPr>
        </p:nvSpPr>
        <p:spPr>
          <a:xfrm>
            <a:off x="629840" y="2057400"/>
            <a:ext cx="3123900" cy="3811588"/>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11"/>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p:txBody>
          <a:bodyPr/>
          <a:lstStyle/>
          <a:p>
            <a:endParaRPr lang="zh-CN" altLang="en-US" dirty="0"/>
          </a:p>
        </p:txBody>
      </p:sp>
      <p:sp>
        <p:nvSpPr>
          <p:cNvPr id="7" name="灯片编号占位符 6"/>
          <p:cNvSpPr>
            <a:spLocks noGrp="1"/>
          </p:cNvSpPr>
          <p:nvPr>
            <p:ph type="sldNum" sz="quarter" idx="12"/>
            <p:custDataLst>
              <p:tags r:id="rId13"/>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557654" y="365125"/>
            <a:ext cx="957695" cy="5811838"/>
          </a:xfrm>
        </p:spPr>
        <p:txBody>
          <a:bodyPr vert="eaVert">
            <a:normAutofit/>
          </a:bodyPr>
          <a:lstStyle>
            <a:lvl1pPr>
              <a:defRPr sz="27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628649" y="365125"/>
            <a:ext cx="6776605"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8562CE8F-003D-4DA8-8252-C120BA29394D}"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C492C4AD-A7F1-494C-9B6F-5A5F776317E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106.xml"/><Relationship Id="rId17" Type="http://schemas.openxmlformats.org/officeDocument/2006/relationships/tags" Target="../tags/tag105.xml"/><Relationship Id="rId16" Type="http://schemas.openxmlformats.org/officeDocument/2006/relationships/tags" Target="../tags/tag104.xml"/><Relationship Id="rId15" Type="http://schemas.openxmlformats.org/officeDocument/2006/relationships/tags" Target="../tags/tag103.xml"/><Relationship Id="rId14" Type="http://schemas.openxmlformats.org/officeDocument/2006/relationships/tags" Target="../tags/tag102.xml"/><Relationship Id="rId13" Type="http://schemas.openxmlformats.org/officeDocument/2006/relationships/tags" Target="../tags/tag10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bg1">
                    <a:lumMod val="50000"/>
                  </a:schemeClr>
                </a:solidFill>
              </a:defRPr>
            </a:lvl1pPr>
          </a:lstStyle>
          <a:p>
            <a:fld id="{8562CE8F-003D-4DA8-8252-C120BA29394D}"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bg1">
                    <a:lumMod val="50000"/>
                  </a:schemeClr>
                </a:solidFill>
              </a:defRPr>
            </a:lvl1pPr>
          </a:lstStyle>
          <a:p>
            <a:endParaRPr lang="zh-CN" altLang="en-US"/>
          </a:p>
        </p:txBody>
      </p:sp>
      <p:sp>
        <p:nvSpPr>
          <p:cNvPr id="6" name="灯片编号占位符 5"/>
          <p:cNvSpPr>
            <a:spLocks noGrp="1"/>
          </p:cNvSpPr>
          <p:nvPr>
            <p:ph type="sldNum" sz="quarter" idx="4"/>
            <p:custDataLst>
              <p:tags r:id="rId17"/>
            </p:custDataLst>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bg1">
                    <a:lumMod val="50000"/>
                  </a:schemeClr>
                </a:solidFill>
              </a:defRPr>
            </a:lvl1pPr>
          </a:lstStyle>
          <a:p>
            <a:fld id="{C492C4AD-A7F1-494C-9B6F-5A5F776317E3}" type="slidenum">
              <a:rPr lang="zh-CN" altLang="en-US" smtClean="0"/>
            </a:fld>
            <a:endParaRPr lang="zh-CN" altLang="en-US"/>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bg1">
                    <a:lumMod val="50000"/>
                  </a:schemeClr>
                </a:solidFill>
              </a:defRPr>
            </a:lvl1pPr>
          </a:lstStyle>
          <a:p>
            <a:fld id="{8562CE8F-003D-4DA8-8252-C120BA29394D}"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bg1">
                    <a:lumMod val="50000"/>
                  </a:schemeClr>
                </a:solidFill>
              </a:defRPr>
            </a:lvl1pPr>
          </a:lstStyle>
          <a:p>
            <a:endParaRPr lang="zh-CN" altLang="en-US"/>
          </a:p>
        </p:txBody>
      </p:sp>
      <p:sp>
        <p:nvSpPr>
          <p:cNvPr id="6" name="灯片编号占位符 5"/>
          <p:cNvSpPr>
            <a:spLocks noGrp="1"/>
          </p:cNvSpPr>
          <p:nvPr>
            <p:ph type="sldNum" sz="quarter" idx="4"/>
            <p:custDataLst>
              <p:tags r:id="rId6"/>
            </p:custDataLst>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bg1">
                    <a:lumMod val="50000"/>
                  </a:schemeClr>
                </a:solidFill>
              </a:defRPr>
            </a:lvl1pPr>
          </a:lstStyle>
          <a:p>
            <a:fld id="{C492C4AD-A7F1-494C-9B6F-5A5F776317E3}" type="slidenum">
              <a:rPr lang="zh-CN" altLang="en-US" smtClean="0"/>
            </a:fld>
            <a:endParaRPr lang="zh-CN" altLang="en-US"/>
          </a:p>
        </p:txBody>
      </p:sp>
      <p:sp>
        <p:nvSpPr>
          <p:cNvPr id="7" name="KSO_TEMPLATE" hidden="1"/>
          <p:cNvSpPr/>
          <p:nvPr>
            <p:custDataLst>
              <p:tags r:id="rId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lt1"/>
              </a:solidFill>
            </a:endParaRPr>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20.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3.xml"/></Relationships>
</file>

<file path=ppt/slides/_rels/slide5.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tags" Target="../tags/tag126.xml"/><Relationship Id="rId2" Type="http://schemas.openxmlformats.org/officeDocument/2006/relationships/tags" Target="../tags/tag125.xml"/><Relationship Id="rId10" Type="http://schemas.openxmlformats.org/officeDocument/2006/relationships/slideLayout" Target="../slideLayouts/slideLayout13.xml"/><Relationship Id="rId1" Type="http://schemas.openxmlformats.org/officeDocument/2006/relationships/tags" Target="../tags/tag124.xml"/></Relationships>
</file>

<file path=ppt/slides/_rels/slide6.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4" Type="http://schemas.openxmlformats.org/officeDocument/2006/relationships/slideLayout" Target="../slideLayouts/slideLayout13.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tags" Target="../tags/tag143.xml"/><Relationship Id="rId10" Type="http://schemas.openxmlformats.org/officeDocument/2006/relationships/tags" Target="../tags/tag142.xml"/><Relationship Id="rId1" Type="http://schemas.openxmlformats.org/officeDocument/2006/relationships/tags" Target="../tags/tag133.xml"/></Relationships>
</file>

<file path=ppt/slides/_rels/slide7.xml.rels><?xml version="1.0" encoding="UTF-8" standalone="yes"?>
<Relationships xmlns="http://schemas.openxmlformats.org/package/2006/relationships"><Relationship Id="rId9" Type="http://schemas.openxmlformats.org/officeDocument/2006/relationships/tags" Target="../tags/tag154.xml"/><Relationship Id="rId8" Type="http://schemas.openxmlformats.org/officeDocument/2006/relationships/tags" Target="../tags/tag153.xml"/><Relationship Id="rId7" Type="http://schemas.openxmlformats.org/officeDocument/2006/relationships/tags" Target="../tags/tag152.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 Id="rId3" Type="http://schemas.openxmlformats.org/officeDocument/2006/relationships/tags" Target="../tags/tag148.xml"/><Relationship Id="rId2" Type="http://schemas.openxmlformats.org/officeDocument/2006/relationships/tags" Target="../tags/tag147.xml"/><Relationship Id="rId14" Type="http://schemas.openxmlformats.org/officeDocument/2006/relationships/slideLayout" Target="../slideLayouts/slideLayout13.xml"/><Relationship Id="rId13" Type="http://schemas.openxmlformats.org/officeDocument/2006/relationships/tags" Target="../tags/tag158.xml"/><Relationship Id="rId12" Type="http://schemas.openxmlformats.org/officeDocument/2006/relationships/tags" Target="../tags/tag157.xml"/><Relationship Id="rId11" Type="http://schemas.openxmlformats.org/officeDocument/2006/relationships/tags" Target="../tags/tag156.xml"/><Relationship Id="rId10" Type="http://schemas.openxmlformats.org/officeDocument/2006/relationships/tags" Target="../tags/tag155.xml"/><Relationship Id="rId1" Type="http://schemas.openxmlformats.org/officeDocument/2006/relationships/tags" Target="../tags/tag14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275840" y="1060450"/>
            <a:ext cx="4425315" cy="864235"/>
          </a:xfrm>
        </p:spPr>
        <p:txBody>
          <a:bodyPr>
            <a:normAutofit fontScale="90000"/>
          </a:bodyPr>
          <a:lstStyle/>
          <a:p>
            <a:r>
              <a:rPr lang="zh-CN" altLang="zh-CN" sz="4000" b="1" dirty="0">
                <a:latin typeface="+mj-ea"/>
              </a:rPr>
              <a:t>资源税法知识问答</a:t>
            </a:r>
            <a:br>
              <a:rPr lang="zh-CN" altLang="zh-CN" sz="4000" b="1" dirty="0">
                <a:latin typeface="+mj-ea"/>
              </a:rPr>
            </a:br>
            <a:endParaRPr lang="zh-CN" altLang="en-US" sz="4000" b="1" dirty="0">
              <a:latin typeface="+mj-ea"/>
            </a:endParaRPr>
          </a:p>
        </p:txBody>
      </p:sp>
      <p:sp>
        <p:nvSpPr>
          <p:cNvPr id="3" name="副标题 2"/>
          <p:cNvSpPr>
            <a:spLocks noGrp="1"/>
          </p:cNvSpPr>
          <p:nvPr>
            <p:ph type="subTitle" idx="1"/>
          </p:nvPr>
        </p:nvSpPr>
        <p:spPr>
          <a:xfrm>
            <a:off x="2697480" y="1813560"/>
            <a:ext cx="3782695" cy="2543810"/>
          </a:xfrm>
        </p:spPr>
        <p:txBody>
          <a:bodyPr>
            <a:noAutofit/>
          </a:bodyPr>
          <a:lstStyle/>
          <a:p>
            <a:pPr algn="l"/>
            <a:r>
              <a:rPr lang="zh-CN" altLang="zh-CN" sz="2000" b="1" dirty="0" smtClean="0">
                <a:solidFill>
                  <a:schemeClr val="tx1"/>
                </a:solidFill>
                <a:latin typeface="仿宋" panose="02010609060101010101" pitchFamily="49" charset="-122"/>
                <a:ea typeface="仿宋" panose="02010609060101010101" pitchFamily="49" charset="-122"/>
              </a:rPr>
              <a:t>为</a:t>
            </a:r>
            <a:r>
              <a:rPr lang="zh-CN" altLang="zh-CN" sz="2000" b="1" dirty="0">
                <a:solidFill>
                  <a:schemeClr val="tx1"/>
                </a:solidFill>
                <a:latin typeface="仿宋" panose="02010609060101010101" pitchFamily="49" charset="-122"/>
                <a:ea typeface="仿宋" panose="02010609060101010101" pitchFamily="49" charset="-122"/>
              </a:rPr>
              <a:t>更好地运用税收手段促进资源节约集约利用、加强生态环境保护，统筹考虑我省矿产资源情况和资源税征收等情况，根据《中华人民共和国资源税法》授权</a:t>
            </a:r>
            <a:r>
              <a:rPr lang="zh-CN" altLang="zh-CN" sz="2000" b="1" dirty="0" smtClean="0">
                <a:solidFill>
                  <a:schemeClr val="tx1"/>
                </a:solidFill>
                <a:latin typeface="仿宋" panose="02010609060101010101" pitchFamily="49" charset="-122"/>
                <a:ea typeface="仿宋" panose="02010609060101010101" pitchFamily="49" charset="-122"/>
              </a:rPr>
              <a:t>，</a:t>
            </a:r>
            <a:r>
              <a:rPr lang="en-US" altLang="zh-CN" sz="2000" b="1" dirty="0" smtClean="0">
                <a:solidFill>
                  <a:schemeClr val="tx1"/>
                </a:solidFill>
                <a:latin typeface="仿宋" panose="02010609060101010101" pitchFamily="49" charset="-122"/>
                <a:ea typeface="仿宋" panose="02010609060101010101" pitchFamily="49" charset="-122"/>
              </a:rPr>
              <a:t>2020</a:t>
            </a:r>
            <a:r>
              <a:rPr lang="zh-CN" altLang="zh-CN" sz="2000" b="1" dirty="0">
                <a:solidFill>
                  <a:schemeClr val="tx1"/>
                </a:solidFill>
                <a:latin typeface="仿宋" panose="02010609060101010101" pitchFamily="49" charset="-122"/>
                <a:ea typeface="仿宋" panose="02010609060101010101" pitchFamily="49" charset="-122"/>
              </a:rPr>
              <a:t>年</a:t>
            </a:r>
            <a:r>
              <a:rPr lang="en-US" altLang="zh-CN" sz="2000" b="1" dirty="0">
                <a:solidFill>
                  <a:schemeClr val="tx1"/>
                </a:solidFill>
                <a:latin typeface="仿宋" panose="02010609060101010101" pitchFamily="49" charset="-122"/>
                <a:ea typeface="仿宋" panose="02010609060101010101" pitchFamily="49" charset="-122"/>
              </a:rPr>
              <a:t>7</a:t>
            </a:r>
            <a:r>
              <a:rPr lang="zh-CN" altLang="zh-CN" sz="2000" b="1" dirty="0">
                <a:solidFill>
                  <a:schemeClr val="tx1"/>
                </a:solidFill>
                <a:latin typeface="仿宋" panose="02010609060101010101" pitchFamily="49" charset="-122"/>
                <a:ea typeface="仿宋" panose="02010609060101010101" pitchFamily="49" charset="-122"/>
              </a:rPr>
              <a:t>月</a:t>
            </a:r>
            <a:r>
              <a:rPr lang="en-US" altLang="zh-CN" sz="2000" b="1" dirty="0">
                <a:solidFill>
                  <a:schemeClr val="tx1"/>
                </a:solidFill>
                <a:latin typeface="仿宋" panose="02010609060101010101" pitchFamily="49" charset="-122"/>
                <a:ea typeface="仿宋" panose="02010609060101010101" pitchFamily="49" charset="-122"/>
              </a:rPr>
              <a:t>31</a:t>
            </a:r>
            <a:r>
              <a:rPr lang="zh-CN" altLang="zh-CN" sz="2000" b="1" dirty="0">
                <a:solidFill>
                  <a:schemeClr val="tx1"/>
                </a:solidFill>
                <a:latin typeface="仿宋" panose="02010609060101010101" pitchFamily="49" charset="-122"/>
                <a:ea typeface="仿宋" panose="02010609060101010101" pitchFamily="49" charset="-122"/>
              </a:rPr>
              <a:t>日河南省第十三届人民代表大会常务委员会第十九次会议通过了我省资源税适用税率等事项，与税法同步实施。</a:t>
            </a:r>
            <a:endParaRPr lang="zh-CN" altLang="zh-CN" sz="2000" b="1" dirty="0">
              <a:solidFill>
                <a:schemeClr val="tx1"/>
              </a:solidFill>
              <a:latin typeface="仿宋" panose="02010609060101010101" pitchFamily="49" charset="-122"/>
              <a:ea typeface="仿宋" panose="02010609060101010101" pitchFamily="49" charset="-122"/>
            </a:endParaRPr>
          </a:p>
          <a:p>
            <a:endParaRPr lang="zh-CN" altLang="zh-CN" sz="2000" b="1" dirty="0">
              <a:solidFill>
                <a:schemeClr val="tx1"/>
              </a:solidFill>
              <a:latin typeface="仿宋" panose="02010609060101010101" pitchFamily="49" charset="-122"/>
              <a:ea typeface="仿宋" panose="02010609060101010101" pitchFamily="49" charset="-122"/>
            </a:endParaRPr>
          </a:p>
        </p:txBody>
      </p:sp>
      <p:sp>
        <p:nvSpPr>
          <p:cNvPr id="4" name="文本占位符 3"/>
          <p:cNvSpPr>
            <a:spLocks noGrp="1"/>
          </p:cNvSpPr>
          <p:nvPr>
            <p:ph type="body" sz="quarter" idx="13"/>
          </p:nvPr>
        </p:nvSpPr>
        <p:spPr/>
        <p:txBody>
          <a:bodyPr/>
          <a:p>
            <a:endParaRPr lang="zh-CN" altLang="en-US"/>
          </a:p>
        </p:txBody>
      </p:sp>
      <p:sp>
        <p:nvSpPr>
          <p:cNvPr id="5" name="文本占位符 4"/>
          <p:cNvSpPr>
            <a:spLocks noGrp="1"/>
          </p:cNvSpPr>
          <p:nvPr>
            <p:ph type="body" sz="quarter" idx="14"/>
          </p:nvPr>
        </p:nvSpPr>
        <p:spPr/>
        <p:txBody>
          <a:bodyPr/>
          <a:p>
            <a:endParaRPr lang="zh-CN" altLang="en-US"/>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78098"/>
          </a:xfrm>
        </p:spPr>
        <p:txBody>
          <a:bodyPr>
            <a:normAutofit/>
          </a:bodyPr>
          <a:lstStyle/>
          <a:p>
            <a:r>
              <a:rPr lang="zh-CN" altLang="zh-CN" sz="4000" dirty="0" smtClean="0">
                <a:latin typeface="+mj-ea"/>
              </a:rPr>
              <a:t>资源税有哪些税收优惠</a:t>
            </a:r>
            <a:endParaRPr lang="zh-CN" altLang="en-US" sz="4000" dirty="0">
              <a:latin typeface="+mj-ea"/>
            </a:endParaRPr>
          </a:p>
        </p:txBody>
      </p:sp>
      <p:sp>
        <p:nvSpPr>
          <p:cNvPr id="3" name="内容占位符 2"/>
          <p:cNvSpPr>
            <a:spLocks noGrp="1"/>
          </p:cNvSpPr>
          <p:nvPr>
            <p:ph idx="1"/>
          </p:nvPr>
        </p:nvSpPr>
        <p:spPr>
          <a:xfrm>
            <a:off x="457200" y="1340768"/>
            <a:ext cx="8229600" cy="4785395"/>
          </a:xfrm>
        </p:spPr>
        <p:txBody>
          <a:bodyPr>
            <a:normAutofit fontScale="77500" lnSpcReduction="20000"/>
          </a:bodyPr>
          <a:lstStyle/>
          <a:p>
            <a:r>
              <a:rPr lang="zh-CN" altLang="zh-CN" sz="3100" dirty="0" smtClean="0">
                <a:latin typeface="仿宋" panose="02010609060101010101" pitchFamily="49" charset="-122"/>
                <a:ea typeface="仿宋" panose="02010609060101010101" pitchFamily="49" charset="-122"/>
              </a:rPr>
              <a:t>（一）税法减免事项</a:t>
            </a:r>
            <a:endParaRPr lang="en-US" altLang="zh-CN" sz="3100" dirty="0" smtClean="0">
              <a:latin typeface="仿宋" panose="02010609060101010101" pitchFamily="49" charset="-122"/>
              <a:ea typeface="仿宋" panose="02010609060101010101" pitchFamily="49" charset="-122"/>
            </a:endParaRPr>
          </a:p>
          <a:p>
            <a:endParaRPr lang="zh-CN" altLang="zh-CN" sz="3100" dirty="0" smtClean="0">
              <a:latin typeface="仿宋" panose="02010609060101010101" pitchFamily="49" charset="-122"/>
              <a:ea typeface="仿宋" panose="02010609060101010101" pitchFamily="49" charset="-122"/>
            </a:endParaRPr>
          </a:p>
          <a:p>
            <a:r>
              <a:rPr lang="zh-CN" altLang="zh-CN" sz="3100" dirty="0" smtClean="0">
                <a:latin typeface="仿宋" panose="02010609060101010101" pitchFamily="49" charset="-122"/>
                <a:ea typeface="仿宋" panose="02010609060101010101" pitchFamily="49" charset="-122"/>
              </a:rPr>
              <a:t>免征资源税：</a:t>
            </a:r>
            <a:endParaRPr lang="zh-CN" altLang="zh-CN" sz="3100" dirty="0" smtClean="0">
              <a:latin typeface="仿宋" panose="02010609060101010101" pitchFamily="49" charset="-122"/>
              <a:ea typeface="仿宋" panose="02010609060101010101" pitchFamily="49" charset="-122"/>
            </a:endParaRPr>
          </a:p>
          <a:p>
            <a:r>
              <a:rPr lang="en-US" altLang="zh-CN" sz="3100" dirty="0" smtClean="0">
                <a:latin typeface="仿宋" panose="02010609060101010101" pitchFamily="49" charset="-122"/>
                <a:ea typeface="仿宋" panose="02010609060101010101" pitchFamily="49" charset="-122"/>
              </a:rPr>
              <a:t>1.</a:t>
            </a:r>
            <a:r>
              <a:rPr lang="zh-CN" altLang="zh-CN" sz="3100" dirty="0" smtClean="0">
                <a:latin typeface="仿宋" panose="02010609060101010101" pitchFamily="49" charset="-122"/>
                <a:ea typeface="仿宋" panose="02010609060101010101" pitchFamily="49" charset="-122"/>
              </a:rPr>
              <a:t>开采原油以及在油田范围内运输原油过程中用于加热的原油、天然气。</a:t>
            </a:r>
            <a:endParaRPr lang="zh-CN" altLang="zh-CN" sz="3100" dirty="0" smtClean="0">
              <a:latin typeface="仿宋" panose="02010609060101010101" pitchFamily="49" charset="-122"/>
              <a:ea typeface="仿宋" panose="02010609060101010101" pitchFamily="49" charset="-122"/>
            </a:endParaRPr>
          </a:p>
          <a:p>
            <a:r>
              <a:rPr lang="en-US" altLang="zh-CN" sz="3100" dirty="0" smtClean="0">
                <a:latin typeface="仿宋" panose="02010609060101010101" pitchFamily="49" charset="-122"/>
                <a:ea typeface="仿宋" panose="02010609060101010101" pitchFamily="49" charset="-122"/>
              </a:rPr>
              <a:t>2.</a:t>
            </a:r>
            <a:r>
              <a:rPr lang="zh-CN" altLang="zh-CN" sz="3100" dirty="0" smtClean="0">
                <a:latin typeface="仿宋" panose="02010609060101010101" pitchFamily="49" charset="-122"/>
                <a:ea typeface="仿宋" panose="02010609060101010101" pitchFamily="49" charset="-122"/>
              </a:rPr>
              <a:t>煤炭开采企业因安全生产需要抽采的煤成（层）气。</a:t>
            </a:r>
            <a:endParaRPr lang="zh-CN" altLang="zh-CN" sz="3100" dirty="0" smtClean="0">
              <a:latin typeface="仿宋" panose="02010609060101010101" pitchFamily="49" charset="-122"/>
              <a:ea typeface="仿宋" panose="02010609060101010101" pitchFamily="49" charset="-122"/>
            </a:endParaRPr>
          </a:p>
          <a:p>
            <a:r>
              <a:rPr lang="zh-CN" altLang="zh-CN" sz="3100" dirty="0" smtClean="0">
                <a:latin typeface="仿宋" panose="02010609060101010101" pitchFamily="49" charset="-122"/>
                <a:ea typeface="仿宋" panose="02010609060101010101" pitchFamily="49" charset="-122"/>
              </a:rPr>
              <a:t>减征资源税：</a:t>
            </a:r>
            <a:endParaRPr lang="zh-CN" altLang="zh-CN" sz="3100" dirty="0" smtClean="0">
              <a:latin typeface="仿宋" panose="02010609060101010101" pitchFamily="49" charset="-122"/>
              <a:ea typeface="仿宋" panose="02010609060101010101" pitchFamily="49" charset="-122"/>
            </a:endParaRPr>
          </a:p>
          <a:p>
            <a:r>
              <a:rPr lang="en-US" altLang="zh-CN" sz="3100" dirty="0" smtClean="0">
                <a:latin typeface="仿宋" panose="02010609060101010101" pitchFamily="49" charset="-122"/>
                <a:ea typeface="仿宋" panose="02010609060101010101" pitchFamily="49" charset="-122"/>
              </a:rPr>
              <a:t>1.</a:t>
            </a:r>
            <a:r>
              <a:rPr lang="zh-CN" altLang="zh-CN" sz="3100" dirty="0" smtClean="0">
                <a:latin typeface="仿宋" panose="02010609060101010101" pitchFamily="49" charset="-122"/>
                <a:ea typeface="仿宋" panose="02010609060101010101" pitchFamily="49" charset="-122"/>
              </a:rPr>
              <a:t>从低丰度油气田开采的原油、天然气，减征百分之二十资源税。</a:t>
            </a:r>
            <a:endParaRPr lang="zh-CN" altLang="zh-CN" sz="3100" dirty="0" smtClean="0">
              <a:latin typeface="仿宋" panose="02010609060101010101" pitchFamily="49" charset="-122"/>
              <a:ea typeface="仿宋" panose="02010609060101010101" pitchFamily="49" charset="-122"/>
            </a:endParaRPr>
          </a:p>
          <a:p>
            <a:r>
              <a:rPr lang="en-US" altLang="zh-CN" sz="3100" dirty="0" smtClean="0">
                <a:latin typeface="仿宋" panose="02010609060101010101" pitchFamily="49" charset="-122"/>
                <a:ea typeface="仿宋" panose="02010609060101010101" pitchFamily="49" charset="-122"/>
              </a:rPr>
              <a:t>2.</a:t>
            </a:r>
            <a:r>
              <a:rPr lang="zh-CN" altLang="zh-CN" sz="3100" dirty="0" smtClean="0">
                <a:latin typeface="仿宋" panose="02010609060101010101" pitchFamily="49" charset="-122"/>
                <a:ea typeface="仿宋" panose="02010609060101010101" pitchFamily="49" charset="-122"/>
              </a:rPr>
              <a:t>高含硫天然气、三次采油和从深水油气田开采的原油、天然气，减征百分之三十资源税。</a:t>
            </a:r>
            <a:endParaRPr lang="zh-CN" altLang="zh-CN" sz="3100" dirty="0" smtClean="0">
              <a:latin typeface="仿宋" panose="02010609060101010101" pitchFamily="49" charset="-122"/>
              <a:ea typeface="仿宋" panose="02010609060101010101" pitchFamily="49" charset="-122"/>
            </a:endParaRPr>
          </a:p>
          <a:p>
            <a:r>
              <a:rPr lang="en-US" altLang="zh-CN" sz="3100" dirty="0" smtClean="0">
                <a:latin typeface="仿宋" panose="02010609060101010101" pitchFamily="49" charset="-122"/>
                <a:ea typeface="仿宋" panose="02010609060101010101" pitchFamily="49" charset="-122"/>
              </a:rPr>
              <a:t>3.</a:t>
            </a:r>
            <a:r>
              <a:rPr lang="zh-CN" altLang="zh-CN" sz="3100" dirty="0" smtClean="0">
                <a:latin typeface="仿宋" panose="02010609060101010101" pitchFamily="49" charset="-122"/>
                <a:ea typeface="仿宋" panose="02010609060101010101" pitchFamily="49" charset="-122"/>
              </a:rPr>
              <a:t>稠油、高凝油减征百分之四十资源税。</a:t>
            </a:r>
            <a:endParaRPr lang="zh-CN" altLang="zh-CN" sz="3100" dirty="0" smtClean="0">
              <a:latin typeface="仿宋" panose="02010609060101010101" pitchFamily="49" charset="-122"/>
              <a:ea typeface="仿宋" panose="02010609060101010101" pitchFamily="49" charset="-122"/>
            </a:endParaRPr>
          </a:p>
          <a:p>
            <a:r>
              <a:rPr lang="en-US" altLang="zh-CN" sz="3100" dirty="0" smtClean="0">
                <a:latin typeface="仿宋" panose="02010609060101010101" pitchFamily="49" charset="-122"/>
                <a:ea typeface="仿宋" panose="02010609060101010101" pitchFamily="49" charset="-122"/>
              </a:rPr>
              <a:t>4.</a:t>
            </a:r>
            <a:r>
              <a:rPr lang="zh-CN" altLang="zh-CN" sz="3100" dirty="0" smtClean="0">
                <a:latin typeface="仿宋" panose="02010609060101010101" pitchFamily="49" charset="-122"/>
                <a:ea typeface="仿宋" panose="02010609060101010101" pitchFamily="49" charset="-122"/>
              </a:rPr>
              <a:t>从衰竭期矿山开采的矿产品，减征百分之三十资源税。</a:t>
            </a:r>
            <a:endParaRPr lang="zh-CN" altLang="zh-CN" sz="3100" dirty="0" smtClean="0">
              <a:latin typeface="仿宋" panose="02010609060101010101" pitchFamily="49" charset="-122"/>
              <a:ea typeface="仿宋" panose="02010609060101010101" pitchFamily="49" charset="-122"/>
            </a:endParaRPr>
          </a:p>
          <a:p>
            <a:endParaRPr lang="zh-CN" altLang="en-US" dirty="0"/>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994122"/>
          </a:xfrm>
        </p:spPr>
        <p:txBody>
          <a:bodyPr>
            <a:normAutofit/>
          </a:bodyPr>
          <a:lstStyle/>
          <a:p>
            <a:r>
              <a:rPr lang="zh-CN" altLang="zh-CN" sz="4000" dirty="0" smtClean="0"/>
              <a:t>资源税有哪些税收优惠</a:t>
            </a:r>
            <a:endParaRPr lang="zh-CN" altLang="en-US" sz="4000" dirty="0"/>
          </a:p>
        </p:txBody>
      </p:sp>
      <p:sp>
        <p:nvSpPr>
          <p:cNvPr id="3" name="内容占位符 2"/>
          <p:cNvSpPr>
            <a:spLocks noGrp="1"/>
          </p:cNvSpPr>
          <p:nvPr>
            <p:ph idx="1"/>
          </p:nvPr>
        </p:nvSpPr>
        <p:spPr>
          <a:xfrm>
            <a:off x="457200" y="1628800"/>
            <a:ext cx="8229600" cy="4497363"/>
          </a:xfrm>
        </p:spPr>
        <p:txBody>
          <a:bodyPr>
            <a:normAutofit/>
          </a:bodyPr>
          <a:lstStyle/>
          <a:p>
            <a:r>
              <a:rPr lang="zh-CN" altLang="zh-CN" sz="2400" dirty="0" smtClean="0">
                <a:latin typeface="仿宋" panose="02010609060101010101" pitchFamily="49" charset="-122"/>
                <a:ea typeface="仿宋" panose="02010609060101010101" pitchFamily="49" charset="-122"/>
              </a:rPr>
              <a:t>（二）继续执行的优惠政策</a:t>
            </a:r>
            <a:endParaRPr lang="en-US" altLang="zh-CN" sz="2400" dirty="0" smtClean="0">
              <a:latin typeface="仿宋" panose="02010609060101010101" pitchFamily="49" charset="-122"/>
              <a:ea typeface="仿宋" panose="02010609060101010101" pitchFamily="49" charset="-122"/>
            </a:endParaRPr>
          </a:p>
          <a:p>
            <a:endParaRPr lang="zh-CN" altLang="zh-CN" sz="2400" dirty="0" smtClean="0">
              <a:latin typeface="仿宋" panose="02010609060101010101" pitchFamily="49" charset="-122"/>
              <a:ea typeface="仿宋" panose="02010609060101010101" pitchFamily="49" charset="-122"/>
            </a:endParaRPr>
          </a:p>
          <a:p>
            <a:r>
              <a:rPr lang="en-US" altLang="zh-CN" sz="2400" dirty="0" smtClean="0">
                <a:latin typeface="仿宋" panose="02010609060101010101" pitchFamily="49" charset="-122"/>
                <a:ea typeface="仿宋" panose="02010609060101010101" pitchFamily="49" charset="-122"/>
              </a:rPr>
              <a:t>1.</a:t>
            </a:r>
            <a:r>
              <a:rPr lang="zh-CN" altLang="zh-CN" sz="2400" dirty="0" smtClean="0">
                <a:latin typeface="仿宋" panose="02010609060101010101" pitchFamily="49" charset="-122"/>
                <a:ea typeface="仿宋" panose="02010609060101010101" pitchFamily="49" charset="-122"/>
              </a:rPr>
              <a:t>对青藏铁路公司及其所属单位运营期间自采自用的砂、石等材料免征资源税。</a:t>
            </a:r>
            <a:endParaRPr lang="zh-CN" altLang="zh-CN" sz="2400" dirty="0" smtClean="0">
              <a:latin typeface="仿宋" panose="02010609060101010101" pitchFamily="49" charset="-122"/>
              <a:ea typeface="仿宋" panose="02010609060101010101" pitchFamily="49" charset="-122"/>
            </a:endParaRPr>
          </a:p>
          <a:p>
            <a:r>
              <a:rPr lang="en-US" altLang="zh-CN" sz="2400" dirty="0" smtClean="0">
                <a:latin typeface="仿宋" panose="02010609060101010101" pitchFamily="49" charset="-122"/>
                <a:ea typeface="仿宋" panose="02010609060101010101" pitchFamily="49" charset="-122"/>
              </a:rPr>
              <a:t>2.</a:t>
            </a:r>
            <a:r>
              <a:rPr lang="zh-CN" altLang="zh-CN" sz="2400" dirty="0" smtClean="0">
                <a:latin typeface="仿宋" panose="02010609060101010101" pitchFamily="49" charset="-122"/>
                <a:ea typeface="仿宋" panose="02010609060101010101" pitchFamily="49" charset="-122"/>
              </a:rPr>
              <a:t>自</a:t>
            </a:r>
            <a:r>
              <a:rPr lang="en-US" altLang="zh-CN" sz="2400" dirty="0" smtClean="0">
                <a:latin typeface="仿宋" panose="02010609060101010101" pitchFamily="49" charset="-122"/>
                <a:ea typeface="仿宋" panose="02010609060101010101" pitchFamily="49" charset="-122"/>
              </a:rPr>
              <a:t>2018</a:t>
            </a:r>
            <a:r>
              <a:rPr lang="zh-CN" altLang="zh-CN" sz="2400" dirty="0" smtClean="0">
                <a:latin typeface="仿宋" panose="02010609060101010101" pitchFamily="49" charset="-122"/>
                <a:ea typeface="仿宋" panose="02010609060101010101" pitchFamily="49" charset="-122"/>
              </a:rPr>
              <a:t>年</a:t>
            </a:r>
            <a:r>
              <a:rPr lang="en-US" altLang="zh-CN" sz="2400" dirty="0" smtClean="0">
                <a:latin typeface="仿宋" panose="02010609060101010101" pitchFamily="49" charset="-122"/>
                <a:ea typeface="仿宋" panose="02010609060101010101" pitchFamily="49" charset="-122"/>
              </a:rPr>
              <a:t>4</a:t>
            </a:r>
            <a:r>
              <a:rPr lang="zh-CN" altLang="zh-CN" sz="2400" dirty="0" smtClean="0">
                <a:latin typeface="仿宋" panose="02010609060101010101" pitchFamily="49" charset="-122"/>
                <a:ea typeface="仿宋" panose="02010609060101010101" pitchFamily="49" charset="-122"/>
              </a:rPr>
              <a:t>月</a:t>
            </a:r>
            <a:r>
              <a:rPr lang="en-US" altLang="zh-CN" sz="2400" dirty="0" smtClean="0">
                <a:latin typeface="仿宋" panose="02010609060101010101" pitchFamily="49" charset="-122"/>
                <a:ea typeface="仿宋" panose="02010609060101010101" pitchFamily="49" charset="-122"/>
              </a:rPr>
              <a:t>1</a:t>
            </a:r>
            <a:r>
              <a:rPr lang="zh-CN" altLang="zh-CN" sz="2400" dirty="0" smtClean="0">
                <a:latin typeface="仿宋" panose="02010609060101010101" pitchFamily="49" charset="-122"/>
                <a:ea typeface="仿宋" panose="02010609060101010101" pitchFamily="49" charset="-122"/>
              </a:rPr>
              <a:t>日至</a:t>
            </a:r>
            <a:r>
              <a:rPr lang="en-US" altLang="zh-CN" sz="2400" dirty="0" smtClean="0">
                <a:latin typeface="仿宋" panose="02010609060101010101" pitchFamily="49" charset="-122"/>
                <a:ea typeface="仿宋" panose="02010609060101010101" pitchFamily="49" charset="-122"/>
              </a:rPr>
              <a:t>2021</a:t>
            </a:r>
            <a:r>
              <a:rPr lang="zh-CN" altLang="zh-CN" sz="2400" dirty="0" smtClean="0">
                <a:latin typeface="仿宋" panose="02010609060101010101" pitchFamily="49" charset="-122"/>
                <a:ea typeface="仿宋" panose="02010609060101010101" pitchFamily="49" charset="-122"/>
              </a:rPr>
              <a:t>年</a:t>
            </a:r>
            <a:r>
              <a:rPr lang="en-US" altLang="zh-CN" sz="2400" dirty="0" smtClean="0">
                <a:latin typeface="仿宋" panose="02010609060101010101" pitchFamily="49" charset="-122"/>
                <a:ea typeface="仿宋" panose="02010609060101010101" pitchFamily="49" charset="-122"/>
              </a:rPr>
              <a:t>3</a:t>
            </a:r>
            <a:r>
              <a:rPr lang="zh-CN" altLang="zh-CN" sz="2400" dirty="0" smtClean="0">
                <a:latin typeface="仿宋" panose="02010609060101010101" pitchFamily="49" charset="-122"/>
                <a:ea typeface="仿宋" panose="02010609060101010101" pitchFamily="49" charset="-122"/>
              </a:rPr>
              <a:t>月</a:t>
            </a:r>
            <a:r>
              <a:rPr lang="en-US" altLang="zh-CN" sz="2400" dirty="0" smtClean="0">
                <a:latin typeface="仿宋" panose="02010609060101010101" pitchFamily="49" charset="-122"/>
                <a:ea typeface="仿宋" panose="02010609060101010101" pitchFamily="49" charset="-122"/>
              </a:rPr>
              <a:t>31</a:t>
            </a:r>
            <a:r>
              <a:rPr lang="zh-CN" altLang="zh-CN" sz="2400" dirty="0" smtClean="0">
                <a:latin typeface="仿宋" panose="02010609060101010101" pitchFamily="49" charset="-122"/>
                <a:ea typeface="仿宋" panose="02010609060101010101" pitchFamily="49" charset="-122"/>
              </a:rPr>
              <a:t>日，对页岩气资源税减征</a:t>
            </a:r>
            <a:r>
              <a:rPr lang="en-US" altLang="zh-CN" sz="2400" dirty="0" smtClean="0">
                <a:latin typeface="仿宋" panose="02010609060101010101" pitchFamily="49" charset="-122"/>
                <a:ea typeface="仿宋" panose="02010609060101010101" pitchFamily="49" charset="-122"/>
              </a:rPr>
              <a:t>30%</a:t>
            </a:r>
            <a:r>
              <a:rPr lang="zh-CN" altLang="zh-CN" sz="2400" dirty="0" smtClean="0">
                <a:latin typeface="仿宋" panose="02010609060101010101" pitchFamily="49" charset="-122"/>
                <a:ea typeface="仿宋" panose="02010609060101010101" pitchFamily="49" charset="-122"/>
              </a:rPr>
              <a:t>。</a:t>
            </a:r>
            <a:endParaRPr lang="zh-CN" altLang="zh-CN" sz="2400" dirty="0" smtClean="0">
              <a:latin typeface="仿宋" panose="02010609060101010101" pitchFamily="49" charset="-122"/>
              <a:ea typeface="仿宋" panose="02010609060101010101" pitchFamily="49" charset="-122"/>
            </a:endParaRPr>
          </a:p>
          <a:p>
            <a:r>
              <a:rPr lang="en-US" altLang="zh-CN" sz="2400" dirty="0" smtClean="0">
                <a:latin typeface="仿宋" panose="02010609060101010101" pitchFamily="49" charset="-122"/>
                <a:ea typeface="仿宋" panose="02010609060101010101" pitchFamily="49" charset="-122"/>
              </a:rPr>
              <a:t>3.</a:t>
            </a:r>
            <a:r>
              <a:rPr lang="zh-CN" altLang="zh-CN" sz="2400" dirty="0" smtClean="0">
                <a:latin typeface="仿宋" panose="02010609060101010101" pitchFamily="49" charset="-122"/>
                <a:ea typeface="仿宋" panose="02010609060101010101" pitchFamily="49" charset="-122"/>
              </a:rPr>
              <a:t>自</a:t>
            </a:r>
            <a:r>
              <a:rPr lang="en-US" altLang="zh-CN" sz="2400" dirty="0" smtClean="0">
                <a:latin typeface="仿宋" panose="02010609060101010101" pitchFamily="49" charset="-122"/>
                <a:ea typeface="仿宋" panose="02010609060101010101" pitchFamily="49" charset="-122"/>
              </a:rPr>
              <a:t>2019</a:t>
            </a:r>
            <a:r>
              <a:rPr lang="zh-CN" altLang="zh-CN" sz="2400" dirty="0" smtClean="0">
                <a:latin typeface="仿宋" panose="02010609060101010101" pitchFamily="49" charset="-122"/>
                <a:ea typeface="仿宋" panose="02010609060101010101" pitchFamily="49" charset="-122"/>
              </a:rPr>
              <a:t>年</a:t>
            </a:r>
            <a:r>
              <a:rPr lang="en-US" altLang="zh-CN" sz="2400" dirty="0" smtClean="0">
                <a:latin typeface="仿宋" panose="02010609060101010101" pitchFamily="49" charset="-122"/>
                <a:ea typeface="仿宋" panose="02010609060101010101" pitchFamily="49" charset="-122"/>
              </a:rPr>
              <a:t>1</a:t>
            </a:r>
            <a:r>
              <a:rPr lang="zh-CN" altLang="zh-CN" sz="2400" dirty="0" smtClean="0">
                <a:latin typeface="仿宋" panose="02010609060101010101" pitchFamily="49" charset="-122"/>
                <a:ea typeface="仿宋" panose="02010609060101010101" pitchFamily="49" charset="-122"/>
              </a:rPr>
              <a:t>月</a:t>
            </a:r>
            <a:r>
              <a:rPr lang="en-US" altLang="zh-CN" sz="2400" dirty="0" smtClean="0">
                <a:latin typeface="仿宋" panose="02010609060101010101" pitchFamily="49" charset="-122"/>
                <a:ea typeface="仿宋" panose="02010609060101010101" pitchFamily="49" charset="-122"/>
              </a:rPr>
              <a:t>1</a:t>
            </a:r>
            <a:r>
              <a:rPr lang="zh-CN" altLang="zh-CN" sz="2400" dirty="0" smtClean="0">
                <a:latin typeface="仿宋" panose="02010609060101010101" pitchFamily="49" charset="-122"/>
                <a:ea typeface="仿宋" panose="02010609060101010101" pitchFamily="49" charset="-122"/>
              </a:rPr>
              <a:t>日至</a:t>
            </a:r>
            <a:r>
              <a:rPr lang="en-US" altLang="zh-CN" sz="2400" dirty="0" smtClean="0">
                <a:latin typeface="仿宋" panose="02010609060101010101" pitchFamily="49" charset="-122"/>
                <a:ea typeface="仿宋" panose="02010609060101010101" pitchFamily="49" charset="-122"/>
              </a:rPr>
              <a:t>2021</a:t>
            </a:r>
            <a:r>
              <a:rPr lang="zh-CN" altLang="zh-CN" sz="2400" dirty="0" smtClean="0">
                <a:latin typeface="仿宋" panose="02010609060101010101" pitchFamily="49" charset="-122"/>
                <a:ea typeface="仿宋" panose="02010609060101010101" pitchFamily="49" charset="-122"/>
              </a:rPr>
              <a:t>年</a:t>
            </a:r>
            <a:r>
              <a:rPr lang="en-US" altLang="zh-CN" sz="2400" dirty="0" smtClean="0">
                <a:latin typeface="仿宋" panose="02010609060101010101" pitchFamily="49" charset="-122"/>
                <a:ea typeface="仿宋" panose="02010609060101010101" pitchFamily="49" charset="-122"/>
              </a:rPr>
              <a:t>12</a:t>
            </a:r>
            <a:r>
              <a:rPr lang="zh-CN" altLang="zh-CN" sz="2400" dirty="0" smtClean="0">
                <a:latin typeface="仿宋" panose="02010609060101010101" pitchFamily="49" charset="-122"/>
                <a:ea typeface="仿宋" panose="02010609060101010101" pitchFamily="49" charset="-122"/>
              </a:rPr>
              <a:t>月</a:t>
            </a:r>
            <a:r>
              <a:rPr lang="en-US" altLang="zh-CN" sz="2400" dirty="0" smtClean="0">
                <a:latin typeface="仿宋" panose="02010609060101010101" pitchFamily="49" charset="-122"/>
                <a:ea typeface="仿宋" panose="02010609060101010101" pitchFamily="49" charset="-122"/>
              </a:rPr>
              <a:t>31</a:t>
            </a:r>
            <a:r>
              <a:rPr lang="zh-CN" altLang="zh-CN" sz="2400" dirty="0" smtClean="0">
                <a:latin typeface="仿宋" panose="02010609060101010101" pitchFamily="49" charset="-122"/>
                <a:ea typeface="仿宋" panose="02010609060101010101" pitchFamily="49" charset="-122"/>
              </a:rPr>
              <a:t>日，对增值税小规模纳税人可以在</a:t>
            </a:r>
            <a:r>
              <a:rPr lang="en-US" altLang="zh-CN" sz="2400" dirty="0" smtClean="0">
                <a:latin typeface="仿宋" panose="02010609060101010101" pitchFamily="49" charset="-122"/>
                <a:ea typeface="仿宋" panose="02010609060101010101" pitchFamily="49" charset="-122"/>
              </a:rPr>
              <a:t>50%</a:t>
            </a:r>
            <a:r>
              <a:rPr lang="zh-CN" altLang="zh-CN" sz="2400" dirty="0" smtClean="0">
                <a:latin typeface="仿宋" panose="02010609060101010101" pitchFamily="49" charset="-122"/>
                <a:ea typeface="仿宋" panose="02010609060101010101" pitchFamily="49" charset="-122"/>
              </a:rPr>
              <a:t>的税额幅度内减征资源税。</a:t>
            </a:r>
            <a:endParaRPr lang="zh-CN" altLang="zh-CN" sz="2400" dirty="0" smtClean="0">
              <a:latin typeface="仿宋" panose="02010609060101010101" pitchFamily="49" charset="-122"/>
              <a:ea typeface="仿宋" panose="02010609060101010101" pitchFamily="49" charset="-122"/>
            </a:endParaRPr>
          </a:p>
          <a:p>
            <a:r>
              <a:rPr lang="en-US" altLang="zh-CN" sz="2400" dirty="0" smtClean="0">
                <a:latin typeface="仿宋" panose="02010609060101010101" pitchFamily="49" charset="-122"/>
                <a:ea typeface="仿宋" panose="02010609060101010101" pitchFamily="49" charset="-122"/>
              </a:rPr>
              <a:t>4.</a:t>
            </a:r>
            <a:r>
              <a:rPr lang="zh-CN" altLang="zh-CN" sz="2400" dirty="0" smtClean="0">
                <a:latin typeface="仿宋" panose="02010609060101010101" pitchFamily="49" charset="-122"/>
                <a:ea typeface="仿宋" panose="02010609060101010101" pitchFamily="49" charset="-122"/>
              </a:rPr>
              <a:t>自</a:t>
            </a:r>
            <a:r>
              <a:rPr lang="en-US" altLang="zh-CN" sz="2400" dirty="0" smtClean="0">
                <a:latin typeface="仿宋" panose="02010609060101010101" pitchFamily="49" charset="-122"/>
                <a:ea typeface="仿宋" panose="02010609060101010101" pitchFamily="49" charset="-122"/>
              </a:rPr>
              <a:t>2014</a:t>
            </a:r>
            <a:r>
              <a:rPr lang="zh-CN" altLang="zh-CN" sz="2400" dirty="0" smtClean="0">
                <a:latin typeface="仿宋" panose="02010609060101010101" pitchFamily="49" charset="-122"/>
                <a:ea typeface="仿宋" panose="02010609060101010101" pitchFamily="49" charset="-122"/>
              </a:rPr>
              <a:t>年</a:t>
            </a:r>
            <a:r>
              <a:rPr lang="en-US" altLang="zh-CN" sz="2400" dirty="0" smtClean="0">
                <a:latin typeface="仿宋" panose="02010609060101010101" pitchFamily="49" charset="-122"/>
                <a:ea typeface="仿宋" panose="02010609060101010101" pitchFamily="49" charset="-122"/>
              </a:rPr>
              <a:t>12</a:t>
            </a:r>
            <a:r>
              <a:rPr lang="zh-CN" altLang="zh-CN" sz="2400" dirty="0" smtClean="0">
                <a:latin typeface="仿宋" panose="02010609060101010101" pitchFamily="49" charset="-122"/>
                <a:ea typeface="仿宋" panose="02010609060101010101" pitchFamily="49" charset="-122"/>
              </a:rPr>
              <a:t>月</a:t>
            </a:r>
            <a:r>
              <a:rPr lang="en-US" altLang="zh-CN" sz="2400" dirty="0" smtClean="0">
                <a:latin typeface="仿宋" panose="02010609060101010101" pitchFamily="49" charset="-122"/>
                <a:ea typeface="仿宋" panose="02010609060101010101" pitchFamily="49" charset="-122"/>
              </a:rPr>
              <a:t>1</a:t>
            </a:r>
            <a:r>
              <a:rPr lang="zh-CN" altLang="zh-CN" sz="2400" dirty="0" smtClean="0">
                <a:latin typeface="仿宋" panose="02010609060101010101" pitchFamily="49" charset="-122"/>
                <a:ea typeface="仿宋" panose="02010609060101010101" pitchFamily="49" charset="-122"/>
              </a:rPr>
              <a:t>日至</a:t>
            </a:r>
            <a:r>
              <a:rPr lang="en-US" altLang="zh-CN" sz="2400" dirty="0" smtClean="0">
                <a:latin typeface="仿宋" panose="02010609060101010101" pitchFamily="49" charset="-122"/>
                <a:ea typeface="仿宋" panose="02010609060101010101" pitchFamily="49" charset="-122"/>
              </a:rPr>
              <a:t>2023</a:t>
            </a:r>
            <a:r>
              <a:rPr lang="zh-CN" altLang="zh-CN" sz="2400" dirty="0" smtClean="0">
                <a:latin typeface="仿宋" panose="02010609060101010101" pitchFamily="49" charset="-122"/>
                <a:ea typeface="仿宋" panose="02010609060101010101" pitchFamily="49" charset="-122"/>
              </a:rPr>
              <a:t>年</a:t>
            </a:r>
            <a:r>
              <a:rPr lang="en-US" altLang="zh-CN" sz="2400" dirty="0" smtClean="0">
                <a:latin typeface="仿宋" panose="02010609060101010101" pitchFamily="49" charset="-122"/>
                <a:ea typeface="仿宋" panose="02010609060101010101" pitchFamily="49" charset="-122"/>
              </a:rPr>
              <a:t>8</a:t>
            </a:r>
            <a:r>
              <a:rPr lang="zh-CN" altLang="zh-CN" sz="2400" dirty="0" smtClean="0">
                <a:latin typeface="仿宋" panose="02010609060101010101" pitchFamily="49" charset="-122"/>
                <a:ea typeface="仿宋" panose="02010609060101010101" pitchFamily="49" charset="-122"/>
              </a:rPr>
              <a:t>月</a:t>
            </a:r>
            <a:r>
              <a:rPr lang="en-US" altLang="zh-CN" sz="2400" dirty="0" smtClean="0">
                <a:latin typeface="仿宋" panose="02010609060101010101" pitchFamily="49" charset="-122"/>
                <a:ea typeface="仿宋" panose="02010609060101010101" pitchFamily="49" charset="-122"/>
              </a:rPr>
              <a:t>31</a:t>
            </a:r>
            <a:r>
              <a:rPr lang="zh-CN" altLang="zh-CN" sz="2400" dirty="0" smtClean="0">
                <a:latin typeface="仿宋" panose="02010609060101010101" pitchFamily="49" charset="-122"/>
                <a:ea typeface="仿宋" panose="02010609060101010101" pitchFamily="49" charset="-122"/>
              </a:rPr>
              <a:t>日，对充填开采置换出来的煤炭，资源税减征</a:t>
            </a:r>
            <a:r>
              <a:rPr lang="en-US" altLang="zh-CN" sz="2400" dirty="0" smtClean="0">
                <a:latin typeface="仿宋" panose="02010609060101010101" pitchFamily="49" charset="-122"/>
                <a:ea typeface="仿宋" panose="02010609060101010101" pitchFamily="49" charset="-122"/>
              </a:rPr>
              <a:t>50%</a:t>
            </a:r>
            <a:r>
              <a:rPr lang="zh-CN" altLang="zh-CN" sz="2400" dirty="0" smtClean="0">
                <a:latin typeface="仿宋" panose="02010609060101010101" pitchFamily="49" charset="-122"/>
                <a:ea typeface="仿宋" panose="02010609060101010101" pitchFamily="49" charset="-122"/>
              </a:rPr>
              <a:t>。</a:t>
            </a:r>
            <a:endParaRPr lang="zh-CN" altLang="zh-CN" sz="2400" dirty="0" smtClean="0">
              <a:latin typeface="仿宋" panose="02010609060101010101" pitchFamily="49" charset="-122"/>
              <a:ea typeface="仿宋" panose="02010609060101010101" pitchFamily="49" charset="-122"/>
            </a:endParaRPr>
          </a:p>
          <a:p>
            <a:endParaRPr lang="zh-CN" altLang="en-US" dirty="0"/>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922114"/>
          </a:xfrm>
        </p:spPr>
        <p:txBody>
          <a:bodyPr/>
          <a:lstStyle/>
          <a:p>
            <a:r>
              <a:rPr lang="zh-CN" altLang="zh-CN" dirty="0" smtClean="0"/>
              <a:t>资源税有哪些税收优惠</a:t>
            </a:r>
            <a:endParaRPr lang="zh-CN" altLang="en-US" dirty="0"/>
          </a:p>
        </p:txBody>
      </p:sp>
      <p:sp>
        <p:nvSpPr>
          <p:cNvPr id="3" name="内容占位符 2"/>
          <p:cNvSpPr>
            <a:spLocks noGrp="1"/>
          </p:cNvSpPr>
          <p:nvPr>
            <p:ph idx="1"/>
          </p:nvPr>
        </p:nvSpPr>
        <p:spPr/>
        <p:txBody>
          <a:bodyPr>
            <a:normAutofit fontScale="85000" lnSpcReduction="20000"/>
          </a:bodyPr>
          <a:lstStyle/>
          <a:p>
            <a:r>
              <a:rPr lang="zh-CN" altLang="zh-CN" sz="2800" dirty="0" smtClean="0">
                <a:latin typeface="仿宋" panose="02010609060101010101" pitchFamily="49" charset="-122"/>
                <a:ea typeface="仿宋" panose="02010609060101010101" pitchFamily="49" charset="-122"/>
              </a:rPr>
              <a:t>（三）授权地方决定的减免事项</a:t>
            </a:r>
            <a:endParaRPr lang="en-US" altLang="zh-CN" sz="2800" dirty="0" smtClean="0">
              <a:latin typeface="仿宋" panose="02010609060101010101" pitchFamily="49" charset="-122"/>
              <a:ea typeface="仿宋" panose="02010609060101010101" pitchFamily="49" charset="-122"/>
            </a:endParaRPr>
          </a:p>
          <a:p>
            <a:endParaRPr lang="zh-CN" altLang="zh-CN" sz="2800" dirty="0" smtClean="0">
              <a:latin typeface="仿宋" panose="02010609060101010101" pitchFamily="49" charset="-122"/>
              <a:ea typeface="仿宋" panose="02010609060101010101" pitchFamily="49" charset="-122"/>
            </a:endParaRPr>
          </a:p>
          <a:p>
            <a:r>
              <a:rPr lang="en-US" altLang="zh-CN" sz="2800" dirty="0" smtClean="0">
                <a:latin typeface="仿宋" panose="02010609060101010101" pitchFamily="49" charset="-122"/>
                <a:ea typeface="仿宋" panose="02010609060101010101" pitchFamily="49" charset="-122"/>
              </a:rPr>
              <a:t>1.</a:t>
            </a:r>
            <a:r>
              <a:rPr lang="zh-CN" altLang="zh-CN" sz="2800" dirty="0" smtClean="0">
                <a:latin typeface="仿宋" panose="02010609060101010101" pitchFamily="49" charset="-122"/>
                <a:ea typeface="仿宋" panose="02010609060101010101" pitchFamily="49" charset="-122"/>
              </a:rPr>
              <a:t>纳税人开采或者生产应税产品过程中，因意外事故或者自然灾害等原因遭受重大损失：</a:t>
            </a:r>
            <a:endParaRPr lang="zh-CN" altLang="zh-CN" sz="2800" dirty="0" smtClean="0">
              <a:latin typeface="仿宋" panose="02010609060101010101" pitchFamily="49" charset="-122"/>
              <a:ea typeface="仿宋" panose="02010609060101010101" pitchFamily="49" charset="-122"/>
            </a:endParaRPr>
          </a:p>
          <a:p>
            <a:r>
              <a:rPr lang="zh-CN" altLang="zh-CN" sz="2800" dirty="0" smtClean="0">
                <a:latin typeface="仿宋" panose="02010609060101010101" pitchFamily="49" charset="-122"/>
                <a:ea typeface="仿宋" panose="02010609060101010101" pitchFamily="49" charset="-122"/>
              </a:rPr>
              <a:t>按其损失金额的百分之五十减征资源税，减税额最高不超过其遭受重大损失当年应纳资源税总额。</a:t>
            </a:r>
            <a:endParaRPr lang="zh-CN" altLang="zh-CN" sz="2800" dirty="0" smtClean="0">
              <a:latin typeface="仿宋" panose="02010609060101010101" pitchFamily="49" charset="-122"/>
              <a:ea typeface="仿宋" panose="02010609060101010101" pitchFamily="49" charset="-122"/>
            </a:endParaRPr>
          </a:p>
          <a:p>
            <a:r>
              <a:rPr lang="en-US" altLang="zh-CN" sz="2800" dirty="0" smtClean="0">
                <a:latin typeface="仿宋" panose="02010609060101010101" pitchFamily="49" charset="-122"/>
                <a:ea typeface="仿宋" panose="02010609060101010101" pitchFamily="49" charset="-122"/>
              </a:rPr>
              <a:t>2.</a:t>
            </a:r>
            <a:r>
              <a:rPr lang="zh-CN" altLang="zh-CN" sz="2800" dirty="0" smtClean="0">
                <a:latin typeface="仿宋" panose="02010609060101010101" pitchFamily="49" charset="-122"/>
                <a:ea typeface="仿宋" panose="02010609060101010101" pitchFamily="49" charset="-122"/>
              </a:rPr>
              <a:t>开采共伴生矿：</a:t>
            </a:r>
            <a:endParaRPr lang="zh-CN" altLang="zh-CN" sz="2800" dirty="0" smtClean="0">
              <a:latin typeface="仿宋" panose="02010609060101010101" pitchFamily="49" charset="-122"/>
              <a:ea typeface="仿宋" panose="02010609060101010101" pitchFamily="49" charset="-122"/>
            </a:endParaRPr>
          </a:p>
          <a:p>
            <a:r>
              <a:rPr lang="zh-CN" altLang="zh-CN" sz="2800" dirty="0" smtClean="0">
                <a:latin typeface="仿宋" panose="02010609060101010101" pitchFamily="49" charset="-122"/>
                <a:ea typeface="仿宋" panose="02010609060101010101" pitchFamily="49" charset="-122"/>
              </a:rPr>
              <a:t>纳税人开采伴生矿，伴生矿与主矿产品销售额分开核算的，伴生矿免征资源税。</a:t>
            </a:r>
            <a:endParaRPr lang="zh-CN" altLang="zh-CN" sz="2800" dirty="0" smtClean="0">
              <a:latin typeface="仿宋" panose="02010609060101010101" pitchFamily="49" charset="-122"/>
              <a:ea typeface="仿宋" panose="02010609060101010101" pitchFamily="49" charset="-122"/>
            </a:endParaRPr>
          </a:p>
          <a:p>
            <a:r>
              <a:rPr lang="en-US" altLang="zh-CN" sz="2800" dirty="0" smtClean="0">
                <a:latin typeface="仿宋" panose="02010609060101010101" pitchFamily="49" charset="-122"/>
                <a:ea typeface="仿宋" panose="02010609060101010101" pitchFamily="49" charset="-122"/>
              </a:rPr>
              <a:t>3.</a:t>
            </a:r>
            <a:r>
              <a:rPr lang="zh-CN" altLang="zh-CN" sz="2800" dirty="0" smtClean="0">
                <a:latin typeface="仿宋" panose="02010609060101010101" pitchFamily="49" charset="-122"/>
                <a:ea typeface="仿宋" panose="02010609060101010101" pitchFamily="49" charset="-122"/>
              </a:rPr>
              <a:t>开采尾矿：</a:t>
            </a:r>
            <a:endParaRPr lang="zh-CN" altLang="zh-CN" sz="2800" dirty="0" smtClean="0">
              <a:latin typeface="仿宋" panose="02010609060101010101" pitchFamily="49" charset="-122"/>
              <a:ea typeface="仿宋" panose="02010609060101010101" pitchFamily="49" charset="-122"/>
            </a:endParaRPr>
          </a:p>
          <a:p>
            <a:r>
              <a:rPr lang="zh-CN" altLang="zh-CN" sz="2800" dirty="0" smtClean="0">
                <a:latin typeface="仿宋" panose="02010609060101010101" pitchFamily="49" charset="-122"/>
                <a:ea typeface="仿宋" panose="02010609060101010101" pitchFamily="49" charset="-122"/>
              </a:rPr>
              <a:t>纳税人回收利用尾矿库里的尾矿，免征资源税。</a:t>
            </a:r>
            <a:endParaRPr lang="zh-CN" altLang="zh-CN" sz="2800" dirty="0" smtClean="0">
              <a:latin typeface="仿宋" panose="02010609060101010101" pitchFamily="49" charset="-122"/>
              <a:ea typeface="仿宋" panose="02010609060101010101" pitchFamily="49" charset="-122"/>
            </a:endParaRPr>
          </a:p>
          <a:p>
            <a:r>
              <a:rPr lang="zh-CN" altLang="zh-CN" sz="2800" dirty="0" smtClean="0">
                <a:latin typeface="仿宋" panose="02010609060101010101" pitchFamily="49" charset="-122"/>
                <a:ea typeface="仿宋" panose="02010609060101010101" pitchFamily="49" charset="-122"/>
              </a:rPr>
              <a:t>除上述所列减免事项外，其他资源税税收优惠政策，自资源税法实施日起停止执行。</a:t>
            </a:r>
            <a:endParaRPr lang="zh-CN" altLang="zh-CN" sz="2800" dirty="0" smtClean="0">
              <a:latin typeface="仿宋" panose="02010609060101010101" pitchFamily="49" charset="-122"/>
              <a:ea typeface="仿宋" panose="02010609060101010101" pitchFamily="49" charset="-122"/>
            </a:endParaRPr>
          </a:p>
          <a:p>
            <a:endParaRPr lang="zh-CN" altLang="en-US" dirty="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76672"/>
            <a:ext cx="8229600" cy="1008112"/>
          </a:xfrm>
        </p:spPr>
        <p:txBody>
          <a:bodyPr>
            <a:normAutofit fontScale="90000"/>
          </a:bodyPr>
          <a:lstStyle/>
          <a:p>
            <a:r>
              <a:rPr lang="zh-CN" altLang="zh-CN" dirty="0" smtClean="0">
                <a:latin typeface="+mj-ea"/>
              </a:rPr>
              <a:t>如何享受资源税税收优惠？</a:t>
            </a:r>
            <a:br>
              <a:rPr lang="zh-CN" altLang="zh-CN" dirty="0" smtClean="0"/>
            </a:br>
            <a:endParaRPr lang="zh-CN" altLang="en-US" dirty="0"/>
          </a:p>
        </p:txBody>
      </p:sp>
      <p:sp>
        <p:nvSpPr>
          <p:cNvPr id="3" name="内容占位符 2"/>
          <p:cNvSpPr>
            <a:spLocks noGrp="1"/>
          </p:cNvSpPr>
          <p:nvPr>
            <p:ph idx="1"/>
          </p:nvPr>
        </p:nvSpPr>
        <p:spPr/>
        <p:txBody>
          <a:bodyPr>
            <a:normAutofit/>
          </a:bodyPr>
          <a:lstStyle/>
          <a:p>
            <a:r>
              <a:rPr lang="zh-CN" altLang="zh-CN" sz="2600" dirty="0" smtClean="0">
                <a:latin typeface="仿宋" panose="02010609060101010101" pitchFamily="49" charset="-122"/>
                <a:ea typeface="仿宋" panose="02010609060101010101" pitchFamily="49" charset="-122"/>
              </a:rPr>
              <a:t>符合减免规定的纳税人：自行判别、申报享受、有关资料留存备查</a:t>
            </a:r>
            <a:endParaRPr lang="zh-CN" altLang="zh-CN" sz="2600" dirty="0" smtClean="0">
              <a:latin typeface="仿宋" panose="02010609060101010101" pitchFamily="49" charset="-122"/>
              <a:ea typeface="仿宋" panose="02010609060101010101" pitchFamily="49" charset="-122"/>
            </a:endParaRPr>
          </a:p>
          <a:p>
            <a:r>
              <a:rPr lang="zh-CN" altLang="zh-CN" sz="2600" dirty="0" smtClean="0">
                <a:latin typeface="仿宋" panose="02010609060101010101" pitchFamily="49" charset="-122"/>
                <a:ea typeface="仿宋" panose="02010609060101010101" pitchFamily="49" charset="-122"/>
              </a:rPr>
              <a:t>意外事故、自然灾害、尾矿：由县级以上政府应急管理部门会同有关部门认定</a:t>
            </a:r>
            <a:endParaRPr lang="zh-CN" altLang="zh-CN" sz="2600" dirty="0" smtClean="0">
              <a:latin typeface="仿宋" panose="02010609060101010101" pitchFamily="49" charset="-122"/>
              <a:ea typeface="仿宋" panose="02010609060101010101" pitchFamily="49" charset="-122"/>
            </a:endParaRPr>
          </a:p>
          <a:p>
            <a:r>
              <a:rPr lang="zh-CN" altLang="zh-CN" sz="2600" dirty="0" smtClean="0">
                <a:latin typeface="仿宋" panose="02010609060101010101" pitchFamily="49" charset="-122"/>
                <a:ea typeface="仿宋" panose="02010609060101010101" pitchFamily="49" charset="-122"/>
              </a:rPr>
              <a:t>共伴生矿：由县级以上政府自然资源部门会同有关部门认定</a:t>
            </a:r>
            <a:endParaRPr lang="zh-CN" altLang="zh-CN" sz="2600" dirty="0" smtClean="0">
              <a:latin typeface="仿宋" panose="02010609060101010101" pitchFamily="49" charset="-122"/>
              <a:ea typeface="仿宋" panose="02010609060101010101" pitchFamily="49" charset="-122"/>
            </a:endParaRPr>
          </a:p>
          <a:p>
            <a:r>
              <a:rPr lang="zh-CN" altLang="zh-CN" sz="2600" dirty="0" smtClean="0">
                <a:latin typeface="仿宋" panose="02010609060101010101" pitchFamily="49" charset="-122"/>
                <a:ea typeface="仿宋" panose="02010609060101010101" pitchFamily="49" charset="-122"/>
              </a:rPr>
              <a:t>自然资源、应急管理等部门应当向税务部门提供共伴生矿、尾矿、自然灾害、意外事故等的认定材料以及与减免税相关的其他信息，并在税务部门书面函件送达的十五个工作日内回复</a:t>
            </a:r>
            <a:r>
              <a:rPr lang="zh-CN" altLang="zh-CN" dirty="0" smtClean="0"/>
              <a:t>。</a:t>
            </a:r>
            <a:endParaRPr lang="zh-CN" altLang="zh-CN" dirty="0" smtClean="0"/>
          </a:p>
          <a:p>
            <a:endParaRPr lang="zh-CN" altLang="en-US" dirty="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b="1" dirty="0" smtClean="0">
                <a:latin typeface="+mj-ea"/>
              </a:rPr>
              <a:t>何为资源税，它是何时开始施行的？</a:t>
            </a:r>
            <a:endParaRPr lang="zh-CN" altLang="en-US" b="1" dirty="0">
              <a:latin typeface="+mj-ea"/>
            </a:endParaRPr>
          </a:p>
        </p:txBody>
      </p:sp>
      <p:sp>
        <p:nvSpPr>
          <p:cNvPr id="3" name="内容占位符 2"/>
          <p:cNvSpPr>
            <a:spLocks noGrp="1"/>
          </p:cNvSpPr>
          <p:nvPr>
            <p:ph idx="1"/>
          </p:nvPr>
        </p:nvSpPr>
        <p:spPr>
          <a:xfrm>
            <a:off x="457200" y="1844824"/>
            <a:ext cx="8229600" cy="4281339"/>
          </a:xfrm>
        </p:spPr>
        <p:txBody>
          <a:bodyPr>
            <a:normAutofit/>
          </a:bodyPr>
          <a:lstStyle/>
          <a:p>
            <a:r>
              <a:rPr lang="zh-CN" altLang="zh-CN" b="1" dirty="0" smtClean="0">
                <a:latin typeface="仿宋" panose="02010609060101010101" pitchFamily="49" charset="-122"/>
                <a:ea typeface="仿宋" panose="02010609060101010101" pitchFamily="49" charset="-122"/>
              </a:rPr>
              <a:t>资</a:t>
            </a:r>
            <a:r>
              <a:rPr lang="zh-CN" altLang="zh-CN" b="1" dirty="0">
                <a:latin typeface="仿宋" panose="02010609060101010101" pitchFamily="49" charset="-122"/>
                <a:ea typeface="仿宋" panose="02010609060101010101" pitchFamily="49" charset="-122"/>
              </a:rPr>
              <a:t>源税是对在中华人民共和国领域和中华人民共和国管辖的其他海域开发应税资源的单位和个人征收的一种税。</a:t>
            </a:r>
            <a:endParaRPr lang="zh-CN" altLang="zh-CN" b="1" dirty="0">
              <a:latin typeface="仿宋" panose="02010609060101010101" pitchFamily="49" charset="-122"/>
              <a:ea typeface="仿宋" panose="02010609060101010101" pitchFamily="49" charset="-122"/>
            </a:endParaRPr>
          </a:p>
          <a:p>
            <a:r>
              <a:rPr lang="en-US" altLang="zh-CN" b="1" dirty="0" smtClean="0">
                <a:latin typeface="仿宋" panose="02010609060101010101" pitchFamily="49" charset="-122"/>
                <a:ea typeface="仿宋" panose="02010609060101010101" pitchFamily="49" charset="-122"/>
              </a:rPr>
              <a:t>2019</a:t>
            </a:r>
            <a:r>
              <a:rPr lang="zh-CN" altLang="zh-CN" b="1" dirty="0">
                <a:latin typeface="仿宋" panose="02010609060101010101" pitchFamily="49" charset="-122"/>
                <a:ea typeface="仿宋" panose="02010609060101010101" pitchFamily="49" charset="-122"/>
              </a:rPr>
              <a:t>年</a:t>
            </a:r>
            <a:r>
              <a:rPr lang="en-US" altLang="zh-CN" b="1" dirty="0">
                <a:latin typeface="仿宋" panose="02010609060101010101" pitchFamily="49" charset="-122"/>
                <a:ea typeface="仿宋" panose="02010609060101010101" pitchFamily="49" charset="-122"/>
              </a:rPr>
              <a:t>8</a:t>
            </a:r>
            <a:r>
              <a:rPr lang="zh-CN" altLang="zh-CN" b="1" dirty="0">
                <a:latin typeface="仿宋" panose="02010609060101010101" pitchFamily="49" charset="-122"/>
                <a:ea typeface="仿宋" panose="02010609060101010101" pitchFamily="49" charset="-122"/>
              </a:rPr>
              <a:t>月</a:t>
            </a:r>
            <a:r>
              <a:rPr lang="en-US" altLang="zh-CN" b="1" dirty="0">
                <a:latin typeface="仿宋" panose="02010609060101010101" pitchFamily="49" charset="-122"/>
                <a:ea typeface="仿宋" panose="02010609060101010101" pitchFamily="49" charset="-122"/>
              </a:rPr>
              <a:t>26</a:t>
            </a:r>
            <a:r>
              <a:rPr lang="zh-CN" altLang="zh-CN" b="1" dirty="0">
                <a:latin typeface="仿宋" panose="02010609060101010101" pitchFamily="49" charset="-122"/>
                <a:ea typeface="仿宋" panose="02010609060101010101" pitchFamily="49" charset="-122"/>
              </a:rPr>
              <a:t>日第十三届全国人民代表大会常务委员会第十二次会议通过《中华人民共和国资源税法》，自</a:t>
            </a:r>
            <a:r>
              <a:rPr lang="en-US" altLang="zh-CN" b="1" dirty="0">
                <a:latin typeface="仿宋" panose="02010609060101010101" pitchFamily="49" charset="-122"/>
                <a:ea typeface="仿宋" panose="02010609060101010101" pitchFamily="49" charset="-122"/>
              </a:rPr>
              <a:t>2020</a:t>
            </a:r>
            <a:r>
              <a:rPr lang="zh-CN" altLang="zh-CN" b="1" dirty="0">
                <a:latin typeface="仿宋" panose="02010609060101010101" pitchFamily="49" charset="-122"/>
                <a:ea typeface="仿宋" panose="02010609060101010101" pitchFamily="49" charset="-122"/>
              </a:rPr>
              <a:t>年</a:t>
            </a:r>
            <a:r>
              <a:rPr lang="en-US" altLang="zh-CN" b="1" dirty="0">
                <a:latin typeface="仿宋" panose="02010609060101010101" pitchFamily="49" charset="-122"/>
                <a:ea typeface="仿宋" panose="02010609060101010101" pitchFamily="49" charset="-122"/>
              </a:rPr>
              <a:t>9</a:t>
            </a:r>
            <a:r>
              <a:rPr lang="zh-CN" altLang="zh-CN" b="1" dirty="0">
                <a:latin typeface="仿宋" panose="02010609060101010101" pitchFamily="49" charset="-122"/>
                <a:ea typeface="仿宋" panose="02010609060101010101" pitchFamily="49" charset="-122"/>
              </a:rPr>
              <a:t>月</a:t>
            </a:r>
            <a:r>
              <a:rPr lang="en-US" altLang="zh-CN" b="1" dirty="0">
                <a:latin typeface="仿宋" panose="02010609060101010101" pitchFamily="49" charset="-122"/>
                <a:ea typeface="仿宋" panose="02010609060101010101" pitchFamily="49" charset="-122"/>
              </a:rPr>
              <a:t>1</a:t>
            </a:r>
            <a:r>
              <a:rPr lang="zh-CN" altLang="zh-CN" b="1" dirty="0">
                <a:latin typeface="仿宋" panose="02010609060101010101" pitchFamily="49" charset="-122"/>
                <a:ea typeface="仿宋" panose="02010609060101010101" pitchFamily="49" charset="-122"/>
              </a:rPr>
              <a:t>日起施行。</a:t>
            </a:r>
            <a:endParaRPr lang="zh-CN" altLang="zh-CN" b="1" dirty="0">
              <a:latin typeface="仿宋" panose="02010609060101010101" pitchFamily="49" charset="-122"/>
              <a:ea typeface="仿宋" panose="02010609060101010101" pitchFamily="49" charset="-122"/>
            </a:endParaRPr>
          </a:p>
          <a:p>
            <a:endParaRPr lang="zh-CN" altLang="en-US" dirty="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04664"/>
            <a:ext cx="8229600" cy="1012974"/>
          </a:xfrm>
        </p:spPr>
        <p:txBody>
          <a:bodyPr>
            <a:normAutofit/>
          </a:bodyPr>
          <a:lstStyle/>
          <a:p>
            <a:r>
              <a:rPr lang="zh-CN" altLang="zh-CN" sz="4000" b="1" dirty="0">
                <a:latin typeface="+mj-ea"/>
              </a:rPr>
              <a:t>实施资源税法有什么意义？</a:t>
            </a:r>
            <a:endParaRPr lang="zh-CN" altLang="en-US" sz="4000" b="1" dirty="0">
              <a:latin typeface="+mj-ea"/>
            </a:endParaRPr>
          </a:p>
        </p:txBody>
      </p:sp>
      <p:sp>
        <p:nvSpPr>
          <p:cNvPr id="3" name="内容占位符 2"/>
          <p:cNvSpPr>
            <a:spLocks noGrp="1"/>
          </p:cNvSpPr>
          <p:nvPr>
            <p:ph idx="1"/>
          </p:nvPr>
        </p:nvSpPr>
        <p:spPr>
          <a:xfrm>
            <a:off x="457200" y="1916832"/>
            <a:ext cx="8229600" cy="4209331"/>
          </a:xfrm>
        </p:spPr>
        <p:txBody>
          <a:bodyPr/>
          <a:lstStyle/>
          <a:p>
            <a:r>
              <a:rPr lang="zh-CN" altLang="zh-CN" b="1" dirty="0">
                <a:latin typeface="仿宋" panose="02010609060101010101" pitchFamily="49" charset="-122"/>
                <a:ea typeface="仿宋" panose="02010609060101010101" pitchFamily="49" charset="-122"/>
              </a:rPr>
              <a:t>资源税法是贯彻习近平生态文明思想、落实税收法定原则、完善地方税体系的重要举措，是绿色税制建设的重要组成部分，目的是为了确立规范公平、调控合理、征管高效的法律制度，有效发挥资源税组织收入、调控经济、促进资源节约集约利用和生态环境保护的作用。</a:t>
            </a:r>
            <a:endParaRPr lang="zh-CN" altLang="zh-CN" b="1" dirty="0">
              <a:latin typeface="仿宋" panose="02010609060101010101" pitchFamily="49" charset="-122"/>
              <a:ea typeface="仿宋" panose="02010609060101010101" pitchFamily="49" charset="-122"/>
            </a:endParaRPr>
          </a:p>
          <a:p>
            <a:endParaRPr lang="zh-CN" altLang="en-US" dirty="0"/>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4000" b="1" dirty="0"/>
              <a:t>资源税是如何计征的？</a:t>
            </a:r>
            <a:endParaRPr lang="zh-CN" altLang="en-US" sz="4000" b="1" dirty="0"/>
          </a:p>
        </p:txBody>
      </p:sp>
      <p:sp>
        <p:nvSpPr>
          <p:cNvPr id="3" name="内容占位符 2"/>
          <p:cNvSpPr>
            <a:spLocks noGrp="1"/>
          </p:cNvSpPr>
          <p:nvPr>
            <p:ph idx="1"/>
          </p:nvPr>
        </p:nvSpPr>
        <p:spPr/>
        <p:txBody>
          <a:bodyPr/>
          <a:lstStyle/>
          <a:p>
            <a:r>
              <a:rPr lang="zh-CN" altLang="zh-CN" b="1" dirty="0">
                <a:latin typeface="仿宋" panose="02010609060101010101" pitchFamily="49" charset="-122"/>
                <a:ea typeface="仿宋" panose="02010609060101010101" pitchFamily="49" charset="-122"/>
              </a:rPr>
              <a:t>资源税按照《税目税率表》实行从价计征或者从量计征。实行从价计征的，应纳税额按照应税资源产品（以下称应税产品）的销售额乘以具体适用税率计算。实行从量计征的，应纳税额按照应税产品的销售数量乘以具体适用税率计算。</a:t>
            </a:r>
            <a:endParaRPr lang="zh-CN" altLang="zh-CN" b="1" dirty="0">
              <a:latin typeface="仿宋" panose="02010609060101010101" pitchFamily="49" charset="-122"/>
              <a:ea typeface="仿宋" panose="02010609060101010101" pitchFamily="49" charset="-122"/>
            </a:endParaRPr>
          </a:p>
          <a:p>
            <a:r>
              <a:rPr lang="zh-CN" altLang="zh-CN" b="1" dirty="0">
                <a:latin typeface="仿宋" panose="02010609060101010101" pitchFamily="49" charset="-122"/>
                <a:ea typeface="仿宋" panose="02010609060101010101" pitchFamily="49" charset="-122"/>
              </a:rPr>
              <a:t>我省实行从量计征的税目有石灰岩、砂石、其他粘土、地热、矿泉水。</a:t>
            </a:r>
            <a:endParaRPr lang="zh-CN" altLang="zh-CN" b="1" dirty="0">
              <a:latin typeface="仿宋" panose="02010609060101010101" pitchFamily="49" charset="-122"/>
              <a:ea typeface="仿宋" panose="02010609060101010101" pitchFamily="49" charset="-122"/>
            </a:endParaRPr>
          </a:p>
          <a:p>
            <a:endParaRPr lang="zh-CN" altLang="en-US" dirty="0"/>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userDrawn="1">
            <p:custDataLst>
              <p:tags r:id="rId1"/>
            </p:custDataLst>
          </p:nvPr>
        </p:nvSpPr>
        <p:spPr>
          <a:xfrm>
            <a:off x="0" y="0"/>
            <a:ext cx="2633228" cy="6858000"/>
          </a:xfrm>
          <a:prstGeom prst="rect">
            <a:avLst/>
          </a:prstGeom>
          <a:solidFill>
            <a:srgbClr val="F2F2F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lvl="0" algn="ctr"/>
            <a:endParaRPr lang="en-US" altLang="zh-CN" sz="1350" dirty="0">
              <a:solidFill>
                <a:srgbClr val="FFFFFF"/>
              </a:solidFill>
              <a:latin typeface="微软雅黑" panose="020B0503020204020204" charset="-122"/>
              <a:ea typeface="微软雅黑" panose="020B0503020204020204" charset="-122"/>
              <a:sym typeface="+mn-ea"/>
            </a:endParaRPr>
          </a:p>
        </p:txBody>
      </p:sp>
      <p:sp>
        <p:nvSpPr>
          <p:cNvPr id="16" name="矩形 15"/>
          <p:cNvSpPr/>
          <p:nvPr>
            <p:custDataLst>
              <p:tags r:id="rId2"/>
            </p:custDataLst>
          </p:nvPr>
        </p:nvSpPr>
        <p:spPr>
          <a:xfrm>
            <a:off x="0" y="-7620"/>
            <a:ext cx="2628921" cy="6858000"/>
          </a:xfrm>
          <a:prstGeom prst="rect">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17" name="矩形 16"/>
          <p:cNvSpPr/>
          <p:nvPr>
            <p:custDataLst>
              <p:tags r:id="rId3"/>
            </p:custDataLst>
          </p:nvPr>
        </p:nvSpPr>
        <p:spPr>
          <a:xfrm>
            <a:off x="228600" y="304800"/>
            <a:ext cx="2400776" cy="6096000"/>
          </a:xfrm>
          <a:prstGeom prst="rect">
            <a:avLst/>
          </a:prstGeom>
          <a:noFill/>
          <a:ln w="19050">
            <a:solidFill>
              <a:srgbClr val="FFFFFF"/>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18" name="矩形 17"/>
          <p:cNvSpPr/>
          <p:nvPr>
            <p:custDataLst>
              <p:tags r:id="rId4"/>
            </p:custDataLst>
          </p:nvPr>
        </p:nvSpPr>
        <p:spPr>
          <a:xfrm>
            <a:off x="2629376" y="304800"/>
            <a:ext cx="6171724" cy="6096000"/>
          </a:xfrm>
          <a:prstGeom prst="rect">
            <a:avLst/>
          </a:prstGeom>
          <a:noFill/>
          <a:ln w="19050">
            <a:solidFill>
              <a:srgbClr val="DADADA"/>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sz="1350">
              <a:solidFill>
                <a:srgbClr val="FFFFFF"/>
              </a:solidFill>
              <a:latin typeface="微软雅黑" panose="020B0503020204020204" charset="-122"/>
              <a:ea typeface="微软雅黑" panose="020B0503020204020204" charset="-122"/>
              <a:sym typeface="Arial" panose="020B0604020202020204" pitchFamily="34" charset="0"/>
            </a:endParaRPr>
          </a:p>
        </p:txBody>
      </p:sp>
      <p:sp>
        <p:nvSpPr>
          <p:cNvPr id="19" name="任意多边形: 形状 6"/>
          <p:cNvSpPr>
            <a:spLocks noChangeAspect="1"/>
          </p:cNvSpPr>
          <p:nvPr>
            <p:custDataLst>
              <p:tags r:id="rId5"/>
            </p:custDataLst>
          </p:nvPr>
        </p:nvSpPr>
        <p:spPr>
          <a:xfrm rot="10800000">
            <a:off x="968574" y="4690864"/>
            <a:ext cx="342214" cy="926465"/>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2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2"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rgbClr val="FFFFFF">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buClrTx/>
              <a:buSzTx/>
              <a:buFontTx/>
              <a:buNone/>
            </a:pP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sym typeface="Arial" panose="020B0604020202020204" pitchFamily="34" charset="0"/>
            </a:endParaRPr>
          </a:p>
        </p:txBody>
      </p:sp>
      <p:sp>
        <p:nvSpPr>
          <p:cNvPr id="20" name="任意多边形: 形状 7"/>
          <p:cNvSpPr>
            <a:spLocks noChangeAspect="1"/>
          </p:cNvSpPr>
          <p:nvPr>
            <p:custDataLst>
              <p:tags r:id="rId6"/>
            </p:custDataLst>
          </p:nvPr>
        </p:nvSpPr>
        <p:spPr>
          <a:xfrm rot="10800000">
            <a:off x="514974" y="4690864"/>
            <a:ext cx="342214" cy="926465"/>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1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1"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rgbClr val="FFFFFF">
              <a:alpha val="3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buClrTx/>
              <a:buSzTx/>
              <a:buFontTx/>
              <a:buNone/>
            </a:pPr>
            <a:endParaRPr kumimoji="0" lang="zh-CN" altLang="en-US" sz="1350"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sym typeface="Arial" panose="020B0604020202020204" pitchFamily="34" charset="0"/>
            </a:endParaRPr>
          </a:p>
        </p:txBody>
      </p:sp>
      <p:sp>
        <p:nvSpPr>
          <p:cNvPr id="3" name="文本框 2"/>
          <p:cNvSpPr txBox="1"/>
          <p:nvPr>
            <p:custDataLst>
              <p:tags r:id="rId7"/>
            </p:custDataLst>
          </p:nvPr>
        </p:nvSpPr>
        <p:spPr>
          <a:xfrm>
            <a:off x="457200" y="1219200"/>
            <a:ext cx="853440" cy="4555490"/>
          </a:xfrm>
          <a:prstGeom prst="rect">
            <a:avLst/>
          </a:prstGeom>
          <a:noFill/>
        </p:spPr>
        <p:txBody>
          <a:bodyPr wrap="square" rtlCol="0" anchor="ctr">
            <a:noAutofit/>
          </a:bodyPr>
          <a:p>
            <a:pPr marL="0" indent="0" algn="l">
              <a:lnSpc>
                <a:spcPct val="100000"/>
              </a:lnSpc>
              <a:spcBef>
                <a:spcPts val="0"/>
              </a:spcBef>
              <a:spcAft>
                <a:spcPts val="0"/>
              </a:spcAft>
              <a:buSzPct val="100000"/>
              <a:buNone/>
            </a:pPr>
            <a:r>
              <a:rPr lang="zh-CN" sz="2100" b="1" u="none" strike="noStrike" spc="300" baseline="0" dirty="0">
                <a:solidFill>
                  <a:srgbClr val="614693"/>
                </a:solidFill>
                <a:latin typeface="微软雅黑" panose="020B0503020204020204" charset="-122"/>
                <a:ea typeface="微软雅黑" panose="020B0503020204020204" charset="-122"/>
              </a:rPr>
              <a:t>河南省资源税税目税率表</a:t>
            </a:r>
            <a:endParaRPr lang="zh-CN" sz="2100" b="1" u="none" strike="noStrike" spc="300" baseline="0" dirty="0">
              <a:solidFill>
                <a:srgbClr val="614693"/>
              </a:solidFill>
              <a:latin typeface="微软雅黑" panose="020B0503020204020204" charset="-122"/>
              <a:ea typeface="微软雅黑" panose="020B0503020204020204" charset="-122"/>
            </a:endParaRPr>
          </a:p>
        </p:txBody>
      </p:sp>
      <p:graphicFrame>
        <p:nvGraphicFramePr>
          <p:cNvPr id="4" name="表格 3"/>
          <p:cNvGraphicFramePr>
            <a:graphicFrameLocks noGrp="1"/>
          </p:cNvGraphicFramePr>
          <p:nvPr>
            <p:custDataLst>
              <p:tags r:id="rId8"/>
            </p:custDataLst>
          </p:nvPr>
        </p:nvGraphicFramePr>
        <p:xfrm>
          <a:off x="2797810" y="575945"/>
          <a:ext cx="5490210" cy="5575935"/>
        </p:xfrm>
        <a:graphic>
          <a:graphicData uri="http://schemas.openxmlformats.org/drawingml/2006/table">
            <a:tbl>
              <a:tblPr/>
              <a:tblGrid>
                <a:gridCol w="1536065"/>
                <a:gridCol w="1286510"/>
                <a:gridCol w="466725"/>
                <a:gridCol w="814705"/>
                <a:gridCol w="466725"/>
                <a:gridCol w="919480"/>
              </a:tblGrid>
              <a:tr h="381000">
                <a:tc gridSpan="4">
                  <a:txBody>
                    <a:bodyPr/>
                    <a:p>
                      <a:pPr indent="0" algn="ctr">
                        <a:lnSpc>
                          <a:spcPct val="120000"/>
                        </a:lnSpc>
                        <a:spcBef>
                          <a:spcPts val="0"/>
                        </a:spcBef>
                        <a:spcAft>
                          <a:spcPts val="0"/>
                        </a:spcAft>
                      </a:pPr>
                      <a:r>
                        <a:rPr lang="zh-CN" sz="800" b="1" spc="60">
                          <a:solidFill>
                            <a:srgbClr val="FFFFFF"/>
                          </a:solidFill>
                          <a:latin typeface="微软雅黑" panose="020B0503020204020204" charset="-122"/>
                          <a:ea typeface="微软雅黑" panose="020B0503020204020204" charset="-122"/>
                        </a:rPr>
                        <a:t>税目</a:t>
                      </a:r>
                      <a:endParaRPr lang="zh-CN" sz="800" b="1" spc="60">
                        <a:solidFill>
                          <a:srgbClr val="FFFFFF"/>
                        </a:solidFill>
                        <a:latin typeface="微软雅黑" panose="020B0503020204020204" charset="-122"/>
                        <a:ea typeface="微软雅黑" panose="020B0503020204020204" charset="-122"/>
                      </a:endParaRPr>
                    </a:p>
                  </a:txBody>
                  <a:tcPr marL="25400" marR="25400" marT="25400" marB="25400" anchor="ctr">
                    <a:lnL>
                      <a:noFill/>
                    </a:lnL>
                    <a:lnR w="19050">
                      <a:solidFill>
                        <a:srgbClr val="FFFFFF"/>
                      </a:solidFill>
                      <a:prstDash val="solid"/>
                    </a:lnR>
                    <a:lnT>
                      <a:noFill/>
                    </a:lnT>
                    <a:lnB w="19050">
                      <a:solidFill>
                        <a:srgbClr val="FFFFFF"/>
                      </a:solidFill>
                      <a:prstDash val="solid"/>
                    </a:lnB>
                    <a:solidFill>
                      <a:srgbClr val="404040"/>
                    </a:solidFill>
                  </a:tcPr>
                </a:tc>
                <a:tc hMerge="1">
                  <a:tcPr>
                    <a:lnT>
                      <a:noFill/>
                    </a:lnT>
                    <a:lnB w="19050">
                      <a:solidFill>
                        <a:srgbClr val="FFFFFF"/>
                      </a:solidFill>
                      <a:prstDash val="solid"/>
                    </a:lnB>
                  </a:tcPr>
                </a:tc>
                <a:tc hMerge="1">
                  <a:tcPr>
                    <a:lnT>
                      <a:noFill/>
                    </a:lnT>
                    <a:lnB w="19050">
                      <a:solidFill>
                        <a:srgbClr val="FFFFFF"/>
                      </a:solidFill>
                      <a:prstDash val="solid"/>
                    </a:lnB>
                  </a:tcPr>
                </a:tc>
                <a:tc hMerge="1">
                  <a:tcPr>
                    <a:lnR w="19050">
                      <a:solidFill>
                        <a:srgbClr val="FFFFFF"/>
                      </a:solidFill>
                      <a:prstDash val="solid"/>
                    </a:lnR>
                    <a:lnT>
                      <a:noFill/>
                    </a:lnT>
                    <a:lnB w="19050">
                      <a:solidFill>
                        <a:srgbClr val="FFFFFF"/>
                      </a:solidFill>
                      <a:prstDash val="solid"/>
                    </a:lnB>
                  </a:tcPr>
                </a:tc>
                <a:tc>
                  <a:txBody>
                    <a:bodyPr/>
                    <a:p>
                      <a:pPr indent="0" algn="ctr">
                        <a:lnSpc>
                          <a:spcPct val="120000"/>
                        </a:lnSpc>
                        <a:spcBef>
                          <a:spcPts val="0"/>
                        </a:spcBef>
                        <a:spcAft>
                          <a:spcPts val="0"/>
                        </a:spcAft>
                      </a:pPr>
                      <a:r>
                        <a:rPr lang="zh-CN" sz="800" b="1" spc="60">
                          <a:solidFill>
                            <a:srgbClr val="FFFFFF"/>
                          </a:solidFill>
                          <a:latin typeface="微软雅黑" panose="020B0503020204020204" charset="-122"/>
                          <a:ea typeface="微软雅黑" panose="020B0503020204020204" charset="-122"/>
                        </a:rPr>
                        <a:t>征税对象</a:t>
                      </a:r>
                      <a:endParaRPr lang="zh-CN" sz="800" b="1" spc="60">
                        <a:solidFill>
                          <a:srgbClr val="FFFFFF"/>
                        </a:solidFill>
                        <a:latin typeface="微软雅黑" panose="020B0503020204020204" charset="-122"/>
                        <a:ea typeface="微软雅黑" panose="020B0503020204020204" charset="-122"/>
                      </a:endParaRPr>
                    </a:p>
                  </a:txBody>
                  <a:tcPr marL="25400" marR="25400" marT="25400" marB="25400" anchor="ctr">
                    <a:lnL w="19050">
                      <a:solidFill>
                        <a:srgbClr val="FFFFFF"/>
                      </a:solidFill>
                      <a:prstDash val="solid"/>
                    </a:lnL>
                    <a:lnR w="19050">
                      <a:solidFill>
                        <a:srgbClr val="FFFFFF"/>
                      </a:solidFill>
                      <a:prstDash val="solid"/>
                    </a:lnR>
                    <a:lnT>
                      <a:noFill/>
                    </a:lnT>
                    <a:lnB w="19050">
                      <a:solidFill>
                        <a:srgbClr val="FFFFFF"/>
                      </a:solidFill>
                      <a:prstDash val="solid"/>
                    </a:lnB>
                    <a:solidFill>
                      <a:srgbClr val="D7B7C9"/>
                    </a:solidFill>
                  </a:tcPr>
                </a:tc>
                <a:tc>
                  <a:txBody>
                    <a:bodyPr/>
                    <a:p>
                      <a:pPr indent="0" algn="ctr">
                        <a:lnSpc>
                          <a:spcPct val="120000"/>
                        </a:lnSpc>
                        <a:spcBef>
                          <a:spcPts val="0"/>
                        </a:spcBef>
                        <a:spcAft>
                          <a:spcPts val="0"/>
                        </a:spcAft>
                      </a:pPr>
                      <a:r>
                        <a:rPr lang="zh-CN" sz="800" b="1" spc="60">
                          <a:solidFill>
                            <a:srgbClr val="FFFFFF"/>
                          </a:solidFill>
                          <a:latin typeface="微软雅黑" panose="020B0503020204020204" charset="-122"/>
                          <a:ea typeface="微软雅黑" panose="020B0503020204020204" charset="-122"/>
                        </a:rPr>
                        <a:t>税率</a:t>
                      </a:r>
                      <a:endParaRPr lang="zh-CN" sz="800" b="1" spc="60">
                        <a:solidFill>
                          <a:srgbClr val="FFFFFF"/>
                        </a:solidFill>
                        <a:latin typeface="微软雅黑" panose="020B0503020204020204" charset="-122"/>
                        <a:ea typeface="微软雅黑" panose="020B0503020204020204" charset="-122"/>
                      </a:endParaRPr>
                    </a:p>
                  </a:txBody>
                  <a:tcPr marL="25400" marR="25400" marT="25400" marB="25400" anchor="ctr">
                    <a:lnL w="19050">
                      <a:solidFill>
                        <a:srgbClr val="FFFFFF"/>
                      </a:solidFill>
                      <a:prstDash val="solid"/>
                    </a:lnL>
                    <a:lnR>
                      <a:noFill/>
                    </a:lnR>
                    <a:lnT>
                      <a:noFill/>
                    </a:lnT>
                    <a:lnB w="19050">
                      <a:solidFill>
                        <a:srgbClr val="FFFFFF"/>
                      </a:solidFill>
                      <a:prstDash val="solid"/>
                    </a:lnB>
                    <a:solidFill>
                      <a:srgbClr val="D7B7C9"/>
                    </a:solidFill>
                  </a:tcPr>
                </a:tc>
              </a:tr>
              <a:tr h="218440">
                <a:tc rowSpan="9">
                  <a:txBody>
                    <a:bodyPr/>
                    <a:p>
                      <a:pPr indent="0" algn="l">
                        <a:lnSpc>
                          <a:spcPct val="120000"/>
                        </a:lnSpc>
                        <a:spcBef>
                          <a:spcPts val="0"/>
                        </a:spcBef>
                        <a:spcAft>
                          <a:spcPts val="0"/>
                        </a:spcAft>
                      </a:pPr>
                      <a:r>
                        <a:rPr lang="zh-CN" sz="800" b="1" spc="60">
                          <a:solidFill>
                            <a:srgbClr val="404040"/>
                          </a:solidFill>
                          <a:latin typeface="微软雅黑" panose="020B0503020204020204" charset="-122"/>
                          <a:ea typeface="微软雅黑" panose="020B0503020204020204" charset="-122"/>
                          <a:cs typeface="微软雅黑" panose="020B0503020204020204" charset="-122"/>
                        </a:rPr>
                        <a:t>能源矿产（</a:t>
                      </a:r>
                      <a:r>
                        <a:rPr lang="en-US" sz="800" b="1" spc="60">
                          <a:solidFill>
                            <a:srgbClr val="404040"/>
                          </a:solidFill>
                          <a:latin typeface="微软雅黑" panose="020B0503020204020204" charset="-122"/>
                          <a:ea typeface="微软雅黑" panose="020B0503020204020204" charset="-122"/>
                          <a:cs typeface="微软雅黑" panose="020B0503020204020204" charset="-122"/>
                        </a:rPr>
                        <a:t>6</a:t>
                      </a:r>
                      <a:r>
                        <a:rPr lang="zh-CN" sz="800" b="1" spc="60">
                          <a:solidFill>
                            <a:srgbClr val="404040"/>
                          </a:solidFill>
                          <a:latin typeface="微软雅黑" panose="020B0503020204020204" charset="-122"/>
                          <a:ea typeface="微软雅黑" panose="020B0503020204020204" charset="-122"/>
                          <a:cs typeface="微软雅黑" panose="020B0503020204020204" charset="-122"/>
                        </a:rPr>
                        <a:t>个）</a:t>
                      </a:r>
                      <a:endParaRPr lang="zh-CN" sz="800" b="1"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a:noFill/>
                    </a:lnL>
                    <a:lnR w="19050">
                      <a:solidFill>
                        <a:srgbClr val="FFFFFF"/>
                      </a:solidFill>
                      <a:prstDash val="solid"/>
                    </a:lnR>
                    <a:lnT w="19050">
                      <a:solidFill>
                        <a:srgbClr val="FFFFFF"/>
                      </a:solidFill>
                      <a:prstDash val="solid"/>
                    </a:lnT>
                    <a:lnB w="6350">
                      <a:solidFill>
                        <a:srgbClr val="D9D9D9"/>
                      </a:solidFill>
                      <a:prstDash val="dash"/>
                    </a:lnB>
                    <a:solidFill>
                      <a:srgbClr val="FFFFFF"/>
                    </a:solidFill>
                  </a:tcPr>
                </a:tc>
                <a:tc gridSpan="3">
                  <a:txBody>
                    <a:bodyPr/>
                    <a:p>
                      <a:pPr indent="0" algn="ctr">
                        <a:lnSpc>
                          <a:spcPct val="120000"/>
                        </a:lnSpc>
                        <a:spcBef>
                          <a:spcPts val="0"/>
                        </a:spcBef>
                        <a:spcAft>
                          <a:spcPts val="0"/>
                        </a:spcAft>
                      </a:pPr>
                      <a:r>
                        <a:rPr lang="zh-CN" sz="800" b="1" spc="60">
                          <a:solidFill>
                            <a:srgbClr val="FFFFFF"/>
                          </a:solidFill>
                          <a:latin typeface="微软雅黑" panose="020B0503020204020204" charset="-122"/>
                          <a:ea typeface="微软雅黑" panose="020B0503020204020204" charset="-122"/>
                        </a:rPr>
                        <a:t>原油</a:t>
                      </a:r>
                      <a:endParaRPr lang="zh-CN" sz="800" b="1" spc="60">
                        <a:solidFill>
                          <a:srgbClr val="FFFFFF"/>
                        </a:solidFill>
                        <a:latin typeface="微软雅黑" panose="020B0503020204020204" charset="-122"/>
                        <a:ea typeface="微软雅黑" panose="020B0503020204020204" charset="-122"/>
                      </a:endParaRPr>
                    </a:p>
                  </a:txBody>
                  <a:tcPr marL="25400" marR="25400" marT="25400" marB="25400" anchor="ctr">
                    <a:lnL w="19050">
                      <a:solidFill>
                        <a:srgbClr val="FFFFFF"/>
                      </a:solidFill>
                      <a:prstDash val="solid"/>
                    </a:lnL>
                    <a:lnR w="19050">
                      <a:solidFill>
                        <a:srgbClr val="FFFFFF"/>
                      </a:solidFill>
                      <a:prstDash val="solid"/>
                    </a:lnR>
                    <a:lnT w="19050">
                      <a:solidFill>
                        <a:srgbClr val="FFFFFF"/>
                      </a:solidFill>
                      <a:prstDash val="solid"/>
                    </a:lnT>
                    <a:lnB>
                      <a:noFill/>
                    </a:lnB>
                    <a:solidFill>
                      <a:srgbClr val="404040"/>
                    </a:solidFill>
                  </a:tcPr>
                </a:tc>
                <a:tc hMerge="1">
                  <a:tcPr>
                    <a:lnT w="19050">
                      <a:solidFill>
                        <a:srgbClr val="FFFFFF"/>
                      </a:solidFill>
                      <a:prstDash val="solid"/>
                    </a:lnT>
                    <a:lnB>
                      <a:noFill/>
                    </a:lnB>
                  </a:tcPr>
                </a:tc>
                <a:tc hMerge="1">
                  <a:tcPr>
                    <a:lnR w="19050">
                      <a:solidFill>
                        <a:srgbClr val="FFFFFF"/>
                      </a:solidFill>
                      <a:prstDash val="solid"/>
                    </a:lnR>
                    <a:lnT w="19050">
                      <a:solidFill>
                        <a:srgbClr val="FFFFFF"/>
                      </a:solidFill>
                      <a:prstDash val="solid"/>
                    </a:lnT>
                    <a:lnB>
                      <a:noFill/>
                    </a:lnB>
                  </a:tcPr>
                </a:tc>
                <a:tc>
                  <a:txBody>
                    <a:bodyPr/>
                    <a:p>
                      <a:pPr indent="0" algn="ctr">
                        <a:lnSpc>
                          <a:spcPct val="120000"/>
                        </a:lnSpc>
                        <a:spcBef>
                          <a:spcPts val="0"/>
                        </a:spcBef>
                        <a:spcAft>
                          <a:spcPts val="0"/>
                        </a:spcAft>
                      </a:pPr>
                      <a:r>
                        <a:rPr lang="zh-CN" sz="800" b="1" spc="60">
                          <a:solidFill>
                            <a:srgbClr val="FFFFFF"/>
                          </a:solidFill>
                          <a:latin typeface="微软雅黑" panose="020B0503020204020204" charset="-122"/>
                          <a:ea typeface="微软雅黑" panose="020B0503020204020204" charset="-122"/>
                        </a:rPr>
                        <a:t>原矿</a:t>
                      </a:r>
                      <a:endParaRPr lang="zh-CN" sz="800" b="1" spc="60">
                        <a:solidFill>
                          <a:srgbClr val="FFFFFF"/>
                        </a:solidFill>
                        <a:latin typeface="微软雅黑" panose="020B0503020204020204" charset="-122"/>
                        <a:ea typeface="微软雅黑" panose="020B0503020204020204" charset="-122"/>
                      </a:endParaRPr>
                    </a:p>
                  </a:txBody>
                  <a:tcPr marL="25400" marR="25400" marT="25400" marB="25400" anchor="ctr">
                    <a:lnL w="19050">
                      <a:solidFill>
                        <a:srgbClr val="FFFFFF"/>
                      </a:solidFill>
                      <a:prstDash val="solid"/>
                    </a:lnL>
                    <a:lnR w="19050">
                      <a:solidFill>
                        <a:srgbClr val="FFFFFF"/>
                      </a:solidFill>
                      <a:prstDash val="solid"/>
                    </a:lnR>
                    <a:lnT w="19050">
                      <a:solidFill>
                        <a:srgbClr val="FFFFFF"/>
                      </a:solidFill>
                      <a:prstDash val="solid"/>
                    </a:lnT>
                    <a:lnB>
                      <a:noFill/>
                    </a:lnB>
                    <a:solidFill>
                      <a:srgbClr val="D7B7C9"/>
                    </a:solidFill>
                  </a:tcPr>
                </a:tc>
                <a:tc>
                  <a:txBody>
                    <a:bodyPr/>
                    <a:p>
                      <a:pPr indent="0" algn="ctr">
                        <a:lnSpc>
                          <a:spcPct val="120000"/>
                        </a:lnSpc>
                        <a:spcBef>
                          <a:spcPts val="0"/>
                        </a:spcBef>
                        <a:spcAft>
                          <a:spcPts val="0"/>
                        </a:spcAft>
                      </a:pPr>
                      <a:r>
                        <a:rPr lang="en-US" sz="800" b="1" spc="60">
                          <a:solidFill>
                            <a:srgbClr val="FFFFFF"/>
                          </a:solidFill>
                          <a:latin typeface="微软雅黑" panose="020B0503020204020204" charset="-122"/>
                          <a:ea typeface="微软雅黑" panose="020B0503020204020204" charset="-122"/>
                        </a:rPr>
                        <a:t>6%</a:t>
                      </a:r>
                      <a:endParaRPr lang="en-US" sz="800" b="1" spc="60">
                        <a:solidFill>
                          <a:srgbClr val="FFFFFF"/>
                        </a:solidFill>
                        <a:latin typeface="微软雅黑" panose="020B0503020204020204" charset="-122"/>
                        <a:ea typeface="微软雅黑" panose="020B0503020204020204" charset="-122"/>
                      </a:endParaRPr>
                    </a:p>
                  </a:txBody>
                  <a:tcPr marL="25400" marR="25400" marT="25400" marB="25400" anchor="ctr">
                    <a:lnL w="19050">
                      <a:solidFill>
                        <a:srgbClr val="FFFFFF"/>
                      </a:solidFill>
                      <a:prstDash val="solid"/>
                    </a:lnL>
                    <a:lnR>
                      <a:noFill/>
                    </a:lnR>
                    <a:lnT w="19050">
                      <a:solidFill>
                        <a:srgbClr val="FFFFFF"/>
                      </a:solidFill>
                      <a:prstDash val="solid"/>
                    </a:lnT>
                    <a:lnB>
                      <a:noFill/>
                    </a:lnB>
                    <a:solidFill>
                      <a:srgbClr val="D7B7C9"/>
                    </a:solidFill>
                  </a:tcPr>
                </a:tc>
              </a:tr>
              <a:tr h="177800">
                <a:tc vMerge="1">
                  <a:tcPr>
                    <a:lnL>
                      <a:noFill/>
                    </a:lnL>
                    <a:lnR w="6350">
                      <a:solidFill>
                        <a:srgbClr val="D9D9D9"/>
                      </a:solidFill>
                      <a:prstDash val="dash"/>
                    </a:lnR>
                  </a:tcPr>
                </a:tc>
                <a:tc gridSpan="3">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天然气</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a:noFill/>
                    </a:lnT>
                    <a:lnB w="6350">
                      <a:solidFill>
                        <a:srgbClr val="D9D9D9"/>
                      </a:solidFill>
                      <a:prstDash val="dash"/>
                    </a:lnB>
                    <a:solidFill>
                      <a:srgbClr val="FFFFFF"/>
                    </a:solidFill>
                  </a:tcPr>
                </a:tc>
                <a:tc hMerge="1">
                  <a:tcPr>
                    <a:lnT>
                      <a:noFill/>
                    </a:lnT>
                    <a:lnB w="6350">
                      <a:solidFill>
                        <a:srgbClr val="D9D9D9"/>
                      </a:solidFill>
                      <a:prstDash val="dash"/>
                    </a:lnB>
                  </a:tcPr>
                </a:tc>
                <a:tc hMerge="1">
                  <a:tcPr>
                    <a:lnR w="6350">
                      <a:solidFill>
                        <a:srgbClr val="D9D9D9"/>
                      </a:solidFill>
                      <a:prstDash val="dash"/>
                    </a:lnR>
                    <a:lnT>
                      <a:noFill/>
                    </a:lnT>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a:noFill/>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6%</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a:noFill/>
                    </a:lnT>
                    <a:lnB w="6350">
                      <a:solidFill>
                        <a:srgbClr val="D9D9D9"/>
                      </a:solidFill>
                      <a:prstDash val="dash"/>
                    </a:lnB>
                    <a:solidFill>
                      <a:srgbClr val="FFFFFF"/>
                    </a:solidFill>
                  </a:tcPr>
                </a:tc>
              </a:tr>
              <a:tr h="177800">
                <a:tc vMerge="1">
                  <a:tcPr>
                    <a:lnL>
                      <a:noFill/>
                    </a:lnL>
                    <a:lnR w="6350">
                      <a:solidFill>
                        <a:srgbClr val="D9D9D9"/>
                      </a:solidFill>
                      <a:prstDash val="dash"/>
                    </a:lnR>
                  </a:tcPr>
                </a:tc>
                <a:tc rowSpan="2" gridSpan="3">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煤</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T w="6350">
                      <a:solidFill>
                        <a:srgbClr val="D9D9D9"/>
                      </a:solidFill>
                      <a:prstDash val="dash"/>
                    </a:lnT>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8435">
                <a:tc vMerge="1">
                  <a:tcPr>
                    <a:lnL>
                      <a:noFill/>
                    </a:lnL>
                    <a:lnR w="6350">
                      <a:solidFill>
                        <a:srgbClr val="D9D9D9"/>
                      </a:solidFill>
                      <a:prstDash val="dash"/>
                    </a:lnR>
                  </a:tcPr>
                </a:tc>
                <a:tc vMerge="1" gridSpan="3">
                  <a:tcPr>
                    <a:lnL w="6350">
                      <a:solidFill>
                        <a:srgbClr val="D9D9D9"/>
                      </a:solidFill>
                      <a:prstDash val="dash"/>
                    </a:lnL>
                    <a:lnB w="6350">
                      <a:solidFill>
                        <a:srgbClr val="D9D9D9"/>
                      </a:solidFill>
                      <a:prstDash val="dash"/>
                    </a:lnB>
                  </a:tcPr>
                </a:tc>
                <a:tc vMerge="1" hMerge="1">
                  <a:tcPr>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6530">
                <a:tc vMerge="1">
                  <a:tcPr>
                    <a:lnL>
                      <a:noFill/>
                    </a:lnL>
                    <a:lnR w="6350">
                      <a:solidFill>
                        <a:srgbClr val="D9D9D9"/>
                      </a:solidFill>
                      <a:prstDash val="dash"/>
                    </a:lnR>
                  </a:tcPr>
                </a:tc>
                <a:tc gridSpan="3">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煤成（层）气</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hMerge="1">
                  <a:tcPr>
                    <a:lnT w="6350">
                      <a:solidFill>
                        <a:srgbClr val="D9D9D9"/>
                      </a:solidFill>
                      <a:prstDash val="dash"/>
                    </a:lnT>
                    <a:lnB w="6350">
                      <a:solidFill>
                        <a:srgbClr val="D9D9D9"/>
                      </a:solidFill>
                      <a:prstDash val="dash"/>
                    </a:lnB>
                  </a:tcPr>
                </a:tc>
                <a:tc hMerge="1">
                  <a:tcPr>
                    <a:lnR w="6350">
                      <a:solidFill>
                        <a:srgbClr val="D9D9D9"/>
                      </a:solidFill>
                      <a:prstDash val="dash"/>
                    </a:lnR>
                    <a:lnT w="6350">
                      <a:solidFill>
                        <a:srgbClr val="D9D9D9"/>
                      </a:solidFill>
                      <a:prstDash val="dash"/>
                    </a:lnT>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1%</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rowSpan="2" gridSpan="3">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石煤</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T w="6350">
                      <a:solidFill>
                        <a:srgbClr val="D9D9D9"/>
                      </a:solidFill>
                      <a:prstDash val="dash"/>
                    </a:lnT>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1%</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gridSpan="3">
                  <a:tcPr>
                    <a:lnL w="6350">
                      <a:solidFill>
                        <a:srgbClr val="D9D9D9"/>
                      </a:solidFill>
                      <a:prstDash val="dash"/>
                    </a:lnL>
                    <a:lnB w="6350">
                      <a:solidFill>
                        <a:srgbClr val="D9D9D9"/>
                      </a:solidFill>
                      <a:prstDash val="dash"/>
                    </a:lnB>
                  </a:tcPr>
                </a:tc>
                <a:tc vMerge="1" hMerge="1">
                  <a:tcPr>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1%</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地热</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采灌平衡型</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cs typeface="微软雅黑" panose="020B0503020204020204" charset="-122"/>
                        </a:rPr>
                        <a:t>1</a:t>
                      </a:r>
                      <a:r>
                        <a:rPr lang="zh-CN" sz="600" b="0" spc="60">
                          <a:solidFill>
                            <a:srgbClr val="404040"/>
                          </a:solidFill>
                          <a:latin typeface="微软雅黑" panose="020B0503020204020204" charset="-122"/>
                          <a:ea typeface="微软雅黑" panose="020B0503020204020204" charset="-122"/>
                          <a:cs typeface="微软雅黑" panose="020B0503020204020204" charset="-122"/>
                        </a:rPr>
                        <a:t>元／立方米</a:t>
                      </a:r>
                      <a:endParaRPr lang="zh-CN" sz="6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lnB w="6350">
                      <a:solidFill>
                        <a:srgbClr val="D9D9D9"/>
                      </a:solidFill>
                      <a:prstDash val="dash"/>
                    </a:lnB>
                  </a:tcPr>
                </a:tc>
                <a:tc vMerge="1" gridSpan="2">
                  <a:tcPr>
                    <a:lnL w="6350">
                      <a:solidFill>
                        <a:srgbClr val="D9D9D9"/>
                      </a:solidFill>
                      <a:prstDash val="dash"/>
                    </a:lnL>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消耗型</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cs typeface="微软雅黑" panose="020B0503020204020204" charset="-122"/>
                        </a:rPr>
                        <a:t>12</a:t>
                      </a:r>
                      <a:r>
                        <a:rPr lang="zh-CN" sz="600" b="0" spc="60">
                          <a:solidFill>
                            <a:srgbClr val="404040"/>
                          </a:solidFill>
                          <a:latin typeface="微软雅黑" panose="020B0503020204020204" charset="-122"/>
                          <a:ea typeface="微软雅黑" panose="020B0503020204020204" charset="-122"/>
                          <a:cs typeface="微软雅黑" panose="020B0503020204020204" charset="-122"/>
                        </a:rPr>
                        <a:t>元</a:t>
                      </a:r>
                      <a:r>
                        <a:rPr lang="en-US" sz="600" b="0" spc="60">
                          <a:solidFill>
                            <a:srgbClr val="404040"/>
                          </a:solidFill>
                          <a:latin typeface="微软雅黑" panose="020B0503020204020204" charset="-122"/>
                          <a:ea typeface="微软雅黑" panose="020B0503020204020204" charset="-122"/>
                          <a:cs typeface="微软雅黑" panose="020B0503020204020204" charset="-122"/>
                        </a:rPr>
                        <a:t>/</a:t>
                      </a:r>
                      <a:r>
                        <a:rPr lang="zh-CN" sz="600" b="0" spc="60">
                          <a:solidFill>
                            <a:srgbClr val="404040"/>
                          </a:solidFill>
                          <a:latin typeface="微软雅黑" panose="020B0503020204020204" charset="-122"/>
                          <a:ea typeface="微软雅黑" panose="020B0503020204020204" charset="-122"/>
                          <a:cs typeface="微软雅黑" panose="020B0503020204020204" charset="-122"/>
                        </a:rPr>
                        <a:t>立方米</a:t>
                      </a:r>
                      <a:endParaRPr lang="zh-CN" sz="6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8435">
                <a:tc rowSpan="20">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cs typeface="微软雅黑" panose="020B0503020204020204" charset="-122"/>
                        </a:rPr>
                        <a:t>金属矿产（</a:t>
                      </a:r>
                      <a:r>
                        <a:rPr lang="en-US" sz="600" b="0" spc="60">
                          <a:solidFill>
                            <a:srgbClr val="404040"/>
                          </a:solidFill>
                          <a:latin typeface="微软雅黑" panose="020B0503020204020204" charset="-122"/>
                          <a:ea typeface="微软雅黑" panose="020B0503020204020204" charset="-122"/>
                          <a:cs typeface="微软雅黑" panose="020B0503020204020204" charset="-122"/>
                        </a:rPr>
                        <a:t>14</a:t>
                      </a:r>
                      <a:r>
                        <a:rPr lang="zh-CN" sz="600" b="0" spc="60">
                          <a:solidFill>
                            <a:srgbClr val="404040"/>
                          </a:solidFill>
                          <a:latin typeface="微软雅黑" panose="020B0503020204020204" charset="-122"/>
                          <a:ea typeface="微软雅黑" panose="020B0503020204020204" charset="-122"/>
                          <a:cs typeface="微软雅黑" panose="020B0503020204020204" charset="-122"/>
                        </a:rPr>
                        <a:t>个）</a:t>
                      </a:r>
                      <a:endParaRPr lang="zh-CN" sz="6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a:noFill/>
                    </a:lnL>
                    <a:lnR w="6350">
                      <a:solidFill>
                        <a:srgbClr val="D9D9D9"/>
                      </a:solidFill>
                      <a:prstDash val="dash"/>
                    </a:lnR>
                    <a:lnT w="6350">
                      <a:solidFill>
                        <a:srgbClr val="D9D9D9"/>
                      </a:solidFill>
                      <a:prstDash val="dash"/>
                    </a:lnT>
                    <a:lnB w="19050">
                      <a:solidFill>
                        <a:srgbClr val="D7B7C9"/>
                      </a:solidFill>
                      <a:prstDash val="solid"/>
                    </a:lnB>
                    <a:solidFill>
                      <a:srgbClr val="FFFFFF"/>
                    </a:solidFill>
                  </a:tcPr>
                </a:tc>
                <a:tc rowSpan="6">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cs typeface="微软雅黑" panose="020B0503020204020204" charset="-122"/>
                        </a:rPr>
                        <a:t>黑色金属（</a:t>
                      </a:r>
                      <a:r>
                        <a:rPr lang="en-US" sz="600" b="0" spc="60">
                          <a:solidFill>
                            <a:srgbClr val="404040"/>
                          </a:solidFill>
                          <a:latin typeface="微软雅黑" panose="020B0503020204020204" charset="-122"/>
                          <a:ea typeface="微软雅黑" panose="020B0503020204020204" charset="-122"/>
                          <a:cs typeface="微软雅黑" panose="020B0503020204020204" charset="-122"/>
                        </a:rPr>
                        <a:t>3</a:t>
                      </a:r>
                      <a:r>
                        <a:rPr lang="zh-CN" sz="600" b="0" spc="60">
                          <a:solidFill>
                            <a:srgbClr val="404040"/>
                          </a:solidFill>
                          <a:latin typeface="微软雅黑" panose="020B0503020204020204" charset="-122"/>
                          <a:ea typeface="微软雅黑" panose="020B0503020204020204" charset="-122"/>
                          <a:cs typeface="微软雅黑" panose="020B0503020204020204" charset="-122"/>
                        </a:rPr>
                        <a:t>个）</a:t>
                      </a:r>
                      <a:endParaRPr lang="zh-CN" sz="6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铁</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165">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vMerge="1" gridSpan="2">
                  <a:tcPr>
                    <a:lnL w="6350">
                      <a:solidFill>
                        <a:srgbClr val="D9D9D9"/>
                      </a:solidFill>
                      <a:prstDash val="dash"/>
                    </a:lnL>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锰</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vMerge="1" gridSpan="2">
                  <a:tcPr>
                    <a:lnL w="6350">
                      <a:solidFill>
                        <a:srgbClr val="D9D9D9"/>
                      </a:solidFill>
                      <a:prstDash val="dash"/>
                    </a:lnL>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钒</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165">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lnB w="6350">
                      <a:solidFill>
                        <a:srgbClr val="D9D9D9"/>
                      </a:solidFill>
                      <a:prstDash val="dash"/>
                    </a:lnB>
                  </a:tcPr>
                </a:tc>
                <a:tc vMerge="1" gridSpan="2">
                  <a:tcPr>
                    <a:lnL w="6350">
                      <a:solidFill>
                        <a:srgbClr val="D9D9D9"/>
                      </a:solidFill>
                      <a:prstDash val="dash"/>
                    </a:lnL>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rowSpan="14">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cs typeface="微软雅黑" panose="020B0503020204020204" charset="-122"/>
                        </a:rPr>
                        <a:t>有色金属（</a:t>
                      </a:r>
                      <a:r>
                        <a:rPr lang="en-US" sz="600" b="0" spc="60">
                          <a:solidFill>
                            <a:srgbClr val="404040"/>
                          </a:solidFill>
                          <a:latin typeface="微软雅黑" panose="020B0503020204020204" charset="-122"/>
                          <a:ea typeface="微软雅黑" panose="020B0503020204020204" charset="-122"/>
                          <a:cs typeface="微软雅黑" panose="020B0503020204020204" charset="-122"/>
                        </a:rPr>
                        <a:t>11</a:t>
                      </a:r>
                      <a:r>
                        <a:rPr lang="zh-CN" sz="600" b="0" spc="60">
                          <a:solidFill>
                            <a:srgbClr val="404040"/>
                          </a:solidFill>
                          <a:latin typeface="微软雅黑" panose="020B0503020204020204" charset="-122"/>
                          <a:ea typeface="微软雅黑" panose="020B0503020204020204" charset="-122"/>
                          <a:cs typeface="微软雅黑" panose="020B0503020204020204" charset="-122"/>
                        </a:rPr>
                        <a:t>个）</a:t>
                      </a:r>
                      <a:endParaRPr lang="zh-CN" sz="6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19050">
                      <a:solidFill>
                        <a:srgbClr val="D7B7C9"/>
                      </a:solidFill>
                      <a:prstDash val="solid"/>
                    </a:lnB>
                    <a:solidFill>
                      <a:srgbClr val="FFFFFF"/>
                    </a:solidFill>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铜</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9%</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vMerge="1" gridSpan="2">
                  <a:tcPr>
                    <a:lnL w="6350">
                      <a:solidFill>
                        <a:srgbClr val="D9D9D9"/>
                      </a:solidFill>
                      <a:prstDash val="dash"/>
                    </a:lnL>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5%</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铅、锌</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4%</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vMerge="1" gridSpan="2">
                  <a:tcPr>
                    <a:lnL w="6350">
                      <a:solidFill>
                        <a:srgbClr val="D9D9D9"/>
                      </a:solidFill>
                      <a:prstDash val="dash"/>
                    </a:lnL>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镍、锑、锂</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5%</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8435">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vMerge="1" gridSpan="2">
                  <a:tcPr>
                    <a:lnL w="6350">
                      <a:solidFill>
                        <a:srgbClr val="D9D9D9"/>
                      </a:solidFill>
                      <a:prstDash val="dash"/>
                    </a:lnL>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4%</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165">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铝土矿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7%</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vMerge="1" gridSpan="2">
                  <a:tcPr>
                    <a:lnL w="6350">
                      <a:solidFill>
                        <a:srgbClr val="D9D9D9"/>
                      </a:solidFill>
                      <a:prstDash val="dash"/>
                    </a:lnL>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7%</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钨</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hMerge="1">
                  <a:tcPr>
                    <a:lnR w="6350">
                      <a:solidFill>
                        <a:srgbClr val="D9D9D9"/>
                      </a:solidFill>
                      <a:prstDash val="dash"/>
                    </a:lnR>
                    <a:lnT w="6350">
                      <a:solidFill>
                        <a:srgbClr val="D9D9D9"/>
                      </a:solidFill>
                      <a:prstDash val="dash"/>
                    </a:lnT>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6.5%</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165">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钼</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hMerge="1">
                  <a:tcPr>
                    <a:lnR w="6350">
                      <a:solidFill>
                        <a:srgbClr val="D9D9D9"/>
                      </a:solidFill>
                      <a:prstDash val="dash"/>
                    </a:lnR>
                    <a:lnT w="6350">
                      <a:solidFill>
                        <a:srgbClr val="D9D9D9"/>
                      </a:solidFill>
                      <a:prstDash val="dash"/>
                    </a:lnT>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8%</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金</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6%</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vMerge="1" gridSpan="2">
                  <a:tcPr>
                    <a:lnL w="6350">
                      <a:solidFill>
                        <a:srgbClr val="D9D9D9"/>
                      </a:solidFill>
                      <a:prstDash val="dash"/>
                    </a:lnL>
                    <a:lnB w="6350">
                      <a:solidFill>
                        <a:srgbClr val="D9D9D9"/>
                      </a:solidFill>
                      <a:prstDash val="dash"/>
                    </a:lnB>
                  </a:tcPr>
                </a:tc>
                <a:tc vMerge="1" hMerge="1">
                  <a:tcPr>
                    <a:lnR w="6350">
                      <a:solidFill>
                        <a:srgbClr val="D9D9D9"/>
                      </a:solidFill>
                      <a:prstDash val="dash"/>
                    </a:lnR>
                    <a:lnB w="6350">
                      <a:solidFill>
                        <a:srgbClr val="D9D9D9"/>
                      </a:solidFill>
                      <a:prstDash val="dash"/>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4.50%</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tcPr>
                </a:tc>
                <a:tc vMerge="1">
                  <a:tcPr>
                    <a:lnL w="6350">
                      <a:solidFill>
                        <a:srgbClr val="D9D9D9"/>
                      </a:solidFill>
                      <a:prstDash val="dash"/>
                    </a:lnL>
                    <a:lnR w="6350">
                      <a:solidFill>
                        <a:srgbClr val="D9D9D9"/>
                      </a:solidFill>
                      <a:prstDash val="dash"/>
                    </a:lnR>
                  </a:tcPr>
                </a:tc>
                <a:tc rowSpan="2" gridSpan="2">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银</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19050">
                      <a:solidFill>
                        <a:srgbClr val="D7B7C9"/>
                      </a:solidFill>
                      <a:prstDash val="solid"/>
                    </a:lnB>
                    <a:solidFill>
                      <a:srgbClr val="FFFFFF"/>
                    </a:solidFill>
                  </a:tcPr>
                </a:tc>
                <a:tc rowSpan="2" hMerge="1">
                  <a:tcPr>
                    <a:lnR w="6350">
                      <a:solidFill>
                        <a:srgbClr val="D9D9D9"/>
                      </a:solidFill>
                      <a:prstDash val="dash"/>
                    </a:lnR>
                    <a:lnT w="6350">
                      <a:solidFill>
                        <a:srgbClr val="D9D9D9"/>
                      </a:solidFill>
                      <a:prstDash val="dash"/>
                    </a:lnT>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6350">
                      <a:solidFill>
                        <a:srgbClr val="D9D9D9"/>
                      </a:solidFill>
                      <a:prstDash val="dash"/>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6350">
                      <a:solidFill>
                        <a:srgbClr val="D9D9D9"/>
                      </a:solidFill>
                      <a:prstDash val="dash"/>
                    </a:lnB>
                    <a:solidFill>
                      <a:srgbClr val="FFFFFF"/>
                    </a:solidFill>
                  </a:tcPr>
                </a:tc>
              </a:tr>
              <a:tr h="177800">
                <a:tc vMerge="1">
                  <a:tcPr>
                    <a:lnL>
                      <a:noFill/>
                    </a:lnL>
                    <a:lnR w="6350">
                      <a:solidFill>
                        <a:srgbClr val="D9D9D9"/>
                      </a:solidFill>
                      <a:prstDash val="dash"/>
                    </a:lnR>
                    <a:lnB w="19050">
                      <a:solidFill>
                        <a:srgbClr val="D7B7C9"/>
                      </a:solidFill>
                      <a:prstDash val="solid"/>
                    </a:lnB>
                  </a:tcPr>
                </a:tc>
                <a:tc vMerge="1">
                  <a:tcPr>
                    <a:lnL w="6350">
                      <a:solidFill>
                        <a:srgbClr val="D9D9D9"/>
                      </a:solidFill>
                      <a:prstDash val="dash"/>
                    </a:lnL>
                    <a:lnR w="6350">
                      <a:solidFill>
                        <a:srgbClr val="D9D9D9"/>
                      </a:solidFill>
                      <a:prstDash val="dash"/>
                    </a:lnR>
                    <a:lnB w="19050">
                      <a:solidFill>
                        <a:srgbClr val="D7B7C9"/>
                      </a:solidFill>
                      <a:prstDash val="solid"/>
                    </a:lnB>
                  </a:tcPr>
                </a:tc>
                <a:tc vMerge="1" gridSpan="2">
                  <a:tcPr>
                    <a:lnL w="6350">
                      <a:solidFill>
                        <a:srgbClr val="D9D9D9"/>
                      </a:solidFill>
                      <a:prstDash val="dash"/>
                    </a:lnL>
                    <a:lnB w="19050">
                      <a:solidFill>
                        <a:srgbClr val="D7B7C9"/>
                      </a:solidFill>
                      <a:prstDash val="solid"/>
                    </a:lnB>
                  </a:tcPr>
                </a:tc>
                <a:tc vMerge="1" hMerge="1">
                  <a:tcPr>
                    <a:lnR w="6350">
                      <a:solidFill>
                        <a:srgbClr val="D9D9D9"/>
                      </a:solidFill>
                      <a:prstDash val="dash"/>
                    </a:lnR>
                    <a:lnB w="19050">
                      <a:solidFill>
                        <a:srgbClr val="D7B7C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w="6350">
                      <a:solidFill>
                        <a:srgbClr val="D9D9D9"/>
                      </a:solidFill>
                      <a:prstDash val="dash"/>
                    </a:lnR>
                    <a:lnT w="6350">
                      <a:solidFill>
                        <a:srgbClr val="D9D9D9"/>
                      </a:solidFill>
                      <a:prstDash val="dash"/>
                    </a:lnT>
                    <a:lnB w="19050">
                      <a:solidFill>
                        <a:srgbClr val="D7B7C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dash"/>
                    </a:lnL>
                    <a:lnR>
                      <a:noFill/>
                    </a:lnR>
                    <a:lnT w="6350">
                      <a:solidFill>
                        <a:srgbClr val="D9D9D9"/>
                      </a:solidFill>
                      <a:prstDash val="dash"/>
                    </a:lnT>
                    <a:lnB w="19050">
                      <a:solidFill>
                        <a:srgbClr val="D7B7C9"/>
                      </a:solidFill>
                      <a:prstDash val="solid"/>
                    </a:lnB>
                    <a:solidFill>
                      <a:srgbClr val="FFFFFF"/>
                    </a:solidFill>
                  </a:tcPr>
                </a:tc>
              </a:tr>
            </a:tbl>
          </a:graphicData>
        </a:graphic>
      </p:graphicFrame>
    </p:spTree>
    <p:custDataLst>
      <p:tags r:id="rId9"/>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2058506" y="1151890"/>
          <a:ext cx="6056630" cy="4554220"/>
        </p:xfrm>
        <a:graphic>
          <a:graphicData uri="http://schemas.openxmlformats.org/drawingml/2006/table">
            <a:tbl>
              <a:tblPr/>
              <a:tblGrid>
                <a:gridCol w="1065530"/>
                <a:gridCol w="847090"/>
                <a:gridCol w="3486150"/>
                <a:gridCol w="269240"/>
                <a:gridCol w="388620"/>
              </a:tblGrid>
              <a:tr h="196850">
                <a:tc rowSpan="28">
                  <a:txBody>
                    <a:bodyPr/>
                    <a:p>
                      <a:pPr indent="0" algn="l">
                        <a:lnSpc>
                          <a:spcPct val="120000"/>
                        </a:lnSpc>
                        <a:spcBef>
                          <a:spcPts val="0"/>
                        </a:spcBef>
                        <a:spcAft>
                          <a:spcPts val="0"/>
                        </a:spcAft>
                      </a:pPr>
                      <a:r>
                        <a:rPr lang="zh-CN" sz="800" b="1" spc="60">
                          <a:solidFill>
                            <a:srgbClr val="FFFFFF"/>
                          </a:solidFill>
                          <a:latin typeface="微软雅黑" panose="020B0503020204020204" charset="-122"/>
                          <a:ea typeface="微软雅黑" panose="020B0503020204020204" charset="-122"/>
                          <a:cs typeface="微软雅黑" panose="020B0503020204020204" charset="-122"/>
                        </a:rPr>
                        <a:t>非金属矿产（</a:t>
                      </a:r>
                      <a:r>
                        <a:rPr lang="en-US" sz="800" b="1" spc="60">
                          <a:solidFill>
                            <a:srgbClr val="FFFFFF"/>
                          </a:solidFill>
                          <a:latin typeface="微软雅黑" panose="020B0503020204020204" charset="-122"/>
                          <a:ea typeface="微软雅黑" panose="020B0503020204020204" charset="-122"/>
                          <a:cs typeface="微软雅黑" panose="020B0503020204020204" charset="-122"/>
                        </a:rPr>
                        <a:t>52</a:t>
                      </a:r>
                      <a:r>
                        <a:rPr lang="zh-CN" sz="800" b="1" spc="60">
                          <a:solidFill>
                            <a:srgbClr val="FFFFFF"/>
                          </a:solidFill>
                          <a:latin typeface="微软雅黑" panose="020B0503020204020204" charset="-122"/>
                          <a:ea typeface="微软雅黑" panose="020B0503020204020204" charset="-122"/>
                          <a:cs typeface="微软雅黑" panose="020B0503020204020204" charset="-122"/>
                        </a:rPr>
                        <a:t>个）</a:t>
                      </a:r>
                      <a:endParaRPr lang="zh-CN" sz="800" b="1" spc="60">
                        <a:solidFill>
                          <a:srgbClr val="FFFFFF"/>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a:noFill/>
                    </a:lnL>
                    <a:lnR w="12700">
                      <a:solidFill>
                        <a:srgbClr val="D9D9D9"/>
                      </a:solidFill>
                      <a:prstDash val="solid"/>
                    </a:lnR>
                    <a:lnT>
                      <a:noFill/>
                    </a:lnT>
                    <a:lnB w="19050">
                      <a:solidFill>
                        <a:srgbClr val="595959"/>
                      </a:solidFill>
                      <a:prstDash val="solid"/>
                    </a:lnB>
                    <a:solidFill>
                      <a:srgbClr val="FFFFFF"/>
                    </a:solidFill>
                  </a:tcPr>
                </a:tc>
                <a:tc rowSpan="28">
                  <a:txBody>
                    <a:bodyPr/>
                    <a:p>
                      <a:pPr indent="0" algn="l">
                        <a:lnSpc>
                          <a:spcPct val="120000"/>
                        </a:lnSpc>
                        <a:spcBef>
                          <a:spcPts val="0"/>
                        </a:spcBef>
                        <a:spcAft>
                          <a:spcPts val="0"/>
                        </a:spcAft>
                      </a:pPr>
                      <a:r>
                        <a:rPr lang="zh-CN" sz="800" b="1" spc="60">
                          <a:solidFill>
                            <a:srgbClr val="FFFFFF"/>
                          </a:solidFill>
                          <a:latin typeface="微软雅黑" panose="020B0503020204020204" charset="-122"/>
                          <a:ea typeface="微软雅黑" panose="020B0503020204020204" charset="-122"/>
                          <a:cs typeface="微软雅黑" panose="020B0503020204020204" charset="-122"/>
                        </a:rPr>
                        <a:t>矿物类（</a:t>
                      </a:r>
                      <a:r>
                        <a:rPr lang="en-US" sz="800" b="1" spc="60">
                          <a:solidFill>
                            <a:srgbClr val="FFFFFF"/>
                          </a:solidFill>
                          <a:latin typeface="微软雅黑" panose="020B0503020204020204" charset="-122"/>
                          <a:ea typeface="微软雅黑" panose="020B0503020204020204" charset="-122"/>
                          <a:cs typeface="微软雅黑" panose="020B0503020204020204" charset="-122"/>
                        </a:rPr>
                        <a:t>32</a:t>
                      </a:r>
                      <a:r>
                        <a:rPr lang="zh-CN" sz="800" b="1" spc="60">
                          <a:solidFill>
                            <a:srgbClr val="FFFFFF"/>
                          </a:solidFill>
                          <a:latin typeface="微软雅黑" panose="020B0503020204020204" charset="-122"/>
                          <a:ea typeface="微软雅黑" panose="020B0503020204020204" charset="-122"/>
                          <a:cs typeface="微软雅黑" panose="020B0503020204020204" charset="-122"/>
                        </a:rPr>
                        <a:t>个）</a:t>
                      </a:r>
                      <a:endParaRPr lang="zh-CN" sz="800" b="1" spc="60">
                        <a:solidFill>
                          <a:srgbClr val="FFFFFF"/>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12700">
                      <a:solidFill>
                        <a:srgbClr val="D9D9D9"/>
                      </a:solidFill>
                      <a:prstDash val="solid"/>
                    </a:lnL>
                    <a:lnR>
                      <a:noFill/>
                    </a:lnR>
                    <a:lnT>
                      <a:noFill/>
                    </a:lnT>
                    <a:lnB w="19050">
                      <a:solidFill>
                        <a:srgbClr val="595959"/>
                      </a:solidFill>
                      <a:prstDash val="solid"/>
                    </a:lnB>
                    <a:solidFill>
                      <a:srgbClr val="FFFFFF"/>
                    </a:solidFill>
                  </a:tcPr>
                </a:tc>
                <a:tc rowSpan="2">
                  <a:txBody>
                    <a:bodyPr/>
                    <a:p>
                      <a:pPr indent="0" algn="ctr">
                        <a:lnSpc>
                          <a:spcPct val="120000"/>
                        </a:lnSpc>
                        <a:spcBef>
                          <a:spcPts val="0"/>
                        </a:spcBef>
                        <a:spcAft>
                          <a:spcPts val="0"/>
                        </a:spcAft>
                      </a:pPr>
                      <a:r>
                        <a:rPr lang="zh-CN" sz="800" b="1" spc="60">
                          <a:solidFill>
                            <a:srgbClr val="FFFFFF"/>
                          </a:solidFill>
                          <a:latin typeface="微软雅黑" panose="020B0503020204020204" charset="-122"/>
                          <a:ea typeface="微软雅黑" panose="020B0503020204020204" charset="-122"/>
                        </a:rPr>
                        <a:t>高岭土、膨润土</a:t>
                      </a:r>
                      <a:endParaRPr lang="zh-CN" sz="800" b="1" spc="60">
                        <a:solidFill>
                          <a:srgbClr val="FFFFFF"/>
                        </a:solidFill>
                        <a:latin typeface="微软雅黑" panose="020B0503020204020204" charset="-122"/>
                        <a:ea typeface="微软雅黑" panose="020B0503020204020204" charset="-122"/>
                      </a:endParaRPr>
                    </a:p>
                  </a:txBody>
                  <a:tcPr marL="25400" marR="25400" marT="25400" marB="25400" anchor="ctr">
                    <a:lnL>
                      <a:noFill/>
                    </a:lnL>
                    <a:lnR>
                      <a:noFill/>
                    </a:lnR>
                    <a:lnT>
                      <a:noFill/>
                    </a:lnT>
                    <a:lnB>
                      <a:noFill/>
                    </a:lnB>
                    <a:solidFill>
                      <a:srgbClr val="42C2AA"/>
                    </a:solidFill>
                  </a:tcPr>
                </a:tc>
                <a:tc>
                  <a:txBody>
                    <a:bodyPr/>
                    <a:p>
                      <a:pPr indent="0" algn="ctr">
                        <a:lnSpc>
                          <a:spcPct val="120000"/>
                        </a:lnSpc>
                        <a:spcBef>
                          <a:spcPts val="0"/>
                        </a:spcBef>
                        <a:spcAft>
                          <a:spcPts val="0"/>
                        </a:spcAft>
                      </a:pPr>
                      <a:r>
                        <a:rPr lang="zh-CN" sz="800" b="1" spc="60">
                          <a:solidFill>
                            <a:srgbClr val="FFFFFF"/>
                          </a:solidFill>
                          <a:latin typeface="微软雅黑" panose="020B0503020204020204" charset="-122"/>
                          <a:ea typeface="微软雅黑" panose="020B0503020204020204" charset="-122"/>
                        </a:rPr>
                        <a:t>原矿</a:t>
                      </a:r>
                      <a:endParaRPr lang="zh-CN" sz="800" b="1" spc="60">
                        <a:solidFill>
                          <a:srgbClr val="FFFFFF"/>
                        </a:solidFill>
                        <a:latin typeface="微软雅黑" panose="020B0503020204020204" charset="-122"/>
                        <a:ea typeface="微软雅黑" panose="020B0503020204020204" charset="-122"/>
                      </a:endParaRPr>
                    </a:p>
                  </a:txBody>
                  <a:tcPr marL="25400" marR="25400" marT="25400" marB="25400" anchor="ctr">
                    <a:lnL>
                      <a:noFill/>
                    </a:lnL>
                    <a:lnR>
                      <a:noFill/>
                    </a:lnR>
                    <a:lnT>
                      <a:noFill/>
                    </a:lnT>
                    <a:lnB>
                      <a:noFill/>
                    </a:lnB>
                    <a:solidFill>
                      <a:srgbClr val="42AAC2"/>
                    </a:solidFill>
                  </a:tcPr>
                </a:tc>
                <a:tc>
                  <a:txBody>
                    <a:bodyPr/>
                    <a:p>
                      <a:pPr indent="0" algn="ctr">
                        <a:lnSpc>
                          <a:spcPct val="120000"/>
                        </a:lnSpc>
                        <a:spcBef>
                          <a:spcPts val="0"/>
                        </a:spcBef>
                        <a:spcAft>
                          <a:spcPts val="0"/>
                        </a:spcAft>
                      </a:pPr>
                      <a:r>
                        <a:rPr lang="en-US" sz="800" b="1" spc="60">
                          <a:solidFill>
                            <a:srgbClr val="FFFFFF"/>
                          </a:solidFill>
                          <a:latin typeface="微软雅黑" panose="020B0503020204020204" charset="-122"/>
                          <a:ea typeface="微软雅黑" panose="020B0503020204020204" charset="-122"/>
                        </a:rPr>
                        <a:t>6%</a:t>
                      </a:r>
                      <a:endParaRPr lang="en-US" sz="800" b="1" spc="60">
                        <a:solidFill>
                          <a:srgbClr val="FFFFFF"/>
                        </a:solidFill>
                        <a:latin typeface="微软雅黑" panose="020B0503020204020204" charset="-122"/>
                        <a:ea typeface="微软雅黑" panose="020B0503020204020204" charset="-122"/>
                      </a:endParaRPr>
                    </a:p>
                  </a:txBody>
                  <a:tcPr marL="25400" marR="25400" marT="25400" marB="25400" anchor="ctr">
                    <a:lnL>
                      <a:noFill/>
                    </a:lnL>
                    <a:lnR>
                      <a:noFill/>
                    </a:lnR>
                    <a:lnT>
                      <a:noFill/>
                    </a:lnT>
                    <a:lnB>
                      <a:noFill/>
                    </a:lnB>
                    <a:solidFill>
                      <a:srgbClr val="5898CC"/>
                    </a:solidFill>
                  </a:tcPr>
                </a:tc>
              </a:tr>
              <a:tr h="196850">
                <a:tc vMerge="1">
                  <a:tcPr>
                    <a:lnL>
                      <a:noFill/>
                    </a:lnL>
                    <a:lnR w="12700">
                      <a:solidFill>
                        <a:srgbClr val="D9D9D9"/>
                      </a:solidFill>
                      <a:prstDash val="solid"/>
                    </a:lnR>
                  </a:tcPr>
                </a:tc>
                <a:tc vMerge="1">
                  <a:tcPr>
                    <a:lnL w="12700">
                      <a:solidFill>
                        <a:srgbClr val="D9D9D9"/>
                      </a:solidFill>
                      <a:prstDash val="solid"/>
                    </a:lnL>
                    <a:lnR>
                      <a:noFill/>
                    </a:lnR>
                  </a:tcPr>
                </a:tc>
                <a:tc vMerge="1">
                  <a:tcPr>
                    <a:lnL>
                      <a:noFill/>
                    </a:lnL>
                    <a:lnR>
                      <a:noFill/>
                    </a:lnR>
                    <a:lnB>
                      <a:noFill/>
                    </a:lnB>
                  </a:tcPr>
                </a:tc>
                <a:tc>
                  <a:txBody>
                    <a:bodyPr/>
                    <a:p>
                      <a:pPr indent="0" algn="ctr">
                        <a:lnSpc>
                          <a:spcPct val="120000"/>
                        </a:lnSpc>
                        <a:spcBef>
                          <a:spcPts val="0"/>
                        </a:spcBef>
                        <a:spcAft>
                          <a:spcPts val="0"/>
                        </a:spcAft>
                      </a:pPr>
                      <a:r>
                        <a:rPr lang="zh-CN" sz="800" b="1" spc="60">
                          <a:solidFill>
                            <a:srgbClr val="42AAC2"/>
                          </a:solidFill>
                          <a:latin typeface="微软雅黑" panose="020B0503020204020204" charset="-122"/>
                          <a:ea typeface="微软雅黑" panose="020B0503020204020204" charset="-122"/>
                        </a:rPr>
                        <a:t>选矿</a:t>
                      </a:r>
                      <a:endParaRPr lang="zh-CN" sz="800" b="1" spc="60">
                        <a:solidFill>
                          <a:srgbClr val="42AAC2"/>
                        </a:solidFill>
                        <a:latin typeface="微软雅黑" panose="020B0503020204020204" charset="-122"/>
                        <a:ea typeface="微软雅黑" panose="020B0503020204020204" charset="-122"/>
                      </a:endParaRPr>
                    </a:p>
                  </a:txBody>
                  <a:tcPr marL="25400" marR="25400" marT="25400" marB="25400" anchor="ctr">
                    <a:lnL>
                      <a:noFill/>
                    </a:lnL>
                    <a:lnR>
                      <a:noFill/>
                    </a:lnR>
                    <a:lnT>
                      <a:noFill/>
                    </a:lnT>
                    <a:lnB>
                      <a:noFill/>
                    </a:lnB>
                    <a:solidFill>
                      <a:srgbClr val="DAEFF3"/>
                    </a:solidFill>
                  </a:tcPr>
                </a:tc>
                <a:tc>
                  <a:txBody>
                    <a:bodyPr/>
                    <a:p>
                      <a:pPr indent="0" algn="ctr">
                        <a:lnSpc>
                          <a:spcPct val="120000"/>
                        </a:lnSpc>
                        <a:spcBef>
                          <a:spcPts val="0"/>
                        </a:spcBef>
                        <a:spcAft>
                          <a:spcPts val="0"/>
                        </a:spcAft>
                      </a:pPr>
                      <a:r>
                        <a:rPr lang="en-US" sz="800" b="1" spc="60">
                          <a:solidFill>
                            <a:srgbClr val="5898CC"/>
                          </a:solidFill>
                          <a:latin typeface="微软雅黑" panose="020B0503020204020204" charset="-122"/>
                          <a:ea typeface="微软雅黑" panose="020B0503020204020204" charset="-122"/>
                        </a:rPr>
                        <a:t>6%</a:t>
                      </a:r>
                      <a:endParaRPr lang="en-US" sz="800" b="1" spc="60">
                        <a:solidFill>
                          <a:srgbClr val="5898CC"/>
                        </a:solidFill>
                        <a:latin typeface="微软雅黑" panose="020B0503020204020204" charset="-122"/>
                        <a:ea typeface="微软雅黑" panose="020B0503020204020204" charset="-122"/>
                      </a:endParaRPr>
                    </a:p>
                  </a:txBody>
                  <a:tcPr marL="25400" marR="25400" marT="25400" marB="25400" anchor="ctr">
                    <a:lnL>
                      <a:noFill/>
                    </a:lnL>
                    <a:lnR>
                      <a:noFill/>
                    </a:lnR>
                    <a:lnT>
                      <a:noFill/>
                    </a:lnT>
                    <a:lnB>
                      <a:noFill/>
                    </a:lnB>
                    <a:solidFill>
                      <a:srgbClr val="DEEBF5"/>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石灰岩</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a:noFill/>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a:noFill/>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cs typeface="微软雅黑" panose="020B0503020204020204" charset="-122"/>
                        </a:rPr>
                        <a:t>3.5</a:t>
                      </a:r>
                      <a:r>
                        <a:rPr lang="zh-CN" sz="600" b="0" spc="60">
                          <a:solidFill>
                            <a:srgbClr val="404040"/>
                          </a:solidFill>
                          <a:latin typeface="微软雅黑" panose="020B0503020204020204" charset="-122"/>
                          <a:ea typeface="微软雅黑" panose="020B0503020204020204" charset="-122"/>
                          <a:cs typeface="微软雅黑" panose="020B0503020204020204" charset="-122"/>
                        </a:rPr>
                        <a:t>元</a:t>
                      </a:r>
                      <a:r>
                        <a:rPr lang="en-US" sz="600" b="0" spc="60">
                          <a:solidFill>
                            <a:srgbClr val="404040"/>
                          </a:solidFill>
                          <a:latin typeface="微软雅黑" panose="020B0503020204020204" charset="-122"/>
                          <a:ea typeface="微软雅黑" panose="020B0503020204020204" charset="-122"/>
                          <a:cs typeface="微软雅黑" panose="020B0503020204020204" charset="-122"/>
                        </a:rPr>
                        <a:t>/</a:t>
                      </a:r>
                      <a:r>
                        <a:rPr lang="zh-CN" sz="600" b="0" spc="60">
                          <a:solidFill>
                            <a:srgbClr val="404040"/>
                          </a:solidFill>
                          <a:latin typeface="微软雅黑" panose="020B0503020204020204" charset="-122"/>
                          <a:ea typeface="微软雅黑" panose="020B0503020204020204" charset="-122"/>
                          <a:cs typeface="微软雅黑" panose="020B0503020204020204" charset="-122"/>
                        </a:rPr>
                        <a:t>吨</a:t>
                      </a:r>
                      <a:endParaRPr lang="zh-CN" sz="6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solid"/>
                    </a:lnL>
                    <a:lnR>
                      <a:noFill/>
                    </a:lnR>
                    <a:lnT>
                      <a:noFill/>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cs typeface="微软雅黑" panose="020B0503020204020204" charset="-122"/>
                        </a:rPr>
                        <a:t>3.5</a:t>
                      </a:r>
                      <a:r>
                        <a:rPr lang="zh-CN" sz="600" b="0" spc="60">
                          <a:solidFill>
                            <a:srgbClr val="404040"/>
                          </a:solidFill>
                          <a:latin typeface="微软雅黑" panose="020B0503020204020204" charset="-122"/>
                          <a:ea typeface="微软雅黑" panose="020B0503020204020204" charset="-122"/>
                          <a:cs typeface="微软雅黑" panose="020B0503020204020204" charset="-122"/>
                        </a:rPr>
                        <a:t>元</a:t>
                      </a:r>
                      <a:r>
                        <a:rPr lang="en-US" sz="600" b="0" spc="60">
                          <a:solidFill>
                            <a:srgbClr val="404040"/>
                          </a:solidFill>
                          <a:latin typeface="微软雅黑" panose="020B0503020204020204" charset="-122"/>
                          <a:ea typeface="微软雅黑" panose="020B0503020204020204" charset="-122"/>
                          <a:cs typeface="微软雅黑" panose="020B0503020204020204" charset="-122"/>
                        </a:rPr>
                        <a:t>/</a:t>
                      </a:r>
                      <a:r>
                        <a:rPr lang="zh-CN" sz="600" b="0" spc="60">
                          <a:solidFill>
                            <a:srgbClr val="404040"/>
                          </a:solidFill>
                          <a:latin typeface="微软雅黑" panose="020B0503020204020204" charset="-122"/>
                          <a:ea typeface="微软雅黑" panose="020B0503020204020204" charset="-122"/>
                          <a:cs typeface="微软雅黑" panose="020B0503020204020204" charset="-122"/>
                        </a:rPr>
                        <a:t>吨</a:t>
                      </a:r>
                      <a:endParaRPr lang="zh-CN" sz="6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石墨</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5%</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萤石</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硫铁矿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2.50%</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天然石英砂、脉石英、硅线石（矽线石）、珍珠岩</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5%</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5%</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蓝晶石、长石、陶瓷土、耐火粘土、伊利石粘土、石棉、石榴子石</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滑石、叶蜡石、硅灰石、方解石</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4%</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4%</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天然碱</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5%</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2.50%</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芒硝</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5%</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1.50%</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铁矾土</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7%</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7%</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透辉石、重晶石、蛭石、红柱石、石膏</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3%</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云母、沸石</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8%</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vMerge="1">
                  <a:tcPr>
                    <a:lnL w="635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rPr>
                        <a:t>6%</a:t>
                      </a:r>
                      <a:endParaRPr lang="en-US"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tcPr>
                </a:tc>
                <a:tc rowSpan="2">
                  <a:txBody>
                    <a:bodyPr/>
                    <a:p>
                      <a:pPr indent="0" algn="l">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其他粘土（铸型用粘土、砖瓦用粘土、陶粒用粘土、水泥配料用粘土、水泥配料用红土、水泥配料用黄土、水泥配料用泥岩、保温材料用粘土）</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19050">
                      <a:solidFill>
                        <a:srgbClr val="595959"/>
                      </a:solidFill>
                      <a:prstDash val="solid"/>
                    </a:lnB>
                    <a:solidFill>
                      <a:srgbClr val="FFFFFF"/>
                    </a:solidFill>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原矿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cs typeface="微软雅黑" panose="020B0503020204020204" charset="-122"/>
                        </a:rPr>
                        <a:t>1</a:t>
                      </a:r>
                      <a:r>
                        <a:rPr lang="zh-CN" sz="600" b="0" spc="60">
                          <a:solidFill>
                            <a:srgbClr val="404040"/>
                          </a:solidFill>
                          <a:latin typeface="微软雅黑" panose="020B0503020204020204" charset="-122"/>
                          <a:ea typeface="微软雅黑" panose="020B0503020204020204" charset="-122"/>
                          <a:cs typeface="微软雅黑" panose="020B0503020204020204" charset="-122"/>
                        </a:rPr>
                        <a:t>元</a:t>
                      </a:r>
                      <a:r>
                        <a:rPr lang="en-US" sz="600" b="0" spc="60">
                          <a:solidFill>
                            <a:srgbClr val="404040"/>
                          </a:solidFill>
                          <a:latin typeface="微软雅黑" panose="020B0503020204020204" charset="-122"/>
                          <a:ea typeface="微软雅黑" panose="020B0503020204020204" charset="-122"/>
                          <a:cs typeface="微软雅黑" panose="020B0503020204020204" charset="-122"/>
                        </a:rPr>
                        <a:t>/</a:t>
                      </a:r>
                      <a:r>
                        <a:rPr lang="zh-CN" sz="600" b="0" spc="60">
                          <a:solidFill>
                            <a:srgbClr val="404040"/>
                          </a:solidFill>
                          <a:latin typeface="微软雅黑" panose="020B0503020204020204" charset="-122"/>
                          <a:ea typeface="微软雅黑" panose="020B0503020204020204" charset="-122"/>
                          <a:cs typeface="微软雅黑" panose="020B0503020204020204" charset="-122"/>
                        </a:rPr>
                        <a:t>吨</a:t>
                      </a:r>
                      <a:endParaRPr lang="zh-CN" sz="6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60020">
                <a:tc vMerge="1">
                  <a:tcPr>
                    <a:lnL>
                      <a:noFill/>
                    </a:lnL>
                    <a:lnR w="12700">
                      <a:solidFill>
                        <a:srgbClr val="D9D9D9"/>
                      </a:solidFill>
                      <a:prstDash val="solid"/>
                    </a:lnR>
                    <a:lnB w="19050">
                      <a:solidFill>
                        <a:srgbClr val="595959"/>
                      </a:solidFill>
                      <a:prstDash val="solid"/>
                    </a:lnB>
                  </a:tcPr>
                </a:tc>
                <a:tc vMerge="1">
                  <a:tcPr>
                    <a:lnL w="12700">
                      <a:solidFill>
                        <a:srgbClr val="D9D9D9"/>
                      </a:solidFill>
                      <a:prstDash val="solid"/>
                    </a:lnL>
                    <a:lnR w="6350">
                      <a:solidFill>
                        <a:srgbClr val="D9D9D9"/>
                      </a:solidFill>
                      <a:prstDash val="solid"/>
                    </a:lnR>
                    <a:lnB w="19050">
                      <a:solidFill>
                        <a:srgbClr val="595959"/>
                      </a:solidFill>
                      <a:prstDash val="solid"/>
                    </a:lnB>
                  </a:tcPr>
                </a:tc>
                <a:tc vMerge="1">
                  <a:tcPr>
                    <a:lnL w="6350">
                      <a:solidFill>
                        <a:srgbClr val="D9D9D9"/>
                      </a:solidFill>
                      <a:prstDash val="solid"/>
                    </a:lnL>
                    <a:lnR w="6350">
                      <a:solidFill>
                        <a:srgbClr val="D9D9D9"/>
                      </a:solidFill>
                      <a:prstDash val="solid"/>
                    </a:lnR>
                    <a:lnB w="19050">
                      <a:solidFill>
                        <a:srgbClr val="595959"/>
                      </a:solidFill>
                      <a:prstDash val="solid"/>
                    </a:lnB>
                  </a:tcPr>
                </a:tc>
                <a:tc>
                  <a:txBody>
                    <a:bodyPr/>
                    <a:p>
                      <a:pPr indent="0" algn="ctr">
                        <a:lnSpc>
                          <a:spcPct val="120000"/>
                        </a:lnSpc>
                        <a:spcBef>
                          <a:spcPts val="0"/>
                        </a:spcBef>
                        <a:spcAft>
                          <a:spcPts val="0"/>
                        </a:spcAft>
                      </a:pPr>
                      <a:r>
                        <a:rPr lang="zh-CN" sz="600" b="0" spc="60">
                          <a:solidFill>
                            <a:srgbClr val="404040"/>
                          </a:solidFill>
                          <a:latin typeface="微软雅黑" panose="020B0503020204020204" charset="-122"/>
                          <a:ea typeface="微软雅黑" panose="020B0503020204020204" charset="-122"/>
                        </a:rPr>
                        <a:t>选矿</a:t>
                      </a:r>
                      <a:endParaRPr lang="zh-CN" sz="6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19050">
                      <a:solidFill>
                        <a:srgbClr val="595959"/>
                      </a:solidFill>
                      <a:prstDash val="solid"/>
                    </a:lnB>
                    <a:solidFill>
                      <a:srgbClr val="FFFFFF"/>
                    </a:solidFill>
                  </a:tcPr>
                </a:tc>
                <a:tc>
                  <a:txBody>
                    <a:bodyPr/>
                    <a:p>
                      <a:pPr indent="0" algn="ctr">
                        <a:lnSpc>
                          <a:spcPct val="120000"/>
                        </a:lnSpc>
                        <a:spcBef>
                          <a:spcPts val="0"/>
                        </a:spcBef>
                        <a:spcAft>
                          <a:spcPts val="0"/>
                        </a:spcAft>
                      </a:pPr>
                      <a:r>
                        <a:rPr lang="en-US" sz="600" b="0" spc="60">
                          <a:solidFill>
                            <a:srgbClr val="404040"/>
                          </a:solidFill>
                          <a:latin typeface="微软雅黑" panose="020B0503020204020204" charset="-122"/>
                          <a:ea typeface="微软雅黑" panose="020B0503020204020204" charset="-122"/>
                          <a:cs typeface="微软雅黑" panose="020B0503020204020204" charset="-122"/>
                        </a:rPr>
                        <a:t>1</a:t>
                      </a:r>
                      <a:r>
                        <a:rPr lang="zh-CN" sz="600" b="0" spc="60">
                          <a:solidFill>
                            <a:srgbClr val="404040"/>
                          </a:solidFill>
                          <a:latin typeface="微软雅黑" panose="020B0503020204020204" charset="-122"/>
                          <a:ea typeface="微软雅黑" panose="020B0503020204020204" charset="-122"/>
                          <a:cs typeface="微软雅黑" panose="020B0503020204020204" charset="-122"/>
                        </a:rPr>
                        <a:t>元</a:t>
                      </a:r>
                      <a:r>
                        <a:rPr lang="en-US" sz="600" b="0" spc="60">
                          <a:solidFill>
                            <a:srgbClr val="404040"/>
                          </a:solidFill>
                          <a:latin typeface="微软雅黑" panose="020B0503020204020204" charset="-122"/>
                          <a:ea typeface="微软雅黑" panose="020B0503020204020204" charset="-122"/>
                          <a:cs typeface="微软雅黑" panose="020B0503020204020204" charset="-122"/>
                        </a:rPr>
                        <a:t>/</a:t>
                      </a:r>
                      <a:r>
                        <a:rPr lang="zh-CN" sz="600" b="0" spc="60">
                          <a:solidFill>
                            <a:srgbClr val="404040"/>
                          </a:solidFill>
                          <a:latin typeface="微软雅黑" panose="020B0503020204020204" charset="-122"/>
                          <a:ea typeface="微软雅黑" panose="020B0503020204020204" charset="-122"/>
                          <a:cs typeface="微软雅黑" panose="020B0503020204020204" charset="-122"/>
                        </a:rPr>
                        <a:t>吨</a:t>
                      </a:r>
                      <a:endParaRPr lang="zh-CN" sz="6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19050">
                      <a:solidFill>
                        <a:srgbClr val="595959"/>
                      </a:solidFill>
                      <a:prstDash val="solid"/>
                    </a:lnB>
                    <a:solidFill>
                      <a:srgbClr val="FFFFFF"/>
                    </a:solidFill>
                  </a:tcPr>
                </a:tc>
              </a:tr>
            </a:tbl>
          </a:graphicData>
        </a:graphic>
      </p:graphicFrame>
      <p:sp>
        <p:nvSpPr>
          <p:cNvPr id="3" name="矩形 2"/>
          <p:cNvSpPr/>
          <p:nvPr>
            <p:custDataLst>
              <p:tags r:id="rId2"/>
            </p:custDataLst>
          </p:nvPr>
        </p:nvSpPr>
        <p:spPr>
          <a:xfrm>
            <a:off x="0" y="607060"/>
            <a:ext cx="575310" cy="5643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8" name="椭圆 7"/>
          <p:cNvSpPr/>
          <p:nvPr>
            <p:custDataLst>
              <p:tags r:id="rId3"/>
            </p:custDataLst>
          </p:nvPr>
        </p:nvSpPr>
        <p:spPr>
          <a:xfrm>
            <a:off x="161449" y="1030605"/>
            <a:ext cx="252413" cy="336550"/>
          </a:xfrm>
          <a:prstGeom prst="ellipse">
            <a:avLst/>
          </a:prstGeom>
          <a:solidFill>
            <a:srgbClr val="F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9" name="等腰三角形 8"/>
          <p:cNvSpPr/>
          <p:nvPr>
            <p:custDataLst>
              <p:tags r:id="rId4"/>
            </p:custDataLst>
          </p:nvPr>
        </p:nvSpPr>
        <p:spPr>
          <a:xfrm rot="5400000">
            <a:off x="260248" y="1154706"/>
            <a:ext cx="76863" cy="8834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grpSp>
        <p:nvGrpSpPr>
          <p:cNvPr id="10" name="组合 9"/>
          <p:cNvGrpSpPr/>
          <p:nvPr>
            <p:custDataLst>
              <p:tags r:id="rId5"/>
            </p:custDataLst>
          </p:nvPr>
        </p:nvGrpSpPr>
        <p:grpSpPr>
          <a:xfrm>
            <a:off x="211325" y="5752783"/>
            <a:ext cx="152659" cy="74612"/>
            <a:chOff x="9839643" y="910585"/>
            <a:chExt cx="203545" cy="74612"/>
          </a:xfrm>
        </p:grpSpPr>
        <p:cxnSp>
          <p:nvCxnSpPr>
            <p:cNvPr id="11" name="直接连接符 10"/>
            <p:cNvCxnSpPr/>
            <p:nvPr>
              <p:custDataLst>
                <p:tags r:id="rId6"/>
              </p:custDataLst>
            </p:nvPr>
          </p:nvCxnSpPr>
          <p:spPr>
            <a:xfrm>
              <a:off x="9839643" y="910585"/>
              <a:ext cx="20354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7"/>
              </p:custDataLst>
            </p:nvPr>
          </p:nvCxnSpPr>
          <p:spPr>
            <a:xfrm>
              <a:off x="9839643" y="985197"/>
              <a:ext cx="15557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文本框 35"/>
          <p:cNvSpPr txBox="1"/>
          <p:nvPr>
            <p:custDataLst>
              <p:tags r:id="rId8"/>
            </p:custDataLst>
          </p:nvPr>
        </p:nvSpPr>
        <p:spPr>
          <a:xfrm>
            <a:off x="1203592" y="1145540"/>
            <a:ext cx="551815" cy="4566920"/>
          </a:xfrm>
          <a:prstGeom prst="rect">
            <a:avLst/>
          </a:prstGeom>
          <a:noFill/>
        </p:spPr>
        <p:txBody>
          <a:bodyPr vert="eaVert" wrap="square" rtlCol="0">
            <a:spAutoFit/>
          </a:bodyPr>
          <a:p>
            <a:pPr marL="0" indent="0" algn="l">
              <a:lnSpc>
                <a:spcPct val="100000"/>
              </a:lnSpc>
              <a:spcBef>
                <a:spcPts val="0"/>
              </a:spcBef>
              <a:spcAft>
                <a:spcPts val="0"/>
              </a:spcAft>
              <a:buSzPct val="100000"/>
              <a:buNone/>
            </a:pPr>
            <a:r>
              <a:rPr lang="zh-CN" sz="2400" b="1" u="none" strike="noStrike" spc="300" baseline="0" dirty="0">
                <a:solidFill>
                  <a:srgbClr val="8569B8"/>
                </a:solidFill>
                <a:latin typeface="Arial" panose="020B0604020202020204" pitchFamily="34" charset="0"/>
                <a:ea typeface="微软雅黑" panose="020B0503020204020204" charset="-122"/>
                <a:cs typeface="Arial" panose="020B0604020202020204" pitchFamily="34" charset="0"/>
              </a:rPr>
              <a:t>河南省资源税税目税率表</a:t>
            </a:r>
            <a:endParaRPr lang="zh-CN" sz="2400" b="1" u="none" strike="noStrike" spc="300" baseline="0" dirty="0">
              <a:solidFill>
                <a:srgbClr val="8569B8"/>
              </a:solidFill>
              <a:latin typeface="Arial" panose="020B0604020202020204" pitchFamily="34" charset="0"/>
              <a:ea typeface="微软雅黑" panose="020B0503020204020204" charset="-122"/>
              <a:cs typeface="Arial" panose="020B0604020202020204" pitchFamily="34" charset="0"/>
            </a:endParaRPr>
          </a:p>
        </p:txBody>
      </p:sp>
      <p:sp>
        <p:nvSpPr>
          <p:cNvPr id="38" name="文本框 37"/>
          <p:cNvSpPr txBox="1"/>
          <p:nvPr>
            <p:custDataLst>
              <p:tags r:id="rId9"/>
            </p:custDataLst>
          </p:nvPr>
        </p:nvSpPr>
        <p:spPr>
          <a:xfrm>
            <a:off x="1973580" y="5943174"/>
            <a:ext cx="465784" cy="375552"/>
          </a:xfrm>
          <a:prstGeom prst="rect">
            <a:avLst/>
          </a:prstGeom>
          <a:noFill/>
        </p:spPr>
        <p:txBody>
          <a:bodyPr wrap="square" rtlCol="0">
            <a:spAutoFit/>
          </a:bodyPr>
          <a:p>
            <a:pPr>
              <a:lnSpc>
                <a:spcPct val="150000"/>
              </a:lnSpc>
            </a:pPr>
            <a:r>
              <a:rPr lang="en-US" altLang="zh-CN" sz="1050" dirty="0">
                <a:solidFill>
                  <a:srgbClr val="404040"/>
                </a:solidFill>
                <a:latin typeface="Arial" panose="020B0604020202020204" pitchFamily="34" charset="0"/>
                <a:ea typeface="微软雅黑 Light" panose="020B0502040204020203" pitchFamily="34" charset="-122"/>
                <a:cs typeface="Arial" panose="020B0604020202020204" pitchFamily="34" charset="0"/>
              </a:rPr>
              <a:t>2019</a:t>
            </a:r>
            <a:endParaRPr lang="en-US" altLang="zh-CN" sz="1050" dirty="0">
              <a:solidFill>
                <a:srgbClr val="404040"/>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39" name="矩形 38"/>
          <p:cNvSpPr/>
          <p:nvPr>
            <p:custDataLst>
              <p:tags r:id="rId10"/>
            </p:custDataLst>
          </p:nvPr>
        </p:nvSpPr>
        <p:spPr>
          <a:xfrm>
            <a:off x="8541690" y="5408004"/>
            <a:ext cx="27000" cy="3044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40" name="矩形 39"/>
          <p:cNvSpPr/>
          <p:nvPr>
            <p:custDataLst>
              <p:tags r:id="rId11"/>
            </p:custDataLst>
          </p:nvPr>
        </p:nvSpPr>
        <p:spPr>
          <a:xfrm>
            <a:off x="8541690" y="1145540"/>
            <a:ext cx="27000" cy="3044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45" name="矩形 44"/>
          <p:cNvSpPr/>
          <p:nvPr>
            <p:custDataLst>
              <p:tags r:id="rId12"/>
            </p:custDataLst>
          </p:nvPr>
        </p:nvSpPr>
        <p:spPr>
          <a:xfrm>
            <a:off x="274155" y="3276772"/>
            <a:ext cx="27000" cy="3044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Tree>
    <p:custDataLst>
      <p:tags r:id="rId13"/>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custDataLst>
              <p:tags r:id="rId1"/>
            </p:custDataLst>
          </p:nvPr>
        </p:nvGraphicFramePr>
        <p:xfrm>
          <a:off x="2546185" y="1243013"/>
          <a:ext cx="5081270" cy="4371975"/>
        </p:xfrm>
        <a:graphic>
          <a:graphicData uri="http://schemas.openxmlformats.org/drawingml/2006/table">
            <a:tbl>
              <a:tblPr/>
              <a:tblGrid>
                <a:gridCol w="1161415"/>
                <a:gridCol w="2810510"/>
                <a:gridCol w="364490"/>
                <a:gridCol w="744855"/>
              </a:tblGrid>
              <a:tr h="225425">
                <a:tc rowSpan="18">
                  <a:txBody>
                    <a:bodyPr/>
                    <a:p>
                      <a:pPr indent="0" algn="l">
                        <a:lnSpc>
                          <a:spcPct val="120000"/>
                        </a:lnSpc>
                        <a:spcBef>
                          <a:spcPts val="0"/>
                        </a:spcBef>
                        <a:spcAft>
                          <a:spcPts val="0"/>
                        </a:spcAft>
                      </a:pPr>
                      <a:r>
                        <a:rPr lang="zh-CN" sz="900" b="1" spc="60">
                          <a:solidFill>
                            <a:srgbClr val="FFFFFF"/>
                          </a:solidFill>
                          <a:latin typeface="微软雅黑" panose="020B0503020204020204" charset="-122"/>
                          <a:ea typeface="微软雅黑" panose="020B0503020204020204" charset="-122"/>
                          <a:cs typeface="微软雅黑" panose="020B0503020204020204" charset="-122"/>
                        </a:rPr>
                        <a:t>岩石类（</a:t>
                      </a:r>
                      <a:r>
                        <a:rPr lang="en-US" sz="900" b="1" spc="60">
                          <a:solidFill>
                            <a:srgbClr val="FFFFFF"/>
                          </a:solidFill>
                          <a:latin typeface="微软雅黑" panose="020B0503020204020204" charset="-122"/>
                          <a:ea typeface="微软雅黑" panose="020B0503020204020204" charset="-122"/>
                          <a:cs typeface="微软雅黑" panose="020B0503020204020204" charset="-122"/>
                        </a:rPr>
                        <a:t>19</a:t>
                      </a:r>
                      <a:r>
                        <a:rPr lang="zh-CN" sz="900" b="1" spc="60">
                          <a:solidFill>
                            <a:srgbClr val="FFFFFF"/>
                          </a:solidFill>
                          <a:latin typeface="微软雅黑" panose="020B0503020204020204" charset="-122"/>
                          <a:ea typeface="微软雅黑" panose="020B0503020204020204" charset="-122"/>
                          <a:cs typeface="微软雅黑" panose="020B0503020204020204" charset="-122"/>
                        </a:rPr>
                        <a:t>个）</a:t>
                      </a:r>
                      <a:endParaRPr lang="zh-CN" sz="900" b="1" spc="60">
                        <a:solidFill>
                          <a:srgbClr val="FFFFFF"/>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a:noFill/>
                    </a:lnL>
                    <a:lnR w="12700">
                      <a:solidFill>
                        <a:srgbClr val="D9D9D9"/>
                      </a:solidFill>
                      <a:prstDash val="solid"/>
                    </a:lnR>
                    <a:lnT>
                      <a:noFill/>
                    </a:lnT>
                    <a:lnB w="6350">
                      <a:solidFill>
                        <a:srgbClr val="D9D9D9"/>
                      </a:solidFill>
                      <a:prstDash val="solid"/>
                    </a:lnB>
                    <a:solidFill>
                      <a:srgbClr val="FFFFFF"/>
                    </a:solidFill>
                  </a:tcPr>
                </a:tc>
                <a:tc rowSpan="2">
                  <a:txBody>
                    <a:bodyPr/>
                    <a:p>
                      <a:pPr indent="0" algn="ctr">
                        <a:lnSpc>
                          <a:spcPct val="120000"/>
                        </a:lnSpc>
                        <a:spcBef>
                          <a:spcPts val="0"/>
                        </a:spcBef>
                        <a:spcAft>
                          <a:spcPts val="0"/>
                        </a:spcAft>
                      </a:pPr>
                      <a:r>
                        <a:rPr lang="zh-CN" sz="900" b="1" spc="60">
                          <a:solidFill>
                            <a:srgbClr val="FFFFFF"/>
                          </a:solidFill>
                          <a:latin typeface="微软雅黑" panose="020B0503020204020204" charset="-122"/>
                          <a:ea typeface="微软雅黑" panose="020B0503020204020204" charset="-122"/>
                        </a:rPr>
                        <a:t>大理岩</a:t>
                      </a:r>
                      <a:endParaRPr lang="zh-CN" sz="900" b="1" spc="60">
                        <a:solidFill>
                          <a:srgbClr val="FFFFFF"/>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a:noFill/>
                    </a:lnR>
                    <a:lnT>
                      <a:noFill/>
                    </a:lnT>
                    <a:lnB>
                      <a:noFill/>
                    </a:lnB>
                    <a:solidFill>
                      <a:srgbClr val="54C888"/>
                    </a:solidFill>
                  </a:tcPr>
                </a:tc>
                <a:tc>
                  <a:txBody>
                    <a:bodyPr/>
                    <a:p>
                      <a:pPr indent="0" algn="ctr">
                        <a:lnSpc>
                          <a:spcPct val="120000"/>
                        </a:lnSpc>
                        <a:spcBef>
                          <a:spcPts val="0"/>
                        </a:spcBef>
                        <a:spcAft>
                          <a:spcPts val="0"/>
                        </a:spcAft>
                      </a:pPr>
                      <a:r>
                        <a:rPr lang="zh-CN" sz="900" b="1" spc="60">
                          <a:solidFill>
                            <a:srgbClr val="FFFFFF"/>
                          </a:solidFill>
                          <a:latin typeface="微软雅黑" panose="020B0503020204020204" charset="-122"/>
                          <a:ea typeface="微软雅黑" panose="020B0503020204020204" charset="-122"/>
                        </a:rPr>
                        <a:t>原矿</a:t>
                      </a:r>
                      <a:endParaRPr lang="zh-CN" sz="900" b="1" spc="60">
                        <a:solidFill>
                          <a:srgbClr val="FFFFFF"/>
                        </a:solidFill>
                        <a:latin typeface="微软雅黑" panose="020B0503020204020204" charset="-122"/>
                        <a:ea typeface="微软雅黑" panose="020B0503020204020204" charset="-122"/>
                      </a:endParaRPr>
                    </a:p>
                  </a:txBody>
                  <a:tcPr marL="25400" marR="25400" marT="25400" marB="25400" anchor="ctr">
                    <a:lnL>
                      <a:noFill/>
                    </a:lnL>
                    <a:lnR>
                      <a:noFill/>
                    </a:lnR>
                    <a:lnT>
                      <a:noFill/>
                    </a:lnT>
                    <a:lnB>
                      <a:noFill/>
                    </a:lnB>
                    <a:solidFill>
                      <a:srgbClr val="42C2AA"/>
                    </a:solidFill>
                  </a:tcPr>
                </a:tc>
                <a:tc>
                  <a:txBody>
                    <a:bodyPr/>
                    <a:p>
                      <a:pPr indent="0" algn="ctr">
                        <a:lnSpc>
                          <a:spcPct val="120000"/>
                        </a:lnSpc>
                        <a:spcBef>
                          <a:spcPts val="0"/>
                        </a:spcBef>
                        <a:spcAft>
                          <a:spcPts val="0"/>
                        </a:spcAft>
                      </a:pPr>
                      <a:r>
                        <a:rPr lang="en-US" sz="900" b="1" spc="60">
                          <a:solidFill>
                            <a:srgbClr val="FFFFFF"/>
                          </a:solidFill>
                          <a:latin typeface="微软雅黑" panose="020B0503020204020204" charset="-122"/>
                          <a:ea typeface="微软雅黑" panose="020B0503020204020204" charset="-122"/>
                        </a:rPr>
                        <a:t>5%</a:t>
                      </a:r>
                      <a:endParaRPr lang="en-US" sz="900" b="1" spc="60">
                        <a:solidFill>
                          <a:srgbClr val="FFFFFF"/>
                        </a:solidFill>
                        <a:latin typeface="微软雅黑" panose="020B0503020204020204" charset="-122"/>
                        <a:ea typeface="微软雅黑" panose="020B0503020204020204" charset="-122"/>
                      </a:endParaRPr>
                    </a:p>
                  </a:txBody>
                  <a:tcPr marL="25400" marR="25400" marT="25400" marB="25400" anchor="ctr">
                    <a:lnL>
                      <a:noFill/>
                    </a:lnL>
                    <a:lnR>
                      <a:noFill/>
                    </a:lnR>
                    <a:lnT>
                      <a:noFill/>
                    </a:lnT>
                    <a:lnB>
                      <a:noFill/>
                    </a:lnB>
                    <a:solidFill>
                      <a:srgbClr val="42AAC2"/>
                    </a:solidFill>
                  </a:tcPr>
                </a:tc>
              </a:tr>
              <a:tr h="225425">
                <a:tc vMerge="1">
                  <a:tcPr>
                    <a:lnL>
                      <a:noFill/>
                    </a:lnL>
                    <a:lnR w="12700">
                      <a:solidFill>
                        <a:srgbClr val="D9D9D9"/>
                      </a:solidFill>
                      <a:prstDash val="solid"/>
                    </a:lnR>
                  </a:tcPr>
                </a:tc>
                <a:tc vMerge="1">
                  <a:tcPr>
                    <a:lnL w="12700">
                      <a:solidFill>
                        <a:srgbClr val="D9D9D9"/>
                      </a:solidFill>
                      <a:prstDash val="solid"/>
                    </a:lnL>
                    <a:lnR>
                      <a:noFill/>
                    </a:lnR>
                    <a:lnB>
                      <a:noFill/>
                    </a:lnB>
                  </a:tcPr>
                </a:tc>
                <a:tc>
                  <a:txBody>
                    <a:bodyPr/>
                    <a:p>
                      <a:pPr indent="0" algn="ctr">
                        <a:lnSpc>
                          <a:spcPct val="120000"/>
                        </a:lnSpc>
                        <a:spcBef>
                          <a:spcPts val="0"/>
                        </a:spcBef>
                        <a:spcAft>
                          <a:spcPts val="0"/>
                        </a:spcAft>
                      </a:pPr>
                      <a:r>
                        <a:rPr lang="zh-CN" sz="900" b="1" spc="60">
                          <a:solidFill>
                            <a:srgbClr val="42C2AA"/>
                          </a:solidFill>
                          <a:latin typeface="微软雅黑" panose="020B0503020204020204" charset="-122"/>
                          <a:ea typeface="微软雅黑" panose="020B0503020204020204" charset="-122"/>
                        </a:rPr>
                        <a:t>选矿</a:t>
                      </a:r>
                      <a:endParaRPr lang="zh-CN" sz="900" b="1" spc="60">
                        <a:solidFill>
                          <a:srgbClr val="42C2AA"/>
                        </a:solidFill>
                        <a:latin typeface="微软雅黑" panose="020B0503020204020204" charset="-122"/>
                        <a:ea typeface="微软雅黑" panose="020B0503020204020204" charset="-122"/>
                      </a:endParaRPr>
                    </a:p>
                  </a:txBody>
                  <a:tcPr marL="25400" marR="25400" marT="25400" marB="25400" anchor="ctr">
                    <a:lnL>
                      <a:noFill/>
                    </a:lnL>
                    <a:lnR>
                      <a:noFill/>
                    </a:lnR>
                    <a:lnT>
                      <a:noFill/>
                    </a:lnT>
                    <a:lnB>
                      <a:noFill/>
                    </a:lnB>
                    <a:solidFill>
                      <a:srgbClr val="DAF3EE"/>
                    </a:solidFill>
                  </a:tcPr>
                </a:tc>
                <a:tc>
                  <a:txBody>
                    <a:bodyPr/>
                    <a:p>
                      <a:pPr indent="0" algn="ctr">
                        <a:lnSpc>
                          <a:spcPct val="120000"/>
                        </a:lnSpc>
                        <a:spcBef>
                          <a:spcPts val="0"/>
                        </a:spcBef>
                        <a:spcAft>
                          <a:spcPts val="0"/>
                        </a:spcAft>
                      </a:pPr>
                      <a:r>
                        <a:rPr lang="en-US" sz="900" b="1" spc="60">
                          <a:solidFill>
                            <a:srgbClr val="42AAC2"/>
                          </a:solidFill>
                          <a:latin typeface="微软雅黑" panose="020B0503020204020204" charset="-122"/>
                          <a:ea typeface="微软雅黑" panose="020B0503020204020204" charset="-122"/>
                        </a:rPr>
                        <a:t>2.50%</a:t>
                      </a:r>
                      <a:endParaRPr lang="en-US" sz="900" b="1" spc="60">
                        <a:solidFill>
                          <a:srgbClr val="42AAC2"/>
                        </a:solidFill>
                        <a:latin typeface="微软雅黑" panose="020B0503020204020204" charset="-122"/>
                        <a:ea typeface="微软雅黑" panose="020B0503020204020204" charset="-122"/>
                      </a:endParaRPr>
                    </a:p>
                  </a:txBody>
                  <a:tcPr marL="25400" marR="25400" marT="25400" marB="25400" anchor="ctr">
                    <a:lnL>
                      <a:noFill/>
                    </a:lnL>
                    <a:lnR>
                      <a:noFill/>
                    </a:lnR>
                    <a:lnT>
                      <a:noFill/>
                    </a:lnT>
                    <a:lnB>
                      <a:noFill/>
                    </a:lnB>
                    <a:solidFill>
                      <a:srgbClr val="DAEFF3"/>
                    </a:solidFill>
                  </a:tcPr>
                </a:tc>
              </a:tr>
              <a:tr h="186690">
                <a:tc vMerge="1">
                  <a:tcPr>
                    <a:lnL>
                      <a:noFill/>
                    </a:lnL>
                    <a:lnR w="12700">
                      <a:solidFill>
                        <a:srgbClr val="D9D9D9"/>
                      </a:solidFill>
                      <a:prstDash val="solid"/>
                    </a:lnR>
                  </a:tcPr>
                </a:tc>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花岗岩</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w="6350">
                      <a:solidFill>
                        <a:srgbClr val="D9D9D9"/>
                      </a:solidFill>
                      <a:prstDash val="solid"/>
                    </a:lnR>
                    <a:lnT>
                      <a:noFill/>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a:noFill/>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5%</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a:noFill/>
                    </a:lnT>
                    <a:lnB w="6350">
                      <a:solidFill>
                        <a:srgbClr val="D9D9D9"/>
                      </a:solidFill>
                      <a:prstDash val="solid"/>
                    </a:lnB>
                    <a:solidFill>
                      <a:srgbClr val="FFFFFF"/>
                    </a:solidFill>
                  </a:tcPr>
                </a:tc>
              </a:tr>
              <a:tr h="18669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3%</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石英岩</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2.50%</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2%</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白云岩、安山岩、玄武岩</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4%</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4%</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砂岩、辉绿岩、蛇纹岩、泥灰岩、天然油石、橄榄岩</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3%</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3%</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板岩、浮石、凝灰岩、片麻岩</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2%</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2%</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页岩</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8%</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4%</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霞石正长岩</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1.50%</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7325">
                <a:tc vMerge="1">
                  <a:tcPr>
                    <a:lnL>
                      <a:noFill/>
                    </a:lnL>
                    <a:lnR w="12700">
                      <a:solidFill>
                        <a:srgbClr val="D9D9D9"/>
                      </a:solidFill>
                      <a:prstDash val="solid"/>
                    </a:lnR>
                  </a:tcPr>
                </a:tc>
                <a:tc vMerge="1">
                  <a:tcPr>
                    <a:lnL w="1270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1.50%</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tcPr>
                </a:tc>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砂石</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cs typeface="微软雅黑" panose="020B0503020204020204" charset="-122"/>
                        </a:rPr>
                        <a:t>3.5</a:t>
                      </a:r>
                      <a:r>
                        <a:rPr lang="zh-CN" sz="700" b="0" spc="60">
                          <a:solidFill>
                            <a:srgbClr val="404040"/>
                          </a:solidFill>
                          <a:latin typeface="微软雅黑" panose="020B0503020204020204" charset="-122"/>
                          <a:ea typeface="微软雅黑" panose="020B0503020204020204" charset="-122"/>
                          <a:cs typeface="微软雅黑" panose="020B0503020204020204" charset="-122"/>
                        </a:rPr>
                        <a:t>元</a:t>
                      </a:r>
                      <a:r>
                        <a:rPr lang="en-US" sz="700" b="0" spc="60">
                          <a:solidFill>
                            <a:srgbClr val="404040"/>
                          </a:solidFill>
                          <a:latin typeface="微软雅黑" panose="020B0503020204020204" charset="-122"/>
                          <a:ea typeface="微软雅黑" panose="020B0503020204020204" charset="-122"/>
                          <a:cs typeface="微软雅黑" panose="020B0503020204020204" charset="-122"/>
                        </a:rPr>
                        <a:t>/</a:t>
                      </a:r>
                      <a:r>
                        <a:rPr lang="zh-CN" sz="700" b="0" spc="60">
                          <a:solidFill>
                            <a:srgbClr val="404040"/>
                          </a:solidFill>
                          <a:latin typeface="微软雅黑" panose="020B0503020204020204" charset="-122"/>
                          <a:ea typeface="微软雅黑" panose="020B0503020204020204" charset="-122"/>
                          <a:cs typeface="微软雅黑" panose="020B0503020204020204" charset="-122"/>
                        </a:rPr>
                        <a:t>吨</a:t>
                      </a:r>
                      <a:endParaRPr lang="zh-CN" sz="7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lnB w="6350">
                      <a:solidFill>
                        <a:srgbClr val="D9D9D9"/>
                      </a:solidFill>
                      <a:prstDash val="solid"/>
                    </a:lnB>
                  </a:tcPr>
                </a:tc>
                <a:tc vMerge="1">
                  <a:tcPr>
                    <a:lnL w="1270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cs typeface="微软雅黑" panose="020B0503020204020204" charset="-122"/>
                        </a:rPr>
                        <a:t>3.5</a:t>
                      </a:r>
                      <a:r>
                        <a:rPr lang="zh-CN" sz="700" b="0" spc="60">
                          <a:solidFill>
                            <a:srgbClr val="404040"/>
                          </a:solidFill>
                          <a:latin typeface="微软雅黑" panose="020B0503020204020204" charset="-122"/>
                          <a:ea typeface="微软雅黑" panose="020B0503020204020204" charset="-122"/>
                          <a:cs typeface="微软雅黑" panose="020B0503020204020204" charset="-122"/>
                        </a:rPr>
                        <a:t>元</a:t>
                      </a:r>
                      <a:r>
                        <a:rPr lang="en-US" sz="700" b="0" spc="60">
                          <a:solidFill>
                            <a:srgbClr val="404040"/>
                          </a:solidFill>
                          <a:latin typeface="微软雅黑" panose="020B0503020204020204" charset="-122"/>
                          <a:ea typeface="微软雅黑" panose="020B0503020204020204" charset="-122"/>
                          <a:cs typeface="微软雅黑" panose="020B0503020204020204" charset="-122"/>
                        </a:rPr>
                        <a:t>/</a:t>
                      </a:r>
                      <a:r>
                        <a:rPr lang="zh-CN" sz="700" b="0" spc="60">
                          <a:solidFill>
                            <a:srgbClr val="404040"/>
                          </a:solidFill>
                          <a:latin typeface="微软雅黑" panose="020B0503020204020204" charset="-122"/>
                          <a:ea typeface="微软雅黑" panose="020B0503020204020204" charset="-122"/>
                          <a:cs typeface="微软雅黑" panose="020B0503020204020204" charset="-122"/>
                        </a:rPr>
                        <a:t>吨</a:t>
                      </a:r>
                      <a:endParaRPr lang="zh-CN" sz="7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cs typeface="微软雅黑" panose="020B0503020204020204" charset="-122"/>
                        </a:rPr>
                        <a:t>宝玉石类（</a:t>
                      </a:r>
                      <a:r>
                        <a:rPr lang="en-US" sz="700" b="0" spc="60">
                          <a:solidFill>
                            <a:srgbClr val="404040"/>
                          </a:solidFill>
                          <a:latin typeface="微软雅黑" panose="020B0503020204020204" charset="-122"/>
                          <a:ea typeface="微软雅黑" panose="020B0503020204020204" charset="-122"/>
                          <a:cs typeface="微软雅黑" panose="020B0503020204020204" charset="-122"/>
                        </a:rPr>
                        <a:t>1</a:t>
                      </a:r>
                      <a:r>
                        <a:rPr lang="zh-CN" sz="700" b="0" spc="60">
                          <a:solidFill>
                            <a:srgbClr val="404040"/>
                          </a:solidFill>
                          <a:latin typeface="微软雅黑" panose="020B0503020204020204" charset="-122"/>
                          <a:ea typeface="微软雅黑" panose="020B0503020204020204" charset="-122"/>
                          <a:cs typeface="微软雅黑" panose="020B0503020204020204" charset="-122"/>
                        </a:rPr>
                        <a:t>个）</a:t>
                      </a:r>
                      <a:endParaRPr lang="zh-CN" sz="7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a:noFill/>
                    </a:lnL>
                    <a:lnR w="12700">
                      <a:solidFill>
                        <a:srgbClr val="D9D9D9"/>
                      </a:solidFill>
                      <a:prstDash val="solid"/>
                    </a:lnR>
                    <a:lnT w="6350">
                      <a:solidFill>
                        <a:srgbClr val="D9D9D9"/>
                      </a:solidFill>
                      <a:prstDash val="solid"/>
                    </a:lnT>
                    <a:lnB w="6350">
                      <a:solidFill>
                        <a:srgbClr val="D9D9D9"/>
                      </a:solidFill>
                      <a:prstDash val="solid"/>
                    </a:lnB>
                    <a:solidFill>
                      <a:srgbClr val="FFFFFF"/>
                    </a:solidFill>
                  </a:tcPr>
                </a:tc>
                <a:tc rowSpan="2">
                  <a:txBody>
                    <a:bodyPr/>
                    <a:p>
                      <a:pPr indent="0" algn="l">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玉石</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1270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8%</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vMerge="1">
                  <a:tcPr>
                    <a:lnL>
                      <a:noFill/>
                    </a:lnL>
                    <a:lnR w="12700">
                      <a:solidFill>
                        <a:srgbClr val="D9D9D9"/>
                      </a:solidFill>
                      <a:prstDash val="solid"/>
                    </a:lnR>
                    <a:lnB w="6350">
                      <a:solidFill>
                        <a:srgbClr val="D9D9D9"/>
                      </a:solidFill>
                      <a:prstDash val="solid"/>
                    </a:lnB>
                  </a:tcPr>
                </a:tc>
                <a:tc vMerge="1">
                  <a:tcPr>
                    <a:lnL w="12700">
                      <a:solidFill>
                        <a:srgbClr val="D9D9D9"/>
                      </a:solidFill>
                      <a:prstDash val="solid"/>
                    </a:lnL>
                    <a:lnR w="6350">
                      <a:solidFill>
                        <a:srgbClr val="D9D9D9"/>
                      </a:solidFill>
                      <a:prstDash val="solid"/>
                    </a:lnR>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6%</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gridSpan="2">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矿泉水</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a:noFill/>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hMerge="1">
                  <a:tcPr>
                    <a:lnR w="6350">
                      <a:solidFill>
                        <a:srgbClr val="D9D9D9"/>
                      </a:solidFill>
                      <a:prstDash val="solid"/>
                    </a:lnR>
                    <a:lnT w="6350">
                      <a:solidFill>
                        <a:srgbClr val="D9D9D9"/>
                      </a:solidFill>
                      <a:prstDash val="solid"/>
                    </a:lnT>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cs typeface="微软雅黑" panose="020B0503020204020204" charset="-122"/>
                        </a:rPr>
                        <a:t>12</a:t>
                      </a:r>
                      <a:r>
                        <a:rPr lang="zh-CN" sz="700" b="0" spc="60">
                          <a:solidFill>
                            <a:srgbClr val="404040"/>
                          </a:solidFill>
                          <a:latin typeface="微软雅黑" panose="020B0503020204020204" charset="-122"/>
                          <a:ea typeface="微软雅黑" panose="020B0503020204020204" charset="-122"/>
                          <a:cs typeface="微软雅黑" panose="020B0503020204020204" charset="-122"/>
                        </a:rPr>
                        <a:t>元</a:t>
                      </a:r>
                      <a:r>
                        <a:rPr lang="en-US" sz="700" b="0" spc="60">
                          <a:solidFill>
                            <a:srgbClr val="404040"/>
                          </a:solidFill>
                          <a:latin typeface="微软雅黑" panose="020B0503020204020204" charset="-122"/>
                          <a:ea typeface="微软雅黑" panose="020B0503020204020204" charset="-122"/>
                          <a:cs typeface="微软雅黑" panose="020B0503020204020204" charset="-122"/>
                        </a:rPr>
                        <a:t>/</a:t>
                      </a:r>
                      <a:r>
                        <a:rPr lang="zh-CN" sz="700" b="0" spc="60">
                          <a:solidFill>
                            <a:srgbClr val="404040"/>
                          </a:solidFill>
                          <a:latin typeface="微软雅黑" panose="020B0503020204020204" charset="-122"/>
                          <a:ea typeface="微软雅黑" panose="020B0503020204020204" charset="-122"/>
                          <a:cs typeface="微软雅黑" panose="020B0503020204020204" charset="-122"/>
                        </a:rPr>
                        <a:t>立方米</a:t>
                      </a:r>
                      <a:endParaRPr lang="zh-CN" sz="700" b="0" spc="60">
                        <a:solidFill>
                          <a:srgbClr val="404040"/>
                        </a:solidFill>
                        <a:latin typeface="微软雅黑" panose="020B0503020204020204" charset="-122"/>
                        <a:ea typeface="微软雅黑" panose="020B0503020204020204" charset="-122"/>
                        <a:cs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gridSpan="2">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钠盐</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a:noFill/>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hMerge="1">
                  <a:tcPr>
                    <a:lnR w="6350">
                      <a:solidFill>
                        <a:srgbClr val="D9D9D9"/>
                      </a:solidFill>
                      <a:prstDash val="solid"/>
                    </a:lnR>
                    <a:lnT w="6350">
                      <a:solidFill>
                        <a:srgbClr val="D9D9D9"/>
                      </a:solidFill>
                      <a:prstDash val="solid"/>
                    </a:lnT>
                    <a:lnB w="6350">
                      <a:solidFill>
                        <a:srgbClr val="D9D9D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选矿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6350">
                      <a:solidFill>
                        <a:srgbClr val="D9D9D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5%</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6350">
                      <a:solidFill>
                        <a:srgbClr val="D9D9D9"/>
                      </a:solidFill>
                      <a:prstDash val="solid"/>
                    </a:lnB>
                    <a:solidFill>
                      <a:srgbClr val="FFFFFF"/>
                    </a:solidFill>
                  </a:tcPr>
                </a:tc>
              </a:tr>
              <a:tr h="186690">
                <a:tc gridSpan="2">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天然卤水</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a:noFill/>
                    </a:lnL>
                    <a:lnR w="6350">
                      <a:solidFill>
                        <a:srgbClr val="D9D9D9"/>
                      </a:solidFill>
                      <a:prstDash val="solid"/>
                    </a:lnR>
                    <a:lnT w="6350">
                      <a:solidFill>
                        <a:srgbClr val="D9D9D9"/>
                      </a:solidFill>
                      <a:prstDash val="solid"/>
                    </a:lnT>
                    <a:lnB w="19050">
                      <a:solidFill>
                        <a:srgbClr val="595959"/>
                      </a:solidFill>
                      <a:prstDash val="solid"/>
                    </a:lnB>
                    <a:solidFill>
                      <a:srgbClr val="FFFFFF"/>
                    </a:solidFill>
                  </a:tcPr>
                </a:tc>
                <a:tc hMerge="1">
                  <a:tcPr>
                    <a:lnR w="6350">
                      <a:solidFill>
                        <a:srgbClr val="D9D9D9"/>
                      </a:solidFill>
                      <a:prstDash val="solid"/>
                    </a:lnR>
                    <a:lnT w="6350">
                      <a:solidFill>
                        <a:srgbClr val="D9D9D9"/>
                      </a:solidFill>
                      <a:prstDash val="solid"/>
                    </a:lnT>
                    <a:lnB w="19050">
                      <a:solidFill>
                        <a:srgbClr val="595959"/>
                      </a:solidFill>
                      <a:prstDash val="solid"/>
                    </a:lnB>
                  </a:tcPr>
                </a:tc>
                <a:tc>
                  <a:txBody>
                    <a:bodyPr/>
                    <a:p>
                      <a:pPr indent="0" algn="ctr">
                        <a:lnSpc>
                          <a:spcPct val="120000"/>
                        </a:lnSpc>
                        <a:spcBef>
                          <a:spcPts val="0"/>
                        </a:spcBef>
                        <a:spcAft>
                          <a:spcPts val="0"/>
                        </a:spcAft>
                      </a:pPr>
                      <a:r>
                        <a:rPr lang="zh-CN" sz="700" b="0" spc="60">
                          <a:solidFill>
                            <a:srgbClr val="404040"/>
                          </a:solidFill>
                          <a:latin typeface="微软雅黑" panose="020B0503020204020204" charset="-122"/>
                          <a:ea typeface="微软雅黑" panose="020B0503020204020204" charset="-122"/>
                        </a:rPr>
                        <a:t>原矿</a:t>
                      </a:r>
                      <a:endParaRPr lang="zh-CN"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w="6350">
                      <a:solidFill>
                        <a:srgbClr val="D9D9D9"/>
                      </a:solidFill>
                      <a:prstDash val="solid"/>
                    </a:lnR>
                    <a:lnT w="6350">
                      <a:solidFill>
                        <a:srgbClr val="D9D9D9"/>
                      </a:solidFill>
                      <a:prstDash val="solid"/>
                    </a:lnT>
                    <a:lnB w="19050">
                      <a:solidFill>
                        <a:srgbClr val="595959"/>
                      </a:solidFill>
                      <a:prstDash val="solid"/>
                    </a:lnB>
                    <a:solidFill>
                      <a:srgbClr val="FFFFFF"/>
                    </a:solidFill>
                  </a:tcPr>
                </a:tc>
                <a:tc>
                  <a:txBody>
                    <a:bodyPr/>
                    <a:p>
                      <a:pPr indent="0" algn="ctr">
                        <a:lnSpc>
                          <a:spcPct val="120000"/>
                        </a:lnSpc>
                        <a:spcBef>
                          <a:spcPts val="0"/>
                        </a:spcBef>
                        <a:spcAft>
                          <a:spcPts val="0"/>
                        </a:spcAft>
                      </a:pPr>
                      <a:r>
                        <a:rPr lang="en-US" sz="700" b="0" spc="60">
                          <a:solidFill>
                            <a:srgbClr val="404040"/>
                          </a:solidFill>
                          <a:latin typeface="微软雅黑" panose="020B0503020204020204" charset="-122"/>
                          <a:ea typeface="微软雅黑" panose="020B0503020204020204" charset="-122"/>
                        </a:rPr>
                        <a:t>5%</a:t>
                      </a:r>
                      <a:endParaRPr lang="en-US" sz="700" b="0" spc="60">
                        <a:solidFill>
                          <a:srgbClr val="404040"/>
                        </a:solidFill>
                        <a:latin typeface="微软雅黑" panose="020B0503020204020204" charset="-122"/>
                        <a:ea typeface="微软雅黑" panose="020B0503020204020204" charset="-122"/>
                      </a:endParaRPr>
                    </a:p>
                  </a:txBody>
                  <a:tcPr marL="25400" marR="25400" marT="25400" marB="25400" anchor="ctr">
                    <a:lnL w="6350">
                      <a:solidFill>
                        <a:srgbClr val="D9D9D9"/>
                      </a:solidFill>
                      <a:prstDash val="solid"/>
                    </a:lnL>
                    <a:lnR>
                      <a:noFill/>
                    </a:lnR>
                    <a:lnT w="6350">
                      <a:solidFill>
                        <a:srgbClr val="D9D9D9"/>
                      </a:solidFill>
                      <a:prstDash val="solid"/>
                    </a:lnT>
                    <a:lnB w="19050">
                      <a:solidFill>
                        <a:srgbClr val="595959"/>
                      </a:solidFill>
                      <a:prstDash val="solid"/>
                    </a:lnB>
                    <a:solidFill>
                      <a:srgbClr val="FFFFFF"/>
                    </a:solidFill>
                  </a:tcPr>
                </a:tc>
              </a:tr>
            </a:tbl>
          </a:graphicData>
        </a:graphic>
      </p:graphicFrame>
      <p:sp>
        <p:nvSpPr>
          <p:cNvPr id="3" name="矩形 2"/>
          <p:cNvSpPr/>
          <p:nvPr>
            <p:custDataLst>
              <p:tags r:id="rId2"/>
            </p:custDataLst>
          </p:nvPr>
        </p:nvSpPr>
        <p:spPr>
          <a:xfrm>
            <a:off x="0" y="607060"/>
            <a:ext cx="575310" cy="5643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8" name="椭圆 7"/>
          <p:cNvSpPr/>
          <p:nvPr>
            <p:custDataLst>
              <p:tags r:id="rId3"/>
            </p:custDataLst>
          </p:nvPr>
        </p:nvSpPr>
        <p:spPr>
          <a:xfrm>
            <a:off x="161449" y="1030605"/>
            <a:ext cx="252413" cy="336550"/>
          </a:xfrm>
          <a:prstGeom prst="ellipse">
            <a:avLst/>
          </a:prstGeom>
          <a:solidFill>
            <a:srgbClr val="FF3F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9" name="等腰三角形 8"/>
          <p:cNvSpPr/>
          <p:nvPr>
            <p:custDataLst>
              <p:tags r:id="rId4"/>
            </p:custDataLst>
          </p:nvPr>
        </p:nvSpPr>
        <p:spPr>
          <a:xfrm rot="5400000">
            <a:off x="260248" y="1154706"/>
            <a:ext cx="76863" cy="8834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grpSp>
        <p:nvGrpSpPr>
          <p:cNvPr id="10" name="组合 9"/>
          <p:cNvGrpSpPr/>
          <p:nvPr>
            <p:custDataLst>
              <p:tags r:id="rId5"/>
            </p:custDataLst>
          </p:nvPr>
        </p:nvGrpSpPr>
        <p:grpSpPr>
          <a:xfrm>
            <a:off x="211325" y="5752783"/>
            <a:ext cx="152659" cy="74612"/>
            <a:chOff x="9839643" y="910585"/>
            <a:chExt cx="203545" cy="74612"/>
          </a:xfrm>
        </p:grpSpPr>
        <p:cxnSp>
          <p:nvCxnSpPr>
            <p:cNvPr id="11" name="直接连接符 10"/>
            <p:cNvCxnSpPr/>
            <p:nvPr>
              <p:custDataLst>
                <p:tags r:id="rId6"/>
              </p:custDataLst>
            </p:nvPr>
          </p:nvCxnSpPr>
          <p:spPr>
            <a:xfrm>
              <a:off x="9839643" y="910585"/>
              <a:ext cx="20354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custDataLst>
                <p:tags r:id="rId7"/>
              </p:custDataLst>
            </p:nvPr>
          </p:nvCxnSpPr>
          <p:spPr>
            <a:xfrm>
              <a:off x="9839643" y="985197"/>
              <a:ext cx="15557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文本框 35"/>
          <p:cNvSpPr txBox="1"/>
          <p:nvPr>
            <p:custDataLst>
              <p:tags r:id="rId8"/>
            </p:custDataLst>
          </p:nvPr>
        </p:nvSpPr>
        <p:spPr>
          <a:xfrm>
            <a:off x="1203592" y="1145540"/>
            <a:ext cx="551815" cy="4566920"/>
          </a:xfrm>
          <a:prstGeom prst="rect">
            <a:avLst/>
          </a:prstGeom>
          <a:noFill/>
        </p:spPr>
        <p:txBody>
          <a:bodyPr vert="eaVert" wrap="square" rtlCol="0">
            <a:spAutoFit/>
          </a:bodyPr>
          <a:p>
            <a:pPr marL="0" indent="0" algn="l">
              <a:lnSpc>
                <a:spcPct val="100000"/>
              </a:lnSpc>
              <a:spcBef>
                <a:spcPts val="0"/>
              </a:spcBef>
              <a:spcAft>
                <a:spcPts val="0"/>
              </a:spcAft>
              <a:buSzPct val="100000"/>
              <a:buNone/>
            </a:pPr>
            <a:r>
              <a:rPr lang="zh-CN" sz="2400" b="1" u="none" strike="noStrike" spc="300" baseline="0" dirty="0">
                <a:solidFill>
                  <a:srgbClr val="8569B8"/>
                </a:solidFill>
                <a:latin typeface="Arial" panose="020B0604020202020204" pitchFamily="34" charset="0"/>
                <a:ea typeface="微软雅黑" panose="020B0503020204020204" charset="-122"/>
                <a:cs typeface="Arial" panose="020B0604020202020204" pitchFamily="34" charset="0"/>
              </a:rPr>
              <a:t>河南省资源税税目税率表</a:t>
            </a:r>
            <a:endParaRPr lang="zh-CN" sz="2400" b="1" u="none" strike="noStrike" spc="300" baseline="0" dirty="0">
              <a:solidFill>
                <a:srgbClr val="8569B8"/>
              </a:solidFill>
              <a:latin typeface="Arial" panose="020B0604020202020204" pitchFamily="34" charset="0"/>
              <a:ea typeface="微软雅黑" panose="020B0503020204020204" charset="-122"/>
              <a:cs typeface="Arial" panose="020B0604020202020204" pitchFamily="34" charset="0"/>
            </a:endParaRPr>
          </a:p>
        </p:txBody>
      </p:sp>
      <p:sp>
        <p:nvSpPr>
          <p:cNvPr id="38" name="文本框 37"/>
          <p:cNvSpPr txBox="1"/>
          <p:nvPr>
            <p:custDataLst>
              <p:tags r:id="rId9"/>
            </p:custDataLst>
          </p:nvPr>
        </p:nvSpPr>
        <p:spPr>
          <a:xfrm>
            <a:off x="1973580" y="5943174"/>
            <a:ext cx="465784" cy="375552"/>
          </a:xfrm>
          <a:prstGeom prst="rect">
            <a:avLst/>
          </a:prstGeom>
          <a:noFill/>
        </p:spPr>
        <p:txBody>
          <a:bodyPr wrap="square" rtlCol="0">
            <a:spAutoFit/>
          </a:bodyPr>
          <a:p>
            <a:pPr>
              <a:lnSpc>
                <a:spcPct val="150000"/>
              </a:lnSpc>
            </a:pPr>
            <a:r>
              <a:rPr lang="en-US" altLang="zh-CN" sz="1050" dirty="0">
                <a:solidFill>
                  <a:srgbClr val="404040"/>
                </a:solidFill>
                <a:latin typeface="Arial" panose="020B0604020202020204" pitchFamily="34" charset="0"/>
                <a:ea typeface="微软雅黑 Light" panose="020B0502040204020203" pitchFamily="34" charset="-122"/>
                <a:cs typeface="Arial" panose="020B0604020202020204" pitchFamily="34" charset="0"/>
              </a:rPr>
              <a:t>2019</a:t>
            </a:r>
            <a:endParaRPr lang="en-US" altLang="zh-CN" sz="1050" dirty="0">
              <a:solidFill>
                <a:srgbClr val="404040"/>
              </a:solidFill>
              <a:latin typeface="Arial" panose="020B0604020202020204" pitchFamily="34" charset="0"/>
              <a:ea typeface="微软雅黑 Light" panose="020B0502040204020203" pitchFamily="34" charset="-122"/>
              <a:cs typeface="Arial" panose="020B0604020202020204" pitchFamily="34" charset="0"/>
            </a:endParaRPr>
          </a:p>
        </p:txBody>
      </p:sp>
      <p:sp>
        <p:nvSpPr>
          <p:cNvPr id="39" name="矩形 38"/>
          <p:cNvSpPr/>
          <p:nvPr>
            <p:custDataLst>
              <p:tags r:id="rId10"/>
            </p:custDataLst>
          </p:nvPr>
        </p:nvSpPr>
        <p:spPr>
          <a:xfrm>
            <a:off x="8541690" y="5408004"/>
            <a:ext cx="27000" cy="3044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40" name="矩形 39"/>
          <p:cNvSpPr/>
          <p:nvPr>
            <p:custDataLst>
              <p:tags r:id="rId11"/>
            </p:custDataLst>
          </p:nvPr>
        </p:nvSpPr>
        <p:spPr>
          <a:xfrm>
            <a:off x="8541690" y="1145540"/>
            <a:ext cx="27000" cy="3044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
        <p:nvSpPr>
          <p:cNvPr id="45" name="矩形 44"/>
          <p:cNvSpPr/>
          <p:nvPr>
            <p:custDataLst>
              <p:tags r:id="rId12"/>
            </p:custDataLst>
          </p:nvPr>
        </p:nvSpPr>
        <p:spPr>
          <a:xfrm>
            <a:off x="274155" y="3276772"/>
            <a:ext cx="27000" cy="3044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350">
              <a:solidFill>
                <a:schemeClr val="lt1"/>
              </a:solidFill>
            </a:endParaRPr>
          </a:p>
        </p:txBody>
      </p:sp>
    </p:spTree>
    <p:custDataLst>
      <p:tags r:id="rId13"/>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4000" b="1" dirty="0" smtClean="0">
                <a:latin typeface="+mj-ea"/>
              </a:rPr>
              <a:t>资源税的纳税期限是如何规定的</a:t>
            </a:r>
            <a:r>
              <a:rPr lang="zh-CN" altLang="en-US" sz="4000" b="1" dirty="0" smtClean="0">
                <a:latin typeface="+mj-ea"/>
              </a:rPr>
              <a:t>？</a:t>
            </a:r>
            <a:endParaRPr lang="zh-CN" altLang="en-US" sz="4000" dirty="0">
              <a:latin typeface="+mj-ea"/>
            </a:endParaRPr>
          </a:p>
        </p:txBody>
      </p:sp>
      <p:sp>
        <p:nvSpPr>
          <p:cNvPr id="3" name="内容占位符 2"/>
          <p:cNvSpPr>
            <a:spLocks noGrp="1"/>
          </p:cNvSpPr>
          <p:nvPr>
            <p:ph idx="1"/>
          </p:nvPr>
        </p:nvSpPr>
        <p:spPr/>
        <p:txBody>
          <a:bodyPr/>
          <a:lstStyle/>
          <a:p>
            <a:r>
              <a:rPr lang="zh-CN" altLang="zh-CN" b="1" dirty="0" smtClean="0">
                <a:latin typeface="仿宋" panose="02010609060101010101" pitchFamily="49" charset="-122"/>
                <a:ea typeface="仿宋" panose="02010609060101010101" pitchFamily="49" charset="-122"/>
              </a:rPr>
              <a:t>资源税按月或者按季申报缴纳；不能按固定期限计算缴纳的，可以按次申报缴纳。纳税人按月或者按季申报缴纳的，应当自月度或者季度终了之日起十五日内，向税务机关办理纳税申报并缴纳税款；按次申报缴纳的，应当自纳税义务发生之日起十五日内，向税务机关办理纳税申报并缴纳税款。</a:t>
            </a:r>
            <a:endParaRPr lang="zh-CN" altLang="zh-CN" b="1" dirty="0" smtClean="0">
              <a:latin typeface="仿宋" panose="02010609060101010101" pitchFamily="49" charset="-122"/>
              <a:ea typeface="仿宋" panose="02010609060101010101" pitchFamily="49" charset="-122"/>
            </a:endParaRPr>
          </a:p>
          <a:p>
            <a:endParaRPr lang="zh-CN" altLang="en-US" dirty="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2800" b="1" dirty="0" smtClean="0"/>
              <a:t>资源税的纳税地点</a:t>
            </a:r>
            <a:r>
              <a:rPr lang="zh-CN" altLang="en-US" sz="2800" b="1" dirty="0" smtClean="0"/>
              <a:t>和</a:t>
            </a:r>
            <a:r>
              <a:rPr lang="zh-CN" altLang="zh-CN" sz="2800" b="1" dirty="0" smtClean="0"/>
              <a:t>纳税义务发生时间如何确定</a:t>
            </a:r>
            <a:endParaRPr lang="zh-CN" altLang="en-US" sz="2800" b="1" dirty="0"/>
          </a:p>
        </p:txBody>
      </p:sp>
      <p:sp>
        <p:nvSpPr>
          <p:cNvPr id="3" name="内容占位符 2"/>
          <p:cNvSpPr>
            <a:spLocks noGrp="1"/>
          </p:cNvSpPr>
          <p:nvPr>
            <p:ph sz="half" idx="1"/>
          </p:nvPr>
        </p:nvSpPr>
        <p:spPr/>
        <p:txBody>
          <a:bodyPr/>
          <a:lstStyle/>
          <a:p>
            <a:r>
              <a:rPr lang="zh-CN" altLang="zh-CN" dirty="0" smtClean="0"/>
              <a:t>纳税人应当向应税产品开采地（矿产品）或者生产地（海盐）的税务机关申报缴纳资源税。</a:t>
            </a:r>
            <a:endParaRPr lang="zh-CN" altLang="zh-CN" dirty="0" smtClean="0"/>
          </a:p>
          <a:p>
            <a:endParaRPr lang="zh-CN" altLang="en-US" dirty="0"/>
          </a:p>
        </p:txBody>
      </p:sp>
      <p:sp>
        <p:nvSpPr>
          <p:cNvPr id="4" name="内容占位符 3"/>
          <p:cNvSpPr>
            <a:spLocks noGrp="1"/>
          </p:cNvSpPr>
          <p:nvPr>
            <p:ph sz="half" idx="2"/>
          </p:nvPr>
        </p:nvSpPr>
        <p:spPr/>
        <p:txBody>
          <a:bodyPr/>
          <a:lstStyle/>
          <a:p>
            <a:r>
              <a:rPr lang="zh-CN" altLang="zh-CN" dirty="0" smtClean="0"/>
              <a:t>纳税人销售应税产品，纳税义务发生时间为收讫销售款或者取得索取销售款凭据的当日；自用应税产品的，纳税义务发生时间为移送应税产品的当日。</a:t>
            </a:r>
            <a:endParaRPr lang="zh-CN" altLang="zh-CN" dirty="0" smtClean="0"/>
          </a:p>
          <a:p>
            <a:endParaRPr lang="zh-CN" altLang="en-US" dirty="0"/>
          </a:p>
        </p:txBody>
      </p:sp>
    </p:spTree>
    <p:custDataLst>
      <p:tags r:id="rId1"/>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1.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77133"/>
</p:tagLst>
</file>

<file path=ppt/tags/tag102.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77133"/>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06.xml><?xml version="1.0" encoding="utf-8"?>
<p:tagLst xmlns:p="http://schemas.openxmlformats.org/presentationml/2006/main">
  <p:tag name="KSO_WM_TAG_VERSION" val="1.0"/>
  <p:tag name="KSO_WM_BEAUTIFY_FLAG" val="#wm#"/>
  <p:tag name="KSO_WM_COMBINE_RELATE_SLIDE_ID" val="background20176393_1"/>
  <p:tag name="KSO_WM_TEMPLATE_CATEGORY" val="custom"/>
  <p:tag name="KSO_WM_TEMPLATE_INDEX" val="20177133"/>
  <p:tag name="KSO_WM_TEMPLATE_SUBCATEGORY" val="0"/>
  <p:tag name="KSO_WM_TEMPLATE_THUMBS_INDEX" val="1、3、6、12、13、19、20、25、30、31、3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REFSHAPE" val="301628028"/>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REFSHAPE" val="301628300"/>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REFSHAPE" val="301630068"/>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REFSHAPE" val="301627620"/>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REFSHAPE" val="301631428"/>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REFSHAPE" val="301630204"/>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 name="REFSHAPE" val="301628572"/>
</p:tagLst>
</file>

<file path=ppt/tags/tag114.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77133"/>
  <p:tag name="REFSHAPE" val="301612932"/>
</p:tagLst>
</file>

<file path=ppt/tags/tag115.xml><?xml version="1.0" encoding="utf-8"?>
<p:tagLst xmlns:p="http://schemas.openxmlformats.org/presentationml/2006/main">
  <p:tag name="KSO_WM_TAG_VERSION" val="1.0"/>
  <p:tag name="KSO_WM_BEAUTIFY_FLAG" val="#wm#"/>
  <p:tag name="KSO_WM_UNIT_HIGHLIGHT" val="0"/>
  <p:tag name="KSO_WM_UNIT_COMPATIBLE" val="0"/>
  <p:tag name="KSO_WM_UNIT_DIAGRAM_ISNUMVISUAL" val="0"/>
  <p:tag name="KSO_WM_UNIT_DIAGRAM_ISREFERUNIT" val="0"/>
  <p:tag name="KSO_WM_UNIT_ID" val="_0**"/>
  <p:tag name="KSO_WM_UNIT_LAYERLEVEL" val="1"/>
  <p:tag name="KSO_WM_TEMPLATE_CATEGORY" val="custom"/>
  <p:tag name="KSO_WM_TEMPLATE_INDEX" val="20177133"/>
  <p:tag name="REFSHAPE" val="301612524"/>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REFSHAPE" val="30161157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REFSHAPE" val="301613068"/>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REFSHAPE" val="301610620"/>
</p:tagLst>
</file>

<file path=ppt/tags/tag119.xml><?xml version="1.0" encoding="utf-8"?>
<p:tagLst xmlns:p="http://schemas.openxmlformats.org/presentationml/2006/main">
  <p:tag name="KSO_WM_TAG_VERSION" val="1.0"/>
  <p:tag name="KSO_WM_BEAUTIFY_FLAG" val="#wm#"/>
  <p:tag name="KSO_WM_COMBINE_RELATE_SLIDE_ID" val="background20176393_1"/>
  <p:tag name="KSO_WM_TEMPLATE_CATEGORY" val="custom"/>
  <p:tag name="KSO_WM_TEMPLATE_INDEX" val="20177133"/>
  <p:tag name="KSO_WM_TEMPLATE_SUBCATEGORY" val="0"/>
  <p:tag name="KSO_WM_TEMPLATE_THUMBS_INDEX" val="1、3、6、12、13、19、20、25、30、31、32"/>
  <p:tag name="REFSHAPE" val="301613748"/>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0.xml><?xml version="1.0" encoding="utf-8"?>
<p:tagLst xmlns:p="http://schemas.openxmlformats.org/presentationml/2006/main">
  <p:tag name="KSO_WM_TEMPLATE_CATEGORY" val="custom"/>
  <p:tag name="KSO_WM_TEMPLATE_INDEX" val="20177133"/>
</p:tagLst>
</file>

<file path=ppt/tags/tag121.xml><?xml version="1.0" encoding="utf-8"?>
<p:tagLst xmlns:p="http://schemas.openxmlformats.org/presentationml/2006/main">
  <p:tag name="KSO_WM_TEMPLATE_CATEGORY" val="custom"/>
  <p:tag name="KSO_WM_TEMPLATE_INDEX" val="20177133"/>
</p:tagLst>
</file>

<file path=ppt/tags/tag122.xml><?xml version="1.0" encoding="utf-8"?>
<p:tagLst xmlns:p="http://schemas.openxmlformats.org/presentationml/2006/main">
  <p:tag name="KSO_WM_TEMPLATE_CATEGORY" val="custom"/>
  <p:tag name="KSO_WM_TEMPLATE_INDEX" val="20177133"/>
</p:tagLst>
</file>

<file path=ppt/tags/tag123.xml><?xml version="1.0" encoding="utf-8"?>
<p:tagLst xmlns:p="http://schemas.openxmlformats.org/presentationml/2006/main">
  <p:tag name="KSO_WM_TEMPLATE_CATEGORY" val="custom"/>
  <p:tag name="KSO_WM_TEMPLATE_INDEX" val="20177133"/>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08579_1*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TEMPLATE_CATEGORY" val="diagram"/>
  <p:tag name="KSO_WM_TEMPLATE_INDEX" val="20208579"/>
  <p:tag name="KSO_WM_UNIT_VALUE" val="375"/>
  <p:tag name="KSO_WM_TEMPLATE_ASSEMBLE_XID" val="5ef53ffdea5a3ac527a18971"/>
  <p:tag name="KSO_WM_TEMPLATE_ASSEMBLE_GROUPID" val="5ef53ffdea5a3ac527a1897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8579_1*i*2"/>
  <p:tag name="KSO_WM_TEMPLATE_CATEGORY" val="diagram"/>
  <p:tag name="KSO_WM_TEMPLATE_INDEX" val="20208579"/>
  <p:tag name="KSO_WM_UNIT_LAYERLEVEL" val="1"/>
  <p:tag name="KSO_WM_TAG_VERSION" val="1.0"/>
  <p:tag name="KSO_WM_BEAUTIFY_FLAG" val="#wm#"/>
  <p:tag name="KSO_WM_UNIT_BLOCK" val="0"/>
  <p:tag name="KSO_WM_UNIT_SM_LIMIT_TYPE" val="1"/>
  <p:tag name="KSO_WM_UNIT_DEC_AREA_ID" val="b422f2034e864be2a6101a6a8509cec7"/>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CHIP_GROUPID" val="5ef21358a491bb0086638bf8"/>
  <p:tag name="KSO_WM_CHIP_XID" val="5ef21358a491bb0086638bf9"/>
  <p:tag name="KSO_WM_UNIT_FILL_FORE_SCHEMECOLOR_INDEX_BRIGHTNESS" val="0"/>
  <p:tag name="KSO_WM_UNIT_FILL_FORE_SCHEMECOLOR_INDEX" val="15"/>
  <p:tag name="KSO_WM_UNIT_FILL_TYPE" val="1"/>
  <p:tag name="KSO_WM_UNIT_TEXT_FILL_FORE_SCHEMECOLOR_INDEX_BRIGHTNESS" val="0"/>
  <p:tag name="KSO_WM_UNIT_TEXT_FILL_FORE_SCHEMECOLOR_INDEX" val="2"/>
  <p:tag name="KSO_WM_UNIT_TEXT_FILL_TYPE" val="1"/>
  <p:tag name="KSO_WM_UNIT_VALUE" val="315"/>
  <p:tag name="KSO_WM_TEMPLATE_ASSEMBLE_XID" val="5ef53ffdea5a3ac527a18971"/>
  <p:tag name="KSO_WM_TEMPLATE_ASSEMBLE_GROUPID" val="5ef53ffdea5a3ac527a1897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8579_1*i*3"/>
  <p:tag name="KSO_WM_TEMPLATE_CATEGORY" val="diagram"/>
  <p:tag name="KSO_WM_TEMPLATE_INDEX" val="20208579"/>
  <p:tag name="KSO_WM_UNIT_LAYERLEVEL" val="1"/>
  <p:tag name="KSO_WM_TAG_VERSION" val="1.0"/>
  <p:tag name="KSO_WM_BEAUTIFY_FLAG" val="#wm#"/>
  <p:tag name="KSO_WM_UNIT_BLOCK" val="0"/>
  <p:tag name="KSO_WM_UNIT_SM_LIMIT_TYPE" val="1"/>
  <p:tag name="KSO_WM_UNIT_DEC_AREA_ID" val="0517c0a8d4e643faac4c14e8bfee663a"/>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CHIP_GROUPID" val="5ef21358a491bb0086638bf8"/>
  <p:tag name="KSO_WM_CHIP_XID" val="5ef21358a491bb0086638bf9"/>
  <p:tag name="KSO_WM_UNIT_TEXT_FILL_FORE_SCHEMECOLOR_INDEX_BRIGHTNESS" val="0"/>
  <p:tag name="KSO_WM_UNIT_TEXT_FILL_FORE_SCHEMECOLOR_INDEX" val="2"/>
  <p:tag name="KSO_WM_UNIT_TEXT_FILL_TYPE" val="1"/>
  <p:tag name="KSO_WM_UNIT_VALUE" val="252"/>
  <p:tag name="KSO_WM_TEMPLATE_ASSEMBLE_XID" val="5ef53ffdea5a3ac527a18971"/>
  <p:tag name="KSO_WM_TEMPLATE_ASSEMBLE_GROUPID" val="5ef53ffdea5a3ac527a1897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8579_1*i*4"/>
  <p:tag name="KSO_WM_TEMPLATE_CATEGORY" val="diagram"/>
  <p:tag name="KSO_WM_TEMPLATE_INDEX" val="20208579"/>
  <p:tag name="KSO_WM_UNIT_LAYERLEVEL" val="1"/>
  <p:tag name="KSO_WM_TAG_VERSION" val="1.0"/>
  <p:tag name="KSO_WM_BEAUTIFY_FLAG" val="#wm#"/>
  <p:tag name="KSO_WM_UNIT_BLOCK" val="0"/>
  <p:tag name="KSO_WM_UNIT_SM_LIMIT_TYPE" val="1"/>
  <p:tag name="KSO_WM_UNIT_DEC_AREA_ID" val="758ca4e4af8c46b28d1a14bc3761a7aa"/>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CHIP_GROUPID" val="5ef21358a491bb0086638bf8"/>
  <p:tag name="KSO_WM_CHIP_XID" val="5ef21358a491bb0086638bf9"/>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2"/>
  <p:tag name="KSO_WM_UNIT_TEXT_FILL_TYPE" val="1"/>
  <p:tag name="KSO_WM_UNIT_VALUE" val="630"/>
  <p:tag name="KSO_WM_TEMPLATE_ASSEMBLE_XID" val="5ef53ffdea5a3ac527a18971"/>
  <p:tag name="KSO_WM_TEMPLATE_ASSEMBLE_GROUPID" val="5ef53ffdea5a3ac527a1897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8579_1*i*5"/>
  <p:tag name="KSO_WM_TEMPLATE_CATEGORY" val="diagram"/>
  <p:tag name="KSO_WM_TEMPLATE_INDEX" val="20208579"/>
  <p:tag name="KSO_WM_UNIT_LAYERLEVEL" val="1"/>
  <p:tag name="KSO_WM_TAG_VERSION" val="1.0"/>
  <p:tag name="KSO_WM_BEAUTIFY_FLAG" val="#wm#"/>
  <p:tag name="KSO_WM_UNIT_BLOCK" val="0"/>
  <p:tag name="KSO_WM_UNIT_SM_LIMIT_TYPE" val="1"/>
  <p:tag name="KSO_WM_UNIT_DEC_AREA_ID" val="660ef649c3cd4167ac48b71d6d399a1a"/>
  <p:tag name="KSO_WM_UNIT_DECORATE_INFO" val="{&quot;ReferentInfo&quot;:{&quot;X&quot;:{&quot;Pos&quot;:0},&quot;Y&quot;:{&quot;Pos&quot;:0}},&quot;DecorateInfoX&quot;:{&quot;Pos&quot;:0,&quot;IsAbs&quot;:true},&quot;DecorateInfoY&quot;:{&quot;Pos&quot;:0,&quot;IsAbs&quot;:true},&quot;DecorateInfoW&quot;:{&quot;IsAbs&quot;:true},&quot;DecorateInfoH&quot;:{&quot;IsAbs&quot;:true}}"/>
  <p:tag name="KSO_WM_CHIP_GROUPID" val="5ef21358a491bb0086638bf8"/>
  <p:tag name="KSO_WM_CHIP_XID" val="5ef21358a491bb0086638bf9"/>
  <p:tag name="KSO_WM_UNIT_FILL_FORE_SCHEMECOLOR_INDEX_BRIGHTNESS" val="0"/>
  <p:tag name="KSO_WM_UNIT_FILL_FORE_SCHEMECOLOR_INDEX" val="14"/>
  <p:tag name="KSO_WM_UNIT_FILL_TYPE" val="1"/>
  <p:tag name="KSO_WM_UNIT_VALUE" val="3"/>
  <p:tag name="KSO_WM_TEMPLATE_ASSEMBLE_XID" val="5ef53ffdea5a3ac527a18971"/>
  <p:tag name="KSO_WM_TEMPLATE_ASSEMBLE_GROUPID" val="5ef53ffdea5a3ac527a1897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8579_1*i*6"/>
  <p:tag name="KSO_WM_TEMPLATE_CATEGORY" val="diagram"/>
  <p:tag name="KSO_WM_TEMPLATE_INDEX" val="20208579"/>
  <p:tag name="KSO_WM_UNIT_LAYERLEVEL" val="1"/>
  <p:tag name="KSO_WM_TAG_VERSION" val="1.0"/>
  <p:tag name="KSO_WM_BEAUTIFY_FLAG" val="#wm#"/>
  <p:tag name="KSO_WM_UNIT_BLOCK" val="0"/>
  <p:tag name="KSO_WM_UNIT_SM_LIMIT_TYPE" val="1"/>
  <p:tag name="KSO_WM_UNIT_DEC_AREA_ID" val="600c20734b6f4271bb27757094427133"/>
  <p:tag name="KSO_WM_UNIT_DECORATE_INFO" val="{&quot;ReferentInfo&quot;:{&quot;X&quot;:{&quot;Pos&quot;:0},&quot;Y&quot;:{&quot;Pos&quot;:0}},&quot;DecorateInfoX&quot;:{&quot;Pos&quot;:0,&quot;IsAbs&quot;:true},&quot;DecorateInfoY&quot;:{&quot;Pos&quot;:0,&quot;IsAbs&quot;:true},&quot;DecorateInfoW&quot;:{&quot;IsAbs&quot;:true},&quot;DecorateInfoH&quot;:{&quot;IsAbs&quot;:true}}"/>
  <p:tag name="KSO_WM_CHIP_GROUPID" val="5ef21358a491bb0086638bf8"/>
  <p:tag name="KSO_WM_CHIP_XID" val="5ef21358a491bb0086638bf9"/>
  <p:tag name="KSO_WM_UNIT_FILL_FORE_SCHEMECOLOR_INDEX_BRIGHTNESS" val="0"/>
  <p:tag name="KSO_WM_UNIT_FILL_FORE_SCHEMECOLOR_INDEX" val="14"/>
  <p:tag name="KSO_WM_UNIT_FILL_TYPE" val="1"/>
  <p:tag name="KSO_WM_UNIT_VALUE" val="3"/>
  <p:tag name="KSO_WM_TEMPLATE_ASSEMBLE_XID" val="5ef53ffdea5a3ac527a18971"/>
  <p:tag name="KSO_WM_TEMPLATE_ASSEMBLE_GROUPID" val="5ef53ffdea5a3ac527a1897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ISNUMDGMTITLE" val="0"/>
  <p:tag name="KSO_WM_UNIT_NOCLEAR" val="0"/>
  <p:tag name="KSO_WM_UNIT_VALUE" val="24"/>
  <p:tag name="KSO_WM_UNIT_HIGHLIGHT" val="0"/>
  <p:tag name="KSO_WM_UNIT_COMPATIBLE" val="0"/>
  <p:tag name="KSO_WM_UNIT_DIAGRAM_ISNUMVISUAL" val="0"/>
  <p:tag name="KSO_WM_UNIT_DIAGRAM_ISREFERUNIT" val="0"/>
  <p:tag name="KSO_WM_UNIT_TYPE" val="a"/>
  <p:tag name="KSO_WM_UNIT_INDEX" val="1"/>
  <p:tag name="KSO_WM_UNIT_ID" val="diagram20208579_1*a*1"/>
  <p:tag name="KSO_WM_TEMPLATE_CATEGORY" val="diagram"/>
  <p:tag name="KSO_WM_TEMPLATE_INDEX" val="20208579"/>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6b7716efa02646fcbd3442c247266632"/>
  <p:tag name="KSO_WM_ASSEMBLE_CHIP_INDEX" val="9c184795b2b444c089ad12c5f78bffb3"/>
  <p:tag name="KSO_WM_UNIT_TEXT_FILL_FORE_SCHEMECOLOR_INDEX_BRIGHTNESS" val="0"/>
  <p:tag name="KSO_WM_UNIT_TEXT_FILL_FORE_SCHEMECOLOR_INDEX" val="13"/>
  <p:tag name="KSO_WM_UNIT_TEXT_FILL_TYPE" val="1"/>
  <p:tag name="KSO_WM_TEMPLATE_ASSEMBLE_XID" val="5ef53ffdea5a3ac527a18971"/>
  <p:tag name="KSO_WM_TEMPLATE_ASSEMBLE_GROUPID" val="5ef53ffdea5a3ac527a18971"/>
</p:tagLst>
</file>

<file path=ppt/tags/tag131.xml><?xml version="1.0" encoding="utf-8"?>
<p:tagLst xmlns:p="http://schemas.openxmlformats.org/presentationml/2006/main">
  <p:tag name="KSO_WM_UNIT_TABLE_BEAUTIFY" val="smartTable{91c1a7f3-b023-47f9-862c-a94fc6ab4fd0}"/>
  <p:tag name="KSO_WM_BEAUTIFY_FLAG" val="#wm#"/>
  <p:tag name="KSO_WM_UNIT_TYPE" val="β"/>
  <p:tag name="TABLE_SKINIDX" val="1"/>
  <p:tag name="TABLE_COLORIDX" val="g"/>
  <p:tag name="TABLE_EMPHASIZE_COLOR" val="14137289"/>
  <p:tag name="TABLE_COLOR_RGB" val="0x000000*0xFFFFFF*0x44546A*0xE6E5E5*0xD7B7C9*0xD5C4B3*0x7DB3DF*0xACDCBC*0x89D1D3*0xB1ADDB"/>
</p:tagLst>
</file>

<file path=ppt/tags/tag132.xml><?xml version="1.0" encoding="utf-8"?>
<p:tagLst xmlns:p="http://schemas.openxmlformats.org/presentationml/2006/main">
  <p:tag name="KSO_WM_TEMPLATE_CATEGORY" val="diagram"/>
  <p:tag name="KSO_WM_TEMPLATE_INDEX" val="20208579"/>
  <p:tag name="KSO_WM_SLIDE_ID" val="diagram2020857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23*540"/>
  <p:tag name="KSO_WM_SLIDE_POSITION" val="0*0"/>
  <p:tag name="KSO_WM_TAG_VERSION" val="1.0"/>
  <p:tag name="KSO_WM_BEAUTIFY_FLAG" val="#wm#"/>
  <p:tag name="KSO_WM_SLIDE_LAYOUT" val="a_d"/>
  <p:tag name="KSO_WM_SLIDE_LAYOUT_CNT" val="1_1"/>
  <p:tag name="KSO_WM_SLIDE_LAYOUT_INFO" val="{&quot;direction&quot;:1,&quot;id&quot;:&quot;2020-06-26T08:23:26&quot;,&quot;maxSize&quot;:{&quot;size1&quot;:26.300000000000001},&quot;minSize&quot;:{&quot;size1&quot;:26.300000000000001},&quot;normalSize&quot;:{&quot;size1&quot;:26.300000000000001},&quot;subLayout&quot;:[{&quot;backgroundInfo&quot;:[{&quot;bottom&quot;:0,&quot;bottomAbs&quot;:false,&quot;left&quot;:0,&quot;leftAbs&quot;:false,&quot;right&quot;:-0.094955490000000004,&quot;rightAbs&quot;:false,&quot;top&quot;:0,&quot;topAbs&quot;:false,&quot;type&quot;:&quot;leftRight&quot;}],&quot;id&quot;:&quot;2020-06-26T08:23:26&quot;,&quot;margin&quot;:{&quot;bottom&quot;:8.4670000076293945,&quot;left&quot;:1.6929999589920044,&quot;right&quot;:0.026000002399086952,&quot;top&quot;:3.3870000839233398},&quot;type&quot;:0},{&quot;id&quot;:&quot;2020-06-26T08:23:26&quot;,&quot;margin&quot;:{&quot;bottom&quot;:2.5399999618530273,&quot;left&quot;:2.0899999141693115,&quot;right&quot;:2.5399999618530273,&quot;top&quot;:2.1170001029968262},&quot;type&quot;:0}],&quot;type&quot;:0}"/>
  <p:tag name="KSO_WM_SLIDE_BACKGROUND" val="[&quot;leftRight&quot;]"/>
  <p:tag name="KSO_WM_SLIDE_RATIO" val="1.777778"/>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FILLPROP" val="[[{&quot;fill_id&quot;:&quot;95c973fcd6134020a63a4180aebd3213&quot;,&quot;fill_align&quot;:&quot;lm&quot;,&quot;text_align&quot;:&quot;lm&quot;,&quot;text_direction&quot;:&quot;horizontal&quot;,&quot;chip_types&quot;:[&quot;header&quot;]},{&quot;fill_id&quot;:&quot;1c24f19bff6c4bd6a5f20f57a535bdbe&quot;,&quot;fill_align&quot;:&quot;cm&quot;,&quot;text_align&quot;:&quot;cm&quot;,&quot;text_direction&quot;:&quot;horizontal&quot;,&quot;chip_types&quot;:[&quot;diagram&quot;,&quot;pictext&quot;,&quot;picture&quot;,&quot;chart&quot;,&quot;table&quot;,&quot;video&quot;],&quot;support_features&quot;:[&quot;collage&quot;,&quot;carousel&quot;]}],[{&quot;fill_id&quot;:&quot;95c973fcd6134020a63a4180aebd3213&quot;,&quot;fill_align&quot;:&quot;lm&quot;,&quot;text_align&quot;:&quot;lm&quot;,&quot;text_direction&quot;:&quot;horizontal&quot;,&quot;chip_types&quot;:[&quot;text&quot;]},{&quot;fill_id&quot;:&quot;1c24f19bff6c4bd6a5f20f57a535bdbe&quot;,&quot;fill_align&quot;:&quot;cm&quot;,&quot;text_align&quot;:&quot;lm&quot;,&quot;text_direction&quot;:&quot;horizontal&quot;,&quot;chip_types&quot;:[&quot;text&quot;]}]]"/>
  <p:tag name="KSO_WM_CHIP_XID" val="5ef21358a491bb0086638bf9"/>
  <p:tag name="KSO_WM_CHIP_GROUPID" val="5ef21358a491bb0086638bf8"/>
  <p:tag name="KSO_WM_SLIDE_BK_DARK_LIGHT" val="2"/>
  <p:tag name="KSO_WM_SLIDE_BACKGROUND_TYPE" val="leftRight"/>
  <p:tag name="KSO_WM_SLIDE_SUPPORT_FEATURE_TYPE" val="3"/>
  <p:tag name="KSO_WM_TEMPLATE_ASSEMBLE_XID" val="5ef53ffdea5a3ac527a18971"/>
  <p:tag name="KSO_WM_TEMPLATE_ASSEMBLE_GROUPID" val="5ef53ffdea5a3ac527a18971"/>
</p:tagLst>
</file>

<file path=ppt/tags/tag133.xml><?xml version="1.0" encoding="utf-8"?>
<p:tagLst xmlns:p="http://schemas.openxmlformats.org/presentationml/2006/main">
  <p:tag name="KSO_WM_UNIT_TABLE_BEAUTIFY" val="smartTable{ecdfd327-0e83-4171-955f-d2f1caaf342f}"/>
  <p:tag name="KSO_WM_BEAUTIFY_FLAG" val="#wm#"/>
  <p:tag name="KSO_WM_UNIT_TYPE" val="β"/>
  <p:tag name="TABLE_SKINIDX" val="3"/>
  <p:tag name="TABLE_COLORIDX" val="e"/>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1131_1*i*1"/>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1131_1*i*2"/>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TEXT_FILL_FORE_SCHEMECOLOR_INDEX_BRIGHTNESS" val="0"/>
  <p:tag name="KSO_WM_UNIT_TEXT_FILL_FORE_SCHEMECOLOR_INDEX" val="2"/>
  <p:tag name="KSO_WM_UNIT_TEXT_FILL_TYPE" val="1"/>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1131_1*i*3"/>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1131_1*i*4"/>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1131_1*i*5"/>
  <p:tag name="KSO_WM_TEMPLATE_CATEGORY" val="diagram"/>
  <p:tag name="KSO_WM_TEMPLATE_INDEX" val="20201131"/>
  <p:tag name="KSO_WM_UNIT_LAYERLEVEL" val="1"/>
  <p:tag name="KSO_WM_TAG_VERSION" val="1.0"/>
  <p:tag name="KSO_WM_BEAUTIFY_FLAG" val="#wm#"/>
  <p:tag name="KSO_WM_UNIT_LINE_FORE_SCHEMECOLOR_INDEX_BRIGHTNESS" val="0"/>
  <p:tag name="KSO_WM_UNIT_LINE_FORE_SCHEMECOLOR_INDEX" val="13"/>
  <p:tag name="KSO_WM_UNIT_LINE_FILL_TYPE" val="2"/>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1131_1*i*6"/>
  <p:tag name="KSO_WM_TEMPLATE_CATEGORY" val="diagram"/>
  <p:tag name="KSO_WM_TEMPLATE_INDEX" val="20201131"/>
  <p:tag name="KSO_WM_UNIT_LAYERLEVEL" val="1"/>
  <p:tag name="KSO_WM_TAG_VERSION" val="1.0"/>
  <p:tag name="KSO_WM_BEAUTIFY_FLAG" val="#wm#"/>
  <p:tag name="KSO_WM_UNIT_LINE_FORE_SCHEMECOLOR_INDEX_BRIGHTNESS" val="0"/>
  <p:tag name="KSO_WM_UNIT_LINE_FORE_SCHEMECOLOR_INDEX" val="13"/>
  <p:tag name="KSO_WM_UNIT_LINE_FILL_TYPE" val="2"/>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40.xml><?xml version="1.0" encoding="utf-8"?>
<p:tagLst xmlns:p="http://schemas.openxmlformats.org/presentationml/2006/main">
  <p:tag name="KSO_WM_UNIT_ISCONTENTSTITLE" val="0"/>
  <p:tag name="KSO_WM_UNIT_PRESET_TEXT" val="点击&#13;输入大标题"/>
  <p:tag name="KSO_WM_UNIT_NOCLEAR" val="0"/>
  <p:tag name="KSO_WM_UNIT_SHOW_EDIT_AREA_INDICATION" val="1"/>
  <p:tag name="KSO_WM_UNIT_VALUE" val="18"/>
  <p:tag name="KSO_WM_UNIT_HIGHLIGHT" val="0"/>
  <p:tag name="KSO_WM_UNIT_COMPATIBLE" val="0"/>
  <p:tag name="KSO_WM_UNIT_DIAGRAM_ISNUMVISUAL" val="0"/>
  <p:tag name="KSO_WM_UNIT_DIAGRAM_ISREFERUNIT" val="0"/>
  <p:tag name="KSO_WM_UNIT_TYPE" val="a"/>
  <p:tag name="KSO_WM_UNIT_INDEX" val="1"/>
  <p:tag name="KSO_WM_UNIT_ID" val="diagram20201131_1*a*1"/>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1131_1*i*7"/>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TEXT_FILL_FORE_SCHEMECOLOR_INDEX_BRIGHTNESS" val="0.5"/>
  <p:tag name="KSO_WM_UNIT_TEXT_FILL_FORE_SCHEMECOLOR_INDEX" val="13"/>
  <p:tag name="KSO_WM_UNIT_TEXT_FILL_TYPE" val="1"/>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01131_1*i*8"/>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01131_1*i*9"/>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1131_1*i*10"/>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45.xml><?xml version="1.0" encoding="utf-8"?>
<p:tagLst xmlns:p="http://schemas.openxmlformats.org/presentationml/2006/main">
  <p:tag name="KSO_WM_TEMPLATE_CATEGORY" val="diagram"/>
  <p:tag name="KSO_WM_TEMPLATE_INDEX" val="20201131"/>
  <p:tag name="KSO_WM_SLIDE_ID" val="diagram20201131_1"/>
  <p:tag name="KSO_WM_TEMPLATE_SUBCATEGORY" val="0"/>
  <p:tag name="KSO_WM_SLIDE_TYPE" val="text"/>
  <p:tag name="KSO_WM_SLIDE_SUBTYPE" val="picTxt"/>
  <p:tag name="KSO_WM_SLIDE_ITEM_CNT" val="0"/>
  <p:tag name="KSO_WM_SLIDE_INDEX" val="1"/>
  <p:tag name="KSO_WM_UNIT_SHOW_EDIT_AREA_INDICATION" val="1"/>
  <p:tag name="KSO_WM_SLIDE_SIZE" val="898*449"/>
  <p:tag name="KSO_WM_SLIDE_POSITION" val="0*47"/>
  <p:tag name="KSO_WM_TAG_VERSION" val="1.0"/>
  <p:tag name="KSO_WM_BEAUTIFY_FLAG" val="#wm#"/>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0-09-01T09:10:09&quot;,&quot;type&quot;:1}"/>
  <p:tag name="KSO_WM_SLIDE_BACKGROUND" val="[&quot;general&quot;]"/>
  <p:tag name="KSO_WM_SLIDE_RATIO" val="1.777778"/>
  <p:tag name="KSO_WM_TEMPLATE_MASTER_TYPE" val="0"/>
  <p:tag name="KSO_WM_TEMPLATE_COLOR_TYPE" val="0"/>
</p:tagLst>
</file>

<file path=ppt/tags/tag146.xml><?xml version="1.0" encoding="utf-8"?>
<p:tagLst xmlns:p="http://schemas.openxmlformats.org/presentationml/2006/main">
  <p:tag name="KSO_WM_BEAUTIFY_FLAG" val="#wm#"/>
  <p:tag name="KSO_WM_UNIT_TYPE" val="β"/>
  <p:tag name="TABLE_SKINIDX" val="3"/>
  <p:tag name="TABLE_COLORIDX" val="e"/>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1131_1*i*1"/>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1131_1*i*2"/>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TEXT_FILL_FORE_SCHEMECOLOR_INDEX_BRIGHTNESS" val="0"/>
  <p:tag name="KSO_WM_UNIT_TEXT_FILL_FORE_SCHEMECOLOR_INDEX" val="2"/>
  <p:tag name="KSO_WM_UNIT_TEXT_FILL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1131_1*i*3"/>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01131_1*i*4"/>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diagram20201131_1*i*5"/>
  <p:tag name="KSO_WM_TEMPLATE_CATEGORY" val="diagram"/>
  <p:tag name="KSO_WM_TEMPLATE_INDEX" val="20201131"/>
  <p:tag name="KSO_WM_UNIT_LAYERLEVEL" val="1"/>
  <p:tag name="KSO_WM_TAG_VERSION" val="1.0"/>
  <p:tag name="KSO_WM_BEAUTIFY_FLAG" val="#wm#"/>
  <p:tag name="KSO_WM_UNIT_LINE_FORE_SCHEMECOLOR_INDEX_BRIGHTNESS" val="0"/>
  <p:tag name="KSO_WM_UNIT_LINE_FORE_SCHEMECOLOR_INDEX" val="13"/>
  <p:tag name="KSO_WM_UNIT_LINE_FILL_TYPE"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diagram20201131_1*i*6"/>
  <p:tag name="KSO_WM_TEMPLATE_CATEGORY" val="diagram"/>
  <p:tag name="KSO_WM_TEMPLATE_INDEX" val="20201131"/>
  <p:tag name="KSO_WM_UNIT_LAYERLEVEL" val="1"/>
  <p:tag name="KSO_WM_TAG_VERSION" val="1.0"/>
  <p:tag name="KSO_WM_BEAUTIFY_FLAG" val="#wm#"/>
  <p:tag name="KSO_WM_UNIT_LINE_FORE_SCHEMECOLOR_INDEX_BRIGHTNESS" val="0"/>
  <p:tag name="KSO_WM_UNIT_LINE_FORE_SCHEMECOLOR_INDEX" val="13"/>
  <p:tag name="KSO_WM_UNIT_LINE_FILL_TYPE" val="2"/>
</p:tagLst>
</file>

<file path=ppt/tags/tag153.xml><?xml version="1.0" encoding="utf-8"?>
<p:tagLst xmlns:p="http://schemas.openxmlformats.org/presentationml/2006/main">
  <p:tag name="KSO_WM_UNIT_ISCONTENTSTITLE" val="0"/>
  <p:tag name="KSO_WM_UNIT_PRESET_TEXT" val="点击&#13;输入大标题"/>
  <p:tag name="KSO_WM_UNIT_NOCLEAR" val="0"/>
  <p:tag name="KSO_WM_UNIT_SHOW_EDIT_AREA_INDICATION" val="1"/>
  <p:tag name="KSO_WM_UNIT_VALUE" val="18"/>
  <p:tag name="KSO_WM_UNIT_HIGHLIGHT" val="0"/>
  <p:tag name="KSO_WM_UNIT_COMPATIBLE" val="0"/>
  <p:tag name="KSO_WM_UNIT_DIAGRAM_ISNUMVISUAL" val="0"/>
  <p:tag name="KSO_WM_UNIT_DIAGRAM_ISREFERUNIT" val="0"/>
  <p:tag name="KSO_WM_UNIT_TYPE" val="a"/>
  <p:tag name="KSO_WM_UNIT_INDEX" val="1"/>
  <p:tag name="KSO_WM_UNIT_ID" val="diagram20201131_1*a*1"/>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diagram20201131_1*i*7"/>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TEXT_FILL_FORE_SCHEMECOLOR_INDEX_BRIGHTNESS" val="0.5"/>
  <p:tag name="KSO_WM_UNIT_TEXT_FILL_FORE_SCHEMECOLOR_INDEX" val="13"/>
  <p:tag name="KSO_WM_UNIT_TEXT_FILL_TYPE" val="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diagram20201131_1*i*8"/>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diagram20201131_1*i*9"/>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diagram20201131_1*i*10"/>
  <p:tag name="KSO_WM_TEMPLATE_CATEGORY" val="diagram"/>
  <p:tag name="KSO_WM_TEMPLATE_INDEX" val="20201131"/>
  <p:tag name="KSO_WM_UNIT_LAYERLEVEL" val="1"/>
  <p:tag name="KSO_WM_TAG_VERSION" val="1.0"/>
  <p:tag name="KSO_WM_BEAUTIFY_FLAG" val="#wm#"/>
  <p:tag name="KSO_WM_UNIT_DEFAULT_FONT" val="0;0;0"/>
  <p:tag name="KSO_WM_UNIT_BLOCK" val="0"/>
  <p:tag name="KSO_WM_UNIT_PLACING_PICTURE" val="43637.6256486458"/>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158.xml><?xml version="1.0" encoding="utf-8"?>
<p:tagLst xmlns:p="http://schemas.openxmlformats.org/presentationml/2006/main">
  <p:tag name="KSO_WM_TEMPLATE_CATEGORY" val="diagram"/>
  <p:tag name="KSO_WM_TEMPLATE_INDEX" val="20201131"/>
  <p:tag name="KSO_WM_SLIDE_ID" val="diagram20201131_1"/>
  <p:tag name="KSO_WM_TEMPLATE_SUBCATEGORY" val="0"/>
  <p:tag name="KSO_WM_SLIDE_TYPE" val="text"/>
  <p:tag name="KSO_WM_SLIDE_SUBTYPE" val="picTxt"/>
  <p:tag name="KSO_WM_SLIDE_ITEM_CNT" val="0"/>
  <p:tag name="KSO_WM_SLIDE_INDEX" val="1"/>
  <p:tag name="KSO_WM_UNIT_SHOW_EDIT_AREA_INDICATION" val="1"/>
  <p:tag name="KSO_WM_SLIDE_SIZE" val="898*449"/>
  <p:tag name="KSO_WM_SLIDE_POSITION" val="0*47"/>
  <p:tag name="KSO_WM_TAG_VERSION" val="1.0"/>
  <p:tag name="KSO_WM_BEAUTIFY_FLAG" val="#wm#"/>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0-09-01T09:09:47&quot;,&quot;type&quot;:1}"/>
  <p:tag name="KSO_WM_SLIDE_BACKGROUND" val="[&quot;general&quot;]"/>
  <p:tag name="KSO_WM_SLIDE_RATIO" val="1.777778"/>
  <p:tag name="KSO_WM_TEMPLATE_MASTER_TYPE" val="0"/>
  <p:tag name="KSO_WM_TEMPLATE_COLOR_TYPE" val="0"/>
</p:tagLst>
</file>

<file path=ppt/tags/tag159.xml><?xml version="1.0" encoding="utf-8"?>
<p:tagLst xmlns:p="http://schemas.openxmlformats.org/presentationml/2006/main">
  <p:tag name="KSO_WM_TEMPLATE_CATEGORY" val="custom"/>
  <p:tag name="KSO_WM_TEMPLATE_INDEX" val="20177133"/>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60.xml><?xml version="1.0" encoding="utf-8"?>
<p:tagLst xmlns:p="http://schemas.openxmlformats.org/presentationml/2006/main">
  <p:tag name="KSO_WM_TEMPLATE_CATEGORY" val="custom"/>
  <p:tag name="KSO_WM_TEMPLATE_INDEX" val="20177133"/>
</p:tagLst>
</file>

<file path=ppt/tags/tag161.xml><?xml version="1.0" encoding="utf-8"?>
<p:tagLst xmlns:p="http://schemas.openxmlformats.org/presentationml/2006/main">
  <p:tag name="KSO_WM_TEMPLATE_CATEGORY" val="custom"/>
  <p:tag name="KSO_WM_TEMPLATE_INDEX" val="20177133"/>
</p:tagLst>
</file>

<file path=ppt/tags/tag162.xml><?xml version="1.0" encoding="utf-8"?>
<p:tagLst xmlns:p="http://schemas.openxmlformats.org/presentationml/2006/main">
  <p:tag name="KSO_WM_TEMPLATE_CATEGORY" val="custom"/>
  <p:tag name="KSO_WM_TEMPLATE_INDEX" val="20177133"/>
</p:tagLst>
</file>

<file path=ppt/tags/tag163.xml><?xml version="1.0" encoding="utf-8"?>
<p:tagLst xmlns:p="http://schemas.openxmlformats.org/presentationml/2006/main">
  <p:tag name="KSO_WM_TEMPLATE_CATEGORY" val="custom"/>
  <p:tag name="KSO_WM_TEMPLATE_INDEX" val="20177133"/>
</p:tagLst>
</file>

<file path=ppt/tags/tag164.xml><?xml version="1.0" encoding="utf-8"?>
<p:tagLst xmlns:p="http://schemas.openxmlformats.org/presentationml/2006/main">
  <p:tag name="KSO_WM_TEMPLATE_CATEGORY" val="custom"/>
  <p:tag name="KSO_WM_TEMPLATE_INDEX" val="20177133"/>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heme/theme1.xml><?xml version="1.0" encoding="utf-8"?>
<a:theme xmlns:a="http://schemas.openxmlformats.org/drawingml/2006/main" name="自定义设计方案">
  <a:themeElements>
    <a:clrScheme name="731pm1">
      <a:dk1>
        <a:sysClr val="windowText" lastClr="000000"/>
      </a:dk1>
      <a:lt1>
        <a:sysClr val="window" lastClr="FFFFFF"/>
      </a:lt1>
      <a:dk2>
        <a:srgbClr val="8569B8"/>
      </a:dk2>
      <a:lt2>
        <a:srgbClr val="E3F0F3"/>
      </a:lt2>
      <a:accent1>
        <a:srgbClr val="8569B8"/>
      </a:accent1>
      <a:accent2>
        <a:srgbClr val="C5C5DD"/>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731pm1">
      <a:dk1>
        <a:sysClr val="windowText" lastClr="000000"/>
      </a:dk1>
      <a:lt1>
        <a:sysClr val="window" lastClr="FFFFFF"/>
      </a:lt1>
      <a:dk2>
        <a:srgbClr val="8569B8"/>
      </a:dk2>
      <a:lt2>
        <a:srgbClr val="E3F0F3"/>
      </a:lt2>
      <a:accent1>
        <a:srgbClr val="8569B8"/>
      </a:accent1>
      <a:accent2>
        <a:srgbClr val="C5C5DD"/>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3776</Words>
  <Application>WPS 演示</Application>
  <PresentationFormat>全屏显示(4:3)</PresentationFormat>
  <Paragraphs>914</Paragraphs>
  <Slides>13</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13</vt:i4>
      </vt:variant>
    </vt:vector>
  </HeadingPairs>
  <TitlesOfParts>
    <vt:vector size="24" baseType="lpstr">
      <vt:lpstr>Arial</vt:lpstr>
      <vt:lpstr>宋体</vt:lpstr>
      <vt:lpstr>Wingdings</vt:lpstr>
      <vt:lpstr>微软雅黑</vt:lpstr>
      <vt:lpstr>仿宋</vt:lpstr>
      <vt:lpstr>微软雅黑 Light</vt:lpstr>
      <vt:lpstr>黑体</vt:lpstr>
      <vt:lpstr>Arial Unicode MS</vt:lpstr>
      <vt:lpstr>Calibri</vt:lpstr>
      <vt:lpstr>自定义设计方案</vt:lpstr>
      <vt:lpstr>1_自定义设计方案</vt:lpstr>
      <vt:lpstr>资源税法知识问答 </vt:lpstr>
      <vt:lpstr>何为资源税，它是何时开始施行的？</vt:lpstr>
      <vt:lpstr>实施资源税法有什么意义？</vt:lpstr>
      <vt:lpstr>资源税是如何计征的？</vt:lpstr>
      <vt:lpstr>PowerPoint 演示文稿</vt:lpstr>
      <vt:lpstr>PowerPoint 演示文稿</vt:lpstr>
      <vt:lpstr>PowerPoint 演示文稿</vt:lpstr>
      <vt:lpstr>资源税的纳税期限是如何规定的？</vt:lpstr>
      <vt:lpstr>资源税的纳税地点和纳税义务发生时间如何确定</vt:lpstr>
      <vt:lpstr>资源税有哪些税收优惠</vt:lpstr>
      <vt:lpstr>资源税有哪些税收优惠</vt:lpstr>
      <vt:lpstr>资源税有哪些税收优惠</vt:lpstr>
      <vt:lpstr>如何享受资源税税收优惠？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资源税法知识问答</dc:title>
  <dc:creator>pjx</dc:creator>
  <cp:lastModifiedBy>Administrator</cp:lastModifiedBy>
  <cp:revision>16</cp:revision>
  <dcterms:created xsi:type="dcterms:W3CDTF">2020-08-31T02:31:00Z</dcterms:created>
  <dcterms:modified xsi:type="dcterms:W3CDTF">2020-09-01T01:30:59Z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