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9" r:id="rId3"/>
    <p:sldId id="261" r:id="rId4"/>
    <p:sldId id="262" r:id="rId5"/>
    <p:sldId id="263" r:id="rId6"/>
    <p:sldId id="264" r:id="rId7"/>
    <p:sldId id="265" r:id="rId8"/>
    <p:sldId id="266" r:id="rId9"/>
    <p:sldId id="260" r:id="rId10"/>
    <p:sldId id="267" r:id="rId11"/>
    <p:sldId id="268" r:id="rId12"/>
    <p:sldId id="269" r:id="rId13"/>
    <p:sldId id="270" r:id="rId14"/>
    <p:sldId id="271" r:id="rId15"/>
    <p:sldId id="258" r:id="rId16"/>
    <p:sldId id="273" r:id="rId17"/>
    <p:sldId id="272"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jpeg"/><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2.png"/><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png"/><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png"/><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3"/>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5"/>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custDataLst>
              <p:tags r:id="rId6"/>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0"/>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1"/>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custDataLst>
              <p:tags r:id="rId3"/>
            </p:custDataLst>
          </p:nvPr>
        </p:nvGrpSpPr>
        <p:grpSpPr>
          <a:xfrm>
            <a:off x="1744578" y="1880787"/>
            <a:ext cx="9336506" cy="3449203"/>
            <a:chOff x="1744578" y="1880787"/>
            <a:chExt cx="9336506" cy="3449203"/>
          </a:xfrm>
        </p:grpSpPr>
        <p:sp>
          <p:nvSpPr>
            <p:cNvPr id="7" name="矩形 6"/>
            <p:cNvSpPr/>
            <p:nvPr>
              <p:custDataLst>
                <p:tags r:id="rId4"/>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1"/>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单击此处编辑文本</a:t>
            </a:r>
            <a:endParaRPr lang="zh-CN" altLang="en-US" dirty="0"/>
          </a:p>
        </p:txBody>
      </p:sp>
      <p:cxnSp>
        <p:nvCxnSpPr>
          <p:cNvPr id="14" name="直接连接符 13"/>
          <p:cNvCxnSpPr/>
          <p:nvPr>
            <p:custDataLst>
              <p:tags r:id="rId12"/>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2"/>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3"/>
            </p:custDataLst>
          </p:nvPr>
        </p:nvSpPr>
        <p:spPr/>
        <p:txBody>
          <a:bodyPr/>
          <a:lstStyle/>
          <a:p>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10" name="标题 9"/>
          <p:cNvSpPr>
            <a:spLocks noGrp="1"/>
          </p:cNvSpPr>
          <p:nvPr>
            <p:ph type="title"/>
            <p:custDataLst>
              <p:tags r:id="rId6"/>
            </p:custDataLst>
          </p:nvPr>
        </p:nvSpPr>
        <p:spPr/>
        <p:txBody>
          <a:bodyPr>
            <a:normAutofit/>
          </a:bodyPr>
          <a:lstStyle>
            <a:lvl1pPr>
              <a:defRPr baseline="0"/>
            </a:lvl1pPr>
          </a:lstStyle>
          <a:p>
            <a:r>
              <a:rPr lang="zh-CN" altLang="en-US" dirty="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48285" y="273050"/>
            <a:ext cx="116922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7"/>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1"/>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cxnSp>
        <p:nvCxnSpPr>
          <p:cNvPr id="8" name="直接连接符 7"/>
          <p:cNvCxnSpPr/>
          <p:nvPr>
            <p:custDataLst>
              <p:tags r:id="rId8"/>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10"/>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3"/>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4"/>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custDataLst>
              <p:tags r:id="rId3"/>
            </p:custDataLst>
          </p:nvPr>
        </p:nvGrpSpPr>
        <p:grpSpPr>
          <a:xfrm>
            <a:off x="11583670" y="5733415"/>
            <a:ext cx="498475" cy="1082675"/>
            <a:chOff x="17775" y="8015"/>
            <a:chExt cx="1252" cy="2719"/>
          </a:xfrm>
        </p:grpSpPr>
        <p:sp>
          <p:nvSpPr>
            <p:cNvPr id="13" name="椭圆 12"/>
            <p:cNvSpPr/>
            <p:nvPr userDrawn="1">
              <p:custDataLst>
                <p:tags r:id="rId4"/>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5"/>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6"/>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7"/>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2.xml"/><Relationship Id="rId19" Type="http://schemas.openxmlformats.org/officeDocument/2006/relationships/tags" Target="../tags/tag1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禹州市晓税学堂</a:t>
            </a:r>
            <a:endParaRPr lang="zh-CN" altLang="en-US"/>
          </a:p>
        </p:txBody>
      </p:sp>
      <p:sp>
        <p:nvSpPr>
          <p:cNvPr id="3" name="副标题 2"/>
          <p:cNvSpPr>
            <a:spLocks noGrp="1"/>
          </p:cNvSpPr>
          <p:nvPr>
            <p:ph type="subTitle" idx="1"/>
          </p:nvPr>
        </p:nvSpPr>
        <p:spPr/>
        <p:txBody>
          <a:bodyPr>
            <a:noAutofit/>
          </a:bodyPr>
          <a:p>
            <a:r>
              <a:rPr lang="zh-CN" altLang="en-US" sz="2400"/>
              <a:t>讲课内容：电子税务局使用推广</a:t>
            </a:r>
            <a:endParaRPr lang="zh-CN" altLang="en-US" sz="2400"/>
          </a:p>
          <a:p>
            <a:r>
              <a:rPr lang="zh-CN" altLang="en-US" sz="2400"/>
              <a:t>讲课人：申玉玺</a:t>
            </a:r>
            <a:endParaRPr lang="zh-CN" altLang="en-US" sz="24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sz="1800">
              <a:sym typeface="+mn-ea"/>
            </a:endParaRPr>
          </a:p>
          <a:p>
            <a:endParaRPr sz="2000" b="1">
              <a:latin typeface="宋体" panose="02010600030101010101" pitchFamily="2" charset="-122"/>
              <a:ea typeface="宋体" panose="02010600030101010101" pitchFamily="2" charset="-122"/>
              <a:cs typeface="宋体" panose="02010600030101010101" pitchFamily="2" charset="-122"/>
              <a:sym typeface="+mn-ea"/>
            </a:endParaRPr>
          </a:p>
          <a:p>
            <a:r>
              <a:rPr sz="2000" b="1">
                <a:latin typeface="宋体" panose="02010600030101010101" pitchFamily="2" charset="-122"/>
                <a:ea typeface="宋体" panose="02010600030101010101" pitchFamily="2" charset="-122"/>
                <a:cs typeface="宋体" panose="02010600030101010101" pitchFamily="2" charset="-122"/>
                <a:sym typeface="+mn-ea"/>
              </a:rPr>
              <a:t>第一步 下载和登录</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下载和登录电子税务局--短信登录--输入账号（统一社会信用代码）--选择身份（法人、财务负责人、办税人）--密码--短信验证码。密码忘记点击“忘记密码”修改。</a:t>
            </a:r>
            <a:endParaRPr lang="zh-CN" altLang="en-US" sz="1800">
              <a:latin typeface="宋体" panose="02010600030101010101" pitchFamily="2" charset="-122"/>
              <a:ea typeface="宋体" panose="02010600030101010101" pitchFamily="2" charset="-122"/>
              <a:cs typeface="宋体" panose="02010600030101010101" pitchFamily="2" charset="-122"/>
            </a:endParaRPr>
          </a:p>
          <a:p>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第二步 增加购票人</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我要办税--发票使用--购票人维护--操作类型（增加/删除/变更）--购票人--联系电话--购票人身份证件种类--购票人身份证件号码--提交--资料采集--页数--选择--选择图片--上传图片--确定--返回至表单-- 提交--确定</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第三步 实名认证</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（须电脑</a:t>
            </a:r>
            <a:r>
              <a:rPr lang="zh-CN" altLang="en-US" sz="1800" b="1">
                <a:latin typeface="宋体" panose="02010600030101010101" pitchFamily="2" charset="-122"/>
                <a:ea typeface="宋体" panose="02010600030101010101" pitchFamily="2" charset="-122"/>
                <a:cs typeface="宋体" panose="02010600030101010101" pitchFamily="2" charset="-122"/>
              </a:rPr>
              <a:t>配有摄像头</a:t>
            </a:r>
            <a:r>
              <a:rPr lang="zh-CN" altLang="en-US" sz="1800">
                <a:latin typeface="宋体" panose="02010600030101010101" pitchFamily="2" charset="-122"/>
                <a:ea typeface="宋体" panose="02010600030101010101" pitchFamily="2" charset="-122"/>
                <a:cs typeface="宋体" panose="02010600030101010101" pitchFamily="2" charset="-122"/>
              </a:rPr>
              <a:t>，目前禹州办税大厅自助申报区电脑已全部配有摄像头，免费使用！）</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我要办税--综合信息报告--身份信息报告--实名制信息采集--认证（首次采集需要安装图像采集控件）--填写证件类型--身份证号码--姓名--性别--民族--出生日期--有效期起--有限期止--签发机关（见身份证正面）--下一步--开始人脸采集（请根据提示眨眼、摇头或注视屏幕等）--提交--确定--最后一定要返回“购票人维护”点提交</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我要查询--办税进度及结果信息查询--电子税务局办税进度查询--状态  中查看是否“已办”，显示“已办”说明此项业务后台已审批完毕，办理成功！</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第四步 发票票种核定</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点击</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我要办税</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发票使用--增值税发票核定及调整--发票票种核定操作类型（增加）--发票种类名称（选择电子普通发票或专票）--每月最高领票数量--每次最高领票数量--持票最高数量--单份发票最高限额--经办人--保存--资料采集-- 页数--选择--选择图片--上传图片--确定--返回至表单--  提交--确定</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我要查询--办税进度及结果信息查询--电子税务局办税进度查询--状态 中查看是否“已办”，显示“已办”说明此项业务后台已审批完毕，办理成功！</a:t>
            </a:r>
            <a:endParaRPr lang="zh-CN" altLang="en-US" sz="1800">
              <a:latin typeface="宋体" panose="02010600030101010101" pitchFamily="2" charset="-122"/>
              <a:ea typeface="宋体" panose="02010600030101010101" pitchFamily="2" charset="-122"/>
              <a:cs typeface="宋体" panose="02010600030101010101" pitchFamily="2" charset="-122"/>
            </a:endParaRPr>
          </a:p>
          <a:p>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第五步 购买税盘</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电子发票审批后，请持营业执照、公章、发票章到办税大厅自助办税区航天信息公司购买税盘</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第六步 发票领用</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我要办税--发票使用--电子发票领用--发票种类名称--本数（就是份数）--保存--资料采集--提交</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我要查询--办税进度及结果信息查询--电子税务局办税进度查询--状态  中查看是否“已办”，显示“已办”说明此项业务后台已审批完毕，办理成功！</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en-US" altLang="zh-CN"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第七步 发票下载</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领用成功后，登录开票软件--发票管理--网上领票--领用发票--手工下载--发票张数--确定--库存查询 有发票信息说明下载成功</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下载成功后就开发票了，有关开票相关问题请咨询航天信息客服电话：95113</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禹州市晓税学堂</a:t>
            </a:r>
            <a:endParaRPr lang="zh-CN" altLang="en-US"/>
          </a:p>
        </p:txBody>
      </p:sp>
      <p:sp>
        <p:nvSpPr>
          <p:cNvPr id="3" name="副标题 2"/>
          <p:cNvSpPr>
            <a:spLocks noGrp="1"/>
          </p:cNvSpPr>
          <p:nvPr>
            <p:ph type="subTitle" idx="1"/>
          </p:nvPr>
        </p:nvSpPr>
        <p:spPr/>
        <p:txBody>
          <a:bodyPr>
            <a:noAutofit/>
          </a:bodyPr>
          <a:p>
            <a:r>
              <a:rPr lang="zh-CN" altLang="en-US" sz="2400"/>
              <a:t>讲课内容：最新税收政策</a:t>
            </a:r>
            <a:endParaRPr lang="zh-CN" altLang="en-US" sz="2400"/>
          </a:p>
          <a:p>
            <a:r>
              <a:rPr lang="zh-CN" altLang="en-US" sz="2400"/>
              <a:t>讲课人：刘润乾</a:t>
            </a:r>
            <a:endParaRPr lang="zh-CN" altLang="en-US" sz="24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关于《国家税务总局关于资源税征收管理若干问题的公告》</a:t>
            </a:r>
            <a:br>
              <a:rPr lang="zh-CN" altLang="en-US" sz="2800"/>
            </a:br>
            <a:r>
              <a:rPr lang="zh-CN" altLang="en-US" sz="2800"/>
              <a:t>的解读</a:t>
            </a:r>
            <a:endParaRPr lang="zh-CN" altLang="en-US" sz="2800"/>
          </a:p>
        </p:txBody>
      </p:sp>
      <p:sp>
        <p:nvSpPr>
          <p:cNvPr id="3" name="内容占位符 2"/>
          <p:cNvSpPr>
            <a:spLocks noGrp="1"/>
          </p:cNvSpPr>
          <p:nvPr>
            <p:ph idx="1"/>
          </p:nvPr>
        </p:nvSpPr>
        <p:spPr/>
        <p:txBody>
          <a:bodyPr/>
          <a:p>
            <a:endParaRPr lang="zh-CN" altLang="en-US"/>
          </a:p>
          <a:p>
            <a:pPr marL="0" indent="0">
              <a:buNone/>
            </a:pPr>
            <a:endParaRPr lang="zh-CN" altLang="en-US"/>
          </a:p>
          <a:p>
            <a:pPr marL="0"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一、《公告》的制定背景</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800">
                <a:latin typeface="宋体" panose="02010600030101010101" pitchFamily="2" charset="-122"/>
                <a:ea typeface="宋体" panose="02010600030101010101" pitchFamily="2" charset="-122"/>
                <a:cs typeface="宋体" panose="02010600030101010101" pitchFamily="2" charset="-122"/>
              </a:rPr>
              <a:t>为落实《中华人民共和国资源税法》（以下简称“资源税法”），规范资源税征收管理，优化纳税服务，根据《中华人民共和国税收征收管理法》及其实施细则、《财政部 税务总局关于资源税有关问题执行口径的公告》（2020年第34号）等相关政策规定，税务总局起草了《关于资源税征收管理若干问题的公告》（以下简称《公告》）。</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800">
                <a:latin typeface="宋体" panose="02010600030101010101" pitchFamily="2" charset="-122"/>
                <a:ea typeface="宋体" panose="02010600030101010101" pitchFamily="2" charset="-122"/>
                <a:cs typeface="宋体" panose="02010600030101010101" pitchFamily="2" charset="-122"/>
              </a:rPr>
              <a:t>《公告》明确了资源税征管有关规定，修订了资源税纳税申报表，为纳税人和基层税务人员提供了更加明确的政策依据与操作指引。</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925" y="635635"/>
            <a:ext cx="10852150" cy="5705475"/>
          </a:xfrm>
        </p:spPr>
        <p:txBody>
          <a:bodyPr/>
          <a:p>
            <a:r>
              <a:rPr lang="zh-CN" altLang="en-US" sz="2000" b="1">
                <a:latin typeface="宋体" panose="02010600030101010101" pitchFamily="2" charset="-122"/>
                <a:ea typeface="宋体" panose="02010600030101010101" pitchFamily="2" charset="-122"/>
                <a:cs typeface="宋体" panose="02010600030101010101" pitchFamily="2" charset="-122"/>
              </a:rPr>
              <a:t>二、《公告》的主要内容</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《公告》共4条，规定了外购应税产品扣减的计算方法,公告了资源税纳税申报表,明确了优惠政策办理方式，废止了相关规范性文件。</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一）规定了不同情形下外购应税产品扣减的计算方法，便利纳税人申报计税。对于纳税人以外购原矿与自采原矿混合为原矿销售，或者以外购选矿产品与自产选矿产品混合为选矿产品销售的两种情形，在计算应税产品销售额或者销售数量时，直接扣减外购原矿或者外购选矿产品的购进金额或者购进数量。</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当纳税人以外购原矿与自采原矿混合洗选加工为选矿产品销售时，由于在洗选加工过程中产生了增值或数量消耗，为确保税负公平，在计算应税产品销售额或者销售数量时，需要按照《公告》规定的公式计算准予扣减的外购应税产品的购进金额或者购进数量。</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例如，某煤炭企业将外购100万元原煤与自采200万元原煤混合洗选加工为选煤销售，选煤销售额为450万元。当地原煤税率为3%，选煤税率为2%，在计算应税产品销售额时，准予扣减的外购应税产品购进金额=外购原煤购进金额×（本地区原煤适用税率÷本地区选煤适用税率）=100×（3%÷2%）=150（万元）。</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925" y="320040"/>
            <a:ext cx="10852150" cy="6021070"/>
          </a:xfrm>
        </p:spPr>
        <p:txBody>
          <a:bodyPr/>
          <a:p>
            <a:r>
              <a:rPr lang="zh-CN" altLang="en-US" sz="1800">
                <a:latin typeface="宋体" panose="02010600030101010101" pitchFamily="2" charset="-122"/>
                <a:ea typeface="宋体" panose="02010600030101010101" pitchFamily="2" charset="-122"/>
                <a:cs typeface="宋体" panose="02010600030101010101" pitchFamily="2" charset="-122"/>
              </a:rPr>
              <a:t>（二）修订了纳税申报表，减轻纳税人办税负担。资源税法统一规范了应税产品的税目、征税对象等税制要素。根据资源税法的新要求和新规定，我们对资源税纳税申报表进行了全面修订，在基本保持原有表单逻辑结构的基础上，对表内数据项进行了精简。修订后的资源税申报表分为1张主表、1张附表，较原申报表减少了2张附表、24项数据项。纳税人在申报缴税时，先填写附表数据项计算资源税计税销售数量、计税销售额和减免税税额，再将结果代入主表，计算应纳税额。进行网上申报的纳税人，在填写附表数据项后，系统自动将结果导入主表，计算应纳税额。各地已在电子税务局中更新了申报模块，能够满足纳税人线上“非接触式”办税需求。</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三）简化办理优惠事项，优化办税流程。明确纳税人享受资源税优惠政策，实行“自行判别、申报享受、有关资料留存备查”的办理方式，另有规定的除外。纳税人享受优惠事项前无需再履行备案手续、报送备案资料，只需要将相关资料留存备查。纳税人对资源税优惠事项留存材料的真实性和合法性承担法律责任。</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“另有规定的除外”的主要考虑是，根据资源税法授权，部分资源税优惠政策由各省制定具体管理办法，《公告》不宜对其做出统一规定。</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（四）废止了部分规范性文件。为配合资源税法的实施，对不再适用的规范性文件进行了清理。</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三、施行时间</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《公告》自2020年9月1日起施行。</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a:t>电子税务局的介绍</a:t>
            </a:r>
            <a:endParaRPr lang="zh-CN" altLang="en-US" sz="4000"/>
          </a:p>
        </p:txBody>
      </p:sp>
      <p:sp>
        <p:nvSpPr>
          <p:cNvPr id="3" name="内容占位符 2"/>
          <p:cNvSpPr>
            <a:spLocks noGrp="1"/>
          </p:cNvSpPr>
          <p:nvPr>
            <p:ph idx="1"/>
          </p:nvPr>
        </p:nvSpPr>
        <p:spPr/>
        <p:txBody>
          <a:bodyPr/>
          <a:p>
            <a:pPr marL="0" indent="0">
              <a:buNone/>
            </a:pPr>
            <a:r>
              <a:rPr lang="en-US" altLang="zh-CN"/>
              <a:t>      </a:t>
            </a:r>
            <a:endParaRPr lang="en-US" altLang="zh-CN"/>
          </a:p>
          <a:p>
            <a:pPr marL="0" indent="0">
              <a:buNone/>
            </a:pPr>
            <a:endParaRPr lang="en-US" altLang="zh-CN" sz="2800"/>
          </a:p>
          <a:p>
            <a:pPr marL="0" indent="0">
              <a:buNone/>
            </a:pPr>
            <a:r>
              <a:rPr lang="zh-CN" altLang="en-US" sz="2800">
                <a:latin typeface="宋体" panose="02010600030101010101" pitchFamily="2" charset="-122"/>
                <a:ea typeface="宋体" panose="02010600030101010101" pitchFamily="2" charset="-122"/>
                <a:cs typeface="宋体" panose="02010600030101010101" pitchFamily="2" charset="-122"/>
              </a:rPr>
              <a:t>    电子税务局是河南省税务局为了方便办税人开通的互联网税务操作软件，用户通过该软件，可以实现申报表的申报、作废、数据同步、实时扣款、申报结果查询、扣款结果查询、电子税票打印、发票领用、登记注销、出口退税等功能。学习使用河南省电子税务局能够极大的便利纳税人的工作生活，减少实体厅排队，减少纳税人跑路，把时间用在真正的办理上。</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a:t>申报征收</a:t>
            </a:r>
            <a:endParaRPr lang="zh-CN" altLang="en-US" sz="4000"/>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800">
                <a:latin typeface="宋体" panose="02010600030101010101" pitchFamily="2" charset="-122"/>
                <a:ea typeface="宋体" panose="02010600030101010101" pitchFamily="2" charset="-122"/>
                <a:cs typeface="宋体" panose="02010600030101010101" pitchFamily="2" charset="-122"/>
              </a:rPr>
              <a:t>今天是</a:t>
            </a:r>
            <a:r>
              <a:rPr lang="en-US" altLang="zh-CN" sz="1800">
                <a:latin typeface="宋体" panose="02010600030101010101" pitchFamily="2" charset="-122"/>
                <a:ea typeface="宋体" panose="02010600030101010101" pitchFamily="2" charset="-122"/>
                <a:cs typeface="宋体" panose="02010600030101010101" pitchFamily="2" charset="-122"/>
              </a:rPr>
              <a:t>10</a:t>
            </a:r>
            <a:r>
              <a:rPr sz="1800">
                <a:latin typeface="宋体" panose="02010600030101010101" pitchFamily="2" charset="-122"/>
                <a:ea typeface="宋体" panose="02010600030101010101" pitchFamily="2" charset="-122"/>
                <a:cs typeface="宋体" panose="02010600030101010101" pitchFamily="2" charset="-122"/>
              </a:rPr>
              <a:t>月份例征期的第一天，主要给大家讲解一下如何进行纳税申报：</a:t>
            </a: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rPr>
              <a:t>纳税人的申报日期为每年的1、4、7、10月，需要用电脑申报。</a:t>
            </a: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rPr>
              <a:t>具体流程：</a:t>
            </a:r>
            <a:endParaRPr sz="1800" b="1">
              <a:latin typeface="宋体" panose="02010600030101010101" pitchFamily="2" charset="-122"/>
              <a:ea typeface="宋体" panose="02010600030101010101" pitchFamily="2" charset="-122"/>
              <a:cs typeface="宋体" panose="02010600030101010101" pitchFamily="2" charset="-122"/>
            </a:endParaRPr>
          </a:p>
          <a:p>
            <a:pPr marL="0" indent="0">
              <a:buNone/>
            </a:pPr>
            <a:r>
              <a:rPr sz="1800" b="1">
                <a:latin typeface="宋体" panose="02010600030101010101" pitchFamily="2" charset="-122"/>
                <a:ea typeface="宋体" panose="02010600030101010101" pitchFamily="2" charset="-122"/>
                <a:cs typeface="宋体" panose="02010600030101010101" pitchFamily="2" charset="-122"/>
              </a:rPr>
              <a:t>一、下载</a:t>
            </a:r>
            <a:endParaRPr sz="1800" b="1">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rPr>
              <a:t>需要下载河南省电子税务局电脑客户端或者登录网页：</a:t>
            </a: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rPr>
              <a:t>百度--河南省电子税务局--（右上角）下载并安装</a:t>
            </a: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rPr>
              <a:t>    </a:t>
            </a:r>
            <a:endParaRPr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endParaRPr b="1">
              <a:latin typeface="宋体" panose="02010600030101010101" pitchFamily="2" charset="-122"/>
              <a:ea typeface="宋体" panose="02010600030101010101" pitchFamily="2" charset="-122"/>
              <a:cs typeface="宋体" panose="02010600030101010101" pitchFamily="2" charset="-122"/>
              <a:sym typeface="+mn-ea"/>
            </a:endParaRPr>
          </a:p>
          <a:p>
            <a:pPr marL="0" indent="0">
              <a:buNone/>
            </a:pPr>
            <a:r>
              <a:rPr sz="2000" b="1">
                <a:latin typeface="宋体" panose="02010600030101010101" pitchFamily="2" charset="-122"/>
                <a:ea typeface="宋体" panose="02010600030101010101" pitchFamily="2" charset="-122"/>
                <a:cs typeface="宋体" panose="02010600030101010101" pitchFamily="2" charset="-122"/>
                <a:sym typeface="+mn-ea"/>
              </a:rPr>
              <a:t>二、登录</a:t>
            </a:r>
            <a:endParaRPr sz="2000" b="1">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sym typeface="+mn-ea"/>
              </a:rPr>
              <a:t>选择短信登录，账号为纳税人识别号,密码为企业自行设置的密码。第一次网上申报的纳税人的初始密码为 Aa 加“纳 税识别号”后八位，如忘记密码 点击忘记密码修改 </a:t>
            </a:r>
            <a:endParaRPr sz="1800">
              <a:latin typeface="宋体" panose="02010600030101010101" pitchFamily="2" charset="-122"/>
              <a:ea typeface="宋体" panose="02010600030101010101" pitchFamily="2" charset="-122"/>
              <a:cs typeface="宋体" panose="02010600030101010101" pitchFamily="2" charset="-122"/>
            </a:endParaRPr>
          </a:p>
          <a:p>
            <a:pPr marL="0" indent="0">
              <a:buNone/>
            </a:pPr>
            <a:r>
              <a:rPr sz="1800">
                <a:latin typeface="宋体" panose="02010600030101010101" pitchFamily="2" charset="-122"/>
                <a:ea typeface="宋体" panose="02010600030101010101" pitchFamily="2" charset="-122"/>
                <a:cs typeface="宋体" panose="02010600030101010101" pitchFamily="2" charset="-122"/>
                <a:sym typeface="+mn-ea"/>
              </a:rPr>
              <a:t>登录人身份：法人、财务负责人、办税人、购票员，选择一个注 册自己手机号的身份，需要输入“验证码”，才能登录。 </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1.我的信息---税费种认定信息 中查询所需申报税种 </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2.我要查询--申报明细查询 中查询申报明细信息</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3.我要办税 --税费申报及缴纳  中申报</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a:p>
            <a:pPr marL="0" indent="0">
              <a:buNone/>
            </a:pPr>
            <a:r>
              <a:rPr lang="zh-CN" altLang="en-US" sz="1800" b="1">
                <a:latin typeface="宋体" panose="02010600030101010101" pitchFamily="2" charset="-122"/>
                <a:ea typeface="宋体" panose="02010600030101010101" pitchFamily="2" charset="-122"/>
                <a:cs typeface="宋体" panose="02010600030101010101" pitchFamily="2" charset="-122"/>
              </a:rPr>
              <a:t>三、城镇土地使用税-房产税申报 </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我要办税--系统功能---税费申报及缴纳--城镇土地使用税房产税申报---城镇土地使用税房产税申报表--保存--申报--扫码扣款(用微信扫一扫即可扣款) </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提示 1.核对是否已享受减征 50%优惠。 </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提示 2：如果“本期应补（退）税额”为 0，则没有认定城镇土地使 用税和房产税，暂时无须申报！（但尽早去主管分局认定，避免产生滞纳金！）</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endParaRPr sz="2000" b="1">
              <a:solidFill>
                <a:srgbClr val="22222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buNone/>
            </a:pPr>
            <a:endParaRPr sz="2000" b="1">
              <a:solidFill>
                <a:srgbClr val="222222"/>
              </a:solidFill>
              <a:latin typeface="宋体" panose="02010600030101010101" pitchFamily="2" charset="-122"/>
              <a:ea typeface="宋体" panose="02010600030101010101" pitchFamily="2" charset="-122"/>
              <a:cs typeface="宋体" panose="02010600030101010101" pitchFamily="2" charset="-122"/>
              <a:sym typeface="+mn-ea"/>
            </a:endParaRPr>
          </a:p>
          <a:p>
            <a:r>
              <a:rPr sz="2000" b="1">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四、增值税及附加税申报</a:t>
            </a:r>
            <a:r>
              <a:rPr lang="en-US" sz="2000" b="1">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 </a:t>
            </a:r>
            <a:endParaRPr lang="en-US" sz="2000" b="1">
              <a:solidFill>
                <a:srgbClr val="222222"/>
              </a:solidFill>
              <a:latin typeface="宋体" panose="02010600030101010101" pitchFamily="2" charset="-122"/>
              <a:ea typeface="宋体" panose="02010600030101010101" pitchFamily="2" charset="-122"/>
              <a:cs typeface="宋体" panose="02010600030101010101" pitchFamily="2" charset="-122"/>
              <a:sym typeface="+mn-ea"/>
            </a:endParaRPr>
          </a:p>
          <a:p>
            <a:endPar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endParaRPr>
          </a:p>
          <a:p>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我要办税</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系统功能</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税费申报及缴纳</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增值税及附加税费申报</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 ---</a:t>
            </a:r>
            <a:r>
              <a:rPr sz="1800" b="1">
                <a:solidFill>
                  <a:srgbClr val="FF2941"/>
                </a:solidFill>
                <a:latin typeface="宋体" panose="02010600030101010101" pitchFamily="2" charset="-122"/>
                <a:ea typeface="宋体" panose="02010600030101010101" pitchFamily="2" charset="-122"/>
                <a:cs typeface="宋体" panose="02010600030101010101" pitchFamily="2" charset="-122"/>
                <a:sym typeface="+mn-ea"/>
              </a:rPr>
              <a:t>增值税纳税申报表（小规模纳税人适用</a:t>
            </a:r>
            <a:r>
              <a:rPr lang="en-US" sz="1800" b="1">
                <a:solidFill>
                  <a:srgbClr val="FF2941"/>
                </a:solidFill>
                <a:latin typeface="宋体" panose="02010600030101010101" pitchFamily="2" charset="-122"/>
                <a:ea typeface="宋体" panose="02010600030101010101" pitchFamily="2" charset="-122"/>
                <a:cs typeface="宋体" panose="02010600030101010101" pitchFamily="2" charset="-122"/>
                <a:sym typeface="+mn-ea"/>
              </a:rPr>
              <a:t> 2016 </a:t>
            </a:r>
            <a:r>
              <a:rPr sz="1800" b="1">
                <a:solidFill>
                  <a:srgbClr val="FF2941"/>
                </a:solidFill>
                <a:latin typeface="宋体" panose="02010600030101010101" pitchFamily="2" charset="-122"/>
                <a:ea typeface="宋体" panose="02010600030101010101" pitchFamily="2" charset="-122"/>
                <a:cs typeface="宋体" panose="02010600030101010101" pitchFamily="2" charset="-122"/>
                <a:sym typeface="+mn-ea"/>
              </a:rPr>
              <a:t>版）</a:t>
            </a:r>
            <a:r>
              <a:rPr sz="1800" b="1">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（据实填写）</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保存</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lang="en-US" sz="1800">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a:t>
            </a:r>
            <a:r>
              <a:rPr sz="1800" b="1">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增值税减免税</a:t>
            </a:r>
            <a:r>
              <a:rPr lang="en-US" sz="1800" b="1">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 </a:t>
            </a:r>
            <a:r>
              <a:rPr sz="1800" b="1">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申报明细表（</a:t>
            </a:r>
            <a:r>
              <a:rPr lang="en-US" sz="1800" b="1">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2016 </a:t>
            </a:r>
            <a:r>
              <a:rPr sz="1800" b="1">
                <a:solidFill>
                  <a:srgbClr val="0052FF"/>
                </a:solidFill>
                <a:latin typeface="宋体" panose="02010600030101010101" pitchFamily="2" charset="-122"/>
                <a:ea typeface="宋体" panose="02010600030101010101" pitchFamily="2" charset="-122"/>
                <a:cs typeface="宋体" panose="02010600030101010101" pitchFamily="2" charset="-122"/>
                <a:sym typeface="+mn-ea"/>
              </a:rPr>
              <a:t>年版）</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保存</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申报</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增值税小规模纳税人</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 </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（查账征收）打钩</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申报数据提交</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确定</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确定</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确定，申报结果显</a:t>
            </a:r>
            <a:r>
              <a:rPr lang="en-US"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 </a:t>
            </a:r>
            <a:r>
              <a:rPr sz="1800">
                <a:solidFill>
                  <a:srgbClr val="222222"/>
                </a:solidFill>
                <a:latin typeface="宋体" panose="02010600030101010101" pitchFamily="2" charset="-122"/>
                <a:ea typeface="宋体" panose="02010600030101010101" pitchFamily="2" charset="-122"/>
                <a:cs typeface="宋体" panose="02010600030101010101" pitchFamily="2" charset="-122"/>
                <a:sym typeface="+mn-ea"/>
              </a:rPr>
              <a:t>示申报成功，即申报完成。</a:t>
            </a:r>
            <a:r>
              <a:rPr lang="en-US" sz="1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sz="1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如果增值税是零申报（只申报不缴款，税 款是零），</a:t>
            </a:r>
            <a:r>
              <a:rPr sz="1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则系统会自动申报附加税，无需再手动申报，附加税已经申报成功了！</a:t>
            </a:r>
            <a:endPar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000">
                <a:latin typeface="宋体" panose="02010600030101010101" pitchFamily="2" charset="-122"/>
                <a:ea typeface="宋体" panose="02010600030101010101" pitchFamily="2" charset="-122"/>
              </a:rPr>
              <a:t>五、个人所得税申报</a:t>
            </a:r>
            <a:endParaRPr lang="zh-CN" altLang="en-US" sz="200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p>
            <a:r>
              <a:rPr lang="en-US" altLang="zh-CN" sz="1800">
                <a:latin typeface="宋体" panose="02010600030101010101" pitchFamily="2" charset="-122"/>
                <a:ea typeface="宋体" panose="02010600030101010101" pitchFamily="2" charset="-122"/>
                <a:cs typeface="宋体" panose="02010600030101010101" pitchFamily="2" charset="-122"/>
              </a:rPr>
              <a:t>1</a:t>
            </a:r>
            <a:r>
              <a:rPr lang="zh-CN" altLang="en-US" sz="1800">
                <a:latin typeface="宋体" panose="02010600030101010101" pitchFamily="2" charset="-122"/>
                <a:ea typeface="宋体" panose="02010600030101010101" pitchFamily="2" charset="-122"/>
                <a:cs typeface="宋体" panose="02010600030101010101" pitchFamily="2" charset="-122"/>
              </a:rPr>
              <a:t>、下载个人所得税 APP 注册并登录 </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手机在应用商店搜索“个人所得税” APP 并安装---个人中心—登录注册— 注册--人脸识别认证注册（必须是法人，其他人不可以）后登录手机 APP</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en-US" altLang="zh-CN" sz="1800">
                <a:latin typeface="宋体" panose="02010600030101010101" pitchFamily="2" charset="-122"/>
                <a:ea typeface="宋体" panose="02010600030101010101" pitchFamily="2" charset="-122"/>
                <a:cs typeface="宋体" panose="02010600030101010101" pitchFamily="2" charset="-122"/>
              </a:rPr>
              <a:t>2</a:t>
            </a:r>
            <a:r>
              <a:rPr lang="zh-CN" altLang="en-US" sz="1800">
                <a:latin typeface="宋体" panose="02010600030101010101" pitchFamily="2" charset="-122"/>
                <a:ea typeface="宋体" panose="02010600030101010101" pitchFamily="2" charset="-122"/>
                <a:cs typeface="宋体" panose="02010600030101010101" pitchFamily="2" charset="-122"/>
              </a:rPr>
              <a:t>、用个人所得税 APP 扫码登录 自然人电子税务局</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打开河南省电子税务局--登录--个人登录--个人所得税（右下角）--跳转到“自然人电子税务局”网页（如果无法跳转，也可百度直接搜索“自然人电子税务局”）--打开个人所得税 APP扫码登录--我要办税--经营所得（A 表） ---申报年度--确定--统一社会信用代码--单位所在省 (市一级)--选择河南许昌--搜索--勾选店名--确认添加--“税款所属期 止”选择申报当月的上一个月（如10月份申报选择9月）--下一步--收入总额（据实填写）--成本费用（据实填写）--点击</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没有</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a:t>
            </a:r>
            <a:r>
              <a:rPr sz="18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rPr>
              <a:t>下一步</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a:t>
            </a:r>
            <a:r>
              <a:rPr sz="18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rPr>
              <a:t>下一步</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a:t>
            </a:r>
            <a:r>
              <a:rPr sz="18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rPr>
              <a:t>提交</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a:t>
            </a:r>
            <a:r>
              <a:rPr sz="18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a:latin typeface="宋体" panose="02010600030101010101" pitchFamily="2" charset="-122"/>
                <a:ea typeface="宋体" panose="02010600030101010101" pitchFamily="2" charset="-122"/>
                <a:cs typeface="宋体" panose="02010600030101010101" pitchFamily="2" charset="-122"/>
              </a:rPr>
              <a:t>提交</a:t>
            </a:r>
            <a:r>
              <a:rPr lang="en-US" altLang="zh-CN" sz="1800">
                <a:latin typeface="宋体" panose="02010600030101010101" pitchFamily="2" charset="-122"/>
                <a:ea typeface="宋体" panose="02010600030101010101" pitchFamily="2" charset="-122"/>
                <a:cs typeface="宋体" panose="02010600030101010101" pitchFamily="2" charset="-122"/>
              </a:rPr>
              <a:t>”</a:t>
            </a:r>
            <a:r>
              <a:rPr lang="zh-CN" altLang="en-US" sz="1800">
                <a:latin typeface="宋体" panose="02010600030101010101" pitchFamily="2" charset="-122"/>
                <a:ea typeface="宋体" panose="02010600030101010101" pitchFamily="2" charset="-122"/>
                <a:cs typeface="宋体" panose="02010600030101010101" pitchFamily="2" charset="-122"/>
              </a:rPr>
              <a:t>。</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禹州市晓税学堂</a:t>
            </a:r>
            <a:endParaRPr lang="zh-CN" altLang="en-US"/>
          </a:p>
        </p:txBody>
      </p:sp>
      <p:sp>
        <p:nvSpPr>
          <p:cNvPr id="3" name="副标题 2"/>
          <p:cNvSpPr>
            <a:spLocks noGrp="1"/>
          </p:cNvSpPr>
          <p:nvPr>
            <p:ph type="subTitle" idx="1"/>
          </p:nvPr>
        </p:nvSpPr>
        <p:spPr/>
        <p:txBody>
          <a:bodyPr>
            <a:noAutofit/>
          </a:bodyPr>
          <a:p>
            <a:r>
              <a:rPr lang="zh-CN" altLang="en-US" sz="2400"/>
              <a:t>讲课内容：电子发票领用</a:t>
            </a:r>
            <a:endParaRPr lang="zh-CN" altLang="en-US" sz="2400"/>
          </a:p>
          <a:p>
            <a:r>
              <a:rPr lang="zh-CN" altLang="en-US" sz="2400"/>
              <a:t>讲课人：王梦佳</a:t>
            </a:r>
            <a:endParaRPr lang="zh-CN" altLang="en-US" sz="24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t>电子税务局--首次核定、领用、下载发票</a:t>
            </a:r>
            <a:endParaRPr lang="zh-CN" altLang="en-US" sz="3200"/>
          </a:p>
        </p:txBody>
      </p:sp>
      <p:sp>
        <p:nvSpPr>
          <p:cNvPr id="3" name="内容占位符 2"/>
          <p:cNvSpPr>
            <a:spLocks noGrp="1"/>
          </p:cNvSpPr>
          <p:nvPr>
            <p:ph idx="1"/>
          </p:nvPr>
        </p:nvSpPr>
        <p:spPr/>
        <p:txBody>
          <a:bodyPr/>
          <a:p>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a:latin typeface="宋体" panose="02010600030101010101" pitchFamily="2" charset="-122"/>
                <a:ea typeface="宋体" panose="02010600030101010101" pitchFamily="2" charset="-122"/>
                <a:cs typeface="宋体" panose="02010600030101010101" pitchFamily="2" charset="-122"/>
              </a:rPr>
              <a:t> 新办的营业执照，首次使用发票怎么办理？河南省电子税务局自己操作即可，电子普通发票和专票都可以申请，简直不能更方便！步骤在此：</a:t>
            </a:r>
            <a:endParaRPr lang="zh-CN" altLang="en-US" sz="1800">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一、下载和登录</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二、增加购票人</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三、实名认证</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四、核定票种</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五、购买税盘</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六、领用发票</a:t>
            </a:r>
            <a:endParaRPr lang="zh-CN" altLang="en-US" sz="1800" b="1">
              <a:latin typeface="宋体" panose="02010600030101010101" pitchFamily="2" charset="-122"/>
              <a:ea typeface="宋体" panose="02010600030101010101" pitchFamily="2" charset="-122"/>
              <a:cs typeface="宋体" panose="02010600030101010101" pitchFamily="2" charset="-122"/>
            </a:endParaRPr>
          </a:p>
          <a:p>
            <a:r>
              <a:rPr lang="zh-CN" altLang="en-US" sz="1800" b="1">
                <a:latin typeface="宋体" panose="02010600030101010101" pitchFamily="2" charset="-122"/>
                <a:ea typeface="宋体" panose="02010600030101010101" pitchFamily="2" charset="-122"/>
                <a:cs typeface="宋体" panose="02010600030101010101" pitchFamily="2" charset="-122"/>
              </a:rPr>
              <a:t>七、下载发票</a:t>
            </a:r>
            <a:endParaRPr lang="zh-CN" altLang="en-US" sz="1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125.xml><?xml version="1.0" encoding="utf-8"?>
<p:tagLst xmlns:p="http://schemas.openxmlformats.org/presentationml/2006/main">
  <p:tag name="KSO_WM_TEMPLATE_CATEGORY" val="custom"/>
  <p:tag name="KSO_WM_TEMPLATE_INDEX" val="20202824"/>
</p:tagLst>
</file>

<file path=ppt/tags/tag126.xml><?xml version="1.0" encoding="utf-8"?>
<p:tagLst xmlns:p="http://schemas.openxmlformats.org/presentationml/2006/main">
  <p:tag name="KSO_WM_BEAUTIFY_FLAG" val="#wm#"/>
  <p:tag name="KSO_WM_TEMPLATE_CATEGORY" val="custom"/>
  <p:tag name="KSO_WM_TEMPLATE_INDEX" val="20202824"/>
</p:tagLst>
</file>

<file path=ppt/tags/tag127.xml><?xml version="1.0" encoding="utf-8"?>
<p:tagLst xmlns:p="http://schemas.openxmlformats.org/presentationml/2006/main">
  <p:tag name="KSO_WM_BEAUTIFY_FLAG" val="#wm#"/>
  <p:tag name="KSO_WM_TEMPLATE_CATEGORY" val="custom"/>
  <p:tag name="KSO_WM_TEMPLATE_INDEX" val="20202824"/>
</p:tagLst>
</file>

<file path=ppt/tags/tag128.xml><?xml version="1.0" encoding="utf-8"?>
<p:tagLst xmlns:p="http://schemas.openxmlformats.org/presentationml/2006/main">
  <p:tag name="KSO_WM_BEAUTIFY_FLAG" val="#wm#"/>
  <p:tag name="KSO_WM_TEMPLATE_CATEGORY" val="custom"/>
  <p:tag name="KSO_WM_TEMPLATE_INDEX" val="20202824"/>
</p:tagLst>
</file>

<file path=ppt/tags/tag129.xml><?xml version="1.0" encoding="utf-8"?>
<p:tagLst xmlns:p="http://schemas.openxmlformats.org/presentationml/2006/main">
  <p:tag name="KSO_WM_BEAUTIFY_FLAG" val="#wm#"/>
  <p:tag name="KSO_WM_TEMPLATE_CATEGORY" val="custom"/>
  <p:tag name="KSO_WM_TEMPLATE_INDEX" val="2020282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2824"/>
</p:tagLst>
</file>

<file path=ppt/tags/tag131.xml><?xml version="1.0" encoding="utf-8"?>
<p:tagLst xmlns:p="http://schemas.openxmlformats.org/presentationml/2006/main">
  <p:tag name="KSO_WM_BEAUTIFY_FLAG" val="#wm#"/>
  <p:tag name="KSO_WM_TEMPLATE_CATEGORY" val="custom"/>
  <p:tag name="KSO_WM_TEMPLATE_INDEX" val="20202824"/>
</p:tagLst>
</file>

<file path=ppt/tags/tag132.xml><?xml version="1.0" encoding="utf-8"?>
<p:tagLst xmlns:p="http://schemas.openxmlformats.org/presentationml/2006/main">
  <p:tag name="KSO_WM_TEMPLATE_CATEGORY" val="custom"/>
  <p:tag name="KSO_WM_TEMPLATE_INDEX" val="20202824"/>
</p:tagLst>
</file>

<file path=ppt/tags/tag133.xml><?xml version="1.0" encoding="utf-8"?>
<p:tagLst xmlns:p="http://schemas.openxmlformats.org/presentationml/2006/main">
  <p:tag name="KSO_WM_BEAUTIFY_FLAG" val="#wm#"/>
  <p:tag name="KSO_WM_TEMPLATE_CATEGORY" val="custom"/>
  <p:tag name="KSO_WM_TEMPLATE_INDEX" val="20202824"/>
</p:tagLst>
</file>

<file path=ppt/tags/tag134.xml><?xml version="1.0" encoding="utf-8"?>
<p:tagLst xmlns:p="http://schemas.openxmlformats.org/presentationml/2006/main">
  <p:tag name="KSO_WM_BEAUTIFY_FLAG" val="#wm#"/>
  <p:tag name="KSO_WM_TEMPLATE_CATEGORY" val="custom"/>
  <p:tag name="KSO_WM_TEMPLATE_INDEX" val="20202824"/>
</p:tagLst>
</file>

<file path=ppt/tags/tag135.xml><?xml version="1.0" encoding="utf-8"?>
<p:tagLst xmlns:p="http://schemas.openxmlformats.org/presentationml/2006/main">
  <p:tag name="KSO_WM_BEAUTIFY_FLAG" val="#wm#"/>
  <p:tag name="KSO_WM_TEMPLATE_CATEGORY" val="custom"/>
  <p:tag name="KSO_WM_TEMPLATE_INDEX" val="20202824"/>
</p:tagLst>
</file>

<file path=ppt/tags/tag136.xml><?xml version="1.0" encoding="utf-8"?>
<p:tagLst xmlns:p="http://schemas.openxmlformats.org/presentationml/2006/main">
  <p:tag name="KSO_WM_BEAUTIFY_FLAG" val="#wm#"/>
  <p:tag name="KSO_WM_TEMPLATE_CATEGORY" val="custom"/>
  <p:tag name="KSO_WM_TEMPLATE_INDEX" val="20202824"/>
</p:tagLst>
</file>

<file path=ppt/tags/tag137.xml><?xml version="1.0" encoding="utf-8"?>
<p:tagLst xmlns:p="http://schemas.openxmlformats.org/presentationml/2006/main">
  <p:tag name="KSO_WM_BEAUTIFY_FLAG" val="#wm#"/>
  <p:tag name="KSO_WM_TEMPLATE_CATEGORY" val="custom"/>
  <p:tag name="KSO_WM_TEMPLATE_INDEX" val="20202824"/>
</p:tagLst>
</file>

<file path=ppt/tags/tag138.xml><?xml version="1.0" encoding="utf-8"?>
<p:tagLst xmlns:p="http://schemas.openxmlformats.org/presentationml/2006/main">
  <p:tag name="KSO_WM_TEMPLATE_CATEGORY" val="custom"/>
  <p:tag name="KSO_WM_TEMPLATE_INDEX" val="20202824"/>
</p:tagLst>
</file>

<file path=ppt/tags/tag139.xml><?xml version="1.0" encoding="utf-8"?>
<p:tagLst xmlns:p="http://schemas.openxmlformats.org/presentationml/2006/main">
  <p:tag name="KSO_WM_BEAUTIFY_FLAG" val="#wm#"/>
  <p:tag name="KSO_WM_TEMPLATE_CATEGORY" val="custom"/>
  <p:tag name="KSO_WM_TEMPLATE_INDEX" val="2020282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2824"/>
</p:tagLst>
</file>

<file path=ppt/tags/tag141.xml><?xml version="1.0" encoding="utf-8"?>
<p:tagLst xmlns:p="http://schemas.openxmlformats.org/presentationml/2006/main">
  <p:tag name="KSO_WM_BEAUTIFY_FLAG" val="#wm#"/>
  <p:tag name="KSO_WM_TEMPLATE_CATEGORY" val="custom"/>
  <p:tag name="KSO_WM_TEMPLATE_INDEX" val="2020282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3881</Words>
  <Application>WPS 演示</Application>
  <PresentationFormat>宽屏</PresentationFormat>
  <Paragraphs>119</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宋体</vt:lpstr>
      <vt:lpstr>Wingdings</vt:lpstr>
      <vt:lpstr>微软雅黑</vt:lpstr>
      <vt:lpstr>汉仪旗黑-85S</vt:lpstr>
      <vt:lpstr>黑体</vt:lpstr>
      <vt:lpstr>Calibri</vt:lpstr>
      <vt:lpstr>Office 主题​​</vt:lpstr>
      <vt:lpstr>禹州市晓税学堂</vt:lpstr>
      <vt:lpstr>电子税务局的介绍</vt:lpstr>
      <vt:lpstr>申报征收</vt:lpstr>
      <vt:lpstr>PowerPoint 演示文稿</vt:lpstr>
      <vt:lpstr>PowerPoint 演示文稿</vt:lpstr>
      <vt:lpstr>PowerPoint 演示文稿</vt:lpstr>
      <vt:lpstr>五、个人所得税申报</vt:lpstr>
      <vt:lpstr>禹州市晓税学堂</vt:lpstr>
      <vt:lpstr>电子税务局--首次核定、领用、下载发票</vt:lpstr>
      <vt:lpstr>PowerPoint 演示文稿</vt:lpstr>
      <vt:lpstr>PowerPoint 演示文稿</vt:lpstr>
      <vt:lpstr>PowerPoint 演示文稿</vt:lpstr>
      <vt:lpstr>PowerPoint 演示文稿</vt:lpstr>
      <vt:lpstr>禹州市晓税学堂</vt:lpstr>
      <vt:lpstr>关于《国家税务总局关于资源税征收管理若干问题的公告》 的解读</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THTF</cp:lastModifiedBy>
  <cp:revision>5</cp:revision>
  <dcterms:created xsi:type="dcterms:W3CDTF">2020-10-15T01:35:00Z</dcterms:created>
  <dcterms:modified xsi:type="dcterms:W3CDTF">2021-05-20T09:43:36Z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2052-10.8.0.5838</vt:lpwstr>
  </property>
</Properties>
</file>