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3"/>
    <p:sldId id="258" r:id="rId4"/>
    <p:sldId id="259" r:id="rId5"/>
    <p:sldId id="281" r:id="rId6"/>
    <p:sldId id="289" r:id="rId7"/>
    <p:sldId id="290" r:id="rId8"/>
    <p:sldId id="291" r:id="rId9"/>
    <p:sldId id="292" r:id="rId10"/>
    <p:sldId id="293" r:id="rId11"/>
    <p:sldId id="275" r:id="rId12"/>
    <p:sldId id="282" r:id="rId13"/>
    <p:sldId id="276" r:id="rId14"/>
    <p:sldId id="283" r:id="rId15"/>
    <p:sldId id="294" r:id="rId16"/>
    <p:sldId id="257" r:id="rId17"/>
  </p:sldIdLst>
  <p:sldSz cx="12192000" cy="6858000"/>
  <p:notesSz cx="6858000" cy="9144000"/>
  <p:embeddedFontLst>
    <p:embeddedFont>
      <p:font typeface="楷体" panose="02010609060101010101" charset="-122"/>
      <p:regular r:id="rId23"/>
    </p:embeddedFont>
    <p:embeddedFont>
      <p:font typeface="汉仪中黑S" panose="00020600040101010101" pitchFamily="18" charset="-122"/>
      <p:regular r:id="rId24"/>
    </p:embeddedFont>
    <p:embeddedFont>
      <p:font typeface="仿宋" panose="02010609060101010101" charset="-122"/>
      <p:regular r:id="rId25"/>
    </p:embeddedFont>
    <p:embeddedFont>
      <p:font typeface="汉仪仿宋简" panose="02010600000101010101" charset="-128"/>
      <p:regular r:id="rId26"/>
    </p:embeddedFont>
    <p:embeddedFont>
      <p:font typeface="Calibri" panose="020F0502020204030204" charset="0"/>
      <p:regular r:id="rId27"/>
      <p:bold r:id="rId28"/>
      <p:italic r:id="rId29"/>
      <p:boldItalic r:id="rId30"/>
    </p:embeddedFont>
    <p:embeddedFont>
      <p:font typeface="Calibri Light" panose="020F0302020204030204" charset="0"/>
      <p:regular r:id="rId31"/>
      <p:italic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E7D"/>
    <a:srgbClr val="FCDADB"/>
    <a:srgbClr val="FBCEC8"/>
    <a:srgbClr val="F1CAC4"/>
    <a:srgbClr val="F1B9C3"/>
    <a:srgbClr val="F598B5"/>
    <a:srgbClr val="3D6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2" autoAdjust="0"/>
    <p:restoredTop sz="94660"/>
  </p:normalViewPr>
  <p:slideViewPr>
    <p:cSldViewPr snapToGrid="0">
      <p:cViewPr varScale="1">
        <p:scale>
          <a:sx n="103" d="100"/>
          <a:sy n="103" d="100"/>
        </p:scale>
        <p:origin x="7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6388F4B-D962-42A5-AC82-66701E9E0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EDF0C-9839-41AF-A228-8284AD7A86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8F4B-D962-42A5-AC82-66701E9E025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DF0C-9839-41AF-A228-8284AD7A86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13" name="等腰三角形 12"/>
          <p:cNvSpPr/>
          <p:nvPr/>
        </p:nvSpPr>
        <p:spPr>
          <a:xfrm flipV="1">
            <a:off x="1440874" y="1"/>
            <a:ext cx="3288145" cy="1570182"/>
          </a:xfrm>
          <a:prstGeom prst="triangle">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a:off x="-1090467" y="1090468"/>
            <a:ext cx="6909953" cy="4729019"/>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230982" y="5016500"/>
            <a:ext cx="2555128" cy="1841501"/>
          </a:xfrm>
          <a:custGeom>
            <a:avLst/>
            <a:gdLst>
              <a:gd name="connsiteX0" fmla="*/ 1277564 w 2555128"/>
              <a:gd name="connsiteY0" fmla="*/ 0 h 1841501"/>
              <a:gd name="connsiteX1" fmla="*/ 2555128 w 2555128"/>
              <a:gd name="connsiteY1" fmla="*/ 1243446 h 1841501"/>
              <a:gd name="connsiteX2" fmla="*/ 1940664 w 2555128"/>
              <a:gd name="connsiteY2" fmla="*/ 1841501 h 1841501"/>
              <a:gd name="connsiteX3" fmla="*/ 614465 w 2555128"/>
              <a:gd name="connsiteY3" fmla="*/ 1841501 h 1841501"/>
              <a:gd name="connsiteX4" fmla="*/ 0 w 2555128"/>
              <a:gd name="connsiteY4" fmla="*/ 1243446 h 18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128" h="1841501">
                <a:moveTo>
                  <a:pt x="1277564" y="0"/>
                </a:moveTo>
                <a:lnTo>
                  <a:pt x="2555128" y="1243446"/>
                </a:lnTo>
                <a:lnTo>
                  <a:pt x="1940664" y="1841501"/>
                </a:lnTo>
                <a:lnTo>
                  <a:pt x="614465" y="1841501"/>
                </a:lnTo>
                <a:lnTo>
                  <a:pt x="0" y="1243446"/>
                </a:lnTo>
                <a:close/>
              </a:path>
            </a:pathLst>
          </a:cu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3893128" y="4155208"/>
            <a:ext cx="1103745" cy="1103745"/>
          </a:xfrm>
          <a:prstGeom prst="diamond">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564538" y="2690030"/>
            <a:ext cx="5539105" cy="1014730"/>
          </a:xfrm>
          <a:prstGeom prst="rect">
            <a:avLst/>
          </a:prstGeom>
          <a:noFill/>
        </p:spPr>
        <p:txBody>
          <a:bodyPr wrap="none" rtlCol="0">
            <a:spAutoFit/>
            <a:scene3d>
              <a:camera prst="perspectiveAbove"/>
              <a:lightRig rig="threePt" dir="t"/>
            </a:scene3d>
          </a:bodyPr>
          <a:lstStyle/>
          <a:p>
            <a:r>
              <a:rPr lang="zh-CN" altLang="en-US" sz="6000" b="1" dirty="0" smtClean="0">
                <a:solidFill>
                  <a:schemeClr val="tx1">
                    <a:lumMod val="75000"/>
                    <a:lumOff val="2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cs typeface="楷体" panose="02010609060101010101" charset="-122"/>
              </a:rPr>
              <a:t>车购税与车船税</a:t>
            </a:r>
            <a:endParaRPr lang="zh-CN" altLang="en-US" sz="6000" b="1" dirty="0" smtClean="0">
              <a:solidFill>
                <a:schemeClr val="tx1">
                  <a:lumMod val="75000"/>
                  <a:lumOff val="2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圆角矩形 1"/>
          <p:cNvSpPr/>
          <p:nvPr/>
        </p:nvSpPr>
        <p:spPr>
          <a:xfrm>
            <a:off x="1678709" y="2235200"/>
            <a:ext cx="8834582" cy="3103418"/>
          </a:xfrm>
          <a:prstGeom prst="roundRect">
            <a:avLst>
              <a:gd name="adj" fmla="val 13219"/>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844800" y="1664335"/>
            <a:ext cx="1127125" cy="1219200"/>
          </a:xfrm>
          <a:prstGeom prst="roundRect">
            <a:avLst>
              <a:gd name="adj" fmla="val 24359"/>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t>02</a:t>
            </a:r>
            <a:endParaRPr lang="en-US" altLang="zh-CN" sz="4800"/>
          </a:p>
        </p:txBody>
      </p:sp>
      <p:sp>
        <p:nvSpPr>
          <p:cNvPr id="6" name="文本框 5"/>
          <p:cNvSpPr txBox="1"/>
          <p:nvPr/>
        </p:nvSpPr>
        <p:spPr>
          <a:xfrm>
            <a:off x="4875153" y="3044398"/>
            <a:ext cx="2631440" cy="829945"/>
          </a:xfrm>
          <a:prstGeom prst="rect">
            <a:avLst/>
          </a:prstGeom>
          <a:noFill/>
        </p:spPr>
        <p:txBody>
          <a:bodyPr wrap="none" rtlCol="0">
            <a:spAutoFit/>
          </a:bodyPr>
          <a:lstStyle/>
          <a:p>
            <a:r>
              <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概念对比</a:t>
            </a:r>
            <a:endPar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概念对比</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99185" y="1082675"/>
            <a:ext cx="8474710" cy="1644650"/>
          </a:xfrm>
          <a:prstGeom prst="rect">
            <a:avLst/>
          </a:prstGeom>
          <a:noFill/>
        </p:spPr>
        <p:txBody>
          <a:bodyPr wrap="square" rtlCol="0">
            <a:noAutofit/>
          </a:bodyPr>
          <a:p>
            <a:pPr indent="457200"/>
            <a:r>
              <a:rPr lang="zh-CN" altLang="en-US" sz="3200">
                <a:latin typeface="楷体" panose="02010609060101010101" charset="-122"/>
                <a:ea typeface="楷体" panose="02010609060101010101" charset="-122"/>
              </a:rPr>
              <a:t>车辆购置税是以</a:t>
            </a:r>
            <a:r>
              <a:rPr lang="zh-CN" altLang="en-US" sz="3200" u="sng">
                <a:solidFill>
                  <a:schemeClr val="tx1"/>
                </a:solidFill>
                <a:effectLst>
                  <a:outerShdw blurRad="38100" dist="38100" dir="2700000" algn="tl">
                    <a:srgbClr val="000000">
                      <a:alpha val="43137"/>
                    </a:srgbClr>
                  </a:outerShdw>
                </a:effectLst>
                <a:uFill>
                  <a:solidFill>
                    <a:srgbClr val="C00000"/>
                  </a:solidFill>
                </a:uFill>
                <a:latin typeface="楷体" panose="02010609060101010101" charset="-122"/>
                <a:ea typeface="楷体" panose="02010609060101010101" charset="-122"/>
              </a:rPr>
              <a:t>在中国境内购置规定车辆</a:t>
            </a:r>
            <a:r>
              <a:rPr lang="zh-CN" altLang="en-US" sz="3200">
                <a:latin typeface="楷体" panose="02010609060101010101" charset="-122"/>
                <a:ea typeface="楷体" panose="02010609060101010101" charset="-122"/>
              </a:rPr>
              <a:t>为征税对象、在特定的环节向</a:t>
            </a:r>
            <a:r>
              <a:rPr lang="zh-CN" altLang="en-US" sz="3200" u="sng">
                <a:effectLst>
                  <a:outerShdw blurRad="38100" dist="38100" dir="2700000" algn="tl">
                    <a:srgbClr val="000000">
                      <a:alpha val="43137"/>
                    </a:srgbClr>
                  </a:outerShdw>
                </a:effectLst>
                <a:latin typeface="楷体" panose="02010609060101010101" charset="-122"/>
                <a:ea typeface="楷体" panose="02010609060101010101" charset="-122"/>
              </a:rPr>
              <a:t>车辆购置者</a:t>
            </a:r>
            <a:r>
              <a:rPr lang="zh-CN" altLang="en-US" sz="3200">
                <a:latin typeface="楷体" panose="02010609060101010101" charset="-122"/>
                <a:ea typeface="楷体" panose="02010609060101010101" charset="-122"/>
              </a:rPr>
              <a:t>征收的一种税。</a:t>
            </a:r>
            <a:endParaRPr lang="zh-CN" altLang="en-US" sz="3200">
              <a:latin typeface="楷体" panose="02010609060101010101" charset="-122"/>
              <a:ea typeface="楷体" panose="02010609060101010101" charset="-122"/>
            </a:endParaRPr>
          </a:p>
        </p:txBody>
      </p:sp>
      <p:sp>
        <p:nvSpPr>
          <p:cNvPr id="5" name="文本框 4"/>
          <p:cNvSpPr txBox="1"/>
          <p:nvPr/>
        </p:nvSpPr>
        <p:spPr>
          <a:xfrm>
            <a:off x="1160145" y="4251325"/>
            <a:ext cx="8474710" cy="1604645"/>
          </a:xfrm>
          <a:prstGeom prst="rect">
            <a:avLst/>
          </a:prstGeom>
          <a:noFill/>
        </p:spPr>
        <p:txBody>
          <a:bodyPr wrap="square" rtlCol="0">
            <a:noAutofit/>
          </a:bodyPr>
          <a:p>
            <a:pPr indent="457200"/>
            <a:r>
              <a:rPr lang="zh-CN" altLang="en-US" sz="3200">
                <a:latin typeface="楷体" panose="02010609060101010101" charset="-122"/>
                <a:ea typeface="楷体" panose="02010609060101010101" charset="-122"/>
              </a:rPr>
              <a:t>车船税是以</a:t>
            </a:r>
            <a:r>
              <a:rPr lang="zh-CN" altLang="en-US" sz="3200" u="sng">
                <a:effectLst>
                  <a:outerShdw blurRad="38100" dist="38100" dir="2700000" algn="tl">
                    <a:srgbClr val="000000">
                      <a:alpha val="43137"/>
                    </a:srgbClr>
                  </a:outerShdw>
                </a:effectLst>
                <a:latin typeface="楷体" panose="02010609060101010101" charset="-122"/>
                <a:ea typeface="楷体" panose="02010609060101010101" charset="-122"/>
              </a:rPr>
              <a:t>车船</a:t>
            </a:r>
            <a:r>
              <a:rPr lang="zh-CN" altLang="en-US" sz="3200">
                <a:latin typeface="楷体" panose="02010609060101010101" charset="-122"/>
                <a:ea typeface="楷体" panose="02010609060101010101" charset="-122"/>
              </a:rPr>
              <a:t>为征税对象，向</a:t>
            </a:r>
            <a:r>
              <a:rPr lang="zh-CN" altLang="en-US" sz="3200" u="sng">
                <a:effectLst>
                  <a:outerShdw blurRad="38100" dist="38100" dir="2700000" algn="tl">
                    <a:srgbClr val="000000">
                      <a:alpha val="43137"/>
                    </a:srgbClr>
                  </a:outerShdw>
                </a:effectLst>
                <a:latin typeface="楷体" panose="02010609060101010101" charset="-122"/>
                <a:ea typeface="楷体" panose="02010609060101010101" charset="-122"/>
              </a:rPr>
              <a:t>拥有车船的单位和个人</a:t>
            </a:r>
            <a:r>
              <a:rPr lang="zh-CN" altLang="en-US" sz="3200">
                <a:latin typeface="楷体" panose="02010609060101010101" charset="-122"/>
                <a:ea typeface="楷体" panose="02010609060101010101" charset="-122"/>
              </a:rPr>
              <a:t>征收的一种税。</a:t>
            </a:r>
            <a:endParaRPr lang="zh-CN" altLang="en-US" sz="3200">
              <a:latin typeface="楷体" panose="02010609060101010101" charset="-122"/>
              <a:ea typeface="楷体" panose="02010609060101010101" charset="-122"/>
            </a:endParaRPr>
          </a:p>
        </p:txBody>
      </p:sp>
      <p:sp>
        <p:nvSpPr>
          <p:cNvPr id="6" name="上下箭头 5"/>
          <p:cNvSpPr/>
          <p:nvPr/>
        </p:nvSpPr>
        <p:spPr>
          <a:xfrm>
            <a:off x="5120640" y="2882900"/>
            <a:ext cx="431800" cy="864235"/>
          </a:xfrm>
          <a:prstGeom prst="upDownArrow">
            <a:avLst/>
          </a:prstGeom>
          <a:solidFill>
            <a:srgbClr val="FF0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4" name="椭圆 3"/>
          <p:cNvSpPr/>
          <p:nvPr/>
        </p:nvSpPr>
        <p:spPr>
          <a:xfrm>
            <a:off x="5039360" y="4903470"/>
            <a:ext cx="6315710" cy="1300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扣缴义务人：从事机动车第三者责任强制保险业务的保险机构</a:t>
            </a:r>
            <a:endParaRPr lang="zh-CN" altLang="en-US" sz="2400">
              <a:solidFill>
                <a:schemeClr val="tx1"/>
              </a:solidFill>
            </a:endParaRPr>
          </a:p>
        </p:txBody>
      </p:sp>
      <p:sp>
        <p:nvSpPr>
          <p:cNvPr id="7" name="弦形 6"/>
          <p:cNvSpPr/>
          <p:nvPr/>
        </p:nvSpPr>
        <p:spPr>
          <a:xfrm>
            <a:off x="9874885" y="910590"/>
            <a:ext cx="1700530" cy="1476375"/>
          </a:xfrm>
          <a:prstGeom prst="chord">
            <a:avLst>
              <a:gd name="adj1" fmla="val 11174592"/>
              <a:gd name="adj2" fmla="val 5123080"/>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000"/>
              <a:t>登记注册前缴纳</a:t>
            </a:r>
            <a:endParaRPr lang="zh-CN" altLang="en-US" sz="2000"/>
          </a:p>
        </p:txBody>
      </p:sp>
      <p:sp>
        <p:nvSpPr>
          <p:cNvPr id="10" name="弦形 9"/>
          <p:cNvSpPr/>
          <p:nvPr/>
        </p:nvSpPr>
        <p:spPr>
          <a:xfrm>
            <a:off x="10066020" y="3747135"/>
            <a:ext cx="1700530" cy="1476375"/>
          </a:xfrm>
          <a:prstGeom prst="chord">
            <a:avLst>
              <a:gd name="adj1" fmla="val 11174592"/>
              <a:gd name="adj2" fmla="val 5123080"/>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000"/>
              <a:t>通常在缴纳交强险时缴纳</a:t>
            </a:r>
            <a:endParaRPr lang="zh-CN" altLang="en-US" sz="2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2"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2" grpId="0"/>
      <p:bldP spid="7" grpId="0" animBg="1"/>
      <p:bldP spid="6" grpId="0" animBg="1"/>
      <p:bldP spid="5" grpId="0"/>
      <p:bldP spid="10" grpId="0" animBg="1"/>
      <p:bldP spid="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圆角矩形 1"/>
          <p:cNvSpPr/>
          <p:nvPr/>
        </p:nvSpPr>
        <p:spPr>
          <a:xfrm>
            <a:off x="1678709" y="2235200"/>
            <a:ext cx="8834582" cy="3103418"/>
          </a:xfrm>
          <a:prstGeom prst="roundRect">
            <a:avLst>
              <a:gd name="adj" fmla="val 13219"/>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844800" y="1664335"/>
            <a:ext cx="1127125" cy="1219200"/>
          </a:xfrm>
          <a:prstGeom prst="roundRect">
            <a:avLst>
              <a:gd name="adj" fmla="val 24359"/>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t>03</a:t>
            </a:r>
            <a:endParaRPr lang="en-US" altLang="zh-CN" sz="4800"/>
          </a:p>
        </p:txBody>
      </p:sp>
      <p:sp>
        <p:nvSpPr>
          <p:cNvPr id="6" name="文本框 5"/>
          <p:cNvSpPr txBox="1"/>
          <p:nvPr/>
        </p:nvSpPr>
        <p:spPr>
          <a:xfrm>
            <a:off x="4780538" y="3044398"/>
            <a:ext cx="2631440" cy="829945"/>
          </a:xfrm>
          <a:prstGeom prst="rect">
            <a:avLst/>
          </a:prstGeom>
          <a:noFill/>
        </p:spPr>
        <p:txBody>
          <a:bodyPr wrap="none" rtlCol="0">
            <a:spAutoFit/>
          </a:bodyPr>
          <a:lstStyle/>
          <a:p>
            <a:r>
              <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其他对比</a:t>
            </a:r>
            <a:endPar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其他对比</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p:nvPr>
            <p:custDataLst>
              <p:tags r:id="rId1"/>
            </p:custDataLst>
          </p:nvPr>
        </p:nvGraphicFramePr>
        <p:xfrm>
          <a:off x="773430" y="1304290"/>
          <a:ext cx="10945495" cy="4626610"/>
        </p:xfrm>
        <a:graphic>
          <a:graphicData uri="http://schemas.openxmlformats.org/drawingml/2006/table">
            <a:tbl>
              <a:tblPr firstRow="1" bandRow="1">
                <a:tableStyleId>{5C22544A-7EE6-4342-B048-85BDC9FD1C3A}</a:tableStyleId>
              </a:tblPr>
              <a:tblGrid>
                <a:gridCol w="2517775"/>
                <a:gridCol w="4110990"/>
                <a:gridCol w="4316730"/>
              </a:tblGrid>
              <a:tr h="567690">
                <a:tc>
                  <a:txBody>
                    <a:bodyPr/>
                    <a:p>
                      <a:pPr>
                        <a:buNone/>
                      </a:pPr>
                      <a:r>
                        <a:rPr lang="zh-CN" altLang="en-US" sz="2000" b="1">
                          <a:latin typeface="楷体" panose="02010609060101010101" charset="-122"/>
                          <a:ea typeface="楷体" panose="02010609060101010101" charset="-122"/>
                        </a:rPr>
                        <a:t>课税要素</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车辆购置税</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车船税</a:t>
                      </a:r>
                      <a:endParaRPr lang="zh-CN" altLang="en-US" sz="2000" b="1">
                        <a:latin typeface="楷体" panose="02010609060101010101" charset="-122"/>
                        <a:ea typeface="楷体" panose="02010609060101010101" charset="-122"/>
                      </a:endParaRPr>
                    </a:p>
                  </a:txBody>
                  <a:tcPr/>
                </a:tc>
              </a:tr>
              <a:tr h="567690">
                <a:tc>
                  <a:txBody>
                    <a:bodyPr/>
                    <a:p>
                      <a:pPr>
                        <a:buNone/>
                      </a:pPr>
                      <a:r>
                        <a:rPr lang="zh-CN" altLang="en-US" sz="2000" b="1">
                          <a:latin typeface="楷体" panose="02010609060101010101" charset="-122"/>
                          <a:ea typeface="楷体" panose="02010609060101010101" charset="-122"/>
                        </a:rPr>
                        <a:t>计税依据</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申报价格或核定价格</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辆数、整备质量、净吨位、艇身长度</a:t>
                      </a:r>
                      <a:endParaRPr lang="zh-CN" altLang="en-US" sz="2000" b="1">
                        <a:latin typeface="楷体" panose="02010609060101010101" charset="-122"/>
                        <a:ea typeface="楷体" panose="02010609060101010101" charset="-122"/>
                      </a:endParaRPr>
                    </a:p>
                  </a:txBody>
                  <a:tcPr/>
                </a:tc>
              </a:tr>
              <a:tr h="567690">
                <a:tc>
                  <a:txBody>
                    <a:bodyPr/>
                    <a:p>
                      <a:pPr>
                        <a:buNone/>
                      </a:pPr>
                      <a:r>
                        <a:rPr lang="zh-CN" altLang="en-US" sz="2000" b="1">
                          <a:latin typeface="楷体" panose="02010609060101010101" charset="-122"/>
                          <a:ea typeface="楷体" panose="02010609060101010101" charset="-122"/>
                        </a:rPr>
                        <a:t>税率形式</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cs typeface="楷体" panose="02010609060101010101" charset="-122"/>
                        </a:rPr>
                        <a:t>比例税率，</a:t>
                      </a:r>
                      <a:r>
                        <a:rPr lang="en-US" altLang="zh-CN" sz="2000" b="1">
                          <a:latin typeface="楷体" panose="02010609060101010101" charset="-122"/>
                          <a:ea typeface="楷体" panose="02010609060101010101" charset="-122"/>
                          <a:cs typeface="楷体" panose="02010609060101010101" charset="-122"/>
                        </a:rPr>
                        <a:t>10%</a:t>
                      </a:r>
                      <a:endParaRPr lang="en-US" altLang="zh-CN" sz="2000" b="1">
                        <a:latin typeface="楷体" panose="02010609060101010101" charset="-122"/>
                        <a:ea typeface="楷体" panose="02010609060101010101" charset="-122"/>
                        <a:cs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幅度定额税率，分税目设定</a:t>
                      </a:r>
                      <a:endParaRPr lang="zh-CN" altLang="en-US" sz="2000" b="1">
                        <a:latin typeface="楷体" panose="02010609060101010101" charset="-122"/>
                        <a:ea typeface="楷体" panose="02010609060101010101" charset="-122"/>
                      </a:endParaRPr>
                    </a:p>
                  </a:txBody>
                  <a:tcPr/>
                </a:tc>
              </a:tr>
              <a:tr h="567690">
                <a:tc>
                  <a:txBody>
                    <a:bodyPr/>
                    <a:p>
                      <a:pPr>
                        <a:buNone/>
                      </a:pPr>
                      <a:r>
                        <a:rPr lang="zh-CN" altLang="en-US" sz="2000" b="1">
                          <a:latin typeface="楷体" panose="02010609060101010101" charset="-122"/>
                          <a:ea typeface="楷体" panose="02010609060101010101" charset="-122"/>
                        </a:rPr>
                        <a:t>纳税义务发生时间</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购置应税车辆的当天</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取得车船所有权或管理权的当月</a:t>
                      </a:r>
                      <a:endParaRPr lang="zh-CN" altLang="en-US" sz="2000" b="1">
                        <a:latin typeface="楷体" panose="02010609060101010101" charset="-122"/>
                        <a:ea typeface="楷体" panose="02010609060101010101" charset="-122"/>
                      </a:endParaRPr>
                    </a:p>
                  </a:txBody>
                  <a:tcPr/>
                </a:tc>
              </a:tr>
              <a:tr h="567055">
                <a:tc>
                  <a:txBody>
                    <a:bodyPr/>
                    <a:p>
                      <a:pPr>
                        <a:buNone/>
                      </a:pPr>
                      <a:r>
                        <a:rPr lang="zh-CN" altLang="en-US" sz="2000" b="1">
                          <a:latin typeface="楷体" panose="02010609060101010101" charset="-122"/>
                          <a:ea typeface="楷体" panose="02010609060101010101" charset="-122"/>
                        </a:rPr>
                        <a:t>纳税期限</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cs typeface="楷体" panose="02010609060101010101" charset="-122"/>
                        </a:rPr>
                        <a:t>纳税义务发生之日起</a:t>
                      </a:r>
                      <a:r>
                        <a:rPr lang="en-US" altLang="zh-CN" sz="2000" b="1">
                          <a:latin typeface="楷体" panose="02010609060101010101" charset="-122"/>
                          <a:ea typeface="楷体" panose="02010609060101010101" charset="-122"/>
                          <a:cs typeface="楷体" panose="02010609060101010101" charset="-122"/>
                        </a:rPr>
                        <a:t>60</a:t>
                      </a:r>
                      <a:r>
                        <a:rPr lang="zh-CN" altLang="en-US" sz="2000" b="1">
                          <a:latin typeface="楷体" panose="02010609060101010101" charset="-122"/>
                          <a:ea typeface="楷体" panose="02010609060101010101" charset="-122"/>
                          <a:cs typeface="楷体" panose="02010609060101010101" charset="-122"/>
                        </a:rPr>
                        <a:t>日内</a:t>
                      </a:r>
                      <a:endParaRPr lang="zh-CN" altLang="en-US" sz="2000" b="1">
                        <a:latin typeface="楷体" panose="02010609060101010101" charset="-122"/>
                        <a:ea typeface="楷体" panose="02010609060101010101" charset="-122"/>
                        <a:cs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按年申报，分月计算，一次性缴纳</a:t>
                      </a:r>
                      <a:endParaRPr lang="zh-CN" altLang="en-US" sz="2000" b="1">
                        <a:latin typeface="楷体" panose="02010609060101010101" charset="-122"/>
                        <a:ea typeface="楷体" panose="02010609060101010101" charset="-122"/>
                      </a:endParaRPr>
                    </a:p>
                  </a:txBody>
                  <a:tcPr/>
                </a:tc>
              </a:tr>
            </a:tbl>
          </a:graphicData>
        </a:graphic>
      </p:graphicFrame>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263271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基本情况对比</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税率"/>
          <p:cNvPicPr>
            <a:picLocks noChangeAspect="1"/>
          </p:cNvPicPr>
          <p:nvPr>
            <p:custDataLst>
              <p:tags r:id="rId1"/>
            </p:custDataLst>
          </p:nvPr>
        </p:nvPicPr>
        <p:blipFill>
          <a:blip r:embed="rId2"/>
          <a:stretch>
            <a:fillRect/>
          </a:stretch>
        </p:blipFill>
        <p:spPr>
          <a:xfrm>
            <a:off x="218440" y="1129030"/>
            <a:ext cx="6146165" cy="5728970"/>
          </a:xfrm>
          <a:prstGeom prst="rect">
            <a:avLst/>
          </a:prstGeom>
        </p:spPr>
      </p:pic>
      <p:pic>
        <p:nvPicPr>
          <p:cNvPr id="4" name="图片 3" descr="税率2"/>
          <p:cNvPicPr>
            <a:picLocks noChangeAspect="1"/>
          </p:cNvPicPr>
          <p:nvPr/>
        </p:nvPicPr>
        <p:blipFill>
          <a:blip r:embed="rId3"/>
          <a:stretch>
            <a:fillRect/>
          </a:stretch>
        </p:blipFill>
        <p:spPr>
          <a:xfrm>
            <a:off x="6364605" y="0"/>
            <a:ext cx="5827395" cy="6858000"/>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13" name="等腰三角形 12"/>
          <p:cNvSpPr/>
          <p:nvPr/>
        </p:nvSpPr>
        <p:spPr>
          <a:xfrm flipV="1">
            <a:off x="1440874" y="1"/>
            <a:ext cx="3288145" cy="1570182"/>
          </a:xfrm>
          <a:prstGeom prst="triangle">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a:off x="-1090467" y="1090468"/>
            <a:ext cx="6909953" cy="4729019"/>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230982" y="5016500"/>
            <a:ext cx="2555128" cy="1841501"/>
          </a:xfrm>
          <a:custGeom>
            <a:avLst/>
            <a:gdLst>
              <a:gd name="connsiteX0" fmla="*/ 1277564 w 2555128"/>
              <a:gd name="connsiteY0" fmla="*/ 0 h 1841501"/>
              <a:gd name="connsiteX1" fmla="*/ 2555128 w 2555128"/>
              <a:gd name="connsiteY1" fmla="*/ 1243446 h 1841501"/>
              <a:gd name="connsiteX2" fmla="*/ 1940664 w 2555128"/>
              <a:gd name="connsiteY2" fmla="*/ 1841501 h 1841501"/>
              <a:gd name="connsiteX3" fmla="*/ 614465 w 2555128"/>
              <a:gd name="connsiteY3" fmla="*/ 1841501 h 1841501"/>
              <a:gd name="connsiteX4" fmla="*/ 0 w 2555128"/>
              <a:gd name="connsiteY4" fmla="*/ 1243446 h 18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128" h="1841501">
                <a:moveTo>
                  <a:pt x="1277564" y="0"/>
                </a:moveTo>
                <a:lnTo>
                  <a:pt x="2555128" y="1243446"/>
                </a:lnTo>
                <a:lnTo>
                  <a:pt x="1940664" y="1841501"/>
                </a:lnTo>
                <a:lnTo>
                  <a:pt x="614465" y="1841501"/>
                </a:lnTo>
                <a:lnTo>
                  <a:pt x="0" y="1243446"/>
                </a:lnTo>
                <a:close/>
              </a:path>
            </a:pathLst>
          </a:cu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3893128" y="4155208"/>
            <a:ext cx="1103745" cy="1103745"/>
          </a:xfrm>
          <a:prstGeom prst="diamond">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564538" y="2690030"/>
            <a:ext cx="2019300" cy="1198880"/>
          </a:xfrm>
          <a:prstGeom prst="rect">
            <a:avLst/>
          </a:prstGeom>
          <a:noFill/>
        </p:spPr>
        <p:txBody>
          <a:bodyPr wrap="none" rtlCol="0">
            <a:spAutoFit/>
          </a:bodyPr>
          <a:lstStyle/>
          <a:p>
            <a:r>
              <a:rPr lang="zh-CN" altLang="en-US" sz="7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谢谢</a:t>
            </a:r>
            <a:endParaRPr lang="zh-CN" altLang="en-US" sz="7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13" name="等腰三角形 12"/>
          <p:cNvSpPr/>
          <p:nvPr/>
        </p:nvSpPr>
        <p:spPr>
          <a:xfrm flipV="1">
            <a:off x="1440874" y="1"/>
            <a:ext cx="3288145" cy="1570182"/>
          </a:xfrm>
          <a:prstGeom prst="triangle">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a:off x="-1090467" y="1090468"/>
            <a:ext cx="6909953" cy="4729019"/>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029528" y="4895272"/>
            <a:ext cx="1293091" cy="1293091"/>
          </a:xfrm>
          <a:prstGeom prst="diamond">
            <a:avLst/>
          </a:prstGeom>
          <a:solidFill>
            <a:srgbClr val="F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1491" y="2309397"/>
            <a:ext cx="1554480" cy="922020"/>
          </a:xfrm>
          <a:prstGeom prst="rect">
            <a:avLst/>
          </a:prstGeom>
          <a:noFill/>
        </p:spPr>
        <p:txBody>
          <a:bodyPr wrap="none" rtlCol="0">
            <a:spAutoFit/>
          </a:bodyPr>
          <a:lstStyle/>
          <a:p>
            <a:r>
              <a:rPr lang="zh-CN" altLang="en-US" sz="5400" dirty="0" smtClean="0">
                <a:solidFill>
                  <a:schemeClr val="bg1"/>
                </a:solidFill>
                <a:latin typeface="楷体" panose="02010609060101010101" charset="-122"/>
                <a:ea typeface="楷体" panose="02010609060101010101" charset="-122"/>
              </a:rPr>
              <a:t>目录</a:t>
            </a:r>
            <a:endParaRPr lang="zh-CN" altLang="en-US" sz="5400" dirty="0">
              <a:solidFill>
                <a:schemeClr val="bg1"/>
              </a:solidFill>
              <a:latin typeface="楷体" panose="02010609060101010101" charset="-122"/>
              <a:ea typeface="楷体" panose="02010609060101010101" charset="-122"/>
            </a:endParaRPr>
          </a:p>
        </p:txBody>
      </p:sp>
      <p:sp>
        <p:nvSpPr>
          <p:cNvPr id="5" name="六边形 4"/>
          <p:cNvSpPr/>
          <p:nvPr/>
        </p:nvSpPr>
        <p:spPr>
          <a:xfrm>
            <a:off x="6347750" y="1612609"/>
            <a:ext cx="831273" cy="716615"/>
          </a:xfrm>
          <a:prstGeom prst="hexagon">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347750" y="2980348"/>
            <a:ext cx="831273" cy="716615"/>
          </a:xfrm>
          <a:prstGeom prst="hexagon">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6347750" y="4409077"/>
            <a:ext cx="831273" cy="716615"/>
          </a:xfrm>
          <a:prstGeom prst="hexagon">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462662" y="1725315"/>
            <a:ext cx="601447" cy="521970"/>
          </a:xfrm>
          <a:prstGeom prst="rect">
            <a:avLst/>
          </a:prstGeom>
          <a:noFill/>
        </p:spPr>
        <p:txBody>
          <a:bodyPr wrap="square" rtlCol="0">
            <a:spAutoFit/>
          </a:bodyPr>
          <a:lstStyle/>
          <a:p>
            <a:r>
              <a:rPr lang="en-US" altLang="zh-CN" sz="2800" dirty="0" smtClean="0">
                <a:solidFill>
                  <a:schemeClr val="bg1"/>
                </a:solidFill>
                <a:latin typeface="汉仪中黑S" panose="00020600040101010101" pitchFamily="18" charset="-122"/>
                <a:ea typeface="汉仪中黑S" panose="00020600040101010101" pitchFamily="18" charset="-122"/>
              </a:rPr>
              <a:t>01</a:t>
            </a:r>
            <a:endParaRPr lang="zh-CN" altLang="en-US" sz="2800" dirty="0">
              <a:solidFill>
                <a:schemeClr val="bg1"/>
              </a:solidFill>
              <a:latin typeface="汉仪中黑S" panose="00020600040101010101" pitchFamily="18" charset="-122"/>
              <a:ea typeface="汉仪中黑S" panose="00020600040101010101" pitchFamily="18" charset="-122"/>
            </a:endParaRPr>
          </a:p>
        </p:txBody>
      </p:sp>
      <p:sp>
        <p:nvSpPr>
          <p:cNvPr id="35" name="文本框 34"/>
          <p:cNvSpPr txBox="1"/>
          <p:nvPr/>
        </p:nvSpPr>
        <p:spPr>
          <a:xfrm>
            <a:off x="6462661" y="3077045"/>
            <a:ext cx="601447" cy="521970"/>
          </a:xfrm>
          <a:prstGeom prst="rect">
            <a:avLst/>
          </a:prstGeom>
          <a:noFill/>
        </p:spPr>
        <p:txBody>
          <a:bodyPr wrap="square" rtlCol="0">
            <a:spAutoFit/>
          </a:bodyPr>
          <a:lstStyle/>
          <a:p>
            <a:r>
              <a:rPr lang="en-US" altLang="zh-CN" sz="2800" dirty="0" smtClean="0">
                <a:solidFill>
                  <a:schemeClr val="bg1"/>
                </a:solidFill>
                <a:latin typeface="汉仪中黑S" panose="00020600040101010101" pitchFamily="18" charset="-122"/>
                <a:ea typeface="汉仪中黑S" panose="00020600040101010101" pitchFamily="18" charset="-122"/>
              </a:rPr>
              <a:t>02</a:t>
            </a:r>
            <a:endParaRPr lang="zh-CN" altLang="en-US" sz="2800" dirty="0">
              <a:solidFill>
                <a:schemeClr val="bg1"/>
              </a:solidFill>
              <a:latin typeface="汉仪中黑S" panose="00020600040101010101" pitchFamily="18" charset="-122"/>
              <a:ea typeface="汉仪中黑S" panose="00020600040101010101" pitchFamily="18" charset="-122"/>
            </a:endParaRPr>
          </a:p>
        </p:txBody>
      </p:sp>
      <p:sp>
        <p:nvSpPr>
          <p:cNvPr id="36" name="文本框 35"/>
          <p:cNvSpPr txBox="1"/>
          <p:nvPr/>
        </p:nvSpPr>
        <p:spPr>
          <a:xfrm>
            <a:off x="6462660" y="4525219"/>
            <a:ext cx="601447" cy="521970"/>
          </a:xfrm>
          <a:prstGeom prst="rect">
            <a:avLst/>
          </a:prstGeom>
          <a:noFill/>
        </p:spPr>
        <p:txBody>
          <a:bodyPr wrap="square" rtlCol="0">
            <a:spAutoFit/>
          </a:bodyPr>
          <a:lstStyle/>
          <a:p>
            <a:r>
              <a:rPr lang="en-US" altLang="zh-CN" sz="2800" dirty="0" smtClean="0">
                <a:solidFill>
                  <a:schemeClr val="bg1"/>
                </a:solidFill>
                <a:latin typeface="汉仪中黑S" panose="00020600040101010101" pitchFamily="18" charset="-122"/>
                <a:ea typeface="汉仪中黑S" panose="00020600040101010101" pitchFamily="18" charset="-122"/>
              </a:rPr>
              <a:t>03</a:t>
            </a:r>
            <a:endParaRPr lang="zh-CN" altLang="en-US" sz="2800" dirty="0">
              <a:solidFill>
                <a:schemeClr val="bg1"/>
              </a:solidFill>
              <a:latin typeface="汉仪中黑S" panose="00020600040101010101" pitchFamily="18" charset="-122"/>
              <a:ea typeface="汉仪中黑S" panose="00020600040101010101" pitchFamily="18" charset="-122"/>
            </a:endParaRPr>
          </a:p>
        </p:txBody>
      </p:sp>
      <p:sp>
        <p:nvSpPr>
          <p:cNvPr id="7" name="文本框 6"/>
          <p:cNvSpPr txBox="1"/>
          <p:nvPr/>
        </p:nvSpPr>
        <p:spPr>
          <a:xfrm>
            <a:off x="7714734" y="1612609"/>
            <a:ext cx="2019300" cy="645160"/>
          </a:xfrm>
          <a:prstGeom prst="rect">
            <a:avLst/>
          </a:prstGeom>
          <a:noFill/>
        </p:spPr>
        <p:txBody>
          <a:bodyPr wrap="square" rtlCol="0">
            <a:spAutoFit/>
            <a:scene3d>
              <a:camera prst="perspectiveAbove"/>
              <a:lightRig rig="threePt" dir="t"/>
            </a:scene3d>
          </a:bodyPr>
          <a:lstStyle/>
          <a:p>
            <a:r>
              <a:rPr lang="zh-CN" altLang="en-US" sz="36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6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44" name="文本框 43"/>
          <p:cNvSpPr txBox="1"/>
          <p:nvPr/>
        </p:nvSpPr>
        <p:spPr>
          <a:xfrm>
            <a:off x="7714733" y="2985585"/>
            <a:ext cx="2019300" cy="645160"/>
          </a:xfrm>
          <a:prstGeom prst="rect">
            <a:avLst/>
          </a:prstGeom>
          <a:noFill/>
        </p:spPr>
        <p:txBody>
          <a:bodyPr wrap="square" rtlCol="0">
            <a:spAutoFit/>
          </a:bodyPr>
          <a:lstStyle/>
          <a:p>
            <a:r>
              <a:rPr lang="zh-CN" altLang="en-US" sz="36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概念对比</a:t>
            </a:r>
            <a:endParaRPr lang="zh-CN" altLang="en-US" sz="3200" dirty="0" smtClean="0">
              <a:solidFill>
                <a:schemeClr val="tx1">
                  <a:lumMod val="75000"/>
                  <a:lumOff val="25000"/>
                </a:schemeClr>
              </a:solidFill>
              <a:latin typeface="汉仪中黑S" panose="00020600040101010101" pitchFamily="18" charset="-122"/>
              <a:ea typeface="汉仪中黑S" panose="00020600040101010101" pitchFamily="18" charset="-122"/>
            </a:endParaRPr>
          </a:p>
        </p:txBody>
      </p:sp>
      <p:sp>
        <p:nvSpPr>
          <p:cNvPr id="45" name="文本框 44"/>
          <p:cNvSpPr txBox="1"/>
          <p:nvPr/>
        </p:nvSpPr>
        <p:spPr>
          <a:xfrm>
            <a:off x="7714733" y="4422742"/>
            <a:ext cx="2019300" cy="645160"/>
          </a:xfrm>
          <a:prstGeom prst="rect">
            <a:avLst/>
          </a:prstGeom>
          <a:noFill/>
        </p:spPr>
        <p:txBody>
          <a:bodyPr wrap="square" rtlCol="0">
            <a:spAutoFit/>
          </a:bodyPr>
          <a:lstStyle/>
          <a:p>
            <a:r>
              <a:rPr lang="zh-CN" altLang="en-US" sz="36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其他对比</a:t>
            </a:r>
            <a:endParaRPr lang="zh-CN" altLang="en-US" sz="36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圆角矩形 1"/>
          <p:cNvSpPr/>
          <p:nvPr/>
        </p:nvSpPr>
        <p:spPr>
          <a:xfrm>
            <a:off x="1678709" y="2235200"/>
            <a:ext cx="8834582" cy="3103418"/>
          </a:xfrm>
          <a:prstGeom prst="roundRect">
            <a:avLst>
              <a:gd name="adj" fmla="val 13219"/>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844800" y="1664335"/>
            <a:ext cx="1127125" cy="1219200"/>
          </a:xfrm>
          <a:prstGeom prst="roundRect">
            <a:avLst>
              <a:gd name="adj" fmla="val 24359"/>
            </a:avLst>
          </a:pr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t>01</a:t>
            </a:r>
            <a:endParaRPr lang="en-US" altLang="zh-CN" sz="4800"/>
          </a:p>
        </p:txBody>
      </p:sp>
      <p:sp>
        <p:nvSpPr>
          <p:cNvPr id="6" name="文本框 5"/>
          <p:cNvSpPr txBox="1"/>
          <p:nvPr/>
        </p:nvSpPr>
        <p:spPr>
          <a:xfrm>
            <a:off x="4875153" y="3044398"/>
            <a:ext cx="2631440" cy="829945"/>
          </a:xfrm>
          <a:prstGeom prst="rect">
            <a:avLst/>
          </a:prstGeom>
          <a:noFill/>
        </p:spPr>
        <p:txBody>
          <a:bodyPr wrap="none" rtlCol="0">
            <a:spAutoFit/>
          </a:bodyPr>
          <a:lstStyle/>
          <a:p>
            <a:r>
              <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48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要想富先修路"/>
          <p:cNvPicPr>
            <a:picLocks noChangeAspect="1"/>
          </p:cNvPicPr>
          <p:nvPr/>
        </p:nvPicPr>
        <p:blipFill>
          <a:blip r:embed="rId1"/>
          <a:stretch>
            <a:fillRect/>
          </a:stretch>
        </p:blipFill>
        <p:spPr>
          <a:xfrm>
            <a:off x="2991485" y="1367155"/>
            <a:ext cx="6026150" cy="412369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75385" y="1642110"/>
            <a:ext cx="9667240" cy="2692400"/>
          </a:xfrm>
          <a:prstGeom prst="rect">
            <a:avLst/>
          </a:prstGeom>
          <a:noFill/>
        </p:spPr>
        <p:txBody>
          <a:bodyPr wrap="square" rtlCol="0">
            <a:noAutofit/>
          </a:bodyPr>
          <a:p>
            <a:pPr indent="457200"/>
            <a:r>
              <a:rPr lang="zh-CN" altLang="en-US" sz="2400">
                <a:latin typeface="仿宋" panose="02010609060101010101" charset="-122"/>
                <a:ea typeface="仿宋" panose="02010609060101010101" charset="-122"/>
                <a:cs typeface="仿宋" panose="02010609060101010101" charset="-122"/>
              </a:rPr>
              <a:t>为了加快公路建设，扭转交通运输紧张状况，使公路建设有长期稳定的资金来源，1985年4月2日国务院发布《车辆购置附加费征收办法》，规定自1985年5月1日起对所有购置车辆的单位和个人包括国家机关和军队一律征收车辆购置附加费，作为收取用于公路建设的专项资金，由交通部进行管理，实行统收统支，专款专用，</a:t>
            </a:r>
            <a:r>
              <a:rPr lang="zh-CN" altLang="en-US" sz="2400" b="1">
                <a:solidFill>
                  <a:srgbClr val="FF0000"/>
                </a:solidFill>
                <a:latin typeface="仿宋" panose="02010609060101010101" charset="-122"/>
                <a:ea typeface="仿宋" panose="02010609060101010101" charset="-122"/>
                <a:cs typeface="仿宋" panose="02010609060101010101" charset="-122"/>
              </a:rPr>
              <a:t>其中国产车的费率为10%，进口车的费率为15%。</a:t>
            </a:r>
            <a:endParaRPr lang="zh-CN" altLang="en-US" sz="2400" b="1">
              <a:solidFill>
                <a:srgbClr val="FF0000"/>
              </a:solidFill>
              <a:latin typeface="仿宋" panose="02010609060101010101" charset="-122"/>
              <a:ea typeface="仿宋" panose="02010609060101010101" charset="-122"/>
              <a:cs typeface="仿宋" panose="02010609060101010101" charset="-122"/>
            </a:endParaRPr>
          </a:p>
        </p:txBody>
      </p:sp>
      <p:sp>
        <p:nvSpPr>
          <p:cNvPr id="7" name="文本框 6" descr="7b0a20202020227461726765744d6f64756c65223a202270726f636573734f6e6c696e65466f6e7473220a7d0a"/>
          <p:cNvSpPr txBox="1"/>
          <p:nvPr>
            <p:custDataLst>
              <p:tags r:id="rId1"/>
            </p:custDataLst>
          </p:nvPr>
        </p:nvSpPr>
        <p:spPr>
          <a:xfrm>
            <a:off x="3619500" y="412115"/>
            <a:ext cx="4216400" cy="810260"/>
          </a:xfrm>
          <a:prstGeom prst="rect">
            <a:avLst/>
          </a:prstGeom>
          <a:noFill/>
        </p:spPr>
        <p:txBody>
          <a:bodyPr wrap="square" rtlCol="0">
            <a:noAutofit/>
          </a:bodyPr>
          <a:p>
            <a:r>
              <a:rPr lang="zh-CN" altLang="en-US" sz="4000">
                <a:latin typeface="楷体" panose="02010609060101010101" charset="-122"/>
                <a:ea typeface="楷体" panose="02010609060101010101" charset="-122"/>
                <a:sym typeface="汉仪仿宋简" panose="02010600000101010101" charset="-128"/>
              </a:rPr>
              <a:t>车辆购置附加费</a:t>
            </a:r>
            <a:endParaRPr lang="zh-CN" altLang="en-US" sz="4000">
              <a:latin typeface="楷体" panose="02010609060101010101" charset="-122"/>
              <a:ea typeface="楷体" panose="02010609060101010101" charset="-122"/>
              <a:sym typeface="汉仪仿宋简" panose="02010600000101010101"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1" nodeType="clickEffect">
                                  <p:stCondLst>
                                    <p:cond delay="0"/>
                                  </p:stCondLst>
                                  <p:childTnLst>
                                    <p:set>
                                      <p:cBhvr>
                                        <p:cTn id="12" dur="1000" fill="hold">
                                          <p:stCondLst>
                                            <p:cond delay="0"/>
                                          </p:stCondLst>
                                        </p:cTn>
                                        <p:tgtEl>
                                          <p:spTgt spid="5"/>
                                        </p:tgtEl>
                                        <p:attrNameLst>
                                          <p:attrName>style.visibility</p:attrName>
                                        </p:attrNameLst>
                                      </p:cBhvr>
                                      <p:to>
                                        <p:strVal val="visible"/>
                                      </p:to>
                                    </p:set>
                                    <p:animEffect transition="in" filter="wipe(up)">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3775" y="1332865"/>
            <a:ext cx="10204450" cy="3948430"/>
          </a:xfrm>
          <a:prstGeom prst="rect">
            <a:avLst/>
          </a:prstGeom>
          <a:noFill/>
        </p:spPr>
        <p:txBody>
          <a:bodyPr wrap="square" rtlCol="0">
            <a:noAutofit/>
          </a:bodyPr>
          <a:p>
            <a:pPr indent="457200"/>
            <a:r>
              <a:rPr lang="zh-CN" altLang="en-US" sz="2400">
                <a:latin typeface="仿宋" panose="02010609060101010101" charset="-122"/>
                <a:ea typeface="仿宋" panose="02010609060101010101" charset="-122"/>
                <a:cs typeface="仿宋" panose="02010609060101010101" charset="-122"/>
              </a:rPr>
              <a:t>通过“费改税”平移的方式，</a:t>
            </a:r>
            <a:r>
              <a:rPr lang="zh-CN" altLang="en-US" sz="2400">
                <a:latin typeface="仿宋" panose="02010609060101010101" charset="-122"/>
                <a:ea typeface="仿宋" panose="02010609060101010101" charset="-122"/>
                <a:cs typeface="仿宋" panose="02010609060101010101" charset="-122"/>
                <a:sym typeface="+mn-ea"/>
              </a:rPr>
              <a:t>2000年</a:t>
            </a:r>
            <a:r>
              <a:rPr lang="zh-CN" altLang="en-US" sz="2400">
                <a:latin typeface="仿宋" panose="02010609060101010101" charset="-122"/>
                <a:ea typeface="仿宋" panose="02010609060101010101" charset="-122"/>
                <a:cs typeface="仿宋" panose="02010609060101010101" charset="-122"/>
              </a:rPr>
              <a:t>10月22日国务院颁布《中华人民共和国车辆购置税暂行条例》规定，从2001年1月1日起开始向有关车辆征收车辆购置税，</a:t>
            </a:r>
            <a:r>
              <a:rPr lang="zh-CN" altLang="en-US" sz="2400" b="1">
                <a:solidFill>
                  <a:srgbClr val="FF0000"/>
                </a:solidFill>
                <a:latin typeface="仿宋" panose="02010609060101010101" charset="-122"/>
                <a:ea typeface="仿宋" panose="02010609060101010101" charset="-122"/>
                <a:cs typeface="仿宋" panose="02010609060101010101" charset="-122"/>
              </a:rPr>
              <a:t>原有的车辆购置附加费取消，并统一了使用环节的税率全部为10%，不再区分国产和进口。</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pPr indent="457200"/>
            <a:endParaRPr lang="zh-CN" altLang="en-US" sz="2400" b="1">
              <a:solidFill>
                <a:srgbClr val="FF0000"/>
              </a:solidFill>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随之又经历了四年由交通部门代征的历程，于2005年1月1日起移交国税部门征收管理。</a:t>
            </a:r>
            <a:endParaRPr lang="zh-CN" altLang="en-US" sz="2400">
              <a:latin typeface="仿宋" panose="02010609060101010101" charset="-122"/>
              <a:ea typeface="仿宋" panose="02010609060101010101" charset="-122"/>
              <a:cs typeface="仿宋" panose="02010609060101010101" charset="-122"/>
            </a:endParaRPr>
          </a:p>
          <a:p>
            <a:pPr indent="457200"/>
            <a:endParaRPr lang="zh-CN" altLang="en-US"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sym typeface="+mn-ea"/>
              </a:rPr>
              <a:t>2018年12月29日，第十三届全国人民代表大会常务委员会第七次会议通过《中华人民共和国车辆购置税法》，自2019年7月1日起施行，《中华人民共和国车辆购置税暂行条例》同时废止。</a:t>
            </a:r>
            <a:endParaRPr lang="zh-CN" altLang="en-US" sz="2400">
              <a:latin typeface="仿宋" panose="02010609060101010101" charset="-122"/>
              <a:ea typeface="仿宋" panose="02010609060101010101" charset="-122"/>
              <a:cs typeface="仿宋" panose="02010609060101010101" charset="-122"/>
            </a:endParaRPr>
          </a:p>
        </p:txBody>
      </p:sp>
      <p:sp>
        <p:nvSpPr>
          <p:cNvPr id="3" name="文本框 2" descr="7b0a20202020227461726765744d6f64756c65223a202270726f636573734f6e6c696e65466f6e7473220a7d0a"/>
          <p:cNvSpPr txBox="1"/>
          <p:nvPr>
            <p:custDataLst>
              <p:tags r:id="rId1"/>
            </p:custDataLst>
          </p:nvPr>
        </p:nvSpPr>
        <p:spPr>
          <a:xfrm>
            <a:off x="3619500" y="412115"/>
            <a:ext cx="3479165" cy="810260"/>
          </a:xfrm>
          <a:prstGeom prst="rect">
            <a:avLst/>
          </a:prstGeom>
          <a:noFill/>
        </p:spPr>
        <p:txBody>
          <a:bodyPr wrap="square" rtlCol="0">
            <a:noAutofit/>
          </a:bodyPr>
          <a:p>
            <a:r>
              <a:rPr lang="zh-CN" altLang="en-US" sz="4000">
                <a:latin typeface="楷体" panose="02010609060101010101" charset="-122"/>
                <a:ea typeface="楷体" panose="02010609060101010101" charset="-122"/>
                <a:sym typeface="汉仪仿宋简" panose="02010600000101010101" charset="-128"/>
              </a:rPr>
              <a:t>车辆购置税</a:t>
            </a:r>
            <a:endParaRPr lang="zh-CN" altLang="en-US" sz="4000">
              <a:latin typeface="楷体" panose="02010609060101010101" charset="-122"/>
              <a:ea typeface="楷体" panose="02010609060101010101" charset="-122"/>
              <a:sym typeface="汉仪仿宋简" panose="02010600000101010101"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2"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3775" y="1332865"/>
            <a:ext cx="10204450" cy="5013960"/>
          </a:xfrm>
          <a:prstGeom prst="rect">
            <a:avLst/>
          </a:prstGeom>
          <a:noFill/>
        </p:spPr>
        <p:txBody>
          <a:bodyPr wrap="square" rtlCol="0">
            <a:noAutofit/>
          </a:bodyPr>
          <a:p>
            <a:pPr indent="457200"/>
            <a:r>
              <a:rPr lang="zh-CN" altLang="en-US" sz="2400">
                <a:latin typeface="仿宋" panose="02010609060101010101" charset="-122"/>
                <a:ea typeface="仿宋" panose="02010609060101010101" charset="-122"/>
                <a:cs typeface="仿宋" panose="02010609060101010101" charset="-122"/>
              </a:rPr>
              <a:t>《史记·平准书》记载“西汉元光六年(公元前129年)初</a:t>
            </a:r>
            <a:r>
              <a:rPr lang="zh-CN" altLang="en-US" sz="2400" b="1">
                <a:solidFill>
                  <a:srgbClr val="FF0000"/>
                </a:solidFill>
                <a:latin typeface="仿宋" panose="02010609060101010101" charset="-122"/>
                <a:ea typeface="仿宋" panose="02010609060101010101" charset="-122"/>
                <a:cs typeface="仿宋" panose="02010609060101010101" charset="-122"/>
              </a:rPr>
              <a:t>算商车</a:t>
            </a:r>
            <a:r>
              <a:rPr lang="zh-CN" altLang="en-US" sz="2400">
                <a:latin typeface="仿宋" panose="02010609060101010101" charset="-122"/>
                <a:ea typeface="仿宋" panose="02010609060101010101" charset="-122"/>
                <a:cs typeface="仿宋" panose="02010609060101010101" charset="-122"/>
              </a:rPr>
              <a:t>。</a:t>
            </a:r>
            <a:r>
              <a:rPr lang="en-US" altLang="zh-CN" sz="2400">
                <a:latin typeface="仿宋" panose="02010609060101010101" charset="-122"/>
                <a:ea typeface="仿宋" panose="02010609060101010101" charset="-122"/>
                <a:cs typeface="仿宋" panose="02010609060101010101" charset="-122"/>
              </a:rPr>
              <a:t>”</a:t>
            </a:r>
            <a:endParaRPr lang="en-US" altLang="zh-CN" sz="2400">
              <a:latin typeface="仿宋" panose="02010609060101010101" charset="-122"/>
              <a:ea typeface="仿宋" panose="02010609060101010101" charset="-122"/>
              <a:cs typeface="仿宋" panose="02010609060101010101" charset="-122"/>
            </a:endParaRPr>
          </a:p>
          <a:p>
            <a:pPr indent="457200"/>
            <a:r>
              <a:rPr lang="en-US" altLang="zh-CN" sz="2400">
                <a:latin typeface="仿宋" panose="02010609060101010101" charset="-122"/>
                <a:ea typeface="仿宋" panose="02010609060101010101" charset="-122"/>
                <a:cs typeface="仿宋" panose="02010609060101010101" charset="-122"/>
              </a:rPr>
              <a:t>当时规定：“平民车一辆，征税一算，商人加倍。船五丈以上，征税一算。”</a:t>
            </a:r>
            <a:r>
              <a:rPr lang="zh-CN" altLang="en-US" sz="2400">
                <a:latin typeface="仿宋" panose="02010609060101010101" charset="-122"/>
                <a:ea typeface="仿宋" panose="02010609060101010101" charset="-122"/>
                <a:cs typeface="仿宋" panose="02010609060101010101" charset="-122"/>
              </a:rPr>
              <a:t>其中</a:t>
            </a:r>
            <a:r>
              <a:rPr lang="en-US" altLang="zh-CN" sz="2400">
                <a:latin typeface="仿宋" panose="02010609060101010101" charset="-122"/>
                <a:ea typeface="仿宋" panose="02010609060101010101" charset="-122"/>
                <a:cs typeface="仿宋" panose="02010609060101010101" charset="-122"/>
              </a:rPr>
              <a:t>每“算”二十钱。</a:t>
            </a:r>
            <a:endParaRPr lang="en-US" altLang="zh-CN" sz="2400">
              <a:latin typeface="仿宋" panose="02010609060101010101" charset="-122"/>
              <a:ea typeface="仿宋" panose="02010609060101010101" charset="-122"/>
              <a:cs typeface="仿宋" panose="02010609060101010101" charset="-122"/>
            </a:endParaRPr>
          </a:p>
          <a:p>
            <a:pPr indent="457200"/>
            <a:endParaRPr lang="en-US" altLang="zh-CN"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明宣德四年（1429年），设立钞关对受雇装货船只按载运量和运输路线征税，称为</a:t>
            </a:r>
            <a:r>
              <a:rPr lang="zh-CN" altLang="en-US" sz="2400" b="1">
                <a:solidFill>
                  <a:srgbClr val="FF0000"/>
                </a:solidFill>
                <a:latin typeface="仿宋" panose="02010609060101010101" charset="-122"/>
                <a:ea typeface="仿宋" panose="02010609060101010101" charset="-122"/>
                <a:cs typeface="仿宋" panose="02010609060101010101" charset="-122"/>
              </a:rPr>
              <a:t>船料</a:t>
            </a:r>
            <a:r>
              <a:rPr lang="zh-CN" altLang="en-US" sz="2400">
                <a:latin typeface="仿宋" panose="02010609060101010101" charset="-122"/>
                <a:ea typeface="仿宋" panose="02010609060101010101" charset="-122"/>
                <a:cs typeface="仿宋" panose="02010609060101010101" charset="-122"/>
              </a:rPr>
              <a:t>。钞关通过丈量船只大小长宽，规定缴纳数额。后因丈量估料繁难，又改按梁头广狭，从五尺到三丈六尺，分等定税，称为</a:t>
            </a:r>
            <a:r>
              <a:rPr lang="zh-CN" altLang="en-US" sz="2400" b="1">
                <a:solidFill>
                  <a:srgbClr val="FF0000"/>
                </a:solidFill>
                <a:latin typeface="仿宋" panose="02010609060101010101" charset="-122"/>
                <a:ea typeface="仿宋" panose="02010609060101010101" charset="-122"/>
                <a:cs typeface="仿宋" panose="02010609060101010101" charset="-122"/>
              </a:rPr>
              <a:t>梁头税</a:t>
            </a:r>
            <a:r>
              <a:rPr lang="zh-CN" altLang="en-US" sz="2400">
                <a:latin typeface="仿宋" panose="02010609060101010101" charset="-122"/>
                <a:ea typeface="仿宋" panose="02010609060101010101" charset="-122"/>
                <a:cs typeface="仿宋" panose="02010609060101010101" charset="-122"/>
              </a:rPr>
              <a:t>。</a:t>
            </a:r>
            <a:endParaRPr lang="zh-CN" altLang="en-US" sz="2400">
              <a:latin typeface="仿宋" panose="02010609060101010101" charset="-122"/>
              <a:ea typeface="仿宋" panose="02010609060101010101" charset="-122"/>
              <a:cs typeface="仿宋" panose="02010609060101010101" charset="-122"/>
            </a:endParaRPr>
          </a:p>
          <a:p>
            <a:pPr indent="457200"/>
            <a:endParaRPr lang="zh-CN" altLang="en-US"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鸦片战争后，海关对出入中国港口船舶，改按吨位征税，税率受约章约束，称为</a:t>
            </a:r>
            <a:r>
              <a:rPr lang="zh-CN" altLang="en-US" sz="2400" b="1">
                <a:solidFill>
                  <a:srgbClr val="FF0000"/>
                </a:solidFill>
                <a:latin typeface="仿宋" panose="02010609060101010101" charset="-122"/>
                <a:ea typeface="仿宋" panose="02010609060101010101" charset="-122"/>
                <a:cs typeface="仿宋" panose="02010609060101010101" charset="-122"/>
              </a:rPr>
              <a:t>吨税</a:t>
            </a:r>
            <a:r>
              <a:rPr lang="zh-CN" altLang="en-US" sz="2400">
                <a:latin typeface="仿宋" panose="02010609060101010101" charset="-122"/>
                <a:ea typeface="仿宋" panose="02010609060101010101" charset="-122"/>
                <a:cs typeface="仿宋" panose="02010609060101010101" charset="-122"/>
              </a:rPr>
              <a:t>。内地船只仍由常关征船料。1931年常关撤销停征。1945年6月，民国政府公布了《使用牌照税法》，在全国统一开征</a:t>
            </a:r>
            <a:r>
              <a:rPr lang="zh-CN" altLang="en-US" sz="2400" b="1">
                <a:solidFill>
                  <a:srgbClr val="FF0000"/>
                </a:solidFill>
                <a:latin typeface="仿宋" panose="02010609060101010101" charset="-122"/>
                <a:ea typeface="仿宋" panose="02010609060101010101" charset="-122"/>
                <a:cs typeface="仿宋" panose="02010609060101010101" charset="-122"/>
              </a:rPr>
              <a:t>车船使用牌照税</a:t>
            </a:r>
            <a:r>
              <a:rPr lang="zh-CN" altLang="en-US" sz="2400">
                <a:latin typeface="仿宋" panose="02010609060101010101" charset="-122"/>
                <a:ea typeface="仿宋" panose="02010609060101010101" charset="-122"/>
                <a:cs typeface="仿宋" panose="02010609060101010101" charset="-122"/>
              </a:rPr>
              <a:t>。</a:t>
            </a:r>
            <a:endParaRPr lang="zh-CN" altLang="en-US" sz="2400">
              <a:latin typeface="仿宋" panose="02010609060101010101" charset="-122"/>
              <a:ea typeface="仿宋" panose="02010609060101010101" charset="-122"/>
              <a:cs typeface="仿宋" panose="02010609060101010101" charset="-122"/>
            </a:endParaRPr>
          </a:p>
        </p:txBody>
      </p:sp>
      <p:sp>
        <p:nvSpPr>
          <p:cNvPr id="3" name="文本框 2" descr="7b0a20202020227461726765744d6f64756c65223a202270726f636573734f6e6c696e65466f6e7473220a7d0a"/>
          <p:cNvSpPr txBox="1"/>
          <p:nvPr>
            <p:custDataLst>
              <p:tags r:id="rId1"/>
            </p:custDataLst>
          </p:nvPr>
        </p:nvSpPr>
        <p:spPr>
          <a:xfrm>
            <a:off x="3352165" y="412115"/>
            <a:ext cx="7244080" cy="810260"/>
          </a:xfrm>
          <a:prstGeom prst="rect">
            <a:avLst/>
          </a:prstGeom>
          <a:noFill/>
        </p:spPr>
        <p:txBody>
          <a:bodyPr wrap="square" rtlCol="0">
            <a:noAutofit/>
          </a:bodyPr>
          <a:p>
            <a:r>
              <a:rPr lang="zh-CN" altLang="en-US" sz="3200">
                <a:latin typeface="楷体" panose="02010609060101010101" charset="-122"/>
                <a:ea typeface="楷体" panose="02010609060101010101" charset="-122"/>
                <a:sym typeface="汉仪仿宋简" panose="02010600000101010101" charset="-128"/>
              </a:rPr>
              <a:t>中华人民共和国成立前的车船税</a:t>
            </a:r>
            <a:endParaRPr lang="zh-CN" altLang="en-US" sz="3200">
              <a:latin typeface="楷体" panose="02010609060101010101" charset="-122"/>
              <a:ea typeface="楷体" panose="02010609060101010101" charset="-122"/>
              <a:sym typeface="汉仪仿宋简" panose="02010600000101010101"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2"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000"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3775" y="1332865"/>
            <a:ext cx="10204450" cy="4883785"/>
          </a:xfrm>
          <a:prstGeom prst="rect">
            <a:avLst/>
          </a:prstGeom>
          <a:noFill/>
        </p:spPr>
        <p:txBody>
          <a:bodyPr wrap="square" rtlCol="0">
            <a:noAutofit/>
          </a:bodyPr>
          <a:p>
            <a:pPr indent="457200"/>
            <a:r>
              <a:rPr lang="zh-CN" altLang="en-US" sz="2400">
                <a:latin typeface="仿宋" panose="02010609060101010101" charset="-122"/>
                <a:ea typeface="仿宋" panose="02010609060101010101" charset="-122"/>
                <a:cs typeface="仿宋" panose="02010609060101010101" charset="-122"/>
              </a:rPr>
              <a:t>新中国成立后，中央人民政府政务院于1951年9月13日颁布了</a:t>
            </a:r>
            <a:r>
              <a:rPr lang="zh-CN" altLang="en-US" sz="2400">
                <a:solidFill>
                  <a:schemeClr val="tx1"/>
                </a:solidFill>
                <a:latin typeface="仿宋" panose="02010609060101010101" charset="-122"/>
                <a:ea typeface="仿宋" panose="02010609060101010101" charset="-122"/>
                <a:cs typeface="仿宋" panose="02010609060101010101" charset="-122"/>
              </a:rPr>
              <a:t>《车船使用牌照税暂行条例》</a:t>
            </a:r>
            <a:r>
              <a:rPr lang="zh-CN" altLang="en-US" sz="2400">
                <a:latin typeface="仿宋" panose="02010609060101010101" charset="-122"/>
                <a:ea typeface="仿宋" panose="02010609060101010101" charset="-122"/>
                <a:cs typeface="仿宋" panose="02010609060101010101" charset="-122"/>
              </a:rPr>
              <a:t>，对车、船征收</a:t>
            </a:r>
            <a:r>
              <a:rPr lang="zh-CN" altLang="en-US" sz="2400" b="1">
                <a:solidFill>
                  <a:srgbClr val="C00000"/>
                </a:solidFill>
                <a:latin typeface="仿宋" panose="02010609060101010101" charset="-122"/>
                <a:ea typeface="仿宋" panose="02010609060101010101" charset="-122"/>
                <a:cs typeface="仿宋" panose="02010609060101010101" charset="-122"/>
              </a:rPr>
              <a:t>车船使用牌照税</a:t>
            </a:r>
            <a:r>
              <a:rPr lang="zh-CN" altLang="en-US" sz="2400">
                <a:latin typeface="仿宋" panose="02010609060101010101" charset="-122"/>
                <a:ea typeface="仿宋" panose="02010609060101010101" charset="-122"/>
                <a:cs typeface="仿宋" panose="02010609060101010101" charset="-122"/>
              </a:rPr>
              <a:t>。</a:t>
            </a:r>
            <a:endParaRPr lang="zh-CN" altLang="en-US" sz="2400">
              <a:latin typeface="仿宋" panose="02010609060101010101" charset="-122"/>
              <a:ea typeface="仿宋" panose="02010609060101010101" charset="-122"/>
              <a:cs typeface="仿宋" panose="02010609060101010101" charset="-122"/>
            </a:endParaRPr>
          </a:p>
          <a:p>
            <a:pPr indent="457200"/>
            <a:endParaRPr lang="zh-CN" altLang="en-US"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1973年简化税制、合并税种时，把对国营企业和集体企业征收的车船使用牌照税并入</a:t>
            </a:r>
            <a:r>
              <a:rPr lang="zh-CN" altLang="en-US" sz="2400" b="1">
                <a:solidFill>
                  <a:srgbClr val="FF0000"/>
                </a:solidFill>
                <a:latin typeface="仿宋" panose="02010609060101010101" charset="-122"/>
                <a:ea typeface="仿宋" panose="02010609060101010101" charset="-122"/>
                <a:cs typeface="仿宋" panose="02010609060101010101" charset="-122"/>
              </a:rPr>
              <a:t>工商税</a:t>
            </a:r>
            <a:r>
              <a:rPr lang="zh-CN" altLang="en-US" sz="2400">
                <a:latin typeface="仿宋" panose="02010609060101010101" charset="-122"/>
                <a:ea typeface="仿宋" panose="02010609060101010101" charset="-122"/>
                <a:cs typeface="仿宋" panose="02010609060101010101" charset="-122"/>
              </a:rPr>
              <a:t>。从那时起，车船使用牌照税只对不缴纳工商税的单位、个人及外侨征收，征税范围大大缩小。</a:t>
            </a:r>
            <a:endParaRPr lang="zh-CN" altLang="en-US" sz="2400">
              <a:latin typeface="仿宋" panose="02010609060101010101" charset="-122"/>
              <a:ea typeface="仿宋" panose="02010609060101010101" charset="-122"/>
              <a:cs typeface="仿宋" panose="02010609060101010101" charset="-122"/>
            </a:endParaRPr>
          </a:p>
          <a:p>
            <a:pPr indent="457200"/>
            <a:endParaRPr lang="zh-CN" altLang="en-US"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1984年10月国务院决定恢复对车船征税，因原税名“车船使用牌照税”不太确定，实际工作中往往误认为是对牌照征税，因此，改名为</a:t>
            </a:r>
            <a:r>
              <a:rPr lang="zh-CN" altLang="en-US" sz="2400" b="1">
                <a:solidFill>
                  <a:srgbClr val="C00000"/>
                </a:solidFill>
                <a:latin typeface="仿宋" panose="02010609060101010101" charset="-122"/>
                <a:ea typeface="仿宋" panose="02010609060101010101" charset="-122"/>
                <a:cs typeface="仿宋" panose="02010609060101010101" charset="-122"/>
              </a:rPr>
              <a:t>车船使用税</a:t>
            </a:r>
            <a:r>
              <a:rPr lang="zh-CN" altLang="en-US" sz="2400">
                <a:latin typeface="仿宋" panose="02010609060101010101" charset="-122"/>
                <a:ea typeface="仿宋" panose="02010609060101010101" charset="-122"/>
                <a:cs typeface="仿宋" panose="02010609060101010101" charset="-122"/>
              </a:rPr>
              <a:t>。1986年国务院发布了《中华人民共和国车船使用税暂行条例》，开征车船使用税。原本的《</a:t>
            </a:r>
            <a:r>
              <a:rPr lang="zh-CN" altLang="en-US" sz="2400">
                <a:latin typeface="仿宋" panose="02010609060101010101" charset="-122"/>
                <a:ea typeface="仿宋" panose="02010609060101010101" charset="-122"/>
                <a:cs typeface="仿宋" panose="02010609060101010101" charset="-122"/>
                <a:sym typeface="+mn-ea"/>
              </a:rPr>
              <a:t>车船使用牌照税暂行条例</a:t>
            </a:r>
            <a:r>
              <a:rPr lang="zh-CN" altLang="en-US" sz="2400">
                <a:latin typeface="仿宋" panose="02010609060101010101" charset="-122"/>
                <a:ea typeface="仿宋" panose="02010609060101010101" charset="-122"/>
                <a:cs typeface="仿宋" panose="02010609060101010101" charset="-122"/>
              </a:rPr>
              <a:t>》对国内企业单位和个人停止适用，但对外资企业等涉外单位继续适用。</a:t>
            </a:r>
            <a:endParaRPr lang="zh-CN" altLang="en-US" sz="2400">
              <a:latin typeface="仿宋" panose="02010609060101010101" charset="-122"/>
              <a:ea typeface="仿宋" panose="02010609060101010101" charset="-122"/>
              <a:cs typeface="仿宋" panose="02010609060101010101" charset="-122"/>
            </a:endParaRPr>
          </a:p>
        </p:txBody>
      </p:sp>
      <p:pic>
        <p:nvPicPr>
          <p:cNvPr id="2" name="图片 1" descr="车船使用牌照税暂行条例" hidden="1"/>
          <p:cNvPicPr>
            <a:picLocks noChangeAspect="1"/>
          </p:cNvPicPr>
          <p:nvPr/>
        </p:nvPicPr>
        <p:blipFill>
          <a:blip r:embed="rId1"/>
          <a:stretch>
            <a:fillRect/>
          </a:stretch>
        </p:blipFill>
        <p:spPr>
          <a:xfrm>
            <a:off x="7793990" y="781685"/>
            <a:ext cx="3735705" cy="5050790"/>
          </a:xfrm>
          <a:prstGeom prst="rect">
            <a:avLst/>
          </a:prstGeom>
        </p:spPr>
      </p:pic>
      <p:sp>
        <p:nvSpPr>
          <p:cNvPr id="5" name="文本框 4" descr="7b0a20202020227461726765744d6f64756c65223a202270726f636573734f6e6c696e65466f6e7473220a7d0a"/>
          <p:cNvSpPr txBox="1"/>
          <p:nvPr>
            <p:custDataLst>
              <p:tags r:id="rId2"/>
            </p:custDataLst>
          </p:nvPr>
        </p:nvSpPr>
        <p:spPr>
          <a:xfrm>
            <a:off x="3362960" y="522605"/>
            <a:ext cx="7244080" cy="810260"/>
          </a:xfrm>
          <a:prstGeom prst="rect">
            <a:avLst/>
          </a:prstGeom>
          <a:noFill/>
        </p:spPr>
        <p:txBody>
          <a:bodyPr wrap="square" rtlCol="0">
            <a:noAutofit/>
          </a:bodyPr>
          <a:p>
            <a:r>
              <a:rPr lang="zh-CN" altLang="en-US" sz="3200">
                <a:latin typeface="楷体" panose="02010609060101010101" charset="-122"/>
                <a:ea typeface="楷体" panose="02010609060101010101" charset="-122"/>
                <a:sym typeface="汉仪仿宋简" panose="02010600000101010101" charset="-128"/>
              </a:rPr>
              <a:t>中华人民共和国成立后的车船税</a:t>
            </a:r>
            <a:endParaRPr lang="zh-CN" altLang="en-US" sz="3200">
              <a:latin typeface="楷体" panose="02010609060101010101" charset="-122"/>
              <a:ea typeface="楷体" panose="02010609060101010101" charset="-122"/>
              <a:sym typeface="汉仪仿宋简" panose="02010600000101010101"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2" presetClass="entr" presetSubtype="1" fill="hold" grpId="2"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5"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774207" y="412034"/>
            <a:ext cx="1816100" cy="583565"/>
          </a:xfrm>
          <a:prstGeom prst="rect">
            <a:avLst/>
          </a:prstGeom>
          <a:noFill/>
        </p:spPr>
        <p:txBody>
          <a:bodyPr wrap="none" rtlCol="0">
            <a:spAutoFit/>
          </a:bodyPr>
          <a:lstStyle/>
          <a:p>
            <a:pPr algn="l">
              <a:buClrTx/>
              <a:buSzTx/>
              <a:buFontTx/>
            </a:pPr>
            <a:r>
              <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rPr>
              <a:t>前世今生</a:t>
            </a:r>
            <a:endParaRPr lang="zh-CN" altLang="en-US" sz="3200" b="1" dirty="0" smtClean="0">
              <a:solidFill>
                <a:schemeClr val="tx1">
                  <a:lumMod val="75000"/>
                  <a:lumOff val="25000"/>
                </a:schemeClr>
              </a:solidFill>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9" name="任意多边形 8"/>
          <p:cNvSpPr/>
          <p:nvPr/>
        </p:nvSpPr>
        <p:spPr>
          <a:xfrm rot="5400000">
            <a:off x="-119523" y="383699"/>
            <a:ext cx="757382" cy="518336"/>
          </a:xfrm>
          <a:custGeom>
            <a:avLst/>
            <a:gdLst>
              <a:gd name="connsiteX0" fmla="*/ 0 w 6909953"/>
              <a:gd name="connsiteY0" fmla="*/ 4729019 h 4729019"/>
              <a:gd name="connsiteX1" fmla="*/ 0 w 6909953"/>
              <a:gd name="connsiteY1" fmla="*/ 3582539 h 4729019"/>
              <a:gd name="connsiteX2" fmla="*/ 3429000 w 6909953"/>
              <a:gd name="connsiteY2" fmla="*/ 0 h 4729019"/>
              <a:gd name="connsiteX3" fmla="*/ 6909953 w 6909953"/>
              <a:gd name="connsiteY3" fmla="*/ 3636818 h 4729019"/>
              <a:gd name="connsiteX4" fmla="*/ 6909953 w 6909953"/>
              <a:gd name="connsiteY4" fmla="*/ 4729019 h 4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953" h="4729019">
                <a:moveTo>
                  <a:pt x="0" y="4729019"/>
                </a:moveTo>
                <a:lnTo>
                  <a:pt x="0" y="3582539"/>
                </a:lnTo>
                <a:lnTo>
                  <a:pt x="3429000" y="0"/>
                </a:lnTo>
                <a:lnTo>
                  <a:pt x="6909953" y="3636818"/>
                </a:lnTo>
                <a:lnTo>
                  <a:pt x="6909953" y="4729019"/>
                </a:lnTo>
                <a:close/>
              </a:path>
            </a:pathLst>
          </a:custGeom>
          <a:solidFill>
            <a:srgbClr val="28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3775" y="1341120"/>
            <a:ext cx="10204450" cy="4883785"/>
          </a:xfrm>
          <a:prstGeom prst="rect">
            <a:avLst/>
          </a:prstGeom>
          <a:noFill/>
        </p:spPr>
        <p:txBody>
          <a:bodyPr wrap="square" rtlCol="0">
            <a:noAutofit/>
          </a:bodyPr>
          <a:p>
            <a:pPr indent="457200"/>
            <a:r>
              <a:rPr lang="zh-CN" altLang="en-US" sz="2400">
                <a:latin typeface="仿宋" panose="02010609060101010101" charset="-122"/>
                <a:ea typeface="仿宋" panose="02010609060101010101" charset="-122"/>
                <a:cs typeface="仿宋" panose="02010609060101010101" charset="-122"/>
              </a:rPr>
              <a:t>2006年12月29日国务院颁布了《中华人民共和国车船税暂行条例》，并于2007年1月1日实施，统一了内外税制，开征</a:t>
            </a:r>
            <a:r>
              <a:rPr lang="zh-CN" altLang="en-US" sz="2400" b="1">
                <a:solidFill>
                  <a:srgbClr val="C00000"/>
                </a:solidFill>
                <a:latin typeface="仿宋" panose="02010609060101010101" charset="-122"/>
                <a:ea typeface="仿宋" panose="02010609060101010101" charset="-122"/>
                <a:cs typeface="仿宋" panose="02010609060101010101" charset="-122"/>
              </a:rPr>
              <a:t>车船税</a:t>
            </a:r>
            <a:r>
              <a:rPr lang="zh-CN" altLang="en-US" sz="2400">
                <a:latin typeface="仿宋" panose="02010609060101010101" charset="-122"/>
                <a:ea typeface="仿宋" panose="02010609060101010101" charset="-122"/>
                <a:cs typeface="仿宋" panose="02010609060101010101" charset="-122"/>
              </a:rPr>
              <a:t>以取代车船使用牌照税和车船使用税。</a:t>
            </a:r>
            <a:endParaRPr lang="zh-CN" altLang="en-US" sz="2400">
              <a:latin typeface="仿宋" panose="02010609060101010101" charset="-122"/>
              <a:ea typeface="仿宋" panose="02010609060101010101" charset="-122"/>
              <a:cs typeface="仿宋" panose="02010609060101010101" charset="-122"/>
            </a:endParaRPr>
          </a:p>
          <a:p>
            <a:pPr indent="457200"/>
            <a:endParaRPr lang="zh-CN" altLang="en-US" sz="2400">
              <a:latin typeface="仿宋" panose="02010609060101010101" charset="-122"/>
              <a:ea typeface="仿宋" panose="02010609060101010101" charset="-122"/>
              <a:cs typeface="仿宋" panose="02010609060101010101" charset="-122"/>
            </a:endParaRPr>
          </a:p>
          <a:p>
            <a:pPr indent="457200"/>
            <a:r>
              <a:rPr lang="zh-CN" altLang="en-US" sz="2400">
                <a:latin typeface="仿宋" panose="02010609060101010101" charset="-122"/>
                <a:ea typeface="仿宋" panose="02010609060101010101" charset="-122"/>
                <a:cs typeface="仿宋" panose="02010609060101010101" charset="-122"/>
              </a:rPr>
              <a:t>2011年2月25日第十一届全国人民代表大会常务委员会第十九次会议通过《中华人民共和国车船税法》，自2012年1月1日起施行，</a:t>
            </a:r>
            <a:r>
              <a:rPr lang="zh-CN" altLang="en-US" sz="2400">
                <a:latin typeface="仿宋" panose="02010609060101010101" charset="-122"/>
                <a:ea typeface="仿宋" panose="02010609060101010101" charset="-122"/>
                <a:cs typeface="仿宋" panose="02010609060101010101" charset="-122"/>
                <a:sym typeface="+mn-ea"/>
              </a:rPr>
              <a:t>《中华人民共和国车船税暂行条例》同时废止。</a:t>
            </a:r>
            <a:endParaRPr lang="zh-CN" altLang="en-US" sz="2400">
              <a:latin typeface="仿宋" panose="02010609060101010101" charset="-122"/>
              <a:ea typeface="仿宋" panose="02010609060101010101" charset="-122"/>
              <a:cs typeface="仿宋" panose="02010609060101010101" charset="-122"/>
              <a:sym typeface="+mn-ea"/>
            </a:endParaRPr>
          </a:p>
        </p:txBody>
      </p:sp>
      <p:sp>
        <p:nvSpPr>
          <p:cNvPr id="3" name="文本框 2" descr="7b0a20202020227461726765744d6f64756c65223a202270726f636573734f6e6c696e65466f6e7473220a7d0a"/>
          <p:cNvSpPr txBox="1"/>
          <p:nvPr>
            <p:custDataLst>
              <p:tags r:id="rId1"/>
            </p:custDataLst>
          </p:nvPr>
        </p:nvSpPr>
        <p:spPr>
          <a:xfrm>
            <a:off x="3230245" y="412115"/>
            <a:ext cx="6915150" cy="810260"/>
          </a:xfrm>
          <a:prstGeom prst="rect">
            <a:avLst/>
          </a:prstGeom>
          <a:noFill/>
        </p:spPr>
        <p:txBody>
          <a:bodyPr wrap="square" rtlCol="0">
            <a:noAutofit/>
          </a:bodyPr>
          <a:p>
            <a:r>
              <a:rPr lang="zh-CN" altLang="en-US" sz="3600">
                <a:latin typeface="楷体" panose="02010609060101010101" charset="-122"/>
                <a:ea typeface="楷体" panose="02010609060101010101" charset="-122"/>
                <a:sym typeface="汉仪仿宋简" panose="02010600000101010101" charset="-128"/>
              </a:rPr>
              <a:t>中华人民共和国成立后的车船税</a:t>
            </a:r>
            <a:endParaRPr lang="zh-CN" altLang="en-US" sz="3600">
              <a:latin typeface="楷体" panose="02010609060101010101" charset="-122"/>
              <a:ea typeface="楷体" panose="02010609060101010101" charset="-122"/>
              <a:sym typeface="汉仪仿宋简" panose="02010600000101010101"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TABLE_BEAUTIFY" val="smartTable{40cae0e7-a588-494b-90bf-01af8f1b5378}"/>
  <p:tag name="TABLE_ENDDRAG_ORIGIN_RECT" val="835*367"/>
  <p:tag name="TABLE_ENDDRAG_RECT" val="60*102*835*367"/>
</p:tagLst>
</file>

<file path=ppt/tags/tag7.xml><?xml version="1.0" encoding="utf-8"?>
<p:tagLst xmlns:p="http://schemas.openxmlformats.org/presentationml/2006/main">
  <p:tag name="KSO_WM_UNIT_PLACING_PICTURE_USER_VIEWPORT" val="{&quot;height&quot;:10800,&quot;width&quot;:115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1537</Words>
  <Application>WPS 演示</Application>
  <PresentationFormat>宽屏</PresentationFormat>
  <Paragraphs>123</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楷体</vt:lpstr>
      <vt:lpstr>汉仪中黑S</vt:lpstr>
      <vt:lpstr>仿宋</vt:lpstr>
      <vt:lpstr>汉仪仿宋简</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尹 欢</dc:creator>
  <cp:lastModifiedBy>Administrator</cp:lastModifiedBy>
  <cp:revision>56</cp:revision>
  <dcterms:created xsi:type="dcterms:W3CDTF">2020-11-03T05:38:00Z</dcterms:created>
  <dcterms:modified xsi:type="dcterms:W3CDTF">2023-09-18T09:37:51Z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6C2373AD4C954C8296EE4549D15280B8</vt:lpwstr>
  </property>
  <property fmtid="{D5CDD505-2E9C-101B-9397-08002B2CF9AE}" pid="3" name="KSOProductBuildVer">
    <vt:lpwstr>2052-11.8.2.8959</vt:lpwstr>
  </property>
  <property fmtid="{D5CDD505-2E9C-101B-9397-08002B2CF9AE}" pid="4" name="KSOTemplateUUID">
    <vt:lpwstr>v1.0_mb_tC3By4HGtby5/4FhpcxHTw==</vt:lpwstr>
  </property>
</Properties>
</file>