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902" r:id="rId2"/>
    <p:sldId id="967" r:id="rId3"/>
    <p:sldId id="1049" r:id="rId4"/>
    <p:sldId id="1050" r:id="rId5"/>
    <p:sldId id="1056" r:id="rId6"/>
    <p:sldId id="1058" r:id="rId7"/>
    <p:sldId id="1055" r:id="rId8"/>
    <p:sldId id="1068" r:id="rId9"/>
    <p:sldId id="1061" r:id="rId10"/>
    <p:sldId id="1059" r:id="rId11"/>
    <p:sldId id="1065" r:id="rId12"/>
    <p:sldId id="1062" r:id="rId13"/>
    <p:sldId id="1063" r:id="rId14"/>
    <p:sldId id="1033" r:id="rId15"/>
    <p:sldId id="1066" r:id="rId16"/>
    <p:sldId id="1067" r:id="rId17"/>
    <p:sldId id="1003" r:id="rId18"/>
  </p:sldIdLst>
  <p:sldSz cx="12196763" cy="6858000"/>
  <p:notesSz cx="6858000" cy="914400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42">
          <p15:clr>
            <a:srgbClr val="A4A3A4"/>
          </p15:clr>
        </p15:guide>
        <p15:guide id="2" pos="384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F1F1"/>
    <a:srgbClr val="006BBC"/>
    <a:srgbClr val="F8F8F8"/>
    <a:srgbClr val="EAEAEA"/>
    <a:srgbClr val="DDDDDD"/>
    <a:srgbClr val="0DC2D5"/>
    <a:srgbClr val="17DCF1"/>
    <a:srgbClr val="12D0CB"/>
    <a:srgbClr val="FDE673"/>
    <a:srgbClr val="FDE1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673" autoAdjust="0"/>
  </p:normalViewPr>
  <p:slideViewPr>
    <p:cSldViewPr snapToObjects="1">
      <p:cViewPr varScale="1">
        <p:scale>
          <a:sx n="67" d="100"/>
          <a:sy n="67" d="100"/>
        </p:scale>
        <p:origin x="640" y="52"/>
      </p:cViewPr>
      <p:guideLst>
        <p:guide orient="horz" pos="2142"/>
        <p:guide pos="3841"/>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5208"/>
    </p:cViewPr>
  </p:sorterViewPr>
  <p:notesViewPr>
    <p:cSldViewPr snapToObjects="1">
      <p:cViewPr varScale="1">
        <p:scale>
          <a:sx n="69" d="100"/>
          <a:sy n="69" d="100"/>
        </p:scale>
        <p:origin x="-283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610686-844B-4A1B-87C8-BB90DB4BAB84}"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0" hangingPunct="0">
              <a:defRPr sz="1200"/>
            </a:lvl1pPr>
          </a:lstStyle>
          <a:p>
            <a:endParaRPr lang="zh-CN"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0" hangingPunct="0">
              <a:defRPr sz="1200"/>
            </a:lvl1pPr>
          </a:lstStyle>
          <a:p>
            <a:fld id="{B9EEDA17-7CE7-49CA-897E-A1888A19DA62}" type="datetimeFigureOut">
              <a:rPr lang="zh-CN" altLang="en-US"/>
              <a:t>2023/8/15</a:t>
            </a:fld>
            <a:endParaRPr lang="en-US"/>
          </a:p>
        </p:txBody>
      </p:sp>
      <p:sp>
        <p:nvSpPr>
          <p:cNvPr id="3076" name="Rectangle 4"/>
          <p:cNvSpPr>
            <a:spLocks noGrp="1" noRot="1" noChangeAspect="1" noChangeArrowheads="1"/>
          </p:cNvSpPr>
          <p:nvPr>
            <p:ph type="sldImg" idx="2"/>
          </p:nvPr>
        </p:nvSpPr>
        <p:spPr bwMode="auto">
          <a:xfrm>
            <a:off x="1143000" y="685800"/>
            <a:ext cx="45720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0" hangingPunct="0">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0" hangingPunct="0">
              <a:defRPr sz="1200"/>
            </a:lvl1pPr>
          </a:lstStyle>
          <a:p>
            <a:fld id="{CE1689F0-D8FB-450F-A36F-553F26501FEE}" type="slidenum">
              <a:rPr lang="zh-CN" altLang="en-US"/>
              <a:t>‹#›</a:t>
            </a:fld>
            <a:endParaRPr lang="en-US"/>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509256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1372513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5976883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8819083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7632153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2718125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595498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100188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5835465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6688140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515694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4336433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120309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标题幻灯片">
    <p:spTree>
      <p:nvGrpSpPr>
        <p:cNvPr id="1" name=""/>
        <p:cNvGrpSpPr/>
        <p:nvPr/>
      </p:nvGrpSpPr>
      <p:grpSpPr>
        <a:xfrm>
          <a:off x="0" y="0"/>
          <a:ext cx="0" cy="0"/>
          <a:chOff x="0" y="0"/>
          <a:chExt cx="0" cy="0"/>
        </a:xfrm>
      </p:grpSpPr>
    </p:spTree>
  </p:cSld>
  <p:clrMapOvr>
    <a:masterClrMapping/>
  </p:clrMapOvr>
  <p:transition spd="slow" advTm="300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spd="slow" advTm="300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43963" y="908050"/>
            <a:ext cx="2743200" cy="5218113"/>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908050"/>
            <a:ext cx="8081963" cy="52181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spd="slow" advTm="3000">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标题幻灯片">
    <p:spTree>
      <p:nvGrpSpPr>
        <p:cNvPr id="1" name=""/>
        <p:cNvGrpSpPr/>
        <p:nvPr/>
      </p:nvGrpSpPr>
      <p:grpSpPr>
        <a:xfrm>
          <a:off x="0" y="0"/>
          <a:ext cx="0" cy="0"/>
          <a:chOff x="0" y="0"/>
          <a:chExt cx="0" cy="0"/>
        </a:xfrm>
      </p:grpSpPr>
      <p:pic>
        <p:nvPicPr>
          <p:cNvPr id="4" name="Picture 2" descr="PPECLOGO-eff-0-1"/>
          <p:cNvPicPr>
            <a:picLocks noChangeAspect="1" noChangeArrowheads="1"/>
          </p:cNvPicPr>
          <p:nvPr userDrawn="1"/>
        </p:nvPicPr>
        <p:blipFill>
          <a:blip r:embed="rId2" cstate="screen"/>
          <a:srcRect/>
          <a:stretch>
            <a:fillRect/>
          </a:stretch>
        </p:blipFill>
        <p:spPr bwMode="auto">
          <a:xfrm>
            <a:off x="4146913" y="2886609"/>
            <a:ext cx="1060349" cy="79878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PPECLOGO-eff-0-2"/>
          <p:cNvPicPr>
            <a:picLocks noChangeAspect="1" noChangeArrowheads="1"/>
          </p:cNvPicPr>
          <p:nvPr userDrawn="1"/>
        </p:nvPicPr>
        <p:blipFill>
          <a:blip r:embed="rId3" cstate="screen"/>
          <a:srcRect/>
          <a:stretch>
            <a:fillRect/>
          </a:stretch>
        </p:blipFill>
        <p:spPr bwMode="auto">
          <a:xfrm>
            <a:off x="8430462" y="2758265"/>
            <a:ext cx="1096814" cy="83893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PPECLOGO-eff-0-3"/>
          <p:cNvPicPr>
            <a:picLocks noChangeAspect="1" noChangeArrowheads="1"/>
          </p:cNvPicPr>
          <p:nvPr userDrawn="1"/>
        </p:nvPicPr>
        <p:blipFill>
          <a:blip r:embed="rId4"/>
          <a:srcRect/>
          <a:stretch>
            <a:fillRect/>
          </a:stretch>
        </p:blipFill>
        <p:spPr bwMode="auto">
          <a:xfrm>
            <a:off x="1040451" y="1447779"/>
            <a:ext cx="3013731" cy="237621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descr="PPECLOGO-eff-0-1"/>
          <p:cNvPicPr>
            <a:picLocks noChangeAspect="1" noChangeArrowheads="1"/>
          </p:cNvPicPr>
          <p:nvPr userDrawn="1"/>
        </p:nvPicPr>
        <p:blipFill>
          <a:blip r:embed="rId5" cstate="screen"/>
          <a:srcRect/>
          <a:stretch>
            <a:fillRect/>
          </a:stretch>
        </p:blipFill>
        <p:spPr bwMode="auto">
          <a:xfrm>
            <a:off x="4467436" y="3771071"/>
            <a:ext cx="524127" cy="39561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PPECLOGO-eff-0-1"/>
          <p:cNvPicPr>
            <a:picLocks noChangeAspect="1" noChangeArrowheads="1"/>
          </p:cNvPicPr>
          <p:nvPr userDrawn="1"/>
        </p:nvPicPr>
        <p:blipFill>
          <a:blip r:embed="rId6" cstate="screen"/>
          <a:srcRect/>
          <a:stretch>
            <a:fillRect/>
          </a:stretch>
        </p:blipFill>
        <p:spPr bwMode="auto">
          <a:xfrm>
            <a:off x="7376340" y="2904246"/>
            <a:ext cx="401158" cy="30238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PPECLOGO-eff-0-2"/>
          <p:cNvPicPr>
            <a:picLocks noChangeAspect="1" noChangeArrowheads="1"/>
          </p:cNvPicPr>
          <p:nvPr userDrawn="1"/>
        </p:nvPicPr>
        <p:blipFill>
          <a:blip r:embed="rId7" cstate="screen"/>
          <a:srcRect/>
          <a:stretch>
            <a:fillRect/>
          </a:stretch>
        </p:blipFill>
        <p:spPr bwMode="auto">
          <a:xfrm>
            <a:off x="5277817" y="2574149"/>
            <a:ext cx="981731" cy="75091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PPECLOGO-eff-5-4"/>
          <p:cNvPicPr>
            <a:picLocks noChangeAspect="1" noChangeArrowheads="1"/>
          </p:cNvPicPr>
          <p:nvPr userDrawn="1"/>
        </p:nvPicPr>
        <p:blipFill>
          <a:blip r:embed="rId8"/>
          <a:srcRect/>
          <a:stretch>
            <a:fillRect/>
          </a:stretch>
        </p:blipFill>
        <p:spPr bwMode="auto">
          <a:xfrm>
            <a:off x="3261942" y="3206628"/>
            <a:ext cx="1477636" cy="112384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ECLOGO-eff-5-2"/>
          <p:cNvPicPr>
            <a:picLocks noChangeAspect="1" noChangeArrowheads="1"/>
          </p:cNvPicPr>
          <p:nvPr userDrawn="1"/>
        </p:nvPicPr>
        <p:blipFill>
          <a:blip r:embed="rId9"/>
          <a:srcRect/>
          <a:stretch>
            <a:fillRect/>
          </a:stretch>
        </p:blipFill>
        <p:spPr bwMode="auto">
          <a:xfrm>
            <a:off x="5352404" y="3446014"/>
            <a:ext cx="1834444" cy="143630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PPECLOGO-eff-5-4"/>
          <p:cNvPicPr>
            <a:picLocks noChangeAspect="1" noChangeArrowheads="1"/>
          </p:cNvPicPr>
          <p:nvPr userDrawn="1"/>
        </p:nvPicPr>
        <p:blipFill>
          <a:blip r:embed="rId10" cstate="screen"/>
          <a:srcRect/>
          <a:stretch>
            <a:fillRect/>
          </a:stretch>
        </p:blipFill>
        <p:spPr bwMode="auto">
          <a:xfrm>
            <a:off x="9886102" y="2725338"/>
            <a:ext cx="1116794" cy="85170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PPECLOGO-eff-0-1"/>
          <p:cNvPicPr>
            <a:picLocks noChangeAspect="1" noChangeArrowheads="1"/>
          </p:cNvPicPr>
          <p:nvPr userDrawn="1"/>
        </p:nvPicPr>
        <p:blipFill>
          <a:blip r:embed="rId11" cstate="screen"/>
          <a:srcRect/>
          <a:stretch>
            <a:fillRect/>
          </a:stretch>
        </p:blipFill>
        <p:spPr bwMode="auto">
          <a:xfrm>
            <a:off x="7942800" y="3624920"/>
            <a:ext cx="522112" cy="39309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descr="PPECLOGO-eff-0-1"/>
          <p:cNvPicPr>
            <a:picLocks noChangeAspect="1" noChangeArrowheads="1"/>
          </p:cNvPicPr>
          <p:nvPr userDrawn="1"/>
        </p:nvPicPr>
        <p:blipFill>
          <a:blip r:embed="rId11" cstate="screen"/>
          <a:srcRect/>
          <a:stretch>
            <a:fillRect/>
          </a:stretch>
        </p:blipFill>
        <p:spPr bwMode="auto">
          <a:xfrm>
            <a:off x="11254880" y="2365000"/>
            <a:ext cx="522110" cy="393095"/>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PPECLOGO-eff2-1-2"/>
          <p:cNvPicPr>
            <a:picLocks noChangeAspect="1" noChangeArrowheads="1"/>
          </p:cNvPicPr>
          <p:nvPr userDrawn="1"/>
        </p:nvPicPr>
        <p:blipFill>
          <a:blip r:embed="rId12"/>
          <a:srcRect/>
          <a:stretch>
            <a:fillRect/>
          </a:stretch>
        </p:blipFill>
        <p:spPr bwMode="auto">
          <a:xfrm>
            <a:off x="2054437" y="2795894"/>
            <a:ext cx="1697365" cy="1428749"/>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descr="PPECLOGO-eff2-1-3"/>
          <p:cNvPicPr>
            <a:picLocks noChangeAspect="1" noChangeArrowheads="1"/>
          </p:cNvPicPr>
          <p:nvPr userDrawn="1"/>
        </p:nvPicPr>
        <p:blipFill>
          <a:blip r:embed="rId13"/>
          <a:srcRect/>
          <a:stretch>
            <a:fillRect/>
          </a:stretch>
        </p:blipFill>
        <p:spPr bwMode="auto">
          <a:xfrm>
            <a:off x="3983626" y="2785815"/>
            <a:ext cx="437445" cy="365376"/>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descr="PPECLOGO-eff2-1-4"/>
          <p:cNvPicPr>
            <a:picLocks noChangeAspect="1" noChangeArrowheads="1"/>
          </p:cNvPicPr>
          <p:nvPr userDrawn="1"/>
        </p:nvPicPr>
        <p:blipFill>
          <a:blip r:embed="rId14"/>
          <a:srcRect/>
          <a:stretch>
            <a:fillRect/>
          </a:stretch>
        </p:blipFill>
        <p:spPr bwMode="auto">
          <a:xfrm>
            <a:off x="8519340" y="3325061"/>
            <a:ext cx="703540" cy="587123"/>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descr="PPECLOGO-eff2-1-3"/>
          <p:cNvPicPr>
            <a:picLocks noChangeAspect="1" noChangeArrowheads="1"/>
          </p:cNvPicPr>
          <p:nvPr userDrawn="1"/>
        </p:nvPicPr>
        <p:blipFill>
          <a:blip r:embed="rId13"/>
          <a:srcRect/>
          <a:stretch>
            <a:fillRect/>
          </a:stretch>
        </p:blipFill>
        <p:spPr bwMode="auto">
          <a:xfrm>
            <a:off x="9239008" y="2909285"/>
            <a:ext cx="360841" cy="302381"/>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descr="PPECLOGO-eff2-1-3"/>
          <p:cNvPicPr>
            <a:picLocks noChangeAspect="1" noChangeArrowheads="1"/>
          </p:cNvPicPr>
          <p:nvPr userDrawn="1"/>
        </p:nvPicPr>
        <p:blipFill>
          <a:blip r:embed="rId13"/>
          <a:srcRect/>
          <a:stretch>
            <a:fillRect/>
          </a:stretch>
        </p:blipFill>
        <p:spPr bwMode="auto">
          <a:xfrm>
            <a:off x="9744990" y="3446013"/>
            <a:ext cx="282222" cy="23686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par>
                                <p:cTn id="17" presetID="10"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par>
                                <p:cTn id="20" presetID="10" presetClass="entr" presetSubtype="0"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par>
                                <p:cTn id="23" presetID="10"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par>
                                <p:cTn id="26" presetID="10" presetClass="entr" presetSubtype="0" fill="hold"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childTnLst>
                                </p:cTn>
                              </p:par>
                              <p:par>
                                <p:cTn id="29" presetID="10" presetClass="entr" presetSubtype="0"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par>
                                <p:cTn id="32" presetID="10" presetClass="entr" presetSubtype="0" fill="hold"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par>
                                <p:cTn id="35" presetID="10" presetClass="entr" presetSubtype="0"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par>
                                <p:cTn id="38" presetID="35" presetClass="path" presetSubtype="0" fill="hold" nodeType="withEffect">
                                  <p:stCondLst>
                                    <p:cond delay="0"/>
                                  </p:stCondLst>
                                  <p:childTnLst>
                                    <p:animMotion origin="layout" path="M 0 0  L -0.25 0  E" pathEditMode="relative" rAng="0" ptsTypes="">
                                      <p:cBhvr>
                                        <p:cTn id="39" dur="3000" fill="hold"/>
                                        <p:tgtEl>
                                          <p:spTgt spid="12"/>
                                        </p:tgtEl>
                                        <p:attrNameLst>
                                          <p:attrName>ppt_x</p:attrName>
                                          <p:attrName>ppt_y</p:attrName>
                                        </p:attrNameLst>
                                      </p:cBhvr>
                                      <p:rCtr x="0" y="0"/>
                                    </p:animMotion>
                                  </p:childTnLst>
                                </p:cTn>
                              </p:par>
                              <p:par>
                                <p:cTn id="40" presetID="35" presetClass="path" presetSubtype="0" fill="hold" nodeType="withEffect">
                                  <p:stCondLst>
                                    <p:cond delay="0"/>
                                  </p:stCondLst>
                                  <p:childTnLst>
                                    <p:animMotion origin="layout" path="M 4.16667E-6 3.33333E-6 L -0.31632 3.33333E-6 " pathEditMode="relative" rAng="0" ptsTypes="AA">
                                      <p:cBhvr>
                                        <p:cTn id="41" dur="3000" fill="hold"/>
                                        <p:tgtEl>
                                          <p:spTgt spid="5"/>
                                        </p:tgtEl>
                                        <p:attrNameLst>
                                          <p:attrName>ppt_x</p:attrName>
                                          <p:attrName>ppt_y</p:attrName>
                                        </p:attrNameLst>
                                      </p:cBhvr>
                                      <p:rCtr x="-15816" y="0"/>
                                    </p:animMotion>
                                  </p:childTnLst>
                                </p:cTn>
                              </p:par>
                              <p:par>
                                <p:cTn id="42" presetID="35" presetClass="path" presetSubtype="0" fill="hold" nodeType="withEffect">
                                  <p:stCondLst>
                                    <p:cond delay="0"/>
                                  </p:stCondLst>
                                  <p:childTnLst>
                                    <p:animMotion origin="layout" path="M 0.00504 -1.85185E-6 L -0.46684 -1.85185E-6 " pathEditMode="relative" rAng="0" ptsTypes="AA">
                                      <p:cBhvr>
                                        <p:cTn id="43" dur="3000" fill="hold"/>
                                        <p:tgtEl>
                                          <p:spTgt spid="8"/>
                                        </p:tgtEl>
                                        <p:attrNameLst>
                                          <p:attrName>ppt_x</p:attrName>
                                          <p:attrName>ppt_y</p:attrName>
                                        </p:attrNameLst>
                                      </p:cBhvr>
                                      <p:rCtr x="-23594" y="0"/>
                                    </p:animMotion>
                                  </p:childTnLst>
                                </p:cTn>
                              </p:par>
                              <p:par>
                                <p:cTn id="44" presetID="35" presetClass="path" presetSubtype="0" fill="hold" nodeType="withEffect">
                                  <p:stCondLst>
                                    <p:cond delay="0"/>
                                  </p:stCondLst>
                                  <p:childTnLst>
                                    <p:animMotion origin="layout" path="M -3.05556E-6 1.11111E-6 L -0.19531 1.11111E-6 " pathEditMode="relative" rAng="0" ptsTypes="AA">
                                      <p:cBhvr>
                                        <p:cTn id="45" dur="3000" fill="hold"/>
                                        <p:tgtEl>
                                          <p:spTgt spid="9"/>
                                        </p:tgtEl>
                                        <p:attrNameLst>
                                          <p:attrName>ppt_x</p:attrName>
                                          <p:attrName>ppt_y</p:attrName>
                                        </p:attrNameLst>
                                      </p:cBhvr>
                                      <p:rCtr x="-9774" y="0"/>
                                    </p:animMotion>
                                  </p:childTnLst>
                                </p:cTn>
                              </p:par>
                              <p:par>
                                <p:cTn id="46" presetID="35" presetClass="path" presetSubtype="0" fill="hold" nodeType="withEffect">
                                  <p:stCondLst>
                                    <p:cond delay="0"/>
                                  </p:stCondLst>
                                  <p:childTnLst>
                                    <p:animMotion origin="layout" path="M 5.55556E-7 2.59259E-6 L -0.43594 2.59259E-6 " pathEditMode="relative" rAng="0" ptsTypes="AA">
                                      <p:cBhvr>
                                        <p:cTn id="47" dur="3000" fill="hold"/>
                                        <p:tgtEl>
                                          <p:spTgt spid="7"/>
                                        </p:tgtEl>
                                        <p:attrNameLst>
                                          <p:attrName>ppt_x</p:attrName>
                                          <p:attrName>ppt_y</p:attrName>
                                        </p:attrNameLst>
                                      </p:cBhvr>
                                      <p:rCtr x="-21806" y="0"/>
                                    </p:animMotion>
                                  </p:childTnLst>
                                </p:cTn>
                              </p:par>
                              <p:par>
                                <p:cTn id="48" presetID="35" presetClass="path" presetSubtype="0" fill="hold" nodeType="withEffect">
                                  <p:stCondLst>
                                    <p:cond delay="0"/>
                                  </p:stCondLst>
                                  <p:childTnLst>
                                    <p:animMotion origin="layout" path="M 3.05556E-6 -1.85185E-6 L -0.33577 -1.85185E-6 " pathEditMode="relative" rAng="0" ptsTypes="AA">
                                      <p:cBhvr>
                                        <p:cTn id="49" dur="3000" fill="hold"/>
                                        <p:tgtEl>
                                          <p:spTgt spid="4"/>
                                        </p:tgtEl>
                                        <p:attrNameLst>
                                          <p:attrName>ppt_x</p:attrName>
                                          <p:attrName>ppt_y</p:attrName>
                                        </p:attrNameLst>
                                      </p:cBhvr>
                                      <p:rCtr x="-16788" y="0"/>
                                    </p:animMotion>
                                  </p:childTnLst>
                                </p:cTn>
                              </p:par>
                              <p:par>
                                <p:cTn id="50" presetID="35" presetClass="path" presetSubtype="0" fill="hold" nodeType="withEffect">
                                  <p:stCondLst>
                                    <p:cond delay="0"/>
                                  </p:stCondLst>
                                  <p:childTnLst>
                                    <p:animMotion origin="layout" path="M 1.66667E-6 -1.85185E-6 L -0.57188 -1.85185E-6 " pathEditMode="relative" rAng="0" ptsTypes="AA">
                                      <p:cBhvr>
                                        <p:cTn id="51" dur="3000" fill="hold"/>
                                        <p:tgtEl>
                                          <p:spTgt spid="13"/>
                                        </p:tgtEl>
                                        <p:attrNameLst>
                                          <p:attrName>ppt_x</p:attrName>
                                          <p:attrName>ppt_y</p:attrName>
                                        </p:attrNameLst>
                                      </p:cBhvr>
                                      <p:rCtr x="-28594" y="0"/>
                                    </p:animMotion>
                                  </p:childTnLst>
                                </p:cTn>
                              </p:par>
                              <p:par>
                                <p:cTn id="52" presetID="35" presetClass="path" presetSubtype="0" fill="hold" nodeType="withEffect">
                                  <p:stCondLst>
                                    <p:cond delay="0"/>
                                  </p:stCondLst>
                                  <p:childTnLst>
                                    <p:animMotion origin="layout" path="M 1.66667E-6 -1.85185E-6 L -0.57188 -1.85185E-6 " pathEditMode="relative" rAng="0" ptsTypes="AA">
                                      <p:cBhvr>
                                        <p:cTn id="53" dur="3000" fill="hold"/>
                                        <p:tgtEl>
                                          <p:spTgt spid="14"/>
                                        </p:tgtEl>
                                        <p:attrNameLst>
                                          <p:attrName>ppt_x</p:attrName>
                                          <p:attrName>ppt_y</p:attrName>
                                        </p:attrNameLst>
                                      </p:cBhvr>
                                      <p:rCtr x="-28594" y="0"/>
                                    </p:animMotion>
                                  </p:childTnLst>
                                </p:cTn>
                              </p:par>
                              <p:par>
                                <p:cTn id="54" presetID="63" presetClass="path" presetSubtype="0" fill="hold" nodeType="withEffect">
                                  <p:stCondLst>
                                    <p:cond delay="0"/>
                                  </p:stCondLst>
                                  <p:childTnLst>
                                    <p:animMotion origin="layout" path="M 5.55556E-7 2.59259E-6 L 0.43906 2.59259E-6 " pathEditMode="relative" rAng="0" ptsTypes="AA">
                                      <p:cBhvr>
                                        <p:cTn id="55" dur="3000" fill="hold"/>
                                        <p:tgtEl>
                                          <p:spTgt spid="11"/>
                                        </p:tgtEl>
                                        <p:attrNameLst>
                                          <p:attrName>ppt_x</p:attrName>
                                          <p:attrName>ppt_y</p:attrName>
                                        </p:attrNameLst>
                                      </p:cBhvr>
                                      <p:rCtr x="21944" y="0"/>
                                    </p:animMotion>
                                  </p:childTnLst>
                                </p:cTn>
                              </p:par>
                              <p:par>
                                <p:cTn id="56" presetID="63" presetClass="path" presetSubtype="0" fill="hold" nodeType="withEffect">
                                  <p:stCondLst>
                                    <p:cond delay="0"/>
                                  </p:stCondLst>
                                  <p:childTnLst>
                                    <p:animMotion origin="layout" path="M -1.38889E-6 2.96296E-6 L 0.62813 2.96296E-6 " pathEditMode="relative" rAng="0" ptsTypes="AA">
                                      <p:cBhvr>
                                        <p:cTn id="57" dur="3000" fill="hold"/>
                                        <p:tgtEl>
                                          <p:spTgt spid="10"/>
                                        </p:tgtEl>
                                        <p:attrNameLst>
                                          <p:attrName>ppt_x</p:attrName>
                                          <p:attrName>ppt_y</p:attrName>
                                        </p:attrNameLst>
                                      </p:cBhvr>
                                      <p:rCtr x="31406" y="0"/>
                                    </p:animMotion>
                                  </p:childTnLst>
                                </p:cTn>
                              </p:par>
                              <p:par>
                                <p:cTn id="58" presetID="63" presetClass="path" presetSubtype="0" fill="hold" nodeType="withEffect">
                                  <p:stCondLst>
                                    <p:cond delay="0"/>
                                  </p:stCondLst>
                                  <p:childTnLst>
                                    <p:animMotion origin="layout" path="M 2.77778E-6 -2.96296E-6 L 0.42465 -2.96296E-6 " pathEditMode="relative" rAng="0" ptsTypes="AA">
                                      <p:cBhvr>
                                        <p:cTn id="59" dur="3000" fill="hold"/>
                                        <p:tgtEl>
                                          <p:spTgt spid="6"/>
                                        </p:tgtEl>
                                        <p:attrNameLst>
                                          <p:attrName>ppt_x</p:attrName>
                                          <p:attrName>ppt_y</p:attrName>
                                        </p:attrNameLst>
                                      </p:cBhvr>
                                      <p:rCtr x="21233" y="0"/>
                                    </p:animMotion>
                                  </p:childTnLst>
                                </p:cTn>
                              </p:par>
                              <p:par>
                                <p:cTn id="60" presetID="10" presetClass="exit" presetSubtype="0" fill="hold" nodeType="withEffect">
                                  <p:stCondLst>
                                    <p:cond delay="2500"/>
                                  </p:stCondLst>
                                  <p:childTnLst>
                                    <p:animEffect transition="out" filter="fade">
                                      <p:cBhvr>
                                        <p:cTn id="61" dur="500"/>
                                        <p:tgtEl>
                                          <p:spTgt spid="10"/>
                                        </p:tgtEl>
                                      </p:cBhvr>
                                    </p:animEffect>
                                    <p:set>
                                      <p:cBhvr>
                                        <p:cTn id="62" dur="1" fill="hold">
                                          <p:stCondLst>
                                            <p:cond delay="499"/>
                                          </p:stCondLst>
                                        </p:cTn>
                                        <p:tgtEl>
                                          <p:spTgt spid="10"/>
                                        </p:tgtEl>
                                        <p:attrNameLst>
                                          <p:attrName>style.visibility</p:attrName>
                                        </p:attrNameLst>
                                      </p:cBhvr>
                                      <p:to>
                                        <p:strVal val="hidden"/>
                                      </p:to>
                                    </p:set>
                                  </p:childTnLst>
                                </p:cTn>
                              </p:par>
                              <p:par>
                                <p:cTn id="63" presetID="10" presetClass="exit" presetSubtype="0" fill="hold" nodeType="withEffect">
                                  <p:stCondLst>
                                    <p:cond delay="2500"/>
                                  </p:stCondLst>
                                  <p:childTnLst>
                                    <p:animEffect transition="out" filter="fade">
                                      <p:cBhvr>
                                        <p:cTn id="64" dur="500"/>
                                        <p:tgtEl>
                                          <p:spTgt spid="11"/>
                                        </p:tgtEl>
                                      </p:cBhvr>
                                    </p:animEffect>
                                    <p:set>
                                      <p:cBhvr>
                                        <p:cTn id="65" dur="1" fill="hold">
                                          <p:stCondLst>
                                            <p:cond delay="499"/>
                                          </p:stCondLst>
                                        </p:cTn>
                                        <p:tgtEl>
                                          <p:spTgt spid="11"/>
                                        </p:tgtEl>
                                        <p:attrNameLst>
                                          <p:attrName>style.visibility</p:attrName>
                                        </p:attrNameLst>
                                      </p:cBhvr>
                                      <p:to>
                                        <p:strVal val="hidden"/>
                                      </p:to>
                                    </p:set>
                                  </p:childTnLst>
                                </p:cTn>
                              </p:par>
                              <p:par>
                                <p:cTn id="66" presetID="10" presetClass="exit" presetSubtype="0" fill="hold" nodeType="withEffect">
                                  <p:stCondLst>
                                    <p:cond delay="2500"/>
                                  </p:stCondLst>
                                  <p:childTnLst>
                                    <p:animEffect transition="out" filter="fade">
                                      <p:cBhvr>
                                        <p:cTn id="67" dur="500"/>
                                        <p:tgtEl>
                                          <p:spTgt spid="13"/>
                                        </p:tgtEl>
                                      </p:cBhvr>
                                    </p:animEffect>
                                    <p:set>
                                      <p:cBhvr>
                                        <p:cTn id="68" dur="1" fill="hold">
                                          <p:stCondLst>
                                            <p:cond delay="499"/>
                                          </p:stCondLst>
                                        </p:cTn>
                                        <p:tgtEl>
                                          <p:spTgt spid="13"/>
                                        </p:tgtEl>
                                        <p:attrNameLst>
                                          <p:attrName>style.visibility</p:attrName>
                                        </p:attrNameLst>
                                      </p:cBhvr>
                                      <p:to>
                                        <p:strVal val="hidden"/>
                                      </p:to>
                                    </p:set>
                                  </p:childTnLst>
                                </p:cTn>
                              </p:par>
                              <p:par>
                                <p:cTn id="69" presetID="10" presetClass="exit" presetSubtype="0" fill="hold" nodeType="withEffect">
                                  <p:stCondLst>
                                    <p:cond delay="2500"/>
                                  </p:stCondLst>
                                  <p:childTnLst>
                                    <p:animEffect transition="out" filter="fade">
                                      <p:cBhvr>
                                        <p:cTn id="70" dur="500"/>
                                        <p:tgtEl>
                                          <p:spTgt spid="7"/>
                                        </p:tgtEl>
                                      </p:cBhvr>
                                    </p:animEffect>
                                    <p:set>
                                      <p:cBhvr>
                                        <p:cTn id="71" dur="1" fill="hold">
                                          <p:stCondLst>
                                            <p:cond delay="499"/>
                                          </p:stCondLst>
                                        </p:cTn>
                                        <p:tgtEl>
                                          <p:spTgt spid="7"/>
                                        </p:tgtEl>
                                        <p:attrNameLst>
                                          <p:attrName>style.visibility</p:attrName>
                                        </p:attrNameLst>
                                      </p:cBhvr>
                                      <p:to>
                                        <p:strVal val="hidden"/>
                                      </p:to>
                                    </p:set>
                                  </p:childTnLst>
                                </p:cTn>
                              </p:par>
                              <p:par>
                                <p:cTn id="72" presetID="10" presetClass="exit" presetSubtype="0" fill="hold" nodeType="withEffect">
                                  <p:stCondLst>
                                    <p:cond delay="2500"/>
                                  </p:stCondLst>
                                  <p:childTnLst>
                                    <p:animEffect transition="out" filter="fade">
                                      <p:cBhvr>
                                        <p:cTn id="73" dur="500"/>
                                        <p:tgtEl>
                                          <p:spTgt spid="9"/>
                                        </p:tgtEl>
                                      </p:cBhvr>
                                    </p:animEffect>
                                    <p:set>
                                      <p:cBhvr>
                                        <p:cTn id="74" dur="1" fill="hold">
                                          <p:stCondLst>
                                            <p:cond delay="499"/>
                                          </p:stCondLst>
                                        </p:cTn>
                                        <p:tgtEl>
                                          <p:spTgt spid="9"/>
                                        </p:tgtEl>
                                        <p:attrNameLst>
                                          <p:attrName>style.visibility</p:attrName>
                                        </p:attrNameLst>
                                      </p:cBhvr>
                                      <p:to>
                                        <p:strVal val="hidden"/>
                                      </p:to>
                                    </p:set>
                                  </p:childTnLst>
                                </p:cTn>
                              </p:par>
                              <p:par>
                                <p:cTn id="75" presetID="10" presetClass="exit" presetSubtype="0" fill="hold" nodeType="withEffect">
                                  <p:stCondLst>
                                    <p:cond delay="2500"/>
                                  </p:stCondLst>
                                  <p:childTnLst>
                                    <p:animEffect transition="out" filter="fade">
                                      <p:cBhvr>
                                        <p:cTn id="76" dur="500"/>
                                        <p:tgtEl>
                                          <p:spTgt spid="5"/>
                                        </p:tgtEl>
                                      </p:cBhvr>
                                    </p:animEffect>
                                    <p:set>
                                      <p:cBhvr>
                                        <p:cTn id="77" dur="1" fill="hold">
                                          <p:stCondLst>
                                            <p:cond delay="499"/>
                                          </p:stCondLst>
                                        </p:cTn>
                                        <p:tgtEl>
                                          <p:spTgt spid="5"/>
                                        </p:tgtEl>
                                        <p:attrNameLst>
                                          <p:attrName>style.visibility</p:attrName>
                                        </p:attrNameLst>
                                      </p:cBhvr>
                                      <p:to>
                                        <p:strVal val="hidden"/>
                                      </p:to>
                                    </p:set>
                                  </p:childTnLst>
                                </p:cTn>
                              </p:par>
                              <p:par>
                                <p:cTn id="78" presetID="10" presetClass="exit" presetSubtype="0" fill="hold" nodeType="withEffect">
                                  <p:stCondLst>
                                    <p:cond delay="2500"/>
                                  </p:stCondLst>
                                  <p:childTnLst>
                                    <p:animEffect transition="out" filter="fade">
                                      <p:cBhvr>
                                        <p:cTn id="79" dur="500"/>
                                        <p:tgtEl>
                                          <p:spTgt spid="12"/>
                                        </p:tgtEl>
                                      </p:cBhvr>
                                    </p:animEffect>
                                    <p:set>
                                      <p:cBhvr>
                                        <p:cTn id="80" dur="1" fill="hold">
                                          <p:stCondLst>
                                            <p:cond delay="499"/>
                                          </p:stCondLst>
                                        </p:cTn>
                                        <p:tgtEl>
                                          <p:spTgt spid="12"/>
                                        </p:tgtEl>
                                        <p:attrNameLst>
                                          <p:attrName>style.visibility</p:attrName>
                                        </p:attrNameLst>
                                      </p:cBhvr>
                                      <p:to>
                                        <p:strVal val="hidden"/>
                                      </p:to>
                                    </p:set>
                                  </p:childTnLst>
                                </p:cTn>
                              </p:par>
                              <p:par>
                                <p:cTn id="81" presetID="10" presetClass="exit" presetSubtype="0" fill="hold" nodeType="withEffect">
                                  <p:stCondLst>
                                    <p:cond delay="2500"/>
                                  </p:stCondLst>
                                  <p:childTnLst>
                                    <p:animEffect transition="out" filter="fade">
                                      <p:cBhvr>
                                        <p:cTn id="82" dur="500"/>
                                        <p:tgtEl>
                                          <p:spTgt spid="14"/>
                                        </p:tgtEl>
                                      </p:cBhvr>
                                    </p:animEffect>
                                    <p:set>
                                      <p:cBhvr>
                                        <p:cTn id="83" dur="1" fill="hold">
                                          <p:stCondLst>
                                            <p:cond delay="499"/>
                                          </p:stCondLst>
                                        </p:cTn>
                                        <p:tgtEl>
                                          <p:spTgt spid="14"/>
                                        </p:tgtEl>
                                        <p:attrNameLst>
                                          <p:attrName>style.visibility</p:attrName>
                                        </p:attrNameLst>
                                      </p:cBhvr>
                                      <p:to>
                                        <p:strVal val="hidden"/>
                                      </p:to>
                                    </p:set>
                                  </p:childTnLst>
                                </p:cTn>
                              </p:par>
                              <p:par>
                                <p:cTn id="84" presetID="10" presetClass="exit" presetSubtype="0" fill="hold" nodeType="withEffect">
                                  <p:stCondLst>
                                    <p:cond delay="2500"/>
                                  </p:stCondLst>
                                  <p:childTnLst>
                                    <p:animEffect transition="out" filter="fade">
                                      <p:cBhvr>
                                        <p:cTn id="85" dur="500"/>
                                        <p:tgtEl>
                                          <p:spTgt spid="6"/>
                                        </p:tgtEl>
                                      </p:cBhvr>
                                    </p:animEffect>
                                    <p:set>
                                      <p:cBhvr>
                                        <p:cTn id="86" dur="1" fill="hold">
                                          <p:stCondLst>
                                            <p:cond delay="499"/>
                                          </p:stCondLst>
                                        </p:cTn>
                                        <p:tgtEl>
                                          <p:spTgt spid="6"/>
                                        </p:tgtEl>
                                        <p:attrNameLst>
                                          <p:attrName>style.visibility</p:attrName>
                                        </p:attrNameLst>
                                      </p:cBhvr>
                                      <p:to>
                                        <p:strVal val="hidden"/>
                                      </p:to>
                                    </p:set>
                                  </p:childTnLst>
                                </p:cTn>
                              </p:par>
                              <p:par>
                                <p:cTn id="87" presetID="10" presetClass="exit" presetSubtype="0" fill="hold" nodeType="withEffect">
                                  <p:stCondLst>
                                    <p:cond delay="2500"/>
                                  </p:stCondLst>
                                  <p:childTnLst>
                                    <p:animEffect transition="out" filter="fade">
                                      <p:cBhvr>
                                        <p:cTn id="88" dur="500"/>
                                        <p:tgtEl>
                                          <p:spTgt spid="4"/>
                                        </p:tgtEl>
                                      </p:cBhvr>
                                    </p:animEffect>
                                    <p:set>
                                      <p:cBhvr>
                                        <p:cTn id="89" dur="1" fill="hold">
                                          <p:stCondLst>
                                            <p:cond delay="499"/>
                                          </p:stCondLst>
                                        </p:cTn>
                                        <p:tgtEl>
                                          <p:spTgt spid="4"/>
                                        </p:tgtEl>
                                        <p:attrNameLst>
                                          <p:attrName>style.visibility</p:attrName>
                                        </p:attrNameLst>
                                      </p:cBhvr>
                                      <p:to>
                                        <p:strVal val="hidden"/>
                                      </p:to>
                                    </p:set>
                                  </p:childTnLst>
                                </p:cTn>
                              </p:par>
                              <p:par>
                                <p:cTn id="90" presetID="10" presetClass="exit" presetSubtype="0" fill="hold" nodeType="withEffect">
                                  <p:stCondLst>
                                    <p:cond delay="2500"/>
                                  </p:stCondLst>
                                  <p:childTnLst>
                                    <p:animEffect transition="out" filter="fade">
                                      <p:cBhvr>
                                        <p:cTn id="91" dur="500"/>
                                        <p:tgtEl>
                                          <p:spTgt spid="8"/>
                                        </p:tgtEl>
                                      </p:cBhvr>
                                    </p:animEffect>
                                    <p:set>
                                      <p:cBhvr>
                                        <p:cTn id="92" dur="1" fill="hold">
                                          <p:stCondLst>
                                            <p:cond delay="499"/>
                                          </p:stCondLst>
                                        </p:cTn>
                                        <p:tgtEl>
                                          <p:spTgt spid="8"/>
                                        </p:tgtEl>
                                        <p:attrNameLst>
                                          <p:attrName>style.visibility</p:attrName>
                                        </p:attrNameLst>
                                      </p:cBhvr>
                                      <p:to>
                                        <p:strVal val="hidden"/>
                                      </p:to>
                                    </p:set>
                                  </p:childTnLst>
                                </p:cTn>
                              </p:par>
                              <p:par>
                                <p:cTn id="93" presetID="10" presetClass="entr" presetSubtype="0" fill="hold" nodeType="with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fade">
                                      <p:cBhvr>
                                        <p:cTn id="95" dur="100"/>
                                        <p:tgtEl>
                                          <p:spTgt spid="15"/>
                                        </p:tgtEl>
                                      </p:cBhvr>
                                    </p:animEffect>
                                  </p:childTnLst>
                                </p:cTn>
                              </p:par>
                              <p:par>
                                <p:cTn id="96" presetID="10" presetClass="entr" presetSubtype="0" fill="hold" nodeType="withEffect">
                                  <p:stCondLst>
                                    <p:cond delay="600"/>
                                  </p:stCondLst>
                                  <p:childTnLst>
                                    <p:set>
                                      <p:cBhvr>
                                        <p:cTn id="97" dur="1" fill="hold">
                                          <p:stCondLst>
                                            <p:cond delay="0"/>
                                          </p:stCondLst>
                                        </p:cTn>
                                        <p:tgtEl>
                                          <p:spTgt spid="16"/>
                                        </p:tgtEl>
                                        <p:attrNameLst>
                                          <p:attrName>style.visibility</p:attrName>
                                        </p:attrNameLst>
                                      </p:cBhvr>
                                      <p:to>
                                        <p:strVal val="visible"/>
                                      </p:to>
                                    </p:set>
                                    <p:animEffect transition="in" filter="fade">
                                      <p:cBhvr>
                                        <p:cTn id="98" dur="100"/>
                                        <p:tgtEl>
                                          <p:spTgt spid="16"/>
                                        </p:tgtEl>
                                      </p:cBhvr>
                                    </p:animEffect>
                                  </p:childTnLst>
                                </p:cTn>
                              </p:par>
                              <p:par>
                                <p:cTn id="99" presetID="10" presetClass="entr" presetSubtype="0" fill="hold" nodeType="withEffect">
                                  <p:stCondLst>
                                    <p:cond delay="200"/>
                                  </p:stCondLst>
                                  <p:childTnLst>
                                    <p:set>
                                      <p:cBhvr>
                                        <p:cTn id="100" dur="1" fill="hold">
                                          <p:stCondLst>
                                            <p:cond delay="0"/>
                                          </p:stCondLst>
                                        </p:cTn>
                                        <p:tgtEl>
                                          <p:spTgt spid="17"/>
                                        </p:tgtEl>
                                        <p:attrNameLst>
                                          <p:attrName>style.visibility</p:attrName>
                                        </p:attrNameLst>
                                      </p:cBhvr>
                                      <p:to>
                                        <p:strVal val="visible"/>
                                      </p:to>
                                    </p:set>
                                    <p:animEffect transition="in" filter="fade">
                                      <p:cBhvr>
                                        <p:cTn id="101" dur="100"/>
                                        <p:tgtEl>
                                          <p:spTgt spid="17"/>
                                        </p:tgtEl>
                                      </p:cBhvr>
                                    </p:animEffect>
                                  </p:childTnLst>
                                </p:cTn>
                              </p:par>
                              <p:par>
                                <p:cTn id="102" presetID="10" presetClass="entr" presetSubtype="0" fill="hold" nodeType="withEffect">
                                  <p:stCondLst>
                                    <p:cond delay="1800"/>
                                  </p:stCondLst>
                                  <p:childTnLst>
                                    <p:set>
                                      <p:cBhvr>
                                        <p:cTn id="103" dur="1" fill="hold">
                                          <p:stCondLst>
                                            <p:cond delay="0"/>
                                          </p:stCondLst>
                                        </p:cTn>
                                        <p:tgtEl>
                                          <p:spTgt spid="18"/>
                                        </p:tgtEl>
                                        <p:attrNameLst>
                                          <p:attrName>style.visibility</p:attrName>
                                        </p:attrNameLst>
                                      </p:cBhvr>
                                      <p:to>
                                        <p:strVal val="visible"/>
                                      </p:to>
                                    </p:set>
                                    <p:animEffect transition="in" filter="fade">
                                      <p:cBhvr>
                                        <p:cTn id="104" dur="100"/>
                                        <p:tgtEl>
                                          <p:spTgt spid="18"/>
                                        </p:tgtEl>
                                      </p:cBhvr>
                                    </p:animEffect>
                                  </p:childTnLst>
                                </p:cTn>
                              </p:par>
                              <p:par>
                                <p:cTn id="105" presetID="10" presetClass="entr" presetSubtype="0" fill="hold" nodeType="withEffect">
                                  <p:stCondLst>
                                    <p:cond delay="2200"/>
                                  </p:stCondLst>
                                  <p:childTnLst>
                                    <p:set>
                                      <p:cBhvr>
                                        <p:cTn id="106" dur="1" fill="hold">
                                          <p:stCondLst>
                                            <p:cond delay="0"/>
                                          </p:stCondLst>
                                        </p:cTn>
                                        <p:tgtEl>
                                          <p:spTgt spid="19"/>
                                        </p:tgtEl>
                                        <p:attrNameLst>
                                          <p:attrName>style.visibility</p:attrName>
                                        </p:attrNameLst>
                                      </p:cBhvr>
                                      <p:to>
                                        <p:strVal val="visible"/>
                                      </p:to>
                                    </p:set>
                                    <p:animEffect transition="in" filter="fade">
                                      <p:cBhvr>
                                        <p:cTn id="107" dur="100"/>
                                        <p:tgtEl>
                                          <p:spTgt spid="19"/>
                                        </p:tgtEl>
                                      </p:cBhvr>
                                    </p:animEffect>
                                  </p:childTnLst>
                                </p:cTn>
                              </p:par>
                              <p:par>
                                <p:cTn id="108" presetID="53" presetClass="exit" presetSubtype="16" fill="hold" nodeType="withEffect">
                                  <p:stCondLst>
                                    <p:cond delay="100"/>
                                  </p:stCondLst>
                                  <p:childTnLst>
                                    <p:anim calcmode="lin" valueType="num">
                                      <p:cBhvr>
                                        <p:cTn id="109" dur="1000"/>
                                        <p:tgtEl>
                                          <p:spTgt spid="15"/>
                                        </p:tgtEl>
                                        <p:attrNameLst>
                                          <p:attrName>ppt_w</p:attrName>
                                        </p:attrNameLst>
                                      </p:cBhvr>
                                      <p:tavLst>
                                        <p:tav tm="0">
                                          <p:val>
                                            <p:strVal val="ppt_w"/>
                                          </p:val>
                                        </p:tav>
                                        <p:tav tm="100000">
                                          <p:val>
                                            <p:fltVal val="0"/>
                                          </p:val>
                                        </p:tav>
                                      </p:tavLst>
                                    </p:anim>
                                    <p:anim calcmode="lin" valueType="num">
                                      <p:cBhvr>
                                        <p:cTn id="110" dur="1000"/>
                                        <p:tgtEl>
                                          <p:spTgt spid="15"/>
                                        </p:tgtEl>
                                        <p:attrNameLst>
                                          <p:attrName>ppt_h</p:attrName>
                                        </p:attrNameLst>
                                      </p:cBhvr>
                                      <p:tavLst>
                                        <p:tav tm="0">
                                          <p:val>
                                            <p:strVal val="ppt_h"/>
                                          </p:val>
                                        </p:tav>
                                        <p:tav tm="100000">
                                          <p:val>
                                            <p:fltVal val="0"/>
                                          </p:val>
                                        </p:tav>
                                      </p:tavLst>
                                    </p:anim>
                                    <p:animEffect transition="out" filter="fade">
                                      <p:cBhvr>
                                        <p:cTn id="111" dur="1000"/>
                                        <p:tgtEl>
                                          <p:spTgt spid="15"/>
                                        </p:tgtEl>
                                      </p:cBhvr>
                                    </p:animEffect>
                                    <p:set>
                                      <p:cBhvr>
                                        <p:cTn id="112" dur="1" fill="hold">
                                          <p:stCondLst>
                                            <p:cond delay="999"/>
                                          </p:stCondLst>
                                        </p:cTn>
                                        <p:tgtEl>
                                          <p:spTgt spid="15"/>
                                        </p:tgtEl>
                                        <p:attrNameLst>
                                          <p:attrName>style.visibility</p:attrName>
                                        </p:attrNameLst>
                                      </p:cBhvr>
                                      <p:to>
                                        <p:strVal val="hidden"/>
                                      </p:to>
                                    </p:set>
                                  </p:childTnLst>
                                </p:cTn>
                              </p:par>
                              <p:par>
                                <p:cTn id="113" presetID="53" presetClass="exit" presetSubtype="16" fill="hold" nodeType="withEffect">
                                  <p:stCondLst>
                                    <p:cond delay="700"/>
                                  </p:stCondLst>
                                  <p:childTnLst>
                                    <p:anim calcmode="lin" valueType="num">
                                      <p:cBhvr>
                                        <p:cTn id="114" dur="500"/>
                                        <p:tgtEl>
                                          <p:spTgt spid="16"/>
                                        </p:tgtEl>
                                        <p:attrNameLst>
                                          <p:attrName>ppt_w</p:attrName>
                                        </p:attrNameLst>
                                      </p:cBhvr>
                                      <p:tavLst>
                                        <p:tav tm="0">
                                          <p:val>
                                            <p:strVal val="ppt_w"/>
                                          </p:val>
                                        </p:tav>
                                        <p:tav tm="100000">
                                          <p:val>
                                            <p:fltVal val="0"/>
                                          </p:val>
                                        </p:tav>
                                      </p:tavLst>
                                    </p:anim>
                                    <p:anim calcmode="lin" valueType="num">
                                      <p:cBhvr>
                                        <p:cTn id="115" dur="500"/>
                                        <p:tgtEl>
                                          <p:spTgt spid="16"/>
                                        </p:tgtEl>
                                        <p:attrNameLst>
                                          <p:attrName>ppt_h</p:attrName>
                                        </p:attrNameLst>
                                      </p:cBhvr>
                                      <p:tavLst>
                                        <p:tav tm="0">
                                          <p:val>
                                            <p:strVal val="ppt_h"/>
                                          </p:val>
                                        </p:tav>
                                        <p:tav tm="100000">
                                          <p:val>
                                            <p:fltVal val="0"/>
                                          </p:val>
                                        </p:tav>
                                      </p:tavLst>
                                    </p:anim>
                                    <p:animEffect transition="out" filter="fade">
                                      <p:cBhvr>
                                        <p:cTn id="116" dur="500"/>
                                        <p:tgtEl>
                                          <p:spTgt spid="16"/>
                                        </p:tgtEl>
                                      </p:cBhvr>
                                    </p:animEffect>
                                    <p:set>
                                      <p:cBhvr>
                                        <p:cTn id="117" dur="1" fill="hold">
                                          <p:stCondLst>
                                            <p:cond delay="499"/>
                                          </p:stCondLst>
                                        </p:cTn>
                                        <p:tgtEl>
                                          <p:spTgt spid="16"/>
                                        </p:tgtEl>
                                        <p:attrNameLst>
                                          <p:attrName>style.visibility</p:attrName>
                                        </p:attrNameLst>
                                      </p:cBhvr>
                                      <p:to>
                                        <p:strVal val="hidden"/>
                                      </p:to>
                                    </p:set>
                                  </p:childTnLst>
                                </p:cTn>
                              </p:par>
                              <p:par>
                                <p:cTn id="118" presetID="53" presetClass="exit" presetSubtype="16" fill="hold" nodeType="withEffect">
                                  <p:stCondLst>
                                    <p:cond delay="300"/>
                                  </p:stCondLst>
                                  <p:childTnLst>
                                    <p:anim calcmode="lin" valueType="num">
                                      <p:cBhvr>
                                        <p:cTn id="119" dur="500"/>
                                        <p:tgtEl>
                                          <p:spTgt spid="17"/>
                                        </p:tgtEl>
                                        <p:attrNameLst>
                                          <p:attrName>ppt_w</p:attrName>
                                        </p:attrNameLst>
                                      </p:cBhvr>
                                      <p:tavLst>
                                        <p:tav tm="0">
                                          <p:val>
                                            <p:strVal val="ppt_w"/>
                                          </p:val>
                                        </p:tav>
                                        <p:tav tm="100000">
                                          <p:val>
                                            <p:fltVal val="0"/>
                                          </p:val>
                                        </p:tav>
                                      </p:tavLst>
                                    </p:anim>
                                    <p:anim calcmode="lin" valueType="num">
                                      <p:cBhvr>
                                        <p:cTn id="120" dur="500"/>
                                        <p:tgtEl>
                                          <p:spTgt spid="17"/>
                                        </p:tgtEl>
                                        <p:attrNameLst>
                                          <p:attrName>ppt_h</p:attrName>
                                        </p:attrNameLst>
                                      </p:cBhvr>
                                      <p:tavLst>
                                        <p:tav tm="0">
                                          <p:val>
                                            <p:strVal val="ppt_h"/>
                                          </p:val>
                                        </p:tav>
                                        <p:tav tm="100000">
                                          <p:val>
                                            <p:fltVal val="0"/>
                                          </p:val>
                                        </p:tav>
                                      </p:tavLst>
                                    </p:anim>
                                    <p:animEffect transition="out" filter="fade">
                                      <p:cBhvr>
                                        <p:cTn id="121" dur="500"/>
                                        <p:tgtEl>
                                          <p:spTgt spid="17"/>
                                        </p:tgtEl>
                                      </p:cBhvr>
                                    </p:animEffect>
                                    <p:set>
                                      <p:cBhvr>
                                        <p:cTn id="122" dur="1" fill="hold">
                                          <p:stCondLst>
                                            <p:cond delay="499"/>
                                          </p:stCondLst>
                                        </p:cTn>
                                        <p:tgtEl>
                                          <p:spTgt spid="17"/>
                                        </p:tgtEl>
                                        <p:attrNameLst>
                                          <p:attrName>style.visibility</p:attrName>
                                        </p:attrNameLst>
                                      </p:cBhvr>
                                      <p:to>
                                        <p:strVal val="hidden"/>
                                      </p:to>
                                    </p:set>
                                  </p:childTnLst>
                                </p:cTn>
                              </p:par>
                              <p:par>
                                <p:cTn id="123" presetID="53" presetClass="exit" presetSubtype="16" fill="hold" nodeType="withEffect">
                                  <p:stCondLst>
                                    <p:cond delay="1900"/>
                                  </p:stCondLst>
                                  <p:childTnLst>
                                    <p:anim calcmode="lin" valueType="num">
                                      <p:cBhvr>
                                        <p:cTn id="124" dur="500"/>
                                        <p:tgtEl>
                                          <p:spTgt spid="18"/>
                                        </p:tgtEl>
                                        <p:attrNameLst>
                                          <p:attrName>ppt_w</p:attrName>
                                        </p:attrNameLst>
                                      </p:cBhvr>
                                      <p:tavLst>
                                        <p:tav tm="0">
                                          <p:val>
                                            <p:strVal val="ppt_w"/>
                                          </p:val>
                                        </p:tav>
                                        <p:tav tm="100000">
                                          <p:val>
                                            <p:fltVal val="0"/>
                                          </p:val>
                                        </p:tav>
                                      </p:tavLst>
                                    </p:anim>
                                    <p:anim calcmode="lin" valueType="num">
                                      <p:cBhvr>
                                        <p:cTn id="125" dur="500"/>
                                        <p:tgtEl>
                                          <p:spTgt spid="18"/>
                                        </p:tgtEl>
                                        <p:attrNameLst>
                                          <p:attrName>ppt_h</p:attrName>
                                        </p:attrNameLst>
                                      </p:cBhvr>
                                      <p:tavLst>
                                        <p:tav tm="0">
                                          <p:val>
                                            <p:strVal val="ppt_h"/>
                                          </p:val>
                                        </p:tav>
                                        <p:tav tm="100000">
                                          <p:val>
                                            <p:fltVal val="0"/>
                                          </p:val>
                                        </p:tav>
                                      </p:tavLst>
                                    </p:anim>
                                    <p:animEffect transition="out" filter="fade">
                                      <p:cBhvr>
                                        <p:cTn id="126" dur="500"/>
                                        <p:tgtEl>
                                          <p:spTgt spid="18"/>
                                        </p:tgtEl>
                                      </p:cBhvr>
                                    </p:animEffect>
                                    <p:set>
                                      <p:cBhvr>
                                        <p:cTn id="127" dur="1" fill="hold">
                                          <p:stCondLst>
                                            <p:cond delay="499"/>
                                          </p:stCondLst>
                                        </p:cTn>
                                        <p:tgtEl>
                                          <p:spTgt spid="18"/>
                                        </p:tgtEl>
                                        <p:attrNameLst>
                                          <p:attrName>style.visibility</p:attrName>
                                        </p:attrNameLst>
                                      </p:cBhvr>
                                      <p:to>
                                        <p:strVal val="hidden"/>
                                      </p:to>
                                    </p:set>
                                  </p:childTnLst>
                                </p:cTn>
                              </p:par>
                              <p:par>
                                <p:cTn id="128" presetID="53" presetClass="exit" presetSubtype="16" fill="hold" nodeType="withEffect">
                                  <p:stCondLst>
                                    <p:cond delay="2300"/>
                                  </p:stCondLst>
                                  <p:childTnLst>
                                    <p:anim calcmode="lin" valueType="num">
                                      <p:cBhvr>
                                        <p:cTn id="129" dur="500"/>
                                        <p:tgtEl>
                                          <p:spTgt spid="19"/>
                                        </p:tgtEl>
                                        <p:attrNameLst>
                                          <p:attrName>ppt_w</p:attrName>
                                        </p:attrNameLst>
                                      </p:cBhvr>
                                      <p:tavLst>
                                        <p:tav tm="0">
                                          <p:val>
                                            <p:strVal val="ppt_w"/>
                                          </p:val>
                                        </p:tav>
                                        <p:tav tm="100000">
                                          <p:val>
                                            <p:fltVal val="0"/>
                                          </p:val>
                                        </p:tav>
                                      </p:tavLst>
                                    </p:anim>
                                    <p:anim calcmode="lin" valueType="num">
                                      <p:cBhvr>
                                        <p:cTn id="130" dur="500"/>
                                        <p:tgtEl>
                                          <p:spTgt spid="19"/>
                                        </p:tgtEl>
                                        <p:attrNameLst>
                                          <p:attrName>ppt_h</p:attrName>
                                        </p:attrNameLst>
                                      </p:cBhvr>
                                      <p:tavLst>
                                        <p:tav tm="0">
                                          <p:val>
                                            <p:strVal val="ppt_h"/>
                                          </p:val>
                                        </p:tav>
                                        <p:tav tm="100000">
                                          <p:val>
                                            <p:fltVal val="0"/>
                                          </p:val>
                                        </p:tav>
                                      </p:tavLst>
                                    </p:anim>
                                    <p:animEffect transition="out" filter="fade">
                                      <p:cBhvr>
                                        <p:cTn id="131" dur="500"/>
                                        <p:tgtEl>
                                          <p:spTgt spid="19"/>
                                        </p:tgtEl>
                                      </p:cBhvr>
                                    </p:animEffect>
                                    <p:set>
                                      <p:cBhvr>
                                        <p:cTn id="132" dur="1" fill="hold">
                                          <p:stCondLst>
                                            <p:cond delay="4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25624" y="908050"/>
            <a:ext cx="10601349" cy="635000"/>
          </a:xfrm>
        </p:spPr>
        <p:txBody>
          <a:bodyPr/>
          <a:lstStyle>
            <a:lvl1pPr>
              <a:defRPr>
                <a:solidFill>
                  <a:schemeClr val="accent1"/>
                </a:solidFill>
              </a:defRPr>
            </a:lvl1pPr>
          </a:lstStyle>
          <a:p>
            <a:r>
              <a:rPr lang="zh-CN" altLang="en-US"/>
              <a:t>单击此处编辑母版标题样式</a:t>
            </a:r>
          </a:p>
        </p:txBody>
      </p:sp>
      <p:sp>
        <p:nvSpPr>
          <p:cNvPr id="3" name="内容占位符 2"/>
          <p:cNvSpPr>
            <a:spLocks noGrp="1"/>
          </p:cNvSpPr>
          <p:nvPr>
            <p:ph idx="1"/>
          </p:nvPr>
        </p:nvSpPr>
        <p:spPr>
          <a:xfrm>
            <a:off x="825624" y="1600200"/>
            <a:ext cx="10601349" cy="4525963"/>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8" name="Freeform 5"/>
          <p:cNvSpPr/>
          <p:nvPr userDrawn="1"/>
        </p:nvSpPr>
        <p:spPr bwMode="auto">
          <a:xfrm>
            <a:off x="63836" y="73174"/>
            <a:ext cx="1227152" cy="486466"/>
          </a:xfrm>
          <a:custGeom>
            <a:avLst/>
            <a:gdLst>
              <a:gd name="T0" fmla="*/ 0 w 1600"/>
              <a:gd name="T1" fmla="*/ 0 h 617"/>
              <a:gd name="T2" fmla="*/ 1429 w 1600"/>
              <a:gd name="T3" fmla="*/ 0 h 617"/>
              <a:gd name="T4" fmla="*/ 1600 w 1600"/>
              <a:gd name="T5" fmla="*/ 308 h 617"/>
              <a:gd name="T6" fmla="*/ 1429 w 1600"/>
              <a:gd name="T7" fmla="*/ 617 h 617"/>
              <a:gd name="T8" fmla="*/ 0 w 1600"/>
              <a:gd name="T9" fmla="*/ 617 h 617"/>
              <a:gd name="T10" fmla="*/ 0 w 1600"/>
              <a:gd name="T11" fmla="*/ 0 h 617"/>
            </a:gdLst>
            <a:ahLst/>
            <a:cxnLst>
              <a:cxn ang="0">
                <a:pos x="T0" y="T1"/>
              </a:cxn>
              <a:cxn ang="0">
                <a:pos x="T2" y="T3"/>
              </a:cxn>
              <a:cxn ang="0">
                <a:pos x="T4" y="T5"/>
              </a:cxn>
              <a:cxn ang="0">
                <a:pos x="T6" y="T7"/>
              </a:cxn>
              <a:cxn ang="0">
                <a:pos x="T8" y="T9"/>
              </a:cxn>
              <a:cxn ang="0">
                <a:pos x="T10" y="T11"/>
              </a:cxn>
            </a:cxnLst>
            <a:rect l="0" t="0" r="r" b="b"/>
            <a:pathLst>
              <a:path w="1600" h="617">
                <a:moveTo>
                  <a:pt x="0" y="0"/>
                </a:moveTo>
                <a:lnTo>
                  <a:pt x="1429" y="0"/>
                </a:lnTo>
                <a:lnTo>
                  <a:pt x="1600" y="308"/>
                </a:lnTo>
                <a:lnTo>
                  <a:pt x="1429" y="617"/>
                </a:lnTo>
                <a:lnTo>
                  <a:pt x="0" y="617"/>
                </a:lnTo>
                <a:lnTo>
                  <a:pt x="0" y="0"/>
                </a:lnTo>
                <a:close/>
              </a:path>
            </a:pathLst>
          </a:custGeom>
          <a:solidFill>
            <a:schemeClr val="accent4"/>
          </a:solidFill>
          <a:ln>
            <a:noFill/>
          </a:ln>
        </p:spPr>
        <p:txBody>
          <a:bodyPr vert="horz" wrap="square" lIns="91440" tIns="45720" rIns="91440" bIns="45720" numCol="1" anchor="t" anchorCtr="0" compatLnSpc="1"/>
          <a:lstStyle/>
          <a:p>
            <a:endParaRPr lang="zh-CN" altLang="en-US"/>
          </a:p>
        </p:txBody>
      </p:sp>
      <p:sp>
        <p:nvSpPr>
          <p:cNvPr id="9" name="Freeform 6"/>
          <p:cNvSpPr/>
          <p:nvPr userDrawn="1"/>
        </p:nvSpPr>
        <p:spPr bwMode="auto">
          <a:xfrm>
            <a:off x="1196834" y="73174"/>
            <a:ext cx="10215809" cy="486466"/>
          </a:xfrm>
          <a:custGeom>
            <a:avLst/>
            <a:gdLst>
              <a:gd name="T0" fmla="*/ 0 w 13327"/>
              <a:gd name="T1" fmla="*/ 0 h 617"/>
              <a:gd name="T2" fmla="*/ 13155 w 13327"/>
              <a:gd name="T3" fmla="*/ 0 h 617"/>
              <a:gd name="T4" fmla="*/ 13327 w 13327"/>
              <a:gd name="T5" fmla="*/ 308 h 617"/>
              <a:gd name="T6" fmla="*/ 13155 w 13327"/>
              <a:gd name="T7" fmla="*/ 617 h 617"/>
              <a:gd name="T8" fmla="*/ 0 w 13327"/>
              <a:gd name="T9" fmla="*/ 617 h 617"/>
              <a:gd name="T10" fmla="*/ 171 w 13327"/>
              <a:gd name="T11" fmla="*/ 308 h 617"/>
              <a:gd name="T12" fmla="*/ 0 w 13327"/>
              <a:gd name="T13" fmla="*/ 0 h 617"/>
            </a:gdLst>
            <a:ahLst/>
            <a:cxnLst>
              <a:cxn ang="0">
                <a:pos x="T0" y="T1"/>
              </a:cxn>
              <a:cxn ang="0">
                <a:pos x="T2" y="T3"/>
              </a:cxn>
              <a:cxn ang="0">
                <a:pos x="T4" y="T5"/>
              </a:cxn>
              <a:cxn ang="0">
                <a:pos x="T6" y="T7"/>
              </a:cxn>
              <a:cxn ang="0">
                <a:pos x="T8" y="T9"/>
              </a:cxn>
              <a:cxn ang="0">
                <a:pos x="T10" y="T11"/>
              </a:cxn>
              <a:cxn ang="0">
                <a:pos x="T12" y="T13"/>
              </a:cxn>
            </a:cxnLst>
            <a:rect l="0" t="0" r="r" b="b"/>
            <a:pathLst>
              <a:path w="13327" h="617">
                <a:moveTo>
                  <a:pt x="0" y="0"/>
                </a:moveTo>
                <a:lnTo>
                  <a:pt x="13155" y="0"/>
                </a:lnTo>
                <a:lnTo>
                  <a:pt x="13327" y="308"/>
                </a:lnTo>
                <a:lnTo>
                  <a:pt x="13155" y="617"/>
                </a:lnTo>
                <a:lnTo>
                  <a:pt x="0" y="617"/>
                </a:lnTo>
                <a:lnTo>
                  <a:pt x="171" y="308"/>
                </a:lnTo>
                <a:lnTo>
                  <a:pt x="0" y="0"/>
                </a:lnTo>
                <a:close/>
              </a:path>
            </a:pathLst>
          </a:custGeom>
          <a:solidFill>
            <a:schemeClr val="tx1"/>
          </a:solidFill>
          <a:ln>
            <a:noFill/>
          </a:ln>
        </p:spPr>
        <p:txBody>
          <a:bodyPr vert="horz" wrap="square" lIns="91440" tIns="45720" rIns="91440" bIns="45720" numCol="1" anchor="t" anchorCtr="0" compatLnSpc="1"/>
          <a:lstStyle/>
          <a:p>
            <a:endParaRPr lang="zh-CN" altLang="en-US"/>
          </a:p>
        </p:txBody>
      </p:sp>
      <p:sp>
        <p:nvSpPr>
          <p:cNvPr id="10" name="Freeform 7"/>
          <p:cNvSpPr/>
          <p:nvPr userDrawn="1"/>
        </p:nvSpPr>
        <p:spPr bwMode="auto">
          <a:xfrm>
            <a:off x="11320056" y="73174"/>
            <a:ext cx="812871" cy="486466"/>
          </a:xfrm>
          <a:custGeom>
            <a:avLst/>
            <a:gdLst>
              <a:gd name="T0" fmla="*/ 0 w 1060"/>
              <a:gd name="T1" fmla="*/ 0 h 617"/>
              <a:gd name="T2" fmla="*/ 1060 w 1060"/>
              <a:gd name="T3" fmla="*/ 0 h 617"/>
              <a:gd name="T4" fmla="*/ 1060 w 1060"/>
              <a:gd name="T5" fmla="*/ 617 h 617"/>
              <a:gd name="T6" fmla="*/ 0 w 1060"/>
              <a:gd name="T7" fmla="*/ 617 h 617"/>
              <a:gd name="T8" fmla="*/ 172 w 1060"/>
              <a:gd name="T9" fmla="*/ 308 h 617"/>
              <a:gd name="T10" fmla="*/ 0 w 1060"/>
              <a:gd name="T11" fmla="*/ 0 h 617"/>
            </a:gdLst>
            <a:ahLst/>
            <a:cxnLst>
              <a:cxn ang="0">
                <a:pos x="T0" y="T1"/>
              </a:cxn>
              <a:cxn ang="0">
                <a:pos x="T2" y="T3"/>
              </a:cxn>
              <a:cxn ang="0">
                <a:pos x="T4" y="T5"/>
              </a:cxn>
              <a:cxn ang="0">
                <a:pos x="T6" y="T7"/>
              </a:cxn>
              <a:cxn ang="0">
                <a:pos x="T8" y="T9"/>
              </a:cxn>
              <a:cxn ang="0">
                <a:pos x="T10" y="T11"/>
              </a:cxn>
            </a:cxnLst>
            <a:rect l="0" t="0" r="r" b="b"/>
            <a:pathLst>
              <a:path w="1060" h="617">
                <a:moveTo>
                  <a:pt x="0" y="0"/>
                </a:moveTo>
                <a:lnTo>
                  <a:pt x="1060" y="0"/>
                </a:lnTo>
                <a:lnTo>
                  <a:pt x="1060" y="617"/>
                </a:lnTo>
                <a:lnTo>
                  <a:pt x="0" y="617"/>
                </a:lnTo>
                <a:lnTo>
                  <a:pt x="172" y="308"/>
                </a:lnTo>
                <a:lnTo>
                  <a:pt x="0" y="0"/>
                </a:lnTo>
                <a:close/>
              </a:path>
            </a:pathLst>
          </a:custGeom>
          <a:solidFill>
            <a:schemeClr val="tx1"/>
          </a:solidFill>
          <a:ln>
            <a:noFill/>
          </a:ln>
        </p:spPr>
        <p:txBody>
          <a:bodyPr vert="horz" wrap="square" lIns="91440" tIns="45720" rIns="91440" bIns="45720" numCol="1" anchor="t" anchorCtr="0" compatLnSpc="1"/>
          <a:lstStyle/>
          <a:p>
            <a:endParaRPr lang="zh-CN" altLang="en-US"/>
          </a:p>
        </p:txBody>
      </p:sp>
      <p:sp>
        <p:nvSpPr>
          <p:cNvPr id="15" name="TextBox 14"/>
          <p:cNvSpPr txBox="1"/>
          <p:nvPr userDrawn="1"/>
        </p:nvSpPr>
        <p:spPr>
          <a:xfrm>
            <a:off x="11528228" y="116632"/>
            <a:ext cx="492443" cy="369332"/>
          </a:xfrm>
          <a:prstGeom prst="rect">
            <a:avLst/>
          </a:prstGeom>
          <a:noFill/>
        </p:spPr>
        <p:txBody>
          <a:bodyPr wrap="none" rtlCol="0">
            <a:spAutoFit/>
          </a:bodyPr>
          <a:lstStyle/>
          <a:p>
            <a:pPr algn="ctr"/>
            <a:fld id="{B879B013-EF15-44F9-9A4C-93BE492C244C}" type="slidenum">
              <a:rPr lang="zh-CN" altLang="en-US" sz="1800" smtClean="0">
                <a:solidFill>
                  <a:schemeClr val="accent2"/>
                </a:solidFill>
                <a:latin typeface="+mn-ea"/>
                <a:ea typeface="+mn-ea"/>
              </a:rPr>
              <a:t>‹#›</a:t>
            </a:fld>
            <a:endParaRPr lang="zh-CN" altLang="en-US" sz="1800" dirty="0">
              <a:solidFill>
                <a:schemeClr val="accent2"/>
              </a:solidFill>
              <a:latin typeface="+mn-ea"/>
              <a:ea typeface="+mn-ea"/>
            </a:endParaRPr>
          </a:p>
        </p:txBody>
      </p:sp>
    </p:spTree>
  </p:cSld>
  <p:clrMapOvr>
    <a:masterClrMapping/>
  </p:clrMapOvr>
  <p:transition spd="slow" advTm="300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0"/>
            <a:ext cx="10366375" cy="1362075"/>
          </a:xfrm>
        </p:spPr>
        <p:txBody>
          <a:bodyPr anchor="t"/>
          <a:lstStyle>
            <a:lvl1pPr algn="l">
              <a:defRPr sz="4000" b="1" cap="all">
                <a:solidFill>
                  <a:schemeClr val="tx1"/>
                </a:solidFill>
              </a:defRPr>
            </a:lvl1pPr>
          </a:lstStyle>
          <a:p>
            <a:r>
              <a:rPr lang="zh-CN" altLang="en-US"/>
              <a:t>单击此处编辑母版标题样式</a:t>
            </a:r>
          </a:p>
        </p:txBody>
      </p:sp>
      <p:sp>
        <p:nvSpPr>
          <p:cNvPr id="3" name="文本占位符 2"/>
          <p:cNvSpPr>
            <a:spLocks noGrp="1"/>
          </p:cNvSpPr>
          <p:nvPr>
            <p:ph type="body" idx="1"/>
          </p:nvPr>
        </p:nvSpPr>
        <p:spPr>
          <a:xfrm>
            <a:off x="963613" y="2906713"/>
            <a:ext cx="10366375" cy="1500187"/>
          </a:xfrm>
        </p:spPr>
        <p:txBody>
          <a:bodyPr anchor="b"/>
          <a:lstStyle>
            <a:lvl1pPr marL="0" indent="0">
              <a:buNone/>
              <a:defRPr sz="2000">
                <a:solidFill>
                  <a:schemeClr val="tx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spd="slow" advTm="300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0"/>
            <a:ext cx="541178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3788" y="1600200"/>
            <a:ext cx="541337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spd="slow" advTm="300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7563"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956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956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6013" y="1535113"/>
            <a:ext cx="539115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6013" y="2174875"/>
            <a:ext cx="539115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spd="slow" advTm="300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Tree>
  </p:cSld>
  <p:clrMapOvr>
    <a:masterClrMapping/>
  </p:clrMapOvr>
  <p:transition spd="slow" advTm="300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spd="slow" advTm="300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3200"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8850" y="273050"/>
            <a:ext cx="681831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0" y="1435100"/>
            <a:ext cx="40132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spd="slow" advTm="300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90775" y="4800600"/>
            <a:ext cx="7318375"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90775" y="612775"/>
            <a:ext cx="731837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90775" y="5367338"/>
            <a:ext cx="731837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spd="slow" advTm="3000">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rgbClr val="F1F1F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908050"/>
            <a:ext cx="10977563"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dirty="0"/>
              <a:t>单击此处编辑母版标题样式</a:t>
            </a:r>
          </a:p>
        </p:txBody>
      </p:sp>
      <p:sp>
        <p:nvSpPr>
          <p:cNvPr id="1027" name="Rectangle 3"/>
          <p:cNvSpPr>
            <a:spLocks noGrp="1" noChangeArrowheads="1"/>
          </p:cNvSpPr>
          <p:nvPr>
            <p:ph type="body" idx="1"/>
          </p:nvPr>
        </p:nvSpPr>
        <p:spPr bwMode="auto">
          <a:xfrm>
            <a:off x="609600" y="1600200"/>
            <a:ext cx="1097756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dirty="0"/>
              <a:t>单击此处编辑母版文本样式</a:t>
            </a:r>
          </a:p>
          <a:p>
            <a:pPr lvl="1"/>
            <a:r>
              <a:rPr lang="zh-CN" dirty="0"/>
              <a:t>第二级</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advTm="3000">
    <p:fade/>
  </p:transition>
  <p:txStyles>
    <p:titleStyle>
      <a:lvl1pPr algn="l" rtl="0" fontAlgn="base">
        <a:spcBef>
          <a:spcPct val="0"/>
        </a:spcBef>
        <a:spcAft>
          <a:spcPct val="0"/>
        </a:spcAft>
        <a:defRPr sz="2400">
          <a:solidFill>
            <a:schemeClr val="accent1"/>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2pPr>
      <a:lvl3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3pPr>
      <a:lvl4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4pPr>
      <a:lvl5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9pPr>
    </p:titleStyle>
    <p:bodyStyle>
      <a:lvl1pPr marL="342900" indent="-342900" algn="l" rtl="0" fontAlgn="base">
        <a:spcBef>
          <a:spcPct val="20000"/>
        </a:spcBef>
        <a:spcAft>
          <a:spcPct val="0"/>
        </a:spcAft>
        <a:buChar char="•"/>
        <a:defRPr sz="2000">
          <a:solidFill>
            <a:schemeClr val="accent1"/>
          </a:solidFill>
          <a:latin typeface="+mn-lt"/>
          <a:ea typeface="+mn-ea"/>
          <a:cs typeface="+mn-cs"/>
        </a:defRPr>
      </a:lvl1pPr>
      <a:lvl2pPr marL="742950" indent="-285750" algn="l" rtl="0" eaLnBrk="0" fontAlgn="base" hangingPunct="0">
        <a:spcBef>
          <a:spcPct val="20000"/>
        </a:spcBef>
        <a:spcAft>
          <a:spcPct val="0"/>
        </a:spcAft>
        <a:buChar char="–"/>
        <a:defRPr sz="2000">
          <a:solidFill>
            <a:schemeClr val="accent1"/>
          </a:solidFill>
          <a:latin typeface="+mn-lt"/>
          <a:ea typeface="仿宋_GB2312" pitchFamily="49" charset="-122"/>
        </a:defRPr>
      </a:lvl2pPr>
      <a:lvl3pPr marL="1143000" indent="-228600" algn="l" rtl="0" eaLnBrk="0" fontAlgn="base" hangingPunct="0">
        <a:spcBef>
          <a:spcPct val="20000"/>
        </a:spcBef>
        <a:spcAft>
          <a:spcPct val="0"/>
        </a:spcAft>
        <a:buChar char="•"/>
        <a:defRPr sz="2400">
          <a:solidFill>
            <a:schemeClr val="tx1"/>
          </a:solidFill>
          <a:latin typeface="+mn-lt"/>
          <a:ea typeface="宋体" panose="02010600030101010101" pitchFamily="2" charset="-122"/>
        </a:defRPr>
      </a:lvl3pPr>
      <a:lvl4pPr marL="16002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4pPr>
      <a:lvl5pPr marL="20574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5pPr>
      <a:lvl6pPr marL="25146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6pPr>
      <a:lvl7pPr marL="29718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7pPr>
      <a:lvl8pPr marL="34290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8pPr>
      <a:lvl9pPr marL="38862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8.sv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Freeform 5"/>
          <p:cNvSpPr/>
          <p:nvPr/>
        </p:nvSpPr>
        <p:spPr bwMode="auto">
          <a:xfrm>
            <a:off x="1106488" y="0"/>
            <a:ext cx="3251200" cy="6858000"/>
          </a:xfrm>
          <a:custGeom>
            <a:avLst/>
            <a:gdLst>
              <a:gd name="T0" fmla="*/ 1492 w 4271"/>
              <a:gd name="T1" fmla="*/ 0 h 9000"/>
              <a:gd name="T2" fmla="*/ 4270 w 4271"/>
              <a:gd name="T3" fmla="*/ 0 h 9000"/>
              <a:gd name="T4" fmla="*/ 2778 w 4271"/>
              <a:gd name="T5" fmla="*/ 4497 h 9000"/>
              <a:gd name="T6" fmla="*/ 4271 w 4271"/>
              <a:gd name="T7" fmla="*/ 9000 h 9000"/>
              <a:gd name="T8" fmla="*/ 1493 w 4271"/>
              <a:gd name="T9" fmla="*/ 9000 h 9000"/>
              <a:gd name="T10" fmla="*/ 0 w 4271"/>
              <a:gd name="T11" fmla="*/ 4497 h 9000"/>
              <a:gd name="T12" fmla="*/ 1492 w 4271"/>
              <a:gd name="T13" fmla="*/ 0 h 9000"/>
            </a:gdLst>
            <a:ahLst/>
            <a:cxnLst>
              <a:cxn ang="0">
                <a:pos x="T0" y="T1"/>
              </a:cxn>
              <a:cxn ang="0">
                <a:pos x="T2" y="T3"/>
              </a:cxn>
              <a:cxn ang="0">
                <a:pos x="T4" y="T5"/>
              </a:cxn>
              <a:cxn ang="0">
                <a:pos x="T6" y="T7"/>
              </a:cxn>
              <a:cxn ang="0">
                <a:pos x="T8" y="T9"/>
              </a:cxn>
              <a:cxn ang="0">
                <a:pos x="T10" y="T11"/>
              </a:cxn>
              <a:cxn ang="0">
                <a:pos x="T12" y="T13"/>
              </a:cxn>
            </a:cxnLst>
            <a:rect l="0" t="0" r="r" b="b"/>
            <a:pathLst>
              <a:path w="4271" h="9000">
                <a:moveTo>
                  <a:pt x="1492" y="0"/>
                </a:moveTo>
                <a:lnTo>
                  <a:pt x="4270" y="0"/>
                </a:lnTo>
                <a:lnTo>
                  <a:pt x="2778" y="4497"/>
                </a:lnTo>
                <a:lnTo>
                  <a:pt x="4271" y="9000"/>
                </a:lnTo>
                <a:lnTo>
                  <a:pt x="1493" y="9000"/>
                </a:lnTo>
                <a:lnTo>
                  <a:pt x="0" y="4497"/>
                </a:lnTo>
                <a:lnTo>
                  <a:pt x="1492" y="0"/>
                </a:lnTo>
                <a:close/>
              </a:path>
            </a:pathLst>
          </a:custGeom>
          <a:blipFill>
            <a:blip r:embed="rId4"/>
            <a:stretch>
              <a:fillRect/>
            </a:stretch>
          </a:blipFill>
          <a:ln>
            <a:noFill/>
          </a:ln>
        </p:spPr>
        <p:txBody>
          <a:bodyPr vert="horz" wrap="square" lIns="91440" tIns="45720" rIns="91440" bIns="45720" numCol="1" anchor="t" anchorCtr="0" compatLnSpc="1"/>
          <a:lstStyle/>
          <a:p>
            <a:endParaRPr lang="zh-CN" altLang="en-US"/>
          </a:p>
        </p:txBody>
      </p:sp>
      <p:sp>
        <p:nvSpPr>
          <p:cNvPr id="7" name="Freeform 6"/>
          <p:cNvSpPr/>
          <p:nvPr/>
        </p:nvSpPr>
        <p:spPr bwMode="auto">
          <a:xfrm>
            <a:off x="644525" y="0"/>
            <a:ext cx="1349375" cy="3427413"/>
          </a:xfrm>
          <a:custGeom>
            <a:avLst/>
            <a:gdLst>
              <a:gd name="T0" fmla="*/ 1464 w 1775"/>
              <a:gd name="T1" fmla="*/ 0 h 4497"/>
              <a:gd name="T2" fmla="*/ 1775 w 1775"/>
              <a:gd name="T3" fmla="*/ 0 h 4497"/>
              <a:gd name="T4" fmla="*/ 311 w 1775"/>
              <a:gd name="T5" fmla="*/ 4497 h 4497"/>
              <a:gd name="T6" fmla="*/ 0 w 1775"/>
              <a:gd name="T7" fmla="*/ 4497 h 4497"/>
              <a:gd name="T8" fmla="*/ 1464 w 1775"/>
              <a:gd name="T9" fmla="*/ 0 h 4497"/>
            </a:gdLst>
            <a:ahLst/>
            <a:cxnLst>
              <a:cxn ang="0">
                <a:pos x="T0" y="T1"/>
              </a:cxn>
              <a:cxn ang="0">
                <a:pos x="T2" y="T3"/>
              </a:cxn>
              <a:cxn ang="0">
                <a:pos x="T4" y="T5"/>
              </a:cxn>
              <a:cxn ang="0">
                <a:pos x="T6" y="T7"/>
              </a:cxn>
              <a:cxn ang="0">
                <a:pos x="T8" y="T9"/>
              </a:cxn>
            </a:cxnLst>
            <a:rect l="0" t="0" r="r" b="b"/>
            <a:pathLst>
              <a:path w="1775" h="4497">
                <a:moveTo>
                  <a:pt x="1464" y="0"/>
                </a:moveTo>
                <a:lnTo>
                  <a:pt x="1775" y="0"/>
                </a:lnTo>
                <a:lnTo>
                  <a:pt x="311" y="4497"/>
                </a:lnTo>
                <a:lnTo>
                  <a:pt x="0" y="4497"/>
                </a:lnTo>
                <a:lnTo>
                  <a:pt x="1464" y="0"/>
                </a:lnTo>
                <a:close/>
              </a:path>
            </a:pathLst>
          </a:custGeom>
          <a:solidFill>
            <a:schemeClr val="bg2"/>
          </a:solidFill>
          <a:ln>
            <a:noFill/>
          </a:ln>
        </p:spPr>
        <p:txBody>
          <a:bodyPr vert="horz" wrap="square" lIns="91440" tIns="45720" rIns="91440" bIns="45720" numCol="1" anchor="t" anchorCtr="0" compatLnSpc="1"/>
          <a:lstStyle/>
          <a:p>
            <a:endParaRPr lang="zh-CN" altLang="en-US"/>
          </a:p>
        </p:txBody>
      </p:sp>
      <p:sp>
        <p:nvSpPr>
          <p:cNvPr id="8" name="Freeform 7"/>
          <p:cNvSpPr/>
          <p:nvPr/>
        </p:nvSpPr>
        <p:spPr bwMode="auto">
          <a:xfrm>
            <a:off x="10772518" y="1855788"/>
            <a:ext cx="736600" cy="1571625"/>
          </a:xfrm>
          <a:custGeom>
            <a:avLst/>
            <a:gdLst>
              <a:gd name="T0" fmla="*/ 0 w 968"/>
              <a:gd name="T1" fmla="*/ 0 h 2062"/>
              <a:gd name="T2" fmla="*/ 305 w 968"/>
              <a:gd name="T3" fmla="*/ 0 h 2062"/>
              <a:gd name="T4" fmla="*/ 968 w 968"/>
              <a:gd name="T5" fmla="*/ 2062 h 2062"/>
              <a:gd name="T6" fmla="*/ 663 w 968"/>
              <a:gd name="T7" fmla="*/ 2062 h 2062"/>
              <a:gd name="T8" fmla="*/ 0 w 968"/>
              <a:gd name="T9" fmla="*/ 0 h 2062"/>
            </a:gdLst>
            <a:ahLst/>
            <a:cxnLst>
              <a:cxn ang="0">
                <a:pos x="T0" y="T1"/>
              </a:cxn>
              <a:cxn ang="0">
                <a:pos x="T2" y="T3"/>
              </a:cxn>
              <a:cxn ang="0">
                <a:pos x="T4" y="T5"/>
              </a:cxn>
              <a:cxn ang="0">
                <a:pos x="T6" y="T7"/>
              </a:cxn>
              <a:cxn ang="0">
                <a:pos x="T8" y="T9"/>
              </a:cxn>
            </a:cxnLst>
            <a:rect l="0" t="0" r="r" b="b"/>
            <a:pathLst>
              <a:path w="968" h="2062">
                <a:moveTo>
                  <a:pt x="0" y="0"/>
                </a:moveTo>
                <a:lnTo>
                  <a:pt x="305" y="0"/>
                </a:lnTo>
                <a:lnTo>
                  <a:pt x="968" y="2062"/>
                </a:lnTo>
                <a:lnTo>
                  <a:pt x="663" y="2062"/>
                </a:lnTo>
                <a:lnTo>
                  <a:pt x="0" y="0"/>
                </a:lnTo>
                <a:close/>
              </a:path>
            </a:pathLst>
          </a:custGeom>
          <a:solidFill>
            <a:srgbClr val="28424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 name="Freeform 8"/>
          <p:cNvSpPr/>
          <p:nvPr/>
        </p:nvSpPr>
        <p:spPr bwMode="auto">
          <a:xfrm>
            <a:off x="10772518" y="3427413"/>
            <a:ext cx="736600" cy="1571625"/>
          </a:xfrm>
          <a:custGeom>
            <a:avLst/>
            <a:gdLst>
              <a:gd name="T0" fmla="*/ 968 w 968"/>
              <a:gd name="T1" fmla="*/ 0 h 2063"/>
              <a:gd name="T2" fmla="*/ 305 w 968"/>
              <a:gd name="T3" fmla="*/ 2063 h 2063"/>
              <a:gd name="T4" fmla="*/ 0 w 968"/>
              <a:gd name="T5" fmla="*/ 2063 h 2063"/>
              <a:gd name="T6" fmla="*/ 663 w 968"/>
              <a:gd name="T7" fmla="*/ 0 h 2063"/>
              <a:gd name="T8" fmla="*/ 968 w 968"/>
              <a:gd name="T9" fmla="*/ 0 h 2063"/>
            </a:gdLst>
            <a:ahLst/>
            <a:cxnLst>
              <a:cxn ang="0">
                <a:pos x="T0" y="T1"/>
              </a:cxn>
              <a:cxn ang="0">
                <a:pos x="T2" y="T3"/>
              </a:cxn>
              <a:cxn ang="0">
                <a:pos x="T4" y="T5"/>
              </a:cxn>
              <a:cxn ang="0">
                <a:pos x="T6" y="T7"/>
              </a:cxn>
              <a:cxn ang="0">
                <a:pos x="T8" y="T9"/>
              </a:cxn>
            </a:cxnLst>
            <a:rect l="0" t="0" r="r" b="b"/>
            <a:pathLst>
              <a:path w="968" h="2063">
                <a:moveTo>
                  <a:pt x="968" y="0"/>
                </a:moveTo>
                <a:lnTo>
                  <a:pt x="305" y="2063"/>
                </a:lnTo>
                <a:lnTo>
                  <a:pt x="0" y="2063"/>
                </a:lnTo>
                <a:lnTo>
                  <a:pt x="663" y="0"/>
                </a:lnTo>
                <a:lnTo>
                  <a:pt x="968" y="0"/>
                </a:lnTo>
                <a:close/>
              </a:path>
            </a:pathLst>
          </a:custGeom>
          <a:solidFill>
            <a:srgbClr val="008F8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9"/>
          <p:cNvSpPr/>
          <p:nvPr/>
        </p:nvSpPr>
        <p:spPr bwMode="auto">
          <a:xfrm>
            <a:off x="0" y="2673350"/>
            <a:ext cx="1360488" cy="4184650"/>
          </a:xfrm>
          <a:custGeom>
            <a:avLst/>
            <a:gdLst>
              <a:gd name="T0" fmla="*/ 1788 w 1788"/>
              <a:gd name="T1" fmla="*/ 5492 h 5492"/>
              <a:gd name="T2" fmla="*/ 785 w 1788"/>
              <a:gd name="T3" fmla="*/ 5492 h 5492"/>
              <a:gd name="T4" fmla="*/ 0 w 1788"/>
              <a:gd name="T5" fmla="*/ 3082 h 5492"/>
              <a:gd name="T6" fmla="*/ 0 w 1788"/>
              <a:gd name="T7" fmla="*/ 0 h 5492"/>
              <a:gd name="T8" fmla="*/ 1788 w 1788"/>
              <a:gd name="T9" fmla="*/ 5492 h 5492"/>
            </a:gdLst>
            <a:ahLst/>
            <a:cxnLst>
              <a:cxn ang="0">
                <a:pos x="T0" y="T1"/>
              </a:cxn>
              <a:cxn ang="0">
                <a:pos x="T2" y="T3"/>
              </a:cxn>
              <a:cxn ang="0">
                <a:pos x="T4" y="T5"/>
              </a:cxn>
              <a:cxn ang="0">
                <a:pos x="T6" y="T7"/>
              </a:cxn>
              <a:cxn ang="0">
                <a:pos x="T8" y="T9"/>
              </a:cxn>
            </a:cxnLst>
            <a:rect l="0" t="0" r="r" b="b"/>
            <a:pathLst>
              <a:path w="1788" h="5492">
                <a:moveTo>
                  <a:pt x="1788" y="5492"/>
                </a:moveTo>
                <a:lnTo>
                  <a:pt x="785" y="5492"/>
                </a:lnTo>
                <a:lnTo>
                  <a:pt x="0" y="3082"/>
                </a:lnTo>
                <a:lnTo>
                  <a:pt x="0" y="0"/>
                </a:lnTo>
                <a:lnTo>
                  <a:pt x="1788" y="5492"/>
                </a:lnTo>
                <a:close/>
              </a:path>
            </a:pathLst>
          </a:custGeom>
          <a:solidFill>
            <a:schemeClr val="tx1"/>
          </a:solidFill>
          <a:ln>
            <a:noFill/>
          </a:ln>
        </p:spPr>
        <p:txBody>
          <a:bodyPr vert="horz" wrap="square" lIns="91440" tIns="45720" rIns="91440" bIns="45720" numCol="1" anchor="t" anchorCtr="0" compatLnSpc="1"/>
          <a:lstStyle/>
          <a:p>
            <a:endParaRPr lang="zh-CN" altLang="en-US"/>
          </a:p>
        </p:txBody>
      </p:sp>
      <p:sp>
        <p:nvSpPr>
          <p:cNvPr id="18" name="Rectangle 3"/>
          <p:cNvSpPr txBox="1">
            <a:spLocks noChangeArrowheads="1"/>
          </p:cNvSpPr>
          <p:nvPr/>
        </p:nvSpPr>
        <p:spPr bwMode="auto">
          <a:xfrm>
            <a:off x="3622241" y="2682874"/>
            <a:ext cx="6989032" cy="21142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2pPr>
            <a:lvl3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3pPr>
            <a:lvl4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4pPr>
            <a:lvl5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9pPr>
          </a:lstStyle>
          <a:p>
            <a:pPr algn="r"/>
            <a:r>
              <a:rPr lang="zh-CN" altLang="en-US" sz="6600" b="1" dirty="0">
                <a:solidFill>
                  <a:schemeClr val="tx1"/>
                </a:solidFill>
                <a:latin typeface="+mj-ea"/>
              </a:rPr>
              <a:t>小微企业税费优惠政策解读</a:t>
            </a:r>
            <a:endParaRPr lang="zh-CN" altLang="zh-CN" sz="6600" b="1" dirty="0">
              <a:solidFill>
                <a:schemeClr val="tx1"/>
              </a:solidFill>
              <a:latin typeface="+mj-ea"/>
            </a:endParaRPr>
          </a:p>
        </p:txBody>
      </p:sp>
    </p:spTree>
  </p:cSld>
  <p:clrMapOvr>
    <a:masterClrMapping/>
  </p:clrMapOvr>
  <mc:AlternateContent xmlns:mc="http://schemas.openxmlformats.org/markup-compatibility/2006" xmlns:p14="http://schemas.microsoft.com/office/powerpoint/2010/main">
    <mc:Choice Requires="p14">
      <p:transition p14:dur="0" advTm="3000"/>
    </mc:Choice>
    <mc:Fallback xmlns="">
      <p:transition advTm="3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矩形: 圆角 44">
            <a:extLst>
              <a:ext uri="{FF2B5EF4-FFF2-40B4-BE49-F238E27FC236}">
                <a16:creationId xmlns:a16="http://schemas.microsoft.com/office/drawing/2014/main" id="{9F256161-964E-5481-3632-6EE67C989D5D}"/>
              </a:ext>
            </a:extLst>
          </p:cNvPr>
          <p:cNvSpPr/>
          <p:nvPr/>
        </p:nvSpPr>
        <p:spPr bwMode="auto">
          <a:xfrm>
            <a:off x="1705893" y="1916832"/>
            <a:ext cx="8341293" cy="4032448"/>
          </a:xfrm>
          <a:prstGeom prst="roundRect">
            <a:avLst>
              <a:gd name="adj" fmla="val 4360"/>
            </a:avLst>
          </a:prstGeom>
          <a:solidFill>
            <a:schemeClr val="accent2"/>
          </a:solidFill>
          <a:ln w="9525" cap="flat" cmpd="sng" algn="ctr">
            <a:solidFill>
              <a:schemeClr val="accent3"/>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dirty="0">
              <a:ln>
                <a:noFill/>
              </a:ln>
              <a:solidFill>
                <a:schemeClr val="tx1"/>
              </a:solidFill>
              <a:effectLst/>
              <a:latin typeface="Arial" panose="020B0604020202020204" pitchFamily="34" charset="0"/>
              <a:ea typeface="宋体" panose="02010600030101010101" pitchFamily="2" charset="-122"/>
            </a:endParaRPr>
          </a:p>
        </p:txBody>
      </p:sp>
      <p:sp>
        <p:nvSpPr>
          <p:cNvPr id="8" name="Freeform 7"/>
          <p:cNvSpPr/>
          <p:nvPr/>
        </p:nvSpPr>
        <p:spPr bwMode="auto">
          <a:xfrm>
            <a:off x="697781" y="1855788"/>
            <a:ext cx="736600" cy="1571625"/>
          </a:xfrm>
          <a:custGeom>
            <a:avLst/>
            <a:gdLst>
              <a:gd name="T0" fmla="*/ 0 w 968"/>
              <a:gd name="T1" fmla="*/ 0 h 2062"/>
              <a:gd name="T2" fmla="*/ 305 w 968"/>
              <a:gd name="T3" fmla="*/ 0 h 2062"/>
              <a:gd name="T4" fmla="*/ 968 w 968"/>
              <a:gd name="T5" fmla="*/ 2062 h 2062"/>
              <a:gd name="T6" fmla="*/ 663 w 968"/>
              <a:gd name="T7" fmla="*/ 2062 h 2062"/>
              <a:gd name="T8" fmla="*/ 0 w 968"/>
              <a:gd name="T9" fmla="*/ 0 h 2062"/>
            </a:gdLst>
            <a:ahLst/>
            <a:cxnLst>
              <a:cxn ang="0">
                <a:pos x="T0" y="T1"/>
              </a:cxn>
              <a:cxn ang="0">
                <a:pos x="T2" y="T3"/>
              </a:cxn>
              <a:cxn ang="0">
                <a:pos x="T4" y="T5"/>
              </a:cxn>
              <a:cxn ang="0">
                <a:pos x="T6" y="T7"/>
              </a:cxn>
              <a:cxn ang="0">
                <a:pos x="T8" y="T9"/>
              </a:cxn>
            </a:cxnLst>
            <a:rect l="0" t="0" r="r" b="b"/>
            <a:pathLst>
              <a:path w="968" h="2062">
                <a:moveTo>
                  <a:pt x="0" y="0"/>
                </a:moveTo>
                <a:lnTo>
                  <a:pt x="305" y="0"/>
                </a:lnTo>
                <a:lnTo>
                  <a:pt x="968" y="2062"/>
                </a:lnTo>
                <a:lnTo>
                  <a:pt x="663" y="2062"/>
                </a:lnTo>
                <a:lnTo>
                  <a:pt x="0" y="0"/>
                </a:lnTo>
                <a:close/>
              </a:path>
            </a:pathLst>
          </a:custGeom>
          <a:solidFill>
            <a:srgbClr val="28424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 name="Freeform 8"/>
          <p:cNvSpPr/>
          <p:nvPr/>
        </p:nvSpPr>
        <p:spPr bwMode="auto">
          <a:xfrm>
            <a:off x="697781" y="3427413"/>
            <a:ext cx="736600" cy="1571625"/>
          </a:xfrm>
          <a:custGeom>
            <a:avLst/>
            <a:gdLst>
              <a:gd name="T0" fmla="*/ 968 w 968"/>
              <a:gd name="T1" fmla="*/ 0 h 2063"/>
              <a:gd name="T2" fmla="*/ 305 w 968"/>
              <a:gd name="T3" fmla="*/ 2063 h 2063"/>
              <a:gd name="T4" fmla="*/ 0 w 968"/>
              <a:gd name="T5" fmla="*/ 2063 h 2063"/>
              <a:gd name="T6" fmla="*/ 663 w 968"/>
              <a:gd name="T7" fmla="*/ 0 h 2063"/>
              <a:gd name="T8" fmla="*/ 968 w 968"/>
              <a:gd name="T9" fmla="*/ 0 h 2063"/>
            </a:gdLst>
            <a:ahLst/>
            <a:cxnLst>
              <a:cxn ang="0">
                <a:pos x="T0" y="T1"/>
              </a:cxn>
              <a:cxn ang="0">
                <a:pos x="T2" y="T3"/>
              </a:cxn>
              <a:cxn ang="0">
                <a:pos x="T4" y="T5"/>
              </a:cxn>
              <a:cxn ang="0">
                <a:pos x="T6" y="T7"/>
              </a:cxn>
              <a:cxn ang="0">
                <a:pos x="T8" y="T9"/>
              </a:cxn>
            </a:cxnLst>
            <a:rect l="0" t="0" r="r" b="b"/>
            <a:pathLst>
              <a:path w="968" h="2063">
                <a:moveTo>
                  <a:pt x="968" y="0"/>
                </a:moveTo>
                <a:lnTo>
                  <a:pt x="305" y="2063"/>
                </a:lnTo>
                <a:lnTo>
                  <a:pt x="0" y="2063"/>
                </a:lnTo>
                <a:lnTo>
                  <a:pt x="663" y="0"/>
                </a:lnTo>
                <a:lnTo>
                  <a:pt x="968" y="0"/>
                </a:lnTo>
                <a:close/>
              </a:path>
            </a:pathLst>
          </a:custGeom>
          <a:solidFill>
            <a:srgbClr val="008F8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 name="Freeform 11">
            <a:extLst>
              <a:ext uri="{FF2B5EF4-FFF2-40B4-BE49-F238E27FC236}">
                <a16:creationId xmlns:a16="http://schemas.microsoft.com/office/drawing/2014/main" id="{C43B7806-F225-AB3E-6FFF-27D4C365B292}"/>
              </a:ext>
            </a:extLst>
          </p:cNvPr>
          <p:cNvSpPr/>
          <p:nvPr/>
        </p:nvSpPr>
        <p:spPr bwMode="auto">
          <a:xfrm>
            <a:off x="1597148" y="2044233"/>
            <a:ext cx="107950" cy="630237"/>
          </a:xfrm>
          <a:custGeom>
            <a:avLst/>
            <a:gdLst>
              <a:gd name="T0" fmla="*/ 139 w 139"/>
              <a:gd name="T1" fmla="*/ 0 h 806"/>
              <a:gd name="T2" fmla="*/ 0 w 139"/>
              <a:gd name="T3" fmla="*/ 110 h 806"/>
              <a:gd name="T4" fmla="*/ 0 w 139"/>
              <a:gd name="T5" fmla="*/ 806 h 806"/>
              <a:gd name="T6" fmla="*/ 139 w 139"/>
              <a:gd name="T7" fmla="*/ 696 h 806"/>
              <a:gd name="T8" fmla="*/ 139 w 139"/>
              <a:gd name="T9" fmla="*/ 0 h 806"/>
            </a:gdLst>
            <a:ahLst/>
            <a:cxnLst>
              <a:cxn ang="0">
                <a:pos x="T0" y="T1"/>
              </a:cxn>
              <a:cxn ang="0">
                <a:pos x="T2" y="T3"/>
              </a:cxn>
              <a:cxn ang="0">
                <a:pos x="T4" y="T5"/>
              </a:cxn>
              <a:cxn ang="0">
                <a:pos x="T6" y="T7"/>
              </a:cxn>
              <a:cxn ang="0">
                <a:pos x="T8" y="T9"/>
              </a:cxn>
            </a:cxnLst>
            <a:rect l="0" t="0" r="r" b="b"/>
            <a:pathLst>
              <a:path w="139" h="806">
                <a:moveTo>
                  <a:pt x="139" y="0"/>
                </a:moveTo>
                <a:lnTo>
                  <a:pt x="0" y="110"/>
                </a:lnTo>
                <a:lnTo>
                  <a:pt x="0" y="806"/>
                </a:lnTo>
                <a:lnTo>
                  <a:pt x="139" y="696"/>
                </a:lnTo>
                <a:lnTo>
                  <a:pt x="139" y="0"/>
                </a:lnTo>
                <a:close/>
              </a:path>
            </a:pathLst>
          </a:custGeom>
          <a:solidFill>
            <a:schemeClr val="accent1"/>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7" name="Freeform 12">
            <a:extLst>
              <a:ext uri="{FF2B5EF4-FFF2-40B4-BE49-F238E27FC236}">
                <a16:creationId xmlns:a16="http://schemas.microsoft.com/office/drawing/2014/main" id="{707D5F5E-8C2A-F9B0-CAA7-98E82D489B7B}"/>
              </a:ext>
            </a:extLst>
          </p:cNvPr>
          <p:cNvSpPr/>
          <p:nvPr/>
        </p:nvSpPr>
        <p:spPr bwMode="auto">
          <a:xfrm>
            <a:off x="1597147" y="2129958"/>
            <a:ext cx="2989065" cy="544512"/>
          </a:xfrm>
          <a:custGeom>
            <a:avLst/>
            <a:gdLst>
              <a:gd name="T0" fmla="*/ 3591 w 3591"/>
              <a:gd name="T1" fmla="*/ 0 h 696"/>
              <a:gd name="T2" fmla="*/ 0 w 3591"/>
              <a:gd name="T3" fmla="*/ 0 h 696"/>
              <a:gd name="T4" fmla="*/ 0 w 3591"/>
              <a:gd name="T5" fmla="*/ 696 h 696"/>
              <a:gd name="T6" fmla="*/ 3591 w 3591"/>
              <a:gd name="T7" fmla="*/ 696 h 696"/>
              <a:gd name="T8" fmla="*/ 3383 w 3591"/>
              <a:gd name="T9" fmla="*/ 353 h 696"/>
              <a:gd name="T10" fmla="*/ 3591 w 3591"/>
              <a:gd name="T11" fmla="*/ 0 h 696"/>
            </a:gdLst>
            <a:ahLst/>
            <a:cxnLst>
              <a:cxn ang="0">
                <a:pos x="T0" y="T1"/>
              </a:cxn>
              <a:cxn ang="0">
                <a:pos x="T2" y="T3"/>
              </a:cxn>
              <a:cxn ang="0">
                <a:pos x="T4" y="T5"/>
              </a:cxn>
              <a:cxn ang="0">
                <a:pos x="T6" y="T7"/>
              </a:cxn>
              <a:cxn ang="0">
                <a:pos x="T8" y="T9"/>
              </a:cxn>
              <a:cxn ang="0">
                <a:pos x="T10" y="T11"/>
              </a:cxn>
            </a:cxnLst>
            <a:rect l="0" t="0" r="r" b="b"/>
            <a:pathLst>
              <a:path w="3591" h="696">
                <a:moveTo>
                  <a:pt x="3591" y="0"/>
                </a:moveTo>
                <a:lnTo>
                  <a:pt x="0" y="0"/>
                </a:lnTo>
                <a:lnTo>
                  <a:pt x="0" y="696"/>
                </a:lnTo>
                <a:lnTo>
                  <a:pt x="3591" y="696"/>
                </a:lnTo>
                <a:lnTo>
                  <a:pt x="3383" y="353"/>
                </a:lnTo>
                <a:lnTo>
                  <a:pt x="3591" y="0"/>
                </a:lnTo>
                <a:close/>
              </a:path>
            </a:pathLst>
          </a:custGeom>
          <a:solidFill>
            <a:schemeClr val="bg2"/>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10" name="TextBox 7">
            <a:extLst>
              <a:ext uri="{FF2B5EF4-FFF2-40B4-BE49-F238E27FC236}">
                <a16:creationId xmlns:a16="http://schemas.microsoft.com/office/drawing/2014/main" id="{3FBD5DDB-CCC0-CA04-921A-8EAABF167726}"/>
              </a:ext>
            </a:extLst>
          </p:cNvPr>
          <p:cNvSpPr txBox="1"/>
          <p:nvPr/>
        </p:nvSpPr>
        <p:spPr>
          <a:xfrm>
            <a:off x="1850925" y="2149533"/>
            <a:ext cx="3251199" cy="492443"/>
          </a:xfrm>
          <a:prstGeom prst="rect">
            <a:avLst/>
          </a:prstGeom>
          <a:noFill/>
        </p:spPr>
        <p:txBody>
          <a:bodyPr wrap="square" rtlCol="0">
            <a:spAutoFit/>
          </a:bodyPr>
          <a:lstStyle>
            <a:defPPr>
              <a:defRPr lang="zh-CN"/>
            </a:defPPr>
            <a:lvl1pPr>
              <a:defRPr sz="2600">
                <a:solidFill>
                  <a:schemeClr val="accent1"/>
                </a:solidFill>
                <a:latin typeface="+mn-ea"/>
                <a:ea typeface="+mn-ea"/>
              </a:defRPr>
            </a:lvl1pPr>
          </a:lstStyle>
          <a:p>
            <a:r>
              <a:rPr lang="zh-CN" altLang="en-US" dirty="0">
                <a:solidFill>
                  <a:schemeClr val="accent2"/>
                </a:solidFill>
              </a:rPr>
              <a:t>政策变动</a:t>
            </a:r>
          </a:p>
        </p:txBody>
      </p:sp>
      <p:cxnSp>
        <p:nvCxnSpPr>
          <p:cNvPr id="11" name="直接连接符 10">
            <a:extLst>
              <a:ext uri="{FF2B5EF4-FFF2-40B4-BE49-F238E27FC236}">
                <a16:creationId xmlns:a16="http://schemas.microsoft.com/office/drawing/2014/main" id="{F8059386-6927-3425-53C0-05E280FAA31C}"/>
              </a:ext>
            </a:extLst>
          </p:cNvPr>
          <p:cNvCxnSpPr/>
          <p:nvPr/>
        </p:nvCxnSpPr>
        <p:spPr bwMode="auto">
          <a:xfrm>
            <a:off x="625773" y="1715297"/>
            <a:ext cx="10404423" cy="0"/>
          </a:xfrm>
          <a:prstGeom prst="line">
            <a:avLst/>
          </a:prstGeom>
          <a:solidFill>
            <a:schemeClr val="accent1"/>
          </a:solidFill>
          <a:ln w="9525" cap="flat" cmpd="sng" algn="ctr">
            <a:solidFill>
              <a:schemeClr val="accent3"/>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Freeform 5">
            <a:extLst>
              <a:ext uri="{FF2B5EF4-FFF2-40B4-BE49-F238E27FC236}">
                <a16:creationId xmlns:a16="http://schemas.microsoft.com/office/drawing/2014/main" id="{5FB56384-00B1-9E90-A9B5-6B74004E3EA2}"/>
              </a:ext>
            </a:extLst>
          </p:cNvPr>
          <p:cNvSpPr/>
          <p:nvPr/>
        </p:nvSpPr>
        <p:spPr bwMode="auto">
          <a:xfrm flipH="1">
            <a:off x="8967861" y="0"/>
            <a:ext cx="3251200" cy="6858000"/>
          </a:xfrm>
          <a:custGeom>
            <a:avLst/>
            <a:gdLst>
              <a:gd name="T0" fmla="*/ 1492 w 4271"/>
              <a:gd name="T1" fmla="*/ 0 h 9000"/>
              <a:gd name="T2" fmla="*/ 4270 w 4271"/>
              <a:gd name="T3" fmla="*/ 0 h 9000"/>
              <a:gd name="T4" fmla="*/ 2778 w 4271"/>
              <a:gd name="T5" fmla="*/ 4497 h 9000"/>
              <a:gd name="T6" fmla="*/ 4271 w 4271"/>
              <a:gd name="T7" fmla="*/ 9000 h 9000"/>
              <a:gd name="T8" fmla="*/ 1493 w 4271"/>
              <a:gd name="T9" fmla="*/ 9000 h 9000"/>
              <a:gd name="T10" fmla="*/ 0 w 4271"/>
              <a:gd name="T11" fmla="*/ 4497 h 9000"/>
              <a:gd name="T12" fmla="*/ 1492 w 4271"/>
              <a:gd name="T13" fmla="*/ 0 h 9000"/>
            </a:gdLst>
            <a:ahLst/>
            <a:cxnLst>
              <a:cxn ang="0">
                <a:pos x="T0" y="T1"/>
              </a:cxn>
              <a:cxn ang="0">
                <a:pos x="T2" y="T3"/>
              </a:cxn>
              <a:cxn ang="0">
                <a:pos x="T4" y="T5"/>
              </a:cxn>
              <a:cxn ang="0">
                <a:pos x="T6" y="T7"/>
              </a:cxn>
              <a:cxn ang="0">
                <a:pos x="T8" y="T9"/>
              </a:cxn>
              <a:cxn ang="0">
                <a:pos x="T10" y="T11"/>
              </a:cxn>
              <a:cxn ang="0">
                <a:pos x="T12" y="T13"/>
              </a:cxn>
            </a:cxnLst>
            <a:rect l="0" t="0" r="r" b="b"/>
            <a:pathLst>
              <a:path w="4271" h="9000">
                <a:moveTo>
                  <a:pt x="1492" y="0"/>
                </a:moveTo>
                <a:lnTo>
                  <a:pt x="4270" y="0"/>
                </a:lnTo>
                <a:lnTo>
                  <a:pt x="2778" y="4497"/>
                </a:lnTo>
                <a:lnTo>
                  <a:pt x="4271" y="9000"/>
                </a:lnTo>
                <a:lnTo>
                  <a:pt x="1493" y="9000"/>
                </a:lnTo>
                <a:lnTo>
                  <a:pt x="0" y="4497"/>
                </a:lnTo>
                <a:lnTo>
                  <a:pt x="1492" y="0"/>
                </a:lnTo>
                <a:close/>
              </a:path>
            </a:pathLst>
          </a:custGeom>
          <a:blipFill>
            <a:blip r:embed="rId3"/>
            <a:stretch>
              <a:fillRect/>
            </a:stretch>
          </a:blipFill>
          <a:ln>
            <a:noFill/>
          </a:ln>
        </p:spPr>
        <p:txBody>
          <a:bodyPr vert="horz" wrap="square" lIns="91440" tIns="45720" rIns="91440" bIns="45720" numCol="1" anchor="t" anchorCtr="0" compatLnSpc="1"/>
          <a:lstStyle/>
          <a:p>
            <a:endParaRPr lang="zh-CN" altLang="en-US"/>
          </a:p>
        </p:txBody>
      </p:sp>
      <p:sp>
        <p:nvSpPr>
          <p:cNvPr id="30" name="TextBox 29">
            <a:extLst>
              <a:ext uri="{FF2B5EF4-FFF2-40B4-BE49-F238E27FC236}">
                <a16:creationId xmlns:a16="http://schemas.microsoft.com/office/drawing/2014/main" id="{FA3200B7-B78F-BD65-4B1A-48859272A7DE}"/>
              </a:ext>
            </a:extLst>
          </p:cNvPr>
          <p:cNvSpPr txBox="1"/>
          <p:nvPr/>
        </p:nvSpPr>
        <p:spPr>
          <a:xfrm>
            <a:off x="3055426" y="3617637"/>
            <a:ext cx="894797" cy="584775"/>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3200" i="0" u="none" strike="noStrike" kern="1200" cap="none" spc="0" normalizeH="0" baseline="0" noProof="0" dirty="0">
                <a:ln>
                  <a:noFill/>
                </a:ln>
                <a:solidFill>
                  <a:prstClr val="white"/>
                </a:solidFill>
                <a:effectLst/>
                <a:uLnTx/>
                <a:uFillTx/>
                <a:latin typeface="Lifeline JL" panose="00000400000000000000" pitchFamily="2" charset="0"/>
                <a:cs typeface="+mn-ea"/>
                <a:sym typeface="+mn-lt"/>
              </a:rPr>
              <a:t>25%</a:t>
            </a:r>
          </a:p>
        </p:txBody>
      </p:sp>
      <p:sp>
        <p:nvSpPr>
          <p:cNvPr id="43" name="矩形 42">
            <a:extLst>
              <a:ext uri="{FF2B5EF4-FFF2-40B4-BE49-F238E27FC236}">
                <a16:creationId xmlns:a16="http://schemas.microsoft.com/office/drawing/2014/main" id="{5F433ABF-7836-BF57-3F1C-566950DB5545}"/>
              </a:ext>
            </a:extLst>
          </p:cNvPr>
          <p:cNvSpPr/>
          <p:nvPr/>
        </p:nvSpPr>
        <p:spPr>
          <a:xfrm>
            <a:off x="1798873" y="2797166"/>
            <a:ext cx="7683884" cy="3600986"/>
          </a:xfrm>
          <a:prstGeom prst="rect">
            <a:avLst/>
          </a:prstGeom>
          <a:noFill/>
        </p:spPr>
        <p:txBody>
          <a:bodyPr wrap="square">
            <a:spAutoFit/>
          </a:bodyPr>
          <a:lstStyle/>
          <a:p>
            <a:r>
              <a:rPr lang="en-US" altLang="zh-CN" sz="2000" b="0" i="0" dirty="0">
                <a:solidFill>
                  <a:srgbClr val="333333"/>
                </a:solidFill>
                <a:effectLst/>
                <a:latin typeface="Microsoft Yahei" panose="020B0503020204020204" pitchFamily="34" charset="-122"/>
                <a:ea typeface="Microsoft Yahei" panose="020B0503020204020204" pitchFamily="34" charset="-122"/>
              </a:rPr>
              <a:t>2023</a:t>
            </a:r>
            <a:r>
              <a:rPr lang="zh-CN" altLang="en-US" sz="2000" b="0" i="0" dirty="0">
                <a:solidFill>
                  <a:srgbClr val="333333"/>
                </a:solidFill>
                <a:effectLst/>
                <a:latin typeface="Microsoft Yahei" panose="020B0503020204020204" pitchFamily="34" charset="-122"/>
                <a:ea typeface="Microsoft Yahei" panose="020B0503020204020204" pitchFamily="34" charset="-122"/>
              </a:rPr>
              <a:t>年</a:t>
            </a:r>
            <a:r>
              <a:rPr lang="en-US" altLang="zh-CN" sz="2000" b="0" i="0" dirty="0">
                <a:solidFill>
                  <a:srgbClr val="333333"/>
                </a:solidFill>
                <a:effectLst/>
                <a:latin typeface="Microsoft Yahei" panose="020B0503020204020204" pitchFamily="34" charset="-122"/>
                <a:ea typeface="Microsoft Yahei" panose="020B0503020204020204" pitchFamily="34" charset="-122"/>
              </a:rPr>
              <a:t>3</a:t>
            </a:r>
            <a:r>
              <a:rPr lang="zh-CN" altLang="en-US" sz="2000" b="0" i="0" dirty="0">
                <a:solidFill>
                  <a:srgbClr val="333333"/>
                </a:solidFill>
                <a:effectLst/>
                <a:latin typeface="Microsoft Yahei" panose="020B0503020204020204" pitchFamily="34" charset="-122"/>
                <a:ea typeface="Microsoft Yahei" panose="020B0503020204020204" pitchFamily="34" charset="-122"/>
              </a:rPr>
              <a:t>月</a:t>
            </a:r>
            <a:r>
              <a:rPr lang="en-US" altLang="zh-CN" sz="2000" b="0" i="0" dirty="0">
                <a:solidFill>
                  <a:srgbClr val="333333"/>
                </a:solidFill>
                <a:effectLst/>
                <a:latin typeface="Microsoft Yahei" panose="020B0503020204020204" pitchFamily="34" charset="-122"/>
                <a:ea typeface="Microsoft Yahei" panose="020B0503020204020204" pitchFamily="34" charset="-122"/>
              </a:rPr>
              <a:t>26</a:t>
            </a:r>
            <a:r>
              <a:rPr lang="zh-CN" altLang="en-US" sz="2000" b="0" i="0" dirty="0">
                <a:solidFill>
                  <a:srgbClr val="333333"/>
                </a:solidFill>
                <a:effectLst/>
                <a:latin typeface="Microsoft Yahei" panose="020B0503020204020204" pitchFamily="34" charset="-122"/>
                <a:ea typeface="Microsoft Yahei" panose="020B0503020204020204" pitchFamily="34" charset="-122"/>
              </a:rPr>
              <a:t>日</a:t>
            </a:r>
            <a:r>
              <a:rPr lang="en-US" altLang="zh-CN" sz="2000" b="0" i="0" dirty="0">
                <a:solidFill>
                  <a:srgbClr val="333333"/>
                </a:solidFill>
                <a:effectLst/>
                <a:latin typeface="Microsoft Yahei" panose="020B0503020204020204" pitchFamily="34" charset="-122"/>
                <a:ea typeface="Microsoft Yahei" panose="020B0503020204020204" pitchFamily="34" charset="-122"/>
              </a:rPr>
              <a:t>【</a:t>
            </a:r>
            <a:r>
              <a:rPr lang="zh-CN" altLang="en-US" sz="2000" b="0" i="0" dirty="0">
                <a:solidFill>
                  <a:srgbClr val="333333"/>
                </a:solidFill>
                <a:effectLst/>
                <a:latin typeface="Microsoft Yahei" panose="020B0503020204020204" pitchFamily="34" charset="-122"/>
                <a:ea typeface="Microsoft Yahei" panose="020B0503020204020204" pitchFamily="34" charset="-122"/>
              </a:rPr>
              <a:t>财政部 税务总局公告</a:t>
            </a:r>
            <a:r>
              <a:rPr lang="en-US" altLang="zh-CN" sz="2000" b="0" i="0" dirty="0">
                <a:solidFill>
                  <a:srgbClr val="333333"/>
                </a:solidFill>
                <a:effectLst/>
                <a:latin typeface="Microsoft Yahei" panose="020B0503020204020204" pitchFamily="34" charset="-122"/>
                <a:ea typeface="Microsoft Yahei" panose="020B0503020204020204" pitchFamily="34" charset="-122"/>
              </a:rPr>
              <a:t>2023</a:t>
            </a:r>
            <a:r>
              <a:rPr lang="zh-CN" altLang="en-US" sz="2000" b="0" i="0" dirty="0">
                <a:solidFill>
                  <a:srgbClr val="333333"/>
                </a:solidFill>
                <a:effectLst/>
                <a:latin typeface="Microsoft Yahei" panose="020B0503020204020204" pitchFamily="34" charset="-122"/>
                <a:ea typeface="Microsoft Yahei" panose="020B0503020204020204" pitchFamily="34" charset="-122"/>
              </a:rPr>
              <a:t>年第</a:t>
            </a:r>
            <a:r>
              <a:rPr lang="en-US" altLang="zh-CN" sz="2000" b="0" i="0" dirty="0">
                <a:solidFill>
                  <a:srgbClr val="333333"/>
                </a:solidFill>
                <a:effectLst/>
                <a:latin typeface="Microsoft Yahei" panose="020B0503020204020204" pitchFamily="34" charset="-122"/>
                <a:ea typeface="Microsoft Yahei" panose="020B0503020204020204" pitchFamily="34" charset="-122"/>
              </a:rPr>
              <a:t>6</a:t>
            </a:r>
            <a:r>
              <a:rPr lang="zh-CN" altLang="en-US" sz="2000" b="0" i="0" dirty="0">
                <a:solidFill>
                  <a:srgbClr val="333333"/>
                </a:solidFill>
                <a:effectLst/>
                <a:latin typeface="Microsoft Yahei" panose="020B0503020204020204" pitchFamily="34" charset="-122"/>
                <a:ea typeface="Microsoft Yahei" panose="020B0503020204020204" pitchFamily="34" charset="-122"/>
              </a:rPr>
              <a:t>号</a:t>
            </a:r>
            <a:r>
              <a:rPr lang="en-US" altLang="zh-CN" sz="2000" dirty="0">
                <a:solidFill>
                  <a:srgbClr val="333333"/>
                </a:solidFill>
                <a:latin typeface="Microsoft Yahei" panose="020B0503020204020204" pitchFamily="34" charset="-122"/>
                <a:ea typeface="Microsoft Yahei" panose="020B0503020204020204" pitchFamily="34" charset="-122"/>
              </a:rPr>
              <a:t>】</a:t>
            </a:r>
            <a:r>
              <a:rPr lang="zh-CN" altLang="en-US" sz="2000" dirty="0">
                <a:solidFill>
                  <a:srgbClr val="333333"/>
                </a:solidFill>
                <a:latin typeface="Microsoft Yahei" panose="020B0503020204020204" pitchFamily="34" charset="-122"/>
                <a:ea typeface="Microsoft Yahei" panose="020B0503020204020204" pitchFamily="34" charset="-122"/>
              </a:rPr>
              <a:t>，对小型微利企业年应纳税税所得额不超过</a:t>
            </a:r>
            <a:r>
              <a:rPr lang="en-US" altLang="zh-CN" sz="2000" dirty="0">
                <a:solidFill>
                  <a:srgbClr val="333333"/>
                </a:solidFill>
                <a:latin typeface="Microsoft Yahei" panose="020B0503020204020204" pitchFamily="34" charset="-122"/>
                <a:ea typeface="Microsoft Yahei" panose="020B0503020204020204" pitchFamily="34" charset="-122"/>
              </a:rPr>
              <a:t>100</a:t>
            </a:r>
            <a:r>
              <a:rPr lang="zh-CN" altLang="en-US" sz="2000" dirty="0">
                <a:solidFill>
                  <a:srgbClr val="333333"/>
                </a:solidFill>
                <a:latin typeface="Microsoft Yahei" panose="020B0503020204020204" pitchFamily="34" charset="-122"/>
                <a:ea typeface="Microsoft Yahei" panose="020B0503020204020204" pitchFamily="34" charset="-122"/>
              </a:rPr>
              <a:t>万元的部分，减按</a:t>
            </a:r>
            <a:r>
              <a:rPr lang="en-US" altLang="zh-CN" sz="2000" dirty="0">
                <a:solidFill>
                  <a:srgbClr val="333333"/>
                </a:solidFill>
                <a:latin typeface="Microsoft Yahei" panose="020B0503020204020204" pitchFamily="34" charset="-122"/>
                <a:ea typeface="Microsoft Yahei" panose="020B0503020204020204" pitchFamily="34" charset="-122"/>
              </a:rPr>
              <a:t>25%</a:t>
            </a:r>
            <a:r>
              <a:rPr lang="zh-CN" altLang="en-US" sz="2000" dirty="0">
                <a:solidFill>
                  <a:srgbClr val="333333"/>
                </a:solidFill>
                <a:latin typeface="Microsoft Yahei" panose="020B0503020204020204" pitchFamily="34" charset="-122"/>
                <a:ea typeface="Microsoft Yahei" panose="020B0503020204020204" pitchFamily="34" charset="-122"/>
              </a:rPr>
              <a:t>计入应纳税所得额，按</a:t>
            </a:r>
            <a:r>
              <a:rPr lang="en-US" altLang="zh-CN" sz="2000" dirty="0">
                <a:solidFill>
                  <a:srgbClr val="333333"/>
                </a:solidFill>
                <a:latin typeface="Microsoft Yahei" panose="020B0503020204020204" pitchFamily="34" charset="-122"/>
                <a:ea typeface="Microsoft Yahei" panose="020B0503020204020204" pitchFamily="34" charset="-122"/>
              </a:rPr>
              <a:t>20%</a:t>
            </a:r>
            <a:r>
              <a:rPr lang="zh-CN" altLang="en-US" sz="2000" dirty="0">
                <a:solidFill>
                  <a:srgbClr val="333333"/>
                </a:solidFill>
                <a:latin typeface="Microsoft Yahei" panose="020B0503020204020204" pitchFamily="34" charset="-122"/>
                <a:ea typeface="Microsoft Yahei" panose="020B0503020204020204" pitchFamily="34" charset="-122"/>
              </a:rPr>
              <a:t>税率缴纳企业所得税，执行期限为</a:t>
            </a:r>
            <a:r>
              <a:rPr lang="en-US" altLang="zh-CN" sz="2000" dirty="0">
                <a:solidFill>
                  <a:srgbClr val="333333"/>
                </a:solidFill>
                <a:latin typeface="Microsoft Yahei" panose="020B0503020204020204" pitchFamily="34" charset="-122"/>
                <a:ea typeface="Microsoft Yahei" panose="020B0503020204020204" pitchFamily="34" charset="-122"/>
              </a:rPr>
              <a:t>2023</a:t>
            </a:r>
            <a:r>
              <a:rPr lang="zh-CN" altLang="en-US" sz="2000" dirty="0">
                <a:solidFill>
                  <a:srgbClr val="333333"/>
                </a:solidFill>
                <a:latin typeface="Microsoft Yahei" panose="020B0503020204020204" pitchFamily="34" charset="-122"/>
                <a:ea typeface="Microsoft Yahei" panose="020B0503020204020204" pitchFamily="34" charset="-122"/>
              </a:rPr>
              <a:t>年</a:t>
            </a:r>
            <a:r>
              <a:rPr lang="en-US" altLang="zh-CN" sz="2000" dirty="0">
                <a:solidFill>
                  <a:srgbClr val="333333"/>
                </a:solidFill>
                <a:latin typeface="Microsoft Yahei" panose="020B0503020204020204" pitchFamily="34" charset="-122"/>
                <a:ea typeface="Microsoft Yahei" panose="020B0503020204020204" pitchFamily="34" charset="-122"/>
              </a:rPr>
              <a:t>1</a:t>
            </a:r>
            <a:r>
              <a:rPr lang="zh-CN" altLang="en-US" sz="2000" dirty="0">
                <a:solidFill>
                  <a:srgbClr val="333333"/>
                </a:solidFill>
                <a:latin typeface="Microsoft Yahei" panose="020B0503020204020204" pitchFamily="34" charset="-122"/>
                <a:ea typeface="Microsoft Yahei" panose="020B0503020204020204" pitchFamily="34" charset="-122"/>
              </a:rPr>
              <a:t>月</a:t>
            </a:r>
            <a:r>
              <a:rPr lang="en-US" altLang="zh-CN" sz="2000" dirty="0">
                <a:solidFill>
                  <a:srgbClr val="333333"/>
                </a:solidFill>
                <a:latin typeface="Microsoft Yahei" panose="020B0503020204020204" pitchFamily="34" charset="-122"/>
                <a:ea typeface="Microsoft Yahei" panose="020B0503020204020204" pitchFamily="34" charset="-122"/>
              </a:rPr>
              <a:t>1</a:t>
            </a:r>
            <a:r>
              <a:rPr lang="zh-CN" altLang="en-US" sz="2000" dirty="0">
                <a:solidFill>
                  <a:srgbClr val="333333"/>
                </a:solidFill>
                <a:latin typeface="Microsoft Yahei" panose="020B0503020204020204" pitchFamily="34" charset="-122"/>
                <a:ea typeface="Microsoft Yahei" panose="020B0503020204020204" pitchFamily="34" charset="-122"/>
              </a:rPr>
              <a:t>日</a:t>
            </a:r>
            <a:r>
              <a:rPr lang="en-US" altLang="zh-CN" sz="2000" dirty="0">
                <a:solidFill>
                  <a:srgbClr val="333333"/>
                </a:solidFill>
                <a:latin typeface="Microsoft Yahei" panose="020B0503020204020204" pitchFamily="34" charset="-122"/>
                <a:ea typeface="Microsoft Yahei" panose="020B0503020204020204" pitchFamily="34" charset="-122"/>
              </a:rPr>
              <a:t>-2024</a:t>
            </a:r>
            <a:r>
              <a:rPr lang="zh-CN" altLang="en-US" sz="2000" dirty="0">
                <a:solidFill>
                  <a:srgbClr val="333333"/>
                </a:solidFill>
                <a:latin typeface="Microsoft Yahei" panose="020B0503020204020204" pitchFamily="34" charset="-122"/>
                <a:ea typeface="Microsoft Yahei" panose="020B0503020204020204" pitchFamily="34" charset="-122"/>
              </a:rPr>
              <a:t>年</a:t>
            </a:r>
            <a:r>
              <a:rPr lang="en-US" altLang="zh-CN" sz="2000" dirty="0">
                <a:solidFill>
                  <a:srgbClr val="333333"/>
                </a:solidFill>
                <a:latin typeface="Microsoft Yahei" panose="020B0503020204020204" pitchFamily="34" charset="-122"/>
                <a:ea typeface="Microsoft Yahei" panose="020B0503020204020204" pitchFamily="34" charset="-122"/>
              </a:rPr>
              <a:t>12</a:t>
            </a:r>
            <a:r>
              <a:rPr lang="zh-CN" altLang="en-US" sz="2000" dirty="0">
                <a:solidFill>
                  <a:srgbClr val="333333"/>
                </a:solidFill>
                <a:latin typeface="Microsoft Yahei" panose="020B0503020204020204" pitchFamily="34" charset="-122"/>
                <a:ea typeface="Microsoft Yahei" panose="020B0503020204020204" pitchFamily="34" charset="-122"/>
              </a:rPr>
              <a:t>月</a:t>
            </a:r>
            <a:r>
              <a:rPr lang="en-US" altLang="zh-CN" sz="2000" dirty="0">
                <a:solidFill>
                  <a:srgbClr val="333333"/>
                </a:solidFill>
                <a:latin typeface="Microsoft Yahei" panose="020B0503020204020204" pitchFamily="34" charset="-122"/>
                <a:ea typeface="Microsoft Yahei" panose="020B0503020204020204" pitchFamily="34" charset="-122"/>
              </a:rPr>
              <a:t>31</a:t>
            </a:r>
            <a:r>
              <a:rPr lang="zh-CN" altLang="en-US" sz="2000" dirty="0">
                <a:solidFill>
                  <a:srgbClr val="333333"/>
                </a:solidFill>
                <a:latin typeface="Microsoft Yahei" panose="020B0503020204020204" pitchFamily="34" charset="-122"/>
                <a:ea typeface="Microsoft Yahei" panose="020B0503020204020204" pitchFamily="34" charset="-122"/>
              </a:rPr>
              <a:t>日。</a:t>
            </a:r>
            <a:endParaRPr lang="en-US" altLang="zh-CN" sz="2000" dirty="0">
              <a:solidFill>
                <a:srgbClr val="333333"/>
              </a:solidFill>
              <a:latin typeface="Microsoft Yahei" panose="020B0503020204020204" pitchFamily="34" charset="-122"/>
              <a:ea typeface="Microsoft Yahei" panose="020B0503020204020204" pitchFamily="34" charset="-122"/>
            </a:endParaRPr>
          </a:p>
          <a:p>
            <a:endParaRPr lang="en-US" altLang="zh-CN" sz="2000" b="0" i="0" dirty="0">
              <a:solidFill>
                <a:srgbClr val="333333"/>
              </a:solidFill>
              <a:effectLst/>
              <a:latin typeface="Microsoft Yahei" panose="020B0503020204020204" pitchFamily="34" charset="-122"/>
              <a:ea typeface="Microsoft Yahei" panose="020B0503020204020204" pitchFamily="34" charset="-122"/>
            </a:endParaRPr>
          </a:p>
          <a:p>
            <a:r>
              <a:rPr lang="en-US" altLang="zh-CN" sz="2000" b="0" i="0" dirty="0">
                <a:solidFill>
                  <a:srgbClr val="333333"/>
                </a:solidFill>
                <a:effectLst/>
                <a:latin typeface="Microsoft Yahei" panose="020B0503020204020204" pitchFamily="34" charset="-122"/>
                <a:ea typeface="Microsoft Yahei" panose="020B0503020204020204" pitchFamily="34" charset="-122"/>
              </a:rPr>
              <a:t>2023</a:t>
            </a:r>
            <a:r>
              <a:rPr lang="zh-CN" altLang="en-US" sz="2000" b="0" i="0" dirty="0">
                <a:solidFill>
                  <a:srgbClr val="333333"/>
                </a:solidFill>
                <a:effectLst/>
                <a:latin typeface="Microsoft Yahei" panose="020B0503020204020204" pitchFamily="34" charset="-122"/>
                <a:ea typeface="Microsoft Yahei" panose="020B0503020204020204" pitchFamily="34" charset="-122"/>
              </a:rPr>
              <a:t>年</a:t>
            </a:r>
            <a:r>
              <a:rPr lang="en-US" altLang="zh-CN" sz="2000" b="0" i="0" dirty="0">
                <a:solidFill>
                  <a:srgbClr val="333333"/>
                </a:solidFill>
                <a:effectLst/>
                <a:latin typeface="Microsoft Yahei" panose="020B0503020204020204" pitchFamily="34" charset="-122"/>
                <a:ea typeface="Microsoft Yahei" panose="020B0503020204020204" pitchFamily="34" charset="-122"/>
              </a:rPr>
              <a:t>3</a:t>
            </a:r>
            <a:r>
              <a:rPr lang="zh-CN" altLang="en-US" sz="2000" b="0" i="0" dirty="0">
                <a:solidFill>
                  <a:srgbClr val="333333"/>
                </a:solidFill>
                <a:effectLst/>
                <a:latin typeface="Microsoft Yahei" panose="020B0503020204020204" pitchFamily="34" charset="-122"/>
                <a:ea typeface="Microsoft Yahei" panose="020B0503020204020204" pitchFamily="34" charset="-122"/>
              </a:rPr>
              <a:t>月</a:t>
            </a:r>
            <a:r>
              <a:rPr lang="en-US" altLang="zh-CN" sz="2000" b="0" i="0" dirty="0">
                <a:solidFill>
                  <a:srgbClr val="333333"/>
                </a:solidFill>
                <a:effectLst/>
                <a:latin typeface="Microsoft Yahei" panose="020B0503020204020204" pitchFamily="34" charset="-122"/>
                <a:ea typeface="Microsoft Yahei" panose="020B0503020204020204" pitchFamily="34" charset="-122"/>
              </a:rPr>
              <a:t>26</a:t>
            </a:r>
            <a:r>
              <a:rPr lang="zh-CN" altLang="en-US" sz="2000" b="0" i="0" dirty="0">
                <a:solidFill>
                  <a:srgbClr val="333333"/>
                </a:solidFill>
                <a:effectLst/>
                <a:latin typeface="Microsoft Yahei" panose="020B0503020204020204" pitchFamily="34" charset="-122"/>
                <a:ea typeface="Microsoft Yahei" panose="020B0503020204020204" pitchFamily="34" charset="-122"/>
              </a:rPr>
              <a:t>日</a:t>
            </a:r>
            <a:r>
              <a:rPr lang="en-US" altLang="zh-CN" sz="2000" b="0" i="0" dirty="0">
                <a:solidFill>
                  <a:srgbClr val="333333"/>
                </a:solidFill>
                <a:effectLst/>
                <a:latin typeface="Microsoft Yahei" panose="020B0503020204020204" pitchFamily="34" charset="-122"/>
                <a:ea typeface="Microsoft Yahei" panose="020B0503020204020204" pitchFamily="34" charset="-122"/>
              </a:rPr>
              <a:t>【</a:t>
            </a:r>
            <a:r>
              <a:rPr lang="zh-CN" altLang="en-US" sz="2000" b="0" i="0" dirty="0">
                <a:solidFill>
                  <a:srgbClr val="333333"/>
                </a:solidFill>
                <a:effectLst/>
                <a:latin typeface="Microsoft Yahei" panose="020B0503020204020204" pitchFamily="34" charset="-122"/>
                <a:ea typeface="Microsoft Yahei" panose="020B0503020204020204" pitchFamily="34" charset="-122"/>
              </a:rPr>
              <a:t>财政部 税务总局公告</a:t>
            </a:r>
            <a:r>
              <a:rPr lang="en-US" altLang="zh-CN" sz="2000" b="0" i="0" dirty="0">
                <a:solidFill>
                  <a:srgbClr val="333333"/>
                </a:solidFill>
                <a:effectLst/>
                <a:latin typeface="Microsoft Yahei" panose="020B0503020204020204" pitchFamily="34" charset="-122"/>
                <a:ea typeface="Microsoft Yahei" panose="020B0503020204020204" pitchFamily="34" charset="-122"/>
              </a:rPr>
              <a:t>2023</a:t>
            </a:r>
            <a:r>
              <a:rPr lang="zh-CN" altLang="en-US" sz="2000" b="0" i="0" dirty="0">
                <a:solidFill>
                  <a:srgbClr val="333333"/>
                </a:solidFill>
                <a:effectLst/>
                <a:latin typeface="Microsoft Yahei" panose="020B0503020204020204" pitchFamily="34" charset="-122"/>
                <a:ea typeface="Microsoft Yahei" panose="020B0503020204020204" pitchFamily="34" charset="-122"/>
              </a:rPr>
              <a:t>年第</a:t>
            </a:r>
            <a:r>
              <a:rPr lang="en-US" altLang="zh-CN" sz="2000" b="0" i="0" dirty="0">
                <a:solidFill>
                  <a:srgbClr val="333333"/>
                </a:solidFill>
                <a:effectLst/>
                <a:latin typeface="Microsoft Yahei" panose="020B0503020204020204" pitchFamily="34" charset="-122"/>
                <a:ea typeface="Microsoft Yahei" panose="020B0503020204020204" pitchFamily="34" charset="-122"/>
              </a:rPr>
              <a:t>6</a:t>
            </a:r>
            <a:r>
              <a:rPr lang="zh-CN" altLang="en-US" sz="2000" b="0" i="0" dirty="0">
                <a:solidFill>
                  <a:srgbClr val="333333"/>
                </a:solidFill>
                <a:effectLst/>
                <a:latin typeface="Microsoft Yahei" panose="020B0503020204020204" pitchFamily="34" charset="-122"/>
                <a:ea typeface="Microsoft Yahei" panose="020B0503020204020204" pitchFamily="34" charset="-122"/>
              </a:rPr>
              <a:t>号</a:t>
            </a:r>
            <a:r>
              <a:rPr lang="en-US" altLang="zh-CN" sz="2000" dirty="0">
                <a:solidFill>
                  <a:srgbClr val="333333"/>
                </a:solidFill>
                <a:latin typeface="Microsoft Yahei" panose="020B0503020204020204" pitchFamily="34" charset="-122"/>
                <a:ea typeface="Microsoft Yahei" panose="020B0503020204020204" pitchFamily="34" charset="-122"/>
              </a:rPr>
              <a:t>】</a:t>
            </a:r>
            <a:r>
              <a:rPr lang="zh-CN" altLang="en-US" sz="2000" dirty="0">
                <a:solidFill>
                  <a:srgbClr val="333333"/>
                </a:solidFill>
                <a:latin typeface="Microsoft Yahei" panose="020B0503020204020204" pitchFamily="34" charset="-122"/>
                <a:ea typeface="Microsoft Yahei" panose="020B0503020204020204" pitchFamily="34" charset="-122"/>
              </a:rPr>
              <a:t>，对小型微利企业年应纳税税所得额超过</a:t>
            </a:r>
            <a:r>
              <a:rPr lang="en-US" altLang="zh-CN" sz="2000" dirty="0">
                <a:solidFill>
                  <a:srgbClr val="333333"/>
                </a:solidFill>
                <a:latin typeface="Microsoft Yahei" panose="020B0503020204020204" pitchFamily="34" charset="-122"/>
                <a:ea typeface="Microsoft Yahei" panose="020B0503020204020204" pitchFamily="34" charset="-122"/>
              </a:rPr>
              <a:t>100</a:t>
            </a:r>
            <a:r>
              <a:rPr lang="zh-CN" altLang="en-US" sz="2000" dirty="0">
                <a:solidFill>
                  <a:srgbClr val="333333"/>
                </a:solidFill>
                <a:latin typeface="Microsoft Yahei" panose="020B0503020204020204" pitchFamily="34" charset="-122"/>
                <a:ea typeface="Microsoft Yahei" panose="020B0503020204020204" pitchFamily="34" charset="-122"/>
              </a:rPr>
              <a:t>万元但不超过</a:t>
            </a:r>
            <a:r>
              <a:rPr lang="en-US" altLang="zh-CN" sz="2000" dirty="0">
                <a:solidFill>
                  <a:srgbClr val="333333"/>
                </a:solidFill>
                <a:latin typeface="Microsoft Yahei" panose="020B0503020204020204" pitchFamily="34" charset="-122"/>
                <a:ea typeface="Microsoft Yahei" panose="020B0503020204020204" pitchFamily="34" charset="-122"/>
              </a:rPr>
              <a:t>300</a:t>
            </a:r>
            <a:r>
              <a:rPr lang="zh-CN" altLang="en-US" sz="2000" dirty="0">
                <a:solidFill>
                  <a:srgbClr val="333333"/>
                </a:solidFill>
                <a:latin typeface="Microsoft Yahei" panose="020B0503020204020204" pitchFamily="34" charset="-122"/>
                <a:ea typeface="Microsoft Yahei" panose="020B0503020204020204" pitchFamily="34" charset="-122"/>
              </a:rPr>
              <a:t>万元的部分，减按</a:t>
            </a:r>
            <a:r>
              <a:rPr lang="en-US" altLang="zh-CN" sz="2000" dirty="0">
                <a:solidFill>
                  <a:srgbClr val="333333"/>
                </a:solidFill>
                <a:latin typeface="Microsoft Yahei" panose="020B0503020204020204" pitchFamily="34" charset="-122"/>
                <a:ea typeface="Microsoft Yahei" panose="020B0503020204020204" pitchFamily="34" charset="-122"/>
              </a:rPr>
              <a:t>25%</a:t>
            </a:r>
            <a:r>
              <a:rPr lang="zh-CN" altLang="en-US" sz="2000" dirty="0">
                <a:solidFill>
                  <a:srgbClr val="333333"/>
                </a:solidFill>
                <a:latin typeface="Microsoft Yahei" panose="020B0503020204020204" pitchFamily="34" charset="-122"/>
                <a:ea typeface="Microsoft Yahei" panose="020B0503020204020204" pitchFamily="34" charset="-122"/>
              </a:rPr>
              <a:t>计入应纳税所得额，按</a:t>
            </a:r>
            <a:r>
              <a:rPr lang="en-US" altLang="zh-CN" sz="2000" dirty="0">
                <a:solidFill>
                  <a:srgbClr val="333333"/>
                </a:solidFill>
                <a:latin typeface="Microsoft Yahei" panose="020B0503020204020204" pitchFamily="34" charset="-122"/>
                <a:ea typeface="Microsoft Yahei" panose="020B0503020204020204" pitchFamily="34" charset="-122"/>
              </a:rPr>
              <a:t>20%</a:t>
            </a:r>
            <a:r>
              <a:rPr lang="zh-CN" altLang="en-US" sz="2000" dirty="0">
                <a:solidFill>
                  <a:srgbClr val="333333"/>
                </a:solidFill>
                <a:latin typeface="Microsoft Yahei" panose="020B0503020204020204" pitchFamily="34" charset="-122"/>
                <a:ea typeface="Microsoft Yahei" panose="020B0503020204020204" pitchFamily="34" charset="-122"/>
              </a:rPr>
              <a:t>税率缴纳企业所得税，执行期限为</a:t>
            </a:r>
            <a:r>
              <a:rPr lang="en-US" altLang="zh-CN" sz="2000" dirty="0">
                <a:solidFill>
                  <a:srgbClr val="333333"/>
                </a:solidFill>
                <a:latin typeface="Microsoft Yahei" panose="020B0503020204020204" pitchFamily="34" charset="-122"/>
                <a:ea typeface="Microsoft Yahei" panose="020B0503020204020204" pitchFamily="34" charset="-122"/>
              </a:rPr>
              <a:t>2022</a:t>
            </a:r>
            <a:r>
              <a:rPr lang="zh-CN" altLang="en-US" sz="2000" dirty="0">
                <a:solidFill>
                  <a:srgbClr val="333333"/>
                </a:solidFill>
                <a:latin typeface="Microsoft Yahei" panose="020B0503020204020204" pitchFamily="34" charset="-122"/>
                <a:ea typeface="Microsoft Yahei" panose="020B0503020204020204" pitchFamily="34" charset="-122"/>
              </a:rPr>
              <a:t>年</a:t>
            </a:r>
            <a:r>
              <a:rPr lang="en-US" altLang="zh-CN" sz="2000" dirty="0">
                <a:solidFill>
                  <a:srgbClr val="333333"/>
                </a:solidFill>
                <a:latin typeface="Microsoft Yahei" panose="020B0503020204020204" pitchFamily="34" charset="-122"/>
                <a:ea typeface="Microsoft Yahei" panose="020B0503020204020204" pitchFamily="34" charset="-122"/>
              </a:rPr>
              <a:t>1</a:t>
            </a:r>
            <a:r>
              <a:rPr lang="zh-CN" altLang="en-US" sz="2000" dirty="0">
                <a:solidFill>
                  <a:srgbClr val="333333"/>
                </a:solidFill>
                <a:latin typeface="Microsoft Yahei" panose="020B0503020204020204" pitchFamily="34" charset="-122"/>
                <a:ea typeface="Microsoft Yahei" panose="020B0503020204020204" pitchFamily="34" charset="-122"/>
              </a:rPr>
              <a:t>月</a:t>
            </a:r>
            <a:r>
              <a:rPr lang="en-US" altLang="zh-CN" sz="2000" dirty="0">
                <a:solidFill>
                  <a:srgbClr val="333333"/>
                </a:solidFill>
                <a:latin typeface="Microsoft Yahei" panose="020B0503020204020204" pitchFamily="34" charset="-122"/>
                <a:ea typeface="Microsoft Yahei" panose="020B0503020204020204" pitchFamily="34" charset="-122"/>
              </a:rPr>
              <a:t>1</a:t>
            </a:r>
            <a:r>
              <a:rPr lang="zh-CN" altLang="en-US" sz="2000" dirty="0">
                <a:solidFill>
                  <a:srgbClr val="333333"/>
                </a:solidFill>
                <a:latin typeface="Microsoft Yahei" panose="020B0503020204020204" pitchFamily="34" charset="-122"/>
                <a:ea typeface="Microsoft Yahei" panose="020B0503020204020204" pitchFamily="34" charset="-122"/>
              </a:rPr>
              <a:t>日</a:t>
            </a:r>
            <a:r>
              <a:rPr lang="en-US" altLang="zh-CN" sz="2000" dirty="0">
                <a:solidFill>
                  <a:srgbClr val="333333"/>
                </a:solidFill>
                <a:latin typeface="Microsoft Yahei" panose="020B0503020204020204" pitchFamily="34" charset="-122"/>
                <a:ea typeface="Microsoft Yahei" panose="020B0503020204020204" pitchFamily="34" charset="-122"/>
              </a:rPr>
              <a:t>-2024</a:t>
            </a:r>
            <a:r>
              <a:rPr lang="zh-CN" altLang="en-US" sz="2000" dirty="0">
                <a:solidFill>
                  <a:srgbClr val="333333"/>
                </a:solidFill>
                <a:latin typeface="Microsoft Yahei" panose="020B0503020204020204" pitchFamily="34" charset="-122"/>
                <a:ea typeface="Microsoft Yahei" panose="020B0503020204020204" pitchFamily="34" charset="-122"/>
              </a:rPr>
              <a:t>年</a:t>
            </a:r>
            <a:r>
              <a:rPr lang="en-US" altLang="zh-CN" sz="2000" dirty="0">
                <a:solidFill>
                  <a:srgbClr val="333333"/>
                </a:solidFill>
                <a:latin typeface="Microsoft Yahei" panose="020B0503020204020204" pitchFamily="34" charset="-122"/>
                <a:ea typeface="Microsoft Yahei" panose="020B0503020204020204" pitchFamily="34" charset="-122"/>
              </a:rPr>
              <a:t>12</a:t>
            </a:r>
            <a:r>
              <a:rPr lang="zh-CN" altLang="en-US" sz="2000" dirty="0">
                <a:solidFill>
                  <a:srgbClr val="333333"/>
                </a:solidFill>
                <a:latin typeface="Microsoft Yahei" panose="020B0503020204020204" pitchFamily="34" charset="-122"/>
                <a:ea typeface="Microsoft Yahei" panose="020B0503020204020204" pitchFamily="34" charset="-122"/>
              </a:rPr>
              <a:t>月</a:t>
            </a:r>
            <a:r>
              <a:rPr lang="en-US" altLang="zh-CN" sz="2000" dirty="0">
                <a:solidFill>
                  <a:srgbClr val="333333"/>
                </a:solidFill>
                <a:latin typeface="Microsoft Yahei" panose="020B0503020204020204" pitchFamily="34" charset="-122"/>
                <a:ea typeface="Microsoft Yahei" panose="020B0503020204020204" pitchFamily="34" charset="-122"/>
              </a:rPr>
              <a:t>31</a:t>
            </a:r>
            <a:r>
              <a:rPr lang="zh-CN" altLang="en-US" sz="2000" dirty="0">
                <a:solidFill>
                  <a:srgbClr val="333333"/>
                </a:solidFill>
                <a:latin typeface="Microsoft Yahei" panose="020B0503020204020204" pitchFamily="34" charset="-122"/>
                <a:ea typeface="Microsoft Yahei" panose="020B0503020204020204" pitchFamily="34" charset="-122"/>
              </a:rPr>
              <a:t>日。</a:t>
            </a:r>
            <a:endParaRPr lang="en-US" altLang="zh-CN" sz="2000" dirty="0">
              <a:solidFill>
                <a:srgbClr val="333333"/>
              </a:solidFill>
              <a:latin typeface="Microsoft Yahei" panose="020B0503020204020204" pitchFamily="34" charset="-122"/>
              <a:ea typeface="Microsoft Yahei" panose="020B0503020204020204" pitchFamily="34" charset="-122"/>
            </a:endParaRPr>
          </a:p>
          <a:p>
            <a:endParaRPr lang="en-US" altLang="zh-CN" sz="2400" b="0" i="0" dirty="0">
              <a:solidFill>
                <a:srgbClr val="333333"/>
              </a:solidFill>
              <a:effectLst/>
              <a:latin typeface="Microsoft Yahei" panose="020B0503020204020204" pitchFamily="34" charset="-122"/>
              <a:ea typeface="Microsoft Yahei" panose="020B0503020204020204" pitchFamily="34" charset="-122"/>
            </a:endParaRPr>
          </a:p>
          <a:p>
            <a:endParaRPr lang="en-US" altLang="zh-CN" sz="2400" b="0" i="0" dirty="0">
              <a:solidFill>
                <a:srgbClr val="333333"/>
              </a:solidFill>
              <a:effectLst/>
              <a:latin typeface="Microsoft Yahei" panose="020B0503020204020204" pitchFamily="34" charset="-122"/>
              <a:ea typeface="Microsoft Yahei" panose="020B0503020204020204" pitchFamily="34" charset="-122"/>
            </a:endParaRPr>
          </a:p>
        </p:txBody>
      </p:sp>
      <p:sp>
        <p:nvSpPr>
          <p:cNvPr id="44" name="TextBox 7">
            <a:extLst>
              <a:ext uri="{FF2B5EF4-FFF2-40B4-BE49-F238E27FC236}">
                <a16:creationId xmlns:a16="http://schemas.microsoft.com/office/drawing/2014/main" id="{21C2C224-018B-62F6-3F21-6012CCCC5CD1}"/>
              </a:ext>
            </a:extLst>
          </p:cNvPr>
          <p:cNvSpPr txBox="1"/>
          <p:nvPr/>
        </p:nvSpPr>
        <p:spPr>
          <a:xfrm>
            <a:off x="1705893" y="620688"/>
            <a:ext cx="7118934" cy="923330"/>
          </a:xfrm>
          <a:prstGeom prst="rect">
            <a:avLst/>
          </a:prstGeom>
          <a:noFill/>
        </p:spPr>
        <p:txBody>
          <a:bodyPr wrap="square" rtlCol="0">
            <a:spAutoFit/>
          </a:bodyPr>
          <a:lstStyle/>
          <a:p>
            <a:pPr>
              <a:defRPr/>
            </a:pPr>
            <a:r>
              <a:rPr lang="zh-CN" altLang="en-US" sz="5400" b="1" dirty="0">
                <a:latin typeface="微软雅黑" panose="020B0503020204020204" pitchFamily="34" charset="-122"/>
                <a:ea typeface="微软雅黑" panose="020B0503020204020204" pitchFamily="34" charset="-122"/>
              </a:rPr>
              <a:t>企业所得税</a:t>
            </a:r>
            <a:r>
              <a:rPr lang="zh-CN" altLang="en-US" sz="4400" b="1" dirty="0">
                <a:latin typeface="微软雅黑" panose="020B0503020204020204" pitchFamily="34" charset="-122"/>
                <a:ea typeface="微软雅黑" panose="020B0503020204020204" pitchFamily="34" charset="-122"/>
              </a:rPr>
              <a:t>小型微利企业</a:t>
            </a:r>
          </a:p>
        </p:txBody>
      </p:sp>
    </p:spTree>
    <p:extLst>
      <p:ext uri="{BB962C8B-B14F-4D97-AF65-F5344CB8AC3E}">
        <p14:creationId xmlns:p14="http://schemas.microsoft.com/office/powerpoint/2010/main" val="1306790907"/>
      </p:ext>
    </p:extLst>
  </p:cSld>
  <p:clrMapOvr>
    <a:masterClrMapping/>
  </p:clrMapOvr>
  <p:transition spd="slow" advTm="3000">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矩形: 圆角 44">
            <a:extLst>
              <a:ext uri="{FF2B5EF4-FFF2-40B4-BE49-F238E27FC236}">
                <a16:creationId xmlns:a16="http://schemas.microsoft.com/office/drawing/2014/main" id="{9F256161-964E-5481-3632-6EE67C989D5D}"/>
              </a:ext>
            </a:extLst>
          </p:cNvPr>
          <p:cNvSpPr/>
          <p:nvPr/>
        </p:nvSpPr>
        <p:spPr bwMode="auto">
          <a:xfrm>
            <a:off x="1705893" y="1916832"/>
            <a:ext cx="8341293" cy="3960431"/>
          </a:xfrm>
          <a:prstGeom prst="roundRect">
            <a:avLst>
              <a:gd name="adj" fmla="val 4360"/>
            </a:avLst>
          </a:prstGeom>
          <a:solidFill>
            <a:schemeClr val="accent2"/>
          </a:solidFill>
          <a:ln w="9525" cap="flat" cmpd="sng" algn="ctr">
            <a:solidFill>
              <a:schemeClr val="accent3"/>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dirty="0">
              <a:ln>
                <a:noFill/>
              </a:ln>
              <a:solidFill>
                <a:schemeClr val="tx1"/>
              </a:solidFill>
              <a:effectLst/>
              <a:latin typeface="Arial" panose="020B0604020202020204" pitchFamily="34" charset="0"/>
              <a:ea typeface="宋体" panose="02010600030101010101" pitchFamily="2" charset="-122"/>
            </a:endParaRPr>
          </a:p>
        </p:txBody>
      </p:sp>
      <p:sp>
        <p:nvSpPr>
          <p:cNvPr id="8" name="Freeform 7"/>
          <p:cNvSpPr/>
          <p:nvPr/>
        </p:nvSpPr>
        <p:spPr bwMode="auto">
          <a:xfrm>
            <a:off x="697781" y="1855788"/>
            <a:ext cx="736600" cy="1571625"/>
          </a:xfrm>
          <a:custGeom>
            <a:avLst/>
            <a:gdLst>
              <a:gd name="T0" fmla="*/ 0 w 968"/>
              <a:gd name="T1" fmla="*/ 0 h 2062"/>
              <a:gd name="T2" fmla="*/ 305 w 968"/>
              <a:gd name="T3" fmla="*/ 0 h 2062"/>
              <a:gd name="T4" fmla="*/ 968 w 968"/>
              <a:gd name="T5" fmla="*/ 2062 h 2062"/>
              <a:gd name="T6" fmla="*/ 663 w 968"/>
              <a:gd name="T7" fmla="*/ 2062 h 2062"/>
              <a:gd name="T8" fmla="*/ 0 w 968"/>
              <a:gd name="T9" fmla="*/ 0 h 2062"/>
            </a:gdLst>
            <a:ahLst/>
            <a:cxnLst>
              <a:cxn ang="0">
                <a:pos x="T0" y="T1"/>
              </a:cxn>
              <a:cxn ang="0">
                <a:pos x="T2" y="T3"/>
              </a:cxn>
              <a:cxn ang="0">
                <a:pos x="T4" y="T5"/>
              </a:cxn>
              <a:cxn ang="0">
                <a:pos x="T6" y="T7"/>
              </a:cxn>
              <a:cxn ang="0">
                <a:pos x="T8" y="T9"/>
              </a:cxn>
            </a:cxnLst>
            <a:rect l="0" t="0" r="r" b="b"/>
            <a:pathLst>
              <a:path w="968" h="2062">
                <a:moveTo>
                  <a:pt x="0" y="0"/>
                </a:moveTo>
                <a:lnTo>
                  <a:pt x="305" y="0"/>
                </a:lnTo>
                <a:lnTo>
                  <a:pt x="968" y="2062"/>
                </a:lnTo>
                <a:lnTo>
                  <a:pt x="663" y="2062"/>
                </a:lnTo>
                <a:lnTo>
                  <a:pt x="0" y="0"/>
                </a:lnTo>
                <a:close/>
              </a:path>
            </a:pathLst>
          </a:custGeom>
          <a:solidFill>
            <a:srgbClr val="28424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 name="Freeform 8"/>
          <p:cNvSpPr/>
          <p:nvPr/>
        </p:nvSpPr>
        <p:spPr bwMode="auto">
          <a:xfrm>
            <a:off x="697781" y="3427413"/>
            <a:ext cx="736600" cy="1571625"/>
          </a:xfrm>
          <a:custGeom>
            <a:avLst/>
            <a:gdLst>
              <a:gd name="T0" fmla="*/ 968 w 968"/>
              <a:gd name="T1" fmla="*/ 0 h 2063"/>
              <a:gd name="T2" fmla="*/ 305 w 968"/>
              <a:gd name="T3" fmla="*/ 2063 h 2063"/>
              <a:gd name="T4" fmla="*/ 0 w 968"/>
              <a:gd name="T5" fmla="*/ 2063 h 2063"/>
              <a:gd name="T6" fmla="*/ 663 w 968"/>
              <a:gd name="T7" fmla="*/ 0 h 2063"/>
              <a:gd name="T8" fmla="*/ 968 w 968"/>
              <a:gd name="T9" fmla="*/ 0 h 2063"/>
            </a:gdLst>
            <a:ahLst/>
            <a:cxnLst>
              <a:cxn ang="0">
                <a:pos x="T0" y="T1"/>
              </a:cxn>
              <a:cxn ang="0">
                <a:pos x="T2" y="T3"/>
              </a:cxn>
              <a:cxn ang="0">
                <a:pos x="T4" y="T5"/>
              </a:cxn>
              <a:cxn ang="0">
                <a:pos x="T6" y="T7"/>
              </a:cxn>
              <a:cxn ang="0">
                <a:pos x="T8" y="T9"/>
              </a:cxn>
            </a:cxnLst>
            <a:rect l="0" t="0" r="r" b="b"/>
            <a:pathLst>
              <a:path w="968" h="2063">
                <a:moveTo>
                  <a:pt x="968" y="0"/>
                </a:moveTo>
                <a:lnTo>
                  <a:pt x="305" y="2063"/>
                </a:lnTo>
                <a:lnTo>
                  <a:pt x="0" y="2063"/>
                </a:lnTo>
                <a:lnTo>
                  <a:pt x="663" y="0"/>
                </a:lnTo>
                <a:lnTo>
                  <a:pt x="968" y="0"/>
                </a:lnTo>
                <a:close/>
              </a:path>
            </a:pathLst>
          </a:custGeom>
          <a:solidFill>
            <a:srgbClr val="008F8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 name="Freeform 11">
            <a:extLst>
              <a:ext uri="{FF2B5EF4-FFF2-40B4-BE49-F238E27FC236}">
                <a16:creationId xmlns:a16="http://schemas.microsoft.com/office/drawing/2014/main" id="{C43B7806-F225-AB3E-6FFF-27D4C365B292}"/>
              </a:ext>
            </a:extLst>
          </p:cNvPr>
          <p:cNvSpPr/>
          <p:nvPr/>
        </p:nvSpPr>
        <p:spPr bwMode="auto">
          <a:xfrm>
            <a:off x="1597148" y="2044233"/>
            <a:ext cx="107950" cy="630237"/>
          </a:xfrm>
          <a:custGeom>
            <a:avLst/>
            <a:gdLst>
              <a:gd name="T0" fmla="*/ 139 w 139"/>
              <a:gd name="T1" fmla="*/ 0 h 806"/>
              <a:gd name="T2" fmla="*/ 0 w 139"/>
              <a:gd name="T3" fmla="*/ 110 h 806"/>
              <a:gd name="T4" fmla="*/ 0 w 139"/>
              <a:gd name="T5" fmla="*/ 806 h 806"/>
              <a:gd name="T6" fmla="*/ 139 w 139"/>
              <a:gd name="T7" fmla="*/ 696 h 806"/>
              <a:gd name="T8" fmla="*/ 139 w 139"/>
              <a:gd name="T9" fmla="*/ 0 h 806"/>
            </a:gdLst>
            <a:ahLst/>
            <a:cxnLst>
              <a:cxn ang="0">
                <a:pos x="T0" y="T1"/>
              </a:cxn>
              <a:cxn ang="0">
                <a:pos x="T2" y="T3"/>
              </a:cxn>
              <a:cxn ang="0">
                <a:pos x="T4" y="T5"/>
              </a:cxn>
              <a:cxn ang="0">
                <a:pos x="T6" y="T7"/>
              </a:cxn>
              <a:cxn ang="0">
                <a:pos x="T8" y="T9"/>
              </a:cxn>
            </a:cxnLst>
            <a:rect l="0" t="0" r="r" b="b"/>
            <a:pathLst>
              <a:path w="139" h="806">
                <a:moveTo>
                  <a:pt x="139" y="0"/>
                </a:moveTo>
                <a:lnTo>
                  <a:pt x="0" y="110"/>
                </a:lnTo>
                <a:lnTo>
                  <a:pt x="0" y="806"/>
                </a:lnTo>
                <a:lnTo>
                  <a:pt x="139" y="696"/>
                </a:lnTo>
                <a:lnTo>
                  <a:pt x="139" y="0"/>
                </a:lnTo>
                <a:close/>
              </a:path>
            </a:pathLst>
          </a:custGeom>
          <a:solidFill>
            <a:schemeClr val="accent1"/>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7" name="Freeform 12">
            <a:extLst>
              <a:ext uri="{FF2B5EF4-FFF2-40B4-BE49-F238E27FC236}">
                <a16:creationId xmlns:a16="http://schemas.microsoft.com/office/drawing/2014/main" id="{707D5F5E-8C2A-F9B0-CAA7-98E82D489B7B}"/>
              </a:ext>
            </a:extLst>
          </p:cNvPr>
          <p:cNvSpPr/>
          <p:nvPr/>
        </p:nvSpPr>
        <p:spPr bwMode="auto">
          <a:xfrm>
            <a:off x="1597147" y="2129958"/>
            <a:ext cx="2989065" cy="544512"/>
          </a:xfrm>
          <a:custGeom>
            <a:avLst/>
            <a:gdLst>
              <a:gd name="T0" fmla="*/ 3591 w 3591"/>
              <a:gd name="T1" fmla="*/ 0 h 696"/>
              <a:gd name="T2" fmla="*/ 0 w 3591"/>
              <a:gd name="T3" fmla="*/ 0 h 696"/>
              <a:gd name="T4" fmla="*/ 0 w 3591"/>
              <a:gd name="T5" fmla="*/ 696 h 696"/>
              <a:gd name="T6" fmla="*/ 3591 w 3591"/>
              <a:gd name="T7" fmla="*/ 696 h 696"/>
              <a:gd name="T8" fmla="*/ 3383 w 3591"/>
              <a:gd name="T9" fmla="*/ 353 h 696"/>
              <a:gd name="T10" fmla="*/ 3591 w 3591"/>
              <a:gd name="T11" fmla="*/ 0 h 696"/>
            </a:gdLst>
            <a:ahLst/>
            <a:cxnLst>
              <a:cxn ang="0">
                <a:pos x="T0" y="T1"/>
              </a:cxn>
              <a:cxn ang="0">
                <a:pos x="T2" y="T3"/>
              </a:cxn>
              <a:cxn ang="0">
                <a:pos x="T4" y="T5"/>
              </a:cxn>
              <a:cxn ang="0">
                <a:pos x="T6" y="T7"/>
              </a:cxn>
              <a:cxn ang="0">
                <a:pos x="T8" y="T9"/>
              </a:cxn>
              <a:cxn ang="0">
                <a:pos x="T10" y="T11"/>
              </a:cxn>
            </a:cxnLst>
            <a:rect l="0" t="0" r="r" b="b"/>
            <a:pathLst>
              <a:path w="3591" h="696">
                <a:moveTo>
                  <a:pt x="3591" y="0"/>
                </a:moveTo>
                <a:lnTo>
                  <a:pt x="0" y="0"/>
                </a:lnTo>
                <a:lnTo>
                  <a:pt x="0" y="696"/>
                </a:lnTo>
                <a:lnTo>
                  <a:pt x="3591" y="696"/>
                </a:lnTo>
                <a:lnTo>
                  <a:pt x="3383" y="353"/>
                </a:lnTo>
                <a:lnTo>
                  <a:pt x="3591" y="0"/>
                </a:lnTo>
                <a:close/>
              </a:path>
            </a:pathLst>
          </a:custGeom>
          <a:solidFill>
            <a:schemeClr val="bg2"/>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10" name="TextBox 7">
            <a:extLst>
              <a:ext uri="{FF2B5EF4-FFF2-40B4-BE49-F238E27FC236}">
                <a16:creationId xmlns:a16="http://schemas.microsoft.com/office/drawing/2014/main" id="{3FBD5DDB-CCC0-CA04-921A-8EAABF167726}"/>
              </a:ext>
            </a:extLst>
          </p:cNvPr>
          <p:cNvSpPr txBox="1"/>
          <p:nvPr/>
        </p:nvSpPr>
        <p:spPr>
          <a:xfrm>
            <a:off x="1850925" y="2149533"/>
            <a:ext cx="3251199" cy="492443"/>
          </a:xfrm>
          <a:prstGeom prst="rect">
            <a:avLst/>
          </a:prstGeom>
          <a:noFill/>
        </p:spPr>
        <p:txBody>
          <a:bodyPr wrap="square" rtlCol="0">
            <a:spAutoFit/>
          </a:bodyPr>
          <a:lstStyle>
            <a:defPPr>
              <a:defRPr lang="zh-CN"/>
            </a:defPPr>
            <a:lvl1pPr>
              <a:defRPr sz="2600">
                <a:solidFill>
                  <a:schemeClr val="accent1"/>
                </a:solidFill>
                <a:latin typeface="+mn-ea"/>
                <a:ea typeface="+mn-ea"/>
              </a:defRPr>
            </a:lvl1pPr>
          </a:lstStyle>
          <a:p>
            <a:r>
              <a:rPr lang="zh-CN" altLang="en-US" dirty="0">
                <a:solidFill>
                  <a:schemeClr val="accent2"/>
                </a:solidFill>
              </a:rPr>
              <a:t>政策变动</a:t>
            </a:r>
          </a:p>
        </p:txBody>
      </p:sp>
      <p:cxnSp>
        <p:nvCxnSpPr>
          <p:cNvPr id="11" name="直接连接符 10">
            <a:extLst>
              <a:ext uri="{FF2B5EF4-FFF2-40B4-BE49-F238E27FC236}">
                <a16:creationId xmlns:a16="http://schemas.microsoft.com/office/drawing/2014/main" id="{F8059386-6927-3425-53C0-05E280FAA31C}"/>
              </a:ext>
            </a:extLst>
          </p:cNvPr>
          <p:cNvCxnSpPr/>
          <p:nvPr/>
        </p:nvCxnSpPr>
        <p:spPr bwMode="auto">
          <a:xfrm>
            <a:off x="625773" y="1715297"/>
            <a:ext cx="10404423" cy="0"/>
          </a:xfrm>
          <a:prstGeom prst="line">
            <a:avLst/>
          </a:prstGeom>
          <a:solidFill>
            <a:schemeClr val="accent1"/>
          </a:solidFill>
          <a:ln w="9525" cap="flat" cmpd="sng" algn="ctr">
            <a:solidFill>
              <a:schemeClr val="accent3"/>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Freeform 5">
            <a:extLst>
              <a:ext uri="{FF2B5EF4-FFF2-40B4-BE49-F238E27FC236}">
                <a16:creationId xmlns:a16="http://schemas.microsoft.com/office/drawing/2014/main" id="{5FB56384-00B1-9E90-A9B5-6B74004E3EA2}"/>
              </a:ext>
            </a:extLst>
          </p:cNvPr>
          <p:cNvSpPr/>
          <p:nvPr/>
        </p:nvSpPr>
        <p:spPr bwMode="auto">
          <a:xfrm flipH="1">
            <a:off x="8967861" y="0"/>
            <a:ext cx="3251200" cy="6858000"/>
          </a:xfrm>
          <a:custGeom>
            <a:avLst/>
            <a:gdLst>
              <a:gd name="T0" fmla="*/ 1492 w 4271"/>
              <a:gd name="T1" fmla="*/ 0 h 9000"/>
              <a:gd name="T2" fmla="*/ 4270 w 4271"/>
              <a:gd name="T3" fmla="*/ 0 h 9000"/>
              <a:gd name="T4" fmla="*/ 2778 w 4271"/>
              <a:gd name="T5" fmla="*/ 4497 h 9000"/>
              <a:gd name="T6" fmla="*/ 4271 w 4271"/>
              <a:gd name="T7" fmla="*/ 9000 h 9000"/>
              <a:gd name="T8" fmla="*/ 1493 w 4271"/>
              <a:gd name="T9" fmla="*/ 9000 h 9000"/>
              <a:gd name="T10" fmla="*/ 0 w 4271"/>
              <a:gd name="T11" fmla="*/ 4497 h 9000"/>
              <a:gd name="T12" fmla="*/ 1492 w 4271"/>
              <a:gd name="T13" fmla="*/ 0 h 9000"/>
            </a:gdLst>
            <a:ahLst/>
            <a:cxnLst>
              <a:cxn ang="0">
                <a:pos x="T0" y="T1"/>
              </a:cxn>
              <a:cxn ang="0">
                <a:pos x="T2" y="T3"/>
              </a:cxn>
              <a:cxn ang="0">
                <a:pos x="T4" y="T5"/>
              </a:cxn>
              <a:cxn ang="0">
                <a:pos x="T6" y="T7"/>
              </a:cxn>
              <a:cxn ang="0">
                <a:pos x="T8" y="T9"/>
              </a:cxn>
              <a:cxn ang="0">
                <a:pos x="T10" y="T11"/>
              </a:cxn>
              <a:cxn ang="0">
                <a:pos x="T12" y="T13"/>
              </a:cxn>
            </a:cxnLst>
            <a:rect l="0" t="0" r="r" b="b"/>
            <a:pathLst>
              <a:path w="4271" h="9000">
                <a:moveTo>
                  <a:pt x="1492" y="0"/>
                </a:moveTo>
                <a:lnTo>
                  <a:pt x="4270" y="0"/>
                </a:lnTo>
                <a:lnTo>
                  <a:pt x="2778" y="4497"/>
                </a:lnTo>
                <a:lnTo>
                  <a:pt x="4271" y="9000"/>
                </a:lnTo>
                <a:lnTo>
                  <a:pt x="1493" y="9000"/>
                </a:lnTo>
                <a:lnTo>
                  <a:pt x="0" y="4497"/>
                </a:lnTo>
                <a:lnTo>
                  <a:pt x="1492" y="0"/>
                </a:lnTo>
                <a:close/>
              </a:path>
            </a:pathLst>
          </a:custGeom>
          <a:blipFill>
            <a:blip r:embed="rId3"/>
            <a:stretch>
              <a:fillRect/>
            </a:stretch>
          </a:blipFill>
          <a:ln>
            <a:noFill/>
          </a:ln>
        </p:spPr>
        <p:txBody>
          <a:bodyPr vert="horz" wrap="square" lIns="91440" tIns="45720" rIns="91440" bIns="45720" numCol="1" anchor="t" anchorCtr="0" compatLnSpc="1"/>
          <a:lstStyle/>
          <a:p>
            <a:endParaRPr lang="zh-CN" altLang="en-US"/>
          </a:p>
        </p:txBody>
      </p:sp>
      <p:sp>
        <p:nvSpPr>
          <p:cNvPr id="30" name="TextBox 29">
            <a:extLst>
              <a:ext uri="{FF2B5EF4-FFF2-40B4-BE49-F238E27FC236}">
                <a16:creationId xmlns:a16="http://schemas.microsoft.com/office/drawing/2014/main" id="{FA3200B7-B78F-BD65-4B1A-48859272A7DE}"/>
              </a:ext>
            </a:extLst>
          </p:cNvPr>
          <p:cNvSpPr txBox="1"/>
          <p:nvPr/>
        </p:nvSpPr>
        <p:spPr>
          <a:xfrm>
            <a:off x="3055426" y="3617637"/>
            <a:ext cx="894797" cy="584775"/>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3200" i="0" u="none" strike="noStrike" kern="1200" cap="none" spc="0" normalizeH="0" baseline="0" noProof="0" dirty="0">
                <a:ln>
                  <a:noFill/>
                </a:ln>
                <a:solidFill>
                  <a:prstClr val="white"/>
                </a:solidFill>
                <a:effectLst/>
                <a:uLnTx/>
                <a:uFillTx/>
                <a:latin typeface="Lifeline JL" panose="00000400000000000000" pitchFamily="2" charset="0"/>
                <a:cs typeface="+mn-ea"/>
                <a:sym typeface="+mn-lt"/>
              </a:rPr>
              <a:t>25%</a:t>
            </a:r>
          </a:p>
        </p:txBody>
      </p:sp>
      <p:sp>
        <p:nvSpPr>
          <p:cNvPr id="43" name="矩形 42">
            <a:extLst>
              <a:ext uri="{FF2B5EF4-FFF2-40B4-BE49-F238E27FC236}">
                <a16:creationId xmlns:a16="http://schemas.microsoft.com/office/drawing/2014/main" id="{5F433ABF-7836-BF57-3F1C-566950DB5545}"/>
              </a:ext>
            </a:extLst>
          </p:cNvPr>
          <p:cNvSpPr/>
          <p:nvPr/>
        </p:nvSpPr>
        <p:spPr>
          <a:xfrm>
            <a:off x="1798873" y="2797166"/>
            <a:ext cx="7683884" cy="1938992"/>
          </a:xfrm>
          <a:prstGeom prst="rect">
            <a:avLst/>
          </a:prstGeom>
          <a:noFill/>
        </p:spPr>
        <p:txBody>
          <a:bodyPr wrap="square">
            <a:spAutoFit/>
          </a:bodyPr>
          <a:lstStyle/>
          <a:p>
            <a:endParaRPr lang="en-US" altLang="zh-CN" sz="2400" b="0" i="0" dirty="0">
              <a:solidFill>
                <a:srgbClr val="333333"/>
              </a:solidFill>
              <a:effectLst/>
              <a:latin typeface="Microsoft Yahei" panose="020B0503020204020204" pitchFamily="34" charset="-122"/>
              <a:ea typeface="Microsoft Yahei" panose="020B0503020204020204" pitchFamily="34" charset="-122"/>
            </a:endParaRPr>
          </a:p>
          <a:p>
            <a:r>
              <a:rPr lang="en-US" altLang="zh-CN" sz="2400" b="0" i="0" dirty="0">
                <a:solidFill>
                  <a:srgbClr val="333333"/>
                </a:solidFill>
                <a:effectLst/>
                <a:latin typeface="Microsoft Yahei" panose="020B0503020204020204" pitchFamily="34" charset="-122"/>
                <a:ea typeface="Microsoft Yahei" panose="020B0503020204020204" pitchFamily="34" charset="-122"/>
              </a:rPr>
              <a:t>2023</a:t>
            </a:r>
            <a:r>
              <a:rPr lang="zh-CN" altLang="en-US" sz="2400" b="0" i="0" dirty="0">
                <a:solidFill>
                  <a:srgbClr val="333333"/>
                </a:solidFill>
                <a:effectLst/>
                <a:latin typeface="Microsoft Yahei" panose="020B0503020204020204" pitchFamily="34" charset="-122"/>
                <a:ea typeface="Microsoft Yahei" panose="020B0503020204020204" pitchFamily="34" charset="-122"/>
              </a:rPr>
              <a:t>年</a:t>
            </a:r>
            <a:r>
              <a:rPr lang="en-US" altLang="zh-CN" sz="2400" b="0" i="0" dirty="0">
                <a:solidFill>
                  <a:srgbClr val="333333"/>
                </a:solidFill>
                <a:effectLst/>
                <a:latin typeface="Microsoft Yahei" panose="020B0503020204020204" pitchFamily="34" charset="-122"/>
                <a:ea typeface="Microsoft Yahei" panose="020B0503020204020204" pitchFamily="34" charset="-122"/>
              </a:rPr>
              <a:t>8</a:t>
            </a:r>
            <a:r>
              <a:rPr lang="zh-CN" altLang="en-US" sz="2400" b="0" i="0" dirty="0">
                <a:solidFill>
                  <a:srgbClr val="333333"/>
                </a:solidFill>
                <a:effectLst/>
                <a:latin typeface="Microsoft Yahei" panose="020B0503020204020204" pitchFamily="34" charset="-122"/>
                <a:ea typeface="Microsoft Yahei" panose="020B0503020204020204" pitchFamily="34" charset="-122"/>
              </a:rPr>
              <a:t>月</a:t>
            </a:r>
            <a:r>
              <a:rPr lang="en-US" altLang="zh-CN" sz="2400" b="0" i="0" dirty="0">
                <a:solidFill>
                  <a:srgbClr val="333333"/>
                </a:solidFill>
                <a:effectLst/>
                <a:latin typeface="Microsoft Yahei" panose="020B0503020204020204" pitchFamily="34" charset="-122"/>
                <a:ea typeface="Microsoft Yahei" panose="020B0503020204020204" pitchFamily="34" charset="-122"/>
              </a:rPr>
              <a:t>1</a:t>
            </a:r>
            <a:r>
              <a:rPr lang="zh-CN" altLang="en-US" sz="2400" b="0" i="0" dirty="0">
                <a:solidFill>
                  <a:srgbClr val="333333"/>
                </a:solidFill>
                <a:effectLst/>
                <a:latin typeface="Microsoft Yahei" panose="020B0503020204020204" pitchFamily="34" charset="-122"/>
                <a:ea typeface="Microsoft Yahei" panose="020B0503020204020204" pitchFamily="34" charset="-122"/>
              </a:rPr>
              <a:t>日</a:t>
            </a:r>
            <a:r>
              <a:rPr lang="en-US" altLang="zh-CN" sz="2400" b="0" i="0" dirty="0">
                <a:solidFill>
                  <a:srgbClr val="333333"/>
                </a:solidFill>
                <a:effectLst/>
                <a:latin typeface="Microsoft Yahei" panose="020B0503020204020204" pitchFamily="34" charset="-122"/>
                <a:ea typeface="Microsoft Yahei" panose="020B0503020204020204" pitchFamily="34" charset="-122"/>
              </a:rPr>
              <a:t>【</a:t>
            </a:r>
            <a:r>
              <a:rPr lang="zh-CN" altLang="en-US" sz="2400" b="0" i="0" dirty="0">
                <a:solidFill>
                  <a:srgbClr val="333333"/>
                </a:solidFill>
                <a:effectLst/>
                <a:latin typeface="Microsoft Yahei" panose="020B0503020204020204" pitchFamily="34" charset="-122"/>
                <a:ea typeface="Microsoft Yahei" panose="020B0503020204020204" pitchFamily="34" charset="-122"/>
              </a:rPr>
              <a:t>财政部 税务总局公告</a:t>
            </a:r>
            <a:r>
              <a:rPr lang="en-US" altLang="zh-CN" sz="2400" b="0" i="0" dirty="0">
                <a:solidFill>
                  <a:srgbClr val="333333"/>
                </a:solidFill>
                <a:effectLst/>
                <a:latin typeface="Microsoft Yahei" panose="020B0503020204020204" pitchFamily="34" charset="-122"/>
                <a:ea typeface="Microsoft Yahei" panose="020B0503020204020204" pitchFamily="34" charset="-122"/>
              </a:rPr>
              <a:t>2023</a:t>
            </a:r>
            <a:r>
              <a:rPr lang="zh-CN" altLang="en-US" sz="2400" b="0" i="0" dirty="0">
                <a:solidFill>
                  <a:srgbClr val="333333"/>
                </a:solidFill>
                <a:effectLst/>
                <a:latin typeface="Microsoft Yahei" panose="020B0503020204020204" pitchFamily="34" charset="-122"/>
                <a:ea typeface="Microsoft Yahei" panose="020B0503020204020204" pitchFamily="34" charset="-122"/>
              </a:rPr>
              <a:t>年第</a:t>
            </a:r>
            <a:r>
              <a:rPr lang="en-US" altLang="zh-CN" sz="2400" b="0" i="0" dirty="0">
                <a:solidFill>
                  <a:srgbClr val="333333"/>
                </a:solidFill>
                <a:effectLst/>
                <a:latin typeface="Microsoft Yahei" panose="020B0503020204020204" pitchFamily="34" charset="-122"/>
                <a:ea typeface="Microsoft Yahei" panose="020B0503020204020204" pitchFamily="34" charset="-122"/>
              </a:rPr>
              <a:t>12</a:t>
            </a:r>
            <a:r>
              <a:rPr lang="zh-CN" altLang="en-US" sz="2400" b="0" i="0" dirty="0">
                <a:solidFill>
                  <a:srgbClr val="333333"/>
                </a:solidFill>
                <a:effectLst/>
                <a:latin typeface="Microsoft Yahei" panose="020B0503020204020204" pitchFamily="34" charset="-122"/>
                <a:ea typeface="Microsoft Yahei" panose="020B0503020204020204" pitchFamily="34" charset="-122"/>
              </a:rPr>
              <a:t>号</a:t>
            </a:r>
            <a:r>
              <a:rPr lang="en-US" altLang="zh-CN" sz="2400" b="0" i="0" dirty="0">
                <a:solidFill>
                  <a:srgbClr val="333333"/>
                </a:solidFill>
                <a:effectLst/>
                <a:latin typeface="Microsoft Yahei" panose="020B0503020204020204" pitchFamily="34" charset="-122"/>
                <a:ea typeface="Microsoft Yahei" panose="020B0503020204020204" pitchFamily="34" charset="-122"/>
              </a:rPr>
              <a:t>】</a:t>
            </a:r>
            <a:r>
              <a:rPr lang="zh-CN" altLang="en-US" sz="2400" i="0" dirty="0">
                <a:solidFill>
                  <a:srgbClr val="333333"/>
                </a:solidFill>
                <a:effectLst/>
                <a:latin typeface="Microsoft Yahei" panose="020B0503020204020204" pitchFamily="34" charset="-122"/>
                <a:ea typeface="Microsoft Yahei" panose="020B0503020204020204" pitchFamily="34" charset="-122"/>
              </a:rPr>
              <a:t>，</a:t>
            </a:r>
            <a:r>
              <a:rPr lang="zh-CN" altLang="en-US" sz="2400" dirty="0">
                <a:solidFill>
                  <a:srgbClr val="333333"/>
                </a:solidFill>
                <a:latin typeface="Microsoft Yahei" panose="020B0503020204020204" pitchFamily="34" charset="-122"/>
                <a:ea typeface="Microsoft Yahei" panose="020B0503020204020204" pitchFamily="34" charset="-122"/>
              </a:rPr>
              <a:t>对小型微利企业减按</a:t>
            </a:r>
            <a:r>
              <a:rPr lang="en-US" altLang="zh-CN" sz="2400" dirty="0">
                <a:solidFill>
                  <a:srgbClr val="333333"/>
                </a:solidFill>
                <a:latin typeface="Microsoft Yahei" panose="020B0503020204020204" pitchFamily="34" charset="-122"/>
                <a:ea typeface="Microsoft Yahei" panose="020B0503020204020204" pitchFamily="34" charset="-122"/>
              </a:rPr>
              <a:t>25%</a:t>
            </a:r>
            <a:r>
              <a:rPr lang="zh-CN" altLang="en-US" sz="2400" dirty="0">
                <a:solidFill>
                  <a:srgbClr val="333333"/>
                </a:solidFill>
                <a:latin typeface="Microsoft Yahei" panose="020B0503020204020204" pitchFamily="34" charset="-122"/>
                <a:ea typeface="Microsoft Yahei" panose="020B0503020204020204" pitchFamily="34" charset="-122"/>
              </a:rPr>
              <a:t>计入应纳税所得额，按</a:t>
            </a:r>
            <a:r>
              <a:rPr lang="en-US" altLang="zh-CN" sz="2400" dirty="0">
                <a:solidFill>
                  <a:srgbClr val="333333"/>
                </a:solidFill>
                <a:latin typeface="Microsoft Yahei" panose="020B0503020204020204" pitchFamily="34" charset="-122"/>
                <a:ea typeface="Microsoft Yahei" panose="020B0503020204020204" pitchFamily="34" charset="-122"/>
              </a:rPr>
              <a:t>20%</a:t>
            </a:r>
            <a:r>
              <a:rPr lang="zh-CN" altLang="en-US" sz="2400" dirty="0">
                <a:solidFill>
                  <a:srgbClr val="333333"/>
                </a:solidFill>
                <a:latin typeface="Microsoft Yahei" panose="020B0503020204020204" pitchFamily="34" charset="-122"/>
                <a:ea typeface="Microsoft Yahei" panose="020B0503020204020204" pitchFamily="34" charset="-122"/>
              </a:rPr>
              <a:t>税率缴纳企业所得税，延续执行至</a:t>
            </a:r>
            <a:r>
              <a:rPr lang="en-US" altLang="zh-CN" sz="2400" dirty="0">
                <a:solidFill>
                  <a:srgbClr val="333333"/>
                </a:solidFill>
                <a:latin typeface="Microsoft Yahei" panose="020B0503020204020204" pitchFamily="34" charset="-122"/>
                <a:ea typeface="Microsoft Yahei" panose="020B0503020204020204" pitchFamily="34" charset="-122"/>
              </a:rPr>
              <a:t>2027</a:t>
            </a:r>
            <a:r>
              <a:rPr lang="zh-CN" altLang="en-US" sz="2400" dirty="0">
                <a:solidFill>
                  <a:srgbClr val="333333"/>
                </a:solidFill>
                <a:latin typeface="Microsoft Yahei" panose="020B0503020204020204" pitchFamily="34" charset="-122"/>
                <a:ea typeface="Microsoft Yahei" panose="020B0503020204020204" pitchFamily="34" charset="-122"/>
              </a:rPr>
              <a:t>年</a:t>
            </a:r>
            <a:r>
              <a:rPr lang="en-US" altLang="zh-CN" sz="2400" dirty="0">
                <a:solidFill>
                  <a:srgbClr val="333333"/>
                </a:solidFill>
                <a:latin typeface="Microsoft Yahei" panose="020B0503020204020204" pitchFamily="34" charset="-122"/>
                <a:ea typeface="Microsoft Yahei" panose="020B0503020204020204" pitchFamily="34" charset="-122"/>
              </a:rPr>
              <a:t>12</a:t>
            </a:r>
            <a:r>
              <a:rPr lang="zh-CN" altLang="en-US" sz="2400" dirty="0">
                <a:solidFill>
                  <a:srgbClr val="333333"/>
                </a:solidFill>
                <a:latin typeface="Microsoft Yahei" panose="020B0503020204020204" pitchFamily="34" charset="-122"/>
                <a:ea typeface="Microsoft Yahei" panose="020B0503020204020204" pitchFamily="34" charset="-122"/>
              </a:rPr>
              <a:t>月</a:t>
            </a:r>
            <a:r>
              <a:rPr lang="en-US" altLang="zh-CN" sz="2400" dirty="0">
                <a:solidFill>
                  <a:srgbClr val="333333"/>
                </a:solidFill>
                <a:latin typeface="Microsoft Yahei" panose="020B0503020204020204" pitchFamily="34" charset="-122"/>
                <a:ea typeface="Microsoft Yahei" panose="020B0503020204020204" pitchFamily="34" charset="-122"/>
              </a:rPr>
              <a:t>31</a:t>
            </a:r>
            <a:r>
              <a:rPr lang="zh-CN" altLang="en-US" sz="2400" dirty="0">
                <a:solidFill>
                  <a:srgbClr val="333333"/>
                </a:solidFill>
                <a:latin typeface="Microsoft Yahei" panose="020B0503020204020204" pitchFamily="34" charset="-122"/>
                <a:ea typeface="Microsoft Yahei" panose="020B0503020204020204" pitchFamily="34" charset="-122"/>
              </a:rPr>
              <a:t>日。</a:t>
            </a:r>
            <a:endParaRPr lang="zh-CN" altLang="en-US" sz="2400" i="0" dirty="0">
              <a:solidFill>
                <a:srgbClr val="333333"/>
              </a:solidFill>
              <a:effectLst/>
              <a:latin typeface="Microsoft Yahei" panose="020B0503020204020204" pitchFamily="34" charset="-122"/>
              <a:ea typeface="Microsoft Yahei" panose="020B0503020204020204" pitchFamily="34" charset="-122"/>
            </a:endParaRPr>
          </a:p>
          <a:p>
            <a:endParaRPr lang="en-US" altLang="zh-CN" sz="2400" b="0" i="0" dirty="0">
              <a:solidFill>
                <a:srgbClr val="333333"/>
              </a:solidFill>
              <a:effectLst/>
              <a:latin typeface="Microsoft Yahei" panose="020B0503020204020204" pitchFamily="34" charset="-122"/>
              <a:ea typeface="Microsoft Yahei" panose="020B0503020204020204" pitchFamily="34" charset="-122"/>
            </a:endParaRPr>
          </a:p>
        </p:txBody>
      </p:sp>
      <p:sp>
        <p:nvSpPr>
          <p:cNvPr id="44" name="TextBox 7">
            <a:extLst>
              <a:ext uri="{FF2B5EF4-FFF2-40B4-BE49-F238E27FC236}">
                <a16:creationId xmlns:a16="http://schemas.microsoft.com/office/drawing/2014/main" id="{21C2C224-018B-62F6-3F21-6012CCCC5CD1}"/>
              </a:ext>
            </a:extLst>
          </p:cNvPr>
          <p:cNvSpPr txBox="1"/>
          <p:nvPr/>
        </p:nvSpPr>
        <p:spPr>
          <a:xfrm>
            <a:off x="1705893" y="620688"/>
            <a:ext cx="7118934" cy="923330"/>
          </a:xfrm>
          <a:prstGeom prst="rect">
            <a:avLst/>
          </a:prstGeom>
          <a:noFill/>
        </p:spPr>
        <p:txBody>
          <a:bodyPr wrap="square" rtlCol="0">
            <a:spAutoFit/>
          </a:bodyPr>
          <a:lstStyle/>
          <a:p>
            <a:pPr>
              <a:defRPr/>
            </a:pPr>
            <a:r>
              <a:rPr lang="zh-CN" altLang="en-US" sz="5400" b="1" dirty="0">
                <a:latin typeface="微软雅黑" panose="020B0503020204020204" pitchFamily="34" charset="-122"/>
                <a:ea typeface="微软雅黑" panose="020B0503020204020204" pitchFamily="34" charset="-122"/>
              </a:rPr>
              <a:t>企业所得税</a:t>
            </a:r>
            <a:r>
              <a:rPr lang="zh-CN" altLang="en-US" sz="4400" b="1" dirty="0">
                <a:latin typeface="微软雅黑" panose="020B0503020204020204" pitchFamily="34" charset="-122"/>
                <a:ea typeface="微软雅黑" panose="020B0503020204020204" pitchFamily="34" charset="-122"/>
              </a:rPr>
              <a:t>小型微利企业</a:t>
            </a:r>
          </a:p>
        </p:txBody>
      </p:sp>
    </p:spTree>
    <p:extLst>
      <p:ext uri="{BB962C8B-B14F-4D97-AF65-F5344CB8AC3E}">
        <p14:creationId xmlns:p14="http://schemas.microsoft.com/office/powerpoint/2010/main" val="3709746860"/>
      </p:ext>
    </p:extLst>
  </p:cSld>
  <p:clrMapOvr>
    <a:masterClrMapping/>
  </p:clrMapOvr>
  <p:transition spd="slow" advTm="3000">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Box 7">
            <a:extLst>
              <a:ext uri="{FF2B5EF4-FFF2-40B4-BE49-F238E27FC236}">
                <a16:creationId xmlns:a16="http://schemas.microsoft.com/office/drawing/2014/main" id="{21C2C224-018B-62F6-3F21-6012CCCC5CD1}"/>
              </a:ext>
            </a:extLst>
          </p:cNvPr>
          <p:cNvSpPr txBox="1"/>
          <p:nvPr/>
        </p:nvSpPr>
        <p:spPr>
          <a:xfrm>
            <a:off x="536908" y="501359"/>
            <a:ext cx="11377263" cy="923330"/>
          </a:xfrm>
          <a:prstGeom prst="rect">
            <a:avLst/>
          </a:prstGeom>
          <a:noFill/>
        </p:spPr>
        <p:txBody>
          <a:bodyPr wrap="square" rtlCol="0">
            <a:spAutoFit/>
          </a:bodyPr>
          <a:lstStyle/>
          <a:p>
            <a:pPr>
              <a:defRPr/>
            </a:pPr>
            <a:r>
              <a:rPr lang="zh-CN" altLang="en-US" sz="5400" b="1" dirty="0">
                <a:latin typeface="微软雅黑" panose="020B0503020204020204" pitchFamily="34" charset="-122"/>
                <a:ea typeface="微软雅黑" panose="020B0503020204020204" pitchFamily="34" charset="-122"/>
              </a:rPr>
              <a:t>“六税两费”</a:t>
            </a:r>
            <a:r>
              <a:rPr lang="zh-CN" altLang="en-US" sz="4000" b="1" dirty="0">
                <a:latin typeface="微软雅黑" panose="020B0503020204020204" pitchFamily="34" charset="-122"/>
                <a:ea typeface="微软雅黑" panose="020B0503020204020204" pitchFamily="34" charset="-122"/>
              </a:rPr>
              <a:t>（小规模纳税人</a:t>
            </a:r>
            <a:r>
              <a:rPr lang="en-US" altLang="zh-CN" sz="4000" b="1" dirty="0">
                <a:latin typeface="微软雅黑" panose="020B0503020204020204" pitchFamily="34" charset="-122"/>
                <a:ea typeface="微软雅黑" panose="020B0503020204020204" pitchFamily="34" charset="-122"/>
              </a:rPr>
              <a:t>/</a:t>
            </a:r>
            <a:r>
              <a:rPr lang="zh-CN" altLang="en-US" sz="4000" b="1" dirty="0">
                <a:latin typeface="微软雅黑" panose="020B0503020204020204" pitchFamily="34" charset="-122"/>
                <a:ea typeface="微软雅黑" panose="020B0503020204020204" pitchFamily="34" charset="-122"/>
              </a:rPr>
              <a:t>小型微利企业）</a:t>
            </a:r>
            <a:endParaRPr lang="zh-CN" altLang="en-US" sz="4400" b="1" dirty="0">
              <a:latin typeface="微软雅黑" panose="020B0503020204020204" pitchFamily="34" charset="-122"/>
              <a:ea typeface="微软雅黑" panose="020B0503020204020204" pitchFamily="34" charset="-122"/>
            </a:endParaRPr>
          </a:p>
        </p:txBody>
      </p:sp>
      <p:sp>
        <p:nvSpPr>
          <p:cNvPr id="41" name="Oval 11">
            <a:extLst>
              <a:ext uri="{FF2B5EF4-FFF2-40B4-BE49-F238E27FC236}">
                <a16:creationId xmlns:a16="http://schemas.microsoft.com/office/drawing/2014/main" id="{393AEA01-97C2-0C20-D7AB-79FAF5E0088E}"/>
              </a:ext>
            </a:extLst>
          </p:cNvPr>
          <p:cNvSpPr>
            <a:spLocks noChangeArrowheads="1"/>
          </p:cNvSpPr>
          <p:nvPr/>
        </p:nvSpPr>
        <p:spPr bwMode="auto">
          <a:xfrm>
            <a:off x="4216866" y="2078169"/>
            <a:ext cx="3764469" cy="3765905"/>
          </a:xfrm>
          <a:prstGeom prst="ellipse">
            <a:avLst/>
          </a:prstGeom>
          <a:noFill/>
          <a:ln w="9525" cap="flat">
            <a:solidFill>
              <a:srgbClr val="000000"/>
            </a:solidFill>
            <a:prstDash val="dash"/>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42" name="Oval 12">
            <a:extLst>
              <a:ext uri="{FF2B5EF4-FFF2-40B4-BE49-F238E27FC236}">
                <a16:creationId xmlns:a16="http://schemas.microsoft.com/office/drawing/2014/main" id="{949D555D-2BAE-C13B-EBCA-6707103EA528}"/>
              </a:ext>
            </a:extLst>
          </p:cNvPr>
          <p:cNvSpPr>
            <a:spLocks noChangeArrowheads="1"/>
          </p:cNvSpPr>
          <p:nvPr/>
        </p:nvSpPr>
        <p:spPr bwMode="auto">
          <a:xfrm>
            <a:off x="4826078" y="2687381"/>
            <a:ext cx="2544609" cy="2546045"/>
          </a:xfrm>
          <a:prstGeom prst="ellipse">
            <a:avLst/>
          </a:prstGeom>
          <a:solidFill>
            <a:schemeClr val="tx1"/>
          </a:solidFill>
          <a:ln w="17463" cap="flat">
            <a:noFill/>
            <a:prstDash val="solid"/>
            <a:miter lim="800000"/>
          </a:ln>
        </p:spPr>
        <p:txBody>
          <a:bodyPr vert="horz" wrap="square" lIns="91440" tIns="45720" rIns="91440" bIns="45720" numCol="1" anchor="t" anchorCtr="0" compatLnSpc="1"/>
          <a:lstStyle/>
          <a:p>
            <a:endParaRPr lang="zh-CN" altLang="en-US"/>
          </a:p>
        </p:txBody>
      </p:sp>
      <p:sp>
        <p:nvSpPr>
          <p:cNvPr id="46" name="Oval 13">
            <a:extLst>
              <a:ext uri="{FF2B5EF4-FFF2-40B4-BE49-F238E27FC236}">
                <a16:creationId xmlns:a16="http://schemas.microsoft.com/office/drawing/2014/main" id="{1DC8A3E6-29A0-56AD-6ACB-CF06B8A716BF}"/>
              </a:ext>
            </a:extLst>
          </p:cNvPr>
          <p:cNvSpPr>
            <a:spLocks noChangeArrowheads="1"/>
          </p:cNvSpPr>
          <p:nvPr/>
        </p:nvSpPr>
        <p:spPr bwMode="auto">
          <a:xfrm>
            <a:off x="5971223" y="1950292"/>
            <a:ext cx="254317" cy="254317"/>
          </a:xfrm>
          <a:prstGeom prst="ellipse">
            <a:avLst/>
          </a:prstGeom>
          <a:solidFill>
            <a:schemeClr val="bg2"/>
          </a:solidFill>
          <a:ln w="38100" cap="flat">
            <a:solidFill>
              <a:schemeClr val="accent2"/>
            </a:solidFill>
            <a:prstDash val="solid"/>
            <a:miter lim="800000"/>
          </a:ln>
        </p:spPr>
        <p:txBody>
          <a:bodyPr vert="horz" wrap="square" lIns="91440" tIns="45720" rIns="91440" bIns="45720" numCol="1" anchor="t" anchorCtr="0" compatLnSpc="1"/>
          <a:lstStyle/>
          <a:p>
            <a:endParaRPr lang="zh-CN" altLang="en-US"/>
          </a:p>
        </p:txBody>
      </p:sp>
      <p:sp>
        <p:nvSpPr>
          <p:cNvPr id="47" name="Freeform 14">
            <a:extLst>
              <a:ext uri="{FF2B5EF4-FFF2-40B4-BE49-F238E27FC236}">
                <a16:creationId xmlns:a16="http://schemas.microsoft.com/office/drawing/2014/main" id="{50A2D8CC-E9D4-8A79-AA3B-B74F472102DE}"/>
              </a:ext>
            </a:extLst>
          </p:cNvPr>
          <p:cNvSpPr/>
          <p:nvPr/>
        </p:nvSpPr>
        <p:spPr bwMode="auto">
          <a:xfrm>
            <a:off x="4627797" y="2489099"/>
            <a:ext cx="278743" cy="278743"/>
          </a:xfrm>
          <a:custGeom>
            <a:avLst/>
            <a:gdLst>
              <a:gd name="T0" fmla="*/ 66 w 368"/>
              <a:gd name="T1" fmla="*/ 66 h 368"/>
              <a:gd name="T2" fmla="*/ 303 w 368"/>
              <a:gd name="T3" fmla="*/ 66 h 368"/>
              <a:gd name="T4" fmla="*/ 303 w 368"/>
              <a:gd name="T5" fmla="*/ 303 h 368"/>
              <a:gd name="T6" fmla="*/ 66 w 368"/>
              <a:gd name="T7" fmla="*/ 303 h 368"/>
              <a:gd name="T8" fmla="*/ 66 w 368"/>
              <a:gd name="T9" fmla="*/ 66 h 368"/>
            </a:gdLst>
            <a:ahLst/>
            <a:cxnLst>
              <a:cxn ang="0">
                <a:pos x="T0" y="T1"/>
              </a:cxn>
              <a:cxn ang="0">
                <a:pos x="T2" y="T3"/>
              </a:cxn>
              <a:cxn ang="0">
                <a:pos x="T4" y="T5"/>
              </a:cxn>
              <a:cxn ang="0">
                <a:pos x="T6" y="T7"/>
              </a:cxn>
              <a:cxn ang="0">
                <a:pos x="T8" y="T9"/>
              </a:cxn>
            </a:cxnLst>
            <a:rect l="0" t="0" r="r" b="b"/>
            <a:pathLst>
              <a:path w="368" h="368">
                <a:moveTo>
                  <a:pt x="66" y="66"/>
                </a:moveTo>
                <a:cubicBezTo>
                  <a:pt x="131" y="0"/>
                  <a:pt x="237" y="0"/>
                  <a:pt x="303" y="66"/>
                </a:cubicBezTo>
                <a:cubicBezTo>
                  <a:pt x="368" y="131"/>
                  <a:pt x="368" y="237"/>
                  <a:pt x="303" y="303"/>
                </a:cubicBezTo>
                <a:cubicBezTo>
                  <a:pt x="237" y="368"/>
                  <a:pt x="131" y="368"/>
                  <a:pt x="66" y="303"/>
                </a:cubicBezTo>
                <a:cubicBezTo>
                  <a:pt x="0" y="237"/>
                  <a:pt x="0" y="131"/>
                  <a:pt x="66" y="66"/>
                </a:cubicBezTo>
                <a:close/>
              </a:path>
            </a:pathLst>
          </a:custGeom>
          <a:solidFill>
            <a:schemeClr val="bg2"/>
          </a:solidFill>
          <a:ln w="38100" cap="flat">
            <a:solidFill>
              <a:schemeClr val="accent2"/>
            </a:solidFill>
            <a:prstDash val="solid"/>
            <a:miter lim="800000"/>
          </a:ln>
        </p:spPr>
        <p:txBody>
          <a:bodyPr vert="horz" wrap="square" lIns="91440" tIns="45720" rIns="91440" bIns="45720" numCol="1" anchor="t" anchorCtr="0" compatLnSpc="1"/>
          <a:lstStyle/>
          <a:p>
            <a:endParaRPr lang="zh-CN" altLang="en-US"/>
          </a:p>
        </p:txBody>
      </p:sp>
      <p:sp>
        <p:nvSpPr>
          <p:cNvPr id="48" name="Oval 15">
            <a:extLst>
              <a:ext uri="{FF2B5EF4-FFF2-40B4-BE49-F238E27FC236}">
                <a16:creationId xmlns:a16="http://schemas.microsoft.com/office/drawing/2014/main" id="{07A1A8B2-C32D-654F-F13E-E6F8A5677EEA}"/>
              </a:ext>
            </a:extLst>
          </p:cNvPr>
          <p:cNvSpPr>
            <a:spLocks noChangeArrowheads="1"/>
          </p:cNvSpPr>
          <p:nvPr/>
        </p:nvSpPr>
        <p:spPr bwMode="auto">
          <a:xfrm>
            <a:off x="4088989" y="3833963"/>
            <a:ext cx="254317" cy="252880"/>
          </a:xfrm>
          <a:prstGeom prst="ellipse">
            <a:avLst/>
          </a:prstGeom>
          <a:solidFill>
            <a:schemeClr val="bg2"/>
          </a:solidFill>
          <a:ln w="38100" cap="flat">
            <a:solidFill>
              <a:schemeClr val="accent2"/>
            </a:solidFill>
            <a:prstDash val="solid"/>
            <a:miter lim="800000"/>
          </a:ln>
        </p:spPr>
        <p:txBody>
          <a:bodyPr vert="horz" wrap="square" lIns="91440" tIns="45720" rIns="91440" bIns="45720" numCol="1" anchor="t" anchorCtr="0" compatLnSpc="1"/>
          <a:lstStyle/>
          <a:p>
            <a:endParaRPr lang="zh-CN" altLang="en-US"/>
          </a:p>
        </p:txBody>
      </p:sp>
      <p:sp>
        <p:nvSpPr>
          <p:cNvPr id="49" name="Freeform 16">
            <a:extLst>
              <a:ext uri="{FF2B5EF4-FFF2-40B4-BE49-F238E27FC236}">
                <a16:creationId xmlns:a16="http://schemas.microsoft.com/office/drawing/2014/main" id="{24D666CE-0D50-A0F9-64A1-F08F4D1D668F}"/>
              </a:ext>
            </a:extLst>
          </p:cNvPr>
          <p:cNvSpPr/>
          <p:nvPr/>
        </p:nvSpPr>
        <p:spPr bwMode="auto">
          <a:xfrm>
            <a:off x="4627797" y="5152963"/>
            <a:ext cx="278743" cy="278743"/>
          </a:xfrm>
          <a:custGeom>
            <a:avLst/>
            <a:gdLst>
              <a:gd name="T0" fmla="*/ 66 w 368"/>
              <a:gd name="T1" fmla="*/ 303 h 368"/>
              <a:gd name="T2" fmla="*/ 66 w 368"/>
              <a:gd name="T3" fmla="*/ 66 h 368"/>
              <a:gd name="T4" fmla="*/ 303 w 368"/>
              <a:gd name="T5" fmla="*/ 66 h 368"/>
              <a:gd name="T6" fmla="*/ 303 w 368"/>
              <a:gd name="T7" fmla="*/ 303 h 368"/>
              <a:gd name="T8" fmla="*/ 66 w 368"/>
              <a:gd name="T9" fmla="*/ 303 h 368"/>
            </a:gdLst>
            <a:ahLst/>
            <a:cxnLst>
              <a:cxn ang="0">
                <a:pos x="T0" y="T1"/>
              </a:cxn>
              <a:cxn ang="0">
                <a:pos x="T2" y="T3"/>
              </a:cxn>
              <a:cxn ang="0">
                <a:pos x="T4" y="T5"/>
              </a:cxn>
              <a:cxn ang="0">
                <a:pos x="T6" y="T7"/>
              </a:cxn>
              <a:cxn ang="0">
                <a:pos x="T8" y="T9"/>
              </a:cxn>
            </a:cxnLst>
            <a:rect l="0" t="0" r="r" b="b"/>
            <a:pathLst>
              <a:path w="368" h="368">
                <a:moveTo>
                  <a:pt x="66" y="303"/>
                </a:moveTo>
                <a:cubicBezTo>
                  <a:pt x="0" y="237"/>
                  <a:pt x="0" y="131"/>
                  <a:pt x="66" y="66"/>
                </a:cubicBezTo>
                <a:cubicBezTo>
                  <a:pt x="131" y="0"/>
                  <a:pt x="237" y="0"/>
                  <a:pt x="303" y="66"/>
                </a:cubicBezTo>
                <a:cubicBezTo>
                  <a:pt x="368" y="131"/>
                  <a:pt x="368" y="237"/>
                  <a:pt x="303" y="303"/>
                </a:cubicBezTo>
                <a:cubicBezTo>
                  <a:pt x="237" y="368"/>
                  <a:pt x="131" y="368"/>
                  <a:pt x="66" y="303"/>
                </a:cubicBezTo>
                <a:close/>
              </a:path>
            </a:pathLst>
          </a:custGeom>
          <a:solidFill>
            <a:schemeClr val="bg2"/>
          </a:solidFill>
          <a:ln w="38100" cap="flat">
            <a:solidFill>
              <a:schemeClr val="accent2"/>
            </a:solidFill>
            <a:prstDash val="solid"/>
            <a:miter lim="800000"/>
          </a:ln>
        </p:spPr>
        <p:txBody>
          <a:bodyPr vert="horz" wrap="square" lIns="91440" tIns="45720" rIns="91440" bIns="45720" numCol="1" anchor="t" anchorCtr="0" compatLnSpc="1"/>
          <a:lstStyle/>
          <a:p>
            <a:endParaRPr lang="zh-CN" altLang="en-US"/>
          </a:p>
        </p:txBody>
      </p:sp>
      <p:sp>
        <p:nvSpPr>
          <p:cNvPr id="50" name="Oval 17">
            <a:extLst>
              <a:ext uri="{FF2B5EF4-FFF2-40B4-BE49-F238E27FC236}">
                <a16:creationId xmlns:a16="http://schemas.microsoft.com/office/drawing/2014/main" id="{9234036B-D677-6BB3-746B-A6431C957F50}"/>
              </a:ext>
            </a:extLst>
          </p:cNvPr>
          <p:cNvSpPr>
            <a:spLocks noChangeArrowheads="1"/>
          </p:cNvSpPr>
          <p:nvPr/>
        </p:nvSpPr>
        <p:spPr bwMode="auto">
          <a:xfrm>
            <a:off x="5971223" y="5716197"/>
            <a:ext cx="254317" cy="254317"/>
          </a:xfrm>
          <a:prstGeom prst="ellipse">
            <a:avLst/>
          </a:prstGeom>
          <a:solidFill>
            <a:schemeClr val="bg2"/>
          </a:solidFill>
          <a:ln w="38100" cap="flat">
            <a:solidFill>
              <a:schemeClr val="accent2"/>
            </a:solidFill>
            <a:prstDash val="solid"/>
            <a:miter lim="800000"/>
          </a:ln>
        </p:spPr>
        <p:txBody>
          <a:bodyPr vert="horz" wrap="square" lIns="91440" tIns="45720" rIns="91440" bIns="45720" numCol="1" anchor="t" anchorCtr="0" compatLnSpc="1"/>
          <a:lstStyle/>
          <a:p>
            <a:endParaRPr lang="zh-CN" altLang="en-US"/>
          </a:p>
        </p:txBody>
      </p:sp>
      <p:sp>
        <p:nvSpPr>
          <p:cNvPr id="51" name="Freeform 18">
            <a:extLst>
              <a:ext uri="{FF2B5EF4-FFF2-40B4-BE49-F238E27FC236}">
                <a16:creationId xmlns:a16="http://schemas.microsoft.com/office/drawing/2014/main" id="{06AC3E7D-6D34-5B12-345C-5B077E6FE909}"/>
              </a:ext>
            </a:extLst>
          </p:cNvPr>
          <p:cNvSpPr/>
          <p:nvPr/>
        </p:nvSpPr>
        <p:spPr bwMode="auto">
          <a:xfrm>
            <a:off x="7290224" y="5152963"/>
            <a:ext cx="278743" cy="278743"/>
          </a:xfrm>
          <a:custGeom>
            <a:avLst/>
            <a:gdLst>
              <a:gd name="T0" fmla="*/ 303 w 368"/>
              <a:gd name="T1" fmla="*/ 303 h 368"/>
              <a:gd name="T2" fmla="*/ 66 w 368"/>
              <a:gd name="T3" fmla="*/ 303 h 368"/>
              <a:gd name="T4" fmla="*/ 66 w 368"/>
              <a:gd name="T5" fmla="*/ 66 h 368"/>
              <a:gd name="T6" fmla="*/ 303 w 368"/>
              <a:gd name="T7" fmla="*/ 66 h 368"/>
              <a:gd name="T8" fmla="*/ 303 w 368"/>
              <a:gd name="T9" fmla="*/ 303 h 368"/>
            </a:gdLst>
            <a:ahLst/>
            <a:cxnLst>
              <a:cxn ang="0">
                <a:pos x="T0" y="T1"/>
              </a:cxn>
              <a:cxn ang="0">
                <a:pos x="T2" y="T3"/>
              </a:cxn>
              <a:cxn ang="0">
                <a:pos x="T4" y="T5"/>
              </a:cxn>
              <a:cxn ang="0">
                <a:pos x="T6" y="T7"/>
              </a:cxn>
              <a:cxn ang="0">
                <a:pos x="T8" y="T9"/>
              </a:cxn>
            </a:cxnLst>
            <a:rect l="0" t="0" r="r" b="b"/>
            <a:pathLst>
              <a:path w="368" h="368">
                <a:moveTo>
                  <a:pt x="303" y="303"/>
                </a:moveTo>
                <a:cubicBezTo>
                  <a:pt x="237" y="368"/>
                  <a:pt x="131" y="368"/>
                  <a:pt x="66" y="303"/>
                </a:cubicBezTo>
                <a:cubicBezTo>
                  <a:pt x="0" y="237"/>
                  <a:pt x="0" y="131"/>
                  <a:pt x="66" y="66"/>
                </a:cubicBezTo>
                <a:cubicBezTo>
                  <a:pt x="131" y="0"/>
                  <a:pt x="237" y="0"/>
                  <a:pt x="303" y="66"/>
                </a:cubicBezTo>
                <a:cubicBezTo>
                  <a:pt x="368" y="131"/>
                  <a:pt x="368" y="237"/>
                  <a:pt x="303" y="303"/>
                </a:cubicBezTo>
                <a:close/>
              </a:path>
            </a:pathLst>
          </a:custGeom>
          <a:solidFill>
            <a:schemeClr val="bg2"/>
          </a:solidFill>
          <a:ln w="38100" cap="flat">
            <a:solidFill>
              <a:schemeClr val="accent2"/>
            </a:solidFill>
            <a:prstDash val="solid"/>
            <a:miter lim="800000"/>
          </a:ln>
        </p:spPr>
        <p:txBody>
          <a:bodyPr vert="horz" wrap="square" lIns="91440" tIns="45720" rIns="91440" bIns="45720" numCol="1" anchor="t" anchorCtr="0" compatLnSpc="1"/>
          <a:lstStyle/>
          <a:p>
            <a:endParaRPr lang="zh-CN" altLang="en-US"/>
          </a:p>
        </p:txBody>
      </p:sp>
      <p:sp>
        <p:nvSpPr>
          <p:cNvPr id="52" name="Oval 19">
            <a:extLst>
              <a:ext uri="{FF2B5EF4-FFF2-40B4-BE49-F238E27FC236}">
                <a16:creationId xmlns:a16="http://schemas.microsoft.com/office/drawing/2014/main" id="{CFA14A5E-22B8-F612-A635-3BBEC4474C53}"/>
              </a:ext>
            </a:extLst>
          </p:cNvPr>
          <p:cNvSpPr>
            <a:spLocks noChangeArrowheads="1"/>
          </p:cNvSpPr>
          <p:nvPr/>
        </p:nvSpPr>
        <p:spPr bwMode="auto">
          <a:xfrm>
            <a:off x="7853458" y="3833963"/>
            <a:ext cx="254317" cy="252880"/>
          </a:xfrm>
          <a:prstGeom prst="ellipse">
            <a:avLst/>
          </a:prstGeom>
          <a:solidFill>
            <a:schemeClr val="bg2"/>
          </a:solidFill>
          <a:ln w="38100" cap="flat">
            <a:solidFill>
              <a:schemeClr val="accent2"/>
            </a:solidFill>
            <a:prstDash val="solid"/>
            <a:miter lim="800000"/>
          </a:ln>
        </p:spPr>
        <p:txBody>
          <a:bodyPr vert="horz" wrap="square" lIns="91440" tIns="45720" rIns="91440" bIns="45720" numCol="1" anchor="t" anchorCtr="0" compatLnSpc="1"/>
          <a:lstStyle/>
          <a:p>
            <a:endParaRPr lang="zh-CN" altLang="en-US"/>
          </a:p>
        </p:txBody>
      </p:sp>
      <p:sp>
        <p:nvSpPr>
          <p:cNvPr id="53" name="Freeform 20">
            <a:extLst>
              <a:ext uri="{FF2B5EF4-FFF2-40B4-BE49-F238E27FC236}">
                <a16:creationId xmlns:a16="http://schemas.microsoft.com/office/drawing/2014/main" id="{5167E86C-90DA-5491-E75E-2F143739D5AD}"/>
              </a:ext>
            </a:extLst>
          </p:cNvPr>
          <p:cNvSpPr/>
          <p:nvPr/>
        </p:nvSpPr>
        <p:spPr bwMode="auto">
          <a:xfrm>
            <a:off x="7290224" y="2489099"/>
            <a:ext cx="278743" cy="278743"/>
          </a:xfrm>
          <a:custGeom>
            <a:avLst/>
            <a:gdLst>
              <a:gd name="T0" fmla="*/ 303 w 368"/>
              <a:gd name="T1" fmla="*/ 66 h 368"/>
              <a:gd name="T2" fmla="*/ 303 w 368"/>
              <a:gd name="T3" fmla="*/ 303 h 368"/>
              <a:gd name="T4" fmla="*/ 66 w 368"/>
              <a:gd name="T5" fmla="*/ 303 h 368"/>
              <a:gd name="T6" fmla="*/ 66 w 368"/>
              <a:gd name="T7" fmla="*/ 66 h 368"/>
              <a:gd name="T8" fmla="*/ 303 w 368"/>
              <a:gd name="T9" fmla="*/ 66 h 368"/>
            </a:gdLst>
            <a:ahLst/>
            <a:cxnLst>
              <a:cxn ang="0">
                <a:pos x="T0" y="T1"/>
              </a:cxn>
              <a:cxn ang="0">
                <a:pos x="T2" y="T3"/>
              </a:cxn>
              <a:cxn ang="0">
                <a:pos x="T4" y="T5"/>
              </a:cxn>
              <a:cxn ang="0">
                <a:pos x="T6" y="T7"/>
              </a:cxn>
              <a:cxn ang="0">
                <a:pos x="T8" y="T9"/>
              </a:cxn>
            </a:cxnLst>
            <a:rect l="0" t="0" r="r" b="b"/>
            <a:pathLst>
              <a:path w="368" h="368">
                <a:moveTo>
                  <a:pt x="303" y="66"/>
                </a:moveTo>
                <a:cubicBezTo>
                  <a:pt x="368" y="131"/>
                  <a:pt x="368" y="237"/>
                  <a:pt x="303" y="303"/>
                </a:cubicBezTo>
                <a:cubicBezTo>
                  <a:pt x="237" y="368"/>
                  <a:pt x="131" y="368"/>
                  <a:pt x="66" y="303"/>
                </a:cubicBezTo>
                <a:cubicBezTo>
                  <a:pt x="0" y="237"/>
                  <a:pt x="0" y="131"/>
                  <a:pt x="66" y="66"/>
                </a:cubicBezTo>
                <a:cubicBezTo>
                  <a:pt x="131" y="0"/>
                  <a:pt x="237" y="0"/>
                  <a:pt x="303" y="66"/>
                </a:cubicBezTo>
                <a:close/>
              </a:path>
            </a:pathLst>
          </a:custGeom>
          <a:solidFill>
            <a:schemeClr val="bg2"/>
          </a:solidFill>
          <a:ln w="38100" cap="flat">
            <a:solidFill>
              <a:schemeClr val="accent2"/>
            </a:solidFill>
            <a:prstDash val="solid"/>
            <a:miter lim="800000"/>
          </a:ln>
        </p:spPr>
        <p:txBody>
          <a:bodyPr vert="horz" wrap="square" lIns="91440" tIns="45720" rIns="91440" bIns="45720" numCol="1" anchor="t" anchorCtr="0" compatLnSpc="1"/>
          <a:lstStyle/>
          <a:p>
            <a:endParaRPr lang="zh-CN" altLang="en-US"/>
          </a:p>
        </p:txBody>
      </p:sp>
      <p:sp>
        <p:nvSpPr>
          <p:cNvPr id="55" name="矩形 54">
            <a:extLst>
              <a:ext uri="{FF2B5EF4-FFF2-40B4-BE49-F238E27FC236}">
                <a16:creationId xmlns:a16="http://schemas.microsoft.com/office/drawing/2014/main" id="{E4E65505-AD3C-4695-F234-3E134EEF8B32}"/>
              </a:ext>
            </a:extLst>
          </p:cNvPr>
          <p:cNvSpPr/>
          <p:nvPr/>
        </p:nvSpPr>
        <p:spPr>
          <a:xfrm>
            <a:off x="5422911" y="2767842"/>
            <a:ext cx="1730866" cy="1569660"/>
          </a:xfrm>
          <a:prstGeom prst="rect">
            <a:avLst/>
          </a:prstGeom>
        </p:spPr>
        <p:txBody>
          <a:bodyPr wrap="square">
            <a:spAutoFit/>
          </a:bodyPr>
          <a:lstStyle/>
          <a:p>
            <a:r>
              <a:rPr lang="zh-CN" altLang="en-US" sz="4800" b="1" dirty="0">
                <a:solidFill>
                  <a:schemeClr val="accent2"/>
                </a:solidFill>
                <a:latin typeface="Lifeline JL" panose="00000400000000000000" pitchFamily="2" charset="0"/>
              </a:rPr>
              <a:t>减半征收</a:t>
            </a:r>
            <a:endParaRPr lang="zh-CN" altLang="en-US" sz="900" b="1" dirty="0">
              <a:solidFill>
                <a:schemeClr val="accent2"/>
              </a:solidFill>
            </a:endParaRPr>
          </a:p>
        </p:txBody>
      </p:sp>
      <p:grpSp>
        <p:nvGrpSpPr>
          <p:cNvPr id="56" name="组合 55">
            <a:extLst>
              <a:ext uri="{FF2B5EF4-FFF2-40B4-BE49-F238E27FC236}">
                <a16:creationId xmlns:a16="http://schemas.microsoft.com/office/drawing/2014/main" id="{9423BF88-C635-F36E-2DC2-658B61B50A10}"/>
              </a:ext>
            </a:extLst>
          </p:cNvPr>
          <p:cNvGrpSpPr/>
          <p:nvPr/>
        </p:nvGrpSpPr>
        <p:grpSpPr>
          <a:xfrm>
            <a:off x="4452937" y="1502953"/>
            <a:ext cx="3290888" cy="369751"/>
            <a:chOff x="4452937" y="971550"/>
            <a:chExt cx="3290888" cy="369751"/>
          </a:xfrm>
        </p:grpSpPr>
        <p:sp>
          <p:nvSpPr>
            <p:cNvPr id="57" name="矩形: 圆角 56">
              <a:extLst>
                <a:ext uri="{FF2B5EF4-FFF2-40B4-BE49-F238E27FC236}">
                  <a16:creationId xmlns:a16="http://schemas.microsoft.com/office/drawing/2014/main" id="{BFC73637-58C7-4810-F8C9-F9942911C103}"/>
                </a:ext>
              </a:extLst>
            </p:cNvPr>
            <p:cNvSpPr/>
            <p:nvPr/>
          </p:nvSpPr>
          <p:spPr bwMode="auto">
            <a:xfrm>
              <a:off x="4452937" y="971550"/>
              <a:ext cx="3290888" cy="367970"/>
            </a:xfrm>
            <a:prstGeom prst="roundRect">
              <a:avLst>
                <a:gd name="adj" fmla="val 50000"/>
              </a:avLst>
            </a:prstGeom>
            <a:solidFill>
              <a:schemeClr val="accent2"/>
            </a:solidFill>
            <a:ln w="9525" cap="flat" cmpd="sng" algn="ctr">
              <a:solidFill>
                <a:schemeClr val="accent2">
                  <a:lumMod val="6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accent1"/>
                </a:solidFill>
                <a:effectLst/>
                <a:latin typeface="Arial" panose="020B0604020202020204" pitchFamily="34" charset="0"/>
                <a:ea typeface="宋体" panose="02010600030101010101" pitchFamily="2" charset="-122"/>
              </a:endParaRPr>
            </a:p>
          </p:txBody>
        </p:sp>
        <p:sp>
          <p:nvSpPr>
            <p:cNvPr id="58" name="文本框 57">
              <a:extLst>
                <a:ext uri="{FF2B5EF4-FFF2-40B4-BE49-F238E27FC236}">
                  <a16:creationId xmlns:a16="http://schemas.microsoft.com/office/drawing/2014/main" id="{09FC68FE-E683-1270-E0CC-B90E74AF8A2A}"/>
                </a:ext>
              </a:extLst>
            </p:cNvPr>
            <p:cNvSpPr txBox="1"/>
            <p:nvPr/>
          </p:nvSpPr>
          <p:spPr>
            <a:xfrm>
              <a:off x="4743218" y="971969"/>
              <a:ext cx="2723823" cy="369332"/>
            </a:xfrm>
            <a:prstGeom prst="rect">
              <a:avLst/>
            </a:prstGeom>
            <a:noFill/>
          </p:spPr>
          <p:txBody>
            <a:bodyPr wrap="none" rtlCol="0">
              <a:spAutoFit/>
            </a:bodyPr>
            <a:lstStyle/>
            <a:p>
              <a:pPr algn="ctr"/>
              <a:r>
                <a:rPr lang="zh-CN" altLang="en-US" dirty="0">
                  <a:solidFill>
                    <a:schemeClr val="accent1"/>
                  </a:solidFill>
                  <a:latin typeface="+mj-ea"/>
                  <a:ea typeface="+mj-ea"/>
                </a:rPr>
                <a:t>资源税（不含水资源税）</a:t>
              </a:r>
            </a:p>
          </p:txBody>
        </p:sp>
      </p:grpSp>
      <p:grpSp>
        <p:nvGrpSpPr>
          <p:cNvPr id="59" name="组合 58">
            <a:extLst>
              <a:ext uri="{FF2B5EF4-FFF2-40B4-BE49-F238E27FC236}">
                <a16:creationId xmlns:a16="http://schemas.microsoft.com/office/drawing/2014/main" id="{40A63BE2-82A1-18BF-C893-31BE192192D9}"/>
              </a:ext>
            </a:extLst>
          </p:cNvPr>
          <p:cNvGrpSpPr/>
          <p:nvPr/>
        </p:nvGrpSpPr>
        <p:grpSpPr>
          <a:xfrm>
            <a:off x="7582452" y="2360622"/>
            <a:ext cx="3290888" cy="369751"/>
            <a:chOff x="7720012" y="1847850"/>
            <a:chExt cx="3290888" cy="369751"/>
          </a:xfrm>
        </p:grpSpPr>
        <p:sp>
          <p:nvSpPr>
            <p:cNvPr id="60" name="矩形: 圆角 59">
              <a:extLst>
                <a:ext uri="{FF2B5EF4-FFF2-40B4-BE49-F238E27FC236}">
                  <a16:creationId xmlns:a16="http://schemas.microsoft.com/office/drawing/2014/main" id="{B7C99DB1-0507-41B5-2714-734EDBA5310A}"/>
                </a:ext>
              </a:extLst>
            </p:cNvPr>
            <p:cNvSpPr/>
            <p:nvPr/>
          </p:nvSpPr>
          <p:spPr bwMode="auto">
            <a:xfrm>
              <a:off x="7720012" y="1847850"/>
              <a:ext cx="3290888" cy="367970"/>
            </a:xfrm>
            <a:prstGeom prst="roundRect">
              <a:avLst>
                <a:gd name="adj" fmla="val 50000"/>
              </a:avLst>
            </a:prstGeom>
            <a:solidFill>
              <a:schemeClr val="accent2"/>
            </a:solidFill>
            <a:ln w="9525" cap="flat" cmpd="sng" algn="ctr">
              <a:solidFill>
                <a:schemeClr val="accent2">
                  <a:lumMod val="6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accent1"/>
                </a:solidFill>
                <a:effectLst/>
                <a:latin typeface="Arial" panose="020B0604020202020204" pitchFamily="34" charset="0"/>
                <a:ea typeface="宋体" panose="02010600030101010101" pitchFamily="2" charset="-122"/>
              </a:endParaRPr>
            </a:p>
          </p:txBody>
        </p:sp>
        <p:sp>
          <p:nvSpPr>
            <p:cNvPr id="61" name="文本框 60">
              <a:extLst>
                <a:ext uri="{FF2B5EF4-FFF2-40B4-BE49-F238E27FC236}">
                  <a16:creationId xmlns:a16="http://schemas.microsoft.com/office/drawing/2014/main" id="{D68061A9-6B7B-523B-313F-69BEB3BDE5F9}"/>
                </a:ext>
              </a:extLst>
            </p:cNvPr>
            <p:cNvSpPr txBox="1"/>
            <p:nvPr/>
          </p:nvSpPr>
          <p:spPr>
            <a:xfrm>
              <a:off x="8587373" y="1848269"/>
              <a:ext cx="1569660" cy="369332"/>
            </a:xfrm>
            <a:prstGeom prst="rect">
              <a:avLst/>
            </a:prstGeom>
            <a:noFill/>
          </p:spPr>
          <p:txBody>
            <a:bodyPr wrap="none" rtlCol="0">
              <a:spAutoFit/>
            </a:bodyPr>
            <a:lstStyle/>
            <a:p>
              <a:pPr algn="ctr"/>
              <a:r>
                <a:rPr lang="zh-CN" altLang="en-US" dirty="0">
                  <a:solidFill>
                    <a:schemeClr val="accent1"/>
                  </a:solidFill>
                  <a:latin typeface="+mj-ea"/>
                  <a:ea typeface="+mj-ea"/>
                </a:rPr>
                <a:t>地方教育附加</a:t>
              </a:r>
            </a:p>
          </p:txBody>
        </p:sp>
      </p:grpSp>
      <p:grpSp>
        <p:nvGrpSpPr>
          <p:cNvPr id="62" name="组合 61">
            <a:extLst>
              <a:ext uri="{FF2B5EF4-FFF2-40B4-BE49-F238E27FC236}">
                <a16:creationId xmlns:a16="http://schemas.microsoft.com/office/drawing/2014/main" id="{D7358D5B-D111-C755-43C2-75F9184D55C8}"/>
              </a:ext>
            </a:extLst>
          </p:cNvPr>
          <p:cNvGrpSpPr/>
          <p:nvPr/>
        </p:nvGrpSpPr>
        <p:grpSpPr>
          <a:xfrm>
            <a:off x="8163477" y="3789372"/>
            <a:ext cx="3290888" cy="369751"/>
            <a:chOff x="7720012" y="1847850"/>
            <a:chExt cx="3290888" cy="369751"/>
          </a:xfrm>
        </p:grpSpPr>
        <p:sp>
          <p:nvSpPr>
            <p:cNvPr id="63" name="矩形: 圆角 62">
              <a:extLst>
                <a:ext uri="{FF2B5EF4-FFF2-40B4-BE49-F238E27FC236}">
                  <a16:creationId xmlns:a16="http://schemas.microsoft.com/office/drawing/2014/main" id="{D9F3BF2E-D223-6650-3919-54A549D6602B}"/>
                </a:ext>
              </a:extLst>
            </p:cNvPr>
            <p:cNvSpPr/>
            <p:nvPr/>
          </p:nvSpPr>
          <p:spPr bwMode="auto">
            <a:xfrm>
              <a:off x="7720012" y="1847850"/>
              <a:ext cx="3290888" cy="367970"/>
            </a:xfrm>
            <a:prstGeom prst="roundRect">
              <a:avLst>
                <a:gd name="adj" fmla="val 50000"/>
              </a:avLst>
            </a:prstGeom>
            <a:solidFill>
              <a:schemeClr val="accent2"/>
            </a:solidFill>
            <a:ln w="9525" cap="flat" cmpd="sng" algn="ctr">
              <a:solidFill>
                <a:schemeClr val="accent2">
                  <a:lumMod val="6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accent1"/>
                </a:solidFill>
                <a:effectLst/>
                <a:latin typeface="Arial" panose="020B0604020202020204" pitchFamily="34" charset="0"/>
                <a:ea typeface="宋体" panose="02010600030101010101" pitchFamily="2" charset="-122"/>
              </a:endParaRPr>
            </a:p>
          </p:txBody>
        </p:sp>
        <p:sp>
          <p:nvSpPr>
            <p:cNvPr id="64" name="文本框 63">
              <a:extLst>
                <a:ext uri="{FF2B5EF4-FFF2-40B4-BE49-F238E27FC236}">
                  <a16:creationId xmlns:a16="http://schemas.microsoft.com/office/drawing/2014/main" id="{4A64BB64-22DB-B787-2BD0-2C850BA3B06C}"/>
                </a:ext>
              </a:extLst>
            </p:cNvPr>
            <p:cNvSpPr txBox="1"/>
            <p:nvPr/>
          </p:nvSpPr>
          <p:spPr>
            <a:xfrm>
              <a:off x="8702788" y="1848269"/>
              <a:ext cx="1338828" cy="369332"/>
            </a:xfrm>
            <a:prstGeom prst="rect">
              <a:avLst/>
            </a:prstGeom>
            <a:noFill/>
          </p:spPr>
          <p:txBody>
            <a:bodyPr wrap="none" rtlCol="0">
              <a:spAutoFit/>
            </a:bodyPr>
            <a:lstStyle/>
            <a:p>
              <a:pPr algn="ctr"/>
              <a:r>
                <a:rPr lang="zh-CN" altLang="en-US" b="0" i="0" dirty="0">
                  <a:solidFill>
                    <a:srgbClr val="333333"/>
                  </a:solidFill>
                  <a:effectLst/>
                  <a:latin typeface="Microsoft Yahei" panose="020B0503020204020204" pitchFamily="34" charset="-122"/>
                  <a:ea typeface="Microsoft Yahei" panose="020B0503020204020204" pitchFamily="34" charset="-122"/>
                </a:rPr>
                <a:t>教育费附加</a:t>
              </a:r>
              <a:endParaRPr lang="zh-CN" altLang="en-US" dirty="0">
                <a:solidFill>
                  <a:schemeClr val="accent1"/>
                </a:solidFill>
                <a:latin typeface="+mj-ea"/>
                <a:ea typeface="+mj-ea"/>
              </a:endParaRPr>
            </a:p>
          </p:txBody>
        </p:sp>
      </p:grpSp>
      <p:grpSp>
        <p:nvGrpSpPr>
          <p:cNvPr id="65" name="组合 64">
            <a:extLst>
              <a:ext uri="{FF2B5EF4-FFF2-40B4-BE49-F238E27FC236}">
                <a16:creationId xmlns:a16="http://schemas.microsoft.com/office/drawing/2014/main" id="{F2F01D85-AF96-EF8C-BB9E-759C068D2D5C}"/>
              </a:ext>
            </a:extLst>
          </p:cNvPr>
          <p:cNvGrpSpPr/>
          <p:nvPr/>
        </p:nvGrpSpPr>
        <p:grpSpPr>
          <a:xfrm>
            <a:off x="7658652" y="5160972"/>
            <a:ext cx="3290888" cy="369751"/>
            <a:chOff x="7720012" y="1847850"/>
            <a:chExt cx="3290888" cy="369751"/>
          </a:xfrm>
        </p:grpSpPr>
        <p:sp>
          <p:nvSpPr>
            <p:cNvPr id="66" name="矩形: 圆角 65">
              <a:extLst>
                <a:ext uri="{FF2B5EF4-FFF2-40B4-BE49-F238E27FC236}">
                  <a16:creationId xmlns:a16="http://schemas.microsoft.com/office/drawing/2014/main" id="{5D44FAE4-413C-33E5-E814-A6D8B59322AE}"/>
                </a:ext>
              </a:extLst>
            </p:cNvPr>
            <p:cNvSpPr/>
            <p:nvPr/>
          </p:nvSpPr>
          <p:spPr bwMode="auto">
            <a:xfrm>
              <a:off x="7720012" y="1847850"/>
              <a:ext cx="3290888" cy="367970"/>
            </a:xfrm>
            <a:prstGeom prst="roundRect">
              <a:avLst>
                <a:gd name="adj" fmla="val 50000"/>
              </a:avLst>
            </a:prstGeom>
            <a:solidFill>
              <a:schemeClr val="accent2"/>
            </a:solidFill>
            <a:ln w="9525" cap="flat" cmpd="sng" algn="ctr">
              <a:solidFill>
                <a:schemeClr val="accent2">
                  <a:lumMod val="6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accent1"/>
                </a:solidFill>
                <a:effectLst/>
                <a:latin typeface="Arial" panose="020B0604020202020204" pitchFamily="34" charset="0"/>
                <a:ea typeface="宋体" panose="02010600030101010101" pitchFamily="2" charset="-122"/>
              </a:endParaRPr>
            </a:p>
          </p:txBody>
        </p:sp>
        <p:sp>
          <p:nvSpPr>
            <p:cNvPr id="67" name="文本框 66">
              <a:extLst>
                <a:ext uri="{FF2B5EF4-FFF2-40B4-BE49-F238E27FC236}">
                  <a16:creationId xmlns:a16="http://schemas.microsoft.com/office/drawing/2014/main" id="{75FAB94F-240D-2B3A-2262-48816DB5D153}"/>
                </a:ext>
              </a:extLst>
            </p:cNvPr>
            <p:cNvSpPr txBox="1"/>
            <p:nvPr/>
          </p:nvSpPr>
          <p:spPr>
            <a:xfrm>
              <a:off x="8702789" y="1848269"/>
              <a:ext cx="1338829" cy="369332"/>
            </a:xfrm>
            <a:prstGeom prst="rect">
              <a:avLst/>
            </a:prstGeom>
            <a:noFill/>
          </p:spPr>
          <p:txBody>
            <a:bodyPr wrap="none" rtlCol="0">
              <a:spAutoFit/>
            </a:bodyPr>
            <a:lstStyle/>
            <a:p>
              <a:pPr algn="ctr"/>
              <a:r>
                <a:rPr lang="zh-CN" altLang="en-US" b="0" i="0" dirty="0">
                  <a:solidFill>
                    <a:srgbClr val="333333"/>
                  </a:solidFill>
                  <a:effectLst/>
                  <a:latin typeface="Microsoft Yahei" panose="020B0503020204020204" pitchFamily="34" charset="-122"/>
                  <a:ea typeface="Microsoft Yahei" panose="020B0503020204020204" pitchFamily="34" charset="-122"/>
                </a:rPr>
                <a:t>耕地占用税</a:t>
              </a:r>
              <a:endParaRPr lang="zh-CN" altLang="en-US" dirty="0">
                <a:solidFill>
                  <a:schemeClr val="accent1"/>
                </a:solidFill>
                <a:latin typeface="+mj-ea"/>
                <a:ea typeface="+mj-ea"/>
              </a:endParaRPr>
            </a:p>
          </p:txBody>
        </p:sp>
      </p:grpSp>
      <p:grpSp>
        <p:nvGrpSpPr>
          <p:cNvPr id="68" name="组合 67">
            <a:extLst>
              <a:ext uri="{FF2B5EF4-FFF2-40B4-BE49-F238E27FC236}">
                <a16:creationId xmlns:a16="http://schemas.microsoft.com/office/drawing/2014/main" id="{F2E3EE3A-82C0-5796-A483-727C15132CFB}"/>
              </a:ext>
            </a:extLst>
          </p:cNvPr>
          <p:cNvGrpSpPr/>
          <p:nvPr/>
        </p:nvGrpSpPr>
        <p:grpSpPr>
          <a:xfrm>
            <a:off x="4402286" y="6011577"/>
            <a:ext cx="3416320" cy="369751"/>
            <a:chOff x="7664046" y="1847850"/>
            <a:chExt cx="3416320" cy="369751"/>
          </a:xfrm>
        </p:grpSpPr>
        <p:sp>
          <p:nvSpPr>
            <p:cNvPr id="69" name="矩形: 圆角 68">
              <a:extLst>
                <a:ext uri="{FF2B5EF4-FFF2-40B4-BE49-F238E27FC236}">
                  <a16:creationId xmlns:a16="http://schemas.microsoft.com/office/drawing/2014/main" id="{37A0AB67-15BF-910A-D344-F84EDD41B54A}"/>
                </a:ext>
              </a:extLst>
            </p:cNvPr>
            <p:cNvSpPr/>
            <p:nvPr/>
          </p:nvSpPr>
          <p:spPr bwMode="auto">
            <a:xfrm>
              <a:off x="7720012" y="1847850"/>
              <a:ext cx="3290888" cy="367970"/>
            </a:xfrm>
            <a:prstGeom prst="roundRect">
              <a:avLst>
                <a:gd name="adj" fmla="val 50000"/>
              </a:avLst>
            </a:prstGeom>
            <a:solidFill>
              <a:schemeClr val="accent2"/>
            </a:solidFill>
            <a:ln w="9525" cap="flat" cmpd="sng" algn="ctr">
              <a:solidFill>
                <a:schemeClr val="accent2">
                  <a:lumMod val="6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accent1"/>
                </a:solidFill>
                <a:effectLst/>
                <a:latin typeface="Arial" panose="020B0604020202020204" pitchFamily="34" charset="0"/>
                <a:ea typeface="宋体" panose="02010600030101010101" pitchFamily="2" charset="-122"/>
              </a:endParaRPr>
            </a:p>
          </p:txBody>
        </p:sp>
        <p:sp>
          <p:nvSpPr>
            <p:cNvPr id="70" name="文本框 69">
              <a:extLst>
                <a:ext uri="{FF2B5EF4-FFF2-40B4-BE49-F238E27FC236}">
                  <a16:creationId xmlns:a16="http://schemas.microsoft.com/office/drawing/2014/main" id="{5E458AE4-2FAF-C98D-52EA-426C5845098B}"/>
                </a:ext>
              </a:extLst>
            </p:cNvPr>
            <p:cNvSpPr txBox="1"/>
            <p:nvPr/>
          </p:nvSpPr>
          <p:spPr>
            <a:xfrm>
              <a:off x="7664046" y="1848269"/>
              <a:ext cx="3416320" cy="369332"/>
            </a:xfrm>
            <a:prstGeom prst="rect">
              <a:avLst/>
            </a:prstGeom>
            <a:noFill/>
          </p:spPr>
          <p:txBody>
            <a:bodyPr wrap="none" rtlCol="0">
              <a:spAutoFit/>
            </a:bodyPr>
            <a:lstStyle/>
            <a:p>
              <a:pPr algn="ctr"/>
              <a:r>
                <a:rPr lang="zh-CN" altLang="en-US" b="0" i="0" dirty="0">
                  <a:solidFill>
                    <a:srgbClr val="333333"/>
                  </a:solidFill>
                  <a:effectLst/>
                  <a:latin typeface="Microsoft Yahei" panose="020B0503020204020204" pitchFamily="34" charset="-122"/>
                  <a:ea typeface="Microsoft Yahei" panose="020B0503020204020204" pitchFamily="34" charset="-122"/>
                </a:rPr>
                <a:t>印花税（不含证券交易印花税）</a:t>
              </a:r>
              <a:endParaRPr lang="zh-CN" altLang="en-US" dirty="0">
                <a:solidFill>
                  <a:schemeClr val="accent1"/>
                </a:solidFill>
                <a:latin typeface="+mj-ea"/>
                <a:ea typeface="+mj-ea"/>
              </a:endParaRPr>
            </a:p>
          </p:txBody>
        </p:sp>
      </p:grpSp>
      <p:grpSp>
        <p:nvGrpSpPr>
          <p:cNvPr id="71" name="组合 70">
            <a:extLst>
              <a:ext uri="{FF2B5EF4-FFF2-40B4-BE49-F238E27FC236}">
                <a16:creationId xmlns:a16="http://schemas.microsoft.com/office/drawing/2014/main" id="{4E1B8984-1DA2-D278-7EF9-014E814D5E13}"/>
              </a:ext>
            </a:extLst>
          </p:cNvPr>
          <p:cNvGrpSpPr/>
          <p:nvPr/>
        </p:nvGrpSpPr>
        <p:grpSpPr>
          <a:xfrm>
            <a:off x="1247220" y="5160972"/>
            <a:ext cx="3290888" cy="369751"/>
            <a:chOff x="7720012" y="1847850"/>
            <a:chExt cx="3290888" cy="369751"/>
          </a:xfrm>
        </p:grpSpPr>
        <p:sp>
          <p:nvSpPr>
            <p:cNvPr id="72" name="矩形: 圆角 71">
              <a:extLst>
                <a:ext uri="{FF2B5EF4-FFF2-40B4-BE49-F238E27FC236}">
                  <a16:creationId xmlns:a16="http://schemas.microsoft.com/office/drawing/2014/main" id="{158C3668-533F-1264-F90E-41F93B62CAAD}"/>
                </a:ext>
              </a:extLst>
            </p:cNvPr>
            <p:cNvSpPr/>
            <p:nvPr/>
          </p:nvSpPr>
          <p:spPr bwMode="auto">
            <a:xfrm>
              <a:off x="7720012" y="1847850"/>
              <a:ext cx="3290888" cy="367970"/>
            </a:xfrm>
            <a:prstGeom prst="roundRect">
              <a:avLst>
                <a:gd name="adj" fmla="val 50000"/>
              </a:avLst>
            </a:prstGeom>
            <a:solidFill>
              <a:schemeClr val="accent2"/>
            </a:solidFill>
            <a:ln w="9525" cap="flat" cmpd="sng" algn="ctr">
              <a:solidFill>
                <a:schemeClr val="accent2">
                  <a:lumMod val="6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accent1"/>
                </a:solidFill>
                <a:effectLst/>
                <a:latin typeface="Arial" panose="020B0604020202020204" pitchFamily="34" charset="0"/>
                <a:ea typeface="宋体" panose="02010600030101010101" pitchFamily="2" charset="-122"/>
              </a:endParaRPr>
            </a:p>
          </p:txBody>
        </p:sp>
        <p:sp>
          <p:nvSpPr>
            <p:cNvPr id="73" name="文本框 72">
              <a:extLst>
                <a:ext uri="{FF2B5EF4-FFF2-40B4-BE49-F238E27FC236}">
                  <a16:creationId xmlns:a16="http://schemas.microsoft.com/office/drawing/2014/main" id="{14C8CBC2-AAB8-0D9E-95EC-31CD940FF3C5}"/>
                </a:ext>
              </a:extLst>
            </p:cNvPr>
            <p:cNvSpPr txBox="1"/>
            <p:nvPr/>
          </p:nvSpPr>
          <p:spPr>
            <a:xfrm>
              <a:off x="8471961" y="1848269"/>
              <a:ext cx="1800493" cy="369332"/>
            </a:xfrm>
            <a:prstGeom prst="rect">
              <a:avLst/>
            </a:prstGeom>
            <a:noFill/>
          </p:spPr>
          <p:txBody>
            <a:bodyPr wrap="none" rtlCol="0">
              <a:spAutoFit/>
            </a:bodyPr>
            <a:lstStyle/>
            <a:p>
              <a:pPr algn="ctr"/>
              <a:r>
                <a:rPr lang="zh-CN" altLang="en-US" dirty="0">
                  <a:solidFill>
                    <a:schemeClr val="accent1"/>
                  </a:solidFill>
                  <a:latin typeface="+mj-ea"/>
                  <a:ea typeface="+mj-ea"/>
                </a:rPr>
                <a:t>城镇土地使用税</a:t>
              </a:r>
            </a:p>
          </p:txBody>
        </p:sp>
      </p:grpSp>
      <p:grpSp>
        <p:nvGrpSpPr>
          <p:cNvPr id="74" name="组合 73">
            <a:extLst>
              <a:ext uri="{FF2B5EF4-FFF2-40B4-BE49-F238E27FC236}">
                <a16:creationId xmlns:a16="http://schemas.microsoft.com/office/drawing/2014/main" id="{C89EE063-6A6D-4E96-02B7-82D682509476}"/>
              </a:ext>
            </a:extLst>
          </p:cNvPr>
          <p:cNvGrpSpPr/>
          <p:nvPr/>
        </p:nvGrpSpPr>
        <p:grpSpPr>
          <a:xfrm>
            <a:off x="691867" y="3789372"/>
            <a:ext cx="3290888" cy="369751"/>
            <a:chOff x="7720012" y="1847850"/>
            <a:chExt cx="3290888" cy="369751"/>
          </a:xfrm>
        </p:grpSpPr>
        <p:sp>
          <p:nvSpPr>
            <p:cNvPr id="75" name="矩形: 圆角 74">
              <a:extLst>
                <a:ext uri="{FF2B5EF4-FFF2-40B4-BE49-F238E27FC236}">
                  <a16:creationId xmlns:a16="http://schemas.microsoft.com/office/drawing/2014/main" id="{D4C83735-F260-60D1-2F71-39C57D258D2F}"/>
                </a:ext>
              </a:extLst>
            </p:cNvPr>
            <p:cNvSpPr/>
            <p:nvPr/>
          </p:nvSpPr>
          <p:spPr bwMode="auto">
            <a:xfrm>
              <a:off x="7720012" y="1847850"/>
              <a:ext cx="3290888" cy="367970"/>
            </a:xfrm>
            <a:prstGeom prst="roundRect">
              <a:avLst>
                <a:gd name="adj" fmla="val 50000"/>
              </a:avLst>
            </a:prstGeom>
            <a:solidFill>
              <a:schemeClr val="accent2"/>
            </a:solidFill>
            <a:ln w="9525" cap="flat" cmpd="sng" algn="ctr">
              <a:solidFill>
                <a:schemeClr val="accent2">
                  <a:lumMod val="6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accent1"/>
                </a:solidFill>
                <a:effectLst/>
                <a:latin typeface="Arial" panose="020B0604020202020204" pitchFamily="34" charset="0"/>
                <a:ea typeface="宋体" panose="02010600030101010101" pitchFamily="2" charset="-122"/>
              </a:endParaRPr>
            </a:p>
          </p:txBody>
        </p:sp>
        <p:sp>
          <p:nvSpPr>
            <p:cNvPr id="76" name="文本框 75">
              <a:extLst>
                <a:ext uri="{FF2B5EF4-FFF2-40B4-BE49-F238E27FC236}">
                  <a16:creationId xmlns:a16="http://schemas.microsoft.com/office/drawing/2014/main" id="{0D09F679-BBD3-3354-0EB9-756732F60A8B}"/>
                </a:ext>
              </a:extLst>
            </p:cNvPr>
            <p:cNvSpPr txBox="1"/>
            <p:nvPr/>
          </p:nvSpPr>
          <p:spPr>
            <a:xfrm>
              <a:off x="8933625" y="1848269"/>
              <a:ext cx="877163" cy="369332"/>
            </a:xfrm>
            <a:prstGeom prst="rect">
              <a:avLst/>
            </a:prstGeom>
            <a:noFill/>
          </p:spPr>
          <p:txBody>
            <a:bodyPr wrap="none" rtlCol="0">
              <a:spAutoFit/>
            </a:bodyPr>
            <a:lstStyle/>
            <a:p>
              <a:pPr algn="ctr"/>
              <a:r>
                <a:rPr lang="zh-CN" altLang="en-US" dirty="0">
                  <a:solidFill>
                    <a:schemeClr val="accent1"/>
                  </a:solidFill>
                  <a:latin typeface="+mj-ea"/>
                  <a:ea typeface="+mj-ea"/>
                </a:rPr>
                <a:t>房产税</a:t>
              </a:r>
            </a:p>
          </p:txBody>
        </p:sp>
      </p:grpSp>
      <p:grpSp>
        <p:nvGrpSpPr>
          <p:cNvPr id="77" name="组合 76">
            <a:extLst>
              <a:ext uri="{FF2B5EF4-FFF2-40B4-BE49-F238E27FC236}">
                <a16:creationId xmlns:a16="http://schemas.microsoft.com/office/drawing/2014/main" id="{54E7054E-7DEF-6C08-D41E-90E111998DC4}"/>
              </a:ext>
            </a:extLst>
          </p:cNvPr>
          <p:cNvGrpSpPr/>
          <p:nvPr/>
        </p:nvGrpSpPr>
        <p:grpSpPr>
          <a:xfrm>
            <a:off x="1241810" y="2360622"/>
            <a:ext cx="3290888" cy="369751"/>
            <a:chOff x="7720012" y="1847850"/>
            <a:chExt cx="3290888" cy="369751"/>
          </a:xfrm>
        </p:grpSpPr>
        <p:sp>
          <p:nvSpPr>
            <p:cNvPr id="78" name="矩形: 圆角 77">
              <a:extLst>
                <a:ext uri="{FF2B5EF4-FFF2-40B4-BE49-F238E27FC236}">
                  <a16:creationId xmlns:a16="http://schemas.microsoft.com/office/drawing/2014/main" id="{D9087D59-E629-8943-3FDB-5957201DFE13}"/>
                </a:ext>
              </a:extLst>
            </p:cNvPr>
            <p:cNvSpPr/>
            <p:nvPr/>
          </p:nvSpPr>
          <p:spPr bwMode="auto">
            <a:xfrm>
              <a:off x="7720012" y="1847850"/>
              <a:ext cx="3290888" cy="367970"/>
            </a:xfrm>
            <a:prstGeom prst="roundRect">
              <a:avLst>
                <a:gd name="adj" fmla="val 50000"/>
              </a:avLst>
            </a:prstGeom>
            <a:solidFill>
              <a:schemeClr val="accent2"/>
            </a:solidFill>
            <a:ln w="9525" cap="flat" cmpd="sng" algn="ctr">
              <a:solidFill>
                <a:schemeClr val="accent2">
                  <a:lumMod val="6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accent1"/>
                </a:solidFill>
                <a:effectLst/>
                <a:latin typeface="Arial" panose="020B0604020202020204" pitchFamily="34" charset="0"/>
                <a:ea typeface="宋体" panose="02010600030101010101" pitchFamily="2" charset="-122"/>
              </a:endParaRPr>
            </a:p>
          </p:txBody>
        </p:sp>
        <p:sp>
          <p:nvSpPr>
            <p:cNvPr id="79" name="文本框 78">
              <a:extLst>
                <a:ext uri="{FF2B5EF4-FFF2-40B4-BE49-F238E27FC236}">
                  <a16:creationId xmlns:a16="http://schemas.microsoft.com/office/drawing/2014/main" id="{0C77B051-58AE-A3EE-8FE6-162D9324B29D}"/>
                </a:ext>
              </a:extLst>
            </p:cNvPr>
            <p:cNvSpPr txBox="1"/>
            <p:nvPr/>
          </p:nvSpPr>
          <p:spPr>
            <a:xfrm>
              <a:off x="8471956" y="1848269"/>
              <a:ext cx="1800493" cy="369332"/>
            </a:xfrm>
            <a:prstGeom prst="rect">
              <a:avLst/>
            </a:prstGeom>
            <a:noFill/>
          </p:spPr>
          <p:txBody>
            <a:bodyPr wrap="none" rtlCol="0">
              <a:spAutoFit/>
            </a:bodyPr>
            <a:lstStyle/>
            <a:p>
              <a:pPr algn="ctr"/>
              <a:r>
                <a:rPr lang="zh-CN" altLang="en-US" b="0" i="0" dirty="0">
                  <a:solidFill>
                    <a:srgbClr val="333333"/>
                  </a:solidFill>
                  <a:effectLst/>
                  <a:latin typeface="Microsoft Yahei" panose="020B0503020204020204" pitchFamily="34" charset="-122"/>
                  <a:ea typeface="Microsoft Yahei" panose="020B0503020204020204" pitchFamily="34" charset="-122"/>
                </a:rPr>
                <a:t>城市维护建设税</a:t>
              </a:r>
              <a:endParaRPr lang="zh-CN" altLang="en-US" dirty="0">
                <a:solidFill>
                  <a:schemeClr val="accent1"/>
                </a:solidFill>
                <a:latin typeface="+mj-ea"/>
                <a:ea typeface="+mj-ea"/>
              </a:endParaRPr>
            </a:p>
          </p:txBody>
        </p:sp>
      </p:grpSp>
      <p:sp>
        <p:nvSpPr>
          <p:cNvPr id="83" name="文本框 82">
            <a:extLst>
              <a:ext uri="{FF2B5EF4-FFF2-40B4-BE49-F238E27FC236}">
                <a16:creationId xmlns:a16="http://schemas.microsoft.com/office/drawing/2014/main" id="{BB8BB0DB-1146-B291-E66C-6B013C34D5C3}"/>
              </a:ext>
            </a:extLst>
          </p:cNvPr>
          <p:cNvSpPr txBox="1"/>
          <p:nvPr/>
        </p:nvSpPr>
        <p:spPr>
          <a:xfrm>
            <a:off x="5211883" y="4219801"/>
            <a:ext cx="1987872" cy="646331"/>
          </a:xfrm>
          <a:prstGeom prst="rect">
            <a:avLst/>
          </a:prstGeom>
          <a:noFill/>
        </p:spPr>
        <p:txBody>
          <a:bodyPr wrap="square">
            <a:spAutoFit/>
          </a:bodyPr>
          <a:lstStyle/>
          <a:p>
            <a:r>
              <a:rPr lang="zh-CN" altLang="en-US" dirty="0">
                <a:solidFill>
                  <a:schemeClr val="accent2"/>
                </a:solidFill>
                <a:latin typeface="Microsoft Yahei" panose="020B0503020204020204" pitchFamily="34" charset="-122"/>
                <a:ea typeface="Microsoft Yahei" panose="020B0503020204020204" pitchFamily="34" charset="-122"/>
              </a:rPr>
              <a:t>可与六税两费其他优惠政策叠加</a:t>
            </a:r>
            <a:endParaRPr lang="zh-CN" altLang="en-US" dirty="0">
              <a:solidFill>
                <a:schemeClr val="accent2"/>
              </a:solidFill>
            </a:endParaRPr>
          </a:p>
        </p:txBody>
      </p:sp>
    </p:spTree>
    <p:extLst>
      <p:ext uri="{BB962C8B-B14F-4D97-AF65-F5344CB8AC3E}">
        <p14:creationId xmlns:p14="http://schemas.microsoft.com/office/powerpoint/2010/main" val="4259081476"/>
      </p:ext>
    </p:extLst>
  </p:cSld>
  <p:clrMapOvr>
    <a:masterClrMapping/>
  </p:clrMapOvr>
  <mc:AlternateContent xmlns:mc="http://schemas.openxmlformats.org/markup-compatibility/2006" xmlns:p14="http://schemas.microsoft.com/office/powerpoint/2010/main">
    <mc:Choice Requires="p14">
      <p:transition spd="slow" p14:dur="800" advTm="3000">
        <p:circle/>
      </p:transition>
    </mc:Choice>
    <mc:Fallback xmlns="">
      <p:transition spd="slow" advTm="3000">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Box 7">
            <a:extLst>
              <a:ext uri="{FF2B5EF4-FFF2-40B4-BE49-F238E27FC236}">
                <a16:creationId xmlns:a16="http://schemas.microsoft.com/office/drawing/2014/main" id="{21C2C224-018B-62F6-3F21-6012CCCC5CD1}"/>
              </a:ext>
            </a:extLst>
          </p:cNvPr>
          <p:cNvSpPr txBox="1"/>
          <p:nvPr/>
        </p:nvSpPr>
        <p:spPr>
          <a:xfrm>
            <a:off x="536908" y="501359"/>
            <a:ext cx="11377263" cy="923330"/>
          </a:xfrm>
          <a:prstGeom prst="rect">
            <a:avLst/>
          </a:prstGeom>
          <a:noFill/>
        </p:spPr>
        <p:txBody>
          <a:bodyPr wrap="square" rtlCol="0">
            <a:spAutoFit/>
          </a:bodyPr>
          <a:lstStyle/>
          <a:p>
            <a:pPr>
              <a:defRPr/>
            </a:pPr>
            <a:r>
              <a:rPr lang="zh-CN" altLang="en-US" sz="5400" b="1" dirty="0">
                <a:latin typeface="微软雅黑" panose="020B0503020204020204" pitchFamily="34" charset="-122"/>
                <a:ea typeface="微软雅黑" panose="020B0503020204020204" pitchFamily="34" charset="-122"/>
              </a:rPr>
              <a:t>“六税两费”</a:t>
            </a:r>
            <a:r>
              <a:rPr lang="zh-CN" altLang="en-US" sz="4000" b="1" dirty="0">
                <a:latin typeface="微软雅黑" panose="020B0503020204020204" pitchFamily="34" charset="-122"/>
                <a:ea typeface="微软雅黑" panose="020B0503020204020204" pitchFamily="34" charset="-122"/>
              </a:rPr>
              <a:t>（小规模纳税人</a:t>
            </a:r>
            <a:r>
              <a:rPr lang="en-US" altLang="zh-CN" sz="4000" b="1" dirty="0">
                <a:latin typeface="微软雅黑" panose="020B0503020204020204" pitchFamily="34" charset="-122"/>
                <a:ea typeface="微软雅黑" panose="020B0503020204020204" pitchFamily="34" charset="-122"/>
              </a:rPr>
              <a:t>/</a:t>
            </a:r>
            <a:r>
              <a:rPr lang="zh-CN" altLang="en-US" sz="4000" b="1" dirty="0">
                <a:latin typeface="微软雅黑" panose="020B0503020204020204" pitchFamily="34" charset="-122"/>
                <a:ea typeface="微软雅黑" panose="020B0503020204020204" pitchFamily="34" charset="-122"/>
              </a:rPr>
              <a:t>小型微利企业）</a:t>
            </a:r>
            <a:endParaRPr lang="zh-CN" altLang="en-US" sz="4400" b="1" dirty="0">
              <a:latin typeface="微软雅黑" panose="020B0503020204020204" pitchFamily="34" charset="-122"/>
              <a:ea typeface="微软雅黑" panose="020B0503020204020204" pitchFamily="34" charset="-122"/>
            </a:endParaRPr>
          </a:p>
        </p:txBody>
      </p:sp>
      <p:grpSp>
        <p:nvGrpSpPr>
          <p:cNvPr id="2" name="组合 1">
            <a:extLst>
              <a:ext uri="{FF2B5EF4-FFF2-40B4-BE49-F238E27FC236}">
                <a16:creationId xmlns:a16="http://schemas.microsoft.com/office/drawing/2014/main" id="{878778F5-5F86-CE5E-1BE5-77A0CD776610}"/>
              </a:ext>
            </a:extLst>
          </p:cNvPr>
          <p:cNvGrpSpPr/>
          <p:nvPr/>
        </p:nvGrpSpPr>
        <p:grpSpPr>
          <a:xfrm>
            <a:off x="1057821" y="1556792"/>
            <a:ext cx="3862464" cy="1262684"/>
            <a:chOff x="4088989" y="1950292"/>
            <a:chExt cx="12039302" cy="4020222"/>
          </a:xfrm>
        </p:grpSpPr>
        <p:sp>
          <p:nvSpPr>
            <p:cNvPr id="41" name="Oval 11">
              <a:extLst>
                <a:ext uri="{FF2B5EF4-FFF2-40B4-BE49-F238E27FC236}">
                  <a16:creationId xmlns:a16="http://schemas.microsoft.com/office/drawing/2014/main" id="{393AEA01-97C2-0C20-D7AB-79FAF5E0088E}"/>
                </a:ext>
              </a:extLst>
            </p:cNvPr>
            <p:cNvSpPr>
              <a:spLocks noChangeArrowheads="1"/>
            </p:cNvSpPr>
            <p:nvPr/>
          </p:nvSpPr>
          <p:spPr bwMode="auto">
            <a:xfrm>
              <a:off x="4216866" y="2078169"/>
              <a:ext cx="3764469" cy="3765905"/>
            </a:xfrm>
            <a:prstGeom prst="ellipse">
              <a:avLst/>
            </a:prstGeom>
            <a:noFill/>
            <a:ln w="9525" cap="flat">
              <a:solidFill>
                <a:srgbClr val="000000"/>
              </a:solidFill>
              <a:prstDash val="dash"/>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42" name="Oval 12">
              <a:extLst>
                <a:ext uri="{FF2B5EF4-FFF2-40B4-BE49-F238E27FC236}">
                  <a16:creationId xmlns:a16="http://schemas.microsoft.com/office/drawing/2014/main" id="{949D555D-2BAE-C13B-EBCA-6707103EA528}"/>
                </a:ext>
              </a:extLst>
            </p:cNvPr>
            <p:cNvSpPr>
              <a:spLocks noChangeArrowheads="1"/>
            </p:cNvSpPr>
            <p:nvPr/>
          </p:nvSpPr>
          <p:spPr bwMode="auto">
            <a:xfrm>
              <a:off x="4826079" y="2687380"/>
              <a:ext cx="2544610" cy="2546046"/>
            </a:xfrm>
            <a:prstGeom prst="ellipse">
              <a:avLst/>
            </a:prstGeom>
            <a:solidFill>
              <a:schemeClr val="tx1"/>
            </a:solidFill>
            <a:ln w="17463" cap="flat">
              <a:noFill/>
              <a:prstDash val="solid"/>
              <a:miter lim="800000"/>
            </a:ln>
          </p:spPr>
          <p:txBody>
            <a:bodyPr vert="horz" wrap="square" lIns="91440" tIns="45720" rIns="91440" bIns="45720" numCol="1" anchor="t" anchorCtr="0" compatLnSpc="1"/>
            <a:lstStyle/>
            <a:p>
              <a:endParaRPr lang="zh-CN" altLang="en-US"/>
            </a:p>
          </p:txBody>
        </p:sp>
        <p:sp>
          <p:nvSpPr>
            <p:cNvPr id="46" name="Oval 13">
              <a:extLst>
                <a:ext uri="{FF2B5EF4-FFF2-40B4-BE49-F238E27FC236}">
                  <a16:creationId xmlns:a16="http://schemas.microsoft.com/office/drawing/2014/main" id="{1DC8A3E6-29A0-56AD-6ACB-CF06B8A716BF}"/>
                </a:ext>
              </a:extLst>
            </p:cNvPr>
            <p:cNvSpPr>
              <a:spLocks noChangeArrowheads="1"/>
            </p:cNvSpPr>
            <p:nvPr/>
          </p:nvSpPr>
          <p:spPr bwMode="auto">
            <a:xfrm>
              <a:off x="5971223" y="1950292"/>
              <a:ext cx="254317" cy="254317"/>
            </a:xfrm>
            <a:prstGeom prst="ellipse">
              <a:avLst/>
            </a:prstGeom>
            <a:solidFill>
              <a:schemeClr val="bg2"/>
            </a:solidFill>
            <a:ln w="38100" cap="flat">
              <a:solidFill>
                <a:schemeClr val="accent2"/>
              </a:solidFill>
              <a:prstDash val="solid"/>
              <a:miter lim="800000"/>
            </a:ln>
          </p:spPr>
          <p:txBody>
            <a:bodyPr vert="horz" wrap="square" lIns="91440" tIns="45720" rIns="91440" bIns="45720" numCol="1" anchor="t" anchorCtr="0" compatLnSpc="1"/>
            <a:lstStyle/>
            <a:p>
              <a:endParaRPr lang="zh-CN" altLang="en-US"/>
            </a:p>
          </p:txBody>
        </p:sp>
        <p:sp>
          <p:nvSpPr>
            <p:cNvPr id="47" name="Freeform 14">
              <a:extLst>
                <a:ext uri="{FF2B5EF4-FFF2-40B4-BE49-F238E27FC236}">
                  <a16:creationId xmlns:a16="http://schemas.microsoft.com/office/drawing/2014/main" id="{50A2D8CC-E9D4-8A79-AA3B-B74F472102DE}"/>
                </a:ext>
              </a:extLst>
            </p:cNvPr>
            <p:cNvSpPr/>
            <p:nvPr/>
          </p:nvSpPr>
          <p:spPr bwMode="auto">
            <a:xfrm>
              <a:off x="4627797" y="2489099"/>
              <a:ext cx="278743" cy="278743"/>
            </a:xfrm>
            <a:custGeom>
              <a:avLst/>
              <a:gdLst>
                <a:gd name="T0" fmla="*/ 66 w 368"/>
                <a:gd name="T1" fmla="*/ 66 h 368"/>
                <a:gd name="T2" fmla="*/ 303 w 368"/>
                <a:gd name="T3" fmla="*/ 66 h 368"/>
                <a:gd name="T4" fmla="*/ 303 w 368"/>
                <a:gd name="T5" fmla="*/ 303 h 368"/>
                <a:gd name="T6" fmla="*/ 66 w 368"/>
                <a:gd name="T7" fmla="*/ 303 h 368"/>
                <a:gd name="T8" fmla="*/ 66 w 368"/>
                <a:gd name="T9" fmla="*/ 66 h 368"/>
              </a:gdLst>
              <a:ahLst/>
              <a:cxnLst>
                <a:cxn ang="0">
                  <a:pos x="T0" y="T1"/>
                </a:cxn>
                <a:cxn ang="0">
                  <a:pos x="T2" y="T3"/>
                </a:cxn>
                <a:cxn ang="0">
                  <a:pos x="T4" y="T5"/>
                </a:cxn>
                <a:cxn ang="0">
                  <a:pos x="T6" y="T7"/>
                </a:cxn>
                <a:cxn ang="0">
                  <a:pos x="T8" y="T9"/>
                </a:cxn>
              </a:cxnLst>
              <a:rect l="0" t="0" r="r" b="b"/>
              <a:pathLst>
                <a:path w="368" h="368">
                  <a:moveTo>
                    <a:pt x="66" y="66"/>
                  </a:moveTo>
                  <a:cubicBezTo>
                    <a:pt x="131" y="0"/>
                    <a:pt x="237" y="0"/>
                    <a:pt x="303" y="66"/>
                  </a:cubicBezTo>
                  <a:cubicBezTo>
                    <a:pt x="368" y="131"/>
                    <a:pt x="368" y="237"/>
                    <a:pt x="303" y="303"/>
                  </a:cubicBezTo>
                  <a:cubicBezTo>
                    <a:pt x="237" y="368"/>
                    <a:pt x="131" y="368"/>
                    <a:pt x="66" y="303"/>
                  </a:cubicBezTo>
                  <a:cubicBezTo>
                    <a:pt x="0" y="237"/>
                    <a:pt x="0" y="131"/>
                    <a:pt x="66" y="66"/>
                  </a:cubicBezTo>
                  <a:close/>
                </a:path>
              </a:pathLst>
            </a:custGeom>
            <a:solidFill>
              <a:schemeClr val="bg2"/>
            </a:solidFill>
            <a:ln w="38100" cap="flat">
              <a:solidFill>
                <a:schemeClr val="accent2"/>
              </a:solidFill>
              <a:prstDash val="solid"/>
              <a:miter lim="800000"/>
            </a:ln>
          </p:spPr>
          <p:txBody>
            <a:bodyPr vert="horz" wrap="square" lIns="91440" tIns="45720" rIns="91440" bIns="45720" numCol="1" anchor="t" anchorCtr="0" compatLnSpc="1"/>
            <a:lstStyle/>
            <a:p>
              <a:endParaRPr lang="zh-CN" altLang="en-US"/>
            </a:p>
          </p:txBody>
        </p:sp>
        <p:sp>
          <p:nvSpPr>
            <p:cNvPr id="48" name="Oval 15">
              <a:extLst>
                <a:ext uri="{FF2B5EF4-FFF2-40B4-BE49-F238E27FC236}">
                  <a16:creationId xmlns:a16="http://schemas.microsoft.com/office/drawing/2014/main" id="{07A1A8B2-C32D-654F-F13E-E6F8A5677EEA}"/>
                </a:ext>
              </a:extLst>
            </p:cNvPr>
            <p:cNvSpPr>
              <a:spLocks noChangeArrowheads="1"/>
            </p:cNvSpPr>
            <p:nvPr/>
          </p:nvSpPr>
          <p:spPr bwMode="auto">
            <a:xfrm>
              <a:off x="4088989" y="3833963"/>
              <a:ext cx="254317" cy="252880"/>
            </a:xfrm>
            <a:prstGeom prst="ellipse">
              <a:avLst/>
            </a:prstGeom>
            <a:solidFill>
              <a:schemeClr val="bg2"/>
            </a:solidFill>
            <a:ln w="38100" cap="flat">
              <a:solidFill>
                <a:schemeClr val="accent2"/>
              </a:solidFill>
              <a:prstDash val="solid"/>
              <a:miter lim="800000"/>
            </a:ln>
          </p:spPr>
          <p:txBody>
            <a:bodyPr vert="horz" wrap="square" lIns="91440" tIns="45720" rIns="91440" bIns="45720" numCol="1" anchor="t" anchorCtr="0" compatLnSpc="1"/>
            <a:lstStyle/>
            <a:p>
              <a:endParaRPr lang="zh-CN" altLang="en-US"/>
            </a:p>
          </p:txBody>
        </p:sp>
        <p:sp>
          <p:nvSpPr>
            <p:cNvPr id="49" name="Freeform 16">
              <a:extLst>
                <a:ext uri="{FF2B5EF4-FFF2-40B4-BE49-F238E27FC236}">
                  <a16:creationId xmlns:a16="http://schemas.microsoft.com/office/drawing/2014/main" id="{24D666CE-0D50-A0F9-64A1-F08F4D1D668F}"/>
                </a:ext>
              </a:extLst>
            </p:cNvPr>
            <p:cNvSpPr/>
            <p:nvPr/>
          </p:nvSpPr>
          <p:spPr bwMode="auto">
            <a:xfrm>
              <a:off x="4627797" y="5152963"/>
              <a:ext cx="278743" cy="278743"/>
            </a:xfrm>
            <a:custGeom>
              <a:avLst/>
              <a:gdLst>
                <a:gd name="T0" fmla="*/ 66 w 368"/>
                <a:gd name="T1" fmla="*/ 303 h 368"/>
                <a:gd name="T2" fmla="*/ 66 w 368"/>
                <a:gd name="T3" fmla="*/ 66 h 368"/>
                <a:gd name="T4" fmla="*/ 303 w 368"/>
                <a:gd name="T5" fmla="*/ 66 h 368"/>
                <a:gd name="T6" fmla="*/ 303 w 368"/>
                <a:gd name="T7" fmla="*/ 303 h 368"/>
                <a:gd name="T8" fmla="*/ 66 w 368"/>
                <a:gd name="T9" fmla="*/ 303 h 368"/>
              </a:gdLst>
              <a:ahLst/>
              <a:cxnLst>
                <a:cxn ang="0">
                  <a:pos x="T0" y="T1"/>
                </a:cxn>
                <a:cxn ang="0">
                  <a:pos x="T2" y="T3"/>
                </a:cxn>
                <a:cxn ang="0">
                  <a:pos x="T4" y="T5"/>
                </a:cxn>
                <a:cxn ang="0">
                  <a:pos x="T6" y="T7"/>
                </a:cxn>
                <a:cxn ang="0">
                  <a:pos x="T8" y="T9"/>
                </a:cxn>
              </a:cxnLst>
              <a:rect l="0" t="0" r="r" b="b"/>
              <a:pathLst>
                <a:path w="368" h="368">
                  <a:moveTo>
                    <a:pt x="66" y="303"/>
                  </a:moveTo>
                  <a:cubicBezTo>
                    <a:pt x="0" y="237"/>
                    <a:pt x="0" y="131"/>
                    <a:pt x="66" y="66"/>
                  </a:cubicBezTo>
                  <a:cubicBezTo>
                    <a:pt x="131" y="0"/>
                    <a:pt x="237" y="0"/>
                    <a:pt x="303" y="66"/>
                  </a:cubicBezTo>
                  <a:cubicBezTo>
                    <a:pt x="368" y="131"/>
                    <a:pt x="368" y="237"/>
                    <a:pt x="303" y="303"/>
                  </a:cubicBezTo>
                  <a:cubicBezTo>
                    <a:pt x="237" y="368"/>
                    <a:pt x="131" y="368"/>
                    <a:pt x="66" y="303"/>
                  </a:cubicBezTo>
                  <a:close/>
                </a:path>
              </a:pathLst>
            </a:custGeom>
            <a:solidFill>
              <a:schemeClr val="bg2"/>
            </a:solidFill>
            <a:ln w="38100" cap="flat">
              <a:solidFill>
                <a:schemeClr val="accent2"/>
              </a:solidFill>
              <a:prstDash val="solid"/>
              <a:miter lim="800000"/>
            </a:ln>
          </p:spPr>
          <p:txBody>
            <a:bodyPr vert="horz" wrap="square" lIns="91440" tIns="45720" rIns="91440" bIns="45720" numCol="1" anchor="t" anchorCtr="0" compatLnSpc="1"/>
            <a:lstStyle/>
            <a:p>
              <a:endParaRPr lang="zh-CN" altLang="en-US"/>
            </a:p>
          </p:txBody>
        </p:sp>
        <p:sp>
          <p:nvSpPr>
            <p:cNvPr id="50" name="Oval 17">
              <a:extLst>
                <a:ext uri="{FF2B5EF4-FFF2-40B4-BE49-F238E27FC236}">
                  <a16:creationId xmlns:a16="http://schemas.microsoft.com/office/drawing/2014/main" id="{9234036B-D677-6BB3-746B-A6431C957F50}"/>
                </a:ext>
              </a:extLst>
            </p:cNvPr>
            <p:cNvSpPr>
              <a:spLocks noChangeArrowheads="1"/>
            </p:cNvSpPr>
            <p:nvPr/>
          </p:nvSpPr>
          <p:spPr bwMode="auto">
            <a:xfrm>
              <a:off x="5971223" y="5716197"/>
              <a:ext cx="254317" cy="254317"/>
            </a:xfrm>
            <a:prstGeom prst="ellipse">
              <a:avLst/>
            </a:prstGeom>
            <a:solidFill>
              <a:schemeClr val="bg2"/>
            </a:solidFill>
            <a:ln w="38100" cap="flat">
              <a:solidFill>
                <a:schemeClr val="accent2"/>
              </a:solidFill>
              <a:prstDash val="solid"/>
              <a:miter lim="800000"/>
            </a:ln>
          </p:spPr>
          <p:txBody>
            <a:bodyPr vert="horz" wrap="square" lIns="91440" tIns="45720" rIns="91440" bIns="45720" numCol="1" anchor="t" anchorCtr="0" compatLnSpc="1"/>
            <a:lstStyle/>
            <a:p>
              <a:endParaRPr lang="zh-CN" altLang="en-US"/>
            </a:p>
          </p:txBody>
        </p:sp>
        <p:sp>
          <p:nvSpPr>
            <p:cNvPr id="51" name="Freeform 18">
              <a:extLst>
                <a:ext uri="{FF2B5EF4-FFF2-40B4-BE49-F238E27FC236}">
                  <a16:creationId xmlns:a16="http://schemas.microsoft.com/office/drawing/2014/main" id="{06AC3E7D-6D34-5B12-345C-5B077E6FE909}"/>
                </a:ext>
              </a:extLst>
            </p:cNvPr>
            <p:cNvSpPr/>
            <p:nvPr/>
          </p:nvSpPr>
          <p:spPr bwMode="auto">
            <a:xfrm>
              <a:off x="7290224" y="5152963"/>
              <a:ext cx="278743" cy="278743"/>
            </a:xfrm>
            <a:custGeom>
              <a:avLst/>
              <a:gdLst>
                <a:gd name="T0" fmla="*/ 303 w 368"/>
                <a:gd name="T1" fmla="*/ 303 h 368"/>
                <a:gd name="T2" fmla="*/ 66 w 368"/>
                <a:gd name="T3" fmla="*/ 303 h 368"/>
                <a:gd name="T4" fmla="*/ 66 w 368"/>
                <a:gd name="T5" fmla="*/ 66 h 368"/>
                <a:gd name="T6" fmla="*/ 303 w 368"/>
                <a:gd name="T7" fmla="*/ 66 h 368"/>
                <a:gd name="T8" fmla="*/ 303 w 368"/>
                <a:gd name="T9" fmla="*/ 303 h 368"/>
              </a:gdLst>
              <a:ahLst/>
              <a:cxnLst>
                <a:cxn ang="0">
                  <a:pos x="T0" y="T1"/>
                </a:cxn>
                <a:cxn ang="0">
                  <a:pos x="T2" y="T3"/>
                </a:cxn>
                <a:cxn ang="0">
                  <a:pos x="T4" y="T5"/>
                </a:cxn>
                <a:cxn ang="0">
                  <a:pos x="T6" y="T7"/>
                </a:cxn>
                <a:cxn ang="0">
                  <a:pos x="T8" y="T9"/>
                </a:cxn>
              </a:cxnLst>
              <a:rect l="0" t="0" r="r" b="b"/>
              <a:pathLst>
                <a:path w="368" h="368">
                  <a:moveTo>
                    <a:pt x="303" y="303"/>
                  </a:moveTo>
                  <a:cubicBezTo>
                    <a:pt x="237" y="368"/>
                    <a:pt x="131" y="368"/>
                    <a:pt x="66" y="303"/>
                  </a:cubicBezTo>
                  <a:cubicBezTo>
                    <a:pt x="0" y="237"/>
                    <a:pt x="0" y="131"/>
                    <a:pt x="66" y="66"/>
                  </a:cubicBezTo>
                  <a:cubicBezTo>
                    <a:pt x="131" y="0"/>
                    <a:pt x="237" y="0"/>
                    <a:pt x="303" y="66"/>
                  </a:cubicBezTo>
                  <a:cubicBezTo>
                    <a:pt x="368" y="131"/>
                    <a:pt x="368" y="237"/>
                    <a:pt x="303" y="303"/>
                  </a:cubicBezTo>
                  <a:close/>
                </a:path>
              </a:pathLst>
            </a:custGeom>
            <a:solidFill>
              <a:schemeClr val="bg2"/>
            </a:solidFill>
            <a:ln w="38100" cap="flat">
              <a:solidFill>
                <a:schemeClr val="accent2"/>
              </a:solidFill>
              <a:prstDash val="solid"/>
              <a:miter lim="800000"/>
            </a:ln>
          </p:spPr>
          <p:txBody>
            <a:bodyPr vert="horz" wrap="square" lIns="91440" tIns="45720" rIns="91440" bIns="45720" numCol="1" anchor="t" anchorCtr="0" compatLnSpc="1"/>
            <a:lstStyle/>
            <a:p>
              <a:endParaRPr lang="zh-CN" altLang="en-US"/>
            </a:p>
          </p:txBody>
        </p:sp>
        <p:sp>
          <p:nvSpPr>
            <p:cNvPr id="52" name="Oval 19">
              <a:extLst>
                <a:ext uri="{FF2B5EF4-FFF2-40B4-BE49-F238E27FC236}">
                  <a16:creationId xmlns:a16="http://schemas.microsoft.com/office/drawing/2014/main" id="{CFA14A5E-22B8-F612-A635-3BBEC4474C53}"/>
                </a:ext>
              </a:extLst>
            </p:cNvPr>
            <p:cNvSpPr>
              <a:spLocks noChangeArrowheads="1"/>
            </p:cNvSpPr>
            <p:nvPr/>
          </p:nvSpPr>
          <p:spPr bwMode="auto">
            <a:xfrm>
              <a:off x="7853458" y="3833963"/>
              <a:ext cx="254317" cy="252880"/>
            </a:xfrm>
            <a:prstGeom prst="ellipse">
              <a:avLst/>
            </a:prstGeom>
            <a:solidFill>
              <a:schemeClr val="bg2"/>
            </a:solidFill>
            <a:ln w="38100" cap="flat">
              <a:solidFill>
                <a:schemeClr val="accent2"/>
              </a:solidFill>
              <a:prstDash val="solid"/>
              <a:miter lim="800000"/>
            </a:ln>
          </p:spPr>
          <p:txBody>
            <a:bodyPr vert="horz" wrap="square" lIns="91440" tIns="45720" rIns="91440" bIns="45720" numCol="1" anchor="t" anchorCtr="0" compatLnSpc="1"/>
            <a:lstStyle/>
            <a:p>
              <a:endParaRPr lang="zh-CN" altLang="en-US"/>
            </a:p>
          </p:txBody>
        </p:sp>
        <p:sp>
          <p:nvSpPr>
            <p:cNvPr id="53" name="Freeform 20">
              <a:extLst>
                <a:ext uri="{FF2B5EF4-FFF2-40B4-BE49-F238E27FC236}">
                  <a16:creationId xmlns:a16="http://schemas.microsoft.com/office/drawing/2014/main" id="{5167E86C-90DA-5491-E75E-2F143739D5AD}"/>
                </a:ext>
              </a:extLst>
            </p:cNvPr>
            <p:cNvSpPr/>
            <p:nvPr/>
          </p:nvSpPr>
          <p:spPr bwMode="auto">
            <a:xfrm>
              <a:off x="7290224" y="2489099"/>
              <a:ext cx="278743" cy="278743"/>
            </a:xfrm>
            <a:custGeom>
              <a:avLst/>
              <a:gdLst>
                <a:gd name="T0" fmla="*/ 303 w 368"/>
                <a:gd name="T1" fmla="*/ 66 h 368"/>
                <a:gd name="T2" fmla="*/ 303 w 368"/>
                <a:gd name="T3" fmla="*/ 303 h 368"/>
                <a:gd name="T4" fmla="*/ 66 w 368"/>
                <a:gd name="T5" fmla="*/ 303 h 368"/>
                <a:gd name="T6" fmla="*/ 66 w 368"/>
                <a:gd name="T7" fmla="*/ 66 h 368"/>
                <a:gd name="T8" fmla="*/ 303 w 368"/>
                <a:gd name="T9" fmla="*/ 66 h 368"/>
              </a:gdLst>
              <a:ahLst/>
              <a:cxnLst>
                <a:cxn ang="0">
                  <a:pos x="T0" y="T1"/>
                </a:cxn>
                <a:cxn ang="0">
                  <a:pos x="T2" y="T3"/>
                </a:cxn>
                <a:cxn ang="0">
                  <a:pos x="T4" y="T5"/>
                </a:cxn>
                <a:cxn ang="0">
                  <a:pos x="T6" y="T7"/>
                </a:cxn>
                <a:cxn ang="0">
                  <a:pos x="T8" y="T9"/>
                </a:cxn>
              </a:cxnLst>
              <a:rect l="0" t="0" r="r" b="b"/>
              <a:pathLst>
                <a:path w="368" h="368">
                  <a:moveTo>
                    <a:pt x="303" y="66"/>
                  </a:moveTo>
                  <a:cubicBezTo>
                    <a:pt x="368" y="131"/>
                    <a:pt x="368" y="237"/>
                    <a:pt x="303" y="303"/>
                  </a:cubicBezTo>
                  <a:cubicBezTo>
                    <a:pt x="237" y="368"/>
                    <a:pt x="131" y="368"/>
                    <a:pt x="66" y="303"/>
                  </a:cubicBezTo>
                  <a:cubicBezTo>
                    <a:pt x="0" y="237"/>
                    <a:pt x="0" y="131"/>
                    <a:pt x="66" y="66"/>
                  </a:cubicBezTo>
                  <a:cubicBezTo>
                    <a:pt x="131" y="0"/>
                    <a:pt x="237" y="0"/>
                    <a:pt x="303" y="66"/>
                  </a:cubicBezTo>
                  <a:close/>
                </a:path>
              </a:pathLst>
            </a:custGeom>
            <a:solidFill>
              <a:schemeClr val="bg2"/>
            </a:solidFill>
            <a:ln w="38100" cap="flat">
              <a:solidFill>
                <a:schemeClr val="accent2"/>
              </a:solidFill>
              <a:prstDash val="solid"/>
              <a:miter lim="800000"/>
            </a:ln>
          </p:spPr>
          <p:txBody>
            <a:bodyPr vert="horz" wrap="square" lIns="91440" tIns="45720" rIns="91440" bIns="45720" numCol="1" anchor="t" anchorCtr="0" compatLnSpc="1"/>
            <a:lstStyle/>
            <a:p>
              <a:endParaRPr lang="zh-CN" altLang="en-US"/>
            </a:p>
          </p:txBody>
        </p:sp>
        <p:sp>
          <p:nvSpPr>
            <p:cNvPr id="55" name="矩形 54">
              <a:extLst>
                <a:ext uri="{FF2B5EF4-FFF2-40B4-BE49-F238E27FC236}">
                  <a16:creationId xmlns:a16="http://schemas.microsoft.com/office/drawing/2014/main" id="{E4E65505-AD3C-4695-F234-3E134EEF8B32}"/>
                </a:ext>
              </a:extLst>
            </p:cNvPr>
            <p:cNvSpPr/>
            <p:nvPr/>
          </p:nvSpPr>
          <p:spPr>
            <a:xfrm>
              <a:off x="8478611" y="2960773"/>
              <a:ext cx="7649680" cy="2057834"/>
            </a:xfrm>
            <a:prstGeom prst="rect">
              <a:avLst/>
            </a:prstGeom>
          </p:spPr>
          <p:txBody>
            <a:bodyPr wrap="square">
              <a:spAutoFit/>
            </a:bodyPr>
            <a:lstStyle/>
            <a:p>
              <a:r>
                <a:rPr lang="zh-CN" altLang="en-US" sz="3600" dirty="0">
                  <a:solidFill>
                    <a:schemeClr val="accent1">
                      <a:lumMod val="50000"/>
                    </a:schemeClr>
                  </a:solidFill>
                  <a:latin typeface="Lifeline JL" panose="00000400000000000000" pitchFamily="2" charset="0"/>
                </a:rPr>
                <a:t>政策变动</a:t>
              </a:r>
              <a:endParaRPr lang="zh-CN" altLang="en-US" sz="600" dirty="0">
                <a:solidFill>
                  <a:schemeClr val="accent1">
                    <a:lumMod val="50000"/>
                  </a:schemeClr>
                </a:solidFill>
              </a:endParaRPr>
            </a:p>
          </p:txBody>
        </p:sp>
      </p:grpSp>
      <p:pic>
        <p:nvPicPr>
          <p:cNvPr id="6" name="图形 5">
            <a:extLst>
              <a:ext uri="{FF2B5EF4-FFF2-40B4-BE49-F238E27FC236}">
                <a16:creationId xmlns:a16="http://schemas.microsoft.com/office/drawing/2014/main" id="{9E356E3A-A9AA-8BED-FDD1-0D8D2B2503C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11029" y="1900420"/>
            <a:ext cx="572238" cy="572238"/>
          </a:xfrm>
          <a:prstGeom prst="rect">
            <a:avLst/>
          </a:prstGeom>
        </p:spPr>
      </p:pic>
      <p:sp>
        <p:nvSpPr>
          <p:cNvPr id="7" name="矩形 6">
            <a:extLst>
              <a:ext uri="{FF2B5EF4-FFF2-40B4-BE49-F238E27FC236}">
                <a16:creationId xmlns:a16="http://schemas.microsoft.com/office/drawing/2014/main" id="{4DAF9A09-6EFB-4BFF-40F9-60C6D13F4E91}"/>
              </a:ext>
            </a:extLst>
          </p:cNvPr>
          <p:cNvSpPr/>
          <p:nvPr/>
        </p:nvSpPr>
        <p:spPr>
          <a:xfrm>
            <a:off x="2347133" y="2837590"/>
            <a:ext cx="8214820" cy="3785652"/>
          </a:xfrm>
          <a:prstGeom prst="rect">
            <a:avLst/>
          </a:prstGeom>
          <a:noFill/>
        </p:spPr>
        <p:txBody>
          <a:bodyPr wrap="square">
            <a:spAutoFit/>
          </a:bodyPr>
          <a:lstStyle/>
          <a:p>
            <a:r>
              <a:rPr lang="en-US" altLang="zh-CN" sz="2400" b="0" i="0" dirty="0">
                <a:solidFill>
                  <a:srgbClr val="333333"/>
                </a:solidFill>
                <a:effectLst/>
                <a:latin typeface="Microsoft Yahei" panose="020B0503020204020204" pitchFamily="34" charset="-122"/>
                <a:ea typeface="Microsoft Yahei" panose="020B0503020204020204" pitchFamily="34" charset="-122"/>
              </a:rPr>
              <a:t>2022</a:t>
            </a:r>
            <a:r>
              <a:rPr lang="zh-CN" altLang="en-US" sz="2400" b="0" i="0" dirty="0">
                <a:solidFill>
                  <a:srgbClr val="333333"/>
                </a:solidFill>
                <a:effectLst/>
                <a:latin typeface="Microsoft Yahei" panose="020B0503020204020204" pitchFamily="34" charset="-122"/>
                <a:ea typeface="Microsoft Yahei" panose="020B0503020204020204" pitchFamily="34" charset="-122"/>
              </a:rPr>
              <a:t>年</a:t>
            </a:r>
            <a:r>
              <a:rPr lang="en-US" altLang="zh-CN" sz="2400" b="0" i="0" dirty="0">
                <a:solidFill>
                  <a:srgbClr val="333333"/>
                </a:solidFill>
                <a:effectLst/>
                <a:latin typeface="Microsoft Yahei" panose="020B0503020204020204" pitchFamily="34" charset="-122"/>
                <a:ea typeface="Microsoft Yahei" panose="020B0503020204020204" pitchFamily="34" charset="-122"/>
              </a:rPr>
              <a:t>3</a:t>
            </a:r>
            <a:r>
              <a:rPr lang="zh-CN" altLang="en-US" sz="2400" b="0" i="0" dirty="0">
                <a:solidFill>
                  <a:srgbClr val="333333"/>
                </a:solidFill>
                <a:effectLst/>
                <a:latin typeface="Microsoft Yahei" panose="020B0503020204020204" pitchFamily="34" charset="-122"/>
                <a:ea typeface="Microsoft Yahei" panose="020B0503020204020204" pitchFamily="34" charset="-122"/>
              </a:rPr>
              <a:t>月</a:t>
            </a:r>
            <a:r>
              <a:rPr lang="en-US" altLang="zh-CN" sz="2400" dirty="0">
                <a:solidFill>
                  <a:srgbClr val="333333"/>
                </a:solidFill>
                <a:latin typeface="Microsoft Yahei" panose="020B0503020204020204" pitchFamily="34" charset="-122"/>
                <a:ea typeface="Microsoft Yahei" panose="020B0503020204020204" pitchFamily="34" charset="-122"/>
              </a:rPr>
              <a:t>1</a:t>
            </a:r>
            <a:r>
              <a:rPr lang="zh-CN" altLang="en-US" sz="2400" b="0" i="0" dirty="0">
                <a:solidFill>
                  <a:srgbClr val="333333"/>
                </a:solidFill>
                <a:effectLst/>
                <a:latin typeface="Microsoft Yahei" panose="020B0503020204020204" pitchFamily="34" charset="-122"/>
                <a:ea typeface="Microsoft Yahei" panose="020B0503020204020204" pitchFamily="34" charset="-122"/>
              </a:rPr>
              <a:t>日</a:t>
            </a:r>
            <a:r>
              <a:rPr lang="en-US" altLang="zh-CN" sz="2400" b="0" i="0" dirty="0">
                <a:solidFill>
                  <a:srgbClr val="333333"/>
                </a:solidFill>
                <a:effectLst/>
                <a:latin typeface="Microsoft Yahei" panose="020B0503020204020204" pitchFamily="34" charset="-122"/>
                <a:ea typeface="Microsoft Yahei" panose="020B0503020204020204" pitchFamily="34" charset="-122"/>
              </a:rPr>
              <a:t>【</a:t>
            </a:r>
            <a:r>
              <a:rPr lang="zh-CN" altLang="en-US" sz="2400" b="0" i="0" dirty="0">
                <a:solidFill>
                  <a:srgbClr val="333333"/>
                </a:solidFill>
                <a:effectLst/>
                <a:latin typeface="Microsoft Yahei" panose="020B0503020204020204" pitchFamily="34" charset="-122"/>
                <a:ea typeface="Microsoft Yahei" panose="020B0503020204020204" pitchFamily="34" charset="-122"/>
              </a:rPr>
              <a:t>财政部 税务总局公告</a:t>
            </a:r>
            <a:r>
              <a:rPr lang="en-US" altLang="zh-CN" sz="2400" b="0" i="0" dirty="0">
                <a:solidFill>
                  <a:srgbClr val="333333"/>
                </a:solidFill>
                <a:effectLst/>
                <a:latin typeface="Microsoft Yahei" panose="020B0503020204020204" pitchFamily="34" charset="-122"/>
                <a:ea typeface="Microsoft Yahei" panose="020B0503020204020204" pitchFamily="34" charset="-122"/>
              </a:rPr>
              <a:t>2022</a:t>
            </a:r>
            <a:r>
              <a:rPr lang="zh-CN" altLang="en-US" sz="2400" b="0" i="0" dirty="0">
                <a:solidFill>
                  <a:srgbClr val="333333"/>
                </a:solidFill>
                <a:effectLst/>
                <a:latin typeface="Microsoft Yahei" panose="020B0503020204020204" pitchFamily="34" charset="-122"/>
                <a:ea typeface="Microsoft Yahei" panose="020B0503020204020204" pitchFamily="34" charset="-122"/>
              </a:rPr>
              <a:t>年第</a:t>
            </a:r>
            <a:r>
              <a:rPr lang="en-US" altLang="zh-CN" sz="2400" b="0" i="0" dirty="0">
                <a:solidFill>
                  <a:srgbClr val="333333"/>
                </a:solidFill>
                <a:effectLst/>
                <a:latin typeface="Microsoft Yahei" panose="020B0503020204020204" pitchFamily="34" charset="-122"/>
                <a:ea typeface="Microsoft Yahei" panose="020B0503020204020204" pitchFamily="34" charset="-122"/>
              </a:rPr>
              <a:t>10</a:t>
            </a:r>
            <a:r>
              <a:rPr lang="zh-CN" altLang="en-US" sz="2400" b="0" i="0" dirty="0">
                <a:solidFill>
                  <a:srgbClr val="333333"/>
                </a:solidFill>
                <a:effectLst/>
                <a:latin typeface="Microsoft Yahei" panose="020B0503020204020204" pitchFamily="34" charset="-122"/>
                <a:ea typeface="Microsoft Yahei" panose="020B0503020204020204" pitchFamily="34" charset="-122"/>
              </a:rPr>
              <a:t>号</a:t>
            </a:r>
            <a:r>
              <a:rPr lang="en-US" altLang="zh-CN" sz="2400" b="0" i="0" dirty="0">
                <a:solidFill>
                  <a:srgbClr val="333333"/>
                </a:solidFill>
                <a:effectLst/>
                <a:latin typeface="Microsoft Yahei" panose="020B0503020204020204" pitchFamily="34" charset="-122"/>
                <a:ea typeface="Microsoft Yahei" panose="020B0503020204020204" pitchFamily="34" charset="-122"/>
              </a:rPr>
              <a:t>】</a:t>
            </a:r>
            <a:r>
              <a:rPr lang="zh-CN" altLang="en-US" sz="2400" b="0" i="0" dirty="0">
                <a:solidFill>
                  <a:srgbClr val="333333"/>
                </a:solidFill>
                <a:effectLst/>
                <a:latin typeface="Microsoft Yahei" panose="020B0503020204020204" pitchFamily="34" charset="-122"/>
                <a:ea typeface="Microsoft Yahei" panose="020B0503020204020204" pitchFamily="34" charset="-122"/>
              </a:rPr>
              <a:t>，</a:t>
            </a:r>
            <a:r>
              <a:rPr lang="en-US" altLang="zh-CN" sz="2400" b="0" i="0" dirty="0">
                <a:solidFill>
                  <a:srgbClr val="333333"/>
                </a:solidFill>
                <a:effectLst/>
                <a:latin typeface="Microsoft Yahei" panose="020B0503020204020204" pitchFamily="34" charset="-122"/>
                <a:ea typeface="Microsoft Yahei" panose="020B0503020204020204" pitchFamily="34" charset="-122"/>
              </a:rPr>
              <a:t>2022</a:t>
            </a:r>
            <a:r>
              <a:rPr lang="zh-CN" altLang="en-US" sz="2400" b="0" i="0" dirty="0">
                <a:solidFill>
                  <a:srgbClr val="333333"/>
                </a:solidFill>
                <a:effectLst/>
                <a:latin typeface="Microsoft Yahei" panose="020B0503020204020204" pitchFamily="34" charset="-122"/>
                <a:ea typeface="Microsoft Yahei" panose="020B0503020204020204" pitchFamily="34" charset="-122"/>
              </a:rPr>
              <a:t>年</a:t>
            </a:r>
            <a:r>
              <a:rPr lang="en-US" altLang="zh-CN" sz="2400" dirty="0">
                <a:solidFill>
                  <a:srgbClr val="333333"/>
                </a:solidFill>
                <a:latin typeface="Microsoft Yahei" panose="020B0503020204020204" pitchFamily="34" charset="-122"/>
                <a:ea typeface="Microsoft Yahei" panose="020B0503020204020204" pitchFamily="34" charset="-122"/>
              </a:rPr>
              <a:t>4</a:t>
            </a:r>
            <a:r>
              <a:rPr lang="zh-CN" altLang="en-US" sz="2400" b="0" i="0" dirty="0">
                <a:solidFill>
                  <a:srgbClr val="333333"/>
                </a:solidFill>
                <a:effectLst/>
                <a:latin typeface="Microsoft Yahei" panose="020B0503020204020204" pitchFamily="34" charset="-122"/>
                <a:ea typeface="Microsoft Yahei" panose="020B0503020204020204" pitchFamily="34" charset="-122"/>
              </a:rPr>
              <a:t>月</a:t>
            </a:r>
            <a:r>
              <a:rPr lang="en-US" altLang="zh-CN" sz="2400" dirty="0">
                <a:solidFill>
                  <a:srgbClr val="333333"/>
                </a:solidFill>
                <a:latin typeface="Microsoft Yahei" panose="020B0503020204020204" pitchFamily="34" charset="-122"/>
                <a:ea typeface="Microsoft Yahei" panose="020B0503020204020204" pitchFamily="34" charset="-122"/>
              </a:rPr>
              <a:t>1</a:t>
            </a:r>
            <a:r>
              <a:rPr lang="zh-CN" altLang="en-US" sz="2400" b="0" i="0" dirty="0">
                <a:solidFill>
                  <a:srgbClr val="333333"/>
                </a:solidFill>
                <a:effectLst/>
                <a:latin typeface="Microsoft Yahei" panose="020B0503020204020204" pitchFamily="34" charset="-122"/>
                <a:ea typeface="Microsoft Yahei" panose="020B0503020204020204" pitchFamily="34" charset="-122"/>
              </a:rPr>
              <a:t>日</a:t>
            </a:r>
            <a:r>
              <a:rPr lang="en-US" altLang="zh-CN" sz="2400" b="0" i="0" dirty="0">
                <a:solidFill>
                  <a:srgbClr val="333333"/>
                </a:solidFill>
                <a:effectLst/>
                <a:latin typeface="Microsoft Yahei" panose="020B0503020204020204" pitchFamily="34" charset="-122"/>
                <a:ea typeface="Microsoft Yahei" panose="020B0503020204020204" pitchFamily="34" charset="-122"/>
              </a:rPr>
              <a:t>【</a:t>
            </a:r>
            <a:r>
              <a:rPr lang="zh-CN" altLang="en-US" sz="2400" b="0" i="0" dirty="0">
                <a:solidFill>
                  <a:srgbClr val="333333"/>
                </a:solidFill>
                <a:effectLst/>
                <a:latin typeface="Microsoft Yahei" panose="020B0503020204020204" pitchFamily="34" charset="-122"/>
                <a:ea typeface="Microsoft Yahei" panose="020B0503020204020204" pitchFamily="34" charset="-122"/>
              </a:rPr>
              <a:t>河南省财政厅 国家税务总局河南省税务局公告</a:t>
            </a:r>
            <a:r>
              <a:rPr lang="en-US" altLang="zh-CN" sz="2400" b="0" i="0" dirty="0">
                <a:solidFill>
                  <a:srgbClr val="333333"/>
                </a:solidFill>
                <a:effectLst/>
                <a:latin typeface="Microsoft Yahei" panose="020B0503020204020204" pitchFamily="34" charset="-122"/>
                <a:ea typeface="Microsoft Yahei" panose="020B0503020204020204" pitchFamily="34" charset="-122"/>
              </a:rPr>
              <a:t>2022</a:t>
            </a:r>
            <a:r>
              <a:rPr lang="zh-CN" altLang="en-US" sz="2400" b="0" i="0" dirty="0">
                <a:solidFill>
                  <a:srgbClr val="333333"/>
                </a:solidFill>
                <a:effectLst/>
                <a:latin typeface="Microsoft Yahei" panose="020B0503020204020204" pitchFamily="34" charset="-122"/>
                <a:ea typeface="Microsoft Yahei" panose="020B0503020204020204" pitchFamily="34" charset="-122"/>
              </a:rPr>
              <a:t>年第</a:t>
            </a:r>
            <a:r>
              <a:rPr lang="en-US" altLang="zh-CN" sz="2400" b="0" i="0" dirty="0">
                <a:solidFill>
                  <a:srgbClr val="333333"/>
                </a:solidFill>
                <a:effectLst/>
                <a:latin typeface="Microsoft Yahei" panose="020B0503020204020204" pitchFamily="34" charset="-122"/>
                <a:ea typeface="Microsoft Yahei" panose="020B0503020204020204" pitchFamily="34" charset="-122"/>
              </a:rPr>
              <a:t>1</a:t>
            </a:r>
            <a:r>
              <a:rPr lang="zh-CN" altLang="en-US" sz="2400" b="0" i="0" dirty="0">
                <a:solidFill>
                  <a:srgbClr val="333333"/>
                </a:solidFill>
                <a:effectLst/>
                <a:latin typeface="Microsoft Yahei" panose="020B0503020204020204" pitchFamily="34" charset="-122"/>
                <a:ea typeface="Microsoft Yahei" panose="020B0503020204020204" pitchFamily="34" charset="-122"/>
              </a:rPr>
              <a:t>号</a:t>
            </a:r>
            <a:r>
              <a:rPr lang="en-US" altLang="zh-CN" sz="2400" b="0" i="0" dirty="0">
                <a:solidFill>
                  <a:srgbClr val="333333"/>
                </a:solidFill>
                <a:effectLst/>
                <a:latin typeface="Microsoft Yahei" panose="020B0503020204020204" pitchFamily="34" charset="-122"/>
                <a:ea typeface="Microsoft Yahei" panose="020B0503020204020204" pitchFamily="34" charset="-122"/>
              </a:rPr>
              <a:t>】</a:t>
            </a:r>
            <a:r>
              <a:rPr lang="zh-CN" altLang="en-US" sz="2400" b="0" i="0" dirty="0">
                <a:solidFill>
                  <a:srgbClr val="333333"/>
                </a:solidFill>
                <a:effectLst/>
                <a:latin typeface="Microsoft Yahei" panose="020B0503020204020204" pitchFamily="34" charset="-122"/>
                <a:ea typeface="Microsoft Yahei" panose="020B0503020204020204" pitchFamily="34" charset="-122"/>
              </a:rPr>
              <a:t>，</a:t>
            </a:r>
            <a:r>
              <a:rPr lang="zh-CN" altLang="en-US" sz="2400" b="1" i="0" dirty="0">
                <a:solidFill>
                  <a:srgbClr val="333333"/>
                </a:solidFill>
                <a:effectLst/>
                <a:latin typeface="Microsoft Yahei" panose="020B0503020204020204" pitchFamily="34" charset="-122"/>
                <a:ea typeface="Microsoft Yahei" panose="020B0503020204020204" pitchFamily="34" charset="-122"/>
              </a:rPr>
              <a:t>关于进一步实施小微企业“六税两费” 减免政策的公告</a:t>
            </a:r>
            <a:r>
              <a:rPr lang="zh-CN" altLang="en-US" sz="2400" dirty="0">
                <a:solidFill>
                  <a:srgbClr val="333333"/>
                </a:solidFill>
                <a:latin typeface="Microsoft Yahei" panose="020B0503020204020204" pitchFamily="34" charset="-122"/>
                <a:ea typeface="Microsoft Yahei" panose="020B0503020204020204" pitchFamily="34" charset="-122"/>
              </a:rPr>
              <a:t>，执行期限为</a:t>
            </a:r>
            <a:r>
              <a:rPr lang="en-US" altLang="zh-CN" sz="2400" dirty="0">
                <a:solidFill>
                  <a:srgbClr val="333333"/>
                </a:solidFill>
                <a:latin typeface="Microsoft Yahei" panose="020B0503020204020204" pitchFamily="34" charset="-122"/>
                <a:ea typeface="Microsoft Yahei" panose="020B0503020204020204" pitchFamily="34" charset="-122"/>
              </a:rPr>
              <a:t>2023</a:t>
            </a:r>
            <a:r>
              <a:rPr lang="zh-CN" altLang="en-US" sz="2400" dirty="0">
                <a:solidFill>
                  <a:srgbClr val="333333"/>
                </a:solidFill>
                <a:latin typeface="Microsoft Yahei" panose="020B0503020204020204" pitchFamily="34" charset="-122"/>
                <a:ea typeface="Microsoft Yahei" panose="020B0503020204020204" pitchFamily="34" charset="-122"/>
              </a:rPr>
              <a:t>年</a:t>
            </a:r>
            <a:r>
              <a:rPr lang="en-US" altLang="zh-CN" sz="2400" dirty="0">
                <a:solidFill>
                  <a:srgbClr val="333333"/>
                </a:solidFill>
                <a:latin typeface="Microsoft Yahei" panose="020B0503020204020204" pitchFamily="34" charset="-122"/>
                <a:ea typeface="Microsoft Yahei" panose="020B0503020204020204" pitchFamily="34" charset="-122"/>
              </a:rPr>
              <a:t>1</a:t>
            </a:r>
            <a:r>
              <a:rPr lang="zh-CN" altLang="en-US" sz="2400" dirty="0">
                <a:solidFill>
                  <a:srgbClr val="333333"/>
                </a:solidFill>
                <a:latin typeface="Microsoft Yahei" panose="020B0503020204020204" pitchFamily="34" charset="-122"/>
                <a:ea typeface="Microsoft Yahei" panose="020B0503020204020204" pitchFamily="34" charset="-122"/>
              </a:rPr>
              <a:t>月</a:t>
            </a:r>
            <a:r>
              <a:rPr lang="en-US" altLang="zh-CN" sz="2400" dirty="0">
                <a:solidFill>
                  <a:srgbClr val="333333"/>
                </a:solidFill>
                <a:latin typeface="Microsoft Yahei" panose="020B0503020204020204" pitchFamily="34" charset="-122"/>
                <a:ea typeface="Microsoft Yahei" panose="020B0503020204020204" pitchFamily="34" charset="-122"/>
              </a:rPr>
              <a:t>1</a:t>
            </a:r>
            <a:r>
              <a:rPr lang="zh-CN" altLang="en-US" sz="2400" dirty="0">
                <a:solidFill>
                  <a:srgbClr val="333333"/>
                </a:solidFill>
                <a:latin typeface="Microsoft Yahei" panose="020B0503020204020204" pitchFamily="34" charset="-122"/>
                <a:ea typeface="Microsoft Yahei" panose="020B0503020204020204" pitchFamily="34" charset="-122"/>
              </a:rPr>
              <a:t>日</a:t>
            </a:r>
            <a:r>
              <a:rPr lang="en-US" altLang="zh-CN" sz="2400" dirty="0">
                <a:solidFill>
                  <a:srgbClr val="333333"/>
                </a:solidFill>
                <a:latin typeface="Microsoft Yahei" panose="020B0503020204020204" pitchFamily="34" charset="-122"/>
                <a:ea typeface="Microsoft Yahei" panose="020B0503020204020204" pitchFamily="34" charset="-122"/>
              </a:rPr>
              <a:t>-2024</a:t>
            </a:r>
            <a:r>
              <a:rPr lang="zh-CN" altLang="en-US" sz="2400" dirty="0">
                <a:solidFill>
                  <a:srgbClr val="333333"/>
                </a:solidFill>
                <a:latin typeface="Microsoft Yahei" panose="020B0503020204020204" pitchFamily="34" charset="-122"/>
                <a:ea typeface="Microsoft Yahei" panose="020B0503020204020204" pitchFamily="34" charset="-122"/>
              </a:rPr>
              <a:t>年</a:t>
            </a:r>
            <a:r>
              <a:rPr lang="en-US" altLang="zh-CN" sz="2400" dirty="0">
                <a:solidFill>
                  <a:srgbClr val="333333"/>
                </a:solidFill>
                <a:latin typeface="Microsoft Yahei" panose="020B0503020204020204" pitchFamily="34" charset="-122"/>
                <a:ea typeface="Microsoft Yahei" panose="020B0503020204020204" pitchFamily="34" charset="-122"/>
              </a:rPr>
              <a:t>12</a:t>
            </a:r>
            <a:r>
              <a:rPr lang="zh-CN" altLang="en-US" sz="2400" dirty="0">
                <a:solidFill>
                  <a:srgbClr val="333333"/>
                </a:solidFill>
                <a:latin typeface="Microsoft Yahei" panose="020B0503020204020204" pitchFamily="34" charset="-122"/>
                <a:ea typeface="Microsoft Yahei" panose="020B0503020204020204" pitchFamily="34" charset="-122"/>
              </a:rPr>
              <a:t>月</a:t>
            </a:r>
            <a:r>
              <a:rPr lang="en-US" altLang="zh-CN" sz="2400" dirty="0">
                <a:solidFill>
                  <a:srgbClr val="333333"/>
                </a:solidFill>
                <a:latin typeface="Microsoft Yahei" panose="020B0503020204020204" pitchFamily="34" charset="-122"/>
                <a:ea typeface="Microsoft Yahei" panose="020B0503020204020204" pitchFamily="34" charset="-122"/>
              </a:rPr>
              <a:t>31</a:t>
            </a:r>
            <a:r>
              <a:rPr lang="zh-CN" altLang="en-US" sz="2400" dirty="0">
                <a:solidFill>
                  <a:srgbClr val="333333"/>
                </a:solidFill>
                <a:latin typeface="Microsoft Yahei" panose="020B0503020204020204" pitchFamily="34" charset="-122"/>
                <a:ea typeface="Microsoft Yahei" panose="020B0503020204020204" pitchFamily="34" charset="-122"/>
              </a:rPr>
              <a:t>日。</a:t>
            </a:r>
            <a:endParaRPr lang="en-US" altLang="zh-CN" sz="2400" dirty="0">
              <a:solidFill>
                <a:srgbClr val="333333"/>
              </a:solidFill>
              <a:latin typeface="Microsoft Yahei" panose="020B0503020204020204" pitchFamily="34" charset="-122"/>
              <a:ea typeface="Microsoft Yahei" panose="020B0503020204020204" pitchFamily="34" charset="-122"/>
            </a:endParaRPr>
          </a:p>
          <a:p>
            <a:endParaRPr lang="en-US" altLang="zh-CN" sz="2400" b="0" i="0" dirty="0">
              <a:solidFill>
                <a:srgbClr val="333333"/>
              </a:solidFill>
              <a:effectLst/>
              <a:latin typeface="Microsoft Yahei" panose="020B0503020204020204" pitchFamily="34" charset="-122"/>
              <a:ea typeface="Microsoft Yahei" panose="020B0503020204020204" pitchFamily="34" charset="-122"/>
            </a:endParaRPr>
          </a:p>
          <a:p>
            <a:r>
              <a:rPr lang="en-US" altLang="zh-CN" sz="2400" b="0" i="0" dirty="0">
                <a:solidFill>
                  <a:srgbClr val="333333"/>
                </a:solidFill>
                <a:effectLst/>
                <a:latin typeface="Microsoft Yahei" panose="020B0503020204020204" pitchFamily="34" charset="-122"/>
                <a:ea typeface="Microsoft Yahei" panose="020B0503020204020204" pitchFamily="34" charset="-122"/>
              </a:rPr>
              <a:t>2023</a:t>
            </a:r>
            <a:r>
              <a:rPr lang="zh-CN" altLang="en-US" sz="2400" b="0" i="0" dirty="0">
                <a:solidFill>
                  <a:srgbClr val="333333"/>
                </a:solidFill>
                <a:effectLst/>
                <a:latin typeface="Microsoft Yahei" panose="020B0503020204020204" pitchFamily="34" charset="-122"/>
                <a:ea typeface="Microsoft Yahei" panose="020B0503020204020204" pitchFamily="34" charset="-122"/>
              </a:rPr>
              <a:t>年</a:t>
            </a:r>
            <a:r>
              <a:rPr lang="en-US" altLang="zh-CN" sz="2400" b="0" i="0" dirty="0">
                <a:solidFill>
                  <a:srgbClr val="333333"/>
                </a:solidFill>
                <a:effectLst/>
                <a:latin typeface="Microsoft Yahei" panose="020B0503020204020204" pitchFamily="34" charset="-122"/>
                <a:ea typeface="Microsoft Yahei" panose="020B0503020204020204" pitchFamily="34" charset="-122"/>
              </a:rPr>
              <a:t>8</a:t>
            </a:r>
            <a:r>
              <a:rPr lang="zh-CN" altLang="en-US" sz="2400" b="0" i="0" dirty="0">
                <a:solidFill>
                  <a:srgbClr val="333333"/>
                </a:solidFill>
                <a:effectLst/>
                <a:latin typeface="Microsoft Yahei" panose="020B0503020204020204" pitchFamily="34" charset="-122"/>
                <a:ea typeface="Microsoft Yahei" panose="020B0503020204020204" pitchFamily="34" charset="-122"/>
              </a:rPr>
              <a:t>月</a:t>
            </a:r>
            <a:r>
              <a:rPr lang="en-US" altLang="zh-CN" sz="2400" b="0" i="0" dirty="0">
                <a:solidFill>
                  <a:srgbClr val="333333"/>
                </a:solidFill>
                <a:effectLst/>
                <a:latin typeface="Microsoft Yahei" panose="020B0503020204020204" pitchFamily="34" charset="-122"/>
                <a:ea typeface="Microsoft Yahei" panose="020B0503020204020204" pitchFamily="34" charset="-122"/>
              </a:rPr>
              <a:t>1</a:t>
            </a:r>
            <a:r>
              <a:rPr lang="zh-CN" altLang="en-US" sz="2400" b="0" i="0" dirty="0">
                <a:solidFill>
                  <a:srgbClr val="333333"/>
                </a:solidFill>
                <a:effectLst/>
                <a:latin typeface="Microsoft Yahei" panose="020B0503020204020204" pitchFamily="34" charset="-122"/>
                <a:ea typeface="Microsoft Yahei" panose="020B0503020204020204" pitchFamily="34" charset="-122"/>
              </a:rPr>
              <a:t>日</a:t>
            </a:r>
            <a:r>
              <a:rPr lang="en-US" altLang="zh-CN" sz="2400" b="0" i="0" dirty="0">
                <a:solidFill>
                  <a:srgbClr val="333333"/>
                </a:solidFill>
                <a:effectLst/>
                <a:latin typeface="Microsoft Yahei" panose="020B0503020204020204" pitchFamily="34" charset="-122"/>
                <a:ea typeface="Microsoft Yahei" panose="020B0503020204020204" pitchFamily="34" charset="-122"/>
              </a:rPr>
              <a:t>【</a:t>
            </a:r>
            <a:r>
              <a:rPr lang="zh-CN" altLang="en-US" sz="2400" b="0" i="0" dirty="0">
                <a:solidFill>
                  <a:srgbClr val="333333"/>
                </a:solidFill>
                <a:effectLst/>
                <a:latin typeface="Microsoft Yahei" panose="020B0503020204020204" pitchFamily="34" charset="-122"/>
                <a:ea typeface="Microsoft Yahei" panose="020B0503020204020204" pitchFamily="34" charset="-122"/>
              </a:rPr>
              <a:t>财政部 税务总局公告</a:t>
            </a:r>
            <a:r>
              <a:rPr lang="en-US" altLang="zh-CN" sz="2400" b="0" i="0" dirty="0">
                <a:solidFill>
                  <a:srgbClr val="333333"/>
                </a:solidFill>
                <a:effectLst/>
                <a:latin typeface="Microsoft Yahei" panose="020B0503020204020204" pitchFamily="34" charset="-122"/>
                <a:ea typeface="Microsoft Yahei" panose="020B0503020204020204" pitchFamily="34" charset="-122"/>
              </a:rPr>
              <a:t>2023</a:t>
            </a:r>
            <a:r>
              <a:rPr lang="zh-CN" altLang="en-US" sz="2400" b="0" i="0" dirty="0">
                <a:solidFill>
                  <a:srgbClr val="333333"/>
                </a:solidFill>
                <a:effectLst/>
                <a:latin typeface="Microsoft Yahei" panose="020B0503020204020204" pitchFamily="34" charset="-122"/>
                <a:ea typeface="Microsoft Yahei" panose="020B0503020204020204" pitchFamily="34" charset="-122"/>
              </a:rPr>
              <a:t>年第</a:t>
            </a:r>
            <a:r>
              <a:rPr lang="en-US" altLang="zh-CN" sz="2400" b="0" i="0" dirty="0">
                <a:solidFill>
                  <a:srgbClr val="333333"/>
                </a:solidFill>
                <a:effectLst/>
                <a:latin typeface="Microsoft Yahei" panose="020B0503020204020204" pitchFamily="34" charset="-122"/>
                <a:ea typeface="Microsoft Yahei" panose="020B0503020204020204" pitchFamily="34" charset="-122"/>
              </a:rPr>
              <a:t>19</a:t>
            </a:r>
            <a:r>
              <a:rPr lang="zh-CN" altLang="en-US" sz="2400" b="0" i="0" dirty="0">
                <a:solidFill>
                  <a:srgbClr val="333333"/>
                </a:solidFill>
                <a:effectLst/>
                <a:latin typeface="Microsoft Yahei" panose="020B0503020204020204" pitchFamily="34" charset="-122"/>
                <a:ea typeface="Microsoft Yahei" panose="020B0503020204020204" pitchFamily="34" charset="-122"/>
              </a:rPr>
              <a:t>号</a:t>
            </a:r>
            <a:r>
              <a:rPr lang="en-US" altLang="zh-CN" sz="2400" b="0" i="0" dirty="0">
                <a:solidFill>
                  <a:srgbClr val="333333"/>
                </a:solidFill>
                <a:effectLst/>
                <a:latin typeface="Microsoft Yahei" panose="020B0503020204020204" pitchFamily="34" charset="-122"/>
                <a:ea typeface="Microsoft Yahei" panose="020B0503020204020204" pitchFamily="34" charset="-122"/>
              </a:rPr>
              <a:t>】</a:t>
            </a:r>
            <a:r>
              <a:rPr lang="zh-CN" altLang="en-US" sz="2400" b="1" i="0" dirty="0">
                <a:solidFill>
                  <a:srgbClr val="333333"/>
                </a:solidFill>
                <a:effectLst/>
                <a:latin typeface="Microsoft Yahei" panose="020B0503020204020204" pitchFamily="34" charset="-122"/>
                <a:ea typeface="Microsoft Yahei" panose="020B0503020204020204" pitchFamily="34" charset="-122"/>
              </a:rPr>
              <a:t>关于增值税小规模纳税人减免增值税政策的公告</a:t>
            </a:r>
            <a:r>
              <a:rPr lang="zh-CN" altLang="en-US" sz="2400" i="0" dirty="0">
                <a:solidFill>
                  <a:srgbClr val="333333"/>
                </a:solidFill>
                <a:effectLst/>
                <a:latin typeface="Microsoft Yahei" panose="020B0503020204020204" pitchFamily="34" charset="-122"/>
                <a:ea typeface="Microsoft Yahei" panose="020B0503020204020204" pitchFamily="34" charset="-122"/>
              </a:rPr>
              <a:t>，</a:t>
            </a:r>
            <a:r>
              <a:rPr lang="zh-CN" altLang="en-US" sz="2400" dirty="0">
                <a:solidFill>
                  <a:srgbClr val="333333"/>
                </a:solidFill>
                <a:latin typeface="Microsoft Yahei" panose="020B0503020204020204" pitchFamily="34" charset="-122"/>
                <a:ea typeface="Microsoft Yahei" panose="020B0503020204020204" pitchFamily="34" charset="-122"/>
              </a:rPr>
              <a:t>执行期限延长至</a:t>
            </a:r>
            <a:r>
              <a:rPr lang="en-US" altLang="zh-CN" sz="2400" dirty="0">
                <a:solidFill>
                  <a:srgbClr val="333333"/>
                </a:solidFill>
                <a:latin typeface="Microsoft Yahei" panose="020B0503020204020204" pitchFamily="34" charset="-122"/>
                <a:ea typeface="Microsoft Yahei" panose="020B0503020204020204" pitchFamily="34" charset="-122"/>
              </a:rPr>
              <a:t>2027</a:t>
            </a:r>
            <a:r>
              <a:rPr lang="zh-CN" altLang="en-US" sz="2400" dirty="0">
                <a:solidFill>
                  <a:srgbClr val="333333"/>
                </a:solidFill>
                <a:latin typeface="Microsoft Yahei" panose="020B0503020204020204" pitchFamily="34" charset="-122"/>
                <a:ea typeface="Microsoft Yahei" panose="020B0503020204020204" pitchFamily="34" charset="-122"/>
              </a:rPr>
              <a:t>年</a:t>
            </a:r>
            <a:r>
              <a:rPr lang="en-US" altLang="zh-CN" sz="2400" dirty="0">
                <a:solidFill>
                  <a:srgbClr val="333333"/>
                </a:solidFill>
                <a:latin typeface="Microsoft Yahei" panose="020B0503020204020204" pitchFamily="34" charset="-122"/>
                <a:ea typeface="Microsoft Yahei" panose="020B0503020204020204" pitchFamily="34" charset="-122"/>
              </a:rPr>
              <a:t>12</a:t>
            </a:r>
            <a:r>
              <a:rPr lang="zh-CN" altLang="en-US" sz="2400" dirty="0">
                <a:solidFill>
                  <a:srgbClr val="333333"/>
                </a:solidFill>
                <a:latin typeface="Microsoft Yahei" panose="020B0503020204020204" pitchFamily="34" charset="-122"/>
                <a:ea typeface="Microsoft Yahei" panose="020B0503020204020204" pitchFamily="34" charset="-122"/>
              </a:rPr>
              <a:t>月</a:t>
            </a:r>
            <a:r>
              <a:rPr lang="en-US" altLang="zh-CN" sz="2400" dirty="0">
                <a:solidFill>
                  <a:srgbClr val="333333"/>
                </a:solidFill>
                <a:latin typeface="Microsoft Yahei" panose="020B0503020204020204" pitchFamily="34" charset="-122"/>
                <a:ea typeface="Microsoft Yahei" panose="020B0503020204020204" pitchFamily="34" charset="-122"/>
              </a:rPr>
              <a:t>31</a:t>
            </a:r>
            <a:r>
              <a:rPr lang="zh-CN" altLang="en-US" sz="2400" dirty="0">
                <a:solidFill>
                  <a:srgbClr val="333333"/>
                </a:solidFill>
                <a:latin typeface="Microsoft Yahei" panose="020B0503020204020204" pitchFamily="34" charset="-122"/>
                <a:ea typeface="Microsoft Yahei" panose="020B0503020204020204" pitchFamily="34" charset="-122"/>
              </a:rPr>
              <a:t>日。</a:t>
            </a:r>
            <a:endParaRPr lang="zh-CN" altLang="en-US" sz="2400" i="0" dirty="0">
              <a:solidFill>
                <a:srgbClr val="333333"/>
              </a:solidFill>
              <a:effectLst/>
              <a:latin typeface="Microsoft Yahei" panose="020B0503020204020204" pitchFamily="34" charset="-122"/>
              <a:ea typeface="Microsoft Yahei" panose="020B0503020204020204" pitchFamily="34" charset="-122"/>
            </a:endParaRPr>
          </a:p>
          <a:p>
            <a:endParaRPr lang="en-US" altLang="zh-CN" sz="2400" b="0" i="0" dirty="0">
              <a:solidFill>
                <a:srgbClr val="333333"/>
              </a:solidFill>
              <a:effectLst/>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4502850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3000">
        <p15:prstTrans prst="airplane" invX="1"/>
      </p:transition>
    </mc:Choice>
    <mc:Fallback xmlns="">
      <p:transition spd="slow" advTm="3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Box 54"/>
          <p:cNvSpPr txBox="1"/>
          <p:nvPr/>
        </p:nvSpPr>
        <p:spPr>
          <a:xfrm>
            <a:off x="1330766" y="44624"/>
            <a:ext cx="5042228" cy="523220"/>
          </a:xfrm>
          <a:prstGeom prst="rect">
            <a:avLst/>
          </a:prstGeom>
          <a:noFill/>
        </p:spPr>
        <p:txBody>
          <a:bodyPr wrap="square" rtlCol="0">
            <a:spAutoFit/>
          </a:bodyPr>
          <a:lstStyle>
            <a:defPPr>
              <a:defRPr lang="zh-CN"/>
            </a:defPPr>
            <a:lvl1pPr>
              <a:defRPr sz="3200">
                <a:solidFill>
                  <a:schemeClr val="tx1">
                    <a:lumMod val="75000"/>
                  </a:schemeClr>
                </a:solidFill>
                <a:latin typeface="方正卡通简体" panose="03000509000000000000" pitchFamily="65" charset="-122"/>
                <a:ea typeface="方正卡通简体" panose="03000509000000000000" pitchFamily="65" charset="-122"/>
              </a:defRPr>
            </a:lvl1pPr>
          </a:lstStyle>
          <a:p>
            <a:r>
              <a:rPr lang="zh-CN" altLang="en-US" sz="2800" dirty="0">
                <a:solidFill>
                  <a:schemeClr val="accent2"/>
                </a:solidFill>
                <a:latin typeface="微软雅黑" panose="020B0503020204020204" pitchFamily="34" charset="-122"/>
                <a:ea typeface="微软雅黑" panose="020B0503020204020204" pitchFamily="34" charset="-122"/>
              </a:rPr>
              <a:t>举例</a:t>
            </a:r>
            <a:r>
              <a:rPr lang="en-US" altLang="zh-CN" sz="2800" dirty="0">
                <a:solidFill>
                  <a:schemeClr val="accent2"/>
                </a:solidFill>
                <a:latin typeface="微软雅黑" panose="020B0503020204020204" pitchFamily="34" charset="-122"/>
                <a:ea typeface="微软雅黑" panose="020B0503020204020204" pitchFamily="34" charset="-122"/>
              </a:rPr>
              <a:t>1</a:t>
            </a:r>
            <a:endParaRPr lang="zh-CN" altLang="en-US" sz="2800" dirty="0">
              <a:solidFill>
                <a:schemeClr val="accent2"/>
              </a:solidFill>
              <a:latin typeface="微软雅黑" panose="020B0503020204020204" pitchFamily="34" charset="-122"/>
              <a:ea typeface="微软雅黑" panose="020B0503020204020204" pitchFamily="34" charset="-122"/>
            </a:endParaRPr>
          </a:p>
        </p:txBody>
      </p:sp>
      <p:sp>
        <p:nvSpPr>
          <p:cNvPr id="3" name="TextBox 7">
            <a:extLst>
              <a:ext uri="{FF2B5EF4-FFF2-40B4-BE49-F238E27FC236}">
                <a16:creationId xmlns:a16="http://schemas.microsoft.com/office/drawing/2014/main" id="{D2224556-373F-465B-4603-22281121EB8C}"/>
              </a:ext>
            </a:extLst>
          </p:cNvPr>
          <p:cNvSpPr txBox="1"/>
          <p:nvPr/>
        </p:nvSpPr>
        <p:spPr>
          <a:xfrm>
            <a:off x="1079571" y="1124744"/>
            <a:ext cx="8043145" cy="1200329"/>
          </a:xfrm>
          <a:prstGeom prst="rect">
            <a:avLst/>
          </a:prstGeom>
          <a:noFill/>
        </p:spPr>
        <p:txBody>
          <a:bodyPr wrap="square" rtlCol="0">
            <a:spAutoFit/>
          </a:bodyPr>
          <a:lstStyle/>
          <a:p>
            <a:pPr>
              <a:defRPr/>
            </a:pPr>
            <a:r>
              <a:rPr lang="en-US" altLang="zh-CN" sz="3600" b="1" dirty="0">
                <a:latin typeface="微软雅黑" panose="020B0503020204020204" pitchFamily="34" charset="-122"/>
                <a:ea typeface="微软雅黑" panose="020B0503020204020204" pitchFamily="34" charset="-122"/>
              </a:rPr>
              <a:t>A</a:t>
            </a:r>
            <a:r>
              <a:rPr lang="zh-CN" altLang="en-US" sz="3600" b="1" dirty="0">
                <a:latin typeface="微软雅黑" panose="020B0503020204020204" pitchFamily="34" charset="-122"/>
                <a:ea typeface="微软雅黑" panose="020B0503020204020204" pitchFamily="34" charset="-122"/>
              </a:rPr>
              <a:t>公司是增值税小规模纳税人，并且是小型微利企业。</a:t>
            </a:r>
          </a:p>
        </p:txBody>
      </p:sp>
      <p:sp>
        <p:nvSpPr>
          <p:cNvPr id="4" name="TextBox 7">
            <a:extLst>
              <a:ext uri="{FF2B5EF4-FFF2-40B4-BE49-F238E27FC236}">
                <a16:creationId xmlns:a16="http://schemas.microsoft.com/office/drawing/2014/main" id="{0CE0B424-E045-DC6B-E706-75B3F3B0AC65}"/>
              </a:ext>
            </a:extLst>
          </p:cNvPr>
          <p:cNvSpPr txBox="1"/>
          <p:nvPr/>
        </p:nvSpPr>
        <p:spPr>
          <a:xfrm>
            <a:off x="1065209" y="2571294"/>
            <a:ext cx="9569676" cy="523220"/>
          </a:xfrm>
          <a:prstGeom prst="rect">
            <a:avLst/>
          </a:prstGeom>
          <a:noFill/>
        </p:spPr>
        <p:txBody>
          <a:bodyPr wrap="square" rtlCol="0">
            <a:spAutoFit/>
          </a:bodyPr>
          <a:lstStyle/>
          <a:p>
            <a:pPr>
              <a:defRPr/>
            </a:pPr>
            <a:r>
              <a:rPr lang="en-US" altLang="zh-CN" sz="2800" b="1" dirty="0">
                <a:solidFill>
                  <a:schemeClr val="bg2">
                    <a:lumMod val="60000"/>
                    <a:lumOff val="40000"/>
                  </a:schemeClr>
                </a:solidFill>
                <a:latin typeface="微软雅黑" panose="020B0503020204020204" pitchFamily="34" charset="-122"/>
                <a:ea typeface="微软雅黑" panose="020B0503020204020204" pitchFamily="34" charset="-122"/>
              </a:rPr>
              <a:t>2023</a:t>
            </a:r>
            <a:r>
              <a:rPr lang="zh-CN" altLang="en-US" sz="2800" b="1" dirty="0">
                <a:solidFill>
                  <a:schemeClr val="bg2">
                    <a:lumMod val="60000"/>
                    <a:lumOff val="40000"/>
                  </a:schemeClr>
                </a:solidFill>
                <a:latin typeface="微软雅黑" panose="020B0503020204020204" pitchFamily="34" charset="-122"/>
                <a:ea typeface="微软雅黑" panose="020B0503020204020204" pitchFamily="34" charset="-122"/>
              </a:rPr>
              <a:t>年度实现收入</a:t>
            </a:r>
            <a:r>
              <a:rPr lang="en-US" altLang="zh-CN" sz="2800" b="1" dirty="0">
                <a:solidFill>
                  <a:schemeClr val="bg2">
                    <a:lumMod val="60000"/>
                    <a:lumOff val="40000"/>
                  </a:schemeClr>
                </a:solidFill>
                <a:latin typeface="微软雅黑" panose="020B0503020204020204" pitchFamily="34" charset="-122"/>
                <a:ea typeface="微软雅黑" panose="020B0503020204020204" pitchFamily="34" charset="-122"/>
              </a:rPr>
              <a:t>499</a:t>
            </a:r>
            <a:r>
              <a:rPr lang="zh-CN" altLang="en-US" sz="2800" b="1" dirty="0">
                <a:solidFill>
                  <a:schemeClr val="bg2">
                    <a:lumMod val="60000"/>
                    <a:lumOff val="40000"/>
                  </a:schemeClr>
                </a:solidFill>
                <a:latin typeface="微软雅黑" panose="020B0503020204020204" pitchFamily="34" charset="-122"/>
                <a:ea typeface="微软雅黑" panose="020B0503020204020204" pitchFamily="34" charset="-122"/>
              </a:rPr>
              <a:t>万元，利润</a:t>
            </a:r>
            <a:r>
              <a:rPr lang="en-US" altLang="zh-CN" sz="2800" b="1" dirty="0">
                <a:solidFill>
                  <a:schemeClr val="bg2">
                    <a:lumMod val="60000"/>
                    <a:lumOff val="40000"/>
                  </a:schemeClr>
                </a:solidFill>
                <a:latin typeface="微软雅黑" panose="020B0503020204020204" pitchFamily="34" charset="-122"/>
                <a:ea typeface="微软雅黑" panose="020B0503020204020204" pitchFamily="34" charset="-122"/>
              </a:rPr>
              <a:t>299</a:t>
            </a:r>
            <a:r>
              <a:rPr lang="zh-CN" altLang="en-US" sz="2800" b="1" dirty="0">
                <a:solidFill>
                  <a:schemeClr val="bg2">
                    <a:lumMod val="60000"/>
                    <a:lumOff val="40000"/>
                  </a:schemeClr>
                </a:solidFill>
                <a:latin typeface="微软雅黑" panose="020B0503020204020204" pitchFamily="34" charset="-122"/>
                <a:ea typeface="微软雅黑" panose="020B0503020204020204" pitchFamily="34" charset="-122"/>
              </a:rPr>
              <a:t>万元。</a:t>
            </a:r>
          </a:p>
        </p:txBody>
      </p:sp>
      <p:sp>
        <p:nvSpPr>
          <p:cNvPr id="5" name="TextBox 7">
            <a:extLst>
              <a:ext uri="{FF2B5EF4-FFF2-40B4-BE49-F238E27FC236}">
                <a16:creationId xmlns:a16="http://schemas.microsoft.com/office/drawing/2014/main" id="{41B7E93F-1928-7482-7427-6C922CAC4982}"/>
              </a:ext>
            </a:extLst>
          </p:cNvPr>
          <p:cNvSpPr txBox="1"/>
          <p:nvPr/>
        </p:nvSpPr>
        <p:spPr>
          <a:xfrm>
            <a:off x="1065209" y="3202623"/>
            <a:ext cx="8633572" cy="1955215"/>
          </a:xfrm>
          <a:prstGeom prst="rect">
            <a:avLst/>
          </a:prstGeom>
          <a:noFill/>
        </p:spPr>
        <p:txBody>
          <a:bodyPr wrap="square" rtlCol="0">
            <a:spAutoFit/>
          </a:bodyPr>
          <a:lstStyle/>
          <a:p>
            <a:pPr>
              <a:lnSpc>
                <a:spcPct val="150000"/>
              </a:lnSpc>
              <a:defRPr/>
            </a:pPr>
            <a:r>
              <a:rPr lang="zh-CN" altLang="en-US" sz="2800" b="1" dirty="0">
                <a:solidFill>
                  <a:schemeClr val="tx1">
                    <a:lumMod val="60000"/>
                    <a:lumOff val="40000"/>
                  </a:schemeClr>
                </a:solidFill>
                <a:latin typeface="微软雅黑" panose="020B0503020204020204" pitchFamily="34" charset="-122"/>
                <a:ea typeface="微软雅黑" panose="020B0503020204020204" pitchFamily="34" charset="-122"/>
              </a:rPr>
              <a:t>应纳增值税：</a:t>
            </a:r>
            <a:r>
              <a:rPr lang="en-US" altLang="zh-CN" sz="2800" b="1" dirty="0">
                <a:solidFill>
                  <a:schemeClr val="tx1">
                    <a:lumMod val="60000"/>
                    <a:lumOff val="40000"/>
                  </a:schemeClr>
                </a:solidFill>
                <a:latin typeface="微软雅黑" panose="020B0503020204020204" pitchFamily="34" charset="-122"/>
                <a:ea typeface="微软雅黑" panose="020B0503020204020204" pitchFamily="34" charset="-122"/>
              </a:rPr>
              <a:t>499</a:t>
            </a:r>
            <a:r>
              <a:rPr lang="zh-CN" altLang="en-US" sz="2800" b="1" dirty="0">
                <a:solidFill>
                  <a:schemeClr val="tx1">
                    <a:lumMod val="60000"/>
                    <a:lumOff val="40000"/>
                  </a:schemeClr>
                </a:solidFill>
                <a:latin typeface="微软雅黑" panose="020B0503020204020204" pitchFamily="34" charset="-122"/>
                <a:ea typeface="微软雅黑" panose="020B0503020204020204" pitchFamily="34" charset="-122"/>
              </a:rPr>
              <a:t>万</a:t>
            </a:r>
            <a:r>
              <a:rPr lang="en-US" altLang="zh-CN" sz="2800" b="1" dirty="0">
                <a:solidFill>
                  <a:schemeClr val="tx1">
                    <a:lumMod val="60000"/>
                    <a:lumOff val="40000"/>
                  </a:schemeClr>
                </a:solidFill>
                <a:latin typeface="微软雅黑" panose="020B0503020204020204" pitchFamily="34" charset="-122"/>
                <a:ea typeface="微软雅黑" panose="020B0503020204020204" pitchFamily="34" charset="-122"/>
              </a:rPr>
              <a:t>×1%=4.99</a:t>
            </a:r>
            <a:r>
              <a:rPr lang="zh-CN" altLang="en-US" sz="2800" b="1" dirty="0">
                <a:solidFill>
                  <a:schemeClr val="tx1">
                    <a:lumMod val="60000"/>
                    <a:lumOff val="40000"/>
                  </a:schemeClr>
                </a:solidFill>
                <a:latin typeface="微软雅黑" panose="020B0503020204020204" pitchFamily="34" charset="-122"/>
                <a:ea typeface="微软雅黑" panose="020B0503020204020204" pitchFamily="34" charset="-122"/>
              </a:rPr>
              <a:t>万</a:t>
            </a:r>
            <a:endParaRPr lang="en-US" altLang="zh-CN" sz="2800" b="1" dirty="0">
              <a:solidFill>
                <a:schemeClr val="tx1">
                  <a:lumMod val="60000"/>
                  <a:lumOff val="40000"/>
                </a:schemeClr>
              </a:solidFill>
              <a:latin typeface="微软雅黑" panose="020B0503020204020204" pitchFamily="34" charset="-122"/>
              <a:ea typeface="微软雅黑" panose="020B0503020204020204" pitchFamily="34" charset="-122"/>
            </a:endParaRPr>
          </a:p>
          <a:p>
            <a:pPr>
              <a:lnSpc>
                <a:spcPct val="150000"/>
              </a:lnSpc>
              <a:defRPr/>
            </a:pPr>
            <a:r>
              <a:rPr lang="zh-CN" altLang="en-US" sz="2800" b="1" dirty="0">
                <a:solidFill>
                  <a:schemeClr val="tx1">
                    <a:lumMod val="60000"/>
                    <a:lumOff val="40000"/>
                  </a:schemeClr>
                </a:solidFill>
                <a:latin typeface="微软雅黑" panose="020B0503020204020204" pitchFamily="34" charset="-122"/>
                <a:ea typeface="微软雅黑" panose="020B0503020204020204" pitchFamily="34" charset="-122"/>
              </a:rPr>
              <a:t>应纳附加税：</a:t>
            </a:r>
            <a:r>
              <a:rPr lang="en-US" altLang="zh-CN" sz="2800" b="1" dirty="0">
                <a:solidFill>
                  <a:schemeClr val="tx1">
                    <a:lumMod val="60000"/>
                    <a:lumOff val="40000"/>
                  </a:schemeClr>
                </a:solidFill>
                <a:latin typeface="微软雅黑" panose="020B0503020204020204" pitchFamily="34" charset="-122"/>
                <a:ea typeface="微软雅黑" panose="020B0503020204020204" pitchFamily="34" charset="-122"/>
              </a:rPr>
              <a:t>4.99</a:t>
            </a:r>
            <a:r>
              <a:rPr lang="zh-CN" altLang="en-US" sz="2800" b="1" dirty="0">
                <a:solidFill>
                  <a:schemeClr val="tx1">
                    <a:lumMod val="60000"/>
                    <a:lumOff val="40000"/>
                  </a:schemeClr>
                </a:solidFill>
                <a:latin typeface="微软雅黑" panose="020B0503020204020204" pitchFamily="34" charset="-122"/>
                <a:ea typeface="微软雅黑" panose="020B0503020204020204" pitchFamily="34" charset="-122"/>
              </a:rPr>
              <a:t>万</a:t>
            </a:r>
            <a:r>
              <a:rPr lang="en-US" altLang="zh-CN" sz="2800" b="1" dirty="0">
                <a:solidFill>
                  <a:schemeClr val="tx1">
                    <a:lumMod val="60000"/>
                    <a:lumOff val="40000"/>
                  </a:schemeClr>
                </a:solidFill>
                <a:latin typeface="微软雅黑" panose="020B0503020204020204" pitchFamily="34" charset="-122"/>
                <a:ea typeface="微软雅黑" panose="020B0503020204020204" pitchFamily="34" charset="-122"/>
              </a:rPr>
              <a:t>×10%×50%=0.25</a:t>
            </a:r>
            <a:r>
              <a:rPr lang="zh-CN" altLang="en-US" sz="2800" b="1" dirty="0">
                <a:solidFill>
                  <a:schemeClr val="tx1">
                    <a:lumMod val="60000"/>
                    <a:lumOff val="40000"/>
                  </a:schemeClr>
                </a:solidFill>
                <a:latin typeface="微软雅黑" panose="020B0503020204020204" pitchFamily="34" charset="-122"/>
                <a:ea typeface="微软雅黑" panose="020B0503020204020204" pitchFamily="34" charset="-122"/>
              </a:rPr>
              <a:t>万元</a:t>
            </a:r>
            <a:endParaRPr lang="en-US" altLang="zh-CN" sz="2800" b="1" dirty="0">
              <a:solidFill>
                <a:schemeClr val="tx1">
                  <a:lumMod val="60000"/>
                  <a:lumOff val="40000"/>
                </a:schemeClr>
              </a:solidFill>
              <a:latin typeface="微软雅黑" panose="020B0503020204020204" pitchFamily="34" charset="-122"/>
              <a:ea typeface="微软雅黑" panose="020B0503020204020204" pitchFamily="34" charset="-122"/>
            </a:endParaRPr>
          </a:p>
          <a:p>
            <a:pPr>
              <a:lnSpc>
                <a:spcPct val="150000"/>
              </a:lnSpc>
              <a:defRPr/>
            </a:pPr>
            <a:r>
              <a:rPr lang="zh-CN" altLang="en-US" sz="2800" b="1" dirty="0">
                <a:solidFill>
                  <a:schemeClr val="tx1">
                    <a:lumMod val="60000"/>
                    <a:lumOff val="40000"/>
                  </a:schemeClr>
                </a:solidFill>
                <a:latin typeface="微软雅黑" panose="020B0503020204020204" pitchFamily="34" charset="-122"/>
                <a:ea typeface="微软雅黑" panose="020B0503020204020204" pitchFamily="34" charset="-122"/>
              </a:rPr>
              <a:t>应纳企业所得税：</a:t>
            </a:r>
            <a:r>
              <a:rPr lang="en-US" altLang="zh-CN" sz="2800" b="1" dirty="0">
                <a:solidFill>
                  <a:schemeClr val="tx1">
                    <a:lumMod val="60000"/>
                    <a:lumOff val="40000"/>
                  </a:schemeClr>
                </a:solidFill>
                <a:latin typeface="微软雅黑" panose="020B0503020204020204" pitchFamily="34" charset="-122"/>
                <a:ea typeface="微软雅黑" panose="020B0503020204020204" pitchFamily="34" charset="-122"/>
              </a:rPr>
              <a:t>299</a:t>
            </a:r>
            <a:r>
              <a:rPr lang="zh-CN" altLang="en-US" sz="2800" b="1" dirty="0">
                <a:solidFill>
                  <a:schemeClr val="tx1">
                    <a:lumMod val="60000"/>
                    <a:lumOff val="40000"/>
                  </a:schemeClr>
                </a:solidFill>
                <a:latin typeface="微软雅黑" panose="020B0503020204020204" pitchFamily="34" charset="-122"/>
                <a:ea typeface="微软雅黑" panose="020B0503020204020204" pitchFamily="34" charset="-122"/>
              </a:rPr>
              <a:t>万</a:t>
            </a:r>
            <a:r>
              <a:rPr lang="en-US" altLang="zh-CN" sz="2800" b="1" dirty="0">
                <a:solidFill>
                  <a:schemeClr val="tx1">
                    <a:lumMod val="60000"/>
                    <a:lumOff val="40000"/>
                  </a:schemeClr>
                </a:solidFill>
                <a:latin typeface="微软雅黑" panose="020B0503020204020204" pitchFamily="34" charset="-122"/>
                <a:ea typeface="微软雅黑" panose="020B0503020204020204" pitchFamily="34" charset="-122"/>
              </a:rPr>
              <a:t>×25%×20%=14.95</a:t>
            </a:r>
            <a:r>
              <a:rPr lang="zh-CN" altLang="en-US" sz="2800" b="1" dirty="0">
                <a:solidFill>
                  <a:schemeClr val="tx1">
                    <a:lumMod val="60000"/>
                    <a:lumOff val="40000"/>
                  </a:schemeClr>
                </a:solidFill>
                <a:latin typeface="微软雅黑" panose="020B0503020204020204" pitchFamily="34" charset="-122"/>
                <a:ea typeface="微软雅黑" panose="020B0503020204020204" pitchFamily="34" charset="-122"/>
              </a:rPr>
              <a:t>万元</a:t>
            </a:r>
          </a:p>
        </p:txBody>
      </p:sp>
      <p:sp>
        <p:nvSpPr>
          <p:cNvPr id="13" name="TextBox 7">
            <a:extLst>
              <a:ext uri="{FF2B5EF4-FFF2-40B4-BE49-F238E27FC236}">
                <a16:creationId xmlns:a16="http://schemas.microsoft.com/office/drawing/2014/main" id="{42F4A4CA-8B23-B8D2-93FF-1CA6C3DB1A54}"/>
              </a:ext>
            </a:extLst>
          </p:cNvPr>
          <p:cNvSpPr txBox="1"/>
          <p:nvPr/>
        </p:nvSpPr>
        <p:spPr>
          <a:xfrm>
            <a:off x="1048590" y="5484812"/>
            <a:ext cx="9569676" cy="523220"/>
          </a:xfrm>
          <a:prstGeom prst="rect">
            <a:avLst/>
          </a:prstGeom>
          <a:noFill/>
        </p:spPr>
        <p:txBody>
          <a:bodyPr wrap="square" rtlCol="0">
            <a:spAutoFit/>
          </a:bodyPr>
          <a:lstStyle/>
          <a:p>
            <a:pPr>
              <a:defRPr/>
            </a:pPr>
            <a:r>
              <a:rPr lang="en-US" altLang="zh-CN" sz="2800" b="1" dirty="0">
                <a:solidFill>
                  <a:schemeClr val="bg2">
                    <a:lumMod val="60000"/>
                    <a:lumOff val="40000"/>
                  </a:schemeClr>
                </a:solidFill>
                <a:latin typeface="微软雅黑" panose="020B0503020204020204" pitchFamily="34" charset="-122"/>
                <a:ea typeface="微软雅黑" panose="020B0503020204020204" pitchFamily="34" charset="-122"/>
              </a:rPr>
              <a:t>2023</a:t>
            </a:r>
            <a:r>
              <a:rPr lang="zh-CN" altLang="en-US" sz="2800" b="1" dirty="0">
                <a:solidFill>
                  <a:schemeClr val="bg2">
                    <a:lumMod val="60000"/>
                    <a:lumOff val="40000"/>
                  </a:schemeClr>
                </a:solidFill>
                <a:latin typeface="微软雅黑" panose="020B0503020204020204" pitchFamily="34" charset="-122"/>
                <a:ea typeface="微软雅黑" panose="020B0503020204020204" pitchFamily="34" charset="-122"/>
              </a:rPr>
              <a:t>年度整体税负</a:t>
            </a:r>
            <a:r>
              <a:rPr lang="en-US" altLang="zh-CN" sz="2800" b="1" dirty="0">
                <a:solidFill>
                  <a:schemeClr val="bg2">
                    <a:lumMod val="60000"/>
                    <a:lumOff val="40000"/>
                  </a:schemeClr>
                </a:solidFill>
                <a:latin typeface="微软雅黑" panose="020B0503020204020204" pitchFamily="34" charset="-122"/>
                <a:ea typeface="微软雅黑" panose="020B0503020204020204" pitchFamily="34" charset="-122"/>
              </a:rPr>
              <a:t>=4.05%</a:t>
            </a:r>
            <a:endParaRPr lang="zh-CN" altLang="en-US" sz="2800" b="1" dirty="0">
              <a:solidFill>
                <a:schemeClr val="bg2">
                  <a:lumMod val="60000"/>
                  <a:lumOff val="40000"/>
                </a:schemeClr>
              </a:solidFill>
              <a:latin typeface="微软雅黑" panose="020B0503020204020204" pitchFamily="34" charset="-122"/>
              <a:ea typeface="微软雅黑" panose="020B0503020204020204" pitchFamily="34" charset="-122"/>
            </a:endParaRPr>
          </a:p>
        </p:txBody>
      </p:sp>
    </p:spTree>
  </p:cSld>
  <p:clrMapOvr>
    <a:masterClrMapping/>
  </p:clrMapOvr>
  <p:transition advTm="3000">
    <p:blinds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Box 54"/>
          <p:cNvSpPr txBox="1"/>
          <p:nvPr/>
        </p:nvSpPr>
        <p:spPr>
          <a:xfrm>
            <a:off x="1330766" y="44624"/>
            <a:ext cx="5042228" cy="523220"/>
          </a:xfrm>
          <a:prstGeom prst="rect">
            <a:avLst/>
          </a:prstGeom>
          <a:noFill/>
        </p:spPr>
        <p:txBody>
          <a:bodyPr wrap="square" rtlCol="0">
            <a:spAutoFit/>
          </a:bodyPr>
          <a:lstStyle>
            <a:defPPr>
              <a:defRPr lang="zh-CN"/>
            </a:defPPr>
            <a:lvl1pPr>
              <a:defRPr sz="3200">
                <a:solidFill>
                  <a:schemeClr val="tx1">
                    <a:lumMod val="75000"/>
                  </a:schemeClr>
                </a:solidFill>
                <a:latin typeface="方正卡通简体" panose="03000509000000000000" pitchFamily="65" charset="-122"/>
                <a:ea typeface="方正卡通简体" panose="03000509000000000000" pitchFamily="65" charset="-122"/>
              </a:defRPr>
            </a:lvl1pPr>
          </a:lstStyle>
          <a:p>
            <a:r>
              <a:rPr lang="zh-CN" altLang="en-US" sz="2800" dirty="0">
                <a:solidFill>
                  <a:schemeClr val="accent2"/>
                </a:solidFill>
                <a:latin typeface="微软雅黑" panose="020B0503020204020204" pitchFamily="34" charset="-122"/>
                <a:ea typeface="微软雅黑" panose="020B0503020204020204" pitchFamily="34" charset="-122"/>
              </a:rPr>
              <a:t>举例</a:t>
            </a:r>
            <a:r>
              <a:rPr lang="en-US" altLang="zh-CN" sz="2800" dirty="0">
                <a:solidFill>
                  <a:schemeClr val="accent2"/>
                </a:solidFill>
                <a:latin typeface="微软雅黑" panose="020B0503020204020204" pitchFamily="34" charset="-122"/>
                <a:ea typeface="微软雅黑" panose="020B0503020204020204" pitchFamily="34" charset="-122"/>
              </a:rPr>
              <a:t>2</a:t>
            </a:r>
            <a:endParaRPr lang="zh-CN" altLang="en-US" sz="2800" dirty="0">
              <a:solidFill>
                <a:schemeClr val="accent2"/>
              </a:solidFill>
              <a:latin typeface="微软雅黑" panose="020B0503020204020204" pitchFamily="34" charset="-122"/>
              <a:ea typeface="微软雅黑" panose="020B0503020204020204" pitchFamily="34" charset="-122"/>
            </a:endParaRPr>
          </a:p>
        </p:txBody>
      </p:sp>
      <p:sp>
        <p:nvSpPr>
          <p:cNvPr id="3" name="TextBox 7">
            <a:extLst>
              <a:ext uri="{FF2B5EF4-FFF2-40B4-BE49-F238E27FC236}">
                <a16:creationId xmlns:a16="http://schemas.microsoft.com/office/drawing/2014/main" id="{D2224556-373F-465B-4603-22281121EB8C}"/>
              </a:ext>
            </a:extLst>
          </p:cNvPr>
          <p:cNvSpPr txBox="1"/>
          <p:nvPr/>
        </p:nvSpPr>
        <p:spPr>
          <a:xfrm>
            <a:off x="1079571" y="1124744"/>
            <a:ext cx="8043145" cy="1200329"/>
          </a:xfrm>
          <a:prstGeom prst="rect">
            <a:avLst/>
          </a:prstGeom>
          <a:noFill/>
        </p:spPr>
        <p:txBody>
          <a:bodyPr wrap="square" rtlCol="0">
            <a:spAutoFit/>
          </a:bodyPr>
          <a:lstStyle/>
          <a:p>
            <a:pPr>
              <a:defRPr/>
            </a:pPr>
            <a:r>
              <a:rPr lang="en-US" altLang="zh-CN" sz="3600" b="1" dirty="0">
                <a:latin typeface="微软雅黑" panose="020B0503020204020204" pitchFamily="34" charset="-122"/>
                <a:ea typeface="微软雅黑" panose="020B0503020204020204" pitchFamily="34" charset="-122"/>
              </a:rPr>
              <a:t>A</a:t>
            </a:r>
            <a:r>
              <a:rPr lang="zh-CN" altLang="en-US" sz="3600" b="1" dirty="0">
                <a:latin typeface="微软雅黑" panose="020B0503020204020204" pitchFamily="34" charset="-122"/>
                <a:ea typeface="微软雅黑" panose="020B0503020204020204" pitchFamily="34" charset="-122"/>
              </a:rPr>
              <a:t>公司是增值税小规模纳税人，但不是小型微利企业。</a:t>
            </a:r>
          </a:p>
        </p:txBody>
      </p:sp>
      <p:sp>
        <p:nvSpPr>
          <p:cNvPr id="4" name="TextBox 7">
            <a:extLst>
              <a:ext uri="{FF2B5EF4-FFF2-40B4-BE49-F238E27FC236}">
                <a16:creationId xmlns:a16="http://schemas.microsoft.com/office/drawing/2014/main" id="{0CE0B424-E045-DC6B-E706-75B3F3B0AC65}"/>
              </a:ext>
            </a:extLst>
          </p:cNvPr>
          <p:cNvSpPr txBox="1"/>
          <p:nvPr/>
        </p:nvSpPr>
        <p:spPr>
          <a:xfrm>
            <a:off x="1065209" y="2571294"/>
            <a:ext cx="9569676" cy="523220"/>
          </a:xfrm>
          <a:prstGeom prst="rect">
            <a:avLst/>
          </a:prstGeom>
          <a:noFill/>
        </p:spPr>
        <p:txBody>
          <a:bodyPr wrap="square" rtlCol="0">
            <a:spAutoFit/>
          </a:bodyPr>
          <a:lstStyle/>
          <a:p>
            <a:pPr>
              <a:defRPr/>
            </a:pPr>
            <a:r>
              <a:rPr lang="en-US" altLang="zh-CN" sz="2800" b="1" dirty="0">
                <a:solidFill>
                  <a:schemeClr val="bg2">
                    <a:lumMod val="60000"/>
                    <a:lumOff val="40000"/>
                  </a:schemeClr>
                </a:solidFill>
                <a:latin typeface="微软雅黑" panose="020B0503020204020204" pitchFamily="34" charset="-122"/>
                <a:ea typeface="微软雅黑" panose="020B0503020204020204" pitchFamily="34" charset="-122"/>
              </a:rPr>
              <a:t>2023</a:t>
            </a:r>
            <a:r>
              <a:rPr lang="zh-CN" altLang="en-US" sz="2800" b="1" dirty="0">
                <a:solidFill>
                  <a:schemeClr val="bg2">
                    <a:lumMod val="60000"/>
                    <a:lumOff val="40000"/>
                  </a:schemeClr>
                </a:solidFill>
                <a:latin typeface="微软雅黑" panose="020B0503020204020204" pitchFamily="34" charset="-122"/>
                <a:ea typeface="微软雅黑" panose="020B0503020204020204" pitchFamily="34" charset="-122"/>
              </a:rPr>
              <a:t>年度实现收入</a:t>
            </a:r>
            <a:r>
              <a:rPr lang="en-US" altLang="zh-CN" sz="2800" b="1" dirty="0">
                <a:solidFill>
                  <a:schemeClr val="bg2">
                    <a:lumMod val="60000"/>
                    <a:lumOff val="40000"/>
                  </a:schemeClr>
                </a:solidFill>
                <a:latin typeface="微软雅黑" panose="020B0503020204020204" pitchFamily="34" charset="-122"/>
                <a:ea typeface="微软雅黑" panose="020B0503020204020204" pitchFamily="34" charset="-122"/>
              </a:rPr>
              <a:t>499</a:t>
            </a:r>
            <a:r>
              <a:rPr lang="zh-CN" altLang="en-US" sz="2800" b="1" dirty="0">
                <a:solidFill>
                  <a:schemeClr val="bg2">
                    <a:lumMod val="60000"/>
                    <a:lumOff val="40000"/>
                  </a:schemeClr>
                </a:solidFill>
                <a:latin typeface="微软雅黑" panose="020B0503020204020204" pitchFamily="34" charset="-122"/>
                <a:ea typeface="微软雅黑" panose="020B0503020204020204" pitchFamily="34" charset="-122"/>
              </a:rPr>
              <a:t>万元，利润</a:t>
            </a:r>
            <a:r>
              <a:rPr lang="en-US" altLang="zh-CN" sz="2800" b="1" dirty="0">
                <a:solidFill>
                  <a:schemeClr val="bg2">
                    <a:lumMod val="60000"/>
                    <a:lumOff val="40000"/>
                  </a:schemeClr>
                </a:solidFill>
                <a:latin typeface="微软雅黑" panose="020B0503020204020204" pitchFamily="34" charset="-122"/>
                <a:ea typeface="微软雅黑" panose="020B0503020204020204" pitchFamily="34" charset="-122"/>
              </a:rPr>
              <a:t>301</a:t>
            </a:r>
            <a:r>
              <a:rPr lang="zh-CN" altLang="en-US" sz="2800" b="1" dirty="0">
                <a:solidFill>
                  <a:schemeClr val="bg2">
                    <a:lumMod val="60000"/>
                    <a:lumOff val="40000"/>
                  </a:schemeClr>
                </a:solidFill>
                <a:latin typeface="微软雅黑" panose="020B0503020204020204" pitchFamily="34" charset="-122"/>
                <a:ea typeface="微软雅黑" panose="020B0503020204020204" pitchFamily="34" charset="-122"/>
              </a:rPr>
              <a:t>万元。</a:t>
            </a:r>
          </a:p>
        </p:txBody>
      </p:sp>
      <p:sp>
        <p:nvSpPr>
          <p:cNvPr id="5" name="TextBox 7">
            <a:extLst>
              <a:ext uri="{FF2B5EF4-FFF2-40B4-BE49-F238E27FC236}">
                <a16:creationId xmlns:a16="http://schemas.microsoft.com/office/drawing/2014/main" id="{41B7E93F-1928-7482-7427-6C922CAC4982}"/>
              </a:ext>
            </a:extLst>
          </p:cNvPr>
          <p:cNvSpPr txBox="1"/>
          <p:nvPr/>
        </p:nvSpPr>
        <p:spPr>
          <a:xfrm>
            <a:off x="1065209" y="3202623"/>
            <a:ext cx="8633572" cy="1955215"/>
          </a:xfrm>
          <a:prstGeom prst="rect">
            <a:avLst/>
          </a:prstGeom>
          <a:noFill/>
        </p:spPr>
        <p:txBody>
          <a:bodyPr wrap="square" rtlCol="0">
            <a:spAutoFit/>
          </a:bodyPr>
          <a:lstStyle/>
          <a:p>
            <a:pPr>
              <a:lnSpc>
                <a:spcPct val="150000"/>
              </a:lnSpc>
              <a:defRPr/>
            </a:pPr>
            <a:r>
              <a:rPr lang="zh-CN" altLang="en-US" sz="2800" b="1" dirty="0">
                <a:solidFill>
                  <a:schemeClr val="tx1">
                    <a:lumMod val="60000"/>
                    <a:lumOff val="40000"/>
                  </a:schemeClr>
                </a:solidFill>
                <a:latin typeface="微软雅黑" panose="020B0503020204020204" pitchFamily="34" charset="-122"/>
                <a:ea typeface="微软雅黑" panose="020B0503020204020204" pitchFamily="34" charset="-122"/>
              </a:rPr>
              <a:t>应纳增值税：</a:t>
            </a:r>
            <a:r>
              <a:rPr lang="en-US" altLang="zh-CN" sz="2800" b="1" dirty="0">
                <a:solidFill>
                  <a:schemeClr val="tx1">
                    <a:lumMod val="60000"/>
                    <a:lumOff val="40000"/>
                  </a:schemeClr>
                </a:solidFill>
                <a:latin typeface="微软雅黑" panose="020B0503020204020204" pitchFamily="34" charset="-122"/>
                <a:ea typeface="微软雅黑" panose="020B0503020204020204" pitchFamily="34" charset="-122"/>
              </a:rPr>
              <a:t>499</a:t>
            </a:r>
            <a:r>
              <a:rPr lang="zh-CN" altLang="en-US" sz="2800" b="1" dirty="0">
                <a:solidFill>
                  <a:schemeClr val="tx1">
                    <a:lumMod val="60000"/>
                    <a:lumOff val="40000"/>
                  </a:schemeClr>
                </a:solidFill>
                <a:latin typeface="微软雅黑" panose="020B0503020204020204" pitchFamily="34" charset="-122"/>
                <a:ea typeface="微软雅黑" panose="020B0503020204020204" pitchFamily="34" charset="-122"/>
              </a:rPr>
              <a:t>万</a:t>
            </a:r>
            <a:r>
              <a:rPr lang="en-US" altLang="zh-CN" sz="2800" b="1" dirty="0">
                <a:solidFill>
                  <a:schemeClr val="tx1">
                    <a:lumMod val="60000"/>
                    <a:lumOff val="40000"/>
                  </a:schemeClr>
                </a:solidFill>
                <a:latin typeface="微软雅黑" panose="020B0503020204020204" pitchFamily="34" charset="-122"/>
                <a:ea typeface="微软雅黑" panose="020B0503020204020204" pitchFamily="34" charset="-122"/>
              </a:rPr>
              <a:t>×1%=4.99</a:t>
            </a:r>
            <a:r>
              <a:rPr lang="zh-CN" altLang="en-US" sz="2800" b="1" dirty="0">
                <a:solidFill>
                  <a:schemeClr val="tx1">
                    <a:lumMod val="60000"/>
                    <a:lumOff val="40000"/>
                  </a:schemeClr>
                </a:solidFill>
                <a:latin typeface="微软雅黑" panose="020B0503020204020204" pitchFamily="34" charset="-122"/>
                <a:ea typeface="微软雅黑" panose="020B0503020204020204" pitchFamily="34" charset="-122"/>
              </a:rPr>
              <a:t>万</a:t>
            </a:r>
            <a:endParaRPr lang="en-US" altLang="zh-CN" sz="2800" b="1" dirty="0">
              <a:solidFill>
                <a:schemeClr val="tx1">
                  <a:lumMod val="60000"/>
                  <a:lumOff val="40000"/>
                </a:schemeClr>
              </a:solidFill>
              <a:latin typeface="微软雅黑" panose="020B0503020204020204" pitchFamily="34" charset="-122"/>
              <a:ea typeface="微软雅黑" panose="020B0503020204020204" pitchFamily="34" charset="-122"/>
            </a:endParaRPr>
          </a:p>
          <a:p>
            <a:pPr>
              <a:lnSpc>
                <a:spcPct val="150000"/>
              </a:lnSpc>
              <a:defRPr/>
            </a:pPr>
            <a:r>
              <a:rPr lang="zh-CN" altLang="en-US" sz="2800" b="1" dirty="0">
                <a:solidFill>
                  <a:schemeClr val="tx1">
                    <a:lumMod val="60000"/>
                    <a:lumOff val="40000"/>
                  </a:schemeClr>
                </a:solidFill>
                <a:latin typeface="微软雅黑" panose="020B0503020204020204" pitchFamily="34" charset="-122"/>
                <a:ea typeface="微软雅黑" panose="020B0503020204020204" pitchFamily="34" charset="-122"/>
              </a:rPr>
              <a:t>应纳附加税：</a:t>
            </a:r>
            <a:r>
              <a:rPr lang="en-US" altLang="zh-CN" sz="2800" b="1" dirty="0">
                <a:solidFill>
                  <a:schemeClr val="tx1">
                    <a:lumMod val="60000"/>
                    <a:lumOff val="40000"/>
                  </a:schemeClr>
                </a:solidFill>
                <a:latin typeface="微软雅黑" panose="020B0503020204020204" pitchFamily="34" charset="-122"/>
                <a:ea typeface="微软雅黑" panose="020B0503020204020204" pitchFamily="34" charset="-122"/>
              </a:rPr>
              <a:t>4.99</a:t>
            </a:r>
            <a:r>
              <a:rPr lang="zh-CN" altLang="en-US" sz="2800" b="1" dirty="0">
                <a:solidFill>
                  <a:schemeClr val="tx1">
                    <a:lumMod val="60000"/>
                    <a:lumOff val="40000"/>
                  </a:schemeClr>
                </a:solidFill>
                <a:latin typeface="微软雅黑" panose="020B0503020204020204" pitchFamily="34" charset="-122"/>
                <a:ea typeface="微软雅黑" panose="020B0503020204020204" pitchFamily="34" charset="-122"/>
              </a:rPr>
              <a:t>万</a:t>
            </a:r>
            <a:r>
              <a:rPr lang="en-US" altLang="zh-CN" sz="2800" b="1" dirty="0">
                <a:solidFill>
                  <a:schemeClr val="tx1">
                    <a:lumMod val="60000"/>
                    <a:lumOff val="40000"/>
                  </a:schemeClr>
                </a:solidFill>
                <a:latin typeface="微软雅黑" panose="020B0503020204020204" pitchFamily="34" charset="-122"/>
                <a:ea typeface="微软雅黑" panose="020B0503020204020204" pitchFamily="34" charset="-122"/>
              </a:rPr>
              <a:t>×10%×50%=0.25</a:t>
            </a:r>
            <a:r>
              <a:rPr lang="zh-CN" altLang="en-US" sz="2800" b="1" dirty="0">
                <a:solidFill>
                  <a:schemeClr val="tx1">
                    <a:lumMod val="60000"/>
                    <a:lumOff val="40000"/>
                  </a:schemeClr>
                </a:solidFill>
                <a:latin typeface="微软雅黑" panose="020B0503020204020204" pitchFamily="34" charset="-122"/>
                <a:ea typeface="微软雅黑" panose="020B0503020204020204" pitchFamily="34" charset="-122"/>
              </a:rPr>
              <a:t>万元</a:t>
            </a:r>
            <a:endParaRPr lang="en-US" altLang="zh-CN" sz="2800" b="1" dirty="0">
              <a:solidFill>
                <a:schemeClr val="tx1">
                  <a:lumMod val="60000"/>
                  <a:lumOff val="40000"/>
                </a:schemeClr>
              </a:solidFill>
              <a:latin typeface="微软雅黑" panose="020B0503020204020204" pitchFamily="34" charset="-122"/>
              <a:ea typeface="微软雅黑" panose="020B0503020204020204" pitchFamily="34" charset="-122"/>
            </a:endParaRPr>
          </a:p>
          <a:p>
            <a:pPr>
              <a:lnSpc>
                <a:spcPct val="150000"/>
              </a:lnSpc>
              <a:defRPr/>
            </a:pPr>
            <a:r>
              <a:rPr lang="zh-CN" altLang="en-US" sz="2800" b="1" dirty="0">
                <a:solidFill>
                  <a:schemeClr val="tx1">
                    <a:lumMod val="60000"/>
                    <a:lumOff val="40000"/>
                  </a:schemeClr>
                </a:solidFill>
                <a:latin typeface="微软雅黑" panose="020B0503020204020204" pitchFamily="34" charset="-122"/>
                <a:ea typeface="微软雅黑" panose="020B0503020204020204" pitchFamily="34" charset="-122"/>
              </a:rPr>
              <a:t>应纳企业所得税：</a:t>
            </a:r>
            <a:r>
              <a:rPr lang="en-US" altLang="zh-CN" sz="2800" b="1" dirty="0">
                <a:solidFill>
                  <a:schemeClr val="tx1">
                    <a:lumMod val="60000"/>
                    <a:lumOff val="40000"/>
                  </a:schemeClr>
                </a:solidFill>
                <a:latin typeface="微软雅黑" panose="020B0503020204020204" pitchFamily="34" charset="-122"/>
                <a:ea typeface="微软雅黑" panose="020B0503020204020204" pitchFamily="34" charset="-122"/>
              </a:rPr>
              <a:t>301</a:t>
            </a:r>
            <a:r>
              <a:rPr lang="zh-CN" altLang="en-US" sz="2800" b="1" dirty="0">
                <a:solidFill>
                  <a:schemeClr val="tx1">
                    <a:lumMod val="60000"/>
                    <a:lumOff val="40000"/>
                  </a:schemeClr>
                </a:solidFill>
                <a:latin typeface="微软雅黑" panose="020B0503020204020204" pitchFamily="34" charset="-122"/>
                <a:ea typeface="微软雅黑" panose="020B0503020204020204" pitchFamily="34" charset="-122"/>
              </a:rPr>
              <a:t>万</a:t>
            </a:r>
            <a:r>
              <a:rPr lang="en-US" altLang="zh-CN" sz="2800" b="1" dirty="0">
                <a:solidFill>
                  <a:schemeClr val="tx1">
                    <a:lumMod val="60000"/>
                    <a:lumOff val="40000"/>
                  </a:schemeClr>
                </a:solidFill>
                <a:latin typeface="微软雅黑" panose="020B0503020204020204" pitchFamily="34" charset="-122"/>
                <a:ea typeface="微软雅黑" panose="020B0503020204020204" pitchFamily="34" charset="-122"/>
              </a:rPr>
              <a:t>×25%=75.25</a:t>
            </a:r>
            <a:r>
              <a:rPr lang="zh-CN" altLang="en-US" sz="2800" b="1" dirty="0">
                <a:solidFill>
                  <a:schemeClr val="tx1">
                    <a:lumMod val="60000"/>
                    <a:lumOff val="40000"/>
                  </a:schemeClr>
                </a:solidFill>
                <a:latin typeface="微软雅黑" panose="020B0503020204020204" pitchFamily="34" charset="-122"/>
                <a:ea typeface="微软雅黑" panose="020B0503020204020204" pitchFamily="34" charset="-122"/>
              </a:rPr>
              <a:t>万元</a:t>
            </a:r>
          </a:p>
        </p:txBody>
      </p:sp>
      <p:sp>
        <p:nvSpPr>
          <p:cNvPr id="13" name="TextBox 7">
            <a:extLst>
              <a:ext uri="{FF2B5EF4-FFF2-40B4-BE49-F238E27FC236}">
                <a16:creationId xmlns:a16="http://schemas.microsoft.com/office/drawing/2014/main" id="{42F4A4CA-8B23-B8D2-93FF-1CA6C3DB1A54}"/>
              </a:ext>
            </a:extLst>
          </p:cNvPr>
          <p:cNvSpPr txBox="1"/>
          <p:nvPr/>
        </p:nvSpPr>
        <p:spPr>
          <a:xfrm>
            <a:off x="1048590" y="5484812"/>
            <a:ext cx="9569676" cy="523220"/>
          </a:xfrm>
          <a:prstGeom prst="rect">
            <a:avLst/>
          </a:prstGeom>
          <a:noFill/>
        </p:spPr>
        <p:txBody>
          <a:bodyPr wrap="square" rtlCol="0">
            <a:spAutoFit/>
          </a:bodyPr>
          <a:lstStyle/>
          <a:p>
            <a:pPr>
              <a:defRPr/>
            </a:pPr>
            <a:r>
              <a:rPr lang="en-US" altLang="zh-CN" sz="2800" b="1" dirty="0">
                <a:solidFill>
                  <a:schemeClr val="bg2">
                    <a:lumMod val="60000"/>
                    <a:lumOff val="40000"/>
                  </a:schemeClr>
                </a:solidFill>
                <a:latin typeface="微软雅黑" panose="020B0503020204020204" pitchFamily="34" charset="-122"/>
                <a:ea typeface="微软雅黑" panose="020B0503020204020204" pitchFamily="34" charset="-122"/>
              </a:rPr>
              <a:t>2023</a:t>
            </a:r>
            <a:r>
              <a:rPr lang="zh-CN" altLang="en-US" sz="2800" b="1" dirty="0">
                <a:solidFill>
                  <a:schemeClr val="bg2">
                    <a:lumMod val="60000"/>
                    <a:lumOff val="40000"/>
                  </a:schemeClr>
                </a:solidFill>
                <a:latin typeface="微软雅黑" panose="020B0503020204020204" pitchFamily="34" charset="-122"/>
                <a:ea typeface="微软雅黑" panose="020B0503020204020204" pitchFamily="34" charset="-122"/>
              </a:rPr>
              <a:t>年度整体税负</a:t>
            </a:r>
            <a:r>
              <a:rPr lang="en-US" altLang="zh-CN" sz="2800" b="1" dirty="0">
                <a:solidFill>
                  <a:schemeClr val="bg2">
                    <a:lumMod val="60000"/>
                    <a:lumOff val="40000"/>
                  </a:schemeClr>
                </a:solidFill>
                <a:latin typeface="微软雅黑" panose="020B0503020204020204" pitchFamily="34" charset="-122"/>
                <a:ea typeface="微软雅黑" panose="020B0503020204020204" pitchFamily="34" charset="-122"/>
              </a:rPr>
              <a:t>=16.13%</a:t>
            </a:r>
            <a:endParaRPr lang="zh-CN" altLang="en-US" sz="2800" b="1" dirty="0">
              <a:solidFill>
                <a:schemeClr val="bg2">
                  <a:lumMod val="60000"/>
                  <a:lumOff val="40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571450471"/>
      </p:ext>
    </p:extLst>
  </p:cSld>
  <p:clrMapOvr>
    <a:masterClrMapping/>
  </p:clrMapOvr>
  <p:transition advTm="3000">
    <p:blinds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Box 54"/>
          <p:cNvSpPr txBox="1"/>
          <p:nvPr/>
        </p:nvSpPr>
        <p:spPr>
          <a:xfrm>
            <a:off x="1330766" y="44624"/>
            <a:ext cx="5042228" cy="523220"/>
          </a:xfrm>
          <a:prstGeom prst="rect">
            <a:avLst/>
          </a:prstGeom>
          <a:noFill/>
        </p:spPr>
        <p:txBody>
          <a:bodyPr wrap="square" rtlCol="0">
            <a:spAutoFit/>
          </a:bodyPr>
          <a:lstStyle>
            <a:defPPr>
              <a:defRPr lang="zh-CN"/>
            </a:defPPr>
            <a:lvl1pPr>
              <a:defRPr sz="3200">
                <a:solidFill>
                  <a:schemeClr val="tx1">
                    <a:lumMod val="75000"/>
                  </a:schemeClr>
                </a:solidFill>
                <a:latin typeface="方正卡通简体" panose="03000509000000000000" pitchFamily="65" charset="-122"/>
                <a:ea typeface="方正卡通简体" panose="03000509000000000000" pitchFamily="65" charset="-122"/>
              </a:defRPr>
            </a:lvl1pPr>
          </a:lstStyle>
          <a:p>
            <a:r>
              <a:rPr lang="zh-CN" altLang="en-US" sz="2800" dirty="0">
                <a:solidFill>
                  <a:schemeClr val="accent2"/>
                </a:solidFill>
                <a:latin typeface="微软雅黑" panose="020B0503020204020204" pitchFamily="34" charset="-122"/>
                <a:ea typeface="微软雅黑" panose="020B0503020204020204" pitchFamily="34" charset="-122"/>
              </a:rPr>
              <a:t>举例</a:t>
            </a:r>
            <a:r>
              <a:rPr lang="en-US" altLang="zh-CN" sz="2800" dirty="0">
                <a:solidFill>
                  <a:schemeClr val="accent2"/>
                </a:solidFill>
                <a:latin typeface="微软雅黑" panose="020B0503020204020204" pitchFamily="34" charset="-122"/>
                <a:ea typeface="微软雅黑" panose="020B0503020204020204" pitchFamily="34" charset="-122"/>
              </a:rPr>
              <a:t>3</a:t>
            </a:r>
            <a:endParaRPr lang="zh-CN" altLang="en-US" sz="2800" dirty="0">
              <a:solidFill>
                <a:schemeClr val="accent2"/>
              </a:solidFill>
              <a:latin typeface="微软雅黑" panose="020B0503020204020204" pitchFamily="34" charset="-122"/>
              <a:ea typeface="微软雅黑" panose="020B0503020204020204" pitchFamily="34" charset="-122"/>
            </a:endParaRPr>
          </a:p>
        </p:txBody>
      </p:sp>
      <p:sp>
        <p:nvSpPr>
          <p:cNvPr id="3" name="TextBox 7">
            <a:extLst>
              <a:ext uri="{FF2B5EF4-FFF2-40B4-BE49-F238E27FC236}">
                <a16:creationId xmlns:a16="http://schemas.microsoft.com/office/drawing/2014/main" id="{D2224556-373F-465B-4603-22281121EB8C}"/>
              </a:ext>
            </a:extLst>
          </p:cNvPr>
          <p:cNvSpPr txBox="1"/>
          <p:nvPr/>
        </p:nvSpPr>
        <p:spPr>
          <a:xfrm>
            <a:off x="1079571" y="1124744"/>
            <a:ext cx="8043145" cy="1200329"/>
          </a:xfrm>
          <a:prstGeom prst="rect">
            <a:avLst/>
          </a:prstGeom>
          <a:noFill/>
        </p:spPr>
        <p:txBody>
          <a:bodyPr wrap="square" rtlCol="0">
            <a:spAutoFit/>
          </a:bodyPr>
          <a:lstStyle/>
          <a:p>
            <a:pPr>
              <a:defRPr/>
            </a:pPr>
            <a:r>
              <a:rPr lang="en-US" altLang="zh-CN" sz="3600" b="1" dirty="0">
                <a:latin typeface="微软雅黑" panose="020B0503020204020204" pitchFamily="34" charset="-122"/>
                <a:ea typeface="微软雅黑" panose="020B0503020204020204" pitchFamily="34" charset="-122"/>
              </a:rPr>
              <a:t>A</a:t>
            </a:r>
            <a:r>
              <a:rPr lang="zh-CN" altLang="en-US" sz="3600" b="1" dirty="0">
                <a:latin typeface="微软雅黑" panose="020B0503020204020204" pitchFamily="34" charset="-122"/>
                <a:ea typeface="微软雅黑" panose="020B0503020204020204" pitchFamily="34" charset="-122"/>
              </a:rPr>
              <a:t>公司是增值税小规模纳税人，并且是小型微利企业。</a:t>
            </a:r>
          </a:p>
        </p:txBody>
      </p:sp>
      <p:sp>
        <p:nvSpPr>
          <p:cNvPr id="4" name="TextBox 7">
            <a:extLst>
              <a:ext uri="{FF2B5EF4-FFF2-40B4-BE49-F238E27FC236}">
                <a16:creationId xmlns:a16="http://schemas.microsoft.com/office/drawing/2014/main" id="{0CE0B424-E045-DC6B-E706-75B3F3B0AC65}"/>
              </a:ext>
            </a:extLst>
          </p:cNvPr>
          <p:cNvSpPr txBox="1"/>
          <p:nvPr/>
        </p:nvSpPr>
        <p:spPr>
          <a:xfrm>
            <a:off x="1065209" y="2571294"/>
            <a:ext cx="9569676" cy="523220"/>
          </a:xfrm>
          <a:prstGeom prst="rect">
            <a:avLst/>
          </a:prstGeom>
          <a:noFill/>
        </p:spPr>
        <p:txBody>
          <a:bodyPr wrap="square" rtlCol="0">
            <a:spAutoFit/>
          </a:bodyPr>
          <a:lstStyle/>
          <a:p>
            <a:pPr>
              <a:defRPr/>
            </a:pPr>
            <a:r>
              <a:rPr lang="en-US" altLang="zh-CN" sz="2800" b="1" dirty="0">
                <a:solidFill>
                  <a:schemeClr val="bg2">
                    <a:lumMod val="60000"/>
                    <a:lumOff val="40000"/>
                  </a:schemeClr>
                </a:solidFill>
                <a:latin typeface="微软雅黑" panose="020B0503020204020204" pitchFamily="34" charset="-122"/>
                <a:ea typeface="微软雅黑" panose="020B0503020204020204" pitchFamily="34" charset="-122"/>
              </a:rPr>
              <a:t>2023</a:t>
            </a:r>
            <a:r>
              <a:rPr lang="zh-CN" altLang="en-US" sz="2800" b="1" dirty="0">
                <a:solidFill>
                  <a:schemeClr val="bg2">
                    <a:lumMod val="60000"/>
                    <a:lumOff val="40000"/>
                  </a:schemeClr>
                </a:solidFill>
                <a:latin typeface="微软雅黑" panose="020B0503020204020204" pitchFamily="34" charset="-122"/>
                <a:ea typeface="微软雅黑" panose="020B0503020204020204" pitchFamily="34" charset="-122"/>
              </a:rPr>
              <a:t>年度实现收入</a:t>
            </a:r>
            <a:r>
              <a:rPr lang="en-US" altLang="zh-CN" sz="2800" b="1" dirty="0">
                <a:solidFill>
                  <a:schemeClr val="bg2">
                    <a:lumMod val="60000"/>
                    <a:lumOff val="40000"/>
                  </a:schemeClr>
                </a:solidFill>
                <a:latin typeface="微软雅黑" panose="020B0503020204020204" pitchFamily="34" charset="-122"/>
                <a:ea typeface="微软雅黑" panose="020B0503020204020204" pitchFamily="34" charset="-122"/>
              </a:rPr>
              <a:t>120</a:t>
            </a:r>
            <a:r>
              <a:rPr lang="zh-CN" altLang="en-US" sz="2800" b="1" dirty="0">
                <a:solidFill>
                  <a:schemeClr val="bg2">
                    <a:lumMod val="60000"/>
                    <a:lumOff val="40000"/>
                  </a:schemeClr>
                </a:solidFill>
                <a:latin typeface="微软雅黑" panose="020B0503020204020204" pitchFamily="34" charset="-122"/>
                <a:ea typeface="微软雅黑" panose="020B0503020204020204" pitchFamily="34" charset="-122"/>
              </a:rPr>
              <a:t>万元，利润</a:t>
            </a:r>
            <a:r>
              <a:rPr lang="en-US" altLang="zh-CN" sz="2800" b="1" dirty="0">
                <a:solidFill>
                  <a:schemeClr val="bg2">
                    <a:lumMod val="60000"/>
                    <a:lumOff val="40000"/>
                  </a:schemeClr>
                </a:solidFill>
                <a:latin typeface="微软雅黑" panose="020B0503020204020204" pitchFamily="34" charset="-122"/>
                <a:ea typeface="微软雅黑" panose="020B0503020204020204" pitchFamily="34" charset="-122"/>
              </a:rPr>
              <a:t>120</a:t>
            </a:r>
            <a:r>
              <a:rPr lang="zh-CN" altLang="en-US" sz="2800" b="1" dirty="0">
                <a:solidFill>
                  <a:schemeClr val="bg2">
                    <a:lumMod val="60000"/>
                    <a:lumOff val="40000"/>
                  </a:schemeClr>
                </a:solidFill>
                <a:latin typeface="微软雅黑" panose="020B0503020204020204" pitchFamily="34" charset="-122"/>
                <a:ea typeface="微软雅黑" panose="020B0503020204020204" pitchFamily="34" charset="-122"/>
              </a:rPr>
              <a:t>万元。</a:t>
            </a:r>
          </a:p>
        </p:txBody>
      </p:sp>
      <p:sp>
        <p:nvSpPr>
          <p:cNvPr id="5" name="TextBox 7">
            <a:extLst>
              <a:ext uri="{FF2B5EF4-FFF2-40B4-BE49-F238E27FC236}">
                <a16:creationId xmlns:a16="http://schemas.microsoft.com/office/drawing/2014/main" id="{41B7E93F-1928-7482-7427-6C922CAC4982}"/>
              </a:ext>
            </a:extLst>
          </p:cNvPr>
          <p:cNvSpPr txBox="1"/>
          <p:nvPr/>
        </p:nvSpPr>
        <p:spPr>
          <a:xfrm>
            <a:off x="1065209" y="3202623"/>
            <a:ext cx="9425660" cy="1955215"/>
          </a:xfrm>
          <a:prstGeom prst="rect">
            <a:avLst/>
          </a:prstGeom>
          <a:noFill/>
        </p:spPr>
        <p:txBody>
          <a:bodyPr wrap="square" rtlCol="0">
            <a:spAutoFit/>
          </a:bodyPr>
          <a:lstStyle/>
          <a:p>
            <a:pPr>
              <a:lnSpc>
                <a:spcPct val="150000"/>
              </a:lnSpc>
              <a:defRPr/>
            </a:pPr>
            <a:r>
              <a:rPr lang="zh-CN" altLang="en-US" sz="2800" b="1" dirty="0">
                <a:solidFill>
                  <a:schemeClr val="tx1">
                    <a:lumMod val="60000"/>
                    <a:lumOff val="40000"/>
                  </a:schemeClr>
                </a:solidFill>
                <a:latin typeface="微软雅黑" panose="020B0503020204020204" pitchFamily="34" charset="-122"/>
                <a:ea typeface="微软雅黑" panose="020B0503020204020204" pitchFamily="34" charset="-122"/>
              </a:rPr>
              <a:t>应纳增值税：</a:t>
            </a:r>
            <a:r>
              <a:rPr lang="en-US" altLang="zh-CN" sz="2800" b="1" dirty="0">
                <a:solidFill>
                  <a:schemeClr val="tx1">
                    <a:lumMod val="60000"/>
                    <a:lumOff val="40000"/>
                  </a:schemeClr>
                </a:solidFill>
                <a:latin typeface="微软雅黑" panose="020B0503020204020204" pitchFamily="34" charset="-122"/>
                <a:ea typeface="微软雅黑" panose="020B0503020204020204" pitchFamily="34" charset="-122"/>
              </a:rPr>
              <a:t>0  </a:t>
            </a:r>
            <a:r>
              <a:rPr lang="zh-CN" altLang="en-US" sz="2000" b="1" dirty="0">
                <a:solidFill>
                  <a:schemeClr val="tx1">
                    <a:lumMod val="60000"/>
                    <a:lumOff val="40000"/>
                  </a:schemeClr>
                </a:solidFill>
                <a:latin typeface="微软雅黑" panose="020B0503020204020204" pitchFamily="34" charset="-122"/>
                <a:ea typeface="微软雅黑" panose="020B0503020204020204" pitchFamily="34" charset="-122"/>
              </a:rPr>
              <a:t>（小规模纳税人平均月销售额</a:t>
            </a:r>
            <a:r>
              <a:rPr lang="en-US" altLang="zh-CN" sz="2000" b="1" dirty="0">
                <a:solidFill>
                  <a:schemeClr val="tx1">
                    <a:lumMod val="60000"/>
                    <a:lumOff val="40000"/>
                  </a:schemeClr>
                </a:solidFill>
                <a:latin typeface="微软雅黑" panose="020B0503020204020204" pitchFamily="34" charset="-122"/>
                <a:ea typeface="微软雅黑" panose="020B0503020204020204" pitchFamily="34" charset="-122"/>
              </a:rPr>
              <a:t>10</a:t>
            </a:r>
            <a:r>
              <a:rPr lang="zh-CN" altLang="en-US" sz="2000" b="1" dirty="0">
                <a:solidFill>
                  <a:schemeClr val="tx1">
                    <a:lumMod val="60000"/>
                    <a:lumOff val="40000"/>
                  </a:schemeClr>
                </a:solidFill>
                <a:latin typeface="微软雅黑" panose="020B0503020204020204" pitchFamily="34" charset="-122"/>
                <a:ea typeface="微软雅黑" panose="020B0503020204020204" pitchFamily="34" charset="-122"/>
              </a:rPr>
              <a:t>万元及以下免征增值税 。）</a:t>
            </a:r>
            <a:endParaRPr lang="en-US" altLang="zh-CN" sz="2000" b="1" dirty="0">
              <a:solidFill>
                <a:schemeClr val="tx1">
                  <a:lumMod val="60000"/>
                  <a:lumOff val="40000"/>
                </a:schemeClr>
              </a:solidFill>
              <a:latin typeface="微软雅黑" panose="020B0503020204020204" pitchFamily="34" charset="-122"/>
              <a:ea typeface="微软雅黑" panose="020B0503020204020204" pitchFamily="34" charset="-122"/>
            </a:endParaRPr>
          </a:p>
          <a:p>
            <a:pPr>
              <a:lnSpc>
                <a:spcPct val="150000"/>
              </a:lnSpc>
              <a:defRPr/>
            </a:pPr>
            <a:r>
              <a:rPr lang="zh-CN" altLang="en-US" sz="2800" b="1" dirty="0">
                <a:solidFill>
                  <a:schemeClr val="tx1">
                    <a:lumMod val="60000"/>
                    <a:lumOff val="40000"/>
                  </a:schemeClr>
                </a:solidFill>
                <a:latin typeface="微软雅黑" panose="020B0503020204020204" pitchFamily="34" charset="-122"/>
                <a:ea typeface="微软雅黑" panose="020B0503020204020204" pitchFamily="34" charset="-122"/>
              </a:rPr>
              <a:t>应纳附加税：</a:t>
            </a:r>
            <a:r>
              <a:rPr lang="en-US" altLang="zh-CN" sz="2800" b="1" dirty="0">
                <a:solidFill>
                  <a:schemeClr val="tx1">
                    <a:lumMod val="60000"/>
                    <a:lumOff val="40000"/>
                  </a:schemeClr>
                </a:solidFill>
                <a:latin typeface="微软雅黑" panose="020B0503020204020204" pitchFamily="34" charset="-122"/>
                <a:ea typeface="微软雅黑" panose="020B0503020204020204" pitchFamily="34" charset="-122"/>
              </a:rPr>
              <a:t>0</a:t>
            </a:r>
          </a:p>
          <a:p>
            <a:pPr>
              <a:lnSpc>
                <a:spcPct val="150000"/>
              </a:lnSpc>
              <a:defRPr/>
            </a:pPr>
            <a:r>
              <a:rPr lang="zh-CN" altLang="en-US" sz="2800" b="1" dirty="0">
                <a:solidFill>
                  <a:schemeClr val="tx1">
                    <a:lumMod val="60000"/>
                    <a:lumOff val="40000"/>
                  </a:schemeClr>
                </a:solidFill>
                <a:latin typeface="微软雅黑" panose="020B0503020204020204" pitchFamily="34" charset="-122"/>
                <a:ea typeface="微软雅黑" panose="020B0503020204020204" pitchFamily="34" charset="-122"/>
              </a:rPr>
              <a:t>应纳企业所得税：</a:t>
            </a:r>
            <a:r>
              <a:rPr lang="en-US" altLang="zh-CN" sz="2800" b="1" dirty="0">
                <a:solidFill>
                  <a:schemeClr val="tx1">
                    <a:lumMod val="60000"/>
                    <a:lumOff val="40000"/>
                  </a:schemeClr>
                </a:solidFill>
                <a:latin typeface="微软雅黑" panose="020B0503020204020204" pitchFamily="34" charset="-122"/>
                <a:ea typeface="微软雅黑" panose="020B0503020204020204" pitchFamily="34" charset="-122"/>
              </a:rPr>
              <a:t>120</a:t>
            </a:r>
            <a:r>
              <a:rPr lang="zh-CN" altLang="en-US" sz="2800" b="1" dirty="0">
                <a:solidFill>
                  <a:schemeClr val="tx1">
                    <a:lumMod val="60000"/>
                    <a:lumOff val="40000"/>
                  </a:schemeClr>
                </a:solidFill>
                <a:latin typeface="微软雅黑" panose="020B0503020204020204" pitchFamily="34" charset="-122"/>
                <a:ea typeface="微软雅黑" panose="020B0503020204020204" pitchFamily="34" charset="-122"/>
              </a:rPr>
              <a:t>万</a:t>
            </a:r>
            <a:r>
              <a:rPr lang="en-US" altLang="zh-CN" sz="2800" b="1" dirty="0">
                <a:solidFill>
                  <a:schemeClr val="tx1">
                    <a:lumMod val="60000"/>
                    <a:lumOff val="40000"/>
                  </a:schemeClr>
                </a:solidFill>
                <a:latin typeface="微软雅黑" panose="020B0503020204020204" pitchFamily="34" charset="-122"/>
                <a:ea typeface="微软雅黑" panose="020B0503020204020204" pitchFamily="34" charset="-122"/>
              </a:rPr>
              <a:t>×25%×20%=6</a:t>
            </a:r>
            <a:r>
              <a:rPr lang="zh-CN" altLang="en-US" sz="2800" b="1" dirty="0">
                <a:solidFill>
                  <a:schemeClr val="tx1">
                    <a:lumMod val="60000"/>
                    <a:lumOff val="40000"/>
                  </a:schemeClr>
                </a:solidFill>
                <a:latin typeface="微软雅黑" panose="020B0503020204020204" pitchFamily="34" charset="-122"/>
                <a:ea typeface="微软雅黑" panose="020B0503020204020204" pitchFamily="34" charset="-122"/>
              </a:rPr>
              <a:t>万元</a:t>
            </a:r>
          </a:p>
        </p:txBody>
      </p:sp>
      <p:sp>
        <p:nvSpPr>
          <p:cNvPr id="13" name="TextBox 7">
            <a:extLst>
              <a:ext uri="{FF2B5EF4-FFF2-40B4-BE49-F238E27FC236}">
                <a16:creationId xmlns:a16="http://schemas.microsoft.com/office/drawing/2014/main" id="{42F4A4CA-8B23-B8D2-93FF-1CA6C3DB1A54}"/>
              </a:ext>
            </a:extLst>
          </p:cNvPr>
          <p:cNvSpPr txBox="1"/>
          <p:nvPr/>
        </p:nvSpPr>
        <p:spPr>
          <a:xfrm>
            <a:off x="1048590" y="5484812"/>
            <a:ext cx="9569676" cy="523220"/>
          </a:xfrm>
          <a:prstGeom prst="rect">
            <a:avLst/>
          </a:prstGeom>
          <a:noFill/>
        </p:spPr>
        <p:txBody>
          <a:bodyPr wrap="square" rtlCol="0">
            <a:spAutoFit/>
          </a:bodyPr>
          <a:lstStyle/>
          <a:p>
            <a:pPr>
              <a:defRPr/>
            </a:pPr>
            <a:r>
              <a:rPr lang="en-US" altLang="zh-CN" sz="2800" b="1" dirty="0">
                <a:solidFill>
                  <a:schemeClr val="bg2">
                    <a:lumMod val="60000"/>
                    <a:lumOff val="40000"/>
                  </a:schemeClr>
                </a:solidFill>
                <a:latin typeface="微软雅黑" panose="020B0503020204020204" pitchFamily="34" charset="-122"/>
                <a:ea typeface="微软雅黑" panose="020B0503020204020204" pitchFamily="34" charset="-122"/>
              </a:rPr>
              <a:t>2023</a:t>
            </a:r>
            <a:r>
              <a:rPr lang="zh-CN" altLang="en-US" sz="2800" b="1" dirty="0">
                <a:solidFill>
                  <a:schemeClr val="bg2">
                    <a:lumMod val="60000"/>
                    <a:lumOff val="40000"/>
                  </a:schemeClr>
                </a:solidFill>
                <a:latin typeface="微软雅黑" panose="020B0503020204020204" pitchFamily="34" charset="-122"/>
                <a:ea typeface="微软雅黑" panose="020B0503020204020204" pitchFamily="34" charset="-122"/>
              </a:rPr>
              <a:t>年度整体税负</a:t>
            </a:r>
            <a:r>
              <a:rPr lang="en-US" altLang="zh-CN" sz="2800" b="1" dirty="0">
                <a:solidFill>
                  <a:schemeClr val="bg2">
                    <a:lumMod val="60000"/>
                    <a:lumOff val="40000"/>
                  </a:schemeClr>
                </a:solidFill>
                <a:latin typeface="微软雅黑" panose="020B0503020204020204" pitchFamily="34" charset="-122"/>
                <a:ea typeface="微软雅黑" panose="020B0503020204020204" pitchFamily="34" charset="-122"/>
              </a:rPr>
              <a:t>=5%</a:t>
            </a:r>
            <a:endParaRPr lang="zh-CN" altLang="en-US" sz="2800" b="1" dirty="0">
              <a:solidFill>
                <a:schemeClr val="bg2">
                  <a:lumMod val="60000"/>
                  <a:lumOff val="40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047427297"/>
      </p:ext>
    </p:extLst>
  </p:cSld>
  <p:clrMapOvr>
    <a:masterClrMapping/>
  </p:clrMapOvr>
  <p:transition advTm="3000">
    <p:blinds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bwMode="auto">
          <a:xfrm>
            <a:off x="1106488" y="0"/>
            <a:ext cx="3251200" cy="6858000"/>
          </a:xfrm>
          <a:custGeom>
            <a:avLst/>
            <a:gdLst>
              <a:gd name="T0" fmla="*/ 1492 w 4271"/>
              <a:gd name="T1" fmla="*/ 0 h 9000"/>
              <a:gd name="T2" fmla="*/ 4270 w 4271"/>
              <a:gd name="T3" fmla="*/ 0 h 9000"/>
              <a:gd name="T4" fmla="*/ 2778 w 4271"/>
              <a:gd name="T5" fmla="*/ 4497 h 9000"/>
              <a:gd name="T6" fmla="*/ 4271 w 4271"/>
              <a:gd name="T7" fmla="*/ 9000 h 9000"/>
              <a:gd name="T8" fmla="*/ 1493 w 4271"/>
              <a:gd name="T9" fmla="*/ 9000 h 9000"/>
              <a:gd name="T10" fmla="*/ 0 w 4271"/>
              <a:gd name="T11" fmla="*/ 4497 h 9000"/>
              <a:gd name="T12" fmla="*/ 1492 w 4271"/>
              <a:gd name="T13" fmla="*/ 0 h 9000"/>
            </a:gdLst>
            <a:ahLst/>
            <a:cxnLst>
              <a:cxn ang="0">
                <a:pos x="T0" y="T1"/>
              </a:cxn>
              <a:cxn ang="0">
                <a:pos x="T2" y="T3"/>
              </a:cxn>
              <a:cxn ang="0">
                <a:pos x="T4" y="T5"/>
              </a:cxn>
              <a:cxn ang="0">
                <a:pos x="T6" y="T7"/>
              </a:cxn>
              <a:cxn ang="0">
                <a:pos x="T8" y="T9"/>
              </a:cxn>
              <a:cxn ang="0">
                <a:pos x="T10" y="T11"/>
              </a:cxn>
              <a:cxn ang="0">
                <a:pos x="T12" y="T13"/>
              </a:cxn>
            </a:cxnLst>
            <a:rect l="0" t="0" r="r" b="b"/>
            <a:pathLst>
              <a:path w="4271" h="9000">
                <a:moveTo>
                  <a:pt x="1492" y="0"/>
                </a:moveTo>
                <a:lnTo>
                  <a:pt x="4270" y="0"/>
                </a:lnTo>
                <a:lnTo>
                  <a:pt x="2778" y="4497"/>
                </a:lnTo>
                <a:lnTo>
                  <a:pt x="4271" y="9000"/>
                </a:lnTo>
                <a:lnTo>
                  <a:pt x="1493" y="9000"/>
                </a:lnTo>
                <a:lnTo>
                  <a:pt x="0" y="4497"/>
                </a:lnTo>
                <a:lnTo>
                  <a:pt x="1492" y="0"/>
                </a:lnTo>
                <a:close/>
              </a:path>
            </a:pathLst>
          </a:custGeom>
          <a:blipFill>
            <a:blip r:embed="rId3"/>
            <a:stretch>
              <a:fillRect/>
            </a:stretch>
          </a:blip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 name="Freeform 6"/>
          <p:cNvSpPr/>
          <p:nvPr/>
        </p:nvSpPr>
        <p:spPr bwMode="auto">
          <a:xfrm>
            <a:off x="644525" y="0"/>
            <a:ext cx="1349375" cy="3427413"/>
          </a:xfrm>
          <a:custGeom>
            <a:avLst/>
            <a:gdLst>
              <a:gd name="T0" fmla="*/ 1464 w 1775"/>
              <a:gd name="T1" fmla="*/ 0 h 4497"/>
              <a:gd name="T2" fmla="*/ 1775 w 1775"/>
              <a:gd name="T3" fmla="*/ 0 h 4497"/>
              <a:gd name="T4" fmla="*/ 311 w 1775"/>
              <a:gd name="T5" fmla="*/ 4497 h 4497"/>
              <a:gd name="T6" fmla="*/ 0 w 1775"/>
              <a:gd name="T7" fmla="*/ 4497 h 4497"/>
              <a:gd name="T8" fmla="*/ 1464 w 1775"/>
              <a:gd name="T9" fmla="*/ 0 h 4497"/>
            </a:gdLst>
            <a:ahLst/>
            <a:cxnLst>
              <a:cxn ang="0">
                <a:pos x="T0" y="T1"/>
              </a:cxn>
              <a:cxn ang="0">
                <a:pos x="T2" y="T3"/>
              </a:cxn>
              <a:cxn ang="0">
                <a:pos x="T4" y="T5"/>
              </a:cxn>
              <a:cxn ang="0">
                <a:pos x="T6" y="T7"/>
              </a:cxn>
              <a:cxn ang="0">
                <a:pos x="T8" y="T9"/>
              </a:cxn>
            </a:cxnLst>
            <a:rect l="0" t="0" r="r" b="b"/>
            <a:pathLst>
              <a:path w="1775" h="4497">
                <a:moveTo>
                  <a:pt x="1464" y="0"/>
                </a:moveTo>
                <a:lnTo>
                  <a:pt x="1775" y="0"/>
                </a:lnTo>
                <a:lnTo>
                  <a:pt x="311" y="4497"/>
                </a:lnTo>
                <a:lnTo>
                  <a:pt x="0" y="4497"/>
                </a:lnTo>
                <a:lnTo>
                  <a:pt x="1464" y="0"/>
                </a:lnTo>
                <a:close/>
              </a:path>
            </a:pathLst>
          </a:custGeom>
          <a:solidFill>
            <a:schemeClr val="tx2"/>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 name="Freeform 7"/>
          <p:cNvSpPr/>
          <p:nvPr/>
        </p:nvSpPr>
        <p:spPr bwMode="auto">
          <a:xfrm>
            <a:off x="10772518" y="1855788"/>
            <a:ext cx="736600" cy="1571625"/>
          </a:xfrm>
          <a:custGeom>
            <a:avLst/>
            <a:gdLst>
              <a:gd name="T0" fmla="*/ 0 w 968"/>
              <a:gd name="T1" fmla="*/ 0 h 2062"/>
              <a:gd name="T2" fmla="*/ 305 w 968"/>
              <a:gd name="T3" fmla="*/ 0 h 2062"/>
              <a:gd name="T4" fmla="*/ 968 w 968"/>
              <a:gd name="T5" fmla="*/ 2062 h 2062"/>
              <a:gd name="T6" fmla="*/ 663 w 968"/>
              <a:gd name="T7" fmla="*/ 2062 h 2062"/>
              <a:gd name="T8" fmla="*/ 0 w 968"/>
              <a:gd name="T9" fmla="*/ 0 h 2062"/>
            </a:gdLst>
            <a:ahLst/>
            <a:cxnLst>
              <a:cxn ang="0">
                <a:pos x="T0" y="T1"/>
              </a:cxn>
              <a:cxn ang="0">
                <a:pos x="T2" y="T3"/>
              </a:cxn>
              <a:cxn ang="0">
                <a:pos x="T4" y="T5"/>
              </a:cxn>
              <a:cxn ang="0">
                <a:pos x="T6" y="T7"/>
              </a:cxn>
              <a:cxn ang="0">
                <a:pos x="T8" y="T9"/>
              </a:cxn>
            </a:cxnLst>
            <a:rect l="0" t="0" r="r" b="b"/>
            <a:pathLst>
              <a:path w="968" h="2062">
                <a:moveTo>
                  <a:pt x="0" y="0"/>
                </a:moveTo>
                <a:lnTo>
                  <a:pt x="305" y="0"/>
                </a:lnTo>
                <a:lnTo>
                  <a:pt x="968" y="2062"/>
                </a:lnTo>
                <a:lnTo>
                  <a:pt x="663" y="2062"/>
                </a:lnTo>
                <a:lnTo>
                  <a:pt x="0" y="0"/>
                </a:lnTo>
                <a:close/>
              </a:path>
            </a:pathLst>
          </a:custGeom>
          <a:solidFill>
            <a:srgbClr val="28424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 name="Freeform 8"/>
          <p:cNvSpPr/>
          <p:nvPr/>
        </p:nvSpPr>
        <p:spPr bwMode="auto">
          <a:xfrm>
            <a:off x="10772518" y="3427413"/>
            <a:ext cx="736600" cy="1571625"/>
          </a:xfrm>
          <a:custGeom>
            <a:avLst/>
            <a:gdLst>
              <a:gd name="T0" fmla="*/ 968 w 968"/>
              <a:gd name="T1" fmla="*/ 0 h 2063"/>
              <a:gd name="T2" fmla="*/ 305 w 968"/>
              <a:gd name="T3" fmla="*/ 2063 h 2063"/>
              <a:gd name="T4" fmla="*/ 0 w 968"/>
              <a:gd name="T5" fmla="*/ 2063 h 2063"/>
              <a:gd name="T6" fmla="*/ 663 w 968"/>
              <a:gd name="T7" fmla="*/ 0 h 2063"/>
              <a:gd name="T8" fmla="*/ 968 w 968"/>
              <a:gd name="T9" fmla="*/ 0 h 2063"/>
            </a:gdLst>
            <a:ahLst/>
            <a:cxnLst>
              <a:cxn ang="0">
                <a:pos x="T0" y="T1"/>
              </a:cxn>
              <a:cxn ang="0">
                <a:pos x="T2" y="T3"/>
              </a:cxn>
              <a:cxn ang="0">
                <a:pos x="T4" y="T5"/>
              </a:cxn>
              <a:cxn ang="0">
                <a:pos x="T6" y="T7"/>
              </a:cxn>
              <a:cxn ang="0">
                <a:pos x="T8" y="T9"/>
              </a:cxn>
            </a:cxnLst>
            <a:rect l="0" t="0" r="r" b="b"/>
            <a:pathLst>
              <a:path w="968" h="2063">
                <a:moveTo>
                  <a:pt x="968" y="0"/>
                </a:moveTo>
                <a:lnTo>
                  <a:pt x="305" y="2063"/>
                </a:lnTo>
                <a:lnTo>
                  <a:pt x="0" y="2063"/>
                </a:lnTo>
                <a:lnTo>
                  <a:pt x="663" y="0"/>
                </a:lnTo>
                <a:lnTo>
                  <a:pt x="968" y="0"/>
                </a:lnTo>
                <a:close/>
              </a:path>
            </a:pathLst>
          </a:custGeom>
          <a:solidFill>
            <a:srgbClr val="008F8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 name="Freeform 9"/>
          <p:cNvSpPr/>
          <p:nvPr/>
        </p:nvSpPr>
        <p:spPr bwMode="auto">
          <a:xfrm>
            <a:off x="0" y="2673350"/>
            <a:ext cx="1360488" cy="4184650"/>
          </a:xfrm>
          <a:custGeom>
            <a:avLst/>
            <a:gdLst>
              <a:gd name="T0" fmla="*/ 1788 w 1788"/>
              <a:gd name="T1" fmla="*/ 5492 h 5492"/>
              <a:gd name="T2" fmla="*/ 785 w 1788"/>
              <a:gd name="T3" fmla="*/ 5492 h 5492"/>
              <a:gd name="T4" fmla="*/ 0 w 1788"/>
              <a:gd name="T5" fmla="*/ 3082 h 5492"/>
              <a:gd name="T6" fmla="*/ 0 w 1788"/>
              <a:gd name="T7" fmla="*/ 0 h 5492"/>
              <a:gd name="T8" fmla="*/ 1788 w 1788"/>
              <a:gd name="T9" fmla="*/ 5492 h 5492"/>
            </a:gdLst>
            <a:ahLst/>
            <a:cxnLst>
              <a:cxn ang="0">
                <a:pos x="T0" y="T1"/>
              </a:cxn>
              <a:cxn ang="0">
                <a:pos x="T2" y="T3"/>
              </a:cxn>
              <a:cxn ang="0">
                <a:pos x="T4" y="T5"/>
              </a:cxn>
              <a:cxn ang="0">
                <a:pos x="T6" y="T7"/>
              </a:cxn>
              <a:cxn ang="0">
                <a:pos x="T8" y="T9"/>
              </a:cxn>
            </a:cxnLst>
            <a:rect l="0" t="0" r="r" b="b"/>
            <a:pathLst>
              <a:path w="1788" h="5492">
                <a:moveTo>
                  <a:pt x="1788" y="5492"/>
                </a:moveTo>
                <a:lnTo>
                  <a:pt x="785" y="5492"/>
                </a:lnTo>
                <a:lnTo>
                  <a:pt x="0" y="3082"/>
                </a:lnTo>
                <a:lnTo>
                  <a:pt x="0" y="0"/>
                </a:lnTo>
                <a:lnTo>
                  <a:pt x="1788" y="5492"/>
                </a:lnTo>
                <a:close/>
              </a:path>
            </a:pathLst>
          </a:custGeom>
          <a:solidFill>
            <a:schemeClr val="tx1"/>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9" name="Rectangle 3"/>
          <p:cNvSpPr txBox="1">
            <a:spLocks noChangeArrowheads="1"/>
          </p:cNvSpPr>
          <p:nvPr/>
        </p:nvSpPr>
        <p:spPr bwMode="auto">
          <a:xfrm>
            <a:off x="3622241" y="2489258"/>
            <a:ext cx="7290517" cy="9381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2pPr>
            <a:lvl3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3pPr>
            <a:lvl4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4pPr>
            <a:lvl5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9pPr>
          </a:lstStyle>
          <a:p>
            <a:pPr lvl="0" algn="r">
              <a:defRPr/>
            </a:pPr>
            <a:r>
              <a:rPr lang="zh-CN" altLang="en-US" sz="4800" b="1" kern="0" dirty="0">
                <a:solidFill>
                  <a:schemeClr val="tx1"/>
                </a:solidFill>
                <a:latin typeface="+mj-ea"/>
              </a:rPr>
              <a:t>谢谢观看！</a:t>
            </a:r>
            <a:endParaRPr lang="en-US" altLang="zh-CN" sz="4800" b="1" kern="0" dirty="0">
              <a:solidFill>
                <a:schemeClr val="tx1"/>
              </a:solidFill>
              <a:latin typeface="+mj-ea"/>
            </a:endParaRPr>
          </a:p>
        </p:txBody>
      </p:sp>
    </p:spTree>
  </p:cSld>
  <p:clrMapOvr>
    <a:masterClrMapping/>
  </p:clrMapOvr>
  <p:transition spd="slow" advTm="3000">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12"/>
          <p:cNvSpPr/>
          <p:nvPr/>
        </p:nvSpPr>
        <p:spPr bwMode="auto">
          <a:xfrm>
            <a:off x="23813" y="1746250"/>
            <a:ext cx="1327150" cy="5111750"/>
          </a:xfrm>
          <a:custGeom>
            <a:avLst/>
            <a:gdLst>
              <a:gd name="T0" fmla="*/ 1736 w 1736"/>
              <a:gd name="T1" fmla="*/ 0 h 6709"/>
              <a:gd name="T2" fmla="*/ 1525 w 1736"/>
              <a:gd name="T3" fmla="*/ 0 h 6709"/>
              <a:gd name="T4" fmla="*/ 0 w 1736"/>
              <a:gd name="T5" fmla="*/ 6709 h 6709"/>
              <a:gd name="T6" fmla="*/ 212 w 1736"/>
              <a:gd name="T7" fmla="*/ 6709 h 6709"/>
              <a:gd name="T8" fmla="*/ 1736 w 1736"/>
              <a:gd name="T9" fmla="*/ 0 h 6709"/>
            </a:gdLst>
            <a:ahLst/>
            <a:cxnLst>
              <a:cxn ang="0">
                <a:pos x="T0" y="T1"/>
              </a:cxn>
              <a:cxn ang="0">
                <a:pos x="T2" y="T3"/>
              </a:cxn>
              <a:cxn ang="0">
                <a:pos x="T4" y="T5"/>
              </a:cxn>
              <a:cxn ang="0">
                <a:pos x="T6" y="T7"/>
              </a:cxn>
              <a:cxn ang="0">
                <a:pos x="T8" y="T9"/>
              </a:cxn>
            </a:cxnLst>
            <a:rect l="0" t="0" r="r" b="b"/>
            <a:pathLst>
              <a:path w="1736" h="6709">
                <a:moveTo>
                  <a:pt x="1736" y="0"/>
                </a:moveTo>
                <a:lnTo>
                  <a:pt x="1525" y="0"/>
                </a:lnTo>
                <a:lnTo>
                  <a:pt x="0" y="6709"/>
                </a:lnTo>
                <a:lnTo>
                  <a:pt x="212" y="6709"/>
                </a:lnTo>
                <a:lnTo>
                  <a:pt x="1736" y="0"/>
                </a:lnTo>
                <a:close/>
              </a:path>
            </a:pathLst>
          </a:custGeom>
          <a:solidFill>
            <a:schemeClr val="tx2"/>
          </a:solidFill>
          <a:ln>
            <a:noFill/>
          </a:ln>
        </p:spPr>
        <p:txBody>
          <a:bodyPr vert="horz" wrap="square" lIns="91440" tIns="45720" rIns="91440" bIns="45720" numCol="1" anchor="t" anchorCtr="0" compatLnSpc="1"/>
          <a:lstStyle/>
          <a:p>
            <a:endParaRPr lang="zh-CN" altLang="en-US"/>
          </a:p>
        </p:txBody>
      </p:sp>
      <p:sp>
        <p:nvSpPr>
          <p:cNvPr id="17" name="Freeform 13"/>
          <p:cNvSpPr/>
          <p:nvPr/>
        </p:nvSpPr>
        <p:spPr bwMode="auto">
          <a:xfrm>
            <a:off x="773113" y="0"/>
            <a:ext cx="684212" cy="2632075"/>
          </a:xfrm>
          <a:custGeom>
            <a:avLst/>
            <a:gdLst>
              <a:gd name="T0" fmla="*/ 785 w 894"/>
              <a:gd name="T1" fmla="*/ 0 h 3454"/>
              <a:gd name="T2" fmla="*/ 0 w 894"/>
              <a:gd name="T3" fmla="*/ 3454 h 3454"/>
              <a:gd name="T4" fmla="*/ 109 w 894"/>
              <a:gd name="T5" fmla="*/ 3454 h 3454"/>
              <a:gd name="T6" fmla="*/ 894 w 894"/>
              <a:gd name="T7" fmla="*/ 0 h 3454"/>
              <a:gd name="T8" fmla="*/ 785 w 894"/>
              <a:gd name="T9" fmla="*/ 0 h 3454"/>
            </a:gdLst>
            <a:ahLst/>
            <a:cxnLst>
              <a:cxn ang="0">
                <a:pos x="T0" y="T1"/>
              </a:cxn>
              <a:cxn ang="0">
                <a:pos x="T2" y="T3"/>
              </a:cxn>
              <a:cxn ang="0">
                <a:pos x="T4" y="T5"/>
              </a:cxn>
              <a:cxn ang="0">
                <a:pos x="T6" y="T7"/>
              </a:cxn>
              <a:cxn ang="0">
                <a:pos x="T8" y="T9"/>
              </a:cxn>
            </a:cxnLst>
            <a:rect l="0" t="0" r="r" b="b"/>
            <a:pathLst>
              <a:path w="894" h="3454">
                <a:moveTo>
                  <a:pt x="785" y="0"/>
                </a:moveTo>
                <a:lnTo>
                  <a:pt x="0" y="3454"/>
                </a:lnTo>
                <a:lnTo>
                  <a:pt x="109" y="3454"/>
                </a:lnTo>
                <a:lnTo>
                  <a:pt x="894" y="0"/>
                </a:lnTo>
                <a:lnTo>
                  <a:pt x="785" y="0"/>
                </a:lnTo>
                <a:close/>
              </a:path>
            </a:pathLst>
          </a:custGeom>
          <a:solidFill>
            <a:srgbClr val="B3B3B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14"/>
          <p:cNvSpPr/>
          <p:nvPr/>
        </p:nvSpPr>
        <p:spPr bwMode="auto">
          <a:xfrm>
            <a:off x="385763" y="0"/>
            <a:ext cx="4378324" cy="6858000"/>
          </a:xfrm>
          <a:custGeom>
            <a:avLst/>
            <a:gdLst>
              <a:gd name="T0" fmla="*/ 2024 w 5728"/>
              <a:gd name="T1" fmla="*/ 0 h 9000"/>
              <a:gd name="T2" fmla="*/ 0 w 5728"/>
              <a:gd name="T3" fmla="*/ 9000 h 9000"/>
              <a:gd name="T4" fmla="*/ 3704 w 5728"/>
              <a:gd name="T5" fmla="*/ 9000 h 9000"/>
              <a:gd name="T6" fmla="*/ 5728 w 5728"/>
              <a:gd name="T7" fmla="*/ 0 h 9000"/>
              <a:gd name="T8" fmla="*/ 2024 w 5728"/>
              <a:gd name="T9" fmla="*/ 0 h 9000"/>
            </a:gdLst>
            <a:ahLst/>
            <a:cxnLst>
              <a:cxn ang="0">
                <a:pos x="T0" y="T1"/>
              </a:cxn>
              <a:cxn ang="0">
                <a:pos x="T2" y="T3"/>
              </a:cxn>
              <a:cxn ang="0">
                <a:pos x="T4" y="T5"/>
              </a:cxn>
              <a:cxn ang="0">
                <a:pos x="T6" y="T7"/>
              </a:cxn>
              <a:cxn ang="0">
                <a:pos x="T8" y="T9"/>
              </a:cxn>
            </a:cxnLst>
            <a:rect l="0" t="0" r="r" b="b"/>
            <a:pathLst>
              <a:path w="5728" h="9000">
                <a:moveTo>
                  <a:pt x="2024" y="0"/>
                </a:moveTo>
                <a:lnTo>
                  <a:pt x="0" y="9000"/>
                </a:lnTo>
                <a:lnTo>
                  <a:pt x="3704" y="9000"/>
                </a:lnTo>
                <a:lnTo>
                  <a:pt x="5728" y="0"/>
                </a:lnTo>
                <a:lnTo>
                  <a:pt x="2024" y="0"/>
                </a:lnTo>
                <a:close/>
              </a:path>
            </a:pathLst>
          </a:custGeom>
          <a:blipFill>
            <a:blip r:embed="rId3"/>
            <a:stretch>
              <a:fillRect/>
            </a:stretch>
          </a:blipFill>
          <a:ln>
            <a:noFill/>
          </a:ln>
        </p:spPr>
        <p:txBody>
          <a:bodyPr vert="horz" wrap="square" lIns="91440" tIns="45720" rIns="91440" bIns="45720" numCol="1" anchor="t" anchorCtr="0" compatLnSpc="1"/>
          <a:lstStyle/>
          <a:p>
            <a:endParaRPr lang="zh-CN" altLang="en-US"/>
          </a:p>
        </p:txBody>
      </p:sp>
      <p:sp>
        <p:nvSpPr>
          <p:cNvPr id="19" name="Freeform 15"/>
          <p:cNvSpPr/>
          <p:nvPr/>
        </p:nvSpPr>
        <p:spPr bwMode="auto">
          <a:xfrm>
            <a:off x="3373437" y="3338513"/>
            <a:ext cx="889000" cy="3519488"/>
          </a:xfrm>
          <a:custGeom>
            <a:avLst/>
            <a:gdLst>
              <a:gd name="T0" fmla="*/ 1164 w 1164"/>
              <a:gd name="T1" fmla="*/ 0 h 4619"/>
              <a:gd name="T2" fmla="*/ 1056 w 1164"/>
              <a:gd name="T3" fmla="*/ 0 h 4619"/>
              <a:gd name="T4" fmla="*/ 0 w 1164"/>
              <a:gd name="T5" fmla="*/ 4619 h 4619"/>
              <a:gd name="T6" fmla="*/ 109 w 1164"/>
              <a:gd name="T7" fmla="*/ 4619 h 4619"/>
              <a:gd name="T8" fmla="*/ 1164 w 1164"/>
              <a:gd name="T9" fmla="*/ 0 h 4619"/>
            </a:gdLst>
            <a:ahLst/>
            <a:cxnLst>
              <a:cxn ang="0">
                <a:pos x="T0" y="T1"/>
              </a:cxn>
              <a:cxn ang="0">
                <a:pos x="T2" y="T3"/>
              </a:cxn>
              <a:cxn ang="0">
                <a:pos x="T4" y="T5"/>
              </a:cxn>
              <a:cxn ang="0">
                <a:pos x="T6" y="T7"/>
              </a:cxn>
              <a:cxn ang="0">
                <a:pos x="T8" y="T9"/>
              </a:cxn>
            </a:cxnLst>
            <a:rect l="0" t="0" r="r" b="b"/>
            <a:pathLst>
              <a:path w="1164" h="4619">
                <a:moveTo>
                  <a:pt x="1164" y="0"/>
                </a:moveTo>
                <a:lnTo>
                  <a:pt x="1056" y="0"/>
                </a:lnTo>
                <a:lnTo>
                  <a:pt x="0" y="4619"/>
                </a:lnTo>
                <a:lnTo>
                  <a:pt x="109" y="4619"/>
                </a:lnTo>
                <a:lnTo>
                  <a:pt x="1164" y="0"/>
                </a:lnTo>
                <a:close/>
              </a:path>
            </a:pathLst>
          </a:custGeom>
          <a:solidFill>
            <a:schemeClr val="accent4"/>
          </a:solidFill>
          <a:ln>
            <a:noFill/>
          </a:ln>
        </p:spPr>
        <p:txBody>
          <a:bodyPr vert="horz" wrap="square" lIns="91440" tIns="45720" rIns="91440" bIns="45720" numCol="1" anchor="t" anchorCtr="0" compatLnSpc="1"/>
          <a:lstStyle/>
          <a:p>
            <a:endParaRPr lang="zh-CN" altLang="en-US"/>
          </a:p>
        </p:txBody>
      </p:sp>
      <p:sp>
        <p:nvSpPr>
          <p:cNvPr id="20" name="Freeform 23"/>
          <p:cNvSpPr/>
          <p:nvPr/>
        </p:nvSpPr>
        <p:spPr bwMode="auto">
          <a:xfrm>
            <a:off x="5018768" y="1135396"/>
            <a:ext cx="847758" cy="853444"/>
          </a:xfrm>
          <a:custGeom>
            <a:avLst/>
            <a:gdLst>
              <a:gd name="T0" fmla="*/ 91 w 865"/>
              <a:gd name="T1" fmla="*/ 0 h 865"/>
              <a:gd name="T2" fmla="*/ 774 w 865"/>
              <a:gd name="T3" fmla="*/ 0 h 865"/>
              <a:gd name="T4" fmla="*/ 865 w 865"/>
              <a:gd name="T5" fmla="*/ 91 h 865"/>
              <a:gd name="T6" fmla="*/ 865 w 865"/>
              <a:gd name="T7" fmla="*/ 774 h 865"/>
              <a:gd name="T8" fmla="*/ 774 w 865"/>
              <a:gd name="T9" fmla="*/ 865 h 865"/>
              <a:gd name="T10" fmla="*/ 91 w 865"/>
              <a:gd name="T11" fmla="*/ 865 h 865"/>
              <a:gd name="T12" fmla="*/ 0 w 865"/>
              <a:gd name="T13" fmla="*/ 774 h 865"/>
              <a:gd name="T14" fmla="*/ 0 w 865"/>
              <a:gd name="T15" fmla="*/ 91 h 865"/>
              <a:gd name="T16" fmla="*/ 91 w 865"/>
              <a:gd name="T17" fmla="*/ 0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5" h="865">
                <a:moveTo>
                  <a:pt x="91" y="0"/>
                </a:moveTo>
                <a:lnTo>
                  <a:pt x="774" y="0"/>
                </a:lnTo>
                <a:cubicBezTo>
                  <a:pt x="824" y="0"/>
                  <a:pt x="865" y="41"/>
                  <a:pt x="865" y="91"/>
                </a:cubicBezTo>
                <a:lnTo>
                  <a:pt x="865" y="774"/>
                </a:lnTo>
                <a:cubicBezTo>
                  <a:pt x="865" y="824"/>
                  <a:pt x="824" y="865"/>
                  <a:pt x="774" y="865"/>
                </a:cubicBezTo>
                <a:lnTo>
                  <a:pt x="91" y="865"/>
                </a:lnTo>
                <a:cubicBezTo>
                  <a:pt x="41" y="865"/>
                  <a:pt x="0" y="824"/>
                  <a:pt x="0" y="774"/>
                </a:cubicBezTo>
                <a:lnTo>
                  <a:pt x="0" y="91"/>
                </a:lnTo>
                <a:cubicBezTo>
                  <a:pt x="0" y="41"/>
                  <a:pt x="41" y="0"/>
                  <a:pt x="91" y="0"/>
                </a:cubicBezTo>
                <a:close/>
              </a:path>
            </a:pathLst>
          </a:custGeom>
          <a:solidFill>
            <a:schemeClr val="accent4"/>
          </a:solidFill>
          <a:ln>
            <a:noFill/>
          </a:ln>
        </p:spPr>
        <p:txBody>
          <a:bodyPr vert="horz" wrap="square" lIns="91440" tIns="45720" rIns="91440" bIns="45720" numCol="1" anchor="t" anchorCtr="0" compatLnSpc="1"/>
          <a:lstStyle/>
          <a:p>
            <a:endParaRPr lang="zh-CN" altLang="en-US"/>
          </a:p>
        </p:txBody>
      </p:sp>
      <p:sp>
        <p:nvSpPr>
          <p:cNvPr id="21" name="Freeform 24"/>
          <p:cNvSpPr/>
          <p:nvPr/>
        </p:nvSpPr>
        <p:spPr bwMode="auto">
          <a:xfrm>
            <a:off x="6022004" y="1135396"/>
            <a:ext cx="4818058" cy="853444"/>
          </a:xfrm>
          <a:custGeom>
            <a:avLst/>
            <a:gdLst>
              <a:gd name="T0" fmla="*/ 91 w 8683"/>
              <a:gd name="T1" fmla="*/ 0 h 865"/>
              <a:gd name="T2" fmla="*/ 8591 w 8683"/>
              <a:gd name="T3" fmla="*/ 0 h 865"/>
              <a:gd name="T4" fmla="*/ 8683 w 8683"/>
              <a:gd name="T5" fmla="*/ 91 h 865"/>
              <a:gd name="T6" fmla="*/ 8683 w 8683"/>
              <a:gd name="T7" fmla="*/ 774 h 865"/>
              <a:gd name="T8" fmla="*/ 8591 w 8683"/>
              <a:gd name="T9" fmla="*/ 865 h 865"/>
              <a:gd name="T10" fmla="*/ 91 w 8683"/>
              <a:gd name="T11" fmla="*/ 865 h 865"/>
              <a:gd name="T12" fmla="*/ 0 w 8683"/>
              <a:gd name="T13" fmla="*/ 774 h 865"/>
              <a:gd name="T14" fmla="*/ 0 w 8683"/>
              <a:gd name="T15" fmla="*/ 91 h 865"/>
              <a:gd name="T16" fmla="*/ 91 w 8683"/>
              <a:gd name="T17" fmla="*/ 0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83" h="865">
                <a:moveTo>
                  <a:pt x="91" y="0"/>
                </a:moveTo>
                <a:lnTo>
                  <a:pt x="8591" y="0"/>
                </a:lnTo>
                <a:cubicBezTo>
                  <a:pt x="8642" y="0"/>
                  <a:pt x="8683" y="41"/>
                  <a:pt x="8683" y="91"/>
                </a:cubicBezTo>
                <a:lnTo>
                  <a:pt x="8683" y="774"/>
                </a:lnTo>
                <a:cubicBezTo>
                  <a:pt x="8683" y="824"/>
                  <a:pt x="8642" y="865"/>
                  <a:pt x="8591" y="865"/>
                </a:cubicBezTo>
                <a:lnTo>
                  <a:pt x="91" y="865"/>
                </a:lnTo>
                <a:cubicBezTo>
                  <a:pt x="41" y="865"/>
                  <a:pt x="0" y="824"/>
                  <a:pt x="0" y="774"/>
                </a:cubicBezTo>
                <a:lnTo>
                  <a:pt x="0" y="91"/>
                </a:lnTo>
                <a:cubicBezTo>
                  <a:pt x="0" y="41"/>
                  <a:pt x="41" y="0"/>
                  <a:pt x="91" y="0"/>
                </a:cubicBezTo>
                <a:close/>
              </a:path>
            </a:pathLst>
          </a:custGeom>
          <a:solidFill>
            <a:srgbClr val="FFFFFF"/>
          </a:solidFill>
          <a:ln w="9525" cap="flat">
            <a:solidFill>
              <a:schemeClr val="accent1">
                <a:lumMod val="40000"/>
                <a:lumOff val="60000"/>
              </a:schemeClr>
            </a:solidFill>
            <a:prstDash val="solid"/>
            <a:miter lim="800000"/>
          </a:ln>
        </p:spPr>
        <p:txBody>
          <a:bodyPr vert="horz" wrap="square" lIns="91440" tIns="45720" rIns="91440" bIns="45720" numCol="1" anchor="t" anchorCtr="0" compatLnSpc="1"/>
          <a:lstStyle/>
          <a:p>
            <a:endParaRPr lang="zh-CN" altLang="en-US"/>
          </a:p>
        </p:txBody>
      </p:sp>
      <p:sp>
        <p:nvSpPr>
          <p:cNvPr id="22" name="Freeform 25"/>
          <p:cNvSpPr/>
          <p:nvPr/>
        </p:nvSpPr>
        <p:spPr bwMode="auto">
          <a:xfrm>
            <a:off x="5018768" y="2277217"/>
            <a:ext cx="847758" cy="853444"/>
          </a:xfrm>
          <a:custGeom>
            <a:avLst/>
            <a:gdLst>
              <a:gd name="T0" fmla="*/ 91 w 865"/>
              <a:gd name="T1" fmla="*/ 0 h 865"/>
              <a:gd name="T2" fmla="*/ 774 w 865"/>
              <a:gd name="T3" fmla="*/ 0 h 865"/>
              <a:gd name="T4" fmla="*/ 865 w 865"/>
              <a:gd name="T5" fmla="*/ 91 h 865"/>
              <a:gd name="T6" fmla="*/ 865 w 865"/>
              <a:gd name="T7" fmla="*/ 774 h 865"/>
              <a:gd name="T8" fmla="*/ 774 w 865"/>
              <a:gd name="T9" fmla="*/ 865 h 865"/>
              <a:gd name="T10" fmla="*/ 91 w 865"/>
              <a:gd name="T11" fmla="*/ 865 h 865"/>
              <a:gd name="T12" fmla="*/ 0 w 865"/>
              <a:gd name="T13" fmla="*/ 774 h 865"/>
              <a:gd name="T14" fmla="*/ 0 w 865"/>
              <a:gd name="T15" fmla="*/ 91 h 865"/>
              <a:gd name="T16" fmla="*/ 91 w 865"/>
              <a:gd name="T17" fmla="*/ 0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5" h="865">
                <a:moveTo>
                  <a:pt x="91" y="0"/>
                </a:moveTo>
                <a:lnTo>
                  <a:pt x="774" y="0"/>
                </a:lnTo>
                <a:cubicBezTo>
                  <a:pt x="824" y="0"/>
                  <a:pt x="865" y="41"/>
                  <a:pt x="865" y="91"/>
                </a:cubicBezTo>
                <a:lnTo>
                  <a:pt x="865" y="774"/>
                </a:lnTo>
                <a:cubicBezTo>
                  <a:pt x="865" y="824"/>
                  <a:pt x="824" y="865"/>
                  <a:pt x="774" y="865"/>
                </a:cubicBezTo>
                <a:lnTo>
                  <a:pt x="91" y="865"/>
                </a:lnTo>
                <a:cubicBezTo>
                  <a:pt x="41" y="865"/>
                  <a:pt x="0" y="824"/>
                  <a:pt x="0" y="774"/>
                </a:cubicBezTo>
                <a:lnTo>
                  <a:pt x="0" y="91"/>
                </a:lnTo>
                <a:cubicBezTo>
                  <a:pt x="0" y="41"/>
                  <a:pt x="41" y="0"/>
                  <a:pt x="91" y="0"/>
                </a:cubicBezTo>
                <a:close/>
              </a:path>
            </a:pathLst>
          </a:custGeom>
          <a:solidFill>
            <a:schemeClr val="accent4"/>
          </a:solidFill>
          <a:ln>
            <a:noFill/>
          </a:ln>
        </p:spPr>
        <p:txBody>
          <a:bodyPr vert="horz" wrap="square" lIns="91440" tIns="45720" rIns="91440" bIns="45720" numCol="1" anchor="t" anchorCtr="0" compatLnSpc="1"/>
          <a:lstStyle/>
          <a:p>
            <a:endParaRPr lang="zh-CN" altLang="en-US"/>
          </a:p>
        </p:txBody>
      </p:sp>
      <p:sp>
        <p:nvSpPr>
          <p:cNvPr id="23" name="Freeform 26"/>
          <p:cNvSpPr/>
          <p:nvPr/>
        </p:nvSpPr>
        <p:spPr bwMode="auto">
          <a:xfrm>
            <a:off x="6022004" y="2277217"/>
            <a:ext cx="4818058" cy="853444"/>
          </a:xfrm>
          <a:custGeom>
            <a:avLst/>
            <a:gdLst>
              <a:gd name="T0" fmla="*/ 91 w 8683"/>
              <a:gd name="T1" fmla="*/ 0 h 865"/>
              <a:gd name="T2" fmla="*/ 8591 w 8683"/>
              <a:gd name="T3" fmla="*/ 0 h 865"/>
              <a:gd name="T4" fmla="*/ 8683 w 8683"/>
              <a:gd name="T5" fmla="*/ 91 h 865"/>
              <a:gd name="T6" fmla="*/ 8683 w 8683"/>
              <a:gd name="T7" fmla="*/ 774 h 865"/>
              <a:gd name="T8" fmla="*/ 8591 w 8683"/>
              <a:gd name="T9" fmla="*/ 865 h 865"/>
              <a:gd name="T10" fmla="*/ 91 w 8683"/>
              <a:gd name="T11" fmla="*/ 865 h 865"/>
              <a:gd name="T12" fmla="*/ 0 w 8683"/>
              <a:gd name="T13" fmla="*/ 774 h 865"/>
              <a:gd name="T14" fmla="*/ 0 w 8683"/>
              <a:gd name="T15" fmla="*/ 91 h 865"/>
              <a:gd name="T16" fmla="*/ 91 w 8683"/>
              <a:gd name="T17" fmla="*/ 0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83" h="865">
                <a:moveTo>
                  <a:pt x="91" y="0"/>
                </a:moveTo>
                <a:lnTo>
                  <a:pt x="8591" y="0"/>
                </a:lnTo>
                <a:cubicBezTo>
                  <a:pt x="8642" y="0"/>
                  <a:pt x="8683" y="41"/>
                  <a:pt x="8683" y="91"/>
                </a:cubicBezTo>
                <a:lnTo>
                  <a:pt x="8683" y="774"/>
                </a:lnTo>
                <a:cubicBezTo>
                  <a:pt x="8683" y="824"/>
                  <a:pt x="8642" y="865"/>
                  <a:pt x="8591" y="865"/>
                </a:cubicBezTo>
                <a:lnTo>
                  <a:pt x="91" y="865"/>
                </a:lnTo>
                <a:cubicBezTo>
                  <a:pt x="41" y="865"/>
                  <a:pt x="0" y="824"/>
                  <a:pt x="0" y="774"/>
                </a:cubicBezTo>
                <a:lnTo>
                  <a:pt x="0" y="91"/>
                </a:lnTo>
                <a:cubicBezTo>
                  <a:pt x="0" y="41"/>
                  <a:pt x="41" y="0"/>
                  <a:pt x="91" y="0"/>
                </a:cubicBezTo>
                <a:close/>
              </a:path>
            </a:pathLst>
          </a:custGeom>
          <a:solidFill>
            <a:srgbClr val="FFFFFF"/>
          </a:solidFill>
          <a:ln w="9525" cap="flat">
            <a:solidFill>
              <a:schemeClr val="accent1">
                <a:lumMod val="40000"/>
                <a:lumOff val="60000"/>
              </a:schemeClr>
            </a:solidFill>
            <a:prstDash val="solid"/>
            <a:miter lim="800000"/>
          </a:ln>
        </p:spPr>
        <p:txBody>
          <a:bodyPr vert="horz" wrap="square" lIns="91440" tIns="45720" rIns="91440" bIns="45720" numCol="1" anchor="t" anchorCtr="0" compatLnSpc="1"/>
          <a:lstStyle/>
          <a:p>
            <a:endParaRPr lang="zh-CN" altLang="en-US"/>
          </a:p>
        </p:txBody>
      </p:sp>
      <p:sp>
        <p:nvSpPr>
          <p:cNvPr id="24" name="Freeform 27"/>
          <p:cNvSpPr/>
          <p:nvPr/>
        </p:nvSpPr>
        <p:spPr bwMode="auto">
          <a:xfrm>
            <a:off x="5018768" y="3429000"/>
            <a:ext cx="847758" cy="853444"/>
          </a:xfrm>
          <a:custGeom>
            <a:avLst/>
            <a:gdLst>
              <a:gd name="T0" fmla="*/ 91 w 865"/>
              <a:gd name="T1" fmla="*/ 0 h 866"/>
              <a:gd name="T2" fmla="*/ 774 w 865"/>
              <a:gd name="T3" fmla="*/ 0 h 866"/>
              <a:gd name="T4" fmla="*/ 865 w 865"/>
              <a:gd name="T5" fmla="*/ 91 h 866"/>
              <a:gd name="T6" fmla="*/ 865 w 865"/>
              <a:gd name="T7" fmla="*/ 775 h 866"/>
              <a:gd name="T8" fmla="*/ 774 w 865"/>
              <a:gd name="T9" fmla="*/ 866 h 866"/>
              <a:gd name="T10" fmla="*/ 91 w 865"/>
              <a:gd name="T11" fmla="*/ 866 h 866"/>
              <a:gd name="T12" fmla="*/ 0 w 865"/>
              <a:gd name="T13" fmla="*/ 775 h 866"/>
              <a:gd name="T14" fmla="*/ 0 w 865"/>
              <a:gd name="T15" fmla="*/ 91 h 866"/>
              <a:gd name="T16" fmla="*/ 91 w 865"/>
              <a:gd name="T17"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5" h="866">
                <a:moveTo>
                  <a:pt x="91" y="0"/>
                </a:moveTo>
                <a:lnTo>
                  <a:pt x="774" y="0"/>
                </a:lnTo>
                <a:cubicBezTo>
                  <a:pt x="824" y="0"/>
                  <a:pt x="865" y="41"/>
                  <a:pt x="865" y="91"/>
                </a:cubicBezTo>
                <a:lnTo>
                  <a:pt x="865" y="775"/>
                </a:lnTo>
                <a:cubicBezTo>
                  <a:pt x="865" y="825"/>
                  <a:pt x="824" y="866"/>
                  <a:pt x="774" y="866"/>
                </a:cubicBezTo>
                <a:lnTo>
                  <a:pt x="91" y="866"/>
                </a:lnTo>
                <a:cubicBezTo>
                  <a:pt x="41" y="866"/>
                  <a:pt x="0" y="825"/>
                  <a:pt x="0" y="775"/>
                </a:cubicBezTo>
                <a:lnTo>
                  <a:pt x="0" y="91"/>
                </a:lnTo>
                <a:cubicBezTo>
                  <a:pt x="0" y="41"/>
                  <a:pt x="41" y="0"/>
                  <a:pt x="91" y="0"/>
                </a:cubicBezTo>
                <a:close/>
              </a:path>
            </a:pathLst>
          </a:custGeom>
          <a:solidFill>
            <a:schemeClr val="accent4"/>
          </a:solidFill>
          <a:ln>
            <a:noFill/>
          </a:ln>
        </p:spPr>
        <p:txBody>
          <a:bodyPr vert="horz" wrap="square" lIns="91440" tIns="45720" rIns="91440" bIns="45720" numCol="1" anchor="t" anchorCtr="0" compatLnSpc="1"/>
          <a:lstStyle/>
          <a:p>
            <a:endParaRPr lang="zh-CN" altLang="en-US"/>
          </a:p>
        </p:txBody>
      </p:sp>
      <p:sp>
        <p:nvSpPr>
          <p:cNvPr id="25" name="Freeform 28"/>
          <p:cNvSpPr/>
          <p:nvPr/>
        </p:nvSpPr>
        <p:spPr bwMode="auto">
          <a:xfrm>
            <a:off x="6022004" y="3429000"/>
            <a:ext cx="4818058" cy="853444"/>
          </a:xfrm>
          <a:custGeom>
            <a:avLst/>
            <a:gdLst>
              <a:gd name="T0" fmla="*/ 91 w 8683"/>
              <a:gd name="T1" fmla="*/ 0 h 866"/>
              <a:gd name="T2" fmla="*/ 8591 w 8683"/>
              <a:gd name="T3" fmla="*/ 0 h 866"/>
              <a:gd name="T4" fmla="*/ 8683 w 8683"/>
              <a:gd name="T5" fmla="*/ 91 h 866"/>
              <a:gd name="T6" fmla="*/ 8683 w 8683"/>
              <a:gd name="T7" fmla="*/ 775 h 866"/>
              <a:gd name="T8" fmla="*/ 8591 w 8683"/>
              <a:gd name="T9" fmla="*/ 866 h 866"/>
              <a:gd name="T10" fmla="*/ 91 w 8683"/>
              <a:gd name="T11" fmla="*/ 866 h 866"/>
              <a:gd name="T12" fmla="*/ 0 w 8683"/>
              <a:gd name="T13" fmla="*/ 775 h 866"/>
              <a:gd name="T14" fmla="*/ 0 w 8683"/>
              <a:gd name="T15" fmla="*/ 91 h 866"/>
              <a:gd name="T16" fmla="*/ 91 w 8683"/>
              <a:gd name="T17"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83" h="866">
                <a:moveTo>
                  <a:pt x="91" y="0"/>
                </a:moveTo>
                <a:lnTo>
                  <a:pt x="8591" y="0"/>
                </a:lnTo>
                <a:cubicBezTo>
                  <a:pt x="8642" y="0"/>
                  <a:pt x="8683" y="41"/>
                  <a:pt x="8683" y="91"/>
                </a:cubicBezTo>
                <a:lnTo>
                  <a:pt x="8683" y="775"/>
                </a:lnTo>
                <a:cubicBezTo>
                  <a:pt x="8683" y="825"/>
                  <a:pt x="8642" y="866"/>
                  <a:pt x="8591" y="866"/>
                </a:cubicBezTo>
                <a:lnTo>
                  <a:pt x="91" y="866"/>
                </a:lnTo>
                <a:cubicBezTo>
                  <a:pt x="41" y="866"/>
                  <a:pt x="0" y="825"/>
                  <a:pt x="0" y="775"/>
                </a:cubicBezTo>
                <a:lnTo>
                  <a:pt x="0" y="91"/>
                </a:lnTo>
                <a:cubicBezTo>
                  <a:pt x="0" y="41"/>
                  <a:pt x="41" y="0"/>
                  <a:pt x="91" y="0"/>
                </a:cubicBezTo>
                <a:close/>
              </a:path>
            </a:pathLst>
          </a:custGeom>
          <a:solidFill>
            <a:srgbClr val="FFFFFF"/>
          </a:solidFill>
          <a:ln w="9525" cap="flat">
            <a:solidFill>
              <a:schemeClr val="accent1">
                <a:lumMod val="40000"/>
                <a:lumOff val="60000"/>
              </a:schemeClr>
            </a:solidFill>
            <a:prstDash val="solid"/>
            <a:miter lim="800000"/>
          </a:ln>
        </p:spPr>
        <p:txBody>
          <a:bodyPr vert="horz" wrap="square" lIns="91440" tIns="45720" rIns="91440" bIns="45720" numCol="1" anchor="t" anchorCtr="0" compatLnSpc="1"/>
          <a:lstStyle/>
          <a:p>
            <a:endParaRPr lang="zh-CN" altLang="en-US"/>
          </a:p>
        </p:txBody>
      </p:sp>
      <p:sp>
        <p:nvSpPr>
          <p:cNvPr id="26" name="TextBox 56"/>
          <p:cNvSpPr txBox="1"/>
          <p:nvPr/>
        </p:nvSpPr>
        <p:spPr>
          <a:xfrm>
            <a:off x="6129664" y="1212810"/>
            <a:ext cx="3864090" cy="646331"/>
          </a:xfrm>
          <a:prstGeom prst="rect">
            <a:avLst/>
          </a:prstGeom>
          <a:noFill/>
        </p:spPr>
        <p:txBody>
          <a:bodyPr wrap="square" rtlCol="0">
            <a:spAutoFit/>
          </a:bodyPr>
          <a:lstStyle>
            <a:defPPr>
              <a:defRPr lang="zh-CN"/>
            </a:defPPr>
            <a:lvl1pPr>
              <a:defRPr sz="3600" b="1">
                <a:latin typeface="微软雅黑" panose="020B0503020204020204" pitchFamily="34" charset="-122"/>
                <a:ea typeface="微软雅黑" panose="020B0503020204020204" pitchFamily="34" charset="-122"/>
              </a:defRPr>
            </a:lvl1pPr>
          </a:lstStyle>
          <a:p>
            <a:r>
              <a:rPr lang="zh-CN" altLang="en-US" dirty="0">
                <a:solidFill>
                  <a:schemeClr val="accent1"/>
                </a:solidFill>
              </a:rPr>
              <a:t>增值税优惠</a:t>
            </a:r>
            <a:endParaRPr lang="en-US" altLang="zh-CN" dirty="0">
              <a:solidFill>
                <a:schemeClr val="accent1"/>
              </a:solidFill>
            </a:endParaRPr>
          </a:p>
        </p:txBody>
      </p:sp>
      <p:sp>
        <p:nvSpPr>
          <p:cNvPr id="27" name="TextBox 57"/>
          <p:cNvSpPr txBox="1"/>
          <p:nvPr/>
        </p:nvSpPr>
        <p:spPr>
          <a:xfrm>
            <a:off x="6129664" y="2363493"/>
            <a:ext cx="4201526" cy="646331"/>
          </a:xfrm>
          <a:prstGeom prst="rect">
            <a:avLst/>
          </a:prstGeom>
          <a:noFill/>
        </p:spPr>
        <p:txBody>
          <a:bodyPr wrap="square" rtlCol="0">
            <a:spAutoFit/>
          </a:bodyPr>
          <a:lstStyle>
            <a:defPPr>
              <a:defRPr lang="zh-CN"/>
            </a:defPPr>
            <a:lvl1pPr>
              <a:defRPr sz="3200" b="1">
                <a:solidFill>
                  <a:schemeClr val="accent1"/>
                </a:solidFill>
                <a:latin typeface="微软雅黑" panose="020B0503020204020204" pitchFamily="34" charset="-122"/>
                <a:ea typeface="微软雅黑" panose="020B0503020204020204" pitchFamily="34" charset="-122"/>
              </a:defRPr>
            </a:lvl1pPr>
          </a:lstStyle>
          <a:p>
            <a:r>
              <a:rPr lang="zh-CN" altLang="en-US" sz="3600" dirty="0"/>
              <a:t>企业所得税优惠</a:t>
            </a:r>
            <a:endParaRPr lang="en-US" altLang="zh-CN" sz="3600" dirty="0"/>
          </a:p>
        </p:txBody>
      </p:sp>
      <p:sp>
        <p:nvSpPr>
          <p:cNvPr id="28" name="TextBox 58"/>
          <p:cNvSpPr txBox="1"/>
          <p:nvPr/>
        </p:nvSpPr>
        <p:spPr>
          <a:xfrm>
            <a:off x="6129664" y="3500658"/>
            <a:ext cx="4201526" cy="646331"/>
          </a:xfrm>
          <a:prstGeom prst="rect">
            <a:avLst/>
          </a:prstGeom>
          <a:noFill/>
        </p:spPr>
        <p:txBody>
          <a:bodyPr wrap="square" rtlCol="0">
            <a:spAutoFit/>
          </a:bodyPr>
          <a:lstStyle>
            <a:defPPr>
              <a:defRPr lang="zh-CN"/>
            </a:defPPr>
            <a:lvl1pPr>
              <a:defRPr sz="3200" b="1">
                <a:solidFill>
                  <a:schemeClr val="accent1"/>
                </a:solidFill>
                <a:latin typeface="微软雅黑" panose="020B0503020204020204" pitchFamily="34" charset="-122"/>
                <a:ea typeface="微软雅黑" panose="020B0503020204020204" pitchFamily="34" charset="-122"/>
              </a:defRPr>
            </a:lvl1pPr>
          </a:lstStyle>
          <a:p>
            <a:r>
              <a:rPr lang="zh-CN" altLang="en-US" sz="3600" dirty="0"/>
              <a:t>“六税两费”减免</a:t>
            </a:r>
            <a:endParaRPr lang="en-US" altLang="zh-CN" sz="3600" dirty="0"/>
          </a:p>
        </p:txBody>
      </p:sp>
      <p:sp>
        <p:nvSpPr>
          <p:cNvPr id="32" name="Freeform 25"/>
          <p:cNvSpPr/>
          <p:nvPr/>
        </p:nvSpPr>
        <p:spPr bwMode="auto">
          <a:xfrm>
            <a:off x="5018768" y="4653136"/>
            <a:ext cx="847758" cy="853444"/>
          </a:xfrm>
          <a:custGeom>
            <a:avLst/>
            <a:gdLst>
              <a:gd name="T0" fmla="*/ 91 w 865"/>
              <a:gd name="T1" fmla="*/ 0 h 865"/>
              <a:gd name="T2" fmla="*/ 774 w 865"/>
              <a:gd name="T3" fmla="*/ 0 h 865"/>
              <a:gd name="T4" fmla="*/ 865 w 865"/>
              <a:gd name="T5" fmla="*/ 91 h 865"/>
              <a:gd name="T6" fmla="*/ 865 w 865"/>
              <a:gd name="T7" fmla="*/ 774 h 865"/>
              <a:gd name="T8" fmla="*/ 774 w 865"/>
              <a:gd name="T9" fmla="*/ 865 h 865"/>
              <a:gd name="T10" fmla="*/ 91 w 865"/>
              <a:gd name="T11" fmla="*/ 865 h 865"/>
              <a:gd name="T12" fmla="*/ 0 w 865"/>
              <a:gd name="T13" fmla="*/ 774 h 865"/>
              <a:gd name="T14" fmla="*/ 0 w 865"/>
              <a:gd name="T15" fmla="*/ 91 h 865"/>
              <a:gd name="T16" fmla="*/ 91 w 865"/>
              <a:gd name="T17" fmla="*/ 0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5" h="865">
                <a:moveTo>
                  <a:pt x="91" y="0"/>
                </a:moveTo>
                <a:lnTo>
                  <a:pt x="774" y="0"/>
                </a:lnTo>
                <a:cubicBezTo>
                  <a:pt x="824" y="0"/>
                  <a:pt x="865" y="41"/>
                  <a:pt x="865" y="91"/>
                </a:cubicBezTo>
                <a:lnTo>
                  <a:pt x="865" y="774"/>
                </a:lnTo>
                <a:cubicBezTo>
                  <a:pt x="865" y="824"/>
                  <a:pt x="824" y="865"/>
                  <a:pt x="774" y="865"/>
                </a:cubicBezTo>
                <a:lnTo>
                  <a:pt x="91" y="865"/>
                </a:lnTo>
                <a:cubicBezTo>
                  <a:pt x="41" y="865"/>
                  <a:pt x="0" y="824"/>
                  <a:pt x="0" y="774"/>
                </a:cubicBezTo>
                <a:lnTo>
                  <a:pt x="0" y="91"/>
                </a:lnTo>
                <a:cubicBezTo>
                  <a:pt x="0" y="41"/>
                  <a:pt x="41" y="0"/>
                  <a:pt x="91" y="0"/>
                </a:cubicBezTo>
                <a:close/>
              </a:path>
            </a:pathLst>
          </a:custGeom>
          <a:solidFill>
            <a:schemeClr val="accent4"/>
          </a:solidFill>
          <a:ln>
            <a:noFill/>
          </a:ln>
        </p:spPr>
        <p:txBody>
          <a:bodyPr vert="horz" wrap="square" lIns="91440" tIns="45720" rIns="91440" bIns="45720" numCol="1" anchor="t" anchorCtr="0" compatLnSpc="1"/>
          <a:lstStyle/>
          <a:p>
            <a:endParaRPr lang="zh-CN" altLang="en-US"/>
          </a:p>
        </p:txBody>
      </p:sp>
      <p:sp>
        <p:nvSpPr>
          <p:cNvPr id="33" name="Freeform 26"/>
          <p:cNvSpPr/>
          <p:nvPr/>
        </p:nvSpPr>
        <p:spPr bwMode="auto">
          <a:xfrm>
            <a:off x="6022004" y="4653136"/>
            <a:ext cx="4818058" cy="853444"/>
          </a:xfrm>
          <a:custGeom>
            <a:avLst/>
            <a:gdLst>
              <a:gd name="T0" fmla="*/ 91 w 8683"/>
              <a:gd name="T1" fmla="*/ 0 h 865"/>
              <a:gd name="T2" fmla="*/ 8591 w 8683"/>
              <a:gd name="T3" fmla="*/ 0 h 865"/>
              <a:gd name="T4" fmla="*/ 8683 w 8683"/>
              <a:gd name="T5" fmla="*/ 91 h 865"/>
              <a:gd name="T6" fmla="*/ 8683 w 8683"/>
              <a:gd name="T7" fmla="*/ 774 h 865"/>
              <a:gd name="T8" fmla="*/ 8591 w 8683"/>
              <a:gd name="T9" fmla="*/ 865 h 865"/>
              <a:gd name="T10" fmla="*/ 91 w 8683"/>
              <a:gd name="T11" fmla="*/ 865 h 865"/>
              <a:gd name="T12" fmla="*/ 0 w 8683"/>
              <a:gd name="T13" fmla="*/ 774 h 865"/>
              <a:gd name="T14" fmla="*/ 0 w 8683"/>
              <a:gd name="T15" fmla="*/ 91 h 865"/>
              <a:gd name="T16" fmla="*/ 91 w 8683"/>
              <a:gd name="T17" fmla="*/ 0 h 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683" h="865">
                <a:moveTo>
                  <a:pt x="91" y="0"/>
                </a:moveTo>
                <a:lnTo>
                  <a:pt x="8591" y="0"/>
                </a:lnTo>
                <a:cubicBezTo>
                  <a:pt x="8642" y="0"/>
                  <a:pt x="8683" y="41"/>
                  <a:pt x="8683" y="91"/>
                </a:cubicBezTo>
                <a:lnTo>
                  <a:pt x="8683" y="774"/>
                </a:lnTo>
                <a:cubicBezTo>
                  <a:pt x="8683" y="824"/>
                  <a:pt x="8642" y="865"/>
                  <a:pt x="8591" y="865"/>
                </a:cubicBezTo>
                <a:lnTo>
                  <a:pt x="91" y="865"/>
                </a:lnTo>
                <a:cubicBezTo>
                  <a:pt x="41" y="865"/>
                  <a:pt x="0" y="824"/>
                  <a:pt x="0" y="774"/>
                </a:cubicBezTo>
                <a:lnTo>
                  <a:pt x="0" y="91"/>
                </a:lnTo>
                <a:cubicBezTo>
                  <a:pt x="0" y="41"/>
                  <a:pt x="41" y="0"/>
                  <a:pt x="91" y="0"/>
                </a:cubicBezTo>
                <a:close/>
              </a:path>
            </a:pathLst>
          </a:custGeom>
          <a:solidFill>
            <a:srgbClr val="FFFFFF"/>
          </a:solidFill>
          <a:ln w="9525" cap="flat">
            <a:solidFill>
              <a:schemeClr val="accent1">
                <a:lumMod val="40000"/>
                <a:lumOff val="60000"/>
              </a:schemeClr>
            </a:solidFill>
            <a:prstDash val="solid"/>
            <a:miter lim="800000"/>
          </a:ln>
        </p:spPr>
        <p:txBody>
          <a:bodyPr vert="horz" wrap="square" lIns="91440" tIns="45720" rIns="91440" bIns="45720" numCol="1" anchor="t" anchorCtr="0" compatLnSpc="1"/>
          <a:lstStyle/>
          <a:p>
            <a:endParaRPr lang="zh-CN" altLang="en-US"/>
          </a:p>
        </p:txBody>
      </p:sp>
      <p:sp>
        <p:nvSpPr>
          <p:cNvPr id="36" name="TextBox 57"/>
          <p:cNvSpPr txBox="1"/>
          <p:nvPr/>
        </p:nvSpPr>
        <p:spPr>
          <a:xfrm>
            <a:off x="6129664" y="4739412"/>
            <a:ext cx="4201526" cy="646331"/>
          </a:xfrm>
          <a:prstGeom prst="rect">
            <a:avLst/>
          </a:prstGeom>
          <a:noFill/>
        </p:spPr>
        <p:txBody>
          <a:bodyPr wrap="square" rtlCol="0">
            <a:spAutoFit/>
          </a:bodyPr>
          <a:lstStyle>
            <a:defPPr>
              <a:defRPr lang="zh-CN"/>
            </a:defPPr>
            <a:lvl1pPr>
              <a:defRPr sz="3200" b="1">
                <a:solidFill>
                  <a:schemeClr val="accent1"/>
                </a:solidFill>
                <a:latin typeface="微软雅黑" panose="020B0503020204020204" pitchFamily="34" charset="-122"/>
                <a:ea typeface="微软雅黑" panose="020B0503020204020204" pitchFamily="34" charset="-122"/>
              </a:defRPr>
            </a:lvl1pPr>
          </a:lstStyle>
          <a:p>
            <a:r>
              <a:rPr lang="zh-CN" altLang="en-US" sz="3600" dirty="0"/>
              <a:t>举例</a:t>
            </a:r>
            <a:endParaRPr lang="en-US" altLang="zh-CN" sz="3600" dirty="0"/>
          </a:p>
        </p:txBody>
      </p:sp>
      <p:sp>
        <p:nvSpPr>
          <p:cNvPr id="60" name="文本框 59"/>
          <p:cNvSpPr txBox="1"/>
          <p:nvPr/>
        </p:nvSpPr>
        <p:spPr>
          <a:xfrm>
            <a:off x="2196980" y="373430"/>
            <a:ext cx="1127232" cy="584775"/>
          </a:xfrm>
          <a:prstGeom prst="rect">
            <a:avLst/>
          </a:prstGeom>
          <a:noFill/>
        </p:spPr>
        <p:txBody>
          <a:bodyPr wrap="none" rtlCol="0">
            <a:spAutoFit/>
          </a:bodyPr>
          <a:lstStyle/>
          <a:p>
            <a:r>
              <a:rPr lang="zh-CN" altLang="en-US" sz="3200" b="1" dirty="0">
                <a:latin typeface="+mj-ea"/>
                <a:ea typeface="+mj-ea"/>
              </a:rPr>
              <a:t>目 录</a:t>
            </a:r>
          </a:p>
        </p:txBody>
      </p:sp>
      <p:sp>
        <p:nvSpPr>
          <p:cNvPr id="61" name="文本框 60"/>
          <p:cNvSpPr txBox="1"/>
          <p:nvPr/>
        </p:nvSpPr>
        <p:spPr>
          <a:xfrm>
            <a:off x="2207613" y="830630"/>
            <a:ext cx="1119217" cy="400110"/>
          </a:xfrm>
          <a:prstGeom prst="rect">
            <a:avLst/>
          </a:prstGeom>
          <a:noFill/>
        </p:spPr>
        <p:txBody>
          <a:bodyPr wrap="none" rtlCol="0">
            <a:spAutoFit/>
          </a:bodyPr>
          <a:lstStyle/>
          <a:p>
            <a:r>
              <a:rPr lang="en-US" altLang="zh-CN" sz="2000" b="1" dirty="0">
                <a:latin typeface="方正宋一简体" panose="03000509000000000000" pitchFamily="65" charset="-122"/>
                <a:ea typeface="方正宋一简体" panose="03000509000000000000" pitchFamily="65" charset="-122"/>
              </a:rPr>
              <a:t>Contents</a:t>
            </a:r>
            <a:endParaRPr lang="zh-CN" altLang="en-US" sz="2000" b="1" dirty="0">
              <a:latin typeface="方正宋一简体" panose="03000509000000000000" pitchFamily="65" charset="-122"/>
              <a:ea typeface="方正宋一简体" panose="03000509000000000000" pitchFamily="65" charset="-122"/>
            </a:endParaRPr>
          </a:p>
        </p:txBody>
      </p:sp>
      <p:sp>
        <p:nvSpPr>
          <p:cNvPr id="2" name="文本框 1"/>
          <p:cNvSpPr txBox="1"/>
          <p:nvPr/>
        </p:nvSpPr>
        <p:spPr>
          <a:xfrm>
            <a:off x="5283789" y="1151255"/>
            <a:ext cx="317716" cy="769441"/>
          </a:xfrm>
          <a:prstGeom prst="rect">
            <a:avLst/>
          </a:prstGeom>
          <a:noFill/>
        </p:spPr>
        <p:txBody>
          <a:bodyPr wrap="none" rtlCol="0">
            <a:spAutoFit/>
          </a:bodyPr>
          <a:lstStyle/>
          <a:p>
            <a:pPr algn="ctr"/>
            <a:r>
              <a:rPr lang="en-US" altLang="zh-CN" sz="4400" dirty="0">
                <a:solidFill>
                  <a:schemeClr val="accent2"/>
                </a:solidFill>
                <a:latin typeface="Lifeline JL" panose="00000400000000000000" pitchFamily="2" charset="0"/>
              </a:rPr>
              <a:t>1</a:t>
            </a:r>
            <a:endParaRPr lang="zh-CN" altLang="en-US" sz="4400" dirty="0">
              <a:solidFill>
                <a:schemeClr val="accent2"/>
              </a:solidFill>
              <a:latin typeface="Lifeline JL" panose="00000400000000000000" pitchFamily="2" charset="0"/>
            </a:endParaRPr>
          </a:p>
        </p:txBody>
      </p:sp>
      <p:sp>
        <p:nvSpPr>
          <p:cNvPr id="83" name="文本框 82"/>
          <p:cNvSpPr txBox="1"/>
          <p:nvPr/>
        </p:nvSpPr>
        <p:spPr>
          <a:xfrm>
            <a:off x="5197227" y="2276872"/>
            <a:ext cx="490840" cy="769441"/>
          </a:xfrm>
          <a:prstGeom prst="rect">
            <a:avLst/>
          </a:prstGeom>
          <a:noFill/>
        </p:spPr>
        <p:txBody>
          <a:bodyPr wrap="none" rtlCol="0">
            <a:spAutoFit/>
          </a:bodyPr>
          <a:lstStyle/>
          <a:p>
            <a:pPr algn="ctr"/>
            <a:r>
              <a:rPr lang="en-US" altLang="zh-CN" sz="4400" dirty="0">
                <a:solidFill>
                  <a:schemeClr val="accent2"/>
                </a:solidFill>
                <a:latin typeface="Lifeline JL" panose="00000400000000000000" pitchFamily="2" charset="0"/>
              </a:rPr>
              <a:t>2</a:t>
            </a:r>
            <a:endParaRPr lang="zh-CN" altLang="en-US" sz="4400" dirty="0">
              <a:solidFill>
                <a:schemeClr val="accent2"/>
              </a:solidFill>
              <a:latin typeface="Lifeline JL" panose="00000400000000000000" pitchFamily="2" charset="0"/>
            </a:endParaRPr>
          </a:p>
        </p:txBody>
      </p:sp>
      <p:sp>
        <p:nvSpPr>
          <p:cNvPr id="84" name="文本框 83"/>
          <p:cNvSpPr txBox="1"/>
          <p:nvPr/>
        </p:nvSpPr>
        <p:spPr>
          <a:xfrm>
            <a:off x="5194021" y="3452031"/>
            <a:ext cx="497252" cy="769441"/>
          </a:xfrm>
          <a:prstGeom prst="rect">
            <a:avLst/>
          </a:prstGeom>
          <a:noFill/>
        </p:spPr>
        <p:txBody>
          <a:bodyPr wrap="none" rtlCol="0">
            <a:spAutoFit/>
          </a:bodyPr>
          <a:lstStyle/>
          <a:p>
            <a:pPr algn="ctr"/>
            <a:r>
              <a:rPr lang="en-US" altLang="zh-CN" sz="4400" dirty="0">
                <a:solidFill>
                  <a:schemeClr val="accent2"/>
                </a:solidFill>
                <a:latin typeface="Lifeline JL" panose="00000400000000000000" pitchFamily="2" charset="0"/>
              </a:rPr>
              <a:t>3</a:t>
            </a:r>
            <a:endParaRPr lang="zh-CN" altLang="en-US" sz="4400" dirty="0">
              <a:solidFill>
                <a:schemeClr val="accent2"/>
              </a:solidFill>
              <a:latin typeface="Lifeline JL" panose="00000400000000000000" pitchFamily="2" charset="0"/>
            </a:endParaRPr>
          </a:p>
        </p:txBody>
      </p:sp>
      <p:sp>
        <p:nvSpPr>
          <p:cNvPr id="85" name="文本框 84"/>
          <p:cNvSpPr txBox="1"/>
          <p:nvPr/>
        </p:nvSpPr>
        <p:spPr>
          <a:xfrm>
            <a:off x="5190013" y="4677856"/>
            <a:ext cx="505268" cy="769441"/>
          </a:xfrm>
          <a:prstGeom prst="rect">
            <a:avLst/>
          </a:prstGeom>
          <a:noFill/>
        </p:spPr>
        <p:txBody>
          <a:bodyPr wrap="none" rtlCol="0">
            <a:spAutoFit/>
          </a:bodyPr>
          <a:lstStyle/>
          <a:p>
            <a:pPr algn="ctr"/>
            <a:r>
              <a:rPr lang="en-US" altLang="zh-CN" sz="4400" dirty="0">
                <a:solidFill>
                  <a:schemeClr val="accent2"/>
                </a:solidFill>
                <a:latin typeface="Lifeline JL" panose="00000400000000000000" pitchFamily="2" charset="0"/>
              </a:rPr>
              <a:t>4</a:t>
            </a:r>
            <a:endParaRPr lang="zh-CN" altLang="en-US" sz="4400" dirty="0">
              <a:solidFill>
                <a:schemeClr val="accent2"/>
              </a:solidFill>
              <a:latin typeface="Lifeline JL" panose="00000400000000000000" pitchFamily="2" charset="0"/>
            </a:endParaRPr>
          </a:p>
        </p:txBody>
      </p:sp>
    </p:spTree>
  </p:cSld>
  <p:clrMapOvr>
    <a:masterClrMapping/>
  </p:clrMapOvr>
  <p:transition spd="slow" advTm="3000">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p:nvPr/>
        </p:nvSpPr>
        <p:spPr bwMode="auto">
          <a:xfrm>
            <a:off x="697781" y="1855788"/>
            <a:ext cx="736600" cy="1571625"/>
          </a:xfrm>
          <a:custGeom>
            <a:avLst/>
            <a:gdLst>
              <a:gd name="T0" fmla="*/ 0 w 968"/>
              <a:gd name="T1" fmla="*/ 0 h 2062"/>
              <a:gd name="T2" fmla="*/ 305 w 968"/>
              <a:gd name="T3" fmla="*/ 0 h 2062"/>
              <a:gd name="T4" fmla="*/ 968 w 968"/>
              <a:gd name="T5" fmla="*/ 2062 h 2062"/>
              <a:gd name="T6" fmla="*/ 663 w 968"/>
              <a:gd name="T7" fmla="*/ 2062 h 2062"/>
              <a:gd name="T8" fmla="*/ 0 w 968"/>
              <a:gd name="T9" fmla="*/ 0 h 2062"/>
            </a:gdLst>
            <a:ahLst/>
            <a:cxnLst>
              <a:cxn ang="0">
                <a:pos x="T0" y="T1"/>
              </a:cxn>
              <a:cxn ang="0">
                <a:pos x="T2" y="T3"/>
              </a:cxn>
              <a:cxn ang="0">
                <a:pos x="T4" y="T5"/>
              </a:cxn>
              <a:cxn ang="0">
                <a:pos x="T6" y="T7"/>
              </a:cxn>
              <a:cxn ang="0">
                <a:pos x="T8" y="T9"/>
              </a:cxn>
            </a:cxnLst>
            <a:rect l="0" t="0" r="r" b="b"/>
            <a:pathLst>
              <a:path w="968" h="2062">
                <a:moveTo>
                  <a:pt x="0" y="0"/>
                </a:moveTo>
                <a:lnTo>
                  <a:pt x="305" y="0"/>
                </a:lnTo>
                <a:lnTo>
                  <a:pt x="968" y="2062"/>
                </a:lnTo>
                <a:lnTo>
                  <a:pt x="663" y="2062"/>
                </a:lnTo>
                <a:lnTo>
                  <a:pt x="0" y="0"/>
                </a:lnTo>
                <a:close/>
              </a:path>
            </a:pathLst>
          </a:custGeom>
          <a:solidFill>
            <a:srgbClr val="28424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 name="Freeform 8"/>
          <p:cNvSpPr/>
          <p:nvPr/>
        </p:nvSpPr>
        <p:spPr bwMode="auto">
          <a:xfrm>
            <a:off x="697781" y="3427413"/>
            <a:ext cx="736600" cy="1571625"/>
          </a:xfrm>
          <a:custGeom>
            <a:avLst/>
            <a:gdLst>
              <a:gd name="T0" fmla="*/ 968 w 968"/>
              <a:gd name="T1" fmla="*/ 0 h 2063"/>
              <a:gd name="T2" fmla="*/ 305 w 968"/>
              <a:gd name="T3" fmla="*/ 2063 h 2063"/>
              <a:gd name="T4" fmla="*/ 0 w 968"/>
              <a:gd name="T5" fmla="*/ 2063 h 2063"/>
              <a:gd name="T6" fmla="*/ 663 w 968"/>
              <a:gd name="T7" fmla="*/ 0 h 2063"/>
              <a:gd name="T8" fmla="*/ 968 w 968"/>
              <a:gd name="T9" fmla="*/ 0 h 2063"/>
            </a:gdLst>
            <a:ahLst/>
            <a:cxnLst>
              <a:cxn ang="0">
                <a:pos x="T0" y="T1"/>
              </a:cxn>
              <a:cxn ang="0">
                <a:pos x="T2" y="T3"/>
              </a:cxn>
              <a:cxn ang="0">
                <a:pos x="T4" y="T5"/>
              </a:cxn>
              <a:cxn ang="0">
                <a:pos x="T6" y="T7"/>
              </a:cxn>
              <a:cxn ang="0">
                <a:pos x="T8" y="T9"/>
              </a:cxn>
            </a:cxnLst>
            <a:rect l="0" t="0" r="r" b="b"/>
            <a:pathLst>
              <a:path w="968" h="2063">
                <a:moveTo>
                  <a:pt x="968" y="0"/>
                </a:moveTo>
                <a:lnTo>
                  <a:pt x="305" y="2063"/>
                </a:lnTo>
                <a:lnTo>
                  <a:pt x="0" y="2063"/>
                </a:lnTo>
                <a:lnTo>
                  <a:pt x="663" y="0"/>
                </a:lnTo>
                <a:lnTo>
                  <a:pt x="968" y="0"/>
                </a:lnTo>
                <a:close/>
              </a:path>
            </a:pathLst>
          </a:custGeom>
          <a:solidFill>
            <a:srgbClr val="008F8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 name="Freeform 5">
            <a:extLst>
              <a:ext uri="{FF2B5EF4-FFF2-40B4-BE49-F238E27FC236}">
                <a16:creationId xmlns:a16="http://schemas.microsoft.com/office/drawing/2014/main" id="{5FB56384-00B1-9E90-A9B5-6B74004E3EA2}"/>
              </a:ext>
            </a:extLst>
          </p:cNvPr>
          <p:cNvSpPr/>
          <p:nvPr/>
        </p:nvSpPr>
        <p:spPr bwMode="auto">
          <a:xfrm flipH="1">
            <a:off x="8042597" y="0"/>
            <a:ext cx="3251200" cy="6858000"/>
          </a:xfrm>
          <a:custGeom>
            <a:avLst/>
            <a:gdLst>
              <a:gd name="T0" fmla="*/ 1492 w 4271"/>
              <a:gd name="T1" fmla="*/ 0 h 9000"/>
              <a:gd name="T2" fmla="*/ 4270 w 4271"/>
              <a:gd name="T3" fmla="*/ 0 h 9000"/>
              <a:gd name="T4" fmla="*/ 2778 w 4271"/>
              <a:gd name="T5" fmla="*/ 4497 h 9000"/>
              <a:gd name="T6" fmla="*/ 4271 w 4271"/>
              <a:gd name="T7" fmla="*/ 9000 h 9000"/>
              <a:gd name="T8" fmla="*/ 1493 w 4271"/>
              <a:gd name="T9" fmla="*/ 9000 h 9000"/>
              <a:gd name="T10" fmla="*/ 0 w 4271"/>
              <a:gd name="T11" fmla="*/ 4497 h 9000"/>
              <a:gd name="T12" fmla="*/ 1492 w 4271"/>
              <a:gd name="T13" fmla="*/ 0 h 9000"/>
            </a:gdLst>
            <a:ahLst/>
            <a:cxnLst>
              <a:cxn ang="0">
                <a:pos x="T0" y="T1"/>
              </a:cxn>
              <a:cxn ang="0">
                <a:pos x="T2" y="T3"/>
              </a:cxn>
              <a:cxn ang="0">
                <a:pos x="T4" y="T5"/>
              </a:cxn>
              <a:cxn ang="0">
                <a:pos x="T6" y="T7"/>
              </a:cxn>
              <a:cxn ang="0">
                <a:pos x="T8" y="T9"/>
              </a:cxn>
              <a:cxn ang="0">
                <a:pos x="T10" y="T11"/>
              </a:cxn>
              <a:cxn ang="0">
                <a:pos x="T12" y="T13"/>
              </a:cxn>
            </a:cxnLst>
            <a:rect l="0" t="0" r="r" b="b"/>
            <a:pathLst>
              <a:path w="4271" h="9000">
                <a:moveTo>
                  <a:pt x="1492" y="0"/>
                </a:moveTo>
                <a:lnTo>
                  <a:pt x="4270" y="0"/>
                </a:lnTo>
                <a:lnTo>
                  <a:pt x="2778" y="4497"/>
                </a:lnTo>
                <a:lnTo>
                  <a:pt x="4271" y="9000"/>
                </a:lnTo>
                <a:lnTo>
                  <a:pt x="1493" y="9000"/>
                </a:lnTo>
                <a:lnTo>
                  <a:pt x="0" y="4497"/>
                </a:lnTo>
                <a:lnTo>
                  <a:pt x="1492" y="0"/>
                </a:lnTo>
                <a:close/>
              </a:path>
            </a:pathLst>
          </a:custGeom>
          <a:blipFill>
            <a:blip r:embed="rId3"/>
            <a:stretch>
              <a:fillRect/>
            </a:stretch>
          </a:blipFill>
          <a:ln>
            <a:noFill/>
          </a:ln>
        </p:spPr>
        <p:txBody>
          <a:bodyPr vert="horz" wrap="square" lIns="91440" tIns="45720" rIns="91440" bIns="45720" numCol="1" anchor="t" anchorCtr="0" compatLnSpc="1"/>
          <a:lstStyle/>
          <a:p>
            <a:endParaRPr lang="zh-CN" altLang="en-US"/>
          </a:p>
        </p:txBody>
      </p:sp>
      <p:sp>
        <p:nvSpPr>
          <p:cNvPr id="3" name="Freeform 6">
            <a:extLst>
              <a:ext uri="{FF2B5EF4-FFF2-40B4-BE49-F238E27FC236}">
                <a16:creationId xmlns:a16="http://schemas.microsoft.com/office/drawing/2014/main" id="{AC37CED4-AB04-857E-92F1-9B48B6C1CB49}"/>
              </a:ext>
            </a:extLst>
          </p:cNvPr>
          <p:cNvSpPr/>
          <p:nvPr/>
        </p:nvSpPr>
        <p:spPr bwMode="auto">
          <a:xfrm flipH="1">
            <a:off x="10437638" y="0"/>
            <a:ext cx="1349375" cy="3427413"/>
          </a:xfrm>
          <a:custGeom>
            <a:avLst/>
            <a:gdLst>
              <a:gd name="T0" fmla="*/ 1464 w 1775"/>
              <a:gd name="T1" fmla="*/ 0 h 4497"/>
              <a:gd name="T2" fmla="*/ 1775 w 1775"/>
              <a:gd name="T3" fmla="*/ 0 h 4497"/>
              <a:gd name="T4" fmla="*/ 311 w 1775"/>
              <a:gd name="T5" fmla="*/ 4497 h 4497"/>
              <a:gd name="T6" fmla="*/ 0 w 1775"/>
              <a:gd name="T7" fmla="*/ 4497 h 4497"/>
              <a:gd name="T8" fmla="*/ 1464 w 1775"/>
              <a:gd name="T9" fmla="*/ 0 h 4497"/>
            </a:gdLst>
            <a:ahLst/>
            <a:cxnLst>
              <a:cxn ang="0">
                <a:pos x="T0" y="T1"/>
              </a:cxn>
              <a:cxn ang="0">
                <a:pos x="T2" y="T3"/>
              </a:cxn>
              <a:cxn ang="0">
                <a:pos x="T4" y="T5"/>
              </a:cxn>
              <a:cxn ang="0">
                <a:pos x="T6" y="T7"/>
              </a:cxn>
              <a:cxn ang="0">
                <a:pos x="T8" y="T9"/>
              </a:cxn>
            </a:cxnLst>
            <a:rect l="0" t="0" r="r" b="b"/>
            <a:pathLst>
              <a:path w="1775" h="4497">
                <a:moveTo>
                  <a:pt x="1464" y="0"/>
                </a:moveTo>
                <a:lnTo>
                  <a:pt x="1775" y="0"/>
                </a:lnTo>
                <a:lnTo>
                  <a:pt x="311" y="4497"/>
                </a:lnTo>
                <a:lnTo>
                  <a:pt x="0" y="4497"/>
                </a:lnTo>
                <a:lnTo>
                  <a:pt x="1464" y="0"/>
                </a:lnTo>
                <a:close/>
              </a:path>
            </a:pathLst>
          </a:custGeom>
          <a:solidFill>
            <a:schemeClr val="bg2"/>
          </a:solidFill>
          <a:ln>
            <a:noFill/>
          </a:ln>
        </p:spPr>
        <p:txBody>
          <a:bodyPr vert="horz" wrap="square" lIns="91440" tIns="45720" rIns="91440" bIns="45720" numCol="1" anchor="t" anchorCtr="0" compatLnSpc="1"/>
          <a:lstStyle/>
          <a:p>
            <a:endParaRPr lang="zh-CN" altLang="en-US"/>
          </a:p>
        </p:txBody>
      </p:sp>
      <p:sp>
        <p:nvSpPr>
          <p:cNvPr id="4" name="Freeform 9">
            <a:extLst>
              <a:ext uri="{FF2B5EF4-FFF2-40B4-BE49-F238E27FC236}">
                <a16:creationId xmlns:a16="http://schemas.microsoft.com/office/drawing/2014/main" id="{29701283-1487-4A96-D1F4-7634893E4116}"/>
              </a:ext>
            </a:extLst>
          </p:cNvPr>
          <p:cNvSpPr/>
          <p:nvPr/>
        </p:nvSpPr>
        <p:spPr bwMode="auto">
          <a:xfrm flipH="1">
            <a:off x="10858573" y="2673350"/>
            <a:ext cx="1360488" cy="4184650"/>
          </a:xfrm>
          <a:custGeom>
            <a:avLst/>
            <a:gdLst>
              <a:gd name="T0" fmla="*/ 1788 w 1788"/>
              <a:gd name="T1" fmla="*/ 5492 h 5492"/>
              <a:gd name="T2" fmla="*/ 785 w 1788"/>
              <a:gd name="T3" fmla="*/ 5492 h 5492"/>
              <a:gd name="T4" fmla="*/ 0 w 1788"/>
              <a:gd name="T5" fmla="*/ 3082 h 5492"/>
              <a:gd name="T6" fmla="*/ 0 w 1788"/>
              <a:gd name="T7" fmla="*/ 0 h 5492"/>
              <a:gd name="T8" fmla="*/ 1788 w 1788"/>
              <a:gd name="T9" fmla="*/ 5492 h 5492"/>
            </a:gdLst>
            <a:ahLst/>
            <a:cxnLst>
              <a:cxn ang="0">
                <a:pos x="T0" y="T1"/>
              </a:cxn>
              <a:cxn ang="0">
                <a:pos x="T2" y="T3"/>
              </a:cxn>
              <a:cxn ang="0">
                <a:pos x="T4" y="T5"/>
              </a:cxn>
              <a:cxn ang="0">
                <a:pos x="T6" y="T7"/>
              </a:cxn>
              <a:cxn ang="0">
                <a:pos x="T8" y="T9"/>
              </a:cxn>
            </a:cxnLst>
            <a:rect l="0" t="0" r="r" b="b"/>
            <a:pathLst>
              <a:path w="1788" h="5492">
                <a:moveTo>
                  <a:pt x="1788" y="5492"/>
                </a:moveTo>
                <a:lnTo>
                  <a:pt x="785" y="5492"/>
                </a:lnTo>
                <a:lnTo>
                  <a:pt x="0" y="3082"/>
                </a:lnTo>
                <a:lnTo>
                  <a:pt x="0" y="0"/>
                </a:lnTo>
                <a:lnTo>
                  <a:pt x="1788" y="5492"/>
                </a:lnTo>
                <a:close/>
              </a:path>
            </a:pathLst>
          </a:custGeom>
          <a:solidFill>
            <a:schemeClr val="tx1"/>
          </a:solidFill>
          <a:ln>
            <a:noFill/>
          </a:ln>
        </p:spPr>
        <p:txBody>
          <a:bodyPr vert="horz" wrap="square" lIns="91440" tIns="45720" rIns="91440" bIns="45720" numCol="1" anchor="t" anchorCtr="0" compatLnSpc="1"/>
          <a:lstStyle/>
          <a:p>
            <a:endParaRPr lang="zh-CN" altLang="en-US"/>
          </a:p>
        </p:txBody>
      </p:sp>
      <p:sp>
        <p:nvSpPr>
          <p:cNvPr id="5" name="TextBox 7">
            <a:extLst>
              <a:ext uri="{FF2B5EF4-FFF2-40B4-BE49-F238E27FC236}">
                <a16:creationId xmlns:a16="http://schemas.microsoft.com/office/drawing/2014/main" id="{A22B580E-6F39-3F0B-E3EC-6DA2C05F7197}"/>
              </a:ext>
            </a:extLst>
          </p:cNvPr>
          <p:cNvSpPr txBox="1"/>
          <p:nvPr/>
        </p:nvSpPr>
        <p:spPr>
          <a:xfrm>
            <a:off x="1273845" y="922367"/>
            <a:ext cx="7606911" cy="1200329"/>
          </a:xfrm>
          <a:prstGeom prst="rect">
            <a:avLst/>
          </a:prstGeom>
          <a:noFill/>
        </p:spPr>
        <p:txBody>
          <a:bodyPr wrap="square" rtlCol="0">
            <a:spAutoFit/>
          </a:bodyPr>
          <a:lstStyle/>
          <a:p>
            <a:pPr>
              <a:defRPr/>
            </a:pPr>
            <a:r>
              <a:rPr lang="zh-CN" altLang="en-US" sz="7200" b="1" dirty="0">
                <a:latin typeface="微软雅黑" panose="020B0503020204020204" pitchFamily="34" charset="-122"/>
                <a:ea typeface="微软雅黑" panose="020B0503020204020204" pitchFamily="34" charset="-122"/>
              </a:rPr>
              <a:t>什么是小微企业？</a:t>
            </a:r>
          </a:p>
        </p:txBody>
      </p:sp>
      <p:sp>
        <p:nvSpPr>
          <p:cNvPr id="11" name="Freeform 21">
            <a:extLst>
              <a:ext uri="{FF2B5EF4-FFF2-40B4-BE49-F238E27FC236}">
                <a16:creationId xmlns:a16="http://schemas.microsoft.com/office/drawing/2014/main" id="{3EDCD092-4957-39B2-A58F-957FAF29D41F}"/>
              </a:ext>
            </a:extLst>
          </p:cNvPr>
          <p:cNvSpPr>
            <a:spLocks noEditPoints="1"/>
          </p:cNvSpPr>
          <p:nvPr/>
        </p:nvSpPr>
        <p:spPr bwMode="auto">
          <a:xfrm>
            <a:off x="1870247" y="3162172"/>
            <a:ext cx="266700" cy="268288"/>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2"/>
          </a:solidFill>
          <a:ln>
            <a:noFill/>
          </a:ln>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600" b="0" i="0" u="none" strike="noStrike" kern="1200" cap="none" spc="0" normalizeH="0" baseline="0" noProof="0">
              <a:ln>
                <a:noFill/>
              </a:ln>
              <a:solidFill>
                <a:schemeClr val="accent1"/>
              </a:solidFill>
              <a:effectLst/>
              <a:uLnTx/>
              <a:uFillTx/>
              <a:latin typeface="Arial" panose="020B0604020202020204" pitchFamily="34" charset="0"/>
              <a:ea typeface="宋体" panose="02010600030101010101" pitchFamily="2" charset="-122"/>
              <a:cs typeface="+mn-cs"/>
            </a:endParaRPr>
          </a:p>
        </p:txBody>
      </p:sp>
      <p:sp>
        <p:nvSpPr>
          <p:cNvPr id="12" name="Freeform 21">
            <a:extLst>
              <a:ext uri="{FF2B5EF4-FFF2-40B4-BE49-F238E27FC236}">
                <a16:creationId xmlns:a16="http://schemas.microsoft.com/office/drawing/2014/main" id="{1689B846-2568-9A89-46BD-89AB1E007C1C}"/>
              </a:ext>
            </a:extLst>
          </p:cNvPr>
          <p:cNvSpPr>
            <a:spLocks noEditPoints="1"/>
          </p:cNvSpPr>
          <p:nvPr/>
        </p:nvSpPr>
        <p:spPr bwMode="auto">
          <a:xfrm>
            <a:off x="1864563" y="4399657"/>
            <a:ext cx="266700" cy="268288"/>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2"/>
          </a:solidFill>
          <a:ln>
            <a:noFill/>
          </a:ln>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600" b="0" i="0" u="none" strike="noStrike" kern="1200" cap="none" spc="0" normalizeH="0" baseline="0" noProof="0">
              <a:ln>
                <a:noFill/>
              </a:ln>
              <a:solidFill>
                <a:schemeClr val="accent1"/>
              </a:solidFill>
              <a:effectLst/>
              <a:uLnTx/>
              <a:uFillTx/>
              <a:latin typeface="Arial" panose="020B0604020202020204" pitchFamily="34" charset="0"/>
              <a:ea typeface="宋体" panose="02010600030101010101" pitchFamily="2" charset="-122"/>
              <a:cs typeface="+mn-cs"/>
            </a:endParaRPr>
          </a:p>
        </p:txBody>
      </p:sp>
      <p:sp>
        <p:nvSpPr>
          <p:cNvPr id="13" name="TextBox 7">
            <a:extLst>
              <a:ext uri="{FF2B5EF4-FFF2-40B4-BE49-F238E27FC236}">
                <a16:creationId xmlns:a16="http://schemas.microsoft.com/office/drawing/2014/main" id="{6ABC6CA6-0CFA-513D-06C9-61308A56D974}"/>
              </a:ext>
            </a:extLst>
          </p:cNvPr>
          <p:cNvSpPr txBox="1"/>
          <p:nvPr/>
        </p:nvSpPr>
        <p:spPr>
          <a:xfrm>
            <a:off x="2241392" y="2860049"/>
            <a:ext cx="5544616" cy="769441"/>
          </a:xfrm>
          <a:prstGeom prst="rect">
            <a:avLst/>
          </a:prstGeom>
          <a:noFill/>
        </p:spPr>
        <p:txBody>
          <a:bodyPr wrap="square" rtlCol="0">
            <a:spAutoFit/>
          </a:bodyPr>
          <a:lstStyle/>
          <a:p>
            <a:pPr>
              <a:defRPr/>
            </a:pPr>
            <a:r>
              <a:rPr lang="zh-CN" altLang="en-US" sz="4400" b="1" dirty="0">
                <a:latin typeface="微软雅黑" panose="020B0503020204020204" pitchFamily="34" charset="-122"/>
                <a:ea typeface="微软雅黑" panose="020B0503020204020204" pitchFamily="34" charset="-122"/>
              </a:rPr>
              <a:t>增值税</a:t>
            </a:r>
            <a:r>
              <a:rPr lang="zh-CN" altLang="en-US" sz="3600" b="1" dirty="0">
                <a:latin typeface="微软雅黑" panose="020B0503020204020204" pitchFamily="34" charset="-122"/>
                <a:ea typeface="微软雅黑" panose="020B0503020204020204" pitchFamily="34" charset="-122"/>
              </a:rPr>
              <a:t>小规模纳税人</a:t>
            </a:r>
            <a:endParaRPr lang="zh-CN" altLang="en-US" sz="4400" b="1" dirty="0">
              <a:latin typeface="微软雅黑" panose="020B0503020204020204" pitchFamily="34" charset="-122"/>
              <a:ea typeface="微软雅黑" panose="020B0503020204020204" pitchFamily="34" charset="-122"/>
            </a:endParaRPr>
          </a:p>
        </p:txBody>
      </p:sp>
      <p:sp>
        <p:nvSpPr>
          <p:cNvPr id="14" name="TextBox 7">
            <a:extLst>
              <a:ext uri="{FF2B5EF4-FFF2-40B4-BE49-F238E27FC236}">
                <a16:creationId xmlns:a16="http://schemas.microsoft.com/office/drawing/2014/main" id="{A7D55BBC-0DE5-D17C-B88F-0324AF366467}"/>
              </a:ext>
            </a:extLst>
          </p:cNvPr>
          <p:cNvSpPr txBox="1"/>
          <p:nvPr/>
        </p:nvSpPr>
        <p:spPr>
          <a:xfrm>
            <a:off x="2241392" y="4149080"/>
            <a:ext cx="6336704" cy="769441"/>
          </a:xfrm>
          <a:prstGeom prst="rect">
            <a:avLst/>
          </a:prstGeom>
          <a:noFill/>
        </p:spPr>
        <p:txBody>
          <a:bodyPr wrap="square" rtlCol="0">
            <a:spAutoFit/>
          </a:bodyPr>
          <a:lstStyle/>
          <a:p>
            <a:pPr>
              <a:defRPr/>
            </a:pPr>
            <a:r>
              <a:rPr lang="zh-CN" altLang="en-US" sz="4400" b="1" dirty="0">
                <a:latin typeface="微软雅黑" panose="020B0503020204020204" pitchFamily="34" charset="-122"/>
                <a:ea typeface="微软雅黑" panose="020B0503020204020204" pitchFamily="34" charset="-122"/>
              </a:rPr>
              <a:t>企业所得税</a:t>
            </a:r>
            <a:r>
              <a:rPr lang="zh-CN" altLang="en-US" sz="3600" b="1" dirty="0">
                <a:latin typeface="微软雅黑" panose="020B0503020204020204" pitchFamily="34" charset="-122"/>
                <a:ea typeface="微软雅黑" panose="020B0503020204020204" pitchFamily="34" charset="-122"/>
              </a:rPr>
              <a:t>小型微利企业</a:t>
            </a:r>
            <a:endParaRPr lang="zh-CN" altLang="en-US" sz="44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704847268"/>
      </p:ext>
    </p:extLst>
  </p:cSld>
  <p:clrMapOvr>
    <a:masterClrMapping/>
  </p:clrMapOvr>
  <p:transition spd="slow" advTm="3000">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p:nvPr/>
        </p:nvSpPr>
        <p:spPr bwMode="auto">
          <a:xfrm>
            <a:off x="792649" y="0"/>
            <a:ext cx="1350674" cy="3427415"/>
          </a:xfrm>
          <a:custGeom>
            <a:avLst/>
            <a:gdLst>
              <a:gd name="T0" fmla="*/ 1464 w 1775"/>
              <a:gd name="T1" fmla="*/ 0 h 4497"/>
              <a:gd name="T2" fmla="*/ 1775 w 1775"/>
              <a:gd name="T3" fmla="*/ 0 h 4497"/>
              <a:gd name="T4" fmla="*/ 311 w 1775"/>
              <a:gd name="T5" fmla="*/ 4497 h 4497"/>
              <a:gd name="T6" fmla="*/ 0 w 1775"/>
              <a:gd name="T7" fmla="*/ 4497 h 4497"/>
              <a:gd name="T8" fmla="*/ 1464 w 1775"/>
              <a:gd name="T9" fmla="*/ 0 h 4497"/>
            </a:gdLst>
            <a:ahLst/>
            <a:cxnLst>
              <a:cxn ang="0">
                <a:pos x="T0" y="T1"/>
              </a:cxn>
              <a:cxn ang="0">
                <a:pos x="T2" y="T3"/>
              </a:cxn>
              <a:cxn ang="0">
                <a:pos x="T4" y="T5"/>
              </a:cxn>
              <a:cxn ang="0">
                <a:pos x="T6" y="T7"/>
              </a:cxn>
              <a:cxn ang="0">
                <a:pos x="T8" y="T9"/>
              </a:cxn>
            </a:cxnLst>
            <a:rect l="0" t="0" r="r" b="b"/>
            <a:pathLst>
              <a:path w="1775" h="4497">
                <a:moveTo>
                  <a:pt x="1464" y="0"/>
                </a:moveTo>
                <a:lnTo>
                  <a:pt x="1775" y="0"/>
                </a:lnTo>
                <a:lnTo>
                  <a:pt x="311" y="4497"/>
                </a:lnTo>
                <a:lnTo>
                  <a:pt x="0" y="4497"/>
                </a:lnTo>
                <a:lnTo>
                  <a:pt x="1464" y="0"/>
                </a:lnTo>
                <a:close/>
              </a:path>
            </a:pathLst>
          </a:custGeom>
          <a:solidFill>
            <a:srgbClr val="F09C3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8"/>
          <p:cNvSpPr/>
          <p:nvPr/>
        </p:nvSpPr>
        <p:spPr bwMode="auto">
          <a:xfrm>
            <a:off x="0" y="2672813"/>
            <a:ext cx="1361771" cy="4185187"/>
          </a:xfrm>
          <a:custGeom>
            <a:avLst/>
            <a:gdLst>
              <a:gd name="T0" fmla="*/ 1788 w 1788"/>
              <a:gd name="T1" fmla="*/ 5492 h 5492"/>
              <a:gd name="T2" fmla="*/ 785 w 1788"/>
              <a:gd name="T3" fmla="*/ 5492 h 5492"/>
              <a:gd name="T4" fmla="*/ 0 w 1788"/>
              <a:gd name="T5" fmla="*/ 3082 h 5492"/>
              <a:gd name="T6" fmla="*/ 0 w 1788"/>
              <a:gd name="T7" fmla="*/ 0 h 5492"/>
              <a:gd name="T8" fmla="*/ 1788 w 1788"/>
              <a:gd name="T9" fmla="*/ 5492 h 5492"/>
            </a:gdLst>
            <a:ahLst/>
            <a:cxnLst>
              <a:cxn ang="0">
                <a:pos x="T0" y="T1"/>
              </a:cxn>
              <a:cxn ang="0">
                <a:pos x="T2" y="T3"/>
              </a:cxn>
              <a:cxn ang="0">
                <a:pos x="T4" y="T5"/>
              </a:cxn>
              <a:cxn ang="0">
                <a:pos x="T6" y="T7"/>
              </a:cxn>
              <a:cxn ang="0">
                <a:pos x="T8" y="T9"/>
              </a:cxn>
            </a:cxnLst>
            <a:rect l="0" t="0" r="r" b="b"/>
            <a:pathLst>
              <a:path w="1788" h="5492">
                <a:moveTo>
                  <a:pt x="1788" y="5492"/>
                </a:moveTo>
                <a:lnTo>
                  <a:pt x="785" y="5492"/>
                </a:lnTo>
                <a:lnTo>
                  <a:pt x="0" y="3082"/>
                </a:lnTo>
                <a:lnTo>
                  <a:pt x="0" y="0"/>
                </a:lnTo>
                <a:lnTo>
                  <a:pt x="1788" y="5492"/>
                </a:lnTo>
                <a:close/>
              </a:path>
            </a:pathLst>
          </a:custGeom>
          <a:solidFill>
            <a:srgbClr val="008F8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矩形: 圆角 21">
            <a:extLst>
              <a:ext uri="{FF2B5EF4-FFF2-40B4-BE49-F238E27FC236}">
                <a16:creationId xmlns:a16="http://schemas.microsoft.com/office/drawing/2014/main" id="{E70BD855-8B4A-8DFD-B942-132D67A7EAB3}"/>
              </a:ext>
            </a:extLst>
          </p:cNvPr>
          <p:cNvSpPr/>
          <p:nvPr/>
        </p:nvSpPr>
        <p:spPr bwMode="auto">
          <a:xfrm>
            <a:off x="1453803" y="3136608"/>
            <a:ext cx="4413952" cy="2747559"/>
          </a:xfrm>
          <a:prstGeom prst="roundRect">
            <a:avLst>
              <a:gd name="adj" fmla="val 4360"/>
            </a:avLst>
          </a:prstGeom>
          <a:solidFill>
            <a:schemeClr val="accent2"/>
          </a:solidFill>
          <a:ln w="9525" cap="flat" cmpd="sng" algn="ctr">
            <a:solidFill>
              <a:schemeClr val="accent3"/>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23" name="Freeform 11">
            <a:extLst>
              <a:ext uri="{FF2B5EF4-FFF2-40B4-BE49-F238E27FC236}">
                <a16:creationId xmlns:a16="http://schemas.microsoft.com/office/drawing/2014/main" id="{BF73DDEB-EE76-05C8-A832-DEF355EA3569}"/>
              </a:ext>
            </a:extLst>
          </p:cNvPr>
          <p:cNvSpPr/>
          <p:nvPr/>
        </p:nvSpPr>
        <p:spPr bwMode="auto">
          <a:xfrm>
            <a:off x="1345853" y="3249521"/>
            <a:ext cx="107950" cy="630237"/>
          </a:xfrm>
          <a:custGeom>
            <a:avLst/>
            <a:gdLst>
              <a:gd name="T0" fmla="*/ 139 w 139"/>
              <a:gd name="T1" fmla="*/ 0 h 806"/>
              <a:gd name="T2" fmla="*/ 0 w 139"/>
              <a:gd name="T3" fmla="*/ 110 h 806"/>
              <a:gd name="T4" fmla="*/ 0 w 139"/>
              <a:gd name="T5" fmla="*/ 806 h 806"/>
              <a:gd name="T6" fmla="*/ 139 w 139"/>
              <a:gd name="T7" fmla="*/ 696 h 806"/>
              <a:gd name="T8" fmla="*/ 139 w 139"/>
              <a:gd name="T9" fmla="*/ 0 h 806"/>
            </a:gdLst>
            <a:ahLst/>
            <a:cxnLst>
              <a:cxn ang="0">
                <a:pos x="T0" y="T1"/>
              </a:cxn>
              <a:cxn ang="0">
                <a:pos x="T2" y="T3"/>
              </a:cxn>
              <a:cxn ang="0">
                <a:pos x="T4" y="T5"/>
              </a:cxn>
              <a:cxn ang="0">
                <a:pos x="T6" y="T7"/>
              </a:cxn>
              <a:cxn ang="0">
                <a:pos x="T8" y="T9"/>
              </a:cxn>
            </a:cxnLst>
            <a:rect l="0" t="0" r="r" b="b"/>
            <a:pathLst>
              <a:path w="139" h="806">
                <a:moveTo>
                  <a:pt x="139" y="0"/>
                </a:moveTo>
                <a:lnTo>
                  <a:pt x="0" y="110"/>
                </a:lnTo>
                <a:lnTo>
                  <a:pt x="0" y="806"/>
                </a:lnTo>
                <a:lnTo>
                  <a:pt x="139" y="696"/>
                </a:lnTo>
                <a:lnTo>
                  <a:pt x="139" y="0"/>
                </a:lnTo>
                <a:close/>
              </a:path>
            </a:pathLst>
          </a:custGeom>
          <a:solidFill>
            <a:schemeClr val="accent1"/>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24" name="Freeform 12">
            <a:extLst>
              <a:ext uri="{FF2B5EF4-FFF2-40B4-BE49-F238E27FC236}">
                <a16:creationId xmlns:a16="http://schemas.microsoft.com/office/drawing/2014/main" id="{1EC9E7DE-0812-CE76-C294-DE07FA37BD56}"/>
              </a:ext>
            </a:extLst>
          </p:cNvPr>
          <p:cNvSpPr/>
          <p:nvPr/>
        </p:nvSpPr>
        <p:spPr bwMode="auto">
          <a:xfrm>
            <a:off x="1345853" y="3335246"/>
            <a:ext cx="2794000" cy="544512"/>
          </a:xfrm>
          <a:custGeom>
            <a:avLst/>
            <a:gdLst>
              <a:gd name="T0" fmla="*/ 3591 w 3591"/>
              <a:gd name="T1" fmla="*/ 0 h 696"/>
              <a:gd name="T2" fmla="*/ 0 w 3591"/>
              <a:gd name="T3" fmla="*/ 0 h 696"/>
              <a:gd name="T4" fmla="*/ 0 w 3591"/>
              <a:gd name="T5" fmla="*/ 696 h 696"/>
              <a:gd name="T6" fmla="*/ 3591 w 3591"/>
              <a:gd name="T7" fmla="*/ 696 h 696"/>
              <a:gd name="T8" fmla="*/ 3383 w 3591"/>
              <a:gd name="T9" fmla="*/ 353 h 696"/>
              <a:gd name="T10" fmla="*/ 3591 w 3591"/>
              <a:gd name="T11" fmla="*/ 0 h 696"/>
            </a:gdLst>
            <a:ahLst/>
            <a:cxnLst>
              <a:cxn ang="0">
                <a:pos x="T0" y="T1"/>
              </a:cxn>
              <a:cxn ang="0">
                <a:pos x="T2" y="T3"/>
              </a:cxn>
              <a:cxn ang="0">
                <a:pos x="T4" y="T5"/>
              </a:cxn>
              <a:cxn ang="0">
                <a:pos x="T6" y="T7"/>
              </a:cxn>
              <a:cxn ang="0">
                <a:pos x="T8" y="T9"/>
              </a:cxn>
              <a:cxn ang="0">
                <a:pos x="T10" y="T11"/>
              </a:cxn>
            </a:cxnLst>
            <a:rect l="0" t="0" r="r" b="b"/>
            <a:pathLst>
              <a:path w="3591" h="696">
                <a:moveTo>
                  <a:pt x="3591" y="0"/>
                </a:moveTo>
                <a:lnTo>
                  <a:pt x="0" y="0"/>
                </a:lnTo>
                <a:lnTo>
                  <a:pt x="0" y="696"/>
                </a:lnTo>
                <a:lnTo>
                  <a:pt x="3591" y="696"/>
                </a:lnTo>
                <a:lnTo>
                  <a:pt x="3383" y="353"/>
                </a:lnTo>
                <a:lnTo>
                  <a:pt x="3591" y="0"/>
                </a:lnTo>
                <a:close/>
              </a:path>
            </a:pathLst>
          </a:custGeom>
          <a:solidFill>
            <a:schemeClr val="bg2"/>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25" name="TextBox 7">
            <a:extLst>
              <a:ext uri="{FF2B5EF4-FFF2-40B4-BE49-F238E27FC236}">
                <a16:creationId xmlns:a16="http://schemas.microsoft.com/office/drawing/2014/main" id="{F16D8C8D-3798-86F4-B6CD-77F16035C85D}"/>
              </a:ext>
            </a:extLst>
          </p:cNvPr>
          <p:cNvSpPr txBox="1"/>
          <p:nvPr/>
        </p:nvSpPr>
        <p:spPr>
          <a:xfrm>
            <a:off x="1599631" y="3354821"/>
            <a:ext cx="2221410" cy="492443"/>
          </a:xfrm>
          <a:prstGeom prst="rect">
            <a:avLst/>
          </a:prstGeom>
          <a:noFill/>
        </p:spPr>
        <p:txBody>
          <a:bodyPr wrap="square" rtlCol="0">
            <a:spAutoFit/>
          </a:bodyPr>
          <a:lstStyle>
            <a:defPPr>
              <a:defRPr lang="zh-CN"/>
            </a:defPPr>
            <a:lvl1pPr>
              <a:defRPr sz="2600">
                <a:solidFill>
                  <a:schemeClr val="accent1"/>
                </a:solidFill>
                <a:latin typeface="+mn-ea"/>
                <a:ea typeface="+mn-ea"/>
              </a:defRPr>
            </a:lvl1pPr>
          </a:lstStyle>
          <a:p>
            <a:r>
              <a:rPr lang="zh-CN" altLang="en-US" dirty="0">
                <a:solidFill>
                  <a:schemeClr val="accent2"/>
                </a:solidFill>
              </a:rPr>
              <a:t>条件</a:t>
            </a:r>
            <a:r>
              <a:rPr lang="en-US" altLang="zh-CN" dirty="0">
                <a:solidFill>
                  <a:schemeClr val="accent2"/>
                </a:solidFill>
              </a:rPr>
              <a:t>1</a:t>
            </a:r>
            <a:endParaRPr lang="zh-CN" altLang="en-US" dirty="0">
              <a:solidFill>
                <a:schemeClr val="accent2"/>
              </a:solidFill>
            </a:endParaRPr>
          </a:p>
        </p:txBody>
      </p:sp>
      <p:sp>
        <p:nvSpPr>
          <p:cNvPr id="26" name="矩形: 圆角 25">
            <a:extLst>
              <a:ext uri="{FF2B5EF4-FFF2-40B4-BE49-F238E27FC236}">
                <a16:creationId xmlns:a16="http://schemas.microsoft.com/office/drawing/2014/main" id="{70FAB88F-EE72-08CD-8CA0-5D7B2E14C74C}"/>
              </a:ext>
            </a:extLst>
          </p:cNvPr>
          <p:cNvSpPr/>
          <p:nvPr/>
        </p:nvSpPr>
        <p:spPr bwMode="auto">
          <a:xfrm>
            <a:off x="6723634" y="3136608"/>
            <a:ext cx="4413952" cy="2747559"/>
          </a:xfrm>
          <a:prstGeom prst="roundRect">
            <a:avLst>
              <a:gd name="adj" fmla="val 4360"/>
            </a:avLst>
          </a:prstGeom>
          <a:solidFill>
            <a:schemeClr val="accent2"/>
          </a:solidFill>
          <a:ln w="9525" cap="flat" cmpd="sng" algn="ctr">
            <a:solidFill>
              <a:schemeClr val="accent3"/>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27" name="Freeform 11">
            <a:extLst>
              <a:ext uri="{FF2B5EF4-FFF2-40B4-BE49-F238E27FC236}">
                <a16:creationId xmlns:a16="http://schemas.microsoft.com/office/drawing/2014/main" id="{005BDD8D-14E3-282D-ADD3-C2A052F79F67}"/>
              </a:ext>
            </a:extLst>
          </p:cNvPr>
          <p:cNvSpPr/>
          <p:nvPr/>
        </p:nvSpPr>
        <p:spPr bwMode="auto">
          <a:xfrm>
            <a:off x="6615684" y="3249521"/>
            <a:ext cx="107950" cy="630237"/>
          </a:xfrm>
          <a:custGeom>
            <a:avLst/>
            <a:gdLst>
              <a:gd name="T0" fmla="*/ 139 w 139"/>
              <a:gd name="T1" fmla="*/ 0 h 806"/>
              <a:gd name="T2" fmla="*/ 0 w 139"/>
              <a:gd name="T3" fmla="*/ 110 h 806"/>
              <a:gd name="T4" fmla="*/ 0 w 139"/>
              <a:gd name="T5" fmla="*/ 806 h 806"/>
              <a:gd name="T6" fmla="*/ 139 w 139"/>
              <a:gd name="T7" fmla="*/ 696 h 806"/>
              <a:gd name="T8" fmla="*/ 139 w 139"/>
              <a:gd name="T9" fmla="*/ 0 h 806"/>
            </a:gdLst>
            <a:ahLst/>
            <a:cxnLst>
              <a:cxn ang="0">
                <a:pos x="T0" y="T1"/>
              </a:cxn>
              <a:cxn ang="0">
                <a:pos x="T2" y="T3"/>
              </a:cxn>
              <a:cxn ang="0">
                <a:pos x="T4" y="T5"/>
              </a:cxn>
              <a:cxn ang="0">
                <a:pos x="T6" y="T7"/>
              </a:cxn>
              <a:cxn ang="0">
                <a:pos x="T8" y="T9"/>
              </a:cxn>
            </a:cxnLst>
            <a:rect l="0" t="0" r="r" b="b"/>
            <a:pathLst>
              <a:path w="139" h="806">
                <a:moveTo>
                  <a:pt x="139" y="0"/>
                </a:moveTo>
                <a:lnTo>
                  <a:pt x="0" y="110"/>
                </a:lnTo>
                <a:lnTo>
                  <a:pt x="0" y="806"/>
                </a:lnTo>
                <a:lnTo>
                  <a:pt x="139" y="696"/>
                </a:lnTo>
                <a:lnTo>
                  <a:pt x="139" y="0"/>
                </a:lnTo>
                <a:close/>
              </a:path>
            </a:pathLst>
          </a:custGeom>
          <a:solidFill>
            <a:schemeClr val="accent1"/>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28" name="Freeform 12">
            <a:extLst>
              <a:ext uri="{FF2B5EF4-FFF2-40B4-BE49-F238E27FC236}">
                <a16:creationId xmlns:a16="http://schemas.microsoft.com/office/drawing/2014/main" id="{66844EC4-BA7E-79A0-F8F6-344201233D57}"/>
              </a:ext>
            </a:extLst>
          </p:cNvPr>
          <p:cNvSpPr/>
          <p:nvPr/>
        </p:nvSpPr>
        <p:spPr bwMode="auto">
          <a:xfrm>
            <a:off x="6615684" y="3335246"/>
            <a:ext cx="2794000" cy="544512"/>
          </a:xfrm>
          <a:custGeom>
            <a:avLst/>
            <a:gdLst>
              <a:gd name="T0" fmla="*/ 3591 w 3591"/>
              <a:gd name="T1" fmla="*/ 0 h 696"/>
              <a:gd name="T2" fmla="*/ 0 w 3591"/>
              <a:gd name="T3" fmla="*/ 0 h 696"/>
              <a:gd name="T4" fmla="*/ 0 w 3591"/>
              <a:gd name="T5" fmla="*/ 696 h 696"/>
              <a:gd name="T6" fmla="*/ 3591 w 3591"/>
              <a:gd name="T7" fmla="*/ 696 h 696"/>
              <a:gd name="T8" fmla="*/ 3383 w 3591"/>
              <a:gd name="T9" fmla="*/ 353 h 696"/>
              <a:gd name="T10" fmla="*/ 3591 w 3591"/>
              <a:gd name="T11" fmla="*/ 0 h 696"/>
            </a:gdLst>
            <a:ahLst/>
            <a:cxnLst>
              <a:cxn ang="0">
                <a:pos x="T0" y="T1"/>
              </a:cxn>
              <a:cxn ang="0">
                <a:pos x="T2" y="T3"/>
              </a:cxn>
              <a:cxn ang="0">
                <a:pos x="T4" y="T5"/>
              </a:cxn>
              <a:cxn ang="0">
                <a:pos x="T6" y="T7"/>
              </a:cxn>
              <a:cxn ang="0">
                <a:pos x="T8" y="T9"/>
              </a:cxn>
              <a:cxn ang="0">
                <a:pos x="T10" y="T11"/>
              </a:cxn>
            </a:cxnLst>
            <a:rect l="0" t="0" r="r" b="b"/>
            <a:pathLst>
              <a:path w="3591" h="696">
                <a:moveTo>
                  <a:pt x="3591" y="0"/>
                </a:moveTo>
                <a:lnTo>
                  <a:pt x="0" y="0"/>
                </a:lnTo>
                <a:lnTo>
                  <a:pt x="0" y="696"/>
                </a:lnTo>
                <a:lnTo>
                  <a:pt x="3591" y="696"/>
                </a:lnTo>
                <a:lnTo>
                  <a:pt x="3383" y="353"/>
                </a:lnTo>
                <a:lnTo>
                  <a:pt x="3591" y="0"/>
                </a:lnTo>
                <a:close/>
              </a:path>
            </a:pathLst>
          </a:custGeom>
          <a:solidFill>
            <a:schemeClr val="bg2"/>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29" name="TextBox 7">
            <a:extLst>
              <a:ext uri="{FF2B5EF4-FFF2-40B4-BE49-F238E27FC236}">
                <a16:creationId xmlns:a16="http://schemas.microsoft.com/office/drawing/2014/main" id="{E7853A66-13EC-116A-80F0-44655F2489D3}"/>
              </a:ext>
            </a:extLst>
          </p:cNvPr>
          <p:cNvSpPr txBox="1"/>
          <p:nvPr/>
        </p:nvSpPr>
        <p:spPr>
          <a:xfrm>
            <a:off x="6869462" y="3354821"/>
            <a:ext cx="2221410" cy="492443"/>
          </a:xfrm>
          <a:prstGeom prst="rect">
            <a:avLst/>
          </a:prstGeom>
          <a:noFill/>
        </p:spPr>
        <p:txBody>
          <a:bodyPr wrap="square" rtlCol="0">
            <a:spAutoFit/>
          </a:bodyPr>
          <a:lstStyle>
            <a:defPPr>
              <a:defRPr lang="zh-CN"/>
            </a:defPPr>
            <a:lvl1pPr>
              <a:defRPr sz="2600">
                <a:solidFill>
                  <a:schemeClr val="accent1"/>
                </a:solidFill>
                <a:latin typeface="+mn-ea"/>
                <a:ea typeface="+mn-ea"/>
              </a:defRPr>
            </a:lvl1pPr>
          </a:lstStyle>
          <a:p>
            <a:r>
              <a:rPr lang="zh-CN" altLang="en-US" dirty="0">
                <a:solidFill>
                  <a:schemeClr val="accent2"/>
                </a:solidFill>
              </a:rPr>
              <a:t>条件</a:t>
            </a:r>
            <a:r>
              <a:rPr lang="en-US" altLang="zh-CN" dirty="0">
                <a:solidFill>
                  <a:schemeClr val="accent2"/>
                </a:solidFill>
              </a:rPr>
              <a:t>2</a:t>
            </a:r>
            <a:endParaRPr lang="zh-CN" altLang="en-US" dirty="0">
              <a:solidFill>
                <a:schemeClr val="accent2"/>
              </a:solidFill>
            </a:endParaRPr>
          </a:p>
        </p:txBody>
      </p:sp>
      <p:sp>
        <p:nvSpPr>
          <p:cNvPr id="34" name="矩形 33">
            <a:extLst>
              <a:ext uri="{FF2B5EF4-FFF2-40B4-BE49-F238E27FC236}">
                <a16:creationId xmlns:a16="http://schemas.microsoft.com/office/drawing/2014/main" id="{F08C67EF-24FD-39C3-0AC5-4656348DAAEC}"/>
              </a:ext>
            </a:extLst>
          </p:cNvPr>
          <p:cNvSpPr/>
          <p:nvPr/>
        </p:nvSpPr>
        <p:spPr>
          <a:xfrm>
            <a:off x="1647500" y="3965483"/>
            <a:ext cx="4076239" cy="1656415"/>
          </a:xfrm>
          <a:prstGeom prst="rect">
            <a:avLst/>
          </a:prstGeom>
          <a:noFill/>
        </p:spPr>
        <p:txBody>
          <a:bodyPr wrap="square">
            <a:spAutoFit/>
          </a:bodyPr>
          <a:lstStyle/>
          <a:p>
            <a:pPr>
              <a:lnSpc>
                <a:spcPct val="150000"/>
              </a:lnSpc>
            </a:pPr>
            <a:r>
              <a:rPr lang="zh-CN" altLang="en-US" sz="3600" b="1" dirty="0">
                <a:solidFill>
                  <a:schemeClr val="accent1"/>
                </a:solidFill>
                <a:latin typeface="微软雅黑" panose="020B0503020204020204" pitchFamily="34" charset="-122"/>
                <a:ea typeface="微软雅黑" panose="020B0503020204020204" pitchFamily="34" charset="-122"/>
              </a:rPr>
              <a:t>年应征增值税销售额</a:t>
            </a:r>
            <a:r>
              <a:rPr lang="en-US" altLang="zh-CN" sz="3600" b="1" dirty="0">
                <a:solidFill>
                  <a:schemeClr val="accent1"/>
                </a:solidFill>
                <a:latin typeface="微软雅黑" panose="020B0503020204020204" pitchFamily="34" charset="-122"/>
                <a:ea typeface="微软雅黑" panose="020B0503020204020204" pitchFamily="34" charset="-122"/>
              </a:rPr>
              <a:t>500</a:t>
            </a:r>
            <a:r>
              <a:rPr lang="zh-CN" altLang="en-US" sz="3600" b="1" dirty="0">
                <a:solidFill>
                  <a:schemeClr val="accent1"/>
                </a:solidFill>
                <a:latin typeface="微软雅黑" panose="020B0503020204020204" pitchFamily="34" charset="-122"/>
                <a:ea typeface="微软雅黑" panose="020B0503020204020204" pitchFamily="34" charset="-122"/>
              </a:rPr>
              <a:t>万元及以下</a:t>
            </a:r>
          </a:p>
        </p:txBody>
      </p:sp>
      <p:sp>
        <p:nvSpPr>
          <p:cNvPr id="46" name="矩形 45">
            <a:extLst>
              <a:ext uri="{FF2B5EF4-FFF2-40B4-BE49-F238E27FC236}">
                <a16:creationId xmlns:a16="http://schemas.microsoft.com/office/drawing/2014/main" id="{478D8D0B-F054-48C3-6711-1700DBB663DE}"/>
              </a:ext>
            </a:extLst>
          </p:cNvPr>
          <p:cNvSpPr/>
          <p:nvPr/>
        </p:nvSpPr>
        <p:spPr>
          <a:xfrm>
            <a:off x="6869463" y="3943518"/>
            <a:ext cx="4226660" cy="1689052"/>
          </a:xfrm>
          <a:prstGeom prst="rect">
            <a:avLst/>
          </a:prstGeom>
          <a:noFill/>
        </p:spPr>
        <p:txBody>
          <a:bodyPr wrap="square">
            <a:spAutoFit/>
          </a:bodyPr>
          <a:lstStyle/>
          <a:p>
            <a:pPr>
              <a:lnSpc>
                <a:spcPct val="150000"/>
              </a:lnSpc>
              <a:spcBef>
                <a:spcPts val="0"/>
              </a:spcBef>
            </a:pPr>
            <a:r>
              <a:rPr lang="zh-CN" altLang="en-US" sz="2400" b="1" dirty="0">
                <a:solidFill>
                  <a:schemeClr val="accent1"/>
                </a:solidFill>
                <a:latin typeface="微软雅黑" panose="020B0503020204020204" pitchFamily="34" charset="-122"/>
                <a:ea typeface="微软雅黑" panose="020B0503020204020204" pitchFamily="34" charset="-122"/>
              </a:rPr>
              <a:t>该销售额是指在连续不超过</a:t>
            </a:r>
            <a:r>
              <a:rPr lang="en-US" altLang="zh-CN" sz="2400" b="1" dirty="0">
                <a:solidFill>
                  <a:schemeClr val="accent1"/>
                </a:solidFill>
                <a:latin typeface="微软雅黑" panose="020B0503020204020204" pitchFamily="34" charset="-122"/>
                <a:ea typeface="微软雅黑" panose="020B0503020204020204" pitchFamily="34" charset="-122"/>
              </a:rPr>
              <a:t>12</a:t>
            </a:r>
            <a:r>
              <a:rPr lang="zh-CN" altLang="en-US" sz="2400" b="1" dirty="0">
                <a:solidFill>
                  <a:schemeClr val="accent1"/>
                </a:solidFill>
                <a:latin typeface="微软雅黑" panose="020B0503020204020204" pitchFamily="34" charset="-122"/>
                <a:ea typeface="微软雅黑" panose="020B0503020204020204" pitchFamily="34" charset="-122"/>
              </a:rPr>
              <a:t>个月或四个季度的经营期内累积的应征增值税销售额</a:t>
            </a:r>
          </a:p>
        </p:txBody>
      </p:sp>
      <p:cxnSp>
        <p:nvCxnSpPr>
          <p:cNvPr id="47" name="直接连接符 46">
            <a:extLst>
              <a:ext uri="{FF2B5EF4-FFF2-40B4-BE49-F238E27FC236}">
                <a16:creationId xmlns:a16="http://schemas.microsoft.com/office/drawing/2014/main" id="{1CCA2210-95E1-9292-B5E2-6E5A99466C81}"/>
              </a:ext>
            </a:extLst>
          </p:cNvPr>
          <p:cNvCxnSpPr/>
          <p:nvPr/>
        </p:nvCxnSpPr>
        <p:spPr bwMode="auto">
          <a:xfrm>
            <a:off x="1886646" y="2132856"/>
            <a:ext cx="10404423" cy="0"/>
          </a:xfrm>
          <a:prstGeom prst="line">
            <a:avLst/>
          </a:prstGeom>
          <a:solidFill>
            <a:schemeClr val="accent1"/>
          </a:solidFill>
          <a:ln w="9525" cap="flat" cmpd="sng" algn="ctr">
            <a:solidFill>
              <a:schemeClr val="accent3"/>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TextBox 7">
            <a:extLst>
              <a:ext uri="{FF2B5EF4-FFF2-40B4-BE49-F238E27FC236}">
                <a16:creationId xmlns:a16="http://schemas.microsoft.com/office/drawing/2014/main" id="{6EB463A7-C29A-0D8B-63B8-13D8548496BE}"/>
              </a:ext>
            </a:extLst>
          </p:cNvPr>
          <p:cNvSpPr txBox="1"/>
          <p:nvPr/>
        </p:nvSpPr>
        <p:spPr>
          <a:xfrm>
            <a:off x="4010150" y="1061095"/>
            <a:ext cx="5845482" cy="923330"/>
          </a:xfrm>
          <a:prstGeom prst="rect">
            <a:avLst/>
          </a:prstGeom>
          <a:noFill/>
        </p:spPr>
        <p:txBody>
          <a:bodyPr wrap="square" rtlCol="0">
            <a:spAutoFit/>
          </a:bodyPr>
          <a:lstStyle/>
          <a:p>
            <a:pPr>
              <a:defRPr/>
            </a:pPr>
            <a:r>
              <a:rPr lang="zh-CN" altLang="en-US" sz="5400" b="1" dirty="0">
                <a:latin typeface="微软雅黑" panose="020B0503020204020204" pitchFamily="34" charset="-122"/>
                <a:ea typeface="微软雅黑" panose="020B0503020204020204" pitchFamily="34" charset="-122"/>
              </a:rPr>
              <a:t>增值税</a:t>
            </a:r>
            <a:r>
              <a:rPr lang="zh-CN" altLang="en-US" sz="4400" b="1" dirty="0">
                <a:latin typeface="微软雅黑" panose="020B0503020204020204" pitchFamily="34" charset="-122"/>
                <a:ea typeface="微软雅黑" panose="020B0503020204020204" pitchFamily="34" charset="-122"/>
              </a:rPr>
              <a:t>小规模纳税人</a:t>
            </a:r>
          </a:p>
        </p:txBody>
      </p:sp>
    </p:spTree>
    <p:extLst>
      <p:ext uri="{BB962C8B-B14F-4D97-AF65-F5344CB8AC3E}">
        <p14:creationId xmlns:p14="http://schemas.microsoft.com/office/powerpoint/2010/main" val="279448942"/>
      </p:ext>
    </p:extLst>
  </p:cSld>
  <p:clrMapOvr>
    <a:masterClrMapping/>
  </p:clrMapOvr>
  <p:transition spd="slow" advTm="3000">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8"/>
          <p:cNvSpPr/>
          <p:nvPr/>
        </p:nvSpPr>
        <p:spPr bwMode="auto">
          <a:xfrm flipV="1">
            <a:off x="0" y="-27384"/>
            <a:ext cx="1361771" cy="4185187"/>
          </a:xfrm>
          <a:custGeom>
            <a:avLst/>
            <a:gdLst>
              <a:gd name="T0" fmla="*/ 1788 w 1788"/>
              <a:gd name="T1" fmla="*/ 5492 h 5492"/>
              <a:gd name="T2" fmla="*/ 785 w 1788"/>
              <a:gd name="T3" fmla="*/ 5492 h 5492"/>
              <a:gd name="T4" fmla="*/ 0 w 1788"/>
              <a:gd name="T5" fmla="*/ 3082 h 5492"/>
              <a:gd name="T6" fmla="*/ 0 w 1788"/>
              <a:gd name="T7" fmla="*/ 0 h 5492"/>
              <a:gd name="T8" fmla="*/ 1788 w 1788"/>
              <a:gd name="T9" fmla="*/ 5492 h 5492"/>
            </a:gdLst>
            <a:ahLst/>
            <a:cxnLst>
              <a:cxn ang="0">
                <a:pos x="T0" y="T1"/>
              </a:cxn>
              <a:cxn ang="0">
                <a:pos x="T2" y="T3"/>
              </a:cxn>
              <a:cxn ang="0">
                <a:pos x="T4" y="T5"/>
              </a:cxn>
              <a:cxn ang="0">
                <a:pos x="T6" y="T7"/>
              </a:cxn>
              <a:cxn ang="0">
                <a:pos x="T8" y="T9"/>
              </a:cxn>
            </a:cxnLst>
            <a:rect l="0" t="0" r="r" b="b"/>
            <a:pathLst>
              <a:path w="1788" h="5492">
                <a:moveTo>
                  <a:pt x="1788" y="5492"/>
                </a:moveTo>
                <a:lnTo>
                  <a:pt x="785" y="5492"/>
                </a:lnTo>
                <a:lnTo>
                  <a:pt x="0" y="3082"/>
                </a:lnTo>
                <a:lnTo>
                  <a:pt x="0" y="0"/>
                </a:lnTo>
                <a:lnTo>
                  <a:pt x="1788" y="5492"/>
                </a:lnTo>
                <a:close/>
              </a:path>
            </a:pathLst>
          </a:custGeom>
          <a:solidFill>
            <a:srgbClr val="008F8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cxnSp>
        <p:nvCxnSpPr>
          <p:cNvPr id="47" name="直接连接符 46">
            <a:extLst>
              <a:ext uri="{FF2B5EF4-FFF2-40B4-BE49-F238E27FC236}">
                <a16:creationId xmlns:a16="http://schemas.microsoft.com/office/drawing/2014/main" id="{1CCA2210-95E1-9292-B5E2-6E5A99466C81}"/>
              </a:ext>
            </a:extLst>
          </p:cNvPr>
          <p:cNvCxnSpPr/>
          <p:nvPr/>
        </p:nvCxnSpPr>
        <p:spPr bwMode="auto">
          <a:xfrm>
            <a:off x="1886646" y="2132856"/>
            <a:ext cx="10404423" cy="0"/>
          </a:xfrm>
          <a:prstGeom prst="line">
            <a:avLst/>
          </a:prstGeom>
          <a:solidFill>
            <a:schemeClr val="accent1"/>
          </a:solidFill>
          <a:ln w="9525" cap="flat" cmpd="sng" algn="ctr">
            <a:solidFill>
              <a:schemeClr val="accent3"/>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矩形: 圆角 1">
            <a:extLst>
              <a:ext uri="{FF2B5EF4-FFF2-40B4-BE49-F238E27FC236}">
                <a16:creationId xmlns:a16="http://schemas.microsoft.com/office/drawing/2014/main" id="{56F82726-CFDD-5B2B-0533-FDA9CE0B8539}"/>
              </a:ext>
            </a:extLst>
          </p:cNvPr>
          <p:cNvSpPr/>
          <p:nvPr/>
        </p:nvSpPr>
        <p:spPr bwMode="auto">
          <a:xfrm>
            <a:off x="1525811" y="2420888"/>
            <a:ext cx="10102584" cy="4104456"/>
          </a:xfrm>
          <a:prstGeom prst="roundRect">
            <a:avLst>
              <a:gd name="adj" fmla="val 4360"/>
            </a:avLst>
          </a:prstGeom>
          <a:solidFill>
            <a:schemeClr val="accent2"/>
          </a:solidFill>
          <a:ln w="9525" cap="flat" cmpd="sng" algn="ctr">
            <a:solidFill>
              <a:schemeClr val="accent3"/>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dirty="0">
              <a:ln>
                <a:noFill/>
              </a:ln>
              <a:solidFill>
                <a:schemeClr val="tx1"/>
              </a:solidFill>
              <a:effectLst/>
              <a:latin typeface="Arial" panose="020B0604020202020204" pitchFamily="34" charset="0"/>
              <a:ea typeface="宋体" panose="02010600030101010101" pitchFamily="2" charset="-122"/>
            </a:endParaRPr>
          </a:p>
        </p:txBody>
      </p:sp>
      <p:sp>
        <p:nvSpPr>
          <p:cNvPr id="3" name="Freeform 11">
            <a:extLst>
              <a:ext uri="{FF2B5EF4-FFF2-40B4-BE49-F238E27FC236}">
                <a16:creationId xmlns:a16="http://schemas.microsoft.com/office/drawing/2014/main" id="{FC7C3F51-7451-6219-5A70-A7AAA6D33474}"/>
              </a:ext>
            </a:extLst>
          </p:cNvPr>
          <p:cNvSpPr/>
          <p:nvPr/>
        </p:nvSpPr>
        <p:spPr bwMode="auto">
          <a:xfrm>
            <a:off x="1417861" y="2533802"/>
            <a:ext cx="107950" cy="579338"/>
          </a:xfrm>
          <a:custGeom>
            <a:avLst/>
            <a:gdLst>
              <a:gd name="T0" fmla="*/ 139 w 139"/>
              <a:gd name="T1" fmla="*/ 0 h 806"/>
              <a:gd name="T2" fmla="*/ 0 w 139"/>
              <a:gd name="T3" fmla="*/ 110 h 806"/>
              <a:gd name="T4" fmla="*/ 0 w 139"/>
              <a:gd name="T5" fmla="*/ 806 h 806"/>
              <a:gd name="T6" fmla="*/ 139 w 139"/>
              <a:gd name="T7" fmla="*/ 696 h 806"/>
              <a:gd name="T8" fmla="*/ 139 w 139"/>
              <a:gd name="T9" fmla="*/ 0 h 806"/>
            </a:gdLst>
            <a:ahLst/>
            <a:cxnLst>
              <a:cxn ang="0">
                <a:pos x="T0" y="T1"/>
              </a:cxn>
              <a:cxn ang="0">
                <a:pos x="T2" y="T3"/>
              </a:cxn>
              <a:cxn ang="0">
                <a:pos x="T4" y="T5"/>
              </a:cxn>
              <a:cxn ang="0">
                <a:pos x="T6" y="T7"/>
              </a:cxn>
              <a:cxn ang="0">
                <a:pos x="T8" y="T9"/>
              </a:cxn>
            </a:cxnLst>
            <a:rect l="0" t="0" r="r" b="b"/>
            <a:pathLst>
              <a:path w="139" h="806">
                <a:moveTo>
                  <a:pt x="139" y="0"/>
                </a:moveTo>
                <a:lnTo>
                  <a:pt x="0" y="110"/>
                </a:lnTo>
                <a:lnTo>
                  <a:pt x="0" y="806"/>
                </a:lnTo>
                <a:lnTo>
                  <a:pt x="139" y="696"/>
                </a:lnTo>
                <a:lnTo>
                  <a:pt x="139" y="0"/>
                </a:lnTo>
                <a:close/>
              </a:path>
            </a:pathLst>
          </a:custGeom>
          <a:solidFill>
            <a:schemeClr val="accent1"/>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4" name="Freeform 12">
            <a:extLst>
              <a:ext uri="{FF2B5EF4-FFF2-40B4-BE49-F238E27FC236}">
                <a16:creationId xmlns:a16="http://schemas.microsoft.com/office/drawing/2014/main" id="{8DAEF071-3E8C-C5BD-771A-9B07296BDC7B}"/>
              </a:ext>
            </a:extLst>
          </p:cNvPr>
          <p:cNvSpPr/>
          <p:nvPr/>
        </p:nvSpPr>
        <p:spPr bwMode="auto">
          <a:xfrm>
            <a:off x="1417861" y="2619526"/>
            <a:ext cx="2794000" cy="500536"/>
          </a:xfrm>
          <a:custGeom>
            <a:avLst/>
            <a:gdLst>
              <a:gd name="T0" fmla="*/ 3591 w 3591"/>
              <a:gd name="T1" fmla="*/ 0 h 696"/>
              <a:gd name="T2" fmla="*/ 0 w 3591"/>
              <a:gd name="T3" fmla="*/ 0 h 696"/>
              <a:gd name="T4" fmla="*/ 0 w 3591"/>
              <a:gd name="T5" fmla="*/ 696 h 696"/>
              <a:gd name="T6" fmla="*/ 3591 w 3591"/>
              <a:gd name="T7" fmla="*/ 696 h 696"/>
              <a:gd name="T8" fmla="*/ 3383 w 3591"/>
              <a:gd name="T9" fmla="*/ 353 h 696"/>
              <a:gd name="T10" fmla="*/ 3591 w 3591"/>
              <a:gd name="T11" fmla="*/ 0 h 696"/>
            </a:gdLst>
            <a:ahLst/>
            <a:cxnLst>
              <a:cxn ang="0">
                <a:pos x="T0" y="T1"/>
              </a:cxn>
              <a:cxn ang="0">
                <a:pos x="T2" y="T3"/>
              </a:cxn>
              <a:cxn ang="0">
                <a:pos x="T4" y="T5"/>
              </a:cxn>
              <a:cxn ang="0">
                <a:pos x="T6" y="T7"/>
              </a:cxn>
              <a:cxn ang="0">
                <a:pos x="T8" y="T9"/>
              </a:cxn>
              <a:cxn ang="0">
                <a:pos x="T10" y="T11"/>
              </a:cxn>
            </a:cxnLst>
            <a:rect l="0" t="0" r="r" b="b"/>
            <a:pathLst>
              <a:path w="3591" h="696">
                <a:moveTo>
                  <a:pt x="3591" y="0"/>
                </a:moveTo>
                <a:lnTo>
                  <a:pt x="0" y="0"/>
                </a:lnTo>
                <a:lnTo>
                  <a:pt x="0" y="696"/>
                </a:lnTo>
                <a:lnTo>
                  <a:pt x="3591" y="696"/>
                </a:lnTo>
                <a:lnTo>
                  <a:pt x="3383" y="353"/>
                </a:lnTo>
                <a:lnTo>
                  <a:pt x="3591" y="0"/>
                </a:lnTo>
                <a:close/>
              </a:path>
            </a:pathLst>
          </a:custGeom>
          <a:solidFill>
            <a:schemeClr val="bg2"/>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5" name="TextBox 7">
            <a:extLst>
              <a:ext uri="{FF2B5EF4-FFF2-40B4-BE49-F238E27FC236}">
                <a16:creationId xmlns:a16="http://schemas.microsoft.com/office/drawing/2014/main" id="{91FF4075-3C8F-D82E-EC42-BFE6650ED6BF}"/>
              </a:ext>
            </a:extLst>
          </p:cNvPr>
          <p:cNvSpPr txBox="1"/>
          <p:nvPr/>
        </p:nvSpPr>
        <p:spPr>
          <a:xfrm>
            <a:off x="1671639" y="2639101"/>
            <a:ext cx="2221410" cy="492443"/>
          </a:xfrm>
          <a:prstGeom prst="rect">
            <a:avLst/>
          </a:prstGeom>
          <a:noFill/>
        </p:spPr>
        <p:txBody>
          <a:bodyPr wrap="square" rtlCol="0">
            <a:spAutoFit/>
          </a:bodyPr>
          <a:lstStyle>
            <a:defPPr>
              <a:defRPr lang="zh-CN"/>
            </a:defPPr>
            <a:lvl1pPr>
              <a:defRPr sz="2600">
                <a:solidFill>
                  <a:schemeClr val="accent1"/>
                </a:solidFill>
                <a:latin typeface="+mn-ea"/>
                <a:ea typeface="+mn-ea"/>
              </a:defRPr>
            </a:lvl1pPr>
          </a:lstStyle>
          <a:p>
            <a:r>
              <a:rPr lang="zh-CN" altLang="en-US" dirty="0">
                <a:solidFill>
                  <a:schemeClr val="accent2"/>
                </a:solidFill>
              </a:rPr>
              <a:t>增值税优惠</a:t>
            </a:r>
          </a:p>
        </p:txBody>
      </p:sp>
      <p:sp>
        <p:nvSpPr>
          <p:cNvPr id="6" name="矩形 5">
            <a:extLst>
              <a:ext uri="{FF2B5EF4-FFF2-40B4-BE49-F238E27FC236}">
                <a16:creationId xmlns:a16="http://schemas.microsoft.com/office/drawing/2014/main" id="{AB86D18A-DC61-56C0-A945-540FBF3B74D3}"/>
              </a:ext>
            </a:extLst>
          </p:cNvPr>
          <p:cNvSpPr/>
          <p:nvPr/>
        </p:nvSpPr>
        <p:spPr>
          <a:xfrm>
            <a:off x="1719508" y="3249763"/>
            <a:ext cx="9642320" cy="2797048"/>
          </a:xfrm>
          <a:prstGeom prst="rect">
            <a:avLst/>
          </a:prstGeom>
          <a:noFill/>
        </p:spPr>
        <p:txBody>
          <a:bodyPr wrap="square">
            <a:spAutoFit/>
          </a:bodyPr>
          <a:lstStyle/>
          <a:p>
            <a:pPr indent="720000">
              <a:lnSpc>
                <a:spcPct val="150000"/>
              </a:lnSpc>
            </a:pPr>
            <a:r>
              <a:rPr lang="en-US" altLang="zh-CN" sz="2400" b="1" dirty="0">
                <a:solidFill>
                  <a:schemeClr val="accent1"/>
                </a:solidFill>
                <a:latin typeface="微软雅黑" panose="020B0503020204020204" pitchFamily="34" charset="-122"/>
                <a:ea typeface="微软雅黑" panose="020B0503020204020204" pitchFamily="34" charset="-122"/>
              </a:rPr>
              <a:t>1.</a:t>
            </a:r>
            <a:r>
              <a:rPr lang="zh-CN" altLang="en-US" sz="2400" b="1" dirty="0">
                <a:solidFill>
                  <a:schemeClr val="accent1"/>
                </a:solidFill>
                <a:latin typeface="微软雅黑" panose="020B0503020204020204" pitchFamily="34" charset="-122"/>
                <a:ea typeface="微软雅黑" panose="020B0503020204020204" pitchFamily="34" charset="-122"/>
              </a:rPr>
              <a:t> 对月销售额</a:t>
            </a:r>
            <a:r>
              <a:rPr lang="en-US" altLang="zh-CN" sz="2400" b="1" dirty="0">
                <a:solidFill>
                  <a:schemeClr val="accent1"/>
                </a:solidFill>
                <a:latin typeface="微软雅黑" panose="020B0503020204020204" pitchFamily="34" charset="-122"/>
                <a:ea typeface="微软雅黑" panose="020B0503020204020204" pitchFamily="34" charset="-122"/>
              </a:rPr>
              <a:t>10</a:t>
            </a:r>
            <a:r>
              <a:rPr lang="zh-CN" altLang="en-US" sz="2400" b="1" dirty="0">
                <a:solidFill>
                  <a:schemeClr val="accent1"/>
                </a:solidFill>
                <a:latin typeface="微软雅黑" panose="020B0503020204020204" pitchFamily="34" charset="-122"/>
                <a:ea typeface="微软雅黑" panose="020B0503020204020204" pitchFamily="34" charset="-122"/>
              </a:rPr>
              <a:t>万元以下（含本数）的增值税小规模纳税人，免征增值税 。</a:t>
            </a:r>
            <a:endParaRPr lang="en-US" altLang="zh-CN" sz="2400" b="1" dirty="0">
              <a:solidFill>
                <a:schemeClr val="accent1"/>
              </a:solidFill>
              <a:latin typeface="微软雅黑" panose="020B0503020204020204" pitchFamily="34" charset="-122"/>
              <a:ea typeface="微软雅黑" panose="020B0503020204020204" pitchFamily="34" charset="-122"/>
            </a:endParaRPr>
          </a:p>
          <a:p>
            <a:pPr indent="720000">
              <a:lnSpc>
                <a:spcPct val="150000"/>
              </a:lnSpc>
            </a:pPr>
            <a:r>
              <a:rPr lang="en-US" altLang="zh-CN" sz="2400" b="1" dirty="0">
                <a:solidFill>
                  <a:schemeClr val="accent1"/>
                </a:solidFill>
                <a:latin typeface="微软雅黑" panose="020B0503020204020204" pitchFamily="34" charset="-122"/>
                <a:ea typeface="微软雅黑" panose="020B0503020204020204" pitchFamily="34" charset="-122"/>
              </a:rPr>
              <a:t>2.</a:t>
            </a:r>
            <a:r>
              <a:rPr lang="zh-CN" altLang="en-US" sz="2400" b="1" dirty="0">
                <a:solidFill>
                  <a:schemeClr val="accent1"/>
                </a:solidFill>
                <a:latin typeface="微软雅黑" panose="020B0503020204020204" pitchFamily="34" charset="-122"/>
                <a:ea typeface="微软雅黑" panose="020B0503020204020204" pitchFamily="34" charset="-122"/>
              </a:rPr>
              <a:t>增值税小规模纳税人适用</a:t>
            </a:r>
            <a:r>
              <a:rPr lang="en-US" altLang="zh-CN" sz="2400" b="1" dirty="0">
                <a:solidFill>
                  <a:schemeClr val="accent1"/>
                </a:solidFill>
                <a:latin typeface="微软雅黑" panose="020B0503020204020204" pitchFamily="34" charset="-122"/>
                <a:ea typeface="微软雅黑" panose="020B0503020204020204" pitchFamily="34" charset="-122"/>
              </a:rPr>
              <a:t>3%</a:t>
            </a:r>
            <a:r>
              <a:rPr lang="zh-CN" altLang="en-US" sz="2400" b="1" dirty="0">
                <a:solidFill>
                  <a:schemeClr val="accent1"/>
                </a:solidFill>
                <a:latin typeface="微软雅黑" panose="020B0503020204020204" pitchFamily="34" charset="-122"/>
                <a:ea typeface="微软雅黑" panose="020B0503020204020204" pitchFamily="34" charset="-122"/>
              </a:rPr>
              <a:t>征收率的应税销售收入，减按</a:t>
            </a:r>
            <a:r>
              <a:rPr lang="en-US" altLang="zh-CN" sz="2400" b="1" dirty="0">
                <a:solidFill>
                  <a:schemeClr val="accent1"/>
                </a:solidFill>
                <a:latin typeface="微软雅黑" panose="020B0503020204020204" pitchFamily="34" charset="-122"/>
                <a:ea typeface="微软雅黑" panose="020B0503020204020204" pitchFamily="34" charset="-122"/>
              </a:rPr>
              <a:t>1%</a:t>
            </a:r>
            <a:r>
              <a:rPr lang="zh-CN" altLang="en-US" sz="2400" b="1" dirty="0">
                <a:solidFill>
                  <a:schemeClr val="accent1"/>
                </a:solidFill>
                <a:latin typeface="微软雅黑" panose="020B0503020204020204" pitchFamily="34" charset="-122"/>
                <a:ea typeface="微软雅黑" panose="020B0503020204020204" pitchFamily="34" charset="-122"/>
              </a:rPr>
              <a:t>征收率征收增值税；适用</a:t>
            </a:r>
            <a:r>
              <a:rPr lang="en-US" altLang="zh-CN" sz="2400" b="1" dirty="0">
                <a:solidFill>
                  <a:schemeClr val="accent1"/>
                </a:solidFill>
                <a:latin typeface="微软雅黑" panose="020B0503020204020204" pitchFamily="34" charset="-122"/>
                <a:ea typeface="微软雅黑" panose="020B0503020204020204" pitchFamily="34" charset="-122"/>
              </a:rPr>
              <a:t>3%</a:t>
            </a:r>
            <a:r>
              <a:rPr lang="zh-CN" altLang="en-US" sz="2400" b="1" dirty="0">
                <a:solidFill>
                  <a:schemeClr val="accent1"/>
                </a:solidFill>
                <a:latin typeface="微软雅黑" panose="020B0503020204020204" pitchFamily="34" charset="-122"/>
                <a:ea typeface="微软雅黑" panose="020B0503020204020204" pitchFamily="34" charset="-122"/>
              </a:rPr>
              <a:t>预征率的预缴增值税项目，减按</a:t>
            </a:r>
            <a:r>
              <a:rPr lang="en-US" altLang="zh-CN" sz="2400" b="1" dirty="0">
                <a:solidFill>
                  <a:schemeClr val="accent1"/>
                </a:solidFill>
                <a:latin typeface="微软雅黑" panose="020B0503020204020204" pitchFamily="34" charset="-122"/>
                <a:ea typeface="微软雅黑" panose="020B0503020204020204" pitchFamily="34" charset="-122"/>
              </a:rPr>
              <a:t>1%</a:t>
            </a:r>
            <a:r>
              <a:rPr lang="zh-CN" altLang="en-US" sz="2400" b="1" dirty="0">
                <a:solidFill>
                  <a:schemeClr val="accent1"/>
                </a:solidFill>
                <a:latin typeface="微软雅黑" panose="020B0503020204020204" pitchFamily="34" charset="-122"/>
                <a:ea typeface="微软雅黑" panose="020B0503020204020204" pitchFamily="34" charset="-122"/>
              </a:rPr>
              <a:t>预征率预缴增值税。</a:t>
            </a:r>
            <a:endParaRPr lang="en-US" altLang="zh-CN" sz="2400" b="1" dirty="0">
              <a:solidFill>
                <a:schemeClr val="accent1"/>
              </a:solidFill>
              <a:latin typeface="微软雅黑" panose="020B0503020204020204" pitchFamily="34" charset="-122"/>
              <a:ea typeface="微软雅黑" panose="020B0503020204020204" pitchFamily="34" charset="-122"/>
            </a:endParaRPr>
          </a:p>
        </p:txBody>
      </p:sp>
      <p:sp>
        <p:nvSpPr>
          <p:cNvPr id="7" name="Freeform 5"/>
          <p:cNvSpPr/>
          <p:nvPr/>
        </p:nvSpPr>
        <p:spPr bwMode="auto">
          <a:xfrm flipV="1">
            <a:off x="792649" y="3429000"/>
            <a:ext cx="1350674" cy="3427415"/>
          </a:xfrm>
          <a:custGeom>
            <a:avLst/>
            <a:gdLst>
              <a:gd name="T0" fmla="*/ 1464 w 1775"/>
              <a:gd name="T1" fmla="*/ 0 h 4497"/>
              <a:gd name="T2" fmla="*/ 1775 w 1775"/>
              <a:gd name="T3" fmla="*/ 0 h 4497"/>
              <a:gd name="T4" fmla="*/ 311 w 1775"/>
              <a:gd name="T5" fmla="*/ 4497 h 4497"/>
              <a:gd name="T6" fmla="*/ 0 w 1775"/>
              <a:gd name="T7" fmla="*/ 4497 h 4497"/>
              <a:gd name="T8" fmla="*/ 1464 w 1775"/>
              <a:gd name="T9" fmla="*/ 0 h 4497"/>
            </a:gdLst>
            <a:ahLst/>
            <a:cxnLst>
              <a:cxn ang="0">
                <a:pos x="T0" y="T1"/>
              </a:cxn>
              <a:cxn ang="0">
                <a:pos x="T2" y="T3"/>
              </a:cxn>
              <a:cxn ang="0">
                <a:pos x="T4" y="T5"/>
              </a:cxn>
              <a:cxn ang="0">
                <a:pos x="T6" y="T7"/>
              </a:cxn>
              <a:cxn ang="0">
                <a:pos x="T8" y="T9"/>
              </a:cxn>
            </a:cxnLst>
            <a:rect l="0" t="0" r="r" b="b"/>
            <a:pathLst>
              <a:path w="1775" h="4497">
                <a:moveTo>
                  <a:pt x="1464" y="0"/>
                </a:moveTo>
                <a:lnTo>
                  <a:pt x="1775" y="0"/>
                </a:lnTo>
                <a:lnTo>
                  <a:pt x="311" y="4497"/>
                </a:lnTo>
                <a:lnTo>
                  <a:pt x="0" y="4497"/>
                </a:lnTo>
                <a:lnTo>
                  <a:pt x="1464" y="0"/>
                </a:lnTo>
                <a:close/>
              </a:path>
            </a:pathLst>
          </a:custGeom>
          <a:solidFill>
            <a:srgbClr val="F09C3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 name="TextBox 7">
            <a:extLst>
              <a:ext uri="{FF2B5EF4-FFF2-40B4-BE49-F238E27FC236}">
                <a16:creationId xmlns:a16="http://schemas.microsoft.com/office/drawing/2014/main" id="{3D1C1EE7-EDD5-A934-E875-F01F05AF3569}"/>
              </a:ext>
            </a:extLst>
          </p:cNvPr>
          <p:cNvSpPr txBox="1"/>
          <p:nvPr/>
        </p:nvSpPr>
        <p:spPr>
          <a:xfrm>
            <a:off x="4010150" y="1065510"/>
            <a:ext cx="5845482" cy="923330"/>
          </a:xfrm>
          <a:prstGeom prst="rect">
            <a:avLst/>
          </a:prstGeom>
          <a:noFill/>
        </p:spPr>
        <p:txBody>
          <a:bodyPr wrap="square" rtlCol="0">
            <a:spAutoFit/>
          </a:bodyPr>
          <a:lstStyle/>
          <a:p>
            <a:pPr>
              <a:defRPr/>
            </a:pPr>
            <a:r>
              <a:rPr lang="zh-CN" altLang="en-US" sz="5400" b="1" dirty="0">
                <a:latin typeface="微软雅黑" panose="020B0503020204020204" pitchFamily="34" charset="-122"/>
                <a:ea typeface="微软雅黑" panose="020B0503020204020204" pitchFamily="34" charset="-122"/>
              </a:rPr>
              <a:t>增值税</a:t>
            </a:r>
            <a:r>
              <a:rPr lang="zh-CN" altLang="en-US" sz="4400" b="1" dirty="0">
                <a:latin typeface="微软雅黑" panose="020B0503020204020204" pitchFamily="34" charset="-122"/>
                <a:ea typeface="微软雅黑" panose="020B0503020204020204" pitchFamily="34" charset="-122"/>
              </a:rPr>
              <a:t>小规模纳税人</a:t>
            </a:r>
          </a:p>
        </p:txBody>
      </p:sp>
    </p:spTree>
    <p:extLst>
      <p:ext uri="{BB962C8B-B14F-4D97-AF65-F5344CB8AC3E}">
        <p14:creationId xmlns:p14="http://schemas.microsoft.com/office/powerpoint/2010/main" val="3786910301"/>
      </p:ext>
    </p:extLst>
  </p:cSld>
  <p:clrMapOvr>
    <a:masterClrMapping/>
  </p:clrMapOvr>
  <p:transition spd="slow" advTm="3000">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8"/>
          <p:cNvSpPr/>
          <p:nvPr/>
        </p:nvSpPr>
        <p:spPr bwMode="auto">
          <a:xfrm>
            <a:off x="0" y="2700197"/>
            <a:ext cx="1361771" cy="4185187"/>
          </a:xfrm>
          <a:custGeom>
            <a:avLst/>
            <a:gdLst>
              <a:gd name="T0" fmla="*/ 1788 w 1788"/>
              <a:gd name="T1" fmla="*/ 5492 h 5492"/>
              <a:gd name="T2" fmla="*/ 785 w 1788"/>
              <a:gd name="T3" fmla="*/ 5492 h 5492"/>
              <a:gd name="T4" fmla="*/ 0 w 1788"/>
              <a:gd name="T5" fmla="*/ 3082 h 5492"/>
              <a:gd name="T6" fmla="*/ 0 w 1788"/>
              <a:gd name="T7" fmla="*/ 0 h 5492"/>
              <a:gd name="T8" fmla="*/ 1788 w 1788"/>
              <a:gd name="T9" fmla="*/ 5492 h 5492"/>
            </a:gdLst>
            <a:ahLst/>
            <a:cxnLst>
              <a:cxn ang="0">
                <a:pos x="T0" y="T1"/>
              </a:cxn>
              <a:cxn ang="0">
                <a:pos x="T2" y="T3"/>
              </a:cxn>
              <a:cxn ang="0">
                <a:pos x="T4" y="T5"/>
              </a:cxn>
              <a:cxn ang="0">
                <a:pos x="T6" y="T7"/>
              </a:cxn>
              <a:cxn ang="0">
                <a:pos x="T8" y="T9"/>
              </a:cxn>
            </a:cxnLst>
            <a:rect l="0" t="0" r="r" b="b"/>
            <a:pathLst>
              <a:path w="1788" h="5492">
                <a:moveTo>
                  <a:pt x="1788" y="5492"/>
                </a:moveTo>
                <a:lnTo>
                  <a:pt x="785" y="5492"/>
                </a:lnTo>
                <a:lnTo>
                  <a:pt x="0" y="3082"/>
                </a:lnTo>
                <a:lnTo>
                  <a:pt x="0" y="0"/>
                </a:lnTo>
                <a:lnTo>
                  <a:pt x="1788" y="5492"/>
                </a:lnTo>
                <a:close/>
              </a:path>
            </a:pathLst>
          </a:custGeom>
          <a:solidFill>
            <a:srgbClr val="008F8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cxnSp>
        <p:nvCxnSpPr>
          <p:cNvPr id="47" name="直接连接符 46">
            <a:extLst>
              <a:ext uri="{FF2B5EF4-FFF2-40B4-BE49-F238E27FC236}">
                <a16:creationId xmlns:a16="http://schemas.microsoft.com/office/drawing/2014/main" id="{1CCA2210-95E1-9292-B5E2-6E5A99466C81}"/>
              </a:ext>
            </a:extLst>
          </p:cNvPr>
          <p:cNvCxnSpPr/>
          <p:nvPr/>
        </p:nvCxnSpPr>
        <p:spPr bwMode="auto">
          <a:xfrm>
            <a:off x="1886646" y="2132856"/>
            <a:ext cx="10404423" cy="0"/>
          </a:xfrm>
          <a:prstGeom prst="line">
            <a:avLst/>
          </a:prstGeom>
          <a:solidFill>
            <a:schemeClr val="accent1"/>
          </a:solidFill>
          <a:ln w="9525" cap="flat" cmpd="sng" algn="ctr">
            <a:solidFill>
              <a:schemeClr val="accent3"/>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矩形: 圆角 1">
            <a:extLst>
              <a:ext uri="{FF2B5EF4-FFF2-40B4-BE49-F238E27FC236}">
                <a16:creationId xmlns:a16="http://schemas.microsoft.com/office/drawing/2014/main" id="{56F82726-CFDD-5B2B-0533-FDA9CE0B8539}"/>
              </a:ext>
            </a:extLst>
          </p:cNvPr>
          <p:cNvSpPr/>
          <p:nvPr/>
        </p:nvSpPr>
        <p:spPr bwMode="auto">
          <a:xfrm>
            <a:off x="1612421" y="2420888"/>
            <a:ext cx="10102584" cy="4104456"/>
          </a:xfrm>
          <a:prstGeom prst="roundRect">
            <a:avLst>
              <a:gd name="adj" fmla="val 4360"/>
            </a:avLst>
          </a:prstGeom>
          <a:solidFill>
            <a:schemeClr val="accent2"/>
          </a:solidFill>
          <a:ln w="9525" cap="flat" cmpd="sng" algn="ctr">
            <a:solidFill>
              <a:schemeClr val="accent3"/>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dirty="0">
              <a:ln>
                <a:noFill/>
              </a:ln>
              <a:solidFill>
                <a:schemeClr val="tx1"/>
              </a:solidFill>
              <a:effectLst/>
              <a:latin typeface="Arial" panose="020B0604020202020204" pitchFamily="34" charset="0"/>
              <a:ea typeface="宋体" panose="02010600030101010101" pitchFamily="2" charset="-122"/>
            </a:endParaRPr>
          </a:p>
        </p:txBody>
      </p:sp>
      <p:sp>
        <p:nvSpPr>
          <p:cNvPr id="3" name="Freeform 11">
            <a:extLst>
              <a:ext uri="{FF2B5EF4-FFF2-40B4-BE49-F238E27FC236}">
                <a16:creationId xmlns:a16="http://schemas.microsoft.com/office/drawing/2014/main" id="{FC7C3F51-7451-6219-5A70-A7AAA6D33474}"/>
              </a:ext>
            </a:extLst>
          </p:cNvPr>
          <p:cNvSpPr/>
          <p:nvPr/>
        </p:nvSpPr>
        <p:spPr bwMode="auto">
          <a:xfrm>
            <a:off x="1504471" y="2533802"/>
            <a:ext cx="107950" cy="579338"/>
          </a:xfrm>
          <a:custGeom>
            <a:avLst/>
            <a:gdLst>
              <a:gd name="T0" fmla="*/ 139 w 139"/>
              <a:gd name="T1" fmla="*/ 0 h 806"/>
              <a:gd name="T2" fmla="*/ 0 w 139"/>
              <a:gd name="T3" fmla="*/ 110 h 806"/>
              <a:gd name="T4" fmla="*/ 0 w 139"/>
              <a:gd name="T5" fmla="*/ 806 h 806"/>
              <a:gd name="T6" fmla="*/ 139 w 139"/>
              <a:gd name="T7" fmla="*/ 696 h 806"/>
              <a:gd name="T8" fmla="*/ 139 w 139"/>
              <a:gd name="T9" fmla="*/ 0 h 806"/>
            </a:gdLst>
            <a:ahLst/>
            <a:cxnLst>
              <a:cxn ang="0">
                <a:pos x="T0" y="T1"/>
              </a:cxn>
              <a:cxn ang="0">
                <a:pos x="T2" y="T3"/>
              </a:cxn>
              <a:cxn ang="0">
                <a:pos x="T4" y="T5"/>
              </a:cxn>
              <a:cxn ang="0">
                <a:pos x="T6" y="T7"/>
              </a:cxn>
              <a:cxn ang="0">
                <a:pos x="T8" y="T9"/>
              </a:cxn>
            </a:cxnLst>
            <a:rect l="0" t="0" r="r" b="b"/>
            <a:pathLst>
              <a:path w="139" h="806">
                <a:moveTo>
                  <a:pt x="139" y="0"/>
                </a:moveTo>
                <a:lnTo>
                  <a:pt x="0" y="110"/>
                </a:lnTo>
                <a:lnTo>
                  <a:pt x="0" y="806"/>
                </a:lnTo>
                <a:lnTo>
                  <a:pt x="139" y="696"/>
                </a:lnTo>
                <a:lnTo>
                  <a:pt x="139" y="0"/>
                </a:lnTo>
                <a:close/>
              </a:path>
            </a:pathLst>
          </a:custGeom>
          <a:solidFill>
            <a:schemeClr val="accent1"/>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4" name="Freeform 12">
            <a:extLst>
              <a:ext uri="{FF2B5EF4-FFF2-40B4-BE49-F238E27FC236}">
                <a16:creationId xmlns:a16="http://schemas.microsoft.com/office/drawing/2014/main" id="{8DAEF071-3E8C-C5BD-771A-9B07296BDC7B}"/>
              </a:ext>
            </a:extLst>
          </p:cNvPr>
          <p:cNvSpPr/>
          <p:nvPr/>
        </p:nvSpPr>
        <p:spPr bwMode="auto">
          <a:xfrm>
            <a:off x="1504471" y="2619526"/>
            <a:ext cx="3153750" cy="500536"/>
          </a:xfrm>
          <a:custGeom>
            <a:avLst/>
            <a:gdLst>
              <a:gd name="T0" fmla="*/ 3591 w 3591"/>
              <a:gd name="T1" fmla="*/ 0 h 696"/>
              <a:gd name="T2" fmla="*/ 0 w 3591"/>
              <a:gd name="T3" fmla="*/ 0 h 696"/>
              <a:gd name="T4" fmla="*/ 0 w 3591"/>
              <a:gd name="T5" fmla="*/ 696 h 696"/>
              <a:gd name="T6" fmla="*/ 3591 w 3591"/>
              <a:gd name="T7" fmla="*/ 696 h 696"/>
              <a:gd name="T8" fmla="*/ 3383 w 3591"/>
              <a:gd name="T9" fmla="*/ 353 h 696"/>
              <a:gd name="T10" fmla="*/ 3591 w 3591"/>
              <a:gd name="T11" fmla="*/ 0 h 696"/>
            </a:gdLst>
            <a:ahLst/>
            <a:cxnLst>
              <a:cxn ang="0">
                <a:pos x="T0" y="T1"/>
              </a:cxn>
              <a:cxn ang="0">
                <a:pos x="T2" y="T3"/>
              </a:cxn>
              <a:cxn ang="0">
                <a:pos x="T4" y="T5"/>
              </a:cxn>
              <a:cxn ang="0">
                <a:pos x="T6" y="T7"/>
              </a:cxn>
              <a:cxn ang="0">
                <a:pos x="T8" y="T9"/>
              </a:cxn>
              <a:cxn ang="0">
                <a:pos x="T10" y="T11"/>
              </a:cxn>
            </a:cxnLst>
            <a:rect l="0" t="0" r="r" b="b"/>
            <a:pathLst>
              <a:path w="3591" h="696">
                <a:moveTo>
                  <a:pt x="3591" y="0"/>
                </a:moveTo>
                <a:lnTo>
                  <a:pt x="0" y="0"/>
                </a:lnTo>
                <a:lnTo>
                  <a:pt x="0" y="696"/>
                </a:lnTo>
                <a:lnTo>
                  <a:pt x="3591" y="696"/>
                </a:lnTo>
                <a:lnTo>
                  <a:pt x="3383" y="353"/>
                </a:lnTo>
                <a:lnTo>
                  <a:pt x="3591" y="0"/>
                </a:lnTo>
                <a:close/>
              </a:path>
            </a:pathLst>
          </a:custGeom>
          <a:solidFill>
            <a:schemeClr val="bg2"/>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5" name="TextBox 7">
            <a:extLst>
              <a:ext uri="{FF2B5EF4-FFF2-40B4-BE49-F238E27FC236}">
                <a16:creationId xmlns:a16="http://schemas.microsoft.com/office/drawing/2014/main" id="{91FF4075-3C8F-D82E-EC42-BFE6650ED6BF}"/>
              </a:ext>
            </a:extLst>
          </p:cNvPr>
          <p:cNvSpPr txBox="1"/>
          <p:nvPr/>
        </p:nvSpPr>
        <p:spPr>
          <a:xfrm>
            <a:off x="1758248" y="2639101"/>
            <a:ext cx="2541871" cy="492443"/>
          </a:xfrm>
          <a:prstGeom prst="rect">
            <a:avLst/>
          </a:prstGeom>
          <a:noFill/>
        </p:spPr>
        <p:txBody>
          <a:bodyPr wrap="square" rtlCol="0">
            <a:spAutoFit/>
          </a:bodyPr>
          <a:lstStyle>
            <a:defPPr>
              <a:defRPr lang="zh-CN"/>
            </a:defPPr>
            <a:lvl1pPr>
              <a:defRPr sz="2600">
                <a:solidFill>
                  <a:schemeClr val="accent1"/>
                </a:solidFill>
                <a:latin typeface="+mn-ea"/>
                <a:ea typeface="+mn-ea"/>
              </a:defRPr>
            </a:lvl1pPr>
          </a:lstStyle>
          <a:p>
            <a:r>
              <a:rPr lang="zh-CN" altLang="en-US" dirty="0">
                <a:solidFill>
                  <a:schemeClr val="accent2"/>
                </a:solidFill>
              </a:rPr>
              <a:t>政策变动</a:t>
            </a:r>
          </a:p>
        </p:txBody>
      </p:sp>
      <p:sp>
        <p:nvSpPr>
          <p:cNvPr id="6" name="矩形 5">
            <a:extLst>
              <a:ext uri="{FF2B5EF4-FFF2-40B4-BE49-F238E27FC236}">
                <a16:creationId xmlns:a16="http://schemas.microsoft.com/office/drawing/2014/main" id="{AB86D18A-DC61-56C0-A945-540FBF3B74D3}"/>
              </a:ext>
            </a:extLst>
          </p:cNvPr>
          <p:cNvSpPr/>
          <p:nvPr/>
        </p:nvSpPr>
        <p:spPr>
          <a:xfrm>
            <a:off x="1806118" y="3249763"/>
            <a:ext cx="9642320" cy="2677656"/>
          </a:xfrm>
          <a:prstGeom prst="rect">
            <a:avLst/>
          </a:prstGeom>
          <a:noFill/>
        </p:spPr>
        <p:txBody>
          <a:bodyPr wrap="square">
            <a:spAutoFit/>
          </a:bodyPr>
          <a:lstStyle/>
          <a:p>
            <a:r>
              <a:rPr lang="en-US" altLang="zh-CN" sz="2400" b="0" i="0" dirty="0">
                <a:solidFill>
                  <a:srgbClr val="333333"/>
                </a:solidFill>
                <a:effectLst/>
                <a:latin typeface="Microsoft Yahei" panose="020B0503020204020204" pitchFamily="34" charset="-122"/>
                <a:ea typeface="Microsoft Yahei" panose="020B0503020204020204" pitchFamily="34" charset="-122"/>
              </a:rPr>
              <a:t>2023</a:t>
            </a:r>
            <a:r>
              <a:rPr lang="zh-CN" altLang="en-US" sz="2400" b="0" i="0" dirty="0">
                <a:solidFill>
                  <a:srgbClr val="333333"/>
                </a:solidFill>
                <a:effectLst/>
                <a:latin typeface="Microsoft Yahei" panose="020B0503020204020204" pitchFamily="34" charset="-122"/>
                <a:ea typeface="Microsoft Yahei" panose="020B0503020204020204" pitchFamily="34" charset="-122"/>
              </a:rPr>
              <a:t>年</a:t>
            </a:r>
            <a:r>
              <a:rPr lang="en-US" altLang="zh-CN" sz="2400" b="0" i="0" dirty="0">
                <a:solidFill>
                  <a:srgbClr val="333333"/>
                </a:solidFill>
                <a:effectLst/>
                <a:latin typeface="Microsoft Yahei" panose="020B0503020204020204" pitchFamily="34" charset="-122"/>
                <a:ea typeface="Microsoft Yahei" panose="020B0503020204020204" pitchFamily="34" charset="-122"/>
              </a:rPr>
              <a:t>1</a:t>
            </a:r>
            <a:r>
              <a:rPr lang="zh-CN" altLang="en-US" sz="2400" b="0" i="0" dirty="0">
                <a:solidFill>
                  <a:srgbClr val="333333"/>
                </a:solidFill>
                <a:effectLst/>
                <a:latin typeface="Microsoft Yahei" panose="020B0503020204020204" pitchFamily="34" charset="-122"/>
                <a:ea typeface="Microsoft Yahei" panose="020B0503020204020204" pitchFamily="34" charset="-122"/>
              </a:rPr>
              <a:t>月</a:t>
            </a:r>
            <a:r>
              <a:rPr lang="en-US" altLang="zh-CN" sz="2400" b="0" i="0" dirty="0">
                <a:solidFill>
                  <a:srgbClr val="333333"/>
                </a:solidFill>
                <a:effectLst/>
                <a:latin typeface="Microsoft Yahei" panose="020B0503020204020204" pitchFamily="34" charset="-122"/>
                <a:ea typeface="Microsoft Yahei" panose="020B0503020204020204" pitchFamily="34" charset="-122"/>
              </a:rPr>
              <a:t>9</a:t>
            </a:r>
            <a:r>
              <a:rPr lang="zh-CN" altLang="en-US" sz="2400" b="0" i="0" dirty="0">
                <a:solidFill>
                  <a:srgbClr val="333333"/>
                </a:solidFill>
                <a:effectLst/>
                <a:latin typeface="Microsoft Yahei" panose="020B0503020204020204" pitchFamily="34" charset="-122"/>
                <a:ea typeface="Microsoft Yahei" panose="020B0503020204020204" pitchFamily="34" charset="-122"/>
              </a:rPr>
              <a:t>日</a:t>
            </a:r>
            <a:r>
              <a:rPr lang="en-US" altLang="zh-CN" sz="2400" b="0" i="0" dirty="0">
                <a:solidFill>
                  <a:srgbClr val="333333"/>
                </a:solidFill>
                <a:effectLst/>
                <a:latin typeface="Microsoft Yahei" panose="020B0503020204020204" pitchFamily="34" charset="-122"/>
                <a:ea typeface="Microsoft Yahei" panose="020B0503020204020204" pitchFamily="34" charset="-122"/>
              </a:rPr>
              <a:t>【</a:t>
            </a:r>
            <a:r>
              <a:rPr lang="zh-CN" altLang="en-US" sz="2400" b="0" i="0" dirty="0">
                <a:solidFill>
                  <a:srgbClr val="333333"/>
                </a:solidFill>
                <a:effectLst/>
                <a:latin typeface="Microsoft Yahei" panose="020B0503020204020204" pitchFamily="34" charset="-122"/>
                <a:ea typeface="Microsoft Yahei" panose="020B0503020204020204" pitchFamily="34" charset="-122"/>
              </a:rPr>
              <a:t>财政部 税务总局公告</a:t>
            </a:r>
            <a:r>
              <a:rPr lang="en-US" altLang="zh-CN" sz="2400" b="0" i="0" dirty="0">
                <a:solidFill>
                  <a:srgbClr val="333333"/>
                </a:solidFill>
                <a:effectLst/>
                <a:latin typeface="Microsoft Yahei" panose="020B0503020204020204" pitchFamily="34" charset="-122"/>
                <a:ea typeface="Microsoft Yahei" panose="020B0503020204020204" pitchFamily="34" charset="-122"/>
              </a:rPr>
              <a:t>2023</a:t>
            </a:r>
            <a:r>
              <a:rPr lang="zh-CN" altLang="en-US" sz="2400" b="0" i="0" dirty="0">
                <a:solidFill>
                  <a:srgbClr val="333333"/>
                </a:solidFill>
                <a:effectLst/>
                <a:latin typeface="Microsoft Yahei" panose="020B0503020204020204" pitchFamily="34" charset="-122"/>
                <a:ea typeface="Microsoft Yahei" panose="020B0503020204020204" pitchFamily="34" charset="-122"/>
              </a:rPr>
              <a:t>年第</a:t>
            </a:r>
            <a:r>
              <a:rPr lang="en-US" altLang="zh-CN" sz="2400" b="0" i="0" dirty="0">
                <a:solidFill>
                  <a:srgbClr val="333333"/>
                </a:solidFill>
                <a:effectLst/>
                <a:latin typeface="Microsoft Yahei" panose="020B0503020204020204" pitchFamily="34" charset="-122"/>
                <a:ea typeface="Microsoft Yahei" panose="020B0503020204020204" pitchFamily="34" charset="-122"/>
              </a:rPr>
              <a:t>1</a:t>
            </a:r>
            <a:r>
              <a:rPr lang="zh-CN" altLang="en-US" sz="2400" b="0" i="0" dirty="0">
                <a:solidFill>
                  <a:srgbClr val="333333"/>
                </a:solidFill>
                <a:effectLst/>
                <a:latin typeface="Microsoft Yahei" panose="020B0503020204020204" pitchFamily="34" charset="-122"/>
                <a:ea typeface="Microsoft Yahei" panose="020B0503020204020204" pitchFamily="34" charset="-122"/>
              </a:rPr>
              <a:t>号</a:t>
            </a:r>
            <a:r>
              <a:rPr lang="en-US" altLang="zh-CN" sz="2400" b="0" i="0" dirty="0">
                <a:solidFill>
                  <a:srgbClr val="333333"/>
                </a:solidFill>
                <a:effectLst/>
                <a:latin typeface="Microsoft Yahei" panose="020B0503020204020204" pitchFamily="34" charset="-122"/>
                <a:ea typeface="Microsoft Yahei" panose="020B0503020204020204" pitchFamily="34" charset="-122"/>
              </a:rPr>
              <a:t>】</a:t>
            </a:r>
            <a:r>
              <a:rPr lang="zh-CN" altLang="en-US" sz="2400" b="1" i="0" dirty="0">
                <a:solidFill>
                  <a:srgbClr val="333333"/>
                </a:solidFill>
                <a:effectLst/>
                <a:latin typeface="Microsoft Yahei" panose="020B0503020204020204" pitchFamily="34" charset="-122"/>
                <a:ea typeface="Microsoft Yahei" panose="020B0503020204020204" pitchFamily="34" charset="-122"/>
              </a:rPr>
              <a:t>关于明确增值税小规模纳税人减免增值税等政策的公告</a:t>
            </a:r>
            <a:r>
              <a:rPr lang="zh-CN" altLang="en-US" sz="2400" dirty="0">
                <a:solidFill>
                  <a:srgbClr val="333333"/>
                </a:solidFill>
                <a:latin typeface="Microsoft Yahei" panose="020B0503020204020204" pitchFamily="34" charset="-122"/>
                <a:ea typeface="Microsoft Yahei" panose="020B0503020204020204" pitchFamily="34" charset="-122"/>
              </a:rPr>
              <a:t>，执行期限为</a:t>
            </a:r>
            <a:r>
              <a:rPr lang="en-US" altLang="zh-CN" sz="2400" dirty="0">
                <a:solidFill>
                  <a:srgbClr val="333333"/>
                </a:solidFill>
                <a:latin typeface="Microsoft Yahei" panose="020B0503020204020204" pitchFamily="34" charset="-122"/>
                <a:ea typeface="Microsoft Yahei" panose="020B0503020204020204" pitchFamily="34" charset="-122"/>
              </a:rPr>
              <a:t>2023</a:t>
            </a:r>
            <a:r>
              <a:rPr lang="zh-CN" altLang="en-US" sz="2400" dirty="0">
                <a:solidFill>
                  <a:srgbClr val="333333"/>
                </a:solidFill>
                <a:latin typeface="Microsoft Yahei" panose="020B0503020204020204" pitchFamily="34" charset="-122"/>
                <a:ea typeface="Microsoft Yahei" panose="020B0503020204020204" pitchFamily="34" charset="-122"/>
              </a:rPr>
              <a:t>年</a:t>
            </a:r>
            <a:r>
              <a:rPr lang="en-US" altLang="zh-CN" sz="2400" dirty="0">
                <a:solidFill>
                  <a:srgbClr val="333333"/>
                </a:solidFill>
                <a:latin typeface="Microsoft Yahei" panose="020B0503020204020204" pitchFamily="34" charset="-122"/>
                <a:ea typeface="Microsoft Yahei" panose="020B0503020204020204" pitchFamily="34" charset="-122"/>
              </a:rPr>
              <a:t>1</a:t>
            </a:r>
            <a:r>
              <a:rPr lang="zh-CN" altLang="en-US" sz="2400" dirty="0">
                <a:solidFill>
                  <a:srgbClr val="333333"/>
                </a:solidFill>
                <a:latin typeface="Microsoft Yahei" panose="020B0503020204020204" pitchFamily="34" charset="-122"/>
                <a:ea typeface="Microsoft Yahei" panose="020B0503020204020204" pitchFamily="34" charset="-122"/>
              </a:rPr>
              <a:t>月</a:t>
            </a:r>
            <a:r>
              <a:rPr lang="en-US" altLang="zh-CN" sz="2400" dirty="0">
                <a:solidFill>
                  <a:srgbClr val="333333"/>
                </a:solidFill>
                <a:latin typeface="Microsoft Yahei" panose="020B0503020204020204" pitchFamily="34" charset="-122"/>
                <a:ea typeface="Microsoft Yahei" panose="020B0503020204020204" pitchFamily="34" charset="-122"/>
              </a:rPr>
              <a:t>1</a:t>
            </a:r>
            <a:r>
              <a:rPr lang="zh-CN" altLang="en-US" sz="2400" dirty="0">
                <a:solidFill>
                  <a:srgbClr val="333333"/>
                </a:solidFill>
                <a:latin typeface="Microsoft Yahei" panose="020B0503020204020204" pitchFamily="34" charset="-122"/>
                <a:ea typeface="Microsoft Yahei" panose="020B0503020204020204" pitchFamily="34" charset="-122"/>
              </a:rPr>
              <a:t>日</a:t>
            </a:r>
            <a:r>
              <a:rPr lang="en-US" altLang="zh-CN" sz="2400" dirty="0">
                <a:solidFill>
                  <a:srgbClr val="333333"/>
                </a:solidFill>
                <a:latin typeface="Microsoft Yahei" panose="020B0503020204020204" pitchFamily="34" charset="-122"/>
                <a:ea typeface="Microsoft Yahei" panose="020B0503020204020204" pitchFamily="34" charset="-122"/>
              </a:rPr>
              <a:t>-2023</a:t>
            </a:r>
            <a:r>
              <a:rPr lang="zh-CN" altLang="en-US" sz="2400" dirty="0">
                <a:solidFill>
                  <a:srgbClr val="333333"/>
                </a:solidFill>
                <a:latin typeface="Microsoft Yahei" panose="020B0503020204020204" pitchFamily="34" charset="-122"/>
                <a:ea typeface="Microsoft Yahei" panose="020B0503020204020204" pitchFamily="34" charset="-122"/>
              </a:rPr>
              <a:t>年</a:t>
            </a:r>
            <a:r>
              <a:rPr lang="en-US" altLang="zh-CN" sz="2400" dirty="0">
                <a:solidFill>
                  <a:srgbClr val="333333"/>
                </a:solidFill>
                <a:latin typeface="Microsoft Yahei" panose="020B0503020204020204" pitchFamily="34" charset="-122"/>
                <a:ea typeface="Microsoft Yahei" panose="020B0503020204020204" pitchFamily="34" charset="-122"/>
              </a:rPr>
              <a:t>12</a:t>
            </a:r>
            <a:r>
              <a:rPr lang="zh-CN" altLang="en-US" sz="2400" dirty="0">
                <a:solidFill>
                  <a:srgbClr val="333333"/>
                </a:solidFill>
                <a:latin typeface="Microsoft Yahei" panose="020B0503020204020204" pitchFamily="34" charset="-122"/>
                <a:ea typeface="Microsoft Yahei" panose="020B0503020204020204" pitchFamily="34" charset="-122"/>
              </a:rPr>
              <a:t>月</a:t>
            </a:r>
            <a:r>
              <a:rPr lang="en-US" altLang="zh-CN" sz="2400" dirty="0">
                <a:solidFill>
                  <a:srgbClr val="333333"/>
                </a:solidFill>
                <a:latin typeface="Microsoft Yahei" panose="020B0503020204020204" pitchFamily="34" charset="-122"/>
                <a:ea typeface="Microsoft Yahei" panose="020B0503020204020204" pitchFamily="34" charset="-122"/>
              </a:rPr>
              <a:t>31</a:t>
            </a:r>
            <a:r>
              <a:rPr lang="zh-CN" altLang="en-US" sz="2400" dirty="0">
                <a:solidFill>
                  <a:srgbClr val="333333"/>
                </a:solidFill>
                <a:latin typeface="Microsoft Yahei" panose="020B0503020204020204" pitchFamily="34" charset="-122"/>
                <a:ea typeface="Microsoft Yahei" panose="020B0503020204020204" pitchFamily="34" charset="-122"/>
              </a:rPr>
              <a:t>日。</a:t>
            </a:r>
            <a:endParaRPr lang="en-US" altLang="zh-CN" sz="2400" dirty="0">
              <a:solidFill>
                <a:srgbClr val="333333"/>
              </a:solidFill>
              <a:latin typeface="Microsoft Yahei" panose="020B0503020204020204" pitchFamily="34" charset="-122"/>
              <a:ea typeface="Microsoft Yahei" panose="020B0503020204020204" pitchFamily="34" charset="-122"/>
            </a:endParaRPr>
          </a:p>
          <a:p>
            <a:endParaRPr lang="en-US" altLang="zh-CN" sz="2400" b="0" i="0" dirty="0">
              <a:solidFill>
                <a:srgbClr val="333333"/>
              </a:solidFill>
              <a:effectLst/>
              <a:latin typeface="Microsoft Yahei" panose="020B0503020204020204" pitchFamily="34" charset="-122"/>
              <a:ea typeface="Microsoft Yahei" panose="020B0503020204020204" pitchFamily="34" charset="-122"/>
            </a:endParaRPr>
          </a:p>
          <a:p>
            <a:r>
              <a:rPr lang="en-US" altLang="zh-CN" sz="2400" b="0" i="0" dirty="0">
                <a:solidFill>
                  <a:srgbClr val="333333"/>
                </a:solidFill>
                <a:effectLst/>
                <a:latin typeface="Microsoft Yahei" panose="020B0503020204020204" pitchFamily="34" charset="-122"/>
                <a:ea typeface="Microsoft Yahei" panose="020B0503020204020204" pitchFamily="34" charset="-122"/>
              </a:rPr>
              <a:t>2023</a:t>
            </a:r>
            <a:r>
              <a:rPr lang="zh-CN" altLang="en-US" sz="2400" b="0" i="0" dirty="0">
                <a:solidFill>
                  <a:srgbClr val="333333"/>
                </a:solidFill>
                <a:effectLst/>
                <a:latin typeface="Microsoft Yahei" panose="020B0503020204020204" pitchFamily="34" charset="-122"/>
                <a:ea typeface="Microsoft Yahei" panose="020B0503020204020204" pitchFamily="34" charset="-122"/>
              </a:rPr>
              <a:t>年</a:t>
            </a:r>
            <a:r>
              <a:rPr lang="en-US" altLang="zh-CN" sz="2400" b="0" i="0" dirty="0">
                <a:solidFill>
                  <a:srgbClr val="333333"/>
                </a:solidFill>
                <a:effectLst/>
                <a:latin typeface="Microsoft Yahei" panose="020B0503020204020204" pitchFamily="34" charset="-122"/>
                <a:ea typeface="Microsoft Yahei" panose="020B0503020204020204" pitchFamily="34" charset="-122"/>
              </a:rPr>
              <a:t>8</a:t>
            </a:r>
            <a:r>
              <a:rPr lang="zh-CN" altLang="en-US" sz="2400" b="0" i="0" dirty="0">
                <a:solidFill>
                  <a:srgbClr val="333333"/>
                </a:solidFill>
                <a:effectLst/>
                <a:latin typeface="Microsoft Yahei" panose="020B0503020204020204" pitchFamily="34" charset="-122"/>
                <a:ea typeface="Microsoft Yahei" panose="020B0503020204020204" pitchFamily="34" charset="-122"/>
              </a:rPr>
              <a:t>月</a:t>
            </a:r>
            <a:r>
              <a:rPr lang="en-US" altLang="zh-CN" sz="2400" b="0" i="0" dirty="0">
                <a:solidFill>
                  <a:srgbClr val="333333"/>
                </a:solidFill>
                <a:effectLst/>
                <a:latin typeface="Microsoft Yahei" panose="020B0503020204020204" pitchFamily="34" charset="-122"/>
                <a:ea typeface="Microsoft Yahei" panose="020B0503020204020204" pitchFamily="34" charset="-122"/>
              </a:rPr>
              <a:t>1</a:t>
            </a:r>
            <a:r>
              <a:rPr lang="zh-CN" altLang="en-US" sz="2400" b="0" i="0" dirty="0">
                <a:solidFill>
                  <a:srgbClr val="333333"/>
                </a:solidFill>
                <a:effectLst/>
                <a:latin typeface="Microsoft Yahei" panose="020B0503020204020204" pitchFamily="34" charset="-122"/>
                <a:ea typeface="Microsoft Yahei" panose="020B0503020204020204" pitchFamily="34" charset="-122"/>
              </a:rPr>
              <a:t>日</a:t>
            </a:r>
            <a:r>
              <a:rPr lang="en-US" altLang="zh-CN" sz="2400" b="0" i="0" dirty="0">
                <a:solidFill>
                  <a:srgbClr val="333333"/>
                </a:solidFill>
                <a:effectLst/>
                <a:latin typeface="Microsoft Yahei" panose="020B0503020204020204" pitchFamily="34" charset="-122"/>
                <a:ea typeface="Microsoft Yahei" panose="020B0503020204020204" pitchFamily="34" charset="-122"/>
              </a:rPr>
              <a:t>【</a:t>
            </a:r>
            <a:r>
              <a:rPr lang="zh-CN" altLang="en-US" sz="2400" b="0" i="0" dirty="0">
                <a:solidFill>
                  <a:srgbClr val="333333"/>
                </a:solidFill>
                <a:effectLst/>
                <a:latin typeface="Microsoft Yahei" panose="020B0503020204020204" pitchFamily="34" charset="-122"/>
                <a:ea typeface="Microsoft Yahei" panose="020B0503020204020204" pitchFamily="34" charset="-122"/>
              </a:rPr>
              <a:t>财政部 税务总局公告</a:t>
            </a:r>
            <a:r>
              <a:rPr lang="en-US" altLang="zh-CN" sz="2400" b="0" i="0" dirty="0">
                <a:solidFill>
                  <a:srgbClr val="333333"/>
                </a:solidFill>
                <a:effectLst/>
                <a:latin typeface="Microsoft Yahei" panose="020B0503020204020204" pitchFamily="34" charset="-122"/>
                <a:ea typeface="Microsoft Yahei" panose="020B0503020204020204" pitchFamily="34" charset="-122"/>
              </a:rPr>
              <a:t>2023</a:t>
            </a:r>
            <a:r>
              <a:rPr lang="zh-CN" altLang="en-US" sz="2400" b="0" i="0" dirty="0">
                <a:solidFill>
                  <a:srgbClr val="333333"/>
                </a:solidFill>
                <a:effectLst/>
                <a:latin typeface="Microsoft Yahei" panose="020B0503020204020204" pitchFamily="34" charset="-122"/>
                <a:ea typeface="Microsoft Yahei" panose="020B0503020204020204" pitchFamily="34" charset="-122"/>
              </a:rPr>
              <a:t>年第</a:t>
            </a:r>
            <a:r>
              <a:rPr lang="en-US" altLang="zh-CN" sz="2400" b="0" i="0" dirty="0">
                <a:solidFill>
                  <a:srgbClr val="333333"/>
                </a:solidFill>
                <a:effectLst/>
                <a:latin typeface="Microsoft Yahei" panose="020B0503020204020204" pitchFamily="34" charset="-122"/>
                <a:ea typeface="Microsoft Yahei" panose="020B0503020204020204" pitchFamily="34" charset="-122"/>
              </a:rPr>
              <a:t>19</a:t>
            </a:r>
            <a:r>
              <a:rPr lang="zh-CN" altLang="en-US" sz="2400" b="0" i="0" dirty="0">
                <a:solidFill>
                  <a:srgbClr val="333333"/>
                </a:solidFill>
                <a:effectLst/>
                <a:latin typeface="Microsoft Yahei" panose="020B0503020204020204" pitchFamily="34" charset="-122"/>
                <a:ea typeface="Microsoft Yahei" panose="020B0503020204020204" pitchFamily="34" charset="-122"/>
              </a:rPr>
              <a:t>号</a:t>
            </a:r>
            <a:r>
              <a:rPr lang="en-US" altLang="zh-CN" sz="2400" b="0" i="0" dirty="0">
                <a:solidFill>
                  <a:srgbClr val="333333"/>
                </a:solidFill>
                <a:effectLst/>
                <a:latin typeface="Microsoft Yahei" panose="020B0503020204020204" pitchFamily="34" charset="-122"/>
                <a:ea typeface="Microsoft Yahei" panose="020B0503020204020204" pitchFamily="34" charset="-122"/>
              </a:rPr>
              <a:t>】</a:t>
            </a:r>
            <a:r>
              <a:rPr lang="zh-CN" altLang="en-US" sz="2400" b="1" i="0" dirty="0">
                <a:solidFill>
                  <a:srgbClr val="333333"/>
                </a:solidFill>
                <a:effectLst/>
                <a:latin typeface="Microsoft Yahei" panose="020B0503020204020204" pitchFamily="34" charset="-122"/>
                <a:ea typeface="Microsoft Yahei" panose="020B0503020204020204" pitchFamily="34" charset="-122"/>
              </a:rPr>
              <a:t>关于增值税小规模纳税人减免增值税政策的公告</a:t>
            </a:r>
            <a:r>
              <a:rPr lang="zh-CN" altLang="en-US" sz="2400" i="0" dirty="0">
                <a:solidFill>
                  <a:srgbClr val="333333"/>
                </a:solidFill>
                <a:effectLst/>
                <a:latin typeface="Microsoft Yahei" panose="020B0503020204020204" pitchFamily="34" charset="-122"/>
                <a:ea typeface="Microsoft Yahei" panose="020B0503020204020204" pitchFamily="34" charset="-122"/>
              </a:rPr>
              <a:t>，</a:t>
            </a:r>
            <a:r>
              <a:rPr lang="zh-CN" altLang="en-US" sz="2400" dirty="0">
                <a:solidFill>
                  <a:srgbClr val="333333"/>
                </a:solidFill>
                <a:latin typeface="Microsoft Yahei" panose="020B0503020204020204" pitchFamily="34" charset="-122"/>
                <a:ea typeface="Microsoft Yahei" panose="020B0503020204020204" pitchFamily="34" charset="-122"/>
              </a:rPr>
              <a:t>执行期限延长至</a:t>
            </a:r>
            <a:r>
              <a:rPr lang="en-US" altLang="zh-CN" sz="2400" dirty="0">
                <a:solidFill>
                  <a:srgbClr val="333333"/>
                </a:solidFill>
                <a:latin typeface="Microsoft Yahei" panose="020B0503020204020204" pitchFamily="34" charset="-122"/>
                <a:ea typeface="Microsoft Yahei" panose="020B0503020204020204" pitchFamily="34" charset="-122"/>
              </a:rPr>
              <a:t>2027</a:t>
            </a:r>
            <a:r>
              <a:rPr lang="zh-CN" altLang="en-US" sz="2400" dirty="0">
                <a:solidFill>
                  <a:srgbClr val="333333"/>
                </a:solidFill>
                <a:latin typeface="Microsoft Yahei" panose="020B0503020204020204" pitchFamily="34" charset="-122"/>
                <a:ea typeface="Microsoft Yahei" panose="020B0503020204020204" pitchFamily="34" charset="-122"/>
              </a:rPr>
              <a:t>年</a:t>
            </a:r>
            <a:r>
              <a:rPr lang="en-US" altLang="zh-CN" sz="2400" dirty="0">
                <a:solidFill>
                  <a:srgbClr val="333333"/>
                </a:solidFill>
                <a:latin typeface="Microsoft Yahei" panose="020B0503020204020204" pitchFamily="34" charset="-122"/>
                <a:ea typeface="Microsoft Yahei" panose="020B0503020204020204" pitchFamily="34" charset="-122"/>
              </a:rPr>
              <a:t>12</a:t>
            </a:r>
            <a:r>
              <a:rPr lang="zh-CN" altLang="en-US" sz="2400" dirty="0">
                <a:solidFill>
                  <a:srgbClr val="333333"/>
                </a:solidFill>
                <a:latin typeface="Microsoft Yahei" panose="020B0503020204020204" pitchFamily="34" charset="-122"/>
                <a:ea typeface="Microsoft Yahei" panose="020B0503020204020204" pitchFamily="34" charset="-122"/>
              </a:rPr>
              <a:t>月</a:t>
            </a:r>
            <a:r>
              <a:rPr lang="en-US" altLang="zh-CN" sz="2400" dirty="0">
                <a:solidFill>
                  <a:srgbClr val="333333"/>
                </a:solidFill>
                <a:latin typeface="Microsoft Yahei" panose="020B0503020204020204" pitchFamily="34" charset="-122"/>
                <a:ea typeface="Microsoft Yahei" panose="020B0503020204020204" pitchFamily="34" charset="-122"/>
              </a:rPr>
              <a:t>31</a:t>
            </a:r>
            <a:r>
              <a:rPr lang="zh-CN" altLang="en-US" sz="2400" dirty="0">
                <a:solidFill>
                  <a:srgbClr val="333333"/>
                </a:solidFill>
                <a:latin typeface="Microsoft Yahei" panose="020B0503020204020204" pitchFamily="34" charset="-122"/>
                <a:ea typeface="Microsoft Yahei" panose="020B0503020204020204" pitchFamily="34" charset="-122"/>
              </a:rPr>
              <a:t>日。</a:t>
            </a:r>
            <a:endParaRPr lang="zh-CN" altLang="en-US" sz="2400" i="0" dirty="0">
              <a:solidFill>
                <a:srgbClr val="333333"/>
              </a:solidFill>
              <a:effectLst/>
              <a:latin typeface="Microsoft Yahei" panose="020B0503020204020204" pitchFamily="34" charset="-122"/>
              <a:ea typeface="Microsoft Yahei" panose="020B0503020204020204" pitchFamily="34" charset="-122"/>
            </a:endParaRPr>
          </a:p>
          <a:p>
            <a:endParaRPr lang="en-US" altLang="zh-CN" sz="2400" b="0" i="0" dirty="0">
              <a:solidFill>
                <a:srgbClr val="333333"/>
              </a:solidFill>
              <a:effectLst/>
              <a:latin typeface="Microsoft Yahei" panose="020B0503020204020204" pitchFamily="34" charset="-122"/>
              <a:ea typeface="Microsoft Yahei" panose="020B0503020204020204" pitchFamily="34" charset="-122"/>
            </a:endParaRPr>
          </a:p>
        </p:txBody>
      </p:sp>
      <p:sp>
        <p:nvSpPr>
          <p:cNvPr id="7" name="Freeform 5"/>
          <p:cNvSpPr/>
          <p:nvPr/>
        </p:nvSpPr>
        <p:spPr bwMode="auto">
          <a:xfrm>
            <a:off x="792649" y="-27384"/>
            <a:ext cx="1350674" cy="3427415"/>
          </a:xfrm>
          <a:custGeom>
            <a:avLst/>
            <a:gdLst>
              <a:gd name="T0" fmla="*/ 1464 w 1775"/>
              <a:gd name="T1" fmla="*/ 0 h 4497"/>
              <a:gd name="T2" fmla="*/ 1775 w 1775"/>
              <a:gd name="T3" fmla="*/ 0 h 4497"/>
              <a:gd name="T4" fmla="*/ 311 w 1775"/>
              <a:gd name="T5" fmla="*/ 4497 h 4497"/>
              <a:gd name="T6" fmla="*/ 0 w 1775"/>
              <a:gd name="T7" fmla="*/ 4497 h 4497"/>
              <a:gd name="T8" fmla="*/ 1464 w 1775"/>
              <a:gd name="T9" fmla="*/ 0 h 4497"/>
            </a:gdLst>
            <a:ahLst/>
            <a:cxnLst>
              <a:cxn ang="0">
                <a:pos x="T0" y="T1"/>
              </a:cxn>
              <a:cxn ang="0">
                <a:pos x="T2" y="T3"/>
              </a:cxn>
              <a:cxn ang="0">
                <a:pos x="T4" y="T5"/>
              </a:cxn>
              <a:cxn ang="0">
                <a:pos x="T6" y="T7"/>
              </a:cxn>
              <a:cxn ang="0">
                <a:pos x="T8" y="T9"/>
              </a:cxn>
            </a:cxnLst>
            <a:rect l="0" t="0" r="r" b="b"/>
            <a:pathLst>
              <a:path w="1775" h="4497">
                <a:moveTo>
                  <a:pt x="1464" y="0"/>
                </a:moveTo>
                <a:lnTo>
                  <a:pt x="1775" y="0"/>
                </a:lnTo>
                <a:lnTo>
                  <a:pt x="311" y="4497"/>
                </a:lnTo>
                <a:lnTo>
                  <a:pt x="0" y="4497"/>
                </a:lnTo>
                <a:lnTo>
                  <a:pt x="1464" y="0"/>
                </a:lnTo>
                <a:close/>
              </a:path>
            </a:pathLst>
          </a:custGeom>
          <a:solidFill>
            <a:srgbClr val="F09C3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 name="TextBox 7">
            <a:extLst>
              <a:ext uri="{FF2B5EF4-FFF2-40B4-BE49-F238E27FC236}">
                <a16:creationId xmlns:a16="http://schemas.microsoft.com/office/drawing/2014/main" id="{B42BEF58-268C-5A1A-2E3A-CB100FFB36D2}"/>
              </a:ext>
            </a:extLst>
          </p:cNvPr>
          <p:cNvSpPr txBox="1"/>
          <p:nvPr/>
        </p:nvSpPr>
        <p:spPr>
          <a:xfrm>
            <a:off x="4010150" y="1065510"/>
            <a:ext cx="5845482" cy="923330"/>
          </a:xfrm>
          <a:prstGeom prst="rect">
            <a:avLst/>
          </a:prstGeom>
          <a:noFill/>
        </p:spPr>
        <p:txBody>
          <a:bodyPr wrap="square" rtlCol="0">
            <a:spAutoFit/>
          </a:bodyPr>
          <a:lstStyle/>
          <a:p>
            <a:pPr>
              <a:defRPr/>
            </a:pPr>
            <a:r>
              <a:rPr lang="zh-CN" altLang="en-US" sz="5400" b="1" dirty="0">
                <a:latin typeface="微软雅黑" panose="020B0503020204020204" pitchFamily="34" charset="-122"/>
                <a:ea typeface="微软雅黑" panose="020B0503020204020204" pitchFamily="34" charset="-122"/>
              </a:rPr>
              <a:t>增值税</a:t>
            </a:r>
            <a:r>
              <a:rPr lang="zh-CN" altLang="en-US" sz="4400" b="1" dirty="0">
                <a:latin typeface="微软雅黑" panose="020B0503020204020204" pitchFamily="34" charset="-122"/>
                <a:ea typeface="微软雅黑" panose="020B0503020204020204" pitchFamily="34" charset="-122"/>
              </a:rPr>
              <a:t>小规模纳税人</a:t>
            </a:r>
          </a:p>
        </p:txBody>
      </p:sp>
    </p:spTree>
    <p:extLst>
      <p:ext uri="{BB962C8B-B14F-4D97-AF65-F5344CB8AC3E}">
        <p14:creationId xmlns:p14="http://schemas.microsoft.com/office/powerpoint/2010/main" val="3655285558"/>
      </p:ext>
    </p:extLst>
  </p:cSld>
  <p:clrMapOvr>
    <a:masterClrMapping/>
  </p:clrMapOvr>
  <p:transition spd="slow" advTm="3000">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p:nvPr/>
        </p:nvSpPr>
        <p:spPr bwMode="auto">
          <a:xfrm>
            <a:off x="697781" y="1855788"/>
            <a:ext cx="736600" cy="1571625"/>
          </a:xfrm>
          <a:custGeom>
            <a:avLst/>
            <a:gdLst>
              <a:gd name="T0" fmla="*/ 0 w 968"/>
              <a:gd name="T1" fmla="*/ 0 h 2062"/>
              <a:gd name="T2" fmla="*/ 305 w 968"/>
              <a:gd name="T3" fmla="*/ 0 h 2062"/>
              <a:gd name="T4" fmla="*/ 968 w 968"/>
              <a:gd name="T5" fmla="*/ 2062 h 2062"/>
              <a:gd name="T6" fmla="*/ 663 w 968"/>
              <a:gd name="T7" fmla="*/ 2062 h 2062"/>
              <a:gd name="T8" fmla="*/ 0 w 968"/>
              <a:gd name="T9" fmla="*/ 0 h 2062"/>
            </a:gdLst>
            <a:ahLst/>
            <a:cxnLst>
              <a:cxn ang="0">
                <a:pos x="T0" y="T1"/>
              </a:cxn>
              <a:cxn ang="0">
                <a:pos x="T2" y="T3"/>
              </a:cxn>
              <a:cxn ang="0">
                <a:pos x="T4" y="T5"/>
              </a:cxn>
              <a:cxn ang="0">
                <a:pos x="T6" y="T7"/>
              </a:cxn>
              <a:cxn ang="0">
                <a:pos x="T8" y="T9"/>
              </a:cxn>
            </a:cxnLst>
            <a:rect l="0" t="0" r="r" b="b"/>
            <a:pathLst>
              <a:path w="968" h="2062">
                <a:moveTo>
                  <a:pt x="0" y="0"/>
                </a:moveTo>
                <a:lnTo>
                  <a:pt x="305" y="0"/>
                </a:lnTo>
                <a:lnTo>
                  <a:pt x="968" y="2062"/>
                </a:lnTo>
                <a:lnTo>
                  <a:pt x="663" y="2062"/>
                </a:lnTo>
                <a:lnTo>
                  <a:pt x="0" y="0"/>
                </a:lnTo>
                <a:close/>
              </a:path>
            </a:pathLst>
          </a:custGeom>
          <a:solidFill>
            <a:srgbClr val="28424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 name="Freeform 8"/>
          <p:cNvSpPr/>
          <p:nvPr/>
        </p:nvSpPr>
        <p:spPr bwMode="auto">
          <a:xfrm>
            <a:off x="697781" y="3427413"/>
            <a:ext cx="736600" cy="1571625"/>
          </a:xfrm>
          <a:custGeom>
            <a:avLst/>
            <a:gdLst>
              <a:gd name="T0" fmla="*/ 968 w 968"/>
              <a:gd name="T1" fmla="*/ 0 h 2063"/>
              <a:gd name="T2" fmla="*/ 305 w 968"/>
              <a:gd name="T3" fmla="*/ 2063 h 2063"/>
              <a:gd name="T4" fmla="*/ 0 w 968"/>
              <a:gd name="T5" fmla="*/ 2063 h 2063"/>
              <a:gd name="T6" fmla="*/ 663 w 968"/>
              <a:gd name="T7" fmla="*/ 0 h 2063"/>
              <a:gd name="T8" fmla="*/ 968 w 968"/>
              <a:gd name="T9" fmla="*/ 0 h 2063"/>
            </a:gdLst>
            <a:ahLst/>
            <a:cxnLst>
              <a:cxn ang="0">
                <a:pos x="T0" y="T1"/>
              </a:cxn>
              <a:cxn ang="0">
                <a:pos x="T2" y="T3"/>
              </a:cxn>
              <a:cxn ang="0">
                <a:pos x="T4" y="T5"/>
              </a:cxn>
              <a:cxn ang="0">
                <a:pos x="T6" y="T7"/>
              </a:cxn>
              <a:cxn ang="0">
                <a:pos x="T8" y="T9"/>
              </a:cxn>
            </a:cxnLst>
            <a:rect l="0" t="0" r="r" b="b"/>
            <a:pathLst>
              <a:path w="968" h="2063">
                <a:moveTo>
                  <a:pt x="968" y="0"/>
                </a:moveTo>
                <a:lnTo>
                  <a:pt x="305" y="2063"/>
                </a:lnTo>
                <a:lnTo>
                  <a:pt x="0" y="2063"/>
                </a:lnTo>
                <a:lnTo>
                  <a:pt x="663" y="0"/>
                </a:lnTo>
                <a:lnTo>
                  <a:pt x="968" y="0"/>
                </a:lnTo>
                <a:close/>
              </a:path>
            </a:pathLst>
          </a:custGeom>
          <a:solidFill>
            <a:srgbClr val="008F8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 name="矩形: 圆角 4">
            <a:extLst>
              <a:ext uri="{FF2B5EF4-FFF2-40B4-BE49-F238E27FC236}">
                <a16:creationId xmlns:a16="http://schemas.microsoft.com/office/drawing/2014/main" id="{C8B54149-4BF2-7062-ED29-8933CC7A468D}"/>
              </a:ext>
            </a:extLst>
          </p:cNvPr>
          <p:cNvSpPr/>
          <p:nvPr/>
        </p:nvSpPr>
        <p:spPr bwMode="auto">
          <a:xfrm>
            <a:off x="1705098" y="1931320"/>
            <a:ext cx="7262763" cy="949791"/>
          </a:xfrm>
          <a:prstGeom prst="roundRect">
            <a:avLst>
              <a:gd name="adj" fmla="val 4360"/>
            </a:avLst>
          </a:prstGeom>
          <a:solidFill>
            <a:schemeClr val="accent2"/>
          </a:solidFill>
          <a:ln w="9525" cap="flat" cmpd="sng" algn="ctr">
            <a:solidFill>
              <a:schemeClr val="accent3"/>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 name="Freeform 11">
            <a:extLst>
              <a:ext uri="{FF2B5EF4-FFF2-40B4-BE49-F238E27FC236}">
                <a16:creationId xmlns:a16="http://schemas.microsoft.com/office/drawing/2014/main" id="{C43B7806-F225-AB3E-6FFF-27D4C365B292}"/>
              </a:ext>
            </a:extLst>
          </p:cNvPr>
          <p:cNvSpPr/>
          <p:nvPr/>
        </p:nvSpPr>
        <p:spPr bwMode="auto">
          <a:xfrm>
            <a:off x="1597148" y="2044233"/>
            <a:ext cx="107950" cy="630237"/>
          </a:xfrm>
          <a:custGeom>
            <a:avLst/>
            <a:gdLst>
              <a:gd name="T0" fmla="*/ 139 w 139"/>
              <a:gd name="T1" fmla="*/ 0 h 806"/>
              <a:gd name="T2" fmla="*/ 0 w 139"/>
              <a:gd name="T3" fmla="*/ 110 h 806"/>
              <a:gd name="T4" fmla="*/ 0 w 139"/>
              <a:gd name="T5" fmla="*/ 806 h 806"/>
              <a:gd name="T6" fmla="*/ 139 w 139"/>
              <a:gd name="T7" fmla="*/ 696 h 806"/>
              <a:gd name="T8" fmla="*/ 139 w 139"/>
              <a:gd name="T9" fmla="*/ 0 h 806"/>
            </a:gdLst>
            <a:ahLst/>
            <a:cxnLst>
              <a:cxn ang="0">
                <a:pos x="T0" y="T1"/>
              </a:cxn>
              <a:cxn ang="0">
                <a:pos x="T2" y="T3"/>
              </a:cxn>
              <a:cxn ang="0">
                <a:pos x="T4" y="T5"/>
              </a:cxn>
              <a:cxn ang="0">
                <a:pos x="T6" y="T7"/>
              </a:cxn>
              <a:cxn ang="0">
                <a:pos x="T8" y="T9"/>
              </a:cxn>
            </a:cxnLst>
            <a:rect l="0" t="0" r="r" b="b"/>
            <a:pathLst>
              <a:path w="139" h="806">
                <a:moveTo>
                  <a:pt x="139" y="0"/>
                </a:moveTo>
                <a:lnTo>
                  <a:pt x="0" y="110"/>
                </a:lnTo>
                <a:lnTo>
                  <a:pt x="0" y="806"/>
                </a:lnTo>
                <a:lnTo>
                  <a:pt x="139" y="696"/>
                </a:lnTo>
                <a:lnTo>
                  <a:pt x="139" y="0"/>
                </a:lnTo>
                <a:close/>
              </a:path>
            </a:pathLst>
          </a:custGeom>
          <a:solidFill>
            <a:schemeClr val="accent1"/>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7" name="Freeform 12">
            <a:extLst>
              <a:ext uri="{FF2B5EF4-FFF2-40B4-BE49-F238E27FC236}">
                <a16:creationId xmlns:a16="http://schemas.microsoft.com/office/drawing/2014/main" id="{707D5F5E-8C2A-F9B0-CAA7-98E82D489B7B}"/>
              </a:ext>
            </a:extLst>
          </p:cNvPr>
          <p:cNvSpPr/>
          <p:nvPr/>
        </p:nvSpPr>
        <p:spPr bwMode="auto">
          <a:xfrm>
            <a:off x="1597148" y="2129958"/>
            <a:ext cx="1497566" cy="544512"/>
          </a:xfrm>
          <a:custGeom>
            <a:avLst/>
            <a:gdLst>
              <a:gd name="T0" fmla="*/ 3591 w 3591"/>
              <a:gd name="T1" fmla="*/ 0 h 696"/>
              <a:gd name="T2" fmla="*/ 0 w 3591"/>
              <a:gd name="T3" fmla="*/ 0 h 696"/>
              <a:gd name="T4" fmla="*/ 0 w 3591"/>
              <a:gd name="T5" fmla="*/ 696 h 696"/>
              <a:gd name="T6" fmla="*/ 3591 w 3591"/>
              <a:gd name="T7" fmla="*/ 696 h 696"/>
              <a:gd name="T8" fmla="*/ 3383 w 3591"/>
              <a:gd name="T9" fmla="*/ 353 h 696"/>
              <a:gd name="T10" fmla="*/ 3591 w 3591"/>
              <a:gd name="T11" fmla="*/ 0 h 696"/>
            </a:gdLst>
            <a:ahLst/>
            <a:cxnLst>
              <a:cxn ang="0">
                <a:pos x="T0" y="T1"/>
              </a:cxn>
              <a:cxn ang="0">
                <a:pos x="T2" y="T3"/>
              </a:cxn>
              <a:cxn ang="0">
                <a:pos x="T4" y="T5"/>
              </a:cxn>
              <a:cxn ang="0">
                <a:pos x="T6" y="T7"/>
              </a:cxn>
              <a:cxn ang="0">
                <a:pos x="T8" y="T9"/>
              </a:cxn>
              <a:cxn ang="0">
                <a:pos x="T10" y="T11"/>
              </a:cxn>
            </a:cxnLst>
            <a:rect l="0" t="0" r="r" b="b"/>
            <a:pathLst>
              <a:path w="3591" h="696">
                <a:moveTo>
                  <a:pt x="3591" y="0"/>
                </a:moveTo>
                <a:lnTo>
                  <a:pt x="0" y="0"/>
                </a:lnTo>
                <a:lnTo>
                  <a:pt x="0" y="696"/>
                </a:lnTo>
                <a:lnTo>
                  <a:pt x="3591" y="696"/>
                </a:lnTo>
                <a:lnTo>
                  <a:pt x="3383" y="353"/>
                </a:lnTo>
                <a:lnTo>
                  <a:pt x="3591" y="0"/>
                </a:lnTo>
                <a:close/>
              </a:path>
            </a:pathLst>
          </a:custGeom>
          <a:solidFill>
            <a:schemeClr val="bg2"/>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10" name="TextBox 7">
            <a:extLst>
              <a:ext uri="{FF2B5EF4-FFF2-40B4-BE49-F238E27FC236}">
                <a16:creationId xmlns:a16="http://schemas.microsoft.com/office/drawing/2014/main" id="{3FBD5DDB-CCC0-CA04-921A-8EAABF167726}"/>
              </a:ext>
            </a:extLst>
          </p:cNvPr>
          <p:cNvSpPr txBox="1"/>
          <p:nvPr/>
        </p:nvSpPr>
        <p:spPr>
          <a:xfrm>
            <a:off x="1842465" y="2149533"/>
            <a:ext cx="2221410" cy="492443"/>
          </a:xfrm>
          <a:prstGeom prst="rect">
            <a:avLst/>
          </a:prstGeom>
          <a:noFill/>
        </p:spPr>
        <p:txBody>
          <a:bodyPr wrap="square" rtlCol="0">
            <a:spAutoFit/>
          </a:bodyPr>
          <a:lstStyle>
            <a:defPPr>
              <a:defRPr lang="zh-CN"/>
            </a:defPPr>
            <a:lvl1pPr>
              <a:defRPr sz="2600">
                <a:solidFill>
                  <a:schemeClr val="accent1"/>
                </a:solidFill>
                <a:latin typeface="+mn-ea"/>
                <a:ea typeface="+mn-ea"/>
              </a:defRPr>
            </a:lvl1pPr>
          </a:lstStyle>
          <a:p>
            <a:r>
              <a:rPr lang="zh-CN" altLang="en-US" dirty="0">
                <a:solidFill>
                  <a:schemeClr val="accent2"/>
                </a:solidFill>
              </a:rPr>
              <a:t>条件</a:t>
            </a:r>
            <a:r>
              <a:rPr lang="en-US" altLang="zh-CN" dirty="0">
                <a:solidFill>
                  <a:schemeClr val="accent2"/>
                </a:solidFill>
              </a:rPr>
              <a:t>1</a:t>
            </a:r>
            <a:endParaRPr lang="zh-CN" altLang="en-US" dirty="0">
              <a:solidFill>
                <a:schemeClr val="accent2"/>
              </a:solidFill>
            </a:endParaRPr>
          </a:p>
        </p:txBody>
      </p:sp>
      <p:cxnSp>
        <p:nvCxnSpPr>
          <p:cNvPr id="11" name="直接连接符 10">
            <a:extLst>
              <a:ext uri="{FF2B5EF4-FFF2-40B4-BE49-F238E27FC236}">
                <a16:creationId xmlns:a16="http://schemas.microsoft.com/office/drawing/2014/main" id="{F8059386-6927-3425-53C0-05E280FAA31C}"/>
              </a:ext>
            </a:extLst>
          </p:cNvPr>
          <p:cNvCxnSpPr/>
          <p:nvPr/>
        </p:nvCxnSpPr>
        <p:spPr bwMode="auto">
          <a:xfrm>
            <a:off x="625773" y="1715297"/>
            <a:ext cx="10404423" cy="0"/>
          </a:xfrm>
          <a:prstGeom prst="line">
            <a:avLst/>
          </a:prstGeom>
          <a:solidFill>
            <a:schemeClr val="accent1"/>
          </a:solidFill>
          <a:ln w="9525" cap="flat" cmpd="sng" algn="ctr">
            <a:solidFill>
              <a:schemeClr val="accent3"/>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7">
            <a:extLst>
              <a:ext uri="{FF2B5EF4-FFF2-40B4-BE49-F238E27FC236}">
                <a16:creationId xmlns:a16="http://schemas.microsoft.com/office/drawing/2014/main" id="{09AF8E38-78E0-50F7-8466-197EC269058B}"/>
              </a:ext>
            </a:extLst>
          </p:cNvPr>
          <p:cNvSpPr txBox="1"/>
          <p:nvPr/>
        </p:nvSpPr>
        <p:spPr>
          <a:xfrm>
            <a:off x="1705893" y="620688"/>
            <a:ext cx="7118934" cy="923330"/>
          </a:xfrm>
          <a:prstGeom prst="rect">
            <a:avLst/>
          </a:prstGeom>
          <a:noFill/>
        </p:spPr>
        <p:txBody>
          <a:bodyPr wrap="square" rtlCol="0">
            <a:spAutoFit/>
          </a:bodyPr>
          <a:lstStyle/>
          <a:p>
            <a:pPr>
              <a:defRPr/>
            </a:pPr>
            <a:r>
              <a:rPr lang="zh-CN" altLang="en-US" sz="5400" b="1" dirty="0">
                <a:latin typeface="微软雅黑" panose="020B0503020204020204" pitchFamily="34" charset="-122"/>
                <a:ea typeface="微软雅黑" panose="020B0503020204020204" pitchFamily="34" charset="-122"/>
              </a:rPr>
              <a:t>企业所得税</a:t>
            </a:r>
            <a:r>
              <a:rPr lang="zh-CN" altLang="en-US" sz="4400" b="1" dirty="0">
                <a:latin typeface="微软雅黑" panose="020B0503020204020204" pitchFamily="34" charset="-122"/>
                <a:ea typeface="微软雅黑" panose="020B0503020204020204" pitchFamily="34" charset="-122"/>
              </a:rPr>
              <a:t>小型微利企业</a:t>
            </a:r>
          </a:p>
        </p:txBody>
      </p:sp>
      <p:sp>
        <p:nvSpPr>
          <p:cNvPr id="13" name="矩形: 圆角 12">
            <a:extLst>
              <a:ext uri="{FF2B5EF4-FFF2-40B4-BE49-F238E27FC236}">
                <a16:creationId xmlns:a16="http://schemas.microsoft.com/office/drawing/2014/main" id="{136D9589-1C79-E79E-23F0-BB95936FD1AB}"/>
              </a:ext>
            </a:extLst>
          </p:cNvPr>
          <p:cNvSpPr/>
          <p:nvPr/>
        </p:nvSpPr>
        <p:spPr bwMode="auto">
          <a:xfrm>
            <a:off x="1730370" y="2923724"/>
            <a:ext cx="7237491" cy="916194"/>
          </a:xfrm>
          <a:prstGeom prst="roundRect">
            <a:avLst>
              <a:gd name="adj" fmla="val 4360"/>
            </a:avLst>
          </a:prstGeom>
          <a:solidFill>
            <a:schemeClr val="accent2"/>
          </a:solidFill>
          <a:ln w="9525" cap="flat" cmpd="sng" algn="ctr">
            <a:solidFill>
              <a:schemeClr val="accent3"/>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14" name="Freeform 11">
            <a:extLst>
              <a:ext uri="{FF2B5EF4-FFF2-40B4-BE49-F238E27FC236}">
                <a16:creationId xmlns:a16="http://schemas.microsoft.com/office/drawing/2014/main" id="{67F65FA5-50C8-6EF5-F3A2-8F7E2C319978}"/>
              </a:ext>
            </a:extLst>
          </p:cNvPr>
          <p:cNvSpPr/>
          <p:nvPr/>
        </p:nvSpPr>
        <p:spPr bwMode="auto">
          <a:xfrm>
            <a:off x="1622420" y="3036636"/>
            <a:ext cx="107950" cy="630237"/>
          </a:xfrm>
          <a:custGeom>
            <a:avLst/>
            <a:gdLst>
              <a:gd name="T0" fmla="*/ 139 w 139"/>
              <a:gd name="T1" fmla="*/ 0 h 806"/>
              <a:gd name="T2" fmla="*/ 0 w 139"/>
              <a:gd name="T3" fmla="*/ 110 h 806"/>
              <a:gd name="T4" fmla="*/ 0 w 139"/>
              <a:gd name="T5" fmla="*/ 806 h 806"/>
              <a:gd name="T6" fmla="*/ 139 w 139"/>
              <a:gd name="T7" fmla="*/ 696 h 806"/>
              <a:gd name="T8" fmla="*/ 139 w 139"/>
              <a:gd name="T9" fmla="*/ 0 h 806"/>
            </a:gdLst>
            <a:ahLst/>
            <a:cxnLst>
              <a:cxn ang="0">
                <a:pos x="T0" y="T1"/>
              </a:cxn>
              <a:cxn ang="0">
                <a:pos x="T2" y="T3"/>
              </a:cxn>
              <a:cxn ang="0">
                <a:pos x="T4" y="T5"/>
              </a:cxn>
              <a:cxn ang="0">
                <a:pos x="T6" y="T7"/>
              </a:cxn>
              <a:cxn ang="0">
                <a:pos x="T8" y="T9"/>
              </a:cxn>
            </a:cxnLst>
            <a:rect l="0" t="0" r="r" b="b"/>
            <a:pathLst>
              <a:path w="139" h="806">
                <a:moveTo>
                  <a:pt x="139" y="0"/>
                </a:moveTo>
                <a:lnTo>
                  <a:pt x="0" y="110"/>
                </a:lnTo>
                <a:lnTo>
                  <a:pt x="0" y="806"/>
                </a:lnTo>
                <a:lnTo>
                  <a:pt x="139" y="696"/>
                </a:lnTo>
                <a:lnTo>
                  <a:pt x="139" y="0"/>
                </a:lnTo>
                <a:close/>
              </a:path>
            </a:pathLst>
          </a:custGeom>
          <a:solidFill>
            <a:schemeClr val="accent1"/>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15" name="Freeform 12">
            <a:extLst>
              <a:ext uri="{FF2B5EF4-FFF2-40B4-BE49-F238E27FC236}">
                <a16:creationId xmlns:a16="http://schemas.microsoft.com/office/drawing/2014/main" id="{055B2025-21A3-E2EB-6DB5-D3A75CA9F04F}"/>
              </a:ext>
            </a:extLst>
          </p:cNvPr>
          <p:cNvSpPr/>
          <p:nvPr/>
        </p:nvSpPr>
        <p:spPr bwMode="auto">
          <a:xfrm>
            <a:off x="1622420" y="3122361"/>
            <a:ext cx="1497566" cy="544512"/>
          </a:xfrm>
          <a:custGeom>
            <a:avLst/>
            <a:gdLst>
              <a:gd name="T0" fmla="*/ 3591 w 3591"/>
              <a:gd name="T1" fmla="*/ 0 h 696"/>
              <a:gd name="T2" fmla="*/ 0 w 3591"/>
              <a:gd name="T3" fmla="*/ 0 h 696"/>
              <a:gd name="T4" fmla="*/ 0 w 3591"/>
              <a:gd name="T5" fmla="*/ 696 h 696"/>
              <a:gd name="T6" fmla="*/ 3591 w 3591"/>
              <a:gd name="T7" fmla="*/ 696 h 696"/>
              <a:gd name="T8" fmla="*/ 3383 w 3591"/>
              <a:gd name="T9" fmla="*/ 353 h 696"/>
              <a:gd name="T10" fmla="*/ 3591 w 3591"/>
              <a:gd name="T11" fmla="*/ 0 h 696"/>
            </a:gdLst>
            <a:ahLst/>
            <a:cxnLst>
              <a:cxn ang="0">
                <a:pos x="T0" y="T1"/>
              </a:cxn>
              <a:cxn ang="0">
                <a:pos x="T2" y="T3"/>
              </a:cxn>
              <a:cxn ang="0">
                <a:pos x="T4" y="T5"/>
              </a:cxn>
              <a:cxn ang="0">
                <a:pos x="T6" y="T7"/>
              </a:cxn>
              <a:cxn ang="0">
                <a:pos x="T8" y="T9"/>
              </a:cxn>
              <a:cxn ang="0">
                <a:pos x="T10" y="T11"/>
              </a:cxn>
            </a:cxnLst>
            <a:rect l="0" t="0" r="r" b="b"/>
            <a:pathLst>
              <a:path w="3591" h="696">
                <a:moveTo>
                  <a:pt x="3591" y="0"/>
                </a:moveTo>
                <a:lnTo>
                  <a:pt x="0" y="0"/>
                </a:lnTo>
                <a:lnTo>
                  <a:pt x="0" y="696"/>
                </a:lnTo>
                <a:lnTo>
                  <a:pt x="3591" y="696"/>
                </a:lnTo>
                <a:lnTo>
                  <a:pt x="3383" y="353"/>
                </a:lnTo>
                <a:lnTo>
                  <a:pt x="3591" y="0"/>
                </a:lnTo>
                <a:close/>
              </a:path>
            </a:pathLst>
          </a:custGeom>
          <a:solidFill>
            <a:schemeClr val="bg2"/>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16" name="TextBox 7">
            <a:extLst>
              <a:ext uri="{FF2B5EF4-FFF2-40B4-BE49-F238E27FC236}">
                <a16:creationId xmlns:a16="http://schemas.microsoft.com/office/drawing/2014/main" id="{7B45BDBC-CEDA-584B-1A02-E9CBF6533A78}"/>
              </a:ext>
            </a:extLst>
          </p:cNvPr>
          <p:cNvSpPr txBox="1"/>
          <p:nvPr/>
        </p:nvSpPr>
        <p:spPr>
          <a:xfrm>
            <a:off x="1876198" y="3141936"/>
            <a:ext cx="2221410" cy="492443"/>
          </a:xfrm>
          <a:prstGeom prst="rect">
            <a:avLst/>
          </a:prstGeom>
          <a:noFill/>
        </p:spPr>
        <p:txBody>
          <a:bodyPr wrap="square" rtlCol="0">
            <a:spAutoFit/>
          </a:bodyPr>
          <a:lstStyle>
            <a:defPPr>
              <a:defRPr lang="zh-CN"/>
            </a:defPPr>
            <a:lvl1pPr>
              <a:defRPr sz="2600">
                <a:solidFill>
                  <a:schemeClr val="accent1"/>
                </a:solidFill>
                <a:latin typeface="+mn-ea"/>
                <a:ea typeface="+mn-ea"/>
              </a:defRPr>
            </a:lvl1pPr>
          </a:lstStyle>
          <a:p>
            <a:r>
              <a:rPr lang="zh-CN" altLang="en-US" dirty="0">
                <a:solidFill>
                  <a:schemeClr val="accent2"/>
                </a:solidFill>
              </a:rPr>
              <a:t>条件</a:t>
            </a:r>
            <a:r>
              <a:rPr lang="en-US" altLang="zh-CN" dirty="0">
                <a:solidFill>
                  <a:schemeClr val="accent2"/>
                </a:solidFill>
              </a:rPr>
              <a:t>2</a:t>
            </a:r>
            <a:endParaRPr lang="zh-CN" altLang="en-US" dirty="0">
              <a:solidFill>
                <a:schemeClr val="accent2"/>
              </a:solidFill>
            </a:endParaRPr>
          </a:p>
        </p:txBody>
      </p:sp>
      <p:sp>
        <p:nvSpPr>
          <p:cNvPr id="17" name="矩形 16">
            <a:extLst>
              <a:ext uri="{FF2B5EF4-FFF2-40B4-BE49-F238E27FC236}">
                <a16:creationId xmlns:a16="http://schemas.microsoft.com/office/drawing/2014/main" id="{4F36883A-D678-FCFC-97EB-89056E81E959}"/>
              </a:ext>
            </a:extLst>
          </p:cNvPr>
          <p:cNvSpPr/>
          <p:nvPr/>
        </p:nvSpPr>
        <p:spPr>
          <a:xfrm>
            <a:off x="3047978" y="2978727"/>
            <a:ext cx="8108687" cy="662554"/>
          </a:xfrm>
          <a:prstGeom prst="rect">
            <a:avLst/>
          </a:prstGeom>
          <a:noFill/>
        </p:spPr>
        <p:txBody>
          <a:bodyPr wrap="square">
            <a:spAutoFit/>
          </a:bodyPr>
          <a:lstStyle/>
          <a:p>
            <a:pPr>
              <a:lnSpc>
                <a:spcPct val="150000"/>
              </a:lnSpc>
            </a:pPr>
            <a:r>
              <a:rPr lang="zh-CN" altLang="en-US" sz="2800" b="1" dirty="0">
                <a:solidFill>
                  <a:schemeClr val="accent1"/>
                </a:solidFill>
                <a:latin typeface="微软雅黑" panose="020B0503020204020204" pitchFamily="34" charset="-122"/>
                <a:ea typeface="微软雅黑" panose="020B0503020204020204" pitchFamily="34" charset="-122"/>
              </a:rPr>
              <a:t>年度应纳税所得税额不超过</a:t>
            </a:r>
            <a:r>
              <a:rPr lang="en-US" altLang="zh-CN" sz="2800" b="1" dirty="0">
                <a:solidFill>
                  <a:schemeClr val="accent1"/>
                </a:solidFill>
                <a:latin typeface="微软雅黑" panose="020B0503020204020204" pitchFamily="34" charset="-122"/>
                <a:ea typeface="微软雅黑" panose="020B0503020204020204" pitchFamily="34" charset="-122"/>
              </a:rPr>
              <a:t>300</a:t>
            </a:r>
            <a:r>
              <a:rPr lang="zh-CN" altLang="en-US" sz="2800" b="1" dirty="0">
                <a:solidFill>
                  <a:schemeClr val="accent1"/>
                </a:solidFill>
                <a:latin typeface="微软雅黑" panose="020B0503020204020204" pitchFamily="34" charset="-122"/>
                <a:ea typeface="微软雅黑" panose="020B0503020204020204" pitchFamily="34" charset="-122"/>
              </a:rPr>
              <a:t>万元</a:t>
            </a:r>
          </a:p>
        </p:txBody>
      </p:sp>
      <p:sp>
        <p:nvSpPr>
          <p:cNvPr id="19" name="矩形: 圆角 18">
            <a:extLst>
              <a:ext uri="{FF2B5EF4-FFF2-40B4-BE49-F238E27FC236}">
                <a16:creationId xmlns:a16="http://schemas.microsoft.com/office/drawing/2014/main" id="{3D7779A8-8105-CCE2-D16D-0EAD7AE8996C}"/>
              </a:ext>
            </a:extLst>
          </p:cNvPr>
          <p:cNvSpPr/>
          <p:nvPr/>
        </p:nvSpPr>
        <p:spPr bwMode="auto">
          <a:xfrm>
            <a:off x="1715768" y="3919040"/>
            <a:ext cx="7262763" cy="988414"/>
          </a:xfrm>
          <a:prstGeom prst="roundRect">
            <a:avLst>
              <a:gd name="adj" fmla="val 4360"/>
            </a:avLst>
          </a:prstGeom>
          <a:solidFill>
            <a:schemeClr val="accent2"/>
          </a:solidFill>
          <a:ln w="9525" cap="flat" cmpd="sng" algn="ctr">
            <a:solidFill>
              <a:schemeClr val="accent3"/>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20" name="Freeform 11">
            <a:extLst>
              <a:ext uri="{FF2B5EF4-FFF2-40B4-BE49-F238E27FC236}">
                <a16:creationId xmlns:a16="http://schemas.microsoft.com/office/drawing/2014/main" id="{27D0DDD7-1A4A-1052-6FDE-64BE7C7AE266}"/>
              </a:ext>
            </a:extLst>
          </p:cNvPr>
          <p:cNvSpPr/>
          <p:nvPr/>
        </p:nvSpPr>
        <p:spPr bwMode="auto">
          <a:xfrm>
            <a:off x="1607818" y="4031952"/>
            <a:ext cx="107950" cy="630237"/>
          </a:xfrm>
          <a:custGeom>
            <a:avLst/>
            <a:gdLst>
              <a:gd name="T0" fmla="*/ 139 w 139"/>
              <a:gd name="T1" fmla="*/ 0 h 806"/>
              <a:gd name="T2" fmla="*/ 0 w 139"/>
              <a:gd name="T3" fmla="*/ 110 h 806"/>
              <a:gd name="T4" fmla="*/ 0 w 139"/>
              <a:gd name="T5" fmla="*/ 806 h 806"/>
              <a:gd name="T6" fmla="*/ 139 w 139"/>
              <a:gd name="T7" fmla="*/ 696 h 806"/>
              <a:gd name="T8" fmla="*/ 139 w 139"/>
              <a:gd name="T9" fmla="*/ 0 h 806"/>
            </a:gdLst>
            <a:ahLst/>
            <a:cxnLst>
              <a:cxn ang="0">
                <a:pos x="T0" y="T1"/>
              </a:cxn>
              <a:cxn ang="0">
                <a:pos x="T2" y="T3"/>
              </a:cxn>
              <a:cxn ang="0">
                <a:pos x="T4" y="T5"/>
              </a:cxn>
              <a:cxn ang="0">
                <a:pos x="T6" y="T7"/>
              </a:cxn>
              <a:cxn ang="0">
                <a:pos x="T8" y="T9"/>
              </a:cxn>
            </a:cxnLst>
            <a:rect l="0" t="0" r="r" b="b"/>
            <a:pathLst>
              <a:path w="139" h="806">
                <a:moveTo>
                  <a:pt x="139" y="0"/>
                </a:moveTo>
                <a:lnTo>
                  <a:pt x="0" y="110"/>
                </a:lnTo>
                <a:lnTo>
                  <a:pt x="0" y="806"/>
                </a:lnTo>
                <a:lnTo>
                  <a:pt x="139" y="696"/>
                </a:lnTo>
                <a:lnTo>
                  <a:pt x="139" y="0"/>
                </a:lnTo>
                <a:close/>
              </a:path>
            </a:pathLst>
          </a:custGeom>
          <a:solidFill>
            <a:schemeClr val="accent1"/>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21" name="Freeform 12">
            <a:extLst>
              <a:ext uri="{FF2B5EF4-FFF2-40B4-BE49-F238E27FC236}">
                <a16:creationId xmlns:a16="http://schemas.microsoft.com/office/drawing/2014/main" id="{DA0F7756-76FE-23C4-1EEA-203B17663C2A}"/>
              </a:ext>
            </a:extLst>
          </p:cNvPr>
          <p:cNvSpPr/>
          <p:nvPr/>
        </p:nvSpPr>
        <p:spPr bwMode="auto">
          <a:xfrm>
            <a:off x="1607818" y="4117677"/>
            <a:ext cx="1497566" cy="544512"/>
          </a:xfrm>
          <a:custGeom>
            <a:avLst/>
            <a:gdLst>
              <a:gd name="T0" fmla="*/ 3591 w 3591"/>
              <a:gd name="T1" fmla="*/ 0 h 696"/>
              <a:gd name="T2" fmla="*/ 0 w 3591"/>
              <a:gd name="T3" fmla="*/ 0 h 696"/>
              <a:gd name="T4" fmla="*/ 0 w 3591"/>
              <a:gd name="T5" fmla="*/ 696 h 696"/>
              <a:gd name="T6" fmla="*/ 3591 w 3591"/>
              <a:gd name="T7" fmla="*/ 696 h 696"/>
              <a:gd name="T8" fmla="*/ 3383 w 3591"/>
              <a:gd name="T9" fmla="*/ 353 h 696"/>
              <a:gd name="T10" fmla="*/ 3591 w 3591"/>
              <a:gd name="T11" fmla="*/ 0 h 696"/>
            </a:gdLst>
            <a:ahLst/>
            <a:cxnLst>
              <a:cxn ang="0">
                <a:pos x="T0" y="T1"/>
              </a:cxn>
              <a:cxn ang="0">
                <a:pos x="T2" y="T3"/>
              </a:cxn>
              <a:cxn ang="0">
                <a:pos x="T4" y="T5"/>
              </a:cxn>
              <a:cxn ang="0">
                <a:pos x="T6" y="T7"/>
              </a:cxn>
              <a:cxn ang="0">
                <a:pos x="T8" y="T9"/>
              </a:cxn>
              <a:cxn ang="0">
                <a:pos x="T10" y="T11"/>
              </a:cxn>
            </a:cxnLst>
            <a:rect l="0" t="0" r="r" b="b"/>
            <a:pathLst>
              <a:path w="3591" h="696">
                <a:moveTo>
                  <a:pt x="3591" y="0"/>
                </a:moveTo>
                <a:lnTo>
                  <a:pt x="0" y="0"/>
                </a:lnTo>
                <a:lnTo>
                  <a:pt x="0" y="696"/>
                </a:lnTo>
                <a:lnTo>
                  <a:pt x="3591" y="696"/>
                </a:lnTo>
                <a:lnTo>
                  <a:pt x="3383" y="353"/>
                </a:lnTo>
                <a:lnTo>
                  <a:pt x="3591" y="0"/>
                </a:lnTo>
                <a:close/>
              </a:path>
            </a:pathLst>
          </a:custGeom>
          <a:solidFill>
            <a:schemeClr val="bg2"/>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22" name="TextBox 7">
            <a:extLst>
              <a:ext uri="{FF2B5EF4-FFF2-40B4-BE49-F238E27FC236}">
                <a16:creationId xmlns:a16="http://schemas.microsoft.com/office/drawing/2014/main" id="{9BC83919-2910-B4B6-9518-EBD1C5003FF0}"/>
              </a:ext>
            </a:extLst>
          </p:cNvPr>
          <p:cNvSpPr txBox="1"/>
          <p:nvPr/>
        </p:nvSpPr>
        <p:spPr>
          <a:xfrm>
            <a:off x="1861596" y="4137252"/>
            <a:ext cx="2221410" cy="492443"/>
          </a:xfrm>
          <a:prstGeom prst="rect">
            <a:avLst/>
          </a:prstGeom>
          <a:noFill/>
        </p:spPr>
        <p:txBody>
          <a:bodyPr wrap="square" rtlCol="0">
            <a:spAutoFit/>
          </a:bodyPr>
          <a:lstStyle>
            <a:defPPr>
              <a:defRPr lang="zh-CN"/>
            </a:defPPr>
            <a:lvl1pPr>
              <a:defRPr sz="2600">
                <a:solidFill>
                  <a:schemeClr val="accent1"/>
                </a:solidFill>
                <a:latin typeface="+mn-ea"/>
                <a:ea typeface="+mn-ea"/>
              </a:defRPr>
            </a:lvl1pPr>
          </a:lstStyle>
          <a:p>
            <a:r>
              <a:rPr lang="zh-CN" altLang="en-US" dirty="0">
                <a:solidFill>
                  <a:schemeClr val="accent2"/>
                </a:solidFill>
              </a:rPr>
              <a:t>条件</a:t>
            </a:r>
            <a:r>
              <a:rPr lang="en-US" altLang="zh-CN" dirty="0">
                <a:solidFill>
                  <a:schemeClr val="accent2"/>
                </a:solidFill>
              </a:rPr>
              <a:t>3</a:t>
            </a:r>
            <a:endParaRPr lang="zh-CN" altLang="en-US" dirty="0">
              <a:solidFill>
                <a:schemeClr val="accent2"/>
              </a:solidFill>
            </a:endParaRPr>
          </a:p>
        </p:txBody>
      </p:sp>
      <p:sp>
        <p:nvSpPr>
          <p:cNvPr id="23" name="矩形 22">
            <a:extLst>
              <a:ext uri="{FF2B5EF4-FFF2-40B4-BE49-F238E27FC236}">
                <a16:creationId xmlns:a16="http://schemas.microsoft.com/office/drawing/2014/main" id="{7CE1A8AE-2573-7D7B-5FEE-5C3DEB4C157F}"/>
              </a:ext>
            </a:extLst>
          </p:cNvPr>
          <p:cNvSpPr/>
          <p:nvPr/>
        </p:nvSpPr>
        <p:spPr>
          <a:xfrm>
            <a:off x="3033376" y="3954346"/>
            <a:ext cx="8108687" cy="662554"/>
          </a:xfrm>
          <a:prstGeom prst="rect">
            <a:avLst/>
          </a:prstGeom>
          <a:noFill/>
        </p:spPr>
        <p:txBody>
          <a:bodyPr wrap="square">
            <a:spAutoFit/>
          </a:bodyPr>
          <a:lstStyle/>
          <a:p>
            <a:pPr>
              <a:lnSpc>
                <a:spcPct val="150000"/>
              </a:lnSpc>
            </a:pPr>
            <a:r>
              <a:rPr lang="zh-CN" altLang="en-US" sz="2800" b="1" dirty="0">
                <a:solidFill>
                  <a:schemeClr val="accent1"/>
                </a:solidFill>
                <a:latin typeface="微软雅黑" panose="020B0503020204020204" pitchFamily="34" charset="-122"/>
                <a:ea typeface="微软雅黑" panose="020B0503020204020204" pitchFamily="34" charset="-122"/>
              </a:rPr>
              <a:t>从业人数不超过</a:t>
            </a:r>
            <a:r>
              <a:rPr lang="en-US" altLang="zh-CN" sz="2800" b="1" dirty="0">
                <a:solidFill>
                  <a:schemeClr val="accent1"/>
                </a:solidFill>
                <a:latin typeface="微软雅黑" panose="020B0503020204020204" pitchFamily="34" charset="-122"/>
                <a:ea typeface="微软雅黑" panose="020B0503020204020204" pitchFamily="34" charset="-122"/>
              </a:rPr>
              <a:t>300</a:t>
            </a:r>
            <a:r>
              <a:rPr lang="zh-CN" altLang="en-US" sz="2800" b="1" dirty="0">
                <a:solidFill>
                  <a:schemeClr val="accent1"/>
                </a:solidFill>
                <a:latin typeface="微软雅黑" panose="020B0503020204020204" pitchFamily="34" charset="-122"/>
                <a:ea typeface="微软雅黑" panose="020B0503020204020204" pitchFamily="34" charset="-122"/>
              </a:rPr>
              <a:t>人</a:t>
            </a:r>
            <a:endParaRPr lang="zh-CN" altLang="en-US" sz="3200" b="1" dirty="0">
              <a:solidFill>
                <a:schemeClr val="accent1"/>
              </a:solidFill>
              <a:latin typeface="微软雅黑" panose="020B0503020204020204" pitchFamily="34" charset="-122"/>
              <a:ea typeface="微软雅黑" panose="020B0503020204020204" pitchFamily="34" charset="-122"/>
            </a:endParaRPr>
          </a:p>
        </p:txBody>
      </p:sp>
      <p:sp>
        <p:nvSpPr>
          <p:cNvPr id="24" name="矩形: 圆角 23">
            <a:extLst>
              <a:ext uri="{FF2B5EF4-FFF2-40B4-BE49-F238E27FC236}">
                <a16:creationId xmlns:a16="http://schemas.microsoft.com/office/drawing/2014/main" id="{732F8117-E52F-C251-658E-2E876D22FF52}"/>
              </a:ext>
            </a:extLst>
          </p:cNvPr>
          <p:cNvSpPr/>
          <p:nvPr/>
        </p:nvSpPr>
        <p:spPr bwMode="auto">
          <a:xfrm>
            <a:off x="1715768" y="4939948"/>
            <a:ext cx="7309499" cy="988414"/>
          </a:xfrm>
          <a:prstGeom prst="roundRect">
            <a:avLst>
              <a:gd name="adj" fmla="val 4360"/>
            </a:avLst>
          </a:prstGeom>
          <a:solidFill>
            <a:schemeClr val="accent2"/>
          </a:solidFill>
          <a:ln w="9525" cap="flat" cmpd="sng" algn="ctr">
            <a:solidFill>
              <a:schemeClr val="accent3"/>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25" name="Freeform 11">
            <a:extLst>
              <a:ext uri="{FF2B5EF4-FFF2-40B4-BE49-F238E27FC236}">
                <a16:creationId xmlns:a16="http://schemas.microsoft.com/office/drawing/2014/main" id="{70CCD229-1D87-202A-0EBC-CD91FBC7E92C}"/>
              </a:ext>
            </a:extLst>
          </p:cNvPr>
          <p:cNvSpPr/>
          <p:nvPr/>
        </p:nvSpPr>
        <p:spPr bwMode="auto">
          <a:xfrm>
            <a:off x="1607818" y="5052860"/>
            <a:ext cx="107950" cy="630237"/>
          </a:xfrm>
          <a:custGeom>
            <a:avLst/>
            <a:gdLst>
              <a:gd name="T0" fmla="*/ 139 w 139"/>
              <a:gd name="T1" fmla="*/ 0 h 806"/>
              <a:gd name="T2" fmla="*/ 0 w 139"/>
              <a:gd name="T3" fmla="*/ 110 h 806"/>
              <a:gd name="T4" fmla="*/ 0 w 139"/>
              <a:gd name="T5" fmla="*/ 806 h 806"/>
              <a:gd name="T6" fmla="*/ 139 w 139"/>
              <a:gd name="T7" fmla="*/ 696 h 806"/>
              <a:gd name="T8" fmla="*/ 139 w 139"/>
              <a:gd name="T9" fmla="*/ 0 h 806"/>
            </a:gdLst>
            <a:ahLst/>
            <a:cxnLst>
              <a:cxn ang="0">
                <a:pos x="T0" y="T1"/>
              </a:cxn>
              <a:cxn ang="0">
                <a:pos x="T2" y="T3"/>
              </a:cxn>
              <a:cxn ang="0">
                <a:pos x="T4" y="T5"/>
              </a:cxn>
              <a:cxn ang="0">
                <a:pos x="T6" y="T7"/>
              </a:cxn>
              <a:cxn ang="0">
                <a:pos x="T8" y="T9"/>
              </a:cxn>
            </a:cxnLst>
            <a:rect l="0" t="0" r="r" b="b"/>
            <a:pathLst>
              <a:path w="139" h="806">
                <a:moveTo>
                  <a:pt x="139" y="0"/>
                </a:moveTo>
                <a:lnTo>
                  <a:pt x="0" y="110"/>
                </a:lnTo>
                <a:lnTo>
                  <a:pt x="0" y="806"/>
                </a:lnTo>
                <a:lnTo>
                  <a:pt x="139" y="696"/>
                </a:lnTo>
                <a:lnTo>
                  <a:pt x="139" y="0"/>
                </a:lnTo>
                <a:close/>
              </a:path>
            </a:pathLst>
          </a:custGeom>
          <a:solidFill>
            <a:schemeClr val="accent1"/>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26" name="Freeform 12">
            <a:extLst>
              <a:ext uri="{FF2B5EF4-FFF2-40B4-BE49-F238E27FC236}">
                <a16:creationId xmlns:a16="http://schemas.microsoft.com/office/drawing/2014/main" id="{8F5A83B2-7774-15A3-4FC3-CB624BB8E8CE}"/>
              </a:ext>
            </a:extLst>
          </p:cNvPr>
          <p:cNvSpPr/>
          <p:nvPr/>
        </p:nvSpPr>
        <p:spPr bwMode="auto">
          <a:xfrm>
            <a:off x="1607818" y="5138585"/>
            <a:ext cx="1497566" cy="544512"/>
          </a:xfrm>
          <a:custGeom>
            <a:avLst/>
            <a:gdLst>
              <a:gd name="T0" fmla="*/ 3591 w 3591"/>
              <a:gd name="T1" fmla="*/ 0 h 696"/>
              <a:gd name="T2" fmla="*/ 0 w 3591"/>
              <a:gd name="T3" fmla="*/ 0 h 696"/>
              <a:gd name="T4" fmla="*/ 0 w 3591"/>
              <a:gd name="T5" fmla="*/ 696 h 696"/>
              <a:gd name="T6" fmla="*/ 3591 w 3591"/>
              <a:gd name="T7" fmla="*/ 696 h 696"/>
              <a:gd name="T8" fmla="*/ 3383 w 3591"/>
              <a:gd name="T9" fmla="*/ 353 h 696"/>
              <a:gd name="T10" fmla="*/ 3591 w 3591"/>
              <a:gd name="T11" fmla="*/ 0 h 696"/>
            </a:gdLst>
            <a:ahLst/>
            <a:cxnLst>
              <a:cxn ang="0">
                <a:pos x="T0" y="T1"/>
              </a:cxn>
              <a:cxn ang="0">
                <a:pos x="T2" y="T3"/>
              </a:cxn>
              <a:cxn ang="0">
                <a:pos x="T4" y="T5"/>
              </a:cxn>
              <a:cxn ang="0">
                <a:pos x="T6" y="T7"/>
              </a:cxn>
              <a:cxn ang="0">
                <a:pos x="T8" y="T9"/>
              </a:cxn>
              <a:cxn ang="0">
                <a:pos x="T10" y="T11"/>
              </a:cxn>
            </a:cxnLst>
            <a:rect l="0" t="0" r="r" b="b"/>
            <a:pathLst>
              <a:path w="3591" h="696">
                <a:moveTo>
                  <a:pt x="3591" y="0"/>
                </a:moveTo>
                <a:lnTo>
                  <a:pt x="0" y="0"/>
                </a:lnTo>
                <a:lnTo>
                  <a:pt x="0" y="696"/>
                </a:lnTo>
                <a:lnTo>
                  <a:pt x="3591" y="696"/>
                </a:lnTo>
                <a:lnTo>
                  <a:pt x="3383" y="353"/>
                </a:lnTo>
                <a:lnTo>
                  <a:pt x="3591" y="0"/>
                </a:lnTo>
                <a:close/>
              </a:path>
            </a:pathLst>
          </a:custGeom>
          <a:solidFill>
            <a:schemeClr val="bg2"/>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27" name="TextBox 7">
            <a:extLst>
              <a:ext uri="{FF2B5EF4-FFF2-40B4-BE49-F238E27FC236}">
                <a16:creationId xmlns:a16="http://schemas.microsoft.com/office/drawing/2014/main" id="{FBEDA466-E99B-6C95-EE9C-74300776FC21}"/>
              </a:ext>
            </a:extLst>
          </p:cNvPr>
          <p:cNvSpPr txBox="1"/>
          <p:nvPr/>
        </p:nvSpPr>
        <p:spPr>
          <a:xfrm>
            <a:off x="1861596" y="5158160"/>
            <a:ext cx="2221410" cy="492443"/>
          </a:xfrm>
          <a:prstGeom prst="rect">
            <a:avLst/>
          </a:prstGeom>
          <a:noFill/>
        </p:spPr>
        <p:txBody>
          <a:bodyPr wrap="square" rtlCol="0">
            <a:spAutoFit/>
          </a:bodyPr>
          <a:lstStyle>
            <a:defPPr>
              <a:defRPr lang="zh-CN"/>
            </a:defPPr>
            <a:lvl1pPr>
              <a:defRPr sz="2600">
                <a:solidFill>
                  <a:schemeClr val="accent1"/>
                </a:solidFill>
                <a:latin typeface="+mn-ea"/>
                <a:ea typeface="+mn-ea"/>
              </a:defRPr>
            </a:lvl1pPr>
          </a:lstStyle>
          <a:p>
            <a:r>
              <a:rPr lang="zh-CN" altLang="en-US" dirty="0">
                <a:solidFill>
                  <a:schemeClr val="accent2"/>
                </a:solidFill>
              </a:rPr>
              <a:t>条件</a:t>
            </a:r>
            <a:r>
              <a:rPr lang="en-US" altLang="zh-CN" dirty="0">
                <a:solidFill>
                  <a:schemeClr val="accent2"/>
                </a:solidFill>
              </a:rPr>
              <a:t>4</a:t>
            </a:r>
            <a:endParaRPr lang="zh-CN" altLang="en-US" dirty="0">
              <a:solidFill>
                <a:schemeClr val="accent2"/>
              </a:solidFill>
            </a:endParaRPr>
          </a:p>
        </p:txBody>
      </p:sp>
      <p:sp>
        <p:nvSpPr>
          <p:cNvPr id="28" name="矩形 27">
            <a:extLst>
              <a:ext uri="{FF2B5EF4-FFF2-40B4-BE49-F238E27FC236}">
                <a16:creationId xmlns:a16="http://schemas.microsoft.com/office/drawing/2014/main" id="{ABC8027E-8F3E-5EF9-FCA8-A9B4097B5BC2}"/>
              </a:ext>
            </a:extLst>
          </p:cNvPr>
          <p:cNvSpPr/>
          <p:nvPr/>
        </p:nvSpPr>
        <p:spPr>
          <a:xfrm>
            <a:off x="3033376" y="5006632"/>
            <a:ext cx="8108687" cy="662554"/>
          </a:xfrm>
          <a:prstGeom prst="rect">
            <a:avLst/>
          </a:prstGeom>
          <a:noFill/>
        </p:spPr>
        <p:txBody>
          <a:bodyPr wrap="square">
            <a:spAutoFit/>
          </a:bodyPr>
          <a:lstStyle/>
          <a:p>
            <a:pPr>
              <a:lnSpc>
                <a:spcPct val="150000"/>
              </a:lnSpc>
            </a:pPr>
            <a:r>
              <a:rPr lang="zh-CN" altLang="en-US" sz="2800" b="1" dirty="0">
                <a:solidFill>
                  <a:schemeClr val="accent1"/>
                </a:solidFill>
                <a:latin typeface="微软雅黑" panose="020B0503020204020204" pitchFamily="34" charset="-122"/>
                <a:ea typeface="微软雅黑" panose="020B0503020204020204" pitchFamily="34" charset="-122"/>
              </a:rPr>
              <a:t>资产总额不超过</a:t>
            </a:r>
            <a:r>
              <a:rPr lang="en-US" altLang="zh-CN" sz="2800" b="1" dirty="0">
                <a:solidFill>
                  <a:schemeClr val="accent1"/>
                </a:solidFill>
                <a:latin typeface="微软雅黑" panose="020B0503020204020204" pitchFamily="34" charset="-122"/>
                <a:ea typeface="微软雅黑" panose="020B0503020204020204" pitchFamily="34" charset="-122"/>
              </a:rPr>
              <a:t>5000</a:t>
            </a:r>
            <a:r>
              <a:rPr lang="zh-CN" altLang="en-US" sz="2800" b="1" dirty="0">
                <a:solidFill>
                  <a:schemeClr val="accent1"/>
                </a:solidFill>
                <a:latin typeface="微软雅黑" panose="020B0503020204020204" pitchFamily="34" charset="-122"/>
                <a:ea typeface="微软雅黑" panose="020B0503020204020204" pitchFamily="34" charset="-122"/>
              </a:rPr>
              <a:t>万元</a:t>
            </a:r>
          </a:p>
        </p:txBody>
      </p:sp>
      <p:sp>
        <p:nvSpPr>
          <p:cNvPr id="2" name="Freeform 5">
            <a:extLst>
              <a:ext uri="{FF2B5EF4-FFF2-40B4-BE49-F238E27FC236}">
                <a16:creationId xmlns:a16="http://schemas.microsoft.com/office/drawing/2014/main" id="{5FB56384-00B1-9E90-A9B5-6B74004E3EA2}"/>
              </a:ext>
            </a:extLst>
          </p:cNvPr>
          <p:cNvSpPr/>
          <p:nvPr/>
        </p:nvSpPr>
        <p:spPr bwMode="auto">
          <a:xfrm flipH="1">
            <a:off x="8967861" y="0"/>
            <a:ext cx="3251200" cy="6858000"/>
          </a:xfrm>
          <a:custGeom>
            <a:avLst/>
            <a:gdLst>
              <a:gd name="T0" fmla="*/ 1492 w 4271"/>
              <a:gd name="T1" fmla="*/ 0 h 9000"/>
              <a:gd name="T2" fmla="*/ 4270 w 4271"/>
              <a:gd name="T3" fmla="*/ 0 h 9000"/>
              <a:gd name="T4" fmla="*/ 2778 w 4271"/>
              <a:gd name="T5" fmla="*/ 4497 h 9000"/>
              <a:gd name="T6" fmla="*/ 4271 w 4271"/>
              <a:gd name="T7" fmla="*/ 9000 h 9000"/>
              <a:gd name="T8" fmla="*/ 1493 w 4271"/>
              <a:gd name="T9" fmla="*/ 9000 h 9000"/>
              <a:gd name="T10" fmla="*/ 0 w 4271"/>
              <a:gd name="T11" fmla="*/ 4497 h 9000"/>
              <a:gd name="T12" fmla="*/ 1492 w 4271"/>
              <a:gd name="T13" fmla="*/ 0 h 9000"/>
            </a:gdLst>
            <a:ahLst/>
            <a:cxnLst>
              <a:cxn ang="0">
                <a:pos x="T0" y="T1"/>
              </a:cxn>
              <a:cxn ang="0">
                <a:pos x="T2" y="T3"/>
              </a:cxn>
              <a:cxn ang="0">
                <a:pos x="T4" y="T5"/>
              </a:cxn>
              <a:cxn ang="0">
                <a:pos x="T6" y="T7"/>
              </a:cxn>
              <a:cxn ang="0">
                <a:pos x="T8" y="T9"/>
              </a:cxn>
              <a:cxn ang="0">
                <a:pos x="T10" y="T11"/>
              </a:cxn>
              <a:cxn ang="0">
                <a:pos x="T12" y="T13"/>
              </a:cxn>
            </a:cxnLst>
            <a:rect l="0" t="0" r="r" b="b"/>
            <a:pathLst>
              <a:path w="4271" h="9000">
                <a:moveTo>
                  <a:pt x="1492" y="0"/>
                </a:moveTo>
                <a:lnTo>
                  <a:pt x="4270" y="0"/>
                </a:lnTo>
                <a:lnTo>
                  <a:pt x="2778" y="4497"/>
                </a:lnTo>
                <a:lnTo>
                  <a:pt x="4271" y="9000"/>
                </a:lnTo>
                <a:lnTo>
                  <a:pt x="1493" y="9000"/>
                </a:lnTo>
                <a:lnTo>
                  <a:pt x="0" y="4497"/>
                </a:lnTo>
                <a:lnTo>
                  <a:pt x="1492" y="0"/>
                </a:lnTo>
                <a:close/>
              </a:path>
            </a:pathLst>
          </a:custGeom>
          <a:blipFill>
            <a:blip r:embed="rId3"/>
            <a:stretch>
              <a:fillRect/>
            </a:stretch>
          </a:blipFill>
          <a:ln>
            <a:noFill/>
          </a:ln>
        </p:spPr>
        <p:txBody>
          <a:bodyPr vert="horz" wrap="square" lIns="91440" tIns="45720" rIns="91440" bIns="45720" numCol="1" anchor="t" anchorCtr="0" compatLnSpc="1"/>
          <a:lstStyle/>
          <a:p>
            <a:endParaRPr lang="zh-CN" altLang="en-US"/>
          </a:p>
        </p:txBody>
      </p:sp>
      <p:sp>
        <p:nvSpPr>
          <p:cNvPr id="29" name="矩形 28">
            <a:extLst>
              <a:ext uri="{FF2B5EF4-FFF2-40B4-BE49-F238E27FC236}">
                <a16:creationId xmlns:a16="http://schemas.microsoft.com/office/drawing/2014/main" id="{0F3F9E13-9006-7712-6FC6-A0BBE92C8280}"/>
              </a:ext>
            </a:extLst>
          </p:cNvPr>
          <p:cNvSpPr/>
          <p:nvPr/>
        </p:nvSpPr>
        <p:spPr>
          <a:xfrm>
            <a:off x="2986903" y="1995669"/>
            <a:ext cx="8108687" cy="662554"/>
          </a:xfrm>
          <a:prstGeom prst="rect">
            <a:avLst/>
          </a:prstGeom>
          <a:noFill/>
        </p:spPr>
        <p:txBody>
          <a:bodyPr wrap="square">
            <a:spAutoFit/>
          </a:bodyPr>
          <a:lstStyle/>
          <a:p>
            <a:pPr>
              <a:lnSpc>
                <a:spcPct val="150000"/>
              </a:lnSpc>
            </a:pPr>
            <a:r>
              <a:rPr lang="zh-CN" altLang="en-US" sz="2800" b="1" dirty="0">
                <a:solidFill>
                  <a:schemeClr val="accent1"/>
                </a:solidFill>
                <a:latin typeface="微软雅黑" panose="020B0503020204020204" pitchFamily="34" charset="-122"/>
                <a:ea typeface="微软雅黑" panose="020B0503020204020204" pitchFamily="34" charset="-122"/>
              </a:rPr>
              <a:t>从事国家非限制和禁止行业</a:t>
            </a:r>
          </a:p>
        </p:txBody>
      </p:sp>
    </p:spTree>
    <p:extLst>
      <p:ext uri="{BB962C8B-B14F-4D97-AF65-F5344CB8AC3E}">
        <p14:creationId xmlns:p14="http://schemas.microsoft.com/office/powerpoint/2010/main" val="4026235575"/>
      </p:ext>
    </p:extLst>
  </p:cSld>
  <p:clrMapOvr>
    <a:masterClrMapping/>
  </p:clrMapOvr>
  <p:transition spd="slow" advTm="3000">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p:nvPr/>
        </p:nvSpPr>
        <p:spPr bwMode="auto">
          <a:xfrm>
            <a:off x="697781" y="1855788"/>
            <a:ext cx="736600" cy="1571625"/>
          </a:xfrm>
          <a:custGeom>
            <a:avLst/>
            <a:gdLst>
              <a:gd name="T0" fmla="*/ 0 w 968"/>
              <a:gd name="T1" fmla="*/ 0 h 2062"/>
              <a:gd name="T2" fmla="*/ 305 w 968"/>
              <a:gd name="T3" fmla="*/ 0 h 2062"/>
              <a:gd name="T4" fmla="*/ 968 w 968"/>
              <a:gd name="T5" fmla="*/ 2062 h 2062"/>
              <a:gd name="T6" fmla="*/ 663 w 968"/>
              <a:gd name="T7" fmla="*/ 2062 h 2062"/>
              <a:gd name="T8" fmla="*/ 0 w 968"/>
              <a:gd name="T9" fmla="*/ 0 h 2062"/>
            </a:gdLst>
            <a:ahLst/>
            <a:cxnLst>
              <a:cxn ang="0">
                <a:pos x="T0" y="T1"/>
              </a:cxn>
              <a:cxn ang="0">
                <a:pos x="T2" y="T3"/>
              </a:cxn>
              <a:cxn ang="0">
                <a:pos x="T4" y="T5"/>
              </a:cxn>
              <a:cxn ang="0">
                <a:pos x="T6" y="T7"/>
              </a:cxn>
              <a:cxn ang="0">
                <a:pos x="T8" y="T9"/>
              </a:cxn>
            </a:cxnLst>
            <a:rect l="0" t="0" r="r" b="b"/>
            <a:pathLst>
              <a:path w="968" h="2062">
                <a:moveTo>
                  <a:pt x="0" y="0"/>
                </a:moveTo>
                <a:lnTo>
                  <a:pt x="305" y="0"/>
                </a:lnTo>
                <a:lnTo>
                  <a:pt x="968" y="2062"/>
                </a:lnTo>
                <a:lnTo>
                  <a:pt x="663" y="2062"/>
                </a:lnTo>
                <a:lnTo>
                  <a:pt x="0" y="0"/>
                </a:lnTo>
                <a:close/>
              </a:path>
            </a:pathLst>
          </a:custGeom>
          <a:solidFill>
            <a:srgbClr val="28424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 name="Freeform 8"/>
          <p:cNvSpPr/>
          <p:nvPr/>
        </p:nvSpPr>
        <p:spPr bwMode="auto">
          <a:xfrm>
            <a:off x="697781" y="3427413"/>
            <a:ext cx="736600" cy="1571625"/>
          </a:xfrm>
          <a:custGeom>
            <a:avLst/>
            <a:gdLst>
              <a:gd name="T0" fmla="*/ 968 w 968"/>
              <a:gd name="T1" fmla="*/ 0 h 2063"/>
              <a:gd name="T2" fmla="*/ 305 w 968"/>
              <a:gd name="T3" fmla="*/ 2063 h 2063"/>
              <a:gd name="T4" fmla="*/ 0 w 968"/>
              <a:gd name="T5" fmla="*/ 2063 h 2063"/>
              <a:gd name="T6" fmla="*/ 663 w 968"/>
              <a:gd name="T7" fmla="*/ 0 h 2063"/>
              <a:gd name="T8" fmla="*/ 968 w 968"/>
              <a:gd name="T9" fmla="*/ 0 h 2063"/>
            </a:gdLst>
            <a:ahLst/>
            <a:cxnLst>
              <a:cxn ang="0">
                <a:pos x="T0" y="T1"/>
              </a:cxn>
              <a:cxn ang="0">
                <a:pos x="T2" y="T3"/>
              </a:cxn>
              <a:cxn ang="0">
                <a:pos x="T4" y="T5"/>
              </a:cxn>
              <a:cxn ang="0">
                <a:pos x="T6" y="T7"/>
              </a:cxn>
              <a:cxn ang="0">
                <a:pos x="T8" y="T9"/>
              </a:cxn>
            </a:cxnLst>
            <a:rect l="0" t="0" r="r" b="b"/>
            <a:pathLst>
              <a:path w="968" h="2063">
                <a:moveTo>
                  <a:pt x="968" y="0"/>
                </a:moveTo>
                <a:lnTo>
                  <a:pt x="305" y="2063"/>
                </a:lnTo>
                <a:lnTo>
                  <a:pt x="0" y="2063"/>
                </a:lnTo>
                <a:lnTo>
                  <a:pt x="663" y="0"/>
                </a:lnTo>
                <a:lnTo>
                  <a:pt x="968" y="0"/>
                </a:lnTo>
                <a:close/>
              </a:path>
            </a:pathLst>
          </a:custGeom>
          <a:solidFill>
            <a:srgbClr val="008F8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cxnSp>
        <p:nvCxnSpPr>
          <p:cNvPr id="11" name="直接连接符 10">
            <a:extLst>
              <a:ext uri="{FF2B5EF4-FFF2-40B4-BE49-F238E27FC236}">
                <a16:creationId xmlns:a16="http://schemas.microsoft.com/office/drawing/2014/main" id="{F8059386-6927-3425-53C0-05E280FAA31C}"/>
              </a:ext>
            </a:extLst>
          </p:cNvPr>
          <p:cNvCxnSpPr/>
          <p:nvPr/>
        </p:nvCxnSpPr>
        <p:spPr bwMode="auto">
          <a:xfrm>
            <a:off x="625773" y="1715297"/>
            <a:ext cx="10404423" cy="0"/>
          </a:xfrm>
          <a:prstGeom prst="line">
            <a:avLst/>
          </a:prstGeom>
          <a:solidFill>
            <a:schemeClr val="accent1"/>
          </a:solidFill>
          <a:ln w="9525" cap="flat" cmpd="sng" algn="ctr">
            <a:solidFill>
              <a:schemeClr val="accent3"/>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7">
            <a:extLst>
              <a:ext uri="{FF2B5EF4-FFF2-40B4-BE49-F238E27FC236}">
                <a16:creationId xmlns:a16="http://schemas.microsoft.com/office/drawing/2014/main" id="{09AF8E38-78E0-50F7-8466-197EC269058B}"/>
              </a:ext>
            </a:extLst>
          </p:cNvPr>
          <p:cNvSpPr txBox="1"/>
          <p:nvPr/>
        </p:nvSpPr>
        <p:spPr>
          <a:xfrm>
            <a:off x="1705893" y="620688"/>
            <a:ext cx="7118934" cy="923330"/>
          </a:xfrm>
          <a:prstGeom prst="rect">
            <a:avLst/>
          </a:prstGeom>
          <a:noFill/>
        </p:spPr>
        <p:txBody>
          <a:bodyPr wrap="square" rtlCol="0">
            <a:spAutoFit/>
          </a:bodyPr>
          <a:lstStyle/>
          <a:p>
            <a:pPr>
              <a:defRPr/>
            </a:pPr>
            <a:r>
              <a:rPr lang="zh-CN" altLang="en-US" sz="5400" b="1" dirty="0">
                <a:latin typeface="微软雅黑" panose="020B0503020204020204" pitchFamily="34" charset="-122"/>
                <a:ea typeface="微软雅黑" panose="020B0503020204020204" pitchFamily="34" charset="-122"/>
              </a:rPr>
              <a:t>企业所得税</a:t>
            </a:r>
            <a:r>
              <a:rPr lang="zh-CN" altLang="en-US" sz="4400" b="1" dirty="0">
                <a:latin typeface="微软雅黑" panose="020B0503020204020204" pitchFamily="34" charset="-122"/>
                <a:ea typeface="微软雅黑" panose="020B0503020204020204" pitchFamily="34" charset="-122"/>
              </a:rPr>
              <a:t>小型微利企业</a:t>
            </a:r>
          </a:p>
        </p:txBody>
      </p:sp>
      <p:sp>
        <p:nvSpPr>
          <p:cNvPr id="19" name="矩形: 圆角 18">
            <a:extLst>
              <a:ext uri="{FF2B5EF4-FFF2-40B4-BE49-F238E27FC236}">
                <a16:creationId xmlns:a16="http://schemas.microsoft.com/office/drawing/2014/main" id="{3D7779A8-8105-CCE2-D16D-0EAD7AE8996C}"/>
              </a:ext>
            </a:extLst>
          </p:cNvPr>
          <p:cNvSpPr/>
          <p:nvPr/>
        </p:nvSpPr>
        <p:spPr bwMode="auto">
          <a:xfrm>
            <a:off x="1715768" y="1916832"/>
            <a:ext cx="7109059" cy="895458"/>
          </a:xfrm>
          <a:prstGeom prst="roundRect">
            <a:avLst>
              <a:gd name="adj" fmla="val 4360"/>
            </a:avLst>
          </a:prstGeom>
          <a:solidFill>
            <a:schemeClr val="accent2"/>
          </a:solidFill>
          <a:ln w="9525" cap="flat" cmpd="sng" algn="ctr">
            <a:solidFill>
              <a:schemeClr val="accent3"/>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20" name="Freeform 11">
            <a:extLst>
              <a:ext uri="{FF2B5EF4-FFF2-40B4-BE49-F238E27FC236}">
                <a16:creationId xmlns:a16="http://schemas.microsoft.com/office/drawing/2014/main" id="{27D0DDD7-1A4A-1052-6FDE-64BE7C7AE266}"/>
              </a:ext>
            </a:extLst>
          </p:cNvPr>
          <p:cNvSpPr/>
          <p:nvPr/>
        </p:nvSpPr>
        <p:spPr bwMode="auto">
          <a:xfrm>
            <a:off x="1607818" y="2029744"/>
            <a:ext cx="107950" cy="630237"/>
          </a:xfrm>
          <a:custGeom>
            <a:avLst/>
            <a:gdLst>
              <a:gd name="T0" fmla="*/ 139 w 139"/>
              <a:gd name="T1" fmla="*/ 0 h 806"/>
              <a:gd name="T2" fmla="*/ 0 w 139"/>
              <a:gd name="T3" fmla="*/ 110 h 806"/>
              <a:gd name="T4" fmla="*/ 0 w 139"/>
              <a:gd name="T5" fmla="*/ 806 h 806"/>
              <a:gd name="T6" fmla="*/ 139 w 139"/>
              <a:gd name="T7" fmla="*/ 696 h 806"/>
              <a:gd name="T8" fmla="*/ 139 w 139"/>
              <a:gd name="T9" fmla="*/ 0 h 806"/>
            </a:gdLst>
            <a:ahLst/>
            <a:cxnLst>
              <a:cxn ang="0">
                <a:pos x="T0" y="T1"/>
              </a:cxn>
              <a:cxn ang="0">
                <a:pos x="T2" y="T3"/>
              </a:cxn>
              <a:cxn ang="0">
                <a:pos x="T4" y="T5"/>
              </a:cxn>
              <a:cxn ang="0">
                <a:pos x="T6" y="T7"/>
              </a:cxn>
              <a:cxn ang="0">
                <a:pos x="T8" y="T9"/>
              </a:cxn>
            </a:cxnLst>
            <a:rect l="0" t="0" r="r" b="b"/>
            <a:pathLst>
              <a:path w="139" h="806">
                <a:moveTo>
                  <a:pt x="139" y="0"/>
                </a:moveTo>
                <a:lnTo>
                  <a:pt x="0" y="110"/>
                </a:lnTo>
                <a:lnTo>
                  <a:pt x="0" y="806"/>
                </a:lnTo>
                <a:lnTo>
                  <a:pt x="139" y="696"/>
                </a:lnTo>
                <a:lnTo>
                  <a:pt x="139" y="0"/>
                </a:lnTo>
                <a:close/>
              </a:path>
            </a:pathLst>
          </a:custGeom>
          <a:solidFill>
            <a:schemeClr val="accent1"/>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21" name="Freeform 12">
            <a:extLst>
              <a:ext uri="{FF2B5EF4-FFF2-40B4-BE49-F238E27FC236}">
                <a16:creationId xmlns:a16="http://schemas.microsoft.com/office/drawing/2014/main" id="{DA0F7756-76FE-23C4-1EEA-203B17663C2A}"/>
              </a:ext>
            </a:extLst>
          </p:cNvPr>
          <p:cNvSpPr/>
          <p:nvPr/>
        </p:nvSpPr>
        <p:spPr bwMode="auto">
          <a:xfrm>
            <a:off x="1607818" y="2115469"/>
            <a:ext cx="1497566" cy="544512"/>
          </a:xfrm>
          <a:custGeom>
            <a:avLst/>
            <a:gdLst>
              <a:gd name="T0" fmla="*/ 3591 w 3591"/>
              <a:gd name="T1" fmla="*/ 0 h 696"/>
              <a:gd name="T2" fmla="*/ 0 w 3591"/>
              <a:gd name="T3" fmla="*/ 0 h 696"/>
              <a:gd name="T4" fmla="*/ 0 w 3591"/>
              <a:gd name="T5" fmla="*/ 696 h 696"/>
              <a:gd name="T6" fmla="*/ 3591 w 3591"/>
              <a:gd name="T7" fmla="*/ 696 h 696"/>
              <a:gd name="T8" fmla="*/ 3383 w 3591"/>
              <a:gd name="T9" fmla="*/ 353 h 696"/>
              <a:gd name="T10" fmla="*/ 3591 w 3591"/>
              <a:gd name="T11" fmla="*/ 0 h 696"/>
            </a:gdLst>
            <a:ahLst/>
            <a:cxnLst>
              <a:cxn ang="0">
                <a:pos x="T0" y="T1"/>
              </a:cxn>
              <a:cxn ang="0">
                <a:pos x="T2" y="T3"/>
              </a:cxn>
              <a:cxn ang="0">
                <a:pos x="T4" y="T5"/>
              </a:cxn>
              <a:cxn ang="0">
                <a:pos x="T6" y="T7"/>
              </a:cxn>
              <a:cxn ang="0">
                <a:pos x="T8" y="T9"/>
              </a:cxn>
              <a:cxn ang="0">
                <a:pos x="T10" y="T11"/>
              </a:cxn>
            </a:cxnLst>
            <a:rect l="0" t="0" r="r" b="b"/>
            <a:pathLst>
              <a:path w="3591" h="696">
                <a:moveTo>
                  <a:pt x="3591" y="0"/>
                </a:moveTo>
                <a:lnTo>
                  <a:pt x="0" y="0"/>
                </a:lnTo>
                <a:lnTo>
                  <a:pt x="0" y="696"/>
                </a:lnTo>
                <a:lnTo>
                  <a:pt x="3591" y="696"/>
                </a:lnTo>
                <a:lnTo>
                  <a:pt x="3383" y="353"/>
                </a:lnTo>
                <a:lnTo>
                  <a:pt x="3591" y="0"/>
                </a:lnTo>
                <a:close/>
              </a:path>
            </a:pathLst>
          </a:custGeom>
          <a:solidFill>
            <a:schemeClr val="bg2"/>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22" name="TextBox 7">
            <a:extLst>
              <a:ext uri="{FF2B5EF4-FFF2-40B4-BE49-F238E27FC236}">
                <a16:creationId xmlns:a16="http://schemas.microsoft.com/office/drawing/2014/main" id="{9BC83919-2910-B4B6-9518-EBD1C5003FF0}"/>
              </a:ext>
            </a:extLst>
          </p:cNvPr>
          <p:cNvSpPr txBox="1"/>
          <p:nvPr/>
        </p:nvSpPr>
        <p:spPr>
          <a:xfrm>
            <a:off x="1861596" y="2135044"/>
            <a:ext cx="2221410" cy="492443"/>
          </a:xfrm>
          <a:prstGeom prst="rect">
            <a:avLst/>
          </a:prstGeom>
          <a:noFill/>
        </p:spPr>
        <p:txBody>
          <a:bodyPr wrap="square" rtlCol="0">
            <a:spAutoFit/>
          </a:bodyPr>
          <a:lstStyle>
            <a:defPPr>
              <a:defRPr lang="zh-CN"/>
            </a:defPPr>
            <a:lvl1pPr>
              <a:defRPr sz="2600">
                <a:solidFill>
                  <a:schemeClr val="accent1"/>
                </a:solidFill>
                <a:latin typeface="+mn-ea"/>
                <a:ea typeface="+mn-ea"/>
              </a:defRPr>
            </a:lvl1pPr>
          </a:lstStyle>
          <a:p>
            <a:r>
              <a:rPr lang="zh-CN" altLang="en-US" dirty="0">
                <a:solidFill>
                  <a:schemeClr val="accent2"/>
                </a:solidFill>
              </a:rPr>
              <a:t>条件</a:t>
            </a:r>
            <a:r>
              <a:rPr lang="en-US" altLang="zh-CN" dirty="0">
                <a:solidFill>
                  <a:schemeClr val="accent2"/>
                </a:solidFill>
              </a:rPr>
              <a:t>3</a:t>
            </a:r>
            <a:endParaRPr lang="zh-CN" altLang="en-US" dirty="0">
              <a:solidFill>
                <a:schemeClr val="accent2"/>
              </a:solidFill>
            </a:endParaRPr>
          </a:p>
        </p:txBody>
      </p:sp>
      <p:sp>
        <p:nvSpPr>
          <p:cNvPr id="23" name="矩形 22">
            <a:extLst>
              <a:ext uri="{FF2B5EF4-FFF2-40B4-BE49-F238E27FC236}">
                <a16:creationId xmlns:a16="http://schemas.microsoft.com/office/drawing/2014/main" id="{7CE1A8AE-2573-7D7B-5FEE-5C3DEB4C157F}"/>
              </a:ext>
            </a:extLst>
          </p:cNvPr>
          <p:cNvSpPr/>
          <p:nvPr/>
        </p:nvSpPr>
        <p:spPr>
          <a:xfrm>
            <a:off x="3033376" y="1952138"/>
            <a:ext cx="8108687" cy="662554"/>
          </a:xfrm>
          <a:prstGeom prst="rect">
            <a:avLst/>
          </a:prstGeom>
          <a:noFill/>
        </p:spPr>
        <p:txBody>
          <a:bodyPr wrap="square">
            <a:spAutoFit/>
          </a:bodyPr>
          <a:lstStyle/>
          <a:p>
            <a:pPr>
              <a:lnSpc>
                <a:spcPct val="150000"/>
              </a:lnSpc>
            </a:pPr>
            <a:r>
              <a:rPr lang="zh-CN" altLang="en-US" sz="2800" b="1" dirty="0">
                <a:solidFill>
                  <a:schemeClr val="accent1"/>
                </a:solidFill>
                <a:latin typeface="微软雅黑" panose="020B0503020204020204" pitchFamily="34" charset="-122"/>
                <a:ea typeface="微软雅黑" panose="020B0503020204020204" pitchFamily="34" charset="-122"/>
              </a:rPr>
              <a:t>从业人数不超过</a:t>
            </a:r>
            <a:r>
              <a:rPr lang="en-US" altLang="zh-CN" sz="2800" b="1" dirty="0">
                <a:solidFill>
                  <a:schemeClr val="accent1"/>
                </a:solidFill>
                <a:latin typeface="微软雅黑" panose="020B0503020204020204" pitchFamily="34" charset="-122"/>
                <a:ea typeface="微软雅黑" panose="020B0503020204020204" pitchFamily="34" charset="-122"/>
              </a:rPr>
              <a:t>300</a:t>
            </a:r>
            <a:r>
              <a:rPr lang="zh-CN" altLang="en-US" sz="2800" b="1" dirty="0">
                <a:solidFill>
                  <a:schemeClr val="accent1"/>
                </a:solidFill>
                <a:latin typeface="微软雅黑" panose="020B0503020204020204" pitchFamily="34" charset="-122"/>
                <a:ea typeface="微软雅黑" panose="020B0503020204020204" pitchFamily="34" charset="-122"/>
              </a:rPr>
              <a:t>人</a:t>
            </a:r>
            <a:endParaRPr lang="zh-CN" altLang="en-US" sz="3200" b="1" dirty="0">
              <a:solidFill>
                <a:schemeClr val="accent1"/>
              </a:solidFill>
              <a:latin typeface="微软雅黑" panose="020B0503020204020204" pitchFamily="34" charset="-122"/>
              <a:ea typeface="微软雅黑" panose="020B0503020204020204" pitchFamily="34" charset="-122"/>
            </a:endParaRPr>
          </a:p>
        </p:txBody>
      </p:sp>
      <p:sp>
        <p:nvSpPr>
          <p:cNvPr id="2" name="Freeform 5">
            <a:extLst>
              <a:ext uri="{FF2B5EF4-FFF2-40B4-BE49-F238E27FC236}">
                <a16:creationId xmlns:a16="http://schemas.microsoft.com/office/drawing/2014/main" id="{5FB56384-00B1-9E90-A9B5-6B74004E3EA2}"/>
              </a:ext>
            </a:extLst>
          </p:cNvPr>
          <p:cNvSpPr/>
          <p:nvPr/>
        </p:nvSpPr>
        <p:spPr bwMode="auto">
          <a:xfrm flipH="1">
            <a:off x="8967861" y="0"/>
            <a:ext cx="3251200" cy="6858000"/>
          </a:xfrm>
          <a:custGeom>
            <a:avLst/>
            <a:gdLst>
              <a:gd name="T0" fmla="*/ 1492 w 4271"/>
              <a:gd name="T1" fmla="*/ 0 h 9000"/>
              <a:gd name="T2" fmla="*/ 4270 w 4271"/>
              <a:gd name="T3" fmla="*/ 0 h 9000"/>
              <a:gd name="T4" fmla="*/ 2778 w 4271"/>
              <a:gd name="T5" fmla="*/ 4497 h 9000"/>
              <a:gd name="T6" fmla="*/ 4271 w 4271"/>
              <a:gd name="T7" fmla="*/ 9000 h 9000"/>
              <a:gd name="T8" fmla="*/ 1493 w 4271"/>
              <a:gd name="T9" fmla="*/ 9000 h 9000"/>
              <a:gd name="T10" fmla="*/ 0 w 4271"/>
              <a:gd name="T11" fmla="*/ 4497 h 9000"/>
              <a:gd name="T12" fmla="*/ 1492 w 4271"/>
              <a:gd name="T13" fmla="*/ 0 h 9000"/>
            </a:gdLst>
            <a:ahLst/>
            <a:cxnLst>
              <a:cxn ang="0">
                <a:pos x="T0" y="T1"/>
              </a:cxn>
              <a:cxn ang="0">
                <a:pos x="T2" y="T3"/>
              </a:cxn>
              <a:cxn ang="0">
                <a:pos x="T4" y="T5"/>
              </a:cxn>
              <a:cxn ang="0">
                <a:pos x="T6" y="T7"/>
              </a:cxn>
              <a:cxn ang="0">
                <a:pos x="T8" y="T9"/>
              </a:cxn>
              <a:cxn ang="0">
                <a:pos x="T10" y="T11"/>
              </a:cxn>
              <a:cxn ang="0">
                <a:pos x="T12" y="T13"/>
              </a:cxn>
            </a:cxnLst>
            <a:rect l="0" t="0" r="r" b="b"/>
            <a:pathLst>
              <a:path w="4271" h="9000">
                <a:moveTo>
                  <a:pt x="1492" y="0"/>
                </a:moveTo>
                <a:lnTo>
                  <a:pt x="4270" y="0"/>
                </a:lnTo>
                <a:lnTo>
                  <a:pt x="2778" y="4497"/>
                </a:lnTo>
                <a:lnTo>
                  <a:pt x="4271" y="9000"/>
                </a:lnTo>
                <a:lnTo>
                  <a:pt x="1493" y="9000"/>
                </a:lnTo>
                <a:lnTo>
                  <a:pt x="0" y="4497"/>
                </a:lnTo>
                <a:lnTo>
                  <a:pt x="1492" y="0"/>
                </a:lnTo>
                <a:close/>
              </a:path>
            </a:pathLst>
          </a:custGeom>
          <a:blipFill>
            <a:blip r:embed="rId3"/>
            <a:stretch>
              <a:fillRect/>
            </a:stretch>
          </a:blipFill>
          <a:ln>
            <a:noFill/>
          </a:ln>
        </p:spPr>
        <p:txBody>
          <a:bodyPr vert="horz" wrap="square" lIns="91440" tIns="45720" rIns="91440" bIns="45720" numCol="1" anchor="t" anchorCtr="0" compatLnSpc="1"/>
          <a:lstStyle/>
          <a:p>
            <a:endParaRPr lang="zh-CN" altLang="en-US"/>
          </a:p>
        </p:txBody>
      </p:sp>
      <p:sp>
        <p:nvSpPr>
          <p:cNvPr id="4" name="文本框 3">
            <a:extLst>
              <a:ext uri="{FF2B5EF4-FFF2-40B4-BE49-F238E27FC236}">
                <a16:creationId xmlns:a16="http://schemas.microsoft.com/office/drawing/2014/main" id="{DF9875DA-2E0A-8964-16E9-496C8E6F4DBA}"/>
              </a:ext>
            </a:extLst>
          </p:cNvPr>
          <p:cNvSpPr txBox="1"/>
          <p:nvPr/>
        </p:nvSpPr>
        <p:spPr>
          <a:xfrm>
            <a:off x="1715768" y="3954228"/>
            <a:ext cx="6110286" cy="2369880"/>
          </a:xfrm>
          <a:prstGeom prst="rect">
            <a:avLst/>
          </a:prstGeom>
          <a:noFill/>
        </p:spPr>
        <p:txBody>
          <a:bodyPr wrap="square">
            <a:spAutoFit/>
          </a:bodyPr>
          <a:lstStyle/>
          <a:p>
            <a:pPr>
              <a:spcAft>
                <a:spcPts val="600"/>
              </a:spcAft>
            </a:pPr>
            <a:r>
              <a:rPr lang="zh-CN" altLang="en-US" dirty="0">
                <a:solidFill>
                  <a:srgbClr val="333333"/>
                </a:solidFill>
                <a:latin typeface="Microsoft Yahei" panose="020B0503020204020204" pitchFamily="34" charset="-122"/>
                <a:ea typeface="Microsoft Yahei" panose="020B0503020204020204" pitchFamily="34" charset="-122"/>
              </a:rPr>
              <a:t>从业人数，包括与企业建立劳动关系的职工人数和企业接受的劳务派遣用工人数。</a:t>
            </a:r>
            <a:endParaRPr lang="en-US" altLang="zh-CN" dirty="0">
              <a:solidFill>
                <a:srgbClr val="333333"/>
              </a:solidFill>
              <a:latin typeface="Microsoft Yahei" panose="020B0503020204020204" pitchFamily="34" charset="-122"/>
              <a:ea typeface="Microsoft Yahei" panose="020B0503020204020204" pitchFamily="34" charset="-122"/>
            </a:endParaRPr>
          </a:p>
          <a:p>
            <a:pPr>
              <a:spcAft>
                <a:spcPts val="600"/>
              </a:spcAft>
            </a:pPr>
            <a:r>
              <a:rPr lang="zh-CN" altLang="en-US" dirty="0">
                <a:solidFill>
                  <a:srgbClr val="333333"/>
                </a:solidFill>
                <a:latin typeface="Microsoft Yahei" panose="020B0503020204020204" pitchFamily="34" charset="-122"/>
                <a:ea typeface="Microsoft Yahei" panose="020B0503020204020204" pitchFamily="34" charset="-122"/>
              </a:rPr>
              <a:t>所称从业人数和资产总额指标，应按企业全年的季度平均值确定。　　</a:t>
            </a:r>
            <a:endParaRPr lang="en-US" altLang="zh-CN" dirty="0">
              <a:solidFill>
                <a:srgbClr val="333333"/>
              </a:solidFill>
              <a:latin typeface="Microsoft Yahei" panose="020B0503020204020204" pitchFamily="34" charset="-122"/>
              <a:ea typeface="Microsoft Yahei" panose="020B0503020204020204" pitchFamily="34" charset="-122"/>
            </a:endParaRPr>
          </a:p>
          <a:p>
            <a:pPr>
              <a:spcAft>
                <a:spcPts val="600"/>
              </a:spcAft>
            </a:pPr>
            <a:r>
              <a:rPr lang="zh-CN" altLang="en-US" dirty="0">
                <a:solidFill>
                  <a:srgbClr val="333333"/>
                </a:solidFill>
                <a:latin typeface="Microsoft Yahei" panose="020B0503020204020204" pitchFamily="34" charset="-122"/>
                <a:ea typeface="Microsoft Yahei" panose="020B0503020204020204" pitchFamily="34" charset="-122"/>
              </a:rPr>
              <a:t>季度平均值＝（季初值＋季末值）</a:t>
            </a:r>
            <a:r>
              <a:rPr lang="en-US" altLang="zh-CN" dirty="0">
                <a:solidFill>
                  <a:srgbClr val="333333"/>
                </a:solidFill>
                <a:latin typeface="Microsoft Yahei" panose="020B0503020204020204" pitchFamily="34" charset="-122"/>
                <a:ea typeface="Microsoft Yahei" panose="020B0503020204020204" pitchFamily="34" charset="-122"/>
              </a:rPr>
              <a:t>÷2</a:t>
            </a:r>
          </a:p>
          <a:p>
            <a:pPr>
              <a:spcAft>
                <a:spcPts val="600"/>
              </a:spcAft>
            </a:pPr>
            <a:r>
              <a:rPr lang="zh-CN" altLang="en-US" dirty="0">
                <a:solidFill>
                  <a:srgbClr val="333333"/>
                </a:solidFill>
                <a:latin typeface="Microsoft Yahei" panose="020B0503020204020204" pitchFamily="34" charset="-122"/>
                <a:ea typeface="Microsoft Yahei" panose="020B0503020204020204" pitchFamily="34" charset="-122"/>
              </a:rPr>
              <a:t>全年季度平均值＝全年各季度平均值之和</a:t>
            </a:r>
            <a:r>
              <a:rPr lang="en-US" altLang="zh-CN" dirty="0">
                <a:solidFill>
                  <a:srgbClr val="333333"/>
                </a:solidFill>
                <a:latin typeface="Microsoft Yahei" panose="020B0503020204020204" pitchFamily="34" charset="-122"/>
                <a:ea typeface="Microsoft Yahei" panose="020B0503020204020204" pitchFamily="34" charset="-122"/>
              </a:rPr>
              <a:t>÷4</a:t>
            </a:r>
          </a:p>
          <a:p>
            <a:endParaRPr lang="zh-CN" altLang="en-US" dirty="0"/>
          </a:p>
        </p:txBody>
      </p:sp>
      <p:sp>
        <p:nvSpPr>
          <p:cNvPr id="18" name="矩形: 圆角 17">
            <a:extLst>
              <a:ext uri="{FF2B5EF4-FFF2-40B4-BE49-F238E27FC236}">
                <a16:creationId xmlns:a16="http://schemas.microsoft.com/office/drawing/2014/main" id="{EC5A99F9-D0E0-1C50-BAD3-5BBCA227C9D8}"/>
              </a:ext>
            </a:extLst>
          </p:cNvPr>
          <p:cNvSpPr/>
          <p:nvPr/>
        </p:nvSpPr>
        <p:spPr bwMode="auto">
          <a:xfrm>
            <a:off x="1715768" y="2924944"/>
            <a:ext cx="7309499" cy="895458"/>
          </a:xfrm>
          <a:prstGeom prst="roundRect">
            <a:avLst>
              <a:gd name="adj" fmla="val 4360"/>
            </a:avLst>
          </a:prstGeom>
          <a:solidFill>
            <a:schemeClr val="accent2"/>
          </a:solidFill>
          <a:ln w="9525" cap="flat" cmpd="sng" algn="ctr">
            <a:solidFill>
              <a:schemeClr val="accent3"/>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30" name="Freeform 11">
            <a:extLst>
              <a:ext uri="{FF2B5EF4-FFF2-40B4-BE49-F238E27FC236}">
                <a16:creationId xmlns:a16="http://schemas.microsoft.com/office/drawing/2014/main" id="{E57F2DF7-546B-BCB9-E103-806B29B94684}"/>
              </a:ext>
            </a:extLst>
          </p:cNvPr>
          <p:cNvSpPr/>
          <p:nvPr/>
        </p:nvSpPr>
        <p:spPr bwMode="auto">
          <a:xfrm>
            <a:off x="1607818" y="3037856"/>
            <a:ext cx="107950" cy="630237"/>
          </a:xfrm>
          <a:custGeom>
            <a:avLst/>
            <a:gdLst>
              <a:gd name="T0" fmla="*/ 139 w 139"/>
              <a:gd name="T1" fmla="*/ 0 h 806"/>
              <a:gd name="T2" fmla="*/ 0 w 139"/>
              <a:gd name="T3" fmla="*/ 110 h 806"/>
              <a:gd name="T4" fmla="*/ 0 w 139"/>
              <a:gd name="T5" fmla="*/ 806 h 806"/>
              <a:gd name="T6" fmla="*/ 139 w 139"/>
              <a:gd name="T7" fmla="*/ 696 h 806"/>
              <a:gd name="T8" fmla="*/ 139 w 139"/>
              <a:gd name="T9" fmla="*/ 0 h 806"/>
            </a:gdLst>
            <a:ahLst/>
            <a:cxnLst>
              <a:cxn ang="0">
                <a:pos x="T0" y="T1"/>
              </a:cxn>
              <a:cxn ang="0">
                <a:pos x="T2" y="T3"/>
              </a:cxn>
              <a:cxn ang="0">
                <a:pos x="T4" y="T5"/>
              </a:cxn>
              <a:cxn ang="0">
                <a:pos x="T6" y="T7"/>
              </a:cxn>
              <a:cxn ang="0">
                <a:pos x="T8" y="T9"/>
              </a:cxn>
            </a:cxnLst>
            <a:rect l="0" t="0" r="r" b="b"/>
            <a:pathLst>
              <a:path w="139" h="806">
                <a:moveTo>
                  <a:pt x="139" y="0"/>
                </a:moveTo>
                <a:lnTo>
                  <a:pt x="0" y="110"/>
                </a:lnTo>
                <a:lnTo>
                  <a:pt x="0" y="806"/>
                </a:lnTo>
                <a:lnTo>
                  <a:pt x="139" y="696"/>
                </a:lnTo>
                <a:lnTo>
                  <a:pt x="139" y="0"/>
                </a:lnTo>
                <a:close/>
              </a:path>
            </a:pathLst>
          </a:custGeom>
          <a:solidFill>
            <a:schemeClr val="accent1"/>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31" name="Freeform 12">
            <a:extLst>
              <a:ext uri="{FF2B5EF4-FFF2-40B4-BE49-F238E27FC236}">
                <a16:creationId xmlns:a16="http://schemas.microsoft.com/office/drawing/2014/main" id="{6BC00B15-1555-69E6-41F4-CD4775D083B3}"/>
              </a:ext>
            </a:extLst>
          </p:cNvPr>
          <p:cNvSpPr/>
          <p:nvPr/>
        </p:nvSpPr>
        <p:spPr bwMode="auto">
          <a:xfrm>
            <a:off x="1607818" y="3123581"/>
            <a:ext cx="1497566" cy="544512"/>
          </a:xfrm>
          <a:custGeom>
            <a:avLst/>
            <a:gdLst>
              <a:gd name="T0" fmla="*/ 3591 w 3591"/>
              <a:gd name="T1" fmla="*/ 0 h 696"/>
              <a:gd name="T2" fmla="*/ 0 w 3591"/>
              <a:gd name="T3" fmla="*/ 0 h 696"/>
              <a:gd name="T4" fmla="*/ 0 w 3591"/>
              <a:gd name="T5" fmla="*/ 696 h 696"/>
              <a:gd name="T6" fmla="*/ 3591 w 3591"/>
              <a:gd name="T7" fmla="*/ 696 h 696"/>
              <a:gd name="T8" fmla="*/ 3383 w 3591"/>
              <a:gd name="T9" fmla="*/ 353 h 696"/>
              <a:gd name="T10" fmla="*/ 3591 w 3591"/>
              <a:gd name="T11" fmla="*/ 0 h 696"/>
            </a:gdLst>
            <a:ahLst/>
            <a:cxnLst>
              <a:cxn ang="0">
                <a:pos x="T0" y="T1"/>
              </a:cxn>
              <a:cxn ang="0">
                <a:pos x="T2" y="T3"/>
              </a:cxn>
              <a:cxn ang="0">
                <a:pos x="T4" y="T5"/>
              </a:cxn>
              <a:cxn ang="0">
                <a:pos x="T6" y="T7"/>
              </a:cxn>
              <a:cxn ang="0">
                <a:pos x="T8" y="T9"/>
              </a:cxn>
              <a:cxn ang="0">
                <a:pos x="T10" y="T11"/>
              </a:cxn>
            </a:cxnLst>
            <a:rect l="0" t="0" r="r" b="b"/>
            <a:pathLst>
              <a:path w="3591" h="696">
                <a:moveTo>
                  <a:pt x="3591" y="0"/>
                </a:moveTo>
                <a:lnTo>
                  <a:pt x="0" y="0"/>
                </a:lnTo>
                <a:lnTo>
                  <a:pt x="0" y="696"/>
                </a:lnTo>
                <a:lnTo>
                  <a:pt x="3591" y="696"/>
                </a:lnTo>
                <a:lnTo>
                  <a:pt x="3383" y="353"/>
                </a:lnTo>
                <a:lnTo>
                  <a:pt x="3591" y="0"/>
                </a:lnTo>
                <a:close/>
              </a:path>
            </a:pathLst>
          </a:custGeom>
          <a:solidFill>
            <a:schemeClr val="bg2"/>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32" name="TextBox 7">
            <a:extLst>
              <a:ext uri="{FF2B5EF4-FFF2-40B4-BE49-F238E27FC236}">
                <a16:creationId xmlns:a16="http://schemas.microsoft.com/office/drawing/2014/main" id="{C34C2DE6-701F-C199-DE96-D390F2F83437}"/>
              </a:ext>
            </a:extLst>
          </p:cNvPr>
          <p:cNvSpPr txBox="1"/>
          <p:nvPr/>
        </p:nvSpPr>
        <p:spPr>
          <a:xfrm>
            <a:off x="1861596" y="3143156"/>
            <a:ext cx="2221410" cy="492443"/>
          </a:xfrm>
          <a:prstGeom prst="rect">
            <a:avLst/>
          </a:prstGeom>
          <a:noFill/>
        </p:spPr>
        <p:txBody>
          <a:bodyPr wrap="square" rtlCol="0">
            <a:spAutoFit/>
          </a:bodyPr>
          <a:lstStyle>
            <a:defPPr>
              <a:defRPr lang="zh-CN"/>
            </a:defPPr>
            <a:lvl1pPr>
              <a:defRPr sz="2600">
                <a:solidFill>
                  <a:schemeClr val="accent1"/>
                </a:solidFill>
                <a:latin typeface="+mn-ea"/>
                <a:ea typeface="+mn-ea"/>
              </a:defRPr>
            </a:lvl1pPr>
          </a:lstStyle>
          <a:p>
            <a:r>
              <a:rPr lang="zh-CN" altLang="en-US" dirty="0">
                <a:solidFill>
                  <a:schemeClr val="accent2"/>
                </a:solidFill>
              </a:rPr>
              <a:t>条件</a:t>
            </a:r>
            <a:r>
              <a:rPr lang="en-US" altLang="zh-CN" dirty="0">
                <a:solidFill>
                  <a:schemeClr val="accent2"/>
                </a:solidFill>
              </a:rPr>
              <a:t>4</a:t>
            </a:r>
            <a:endParaRPr lang="zh-CN" altLang="en-US" dirty="0">
              <a:solidFill>
                <a:schemeClr val="accent2"/>
              </a:solidFill>
            </a:endParaRPr>
          </a:p>
        </p:txBody>
      </p:sp>
      <p:sp>
        <p:nvSpPr>
          <p:cNvPr id="33" name="矩形 32">
            <a:extLst>
              <a:ext uri="{FF2B5EF4-FFF2-40B4-BE49-F238E27FC236}">
                <a16:creationId xmlns:a16="http://schemas.microsoft.com/office/drawing/2014/main" id="{8547F4FD-D763-6A56-3F79-247AB6753420}"/>
              </a:ext>
            </a:extLst>
          </p:cNvPr>
          <p:cNvSpPr/>
          <p:nvPr/>
        </p:nvSpPr>
        <p:spPr>
          <a:xfrm>
            <a:off x="3033376" y="3054478"/>
            <a:ext cx="8108687" cy="662554"/>
          </a:xfrm>
          <a:prstGeom prst="rect">
            <a:avLst/>
          </a:prstGeom>
          <a:noFill/>
        </p:spPr>
        <p:txBody>
          <a:bodyPr wrap="square">
            <a:spAutoFit/>
          </a:bodyPr>
          <a:lstStyle/>
          <a:p>
            <a:pPr>
              <a:lnSpc>
                <a:spcPct val="150000"/>
              </a:lnSpc>
            </a:pPr>
            <a:r>
              <a:rPr lang="zh-CN" altLang="en-US" sz="2800" b="1" dirty="0">
                <a:solidFill>
                  <a:schemeClr val="accent1"/>
                </a:solidFill>
                <a:latin typeface="微软雅黑" panose="020B0503020204020204" pitchFamily="34" charset="-122"/>
                <a:ea typeface="微软雅黑" panose="020B0503020204020204" pitchFamily="34" charset="-122"/>
              </a:rPr>
              <a:t>资产总额不超过</a:t>
            </a:r>
            <a:r>
              <a:rPr lang="en-US" altLang="zh-CN" sz="2800" b="1" dirty="0">
                <a:solidFill>
                  <a:schemeClr val="accent1"/>
                </a:solidFill>
                <a:latin typeface="微软雅黑" panose="020B0503020204020204" pitchFamily="34" charset="-122"/>
                <a:ea typeface="微软雅黑" panose="020B0503020204020204" pitchFamily="34" charset="-122"/>
              </a:rPr>
              <a:t>5000</a:t>
            </a:r>
            <a:r>
              <a:rPr lang="zh-CN" altLang="en-US" sz="2800" b="1" dirty="0">
                <a:solidFill>
                  <a:schemeClr val="accent1"/>
                </a:solidFill>
                <a:latin typeface="微软雅黑" panose="020B0503020204020204" pitchFamily="34" charset="-122"/>
                <a:ea typeface="微软雅黑" panose="020B0503020204020204" pitchFamily="34" charset="-122"/>
              </a:rPr>
              <a:t>万元</a:t>
            </a:r>
          </a:p>
        </p:txBody>
      </p:sp>
    </p:spTree>
    <p:extLst>
      <p:ext uri="{BB962C8B-B14F-4D97-AF65-F5344CB8AC3E}">
        <p14:creationId xmlns:p14="http://schemas.microsoft.com/office/powerpoint/2010/main" val="332464192"/>
      </p:ext>
    </p:extLst>
  </p:cSld>
  <p:clrMapOvr>
    <a:masterClrMapping/>
  </p:clrMapOvr>
  <p:transition spd="slow" advTm="3000">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矩形: 圆角 44">
            <a:extLst>
              <a:ext uri="{FF2B5EF4-FFF2-40B4-BE49-F238E27FC236}">
                <a16:creationId xmlns:a16="http://schemas.microsoft.com/office/drawing/2014/main" id="{9F256161-964E-5481-3632-6EE67C989D5D}"/>
              </a:ext>
            </a:extLst>
          </p:cNvPr>
          <p:cNvSpPr/>
          <p:nvPr/>
        </p:nvSpPr>
        <p:spPr bwMode="auto">
          <a:xfrm>
            <a:off x="1705894" y="1916832"/>
            <a:ext cx="6840760" cy="3755291"/>
          </a:xfrm>
          <a:prstGeom prst="roundRect">
            <a:avLst>
              <a:gd name="adj" fmla="val 4360"/>
            </a:avLst>
          </a:prstGeom>
          <a:solidFill>
            <a:schemeClr val="accent2"/>
          </a:solidFill>
          <a:ln w="9525" cap="flat" cmpd="sng" algn="ctr">
            <a:solidFill>
              <a:schemeClr val="accent3"/>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dirty="0">
              <a:ln>
                <a:noFill/>
              </a:ln>
              <a:solidFill>
                <a:schemeClr val="tx1"/>
              </a:solidFill>
              <a:effectLst/>
              <a:latin typeface="Arial" panose="020B0604020202020204" pitchFamily="34" charset="0"/>
              <a:ea typeface="宋体" panose="02010600030101010101" pitchFamily="2" charset="-122"/>
            </a:endParaRPr>
          </a:p>
        </p:txBody>
      </p:sp>
      <p:sp>
        <p:nvSpPr>
          <p:cNvPr id="8" name="Freeform 7"/>
          <p:cNvSpPr/>
          <p:nvPr/>
        </p:nvSpPr>
        <p:spPr bwMode="auto">
          <a:xfrm>
            <a:off x="697781" y="1855788"/>
            <a:ext cx="736600" cy="1571625"/>
          </a:xfrm>
          <a:custGeom>
            <a:avLst/>
            <a:gdLst>
              <a:gd name="T0" fmla="*/ 0 w 968"/>
              <a:gd name="T1" fmla="*/ 0 h 2062"/>
              <a:gd name="T2" fmla="*/ 305 w 968"/>
              <a:gd name="T3" fmla="*/ 0 h 2062"/>
              <a:gd name="T4" fmla="*/ 968 w 968"/>
              <a:gd name="T5" fmla="*/ 2062 h 2062"/>
              <a:gd name="T6" fmla="*/ 663 w 968"/>
              <a:gd name="T7" fmla="*/ 2062 h 2062"/>
              <a:gd name="T8" fmla="*/ 0 w 968"/>
              <a:gd name="T9" fmla="*/ 0 h 2062"/>
            </a:gdLst>
            <a:ahLst/>
            <a:cxnLst>
              <a:cxn ang="0">
                <a:pos x="T0" y="T1"/>
              </a:cxn>
              <a:cxn ang="0">
                <a:pos x="T2" y="T3"/>
              </a:cxn>
              <a:cxn ang="0">
                <a:pos x="T4" y="T5"/>
              </a:cxn>
              <a:cxn ang="0">
                <a:pos x="T6" y="T7"/>
              </a:cxn>
              <a:cxn ang="0">
                <a:pos x="T8" y="T9"/>
              </a:cxn>
            </a:cxnLst>
            <a:rect l="0" t="0" r="r" b="b"/>
            <a:pathLst>
              <a:path w="968" h="2062">
                <a:moveTo>
                  <a:pt x="0" y="0"/>
                </a:moveTo>
                <a:lnTo>
                  <a:pt x="305" y="0"/>
                </a:lnTo>
                <a:lnTo>
                  <a:pt x="968" y="2062"/>
                </a:lnTo>
                <a:lnTo>
                  <a:pt x="663" y="2062"/>
                </a:lnTo>
                <a:lnTo>
                  <a:pt x="0" y="0"/>
                </a:lnTo>
                <a:close/>
              </a:path>
            </a:pathLst>
          </a:custGeom>
          <a:solidFill>
            <a:srgbClr val="28424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 name="Freeform 8"/>
          <p:cNvSpPr/>
          <p:nvPr/>
        </p:nvSpPr>
        <p:spPr bwMode="auto">
          <a:xfrm>
            <a:off x="697781" y="3427413"/>
            <a:ext cx="736600" cy="1571625"/>
          </a:xfrm>
          <a:custGeom>
            <a:avLst/>
            <a:gdLst>
              <a:gd name="T0" fmla="*/ 968 w 968"/>
              <a:gd name="T1" fmla="*/ 0 h 2063"/>
              <a:gd name="T2" fmla="*/ 305 w 968"/>
              <a:gd name="T3" fmla="*/ 2063 h 2063"/>
              <a:gd name="T4" fmla="*/ 0 w 968"/>
              <a:gd name="T5" fmla="*/ 2063 h 2063"/>
              <a:gd name="T6" fmla="*/ 663 w 968"/>
              <a:gd name="T7" fmla="*/ 0 h 2063"/>
              <a:gd name="T8" fmla="*/ 968 w 968"/>
              <a:gd name="T9" fmla="*/ 0 h 2063"/>
            </a:gdLst>
            <a:ahLst/>
            <a:cxnLst>
              <a:cxn ang="0">
                <a:pos x="T0" y="T1"/>
              </a:cxn>
              <a:cxn ang="0">
                <a:pos x="T2" y="T3"/>
              </a:cxn>
              <a:cxn ang="0">
                <a:pos x="T4" y="T5"/>
              </a:cxn>
              <a:cxn ang="0">
                <a:pos x="T6" y="T7"/>
              </a:cxn>
              <a:cxn ang="0">
                <a:pos x="T8" y="T9"/>
              </a:cxn>
            </a:cxnLst>
            <a:rect l="0" t="0" r="r" b="b"/>
            <a:pathLst>
              <a:path w="968" h="2063">
                <a:moveTo>
                  <a:pt x="968" y="0"/>
                </a:moveTo>
                <a:lnTo>
                  <a:pt x="305" y="2063"/>
                </a:lnTo>
                <a:lnTo>
                  <a:pt x="0" y="2063"/>
                </a:lnTo>
                <a:lnTo>
                  <a:pt x="663" y="0"/>
                </a:lnTo>
                <a:lnTo>
                  <a:pt x="968" y="0"/>
                </a:lnTo>
                <a:close/>
              </a:path>
            </a:pathLst>
          </a:custGeom>
          <a:solidFill>
            <a:srgbClr val="008F8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 name="Freeform 11">
            <a:extLst>
              <a:ext uri="{FF2B5EF4-FFF2-40B4-BE49-F238E27FC236}">
                <a16:creationId xmlns:a16="http://schemas.microsoft.com/office/drawing/2014/main" id="{C43B7806-F225-AB3E-6FFF-27D4C365B292}"/>
              </a:ext>
            </a:extLst>
          </p:cNvPr>
          <p:cNvSpPr/>
          <p:nvPr/>
        </p:nvSpPr>
        <p:spPr bwMode="auto">
          <a:xfrm>
            <a:off x="1597148" y="2044233"/>
            <a:ext cx="107950" cy="630237"/>
          </a:xfrm>
          <a:custGeom>
            <a:avLst/>
            <a:gdLst>
              <a:gd name="T0" fmla="*/ 139 w 139"/>
              <a:gd name="T1" fmla="*/ 0 h 806"/>
              <a:gd name="T2" fmla="*/ 0 w 139"/>
              <a:gd name="T3" fmla="*/ 110 h 806"/>
              <a:gd name="T4" fmla="*/ 0 w 139"/>
              <a:gd name="T5" fmla="*/ 806 h 806"/>
              <a:gd name="T6" fmla="*/ 139 w 139"/>
              <a:gd name="T7" fmla="*/ 696 h 806"/>
              <a:gd name="T8" fmla="*/ 139 w 139"/>
              <a:gd name="T9" fmla="*/ 0 h 806"/>
            </a:gdLst>
            <a:ahLst/>
            <a:cxnLst>
              <a:cxn ang="0">
                <a:pos x="T0" y="T1"/>
              </a:cxn>
              <a:cxn ang="0">
                <a:pos x="T2" y="T3"/>
              </a:cxn>
              <a:cxn ang="0">
                <a:pos x="T4" y="T5"/>
              </a:cxn>
              <a:cxn ang="0">
                <a:pos x="T6" y="T7"/>
              </a:cxn>
              <a:cxn ang="0">
                <a:pos x="T8" y="T9"/>
              </a:cxn>
            </a:cxnLst>
            <a:rect l="0" t="0" r="r" b="b"/>
            <a:pathLst>
              <a:path w="139" h="806">
                <a:moveTo>
                  <a:pt x="139" y="0"/>
                </a:moveTo>
                <a:lnTo>
                  <a:pt x="0" y="110"/>
                </a:lnTo>
                <a:lnTo>
                  <a:pt x="0" y="806"/>
                </a:lnTo>
                <a:lnTo>
                  <a:pt x="139" y="696"/>
                </a:lnTo>
                <a:lnTo>
                  <a:pt x="139" y="0"/>
                </a:lnTo>
                <a:close/>
              </a:path>
            </a:pathLst>
          </a:custGeom>
          <a:solidFill>
            <a:schemeClr val="accent1"/>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7" name="Freeform 12">
            <a:extLst>
              <a:ext uri="{FF2B5EF4-FFF2-40B4-BE49-F238E27FC236}">
                <a16:creationId xmlns:a16="http://schemas.microsoft.com/office/drawing/2014/main" id="{707D5F5E-8C2A-F9B0-CAA7-98E82D489B7B}"/>
              </a:ext>
            </a:extLst>
          </p:cNvPr>
          <p:cNvSpPr/>
          <p:nvPr/>
        </p:nvSpPr>
        <p:spPr bwMode="auto">
          <a:xfrm>
            <a:off x="1597147" y="2129958"/>
            <a:ext cx="2989065" cy="544512"/>
          </a:xfrm>
          <a:custGeom>
            <a:avLst/>
            <a:gdLst>
              <a:gd name="T0" fmla="*/ 3591 w 3591"/>
              <a:gd name="T1" fmla="*/ 0 h 696"/>
              <a:gd name="T2" fmla="*/ 0 w 3591"/>
              <a:gd name="T3" fmla="*/ 0 h 696"/>
              <a:gd name="T4" fmla="*/ 0 w 3591"/>
              <a:gd name="T5" fmla="*/ 696 h 696"/>
              <a:gd name="T6" fmla="*/ 3591 w 3591"/>
              <a:gd name="T7" fmla="*/ 696 h 696"/>
              <a:gd name="T8" fmla="*/ 3383 w 3591"/>
              <a:gd name="T9" fmla="*/ 353 h 696"/>
              <a:gd name="T10" fmla="*/ 3591 w 3591"/>
              <a:gd name="T11" fmla="*/ 0 h 696"/>
            </a:gdLst>
            <a:ahLst/>
            <a:cxnLst>
              <a:cxn ang="0">
                <a:pos x="T0" y="T1"/>
              </a:cxn>
              <a:cxn ang="0">
                <a:pos x="T2" y="T3"/>
              </a:cxn>
              <a:cxn ang="0">
                <a:pos x="T4" y="T5"/>
              </a:cxn>
              <a:cxn ang="0">
                <a:pos x="T6" y="T7"/>
              </a:cxn>
              <a:cxn ang="0">
                <a:pos x="T8" y="T9"/>
              </a:cxn>
              <a:cxn ang="0">
                <a:pos x="T10" y="T11"/>
              </a:cxn>
            </a:cxnLst>
            <a:rect l="0" t="0" r="r" b="b"/>
            <a:pathLst>
              <a:path w="3591" h="696">
                <a:moveTo>
                  <a:pt x="3591" y="0"/>
                </a:moveTo>
                <a:lnTo>
                  <a:pt x="0" y="0"/>
                </a:lnTo>
                <a:lnTo>
                  <a:pt x="0" y="696"/>
                </a:lnTo>
                <a:lnTo>
                  <a:pt x="3591" y="696"/>
                </a:lnTo>
                <a:lnTo>
                  <a:pt x="3383" y="353"/>
                </a:lnTo>
                <a:lnTo>
                  <a:pt x="3591" y="0"/>
                </a:lnTo>
                <a:close/>
              </a:path>
            </a:pathLst>
          </a:custGeom>
          <a:solidFill>
            <a:schemeClr val="bg2"/>
          </a:solidFill>
          <a:ln>
            <a:noFill/>
          </a:ln>
        </p:spPr>
        <p:txBody>
          <a:bodyPr vert="horz" wrap="square" lIns="91440" tIns="45720" rIns="91440" bIns="45720" numCol="1" anchor="t" anchorCtr="0" compatLnSpc="1"/>
          <a:lstStyle/>
          <a:p>
            <a:endParaRPr lang="zh-CN" altLang="en-US">
              <a:solidFill>
                <a:schemeClr val="accent1"/>
              </a:solidFill>
            </a:endParaRPr>
          </a:p>
        </p:txBody>
      </p:sp>
      <p:sp>
        <p:nvSpPr>
          <p:cNvPr id="10" name="TextBox 7">
            <a:extLst>
              <a:ext uri="{FF2B5EF4-FFF2-40B4-BE49-F238E27FC236}">
                <a16:creationId xmlns:a16="http://schemas.microsoft.com/office/drawing/2014/main" id="{3FBD5DDB-CCC0-CA04-921A-8EAABF167726}"/>
              </a:ext>
            </a:extLst>
          </p:cNvPr>
          <p:cNvSpPr txBox="1"/>
          <p:nvPr/>
        </p:nvSpPr>
        <p:spPr>
          <a:xfrm>
            <a:off x="1850925" y="2149533"/>
            <a:ext cx="3251199" cy="492443"/>
          </a:xfrm>
          <a:prstGeom prst="rect">
            <a:avLst/>
          </a:prstGeom>
          <a:noFill/>
        </p:spPr>
        <p:txBody>
          <a:bodyPr wrap="square" rtlCol="0">
            <a:spAutoFit/>
          </a:bodyPr>
          <a:lstStyle>
            <a:defPPr>
              <a:defRPr lang="zh-CN"/>
            </a:defPPr>
            <a:lvl1pPr>
              <a:defRPr sz="2600">
                <a:solidFill>
                  <a:schemeClr val="accent1"/>
                </a:solidFill>
                <a:latin typeface="+mn-ea"/>
                <a:ea typeface="+mn-ea"/>
              </a:defRPr>
            </a:lvl1pPr>
          </a:lstStyle>
          <a:p>
            <a:r>
              <a:rPr lang="zh-CN" altLang="en-US" dirty="0">
                <a:solidFill>
                  <a:schemeClr val="accent2"/>
                </a:solidFill>
              </a:rPr>
              <a:t>企业所得税优惠</a:t>
            </a:r>
          </a:p>
        </p:txBody>
      </p:sp>
      <p:cxnSp>
        <p:nvCxnSpPr>
          <p:cNvPr id="11" name="直接连接符 10">
            <a:extLst>
              <a:ext uri="{FF2B5EF4-FFF2-40B4-BE49-F238E27FC236}">
                <a16:creationId xmlns:a16="http://schemas.microsoft.com/office/drawing/2014/main" id="{F8059386-6927-3425-53C0-05E280FAA31C}"/>
              </a:ext>
            </a:extLst>
          </p:cNvPr>
          <p:cNvCxnSpPr/>
          <p:nvPr/>
        </p:nvCxnSpPr>
        <p:spPr bwMode="auto">
          <a:xfrm>
            <a:off x="625773" y="1715297"/>
            <a:ext cx="10404423" cy="0"/>
          </a:xfrm>
          <a:prstGeom prst="line">
            <a:avLst/>
          </a:prstGeom>
          <a:solidFill>
            <a:schemeClr val="accent1"/>
          </a:solidFill>
          <a:ln w="9525" cap="flat" cmpd="sng" algn="ctr">
            <a:solidFill>
              <a:schemeClr val="accent3"/>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Freeform 5">
            <a:extLst>
              <a:ext uri="{FF2B5EF4-FFF2-40B4-BE49-F238E27FC236}">
                <a16:creationId xmlns:a16="http://schemas.microsoft.com/office/drawing/2014/main" id="{5FB56384-00B1-9E90-A9B5-6B74004E3EA2}"/>
              </a:ext>
            </a:extLst>
          </p:cNvPr>
          <p:cNvSpPr/>
          <p:nvPr/>
        </p:nvSpPr>
        <p:spPr bwMode="auto">
          <a:xfrm flipH="1">
            <a:off x="8967861" y="0"/>
            <a:ext cx="3251200" cy="6858000"/>
          </a:xfrm>
          <a:custGeom>
            <a:avLst/>
            <a:gdLst>
              <a:gd name="T0" fmla="*/ 1492 w 4271"/>
              <a:gd name="T1" fmla="*/ 0 h 9000"/>
              <a:gd name="T2" fmla="*/ 4270 w 4271"/>
              <a:gd name="T3" fmla="*/ 0 h 9000"/>
              <a:gd name="T4" fmla="*/ 2778 w 4271"/>
              <a:gd name="T5" fmla="*/ 4497 h 9000"/>
              <a:gd name="T6" fmla="*/ 4271 w 4271"/>
              <a:gd name="T7" fmla="*/ 9000 h 9000"/>
              <a:gd name="T8" fmla="*/ 1493 w 4271"/>
              <a:gd name="T9" fmla="*/ 9000 h 9000"/>
              <a:gd name="T10" fmla="*/ 0 w 4271"/>
              <a:gd name="T11" fmla="*/ 4497 h 9000"/>
              <a:gd name="T12" fmla="*/ 1492 w 4271"/>
              <a:gd name="T13" fmla="*/ 0 h 9000"/>
            </a:gdLst>
            <a:ahLst/>
            <a:cxnLst>
              <a:cxn ang="0">
                <a:pos x="T0" y="T1"/>
              </a:cxn>
              <a:cxn ang="0">
                <a:pos x="T2" y="T3"/>
              </a:cxn>
              <a:cxn ang="0">
                <a:pos x="T4" y="T5"/>
              </a:cxn>
              <a:cxn ang="0">
                <a:pos x="T6" y="T7"/>
              </a:cxn>
              <a:cxn ang="0">
                <a:pos x="T8" y="T9"/>
              </a:cxn>
              <a:cxn ang="0">
                <a:pos x="T10" y="T11"/>
              </a:cxn>
              <a:cxn ang="0">
                <a:pos x="T12" y="T13"/>
              </a:cxn>
            </a:cxnLst>
            <a:rect l="0" t="0" r="r" b="b"/>
            <a:pathLst>
              <a:path w="4271" h="9000">
                <a:moveTo>
                  <a:pt x="1492" y="0"/>
                </a:moveTo>
                <a:lnTo>
                  <a:pt x="4270" y="0"/>
                </a:lnTo>
                <a:lnTo>
                  <a:pt x="2778" y="4497"/>
                </a:lnTo>
                <a:lnTo>
                  <a:pt x="4271" y="9000"/>
                </a:lnTo>
                <a:lnTo>
                  <a:pt x="1493" y="9000"/>
                </a:lnTo>
                <a:lnTo>
                  <a:pt x="0" y="4497"/>
                </a:lnTo>
                <a:lnTo>
                  <a:pt x="1492" y="0"/>
                </a:lnTo>
                <a:close/>
              </a:path>
            </a:pathLst>
          </a:custGeom>
          <a:blipFill>
            <a:blip r:embed="rId3"/>
            <a:stretch>
              <a:fillRect/>
            </a:stretch>
          </a:blipFill>
          <a:ln>
            <a:noFill/>
          </a:ln>
        </p:spPr>
        <p:txBody>
          <a:bodyPr vert="horz" wrap="square" lIns="91440" tIns="45720" rIns="91440" bIns="45720" numCol="1" anchor="t" anchorCtr="0" compatLnSpc="1"/>
          <a:lstStyle/>
          <a:p>
            <a:endParaRPr lang="zh-CN" altLang="en-US"/>
          </a:p>
        </p:txBody>
      </p:sp>
      <p:sp>
        <p:nvSpPr>
          <p:cNvPr id="30" name="TextBox 29">
            <a:extLst>
              <a:ext uri="{FF2B5EF4-FFF2-40B4-BE49-F238E27FC236}">
                <a16:creationId xmlns:a16="http://schemas.microsoft.com/office/drawing/2014/main" id="{FA3200B7-B78F-BD65-4B1A-48859272A7DE}"/>
              </a:ext>
            </a:extLst>
          </p:cNvPr>
          <p:cNvSpPr txBox="1"/>
          <p:nvPr/>
        </p:nvSpPr>
        <p:spPr>
          <a:xfrm>
            <a:off x="3055426" y="3617637"/>
            <a:ext cx="894797" cy="584775"/>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3200" i="0" u="none" strike="noStrike" kern="1200" cap="none" spc="0" normalizeH="0" baseline="0" noProof="0" dirty="0">
                <a:ln>
                  <a:noFill/>
                </a:ln>
                <a:solidFill>
                  <a:prstClr val="white"/>
                </a:solidFill>
                <a:effectLst/>
                <a:uLnTx/>
                <a:uFillTx/>
                <a:latin typeface="Lifeline JL" panose="00000400000000000000" pitchFamily="2" charset="0"/>
                <a:cs typeface="+mn-ea"/>
                <a:sym typeface="+mn-lt"/>
              </a:rPr>
              <a:t>25%</a:t>
            </a:r>
          </a:p>
        </p:txBody>
      </p:sp>
      <p:sp>
        <p:nvSpPr>
          <p:cNvPr id="44" name="TextBox 7">
            <a:extLst>
              <a:ext uri="{FF2B5EF4-FFF2-40B4-BE49-F238E27FC236}">
                <a16:creationId xmlns:a16="http://schemas.microsoft.com/office/drawing/2014/main" id="{21C2C224-018B-62F6-3F21-6012CCCC5CD1}"/>
              </a:ext>
            </a:extLst>
          </p:cNvPr>
          <p:cNvSpPr txBox="1"/>
          <p:nvPr/>
        </p:nvSpPr>
        <p:spPr>
          <a:xfrm>
            <a:off x="1705893" y="620688"/>
            <a:ext cx="7118934" cy="923330"/>
          </a:xfrm>
          <a:prstGeom prst="rect">
            <a:avLst/>
          </a:prstGeom>
          <a:noFill/>
        </p:spPr>
        <p:txBody>
          <a:bodyPr wrap="square" rtlCol="0">
            <a:spAutoFit/>
          </a:bodyPr>
          <a:lstStyle/>
          <a:p>
            <a:pPr>
              <a:defRPr/>
            </a:pPr>
            <a:r>
              <a:rPr lang="zh-CN" altLang="en-US" sz="5400" b="1" dirty="0">
                <a:latin typeface="微软雅黑" panose="020B0503020204020204" pitchFamily="34" charset="-122"/>
                <a:ea typeface="微软雅黑" panose="020B0503020204020204" pitchFamily="34" charset="-122"/>
              </a:rPr>
              <a:t>企业所得税</a:t>
            </a:r>
            <a:r>
              <a:rPr lang="zh-CN" altLang="en-US" sz="4400" b="1" dirty="0">
                <a:latin typeface="微软雅黑" panose="020B0503020204020204" pitchFamily="34" charset="-122"/>
                <a:ea typeface="微软雅黑" panose="020B0503020204020204" pitchFamily="34" charset="-122"/>
              </a:rPr>
              <a:t>小型微利企业</a:t>
            </a:r>
          </a:p>
        </p:txBody>
      </p:sp>
      <p:sp>
        <p:nvSpPr>
          <p:cNvPr id="3" name="Pie 9">
            <a:extLst>
              <a:ext uri="{FF2B5EF4-FFF2-40B4-BE49-F238E27FC236}">
                <a16:creationId xmlns:a16="http://schemas.microsoft.com/office/drawing/2014/main" id="{BAF69B71-B72A-A898-1AE6-9C619BE40B3A}"/>
              </a:ext>
            </a:extLst>
          </p:cNvPr>
          <p:cNvSpPr/>
          <p:nvPr/>
        </p:nvSpPr>
        <p:spPr>
          <a:xfrm>
            <a:off x="2347428" y="2846399"/>
            <a:ext cx="1878745" cy="1878745"/>
          </a:xfrm>
          <a:prstGeom prst="pie">
            <a:avLst>
              <a:gd name="adj1" fmla="val 10731225"/>
              <a:gd name="adj2" fmla="val 1620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cs typeface="+mn-ea"/>
              <a:sym typeface="+mn-lt"/>
            </a:endParaRPr>
          </a:p>
        </p:txBody>
      </p:sp>
      <p:sp>
        <p:nvSpPr>
          <p:cNvPr id="4" name="Oval 1">
            <a:extLst>
              <a:ext uri="{FF2B5EF4-FFF2-40B4-BE49-F238E27FC236}">
                <a16:creationId xmlns:a16="http://schemas.microsoft.com/office/drawing/2014/main" id="{1464899F-BD24-459C-D351-44622DAFF50F}"/>
              </a:ext>
            </a:extLst>
          </p:cNvPr>
          <p:cNvSpPr/>
          <p:nvPr/>
        </p:nvSpPr>
        <p:spPr>
          <a:xfrm>
            <a:off x="2562350" y="3061321"/>
            <a:ext cx="1448902" cy="1448902"/>
          </a:xfrm>
          <a:prstGeom prst="ellipse">
            <a:avLst/>
          </a:prstGeom>
          <a:solidFill>
            <a:schemeClr val="tx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cs typeface="+mn-ea"/>
              <a:sym typeface="+mn-lt"/>
            </a:endParaRPr>
          </a:p>
        </p:txBody>
      </p:sp>
      <p:sp>
        <p:nvSpPr>
          <p:cNvPr id="5" name="TextBox 29">
            <a:extLst>
              <a:ext uri="{FF2B5EF4-FFF2-40B4-BE49-F238E27FC236}">
                <a16:creationId xmlns:a16="http://schemas.microsoft.com/office/drawing/2014/main" id="{B8D04B91-2441-9049-400A-7F79721B0D64}"/>
              </a:ext>
            </a:extLst>
          </p:cNvPr>
          <p:cNvSpPr txBox="1"/>
          <p:nvPr/>
        </p:nvSpPr>
        <p:spPr>
          <a:xfrm>
            <a:off x="2839402" y="3473621"/>
            <a:ext cx="894797" cy="584775"/>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3200" i="0" u="none" strike="noStrike" kern="1200" cap="none" spc="0" normalizeH="0" baseline="0" noProof="0" dirty="0">
                <a:ln>
                  <a:noFill/>
                </a:ln>
                <a:solidFill>
                  <a:prstClr val="white"/>
                </a:solidFill>
                <a:effectLst/>
                <a:uLnTx/>
                <a:uFillTx/>
                <a:latin typeface="Lifeline JL" panose="00000400000000000000" pitchFamily="2" charset="0"/>
                <a:cs typeface="+mn-ea"/>
                <a:sym typeface="+mn-lt"/>
              </a:rPr>
              <a:t>25%</a:t>
            </a:r>
          </a:p>
        </p:txBody>
      </p:sp>
      <p:sp>
        <p:nvSpPr>
          <p:cNvPr id="12" name="Pie 9">
            <a:extLst>
              <a:ext uri="{FF2B5EF4-FFF2-40B4-BE49-F238E27FC236}">
                <a16:creationId xmlns:a16="http://schemas.microsoft.com/office/drawing/2014/main" id="{C39FDF62-4FB3-3D01-CCC1-5008EF0EDD67}"/>
              </a:ext>
            </a:extLst>
          </p:cNvPr>
          <p:cNvSpPr/>
          <p:nvPr/>
        </p:nvSpPr>
        <p:spPr>
          <a:xfrm>
            <a:off x="5587788" y="2918407"/>
            <a:ext cx="1878745" cy="1878745"/>
          </a:xfrm>
          <a:prstGeom prst="pie">
            <a:avLst>
              <a:gd name="adj1" fmla="val 12143865"/>
              <a:gd name="adj2" fmla="val 1620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cs typeface="+mn-ea"/>
              <a:sym typeface="+mn-lt"/>
            </a:endParaRPr>
          </a:p>
        </p:txBody>
      </p:sp>
      <p:sp>
        <p:nvSpPr>
          <p:cNvPr id="13" name="Oval 1">
            <a:extLst>
              <a:ext uri="{FF2B5EF4-FFF2-40B4-BE49-F238E27FC236}">
                <a16:creationId xmlns:a16="http://schemas.microsoft.com/office/drawing/2014/main" id="{2096C18B-8E57-66B7-F53B-2609F1C54096}"/>
              </a:ext>
            </a:extLst>
          </p:cNvPr>
          <p:cNvSpPr/>
          <p:nvPr/>
        </p:nvSpPr>
        <p:spPr>
          <a:xfrm>
            <a:off x="5802710" y="3133329"/>
            <a:ext cx="1448902" cy="1448902"/>
          </a:xfrm>
          <a:prstGeom prst="ellipse">
            <a:avLst/>
          </a:prstGeom>
          <a:solidFill>
            <a:schemeClr val="tx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cs typeface="+mn-ea"/>
              <a:sym typeface="+mn-lt"/>
            </a:endParaRPr>
          </a:p>
        </p:txBody>
      </p:sp>
      <p:sp>
        <p:nvSpPr>
          <p:cNvPr id="14" name="TextBox 29">
            <a:extLst>
              <a:ext uri="{FF2B5EF4-FFF2-40B4-BE49-F238E27FC236}">
                <a16:creationId xmlns:a16="http://schemas.microsoft.com/office/drawing/2014/main" id="{E11E568F-F53E-6F44-3CD2-623BB65CCDD5}"/>
              </a:ext>
            </a:extLst>
          </p:cNvPr>
          <p:cNvSpPr txBox="1"/>
          <p:nvPr/>
        </p:nvSpPr>
        <p:spPr>
          <a:xfrm>
            <a:off x="6093387" y="3545629"/>
            <a:ext cx="867546" cy="584775"/>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3200" i="0" u="none" strike="noStrike" kern="1200" cap="none" spc="0" normalizeH="0" baseline="0" noProof="0" dirty="0">
                <a:ln>
                  <a:noFill/>
                </a:ln>
                <a:solidFill>
                  <a:prstClr val="white"/>
                </a:solidFill>
                <a:effectLst/>
                <a:uLnTx/>
                <a:uFillTx/>
                <a:latin typeface="Lifeline JL" panose="00000400000000000000" pitchFamily="2" charset="0"/>
                <a:cs typeface="+mn-ea"/>
                <a:sym typeface="+mn-lt"/>
              </a:rPr>
              <a:t>20%</a:t>
            </a:r>
          </a:p>
        </p:txBody>
      </p:sp>
      <p:sp>
        <p:nvSpPr>
          <p:cNvPr id="15" name="文本框 14">
            <a:extLst>
              <a:ext uri="{FF2B5EF4-FFF2-40B4-BE49-F238E27FC236}">
                <a16:creationId xmlns:a16="http://schemas.microsoft.com/office/drawing/2014/main" id="{CD5A604F-2D6C-5E55-B76A-603A42F1645A}"/>
              </a:ext>
            </a:extLst>
          </p:cNvPr>
          <p:cNvSpPr txBox="1"/>
          <p:nvPr/>
        </p:nvSpPr>
        <p:spPr>
          <a:xfrm>
            <a:off x="2149578" y="4725144"/>
            <a:ext cx="2292620" cy="830997"/>
          </a:xfrm>
          <a:prstGeom prst="rect">
            <a:avLst/>
          </a:prstGeom>
          <a:noFill/>
        </p:spPr>
        <p:txBody>
          <a:bodyPr wrap="square" rtlCol="0">
            <a:spAutoFit/>
          </a:bodyPr>
          <a:lstStyle/>
          <a:p>
            <a:pPr algn="ctr"/>
            <a:r>
              <a:rPr lang="zh-CN" altLang="en-US" sz="2400" dirty="0">
                <a:latin typeface="微软雅黑" panose="020B0503020204020204" pitchFamily="34" charset="-122"/>
                <a:ea typeface="微软雅黑" panose="020B0503020204020204" pitchFamily="34" charset="-122"/>
              </a:rPr>
              <a:t>减按</a:t>
            </a:r>
            <a:r>
              <a:rPr lang="en-US" altLang="zh-CN" sz="2400" dirty="0">
                <a:latin typeface="微软雅黑" panose="020B0503020204020204" pitchFamily="34" charset="-122"/>
                <a:ea typeface="微软雅黑" panose="020B0503020204020204" pitchFamily="34" charset="-122"/>
              </a:rPr>
              <a:t>25%</a:t>
            </a:r>
            <a:r>
              <a:rPr lang="zh-CN" altLang="en-US" sz="2400" dirty="0">
                <a:latin typeface="微软雅黑" panose="020B0503020204020204" pitchFamily="34" charset="-122"/>
                <a:ea typeface="微软雅黑" panose="020B0503020204020204" pitchFamily="34" charset="-122"/>
              </a:rPr>
              <a:t>计算应纳税所得额</a:t>
            </a:r>
          </a:p>
        </p:txBody>
      </p:sp>
      <p:sp>
        <p:nvSpPr>
          <p:cNvPr id="16" name="文本框 15">
            <a:extLst>
              <a:ext uri="{FF2B5EF4-FFF2-40B4-BE49-F238E27FC236}">
                <a16:creationId xmlns:a16="http://schemas.microsoft.com/office/drawing/2014/main" id="{7F36A020-1CEF-D697-2B78-7CBA56682CF5}"/>
              </a:ext>
            </a:extLst>
          </p:cNvPr>
          <p:cNvSpPr txBox="1"/>
          <p:nvPr/>
        </p:nvSpPr>
        <p:spPr>
          <a:xfrm>
            <a:off x="5525396" y="4720969"/>
            <a:ext cx="2292620" cy="461665"/>
          </a:xfrm>
          <a:prstGeom prst="rect">
            <a:avLst/>
          </a:prstGeom>
          <a:noFill/>
        </p:spPr>
        <p:txBody>
          <a:bodyPr wrap="square" rtlCol="0">
            <a:spAutoFit/>
          </a:bodyPr>
          <a:lstStyle/>
          <a:p>
            <a:pPr algn="ctr"/>
            <a:r>
              <a:rPr lang="zh-CN" altLang="en-US" sz="2400" dirty="0">
                <a:latin typeface="微软雅黑" panose="020B0503020204020204" pitchFamily="34" charset="-122"/>
                <a:ea typeface="微软雅黑" panose="020B0503020204020204" pitchFamily="34" charset="-122"/>
              </a:rPr>
              <a:t>按</a:t>
            </a:r>
            <a:r>
              <a:rPr lang="en-US" altLang="zh-CN" sz="2400" dirty="0">
                <a:latin typeface="微软雅黑" panose="020B0503020204020204" pitchFamily="34" charset="-122"/>
                <a:ea typeface="微软雅黑" panose="020B0503020204020204" pitchFamily="34" charset="-122"/>
              </a:rPr>
              <a:t>20%</a:t>
            </a:r>
            <a:r>
              <a:rPr lang="zh-CN" altLang="en-US" sz="2400" dirty="0">
                <a:latin typeface="微软雅黑" panose="020B0503020204020204" pitchFamily="34" charset="-122"/>
                <a:ea typeface="微软雅黑" panose="020B0503020204020204" pitchFamily="34" charset="-122"/>
              </a:rPr>
              <a:t>的税率</a:t>
            </a:r>
          </a:p>
        </p:txBody>
      </p:sp>
      <p:sp>
        <p:nvSpPr>
          <p:cNvPr id="18" name="文本框 17">
            <a:extLst>
              <a:ext uri="{FF2B5EF4-FFF2-40B4-BE49-F238E27FC236}">
                <a16:creationId xmlns:a16="http://schemas.microsoft.com/office/drawing/2014/main" id="{22C12D0B-8C73-FEBC-44C3-A400EE8CF3B4}"/>
              </a:ext>
            </a:extLst>
          </p:cNvPr>
          <p:cNvSpPr txBox="1"/>
          <p:nvPr/>
        </p:nvSpPr>
        <p:spPr>
          <a:xfrm>
            <a:off x="1850925" y="5759255"/>
            <a:ext cx="5832648" cy="584775"/>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注：年度应纳税所得税额不超过</a:t>
            </a:r>
            <a:r>
              <a:rPr lang="en-US" altLang="zh-CN" dirty="0">
                <a:latin typeface="微软雅黑" panose="020B0503020204020204" pitchFamily="34" charset="-122"/>
                <a:ea typeface="微软雅黑" panose="020B0503020204020204" pitchFamily="34" charset="-122"/>
              </a:rPr>
              <a:t>300</a:t>
            </a:r>
            <a:r>
              <a:rPr lang="zh-CN" altLang="en-US" dirty="0">
                <a:latin typeface="微软雅黑" panose="020B0503020204020204" pitchFamily="34" charset="-122"/>
                <a:ea typeface="微软雅黑" panose="020B0503020204020204" pitchFamily="34" charset="-122"/>
              </a:rPr>
              <a:t>万元</a:t>
            </a:r>
          </a:p>
          <a:p>
            <a:endParaRPr lang="zh-CN" altLang="en-US" sz="1400" dirty="0"/>
          </a:p>
        </p:txBody>
      </p:sp>
      <p:sp>
        <p:nvSpPr>
          <p:cNvPr id="17" name="文本框 16">
            <a:extLst>
              <a:ext uri="{FF2B5EF4-FFF2-40B4-BE49-F238E27FC236}">
                <a16:creationId xmlns:a16="http://schemas.microsoft.com/office/drawing/2014/main" id="{F3F45B63-52B5-23F8-5FD5-045408364DC4}"/>
              </a:ext>
            </a:extLst>
          </p:cNvPr>
          <p:cNvSpPr txBox="1"/>
          <p:nvPr/>
        </p:nvSpPr>
        <p:spPr>
          <a:xfrm>
            <a:off x="4531486" y="2129958"/>
            <a:ext cx="2292620" cy="461665"/>
          </a:xfrm>
          <a:prstGeom prst="rect">
            <a:avLst/>
          </a:prstGeom>
          <a:noFill/>
        </p:spPr>
        <p:txBody>
          <a:bodyPr wrap="square" rtlCol="0">
            <a:spAutoFit/>
          </a:bodyPr>
          <a:lstStyle/>
          <a:p>
            <a:pPr algn="ctr"/>
            <a:r>
              <a:rPr lang="zh-CN" altLang="en-US" sz="2400" dirty="0">
                <a:latin typeface="微软雅黑" panose="020B0503020204020204" pitchFamily="34" charset="-122"/>
                <a:ea typeface="微软雅黑" panose="020B0503020204020204" pitchFamily="34" charset="-122"/>
              </a:rPr>
              <a:t>实际税负</a:t>
            </a:r>
            <a:r>
              <a:rPr lang="en-US" altLang="zh-CN" sz="2400" dirty="0">
                <a:latin typeface="微软雅黑" panose="020B0503020204020204" pitchFamily="34" charset="-122"/>
                <a:ea typeface="微软雅黑" panose="020B0503020204020204" pitchFamily="34" charset="-122"/>
              </a:rPr>
              <a:t>5%</a:t>
            </a: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311514828"/>
      </p:ext>
    </p:extLst>
  </p:cSld>
  <p:clrMapOvr>
    <a:masterClrMapping/>
  </p:clrMapOvr>
  <p:transition spd="slow" advTm="3000">
    <p:push dir="u"/>
  </p:transition>
</p:sld>
</file>

<file path=ppt/theme/theme1.xml><?xml version="1.0" encoding="utf-8"?>
<a:theme xmlns:a="http://schemas.openxmlformats.org/drawingml/2006/main" name="鲍鱼素材https://baoyusucai.taobao.com/">
  <a:themeElements>
    <a:clrScheme name="自定义 1">
      <a:dk1>
        <a:srgbClr val="294A5A"/>
      </a:dk1>
      <a:lt1>
        <a:srgbClr val="7AAE39"/>
      </a:lt1>
      <a:dk2>
        <a:srgbClr val="F9C900"/>
      </a:dk2>
      <a:lt2>
        <a:srgbClr val="ED5A00"/>
      </a:lt2>
      <a:accent1>
        <a:srgbClr val="484849"/>
      </a:accent1>
      <a:accent2>
        <a:srgbClr val="FFFFFF"/>
      </a:accent2>
      <a:accent3>
        <a:srgbClr val="969696"/>
      </a:accent3>
      <a:accent4>
        <a:srgbClr val="00AAA2"/>
      </a:accent4>
      <a:accent5>
        <a:srgbClr val="7AAE39"/>
      </a:accent5>
      <a:accent6>
        <a:srgbClr val="F9C900"/>
      </a:accent6>
      <a:hlink>
        <a:srgbClr val="ED5A00"/>
      </a:hlink>
      <a:folHlink>
        <a:srgbClr val="484849"/>
      </a:folHlink>
    </a:clrScheme>
    <a:fontScheme name="默认设计模板">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默认设计模板 13">
        <a:dk1>
          <a:srgbClr val="000000"/>
        </a:dk1>
        <a:lt1>
          <a:srgbClr val="FFFFD9"/>
        </a:lt1>
        <a:dk2>
          <a:srgbClr val="2B2E30"/>
        </a:dk2>
        <a:lt2>
          <a:srgbClr val="777777"/>
        </a:lt2>
        <a:accent1>
          <a:srgbClr val="7FBA00"/>
        </a:accent1>
        <a:accent2>
          <a:srgbClr val="FCDB00"/>
        </a:accent2>
        <a:accent3>
          <a:srgbClr val="FFFFE9"/>
        </a:accent3>
        <a:accent4>
          <a:srgbClr val="000000"/>
        </a:accent4>
        <a:accent5>
          <a:srgbClr val="C0D9AA"/>
        </a:accent5>
        <a:accent6>
          <a:srgbClr val="E4C600"/>
        </a:accent6>
        <a:hlink>
          <a:srgbClr val="21A3D0"/>
        </a:hlink>
        <a:folHlink>
          <a:srgbClr val="DA25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426</TotalTime>
  <Words>1040</Words>
  <Application>Microsoft Office PowerPoint</Application>
  <PresentationFormat>自定义</PresentationFormat>
  <Paragraphs>104</Paragraphs>
  <Slides>17</Slides>
  <Notes>17</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17</vt:i4>
      </vt:variant>
    </vt:vector>
  </HeadingPairs>
  <TitlesOfParts>
    <vt:vector size="24" baseType="lpstr">
      <vt:lpstr>Lifeline JL</vt:lpstr>
      <vt:lpstr>方正宋一简体</vt:lpstr>
      <vt:lpstr>Microsoft Yahei</vt:lpstr>
      <vt:lpstr>Microsoft Yahei</vt:lpstr>
      <vt:lpstr>Arial</vt:lpstr>
      <vt:lpstr>Calibri</vt:lpstr>
      <vt:lpstr>鲍鱼素材https://baoyusucai.taobao.com/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简约活动策划执行方案PPT模板</dc:title>
  <dc:creator>Administrator</dc:creator>
  <cp:lastModifiedBy>顺甜</cp:lastModifiedBy>
  <cp:revision>1026</cp:revision>
  <dcterms:created xsi:type="dcterms:W3CDTF">2013-01-25T01:44:00Z</dcterms:created>
  <dcterms:modified xsi:type="dcterms:W3CDTF">2023-08-15T03:06:45Z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2052-10.1.0.7469</vt:lpwstr>
  </property>
</Properties>
</file>