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80" r:id="rId3"/>
    <p:sldId id="528" r:id="rId4"/>
    <p:sldId id="529" r:id="rId5"/>
    <p:sldId id="590" r:id="rId6"/>
    <p:sldId id="591" r:id="rId7"/>
    <p:sldId id="592" r:id="rId8"/>
    <p:sldId id="593" r:id="rId9"/>
    <p:sldId id="594" r:id="rId10"/>
    <p:sldId id="535" r:id="rId11"/>
    <p:sldId id="536" r:id="rId12"/>
    <p:sldId id="541" r:id="rId13"/>
    <p:sldId id="542" r:id="rId14"/>
    <p:sldId id="595" r:id="rId15"/>
    <p:sldId id="596" r:id="rId16"/>
    <p:sldId id="597" r:id="rId17"/>
    <p:sldId id="598" r:id="rId18"/>
    <p:sldId id="543" r:id="rId19"/>
    <p:sldId id="545" r:id="rId20"/>
    <p:sldId id="614" r:id="rId21"/>
    <p:sldId id="546" r:id="rId22"/>
    <p:sldId id="547" r:id="rId23"/>
    <p:sldId id="615" r:id="rId24"/>
    <p:sldId id="548" r:id="rId25"/>
    <p:sldId id="616" r:id="rId26"/>
    <p:sldId id="617" r:id="rId27"/>
    <p:sldId id="549" r:id="rId28"/>
    <p:sldId id="619" r:id="rId29"/>
    <p:sldId id="621" r:id="rId30"/>
    <p:sldId id="622" r:id="rId31"/>
    <p:sldId id="527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4F81BD"/>
    <a:srgbClr val="E9EDD6"/>
    <a:srgbClr val="FFFF66"/>
    <a:srgbClr val="FFFF00"/>
    <a:srgbClr val="CC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strike="noStrike" noProof="1" dirty="0"/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/>
          <p:nvPr>
            <p:ph type="ctrTitle"/>
          </p:nvPr>
        </p:nvSpPr>
        <p:spPr>
          <a:xfrm>
            <a:off x="685800" y="1828800"/>
            <a:ext cx="7772400" cy="1069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4000" b="1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/>
          <p:nvPr>
            <p:ph type="subTitle" idx="1"/>
          </p:nvPr>
        </p:nvSpPr>
        <p:spPr>
          <a:xfrm>
            <a:off x="1371600" y="3124200"/>
            <a:ext cx="6400800" cy="838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defRPr sz="3200" kern="1200">
                <a:solidFill>
                  <a:schemeClr val="bg1"/>
                </a:solidFill>
              </a:defRPr>
            </a:lvl1pPr>
            <a:lvl2pPr marL="457200" lvl="1" indent="-457200" algn="ctr">
              <a:defRPr sz="2000" kern="1200">
                <a:solidFill>
                  <a:schemeClr val="bg1"/>
                </a:solidFill>
              </a:defRPr>
            </a:lvl2pPr>
            <a:lvl3pPr marL="914400" lvl="2" indent="-914400" algn="ctr">
              <a:defRPr sz="2000" kern="1200">
                <a:solidFill>
                  <a:schemeClr val="bg1"/>
                </a:solidFill>
              </a:defRPr>
            </a:lvl3pPr>
            <a:lvl4pPr marL="1371600" lvl="3" indent="-1371600" algn="ctr">
              <a:defRPr sz="2000" kern="1200">
                <a:solidFill>
                  <a:schemeClr val="bg1"/>
                </a:solidFill>
              </a:defRPr>
            </a:lvl4pPr>
            <a:lvl5pPr marL="1828800" lvl="4" indent="-1828800" algn="ctr">
              <a:defRPr sz="2000" kern="1200">
                <a:solidFill>
                  <a:schemeClr val="bg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52930" cy="61261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2504" cy="49831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43000"/>
            <a:ext cx="4032504" cy="49831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u="none" kern="1200" baseline="0">
          <a:solidFill>
            <a:srgbClr val="336699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u="none" kern="1200" baseline="0">
          <a:solidFill>
            <a:srgbClr val="336699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800" b="0" u="none" kern="1200" baseline="0">
          <a:solidFill>
            <a:srgbClr val="336699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0" u="none" kern="1200" baseline="0">
          <a:solidFill>
            <a:srgbClr val="336699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4097"/>
          <p:cNvSpPr/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/>
              <a:t>河南航天金穗电子有限公司  www.htjs.net</a:t>
            </a:r>
            <a:endParaRPr lang="zh-CN" altLang="en-US" dirty="0"/>
          </a:p>
        </p:txBody>
      </p:sp>
      <p:sp>
        <p:nvSpPr>
          <p:cNvPr id="5122" name="文本占位符 4098"/>
          <p:cNvSpPr/>
          <p:nvPr>
            <p:ph idx="1"/>
          </p:nvPr>
        </p:nvSpPr>
        <p:spPr>
          <a:xfrm>
            <a:off x="425450" y="931863"/>
            <a:ext cx="8229600" cy="549275"/>
          </a:xfrm>
          <a:ln/>
        </p:spPr>
        <p:txBody>
          <a:bodyPr anchor="t" anchorCtr="0"/>
          <a:p>
            <a:endParaRPr lang="zh-CN" altLang="en-US"/>
          </a:p>
        </p:txBody>
      </p:sp>
      <p:sp>
        <p:nvSpPr>
          <p:cNvPr id="5123" name="Rectangle 2"/>
          <p:cNvSpPr>
            <a:spLocks noGrp="1"/>
          </p:cNvSpPr>
          <p:nvPr/>
        </p:nvSpPr>
        <p:spPr>
          <a:xfrm>
            <a:off x="720725" y="2052638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en-US" sz="6000" b="1" dirty="0">
                <a:solidFill>
                  <a:srgbClr val="336699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一 体 化 办 税</a:t>
            </a:r>
            <a:endParaRPr lang="zh-CN" altLang="en-US" sz="6000" b="1" dirty="0">
              <a:solidFill>
                <a:srgbClr val="336699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5124" name="文本框 4100"/>
          <p:cNvSpPr txBox="1"/>
          <p:nvPr/>
        </p:nvSpPr>
        <p:spPr>
          <a:xfrm>
            <a:off x="3419475" y="5373688"/>
            <a:ext cx="5334000" cy="1341437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 algn="r">
              <a:lnSpc>
                <a:spcPct val="90000"/>
              </a:lnSpc>
            </a:pPr>
            <a:r>
              <a:rPr lang="zh-CN" altLang="en-US" sz="2400" b="1" dirty="0">
                <a:solidFill>
                  <a:srgbClr val="336699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河南航天金穗电子有限公司</a:t>
            </a:r>
            <a:endParaRPr lang="zh-CN" altLang="en-US" sz="2400" b="1" dirty="0">
              <a:solidFill>
                <a:srgbClr val="336699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 algn="r">
              <a:lnSpc>
                <a:spcPct val="90000"/>
              </a:lnSpc>
            </a:pPr>
            <a:r>
              <a:rPr lang="zh-CN" altLang="en-US" sz="2400" b="1" dirty="0">
                <a:solidFill>
                  <a:srgbClr val="336699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服务热线：400-811-0006</a:t>
            </a:r>
            <a:endParaRPr lang="zh-CN" altLang="en-US" sz="2400" b="1" dirty="0">
              <a:solidFill>
                <a:srgbClr val="336699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 algn="r">
              <a:lnSpc>
                <a:spcPct val="90000"/>
              </a:lnSpc>
            </a:pPr>
            <a:r>
              <a:rPr lang="zh-CN" altLang="en-US" sz="2400" b="1" dirty="0">
                <a:solidFill>
                  <a:srgbClr val="336699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   400-811-9900</a:t>
            </a:r>
            <a:endParaRPr lang="zh-CN" altLang="en-US" sz="2400" b="1" dirty="0">
              <a:solidFill>
                <a:srgbClr val="336699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5125" name="文本框 4101"/>
          <p:cNvSpPr txBox="1"/>
          <p:nvPr/>
        </p:nvSpPr>
        <p:spPr>
          <a:xfrm>
            <a:off x="4514850" y="3519488"/>
            <a:ext cx="2311400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b="1"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  <p:sp>
        <p:nvSpPr>
          <p:cNvPr id="5126" name="文本框 4102"/>
          <p:cNvSpPr txBox="1"/>
          <p:nvPr/>
        </p:nvSpPr>
        <p:spPr>
          <a:xfrm>
            <a:off x="3852863" y="3284538"/>
            <a:ext cx="3744912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336699"/>
                </a:solidFill>
                <a:latin typeface="Verdana" panose="020B0604030504040204" pitchFamily="2" charset="0"/>
                <a:ea typeface="微软雅黑" panose="020B0503020204020204" pitchFamily="2" charset="-122"/>
              </a:rPr>
              <a:t>----网上申报缴税</a:t>
            </a:r>
            <a:endParaRPr lang="zh-CN" altLang="en-US" sz="2800" b="1" dirty="0">
              <a:solidFill>
                <a:srgbClr val="336699"/>
              </a:solidFill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4"/>
          <p:cNvSpPr/>
          <p:nvPr/>
        </p:nvSpPr>
        <p:spPr>
          <a:xfrm>
            <a:off x="428625" y="115888"/>
            <a:ext cx="91440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endParaRPr lang="zh-CN" altLang="en-US" sz="2800" dirty="0">
              <a:solidFill>
                <a:schemeClr val="bg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13315" name="TextBox 7"/>
          <p:cNvSpPr txBox="1"/>
          <p:nvPr/>
        </p:nvSpPr>
        <p:spPr>
          <a:xfrm>
            <a:off x="611188" y="5876925"/>
            <a:ext cx="8208962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黑体" panose="02010609060101010101" pitchFamily="1" charset="-122"/>
                <a:ea typeface="黑体" panose="02010609060101010101" pitchFamily="1" charset="-122"/>
              </a:rPr>
              <a:t>首次登录系统，在修改注册信息界面查看扣款账户是否正确，如果开户行处请选择里面是空的需要到大厅添加</a:t>
            </a:r>
            <a:r>
              <a:rPr lang="en-US" altLang="zh-CN" sz="2000" dirty="0">
                <a:latin typeface="黑体" panose="02010609060101010101" pitchFamily="1" charset="-122"/>
                <a:ea typeface="黑体" panose="02010609060101010101" pitchFamily="1" charset="-122"/>
              </a:rPr>
              <a:t>.</a:t>
            </a:r>
            <a:r>
              <a:rPr lang="zh-CN" altLang="en-US" sz="2000" dirty="0">
                <a:latin typeface="黑体" panose="02010609060101010101" pitchFamily="1" charset="-122"/>
                <a:ea typeface="黑体" panose="02010609060101010101" pitchFamily="1" charset="-122"/>
              </a:rPr>
              <a:t>实时扣款账户自动显示。</a:t>
            </a:r>
            <a:endParaRPr lang="zh-CN" altLang="en-US" sz="2000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3316" name="流程图: 可选过程 13315"/>
          <p:cNvSpPr/>
          <p:nvPr/>
        </p:nvSpPr>
        <p:spPr>
          <a:xfrm>
            <a:off x="539750" y="5661025"/>
            <a:ext cx="8280400" cy="100965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14340" name="组合 13316"/>
          <p:cNvGrpSpPr>
            <a:grpSpLocks noChangeAspect="1"/>
          </p:cNvGrpSpPr>
          <p:nvPr/>
        </p:nvGrpSpPr>
        <p:grpSpPr>
          <a:xfrm>
            <a:off x="466725" y="765175"/>
            <a:ext cx="8353425" cy="4752975"/>
            <a:chOff x="0" y="0"/>
            <a:chExt cx="14206" cy="8526"/>
          </a:xfrm>
        </p:grpSpPr>
        <p:pic>
          <p:nvPicPr>
            <p:cNvPr id="14341" name="图片 13317" descr="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207" cy="85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图片 13318" descr="修改注册信息-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5" y="1588"/>
              <a:ext cx="10093" cy="65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20" name="流程图: 可选过程 13319"/>
          <p:cNvSpPr/>
          <p:nvPr/>
        </p:nvSpPr>
        <p:spPr>
          <a:xfrm>
            <a:off x="2844800" y="4149725"/>
            <a:ext cx="5688013" cy="43180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4" name="文本框 13320"/>
          <p:cNvSpPr txBox="1"/>
          <p:nvPr/>
        </p:nvSpPr>
        <p:spPr>
          <a:xfrm>
            <a:off x="771525" y="120650"/>
            <a:ext cx="81930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系统登录</a:t>
            </a:r>
            <a:endParaRPr lang="zh-CN" altLang="en-US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ldLvl="0"/>
      <p:bldP spid="1331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4450"/>
            <a:ext cx="7772400" cy="784225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二、填写报表</a:t>
            </a:r>
            <a:endParaRPr lang="zh-CN" altLang="en-US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15362" name="图片 14338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054100"/>
            <a:ext cx="9021763" cy="5413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14339"/>
          <p:cNvGrpSpPr/>
          <p:nvPr/>
        </p:nvGrpSpPr>
        <p:grpSpPr>
          <a:xfrm>
            <a:off x="2051050" y="2420938"/>
            <a:ext cx="2592388" cy="863600"/>
            <a:chOff x="0" y="0"/>
            <a:chExt cx="4082" cy="1360"/>
          </a:xfrm>
        </p:grpSpPr>
        <p:sp>
          <p:nvSpPr>
            <p:cNvPr id="15364" name="左箭头标注 14340"/>
            <p:cNvSpPr/>
            <p:nvPr/>
          </p:nvSpPr>
          <p:spPr>
            <a:xfrm>
              <a:off x="0" y="0"/>
              <a:ext cx="4083" cy="1361"/>
            </a:xfrm>
            <a:prstGeom prst="leftArrowCallout">
              <a:avLst>
                <a:gd name="adj1" fmla="val 25000"/>
                <a:gd name="adj2" fmla="val 25000"/>
                <a:gd name="adj3" fmla="val 50000"/>
                <a:gd name="adj4" fmla="val 66667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5365" name="文本框 14341"/>
            <p:cNvSpPr txBox="1"/>
            <p:nvPr/>
          </p:nvSpPr>
          <p:spPr>
            <a:xfrm>
              <a:off x="1701" y="227"/>
              <a:ext cx="2154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dirty="0">
                  <a:latin typeface="Times New Roman" panose="02020603050405020304" pitchFamily="2" charset="0"/>
                  <a:ea typeface="宋体" panose="02010600030101010101" pitchFamily="2" charset="-122"/>
                </a:rPr>
                <a:t>选择所需填写报表</a:t>
              </a:r>
              <a:endParaRPr lang="zh-CN" altLang="en-US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3" descr="rrect(투명)01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6021388"/>
            <a:ext cx="9140825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5362" descr="主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839788"/>
            <a:ext cx="7777162" cy="511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5363"/>
          <p:cNvSpPr txBox="1"/>
          <p:nvPr/>
        </p:nvSpPr>
        <p:spPr>
          <a:xfrm>
            <a:off x="611188" y="6237288"/>
            <a:ext cx="77390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增值税报表填写时，先填写附表再填写主表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8" name="文本框 15364"/>
          <p:cNvSpPr txBox="1"/>
          <p:nvPr/>
        </p:nvSpPr>
        <p:spPr>
          <a:xfrm>
            <a:off x="-31750" y="117475"/>
            <a:ext cx="9175750" cy="57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填写报表</a:t>
            </a:r>
            <a:endParaRPr lang="zh-CN" altLang="en-US" sz="32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6385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填写报表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410" name="文本占位符 16386"/>
          <p:cNvSpPr/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17411" name="图片 16387" descr="附列表1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836613"/>
            <a:ext cx="8101013" cy="514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 descr="rrect(투명)01-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" y="6021388"/>
            <a:ext cx="9140825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16389"/>
          <p:cNvSpPr txBox="1"/>
          <p:nvPr/>
        </p:nvSpPr>
        <p:spPr>
          <a:xfrm>
            <a:off x="682625" y="6246813"/>
            <a:ext cx="7921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附表一填写销项数据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7409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填写报表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434" name="文本占位符 17410"/>
          <p:cNvSpPr/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18435" name="Picture 3" descr="rrect(투명)01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6021388"/>
            <a:ext cx="9140825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17412"/>
          <p:cNvSpPr txBox="1"/>
          <p:nvPr/>
        </p:nvSpPr>
        <p:spPr>
          <a:xfrm>
            <a:off x="682625" y="6246813"/>
            <a:ext cx="7921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附表二填写进项数据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8437" name="图片 17413" descr="附列表2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08050"/>
            <a:ext cx="8316913" cy="499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8433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填写报表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458" name="文本占位符 18434"/>
          <p:cNvSpPr/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19459" name="Picture 3" descr="rrect(투명)01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6021388"/>
            <a:ext cx="9140825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18436"/>
          <p:cNvSpPr txBox="1"/>
          <p:nvPr/>
        </p:nvSpPr>
        <p:spPr>
          <a:xfrm>
            <a:off x="682625" y="6246813"/>
            <a:ext cx="7921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附表三为营改增纳税人填写，部分行提取附表一数据。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9461" name="图片 18437" descr="附列表3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908050"/>
            <a:ext cx="8532812" cy="5119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9457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填写报表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482" name="文本占位符 19458"/>
          <p:cNvSpPr/>
          <p:nvPr>
            <p:ph idx="1"/>
          </p:nvPr>
        </p:nvSpPr>
        <p:spPr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20483" name="Picture 3" descr="rrect(투명)01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6021388"/>
            <a:ext cx="9140825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19460"/>
          <p:cNvSpPr txBox="1"/>
          <p:nvPr/>
        </p:nvSpPr>
        <p:spPr>
          <a:xfrm>
            <a:off x="682625" y="6246813"/>
            <a:ext cx="7921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附表四为专用设备及技术维护费全额抵减时填写。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0485" name="图片 19461" descr="附列表4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08050"/>
            <a:ext cx="8388350" cy="503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Line 3"/>
          <p:cNvSpPr/>
          <p:nvPr/>
        </p:nvSpPr>
        <p:spPr>
          <a:xfrm>
            <a:off x="6781800" y="6096000"/>
            <a:ext cx="533400" cy="0"/>
          </a:xfrm>
          <a:prstGeom prst="line">
            <a:avLst/>
          </a:prstGeom>
          <a:ln w="9525">
            <a:noFill/>
          </a:ln>
        </p:spPr>
      </p:sp>
      <p:sp>
        <p:nvSpPr>
          <p:cNvPr id="21506" name="Text Box 8"/>
          <p:cNvSpPr txBox="1"/>
          <p:nvPr/>
        </p:nvSpPr>
        <p:spPr>
          <a:xfrm>
            <a:off x="1901825" y="5630863"/>
            <a:ext cx="311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spcBef>
                <a:spcPct val="20000"/>
              </a:spcBef>
            </a:pPr>
            <a:endParaRPr lang="zh-CN" altLang="en-US" sz="3200" dirty="0">
              <a:solidFill>
                <a:srgbClr val="993300"/>
              </a:solidFill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sp>
        <p:nvSpPr>
          <p:cNvPr id="21507" name="Rectangle 15"/>
          <p:cNvSpPr/>
          <p:nvPr/>
        </p:nvSpPr>
        <p:spPr>
          <a:xfrm>
            <a:off x="0" y="115888"/>
            <a:ext cx="91440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r>
              <a:rPr lang="zh-CN" altLang="en-US" sz="32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三、申报的具体流程</a:t>
            </a:r>
            <a:endParaRPr lang="zh-CN" altLang="en-US" sz="32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1508" name="TextBox 7"/>
          <p:cNvSpPr txBox="1"/>
          <p:nvPr/>
        </p:nvSpPr>
        <p:spPr>
          <a:xfrm>
            <a:off x="395288" y="908050"/>
            <a:ext cx="8208962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申报时需要先申报财务报表然后才可以申报增值税或者所得税</a:t>
            </a:r>
            <a:endParaRPr lang="zh-CN" altLang="en-US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1509" name="图片 20485" descr="网上申报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484313"/>
            <a:ext cx="8389937" cy="503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流程图: 可选过程 20486"/>
          <p:cNvSpPr/>
          <p:nvPr/>
        </p:nvSpPr>
        <p:spPr>
          <a:xfrm>
            <a:off x="2555875" y="2205038"/>
            <a:ext cx="647700" cy="287337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268538" y="0"/>
            <a:ext cx="3384550" cy="660400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en-US" altLang="zh-CN" sz="3600"/>
              <a:t>  </a:t>
            </a:r>
            <a:r>
              <a:rPr lang="en-US" altLang="zh-CN" sz="2000"/>
              <a:t>  </a:t>
            </a:r>
            <a:r>
              <a:rPr lang="en-US" altLang="zh-CN" sz="2400"/>
              <a:t> </a:t>
            </a:r>
            <a:r>
              <a:rPr lang="zh-CN" altLang="en-US" sz="2400">
                <a:solidFill>
                  <a:schemeClr val="tx1"/>
                </a:solidFill>
              </a:rPr>
              <a:t>（二）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修改数据</a:t>
            </a:r>
            <a:endParaRPr lang="zh-CN" altLang="en-US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2530" name="Rectangle 5"/>
          <p:cNvSpPr/>
          <p:nvPr/>
        </p:nvSpPr>
        <p:spPr>
          <a:xfrm>
            <a:off x="5435600" y="3429000"/>
            <a:ext cx="792163" cy="3619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17961" dir="2699999" algn="ctr" rotWithShape="0">
              <a:srgbClr val="991F00"/>
            </a:outerShdw>
          </a:effectLst>
        </p:spPr>
        <p:txBody>
          <a:bodyPr wrap="none" anchor="ctr" anchorCtr="0"/>
          <a:p>
            <a:endParaRPr lang="zh-CN" altLang="en-US" sz="2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2531" name="图片 21507" descr="网上申报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909638"/>
            <a:ext cx="8759825" cy="5541962"/>
          </a:xfrm>
          <a:prstGeom prst="rect">
            <a:avLst/>
          </a:prstGeom>
          <a:solidFill>
            <a:srgbClr val="D0D8E8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9" name="流程图: 可选过程 21508"/>
          <p:cNvSpPr/>
          <p:nvPr/>
        </p:nvSpPr>
        <p:spPr>
          <a:xfrm>
            <a:off x="3132138" y="1701800"/>
            <a:ext cx="792162" cy="287338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10" name="流程图: 可选过程 21509"/>
          <p:cNvSpPr/>
          <p:nvPr/>
        </p:nvSpPr>
        <p:spPr>
          <a:xfrm>
            <a:off x="2484438" y="3717925"/>
            <a:ext cx="6408737" cy="2232025"/>
          </a:xfrm>
          <a:prstGeom prst="flowChartAlternateProcess">
            <a:avLst/>
          </a:prstGeom>
          <a:solidFill>
            <a:srgbClr val="D0D8E8"/>
          </a:solidFill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11" name="Rectangle 3"/>
          <p:cNvSpPr>
            <a:spLocks noGrp="1"/>
          </p:cNvSpPr>
          <p:nvPr>
            <p:ph type="body" idx="4294967295"/>
          </p:nvPr>
        </p:nvSpPr>
        <p:spPr>
          <a:xfrm>
            <a:off x="2555875" y="4149725"/>
            <a:ext cx="6091238" cy="1368425"/>
          </a:xfrm>
          <a:ln/>
        </p:spPr>
        <p:txBody>
          <a:bodyPr wrap="square" anchor="t" anchorCtr="0"/>
          <a:p>
            <a:pPr>
              <a:lnSpc>
                <a:spcPct val="80000"/>
              </a:lnSpc>
            </a:pPr>
            <a:r>
              <a:rPr lang="zh-CN" altLang="en-US" sz="1600" dirty="0"/>
              <a:t>   </a:t>
            </a:r>
            <a:r>
              <a:rPr lang="zh-CN" altLang="en-US" sz="1800" dirty="0"/>
              <a:t> </a:t>
            </a:r>
            <a:r>
              <a:rPr lang="zh-CN" altLang="en-US" sz="1800" dirty="0">
                <a:solidFill>
                  <a:schemeClr val="tx1"/>
                </a:solidFill>
              </a:rPr>
              <a:t> 申报数据时，如系统返回报表填写错误提示，回到报表当中直接修改即可；</a:t>
            </a: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     如申报成功但还未扣款时，可以去大厅删除申报成功记录，然后点击修改数据进行修改报表。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4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>
                                            <p:txEl>
                                              <p:charRg st="4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>
                                            <p:txEl>
                                              <p:charRg st="4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22529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申报、实时扣款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3554" name="图片 2253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125538"/>
            <a:ext cx="8366125" cy="428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流程图: 可选过程 22531"/>
          <p:cNvSpPr/>
          <p:nvPr/>
        </p:nvSpPr>
        <p:spPr>
          <a:xfrm>
            <a:off x="1692275" y="1341438"/>
            <a:ext cx="1008063" cy="287337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22533" name="组合 22532"/>
          <p:cNvGrpSpPr/>
          <p:nvPr/>
        </p:nvGrpSpPr>
        <p:grpSpPr>
          <a:xfrm>
            <a:off x="395288" y="5661025"/>
            <a:ext cx="7993062" cy="1009650"/>
            <a:chOff x="0" y="0"/>
            <a:chExt cx="12588" cy="1588"/>
          </a:xfrm>
        </p:grpSpPr>
        <p:sp>
          <p:nvSpPr>
            <p:cNvPr id="23557" name="文本框 22533"/>
            <p:cNvSpPr txBox="1"/>
            <p:nvPr/>
          </p:nvSpPr>
          <p:spPr>
            <a:xfrm>
              <a:off x="467" y="275"/>
              <a:ext cx="11780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b="1" dirty="0">
                  <a:latin typeface="Times New Roman" panose="02020603050405020304" pitchFamily="2" charset="0"/>
                  <a:ea typeface="宋体" panose="02010600030101010101" pitchFamily="2" charset="-122"/>
                </a:rPr>
                <a:t>注意：</a:t>
              </a:r>
              <a:r>
                <a:rPr lang="zh-CN" altLang="en-US" dirty="0">
                  <a:latin typeface="Times New Roman" panose="02020603050405020304" pitchFamily="2" charset="0"/>
                  <a:ea typeface="宋体" panose="02010600030101010101" pitchFamily="2" charset="-122"/>
                </a:rPr>
                <a:t>实时扣款时，需按照图例进行相应软件模块的操作后再进行扣款，否则会造成扣款不成功。</a:t>
              </a:r>
              <a:endParaRPr lang="zh-CN" altLang="en-US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3558" name="流程图: 可选过程 22534"/>
            <p:cNvSpPr/>
            <p:nvPr/>
          </p:nvSpPr>
          <p:spPr>
            <a:xfrm>
              <a:off x="0" y="0"/>
              <a:ext cx="12588" cy="1588"/>
            </a:xfrm>
            <a:prstGeom prst="flowChartAlternateProcess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wrap="square" anchor="ctr" anchorCtr="0"/>
          <a:p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互联网申报的操作流程</a:t>
            </a:r>
            <a:endParaRPr lang="zh-CN" altLang="en-US" sz="40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458075" cy="1590675"/>
          </a:xfrm>
          <a:ln>
            <a:solidFill>
              <a:schemeClr val="accent1"/>
            </a:solidFill>
            <a:prstDash val="dashDot"/>
            <a:miter/>
          </a:ln>
        </p:spPr>
        <p:txBody>
          <a:bodyPr wrap="square" anchor="t" anchorCtr="0"/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rgbClr val="2D2DB9"/>
                </a:solidFill>
                <a:latin typeface="宋体" panose="02010600030101010101" pitchFamily="2" charset="-122"/>
              </a:rPr>
              <a:t>四个步骤：</a:t>
            </a:r>
            <a:endParaRPr lang="zh-CN" altLang="en-US" b="1" dirty="0">
              <a:solidFill>
                <a:srgbClr val="2D2DB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正确登录, 填写报表, 申报数据, 打印报表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5124" name="组合 5123"/>
          <p:cNvGrpSpPr/>
          <p:nvPr/>
        </p:nvGrpSpPr>
        <p:grpSpPr>
          <a:xfrm>
            <a:off x="2298700" y="4608513"/>
            <a:ext cx="487363" cy="334962"/>
            <a:chOff x="0" y="0"/>
            <a:chExt cx="307" cy="211"/>
          </a:xfrm>
        </p:grpSpPr>
        <p:pic>
          <p:nvPicPr>
            <p:cNvPr id="6148" name="右箭头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7" cy="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Text Box 6"/>
            <p:cNvSpPr txBox="1"/>
            <p:nvPr/>
          </p:nvSpPr>
          <p:spPr>
            <a:xfrm>
              <a:off x="37" y="58"/>
              <a:ext cx="198" cy="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7" name="组合 5126"/>
          <p:cNvGrpSpPr/>
          <p:nvPr/>
        </p:nvGrpSpPr>
        <p:grpSpPr>
          <a:xfrm>
            <a:off x="642938" y="4286250"/>
            <a:ext cx="1714500" cy="1174750"/>
            <a:chOff x="0" y="0"/>
            <a:chExt cx="2643206" cy="1857388"/>
          </a:xfrm>
        </p:grpSpPr>
        <p:sp>
          <p:nvSpPr>
            <p:cNvPr id="6151" name="流程图: 手动操作 6"/>
            <p:cNvSpPr/>
            <p:nvPr/>
          </p:nvSpPr>
          <p:spPr>
            <a:xfrm rot="10800000">
              <a:off x="0" y="1071764"/>
              <a:ext cx="2643206" cy="785624"/>
            </a:xfrm>
            <a:prstGeom prst="flowChartManualOperation">
              <a:avLst/>
            </a:prstGeom>
            <a:gradFill rotWithShape="1">
              <a:gsLst>
                <a:gs pos="0">
                  <a:srgbClr val="3E3E86">
                    <a:alpha val="100000"/>
                  </a:srgbClr>
                </a:gs>
                <a:gs pos="50000">
                  <a:srgbClr val="5D5DC1">
                    <a:alpha val="100000"/>
                  </a:srgbClr>
                </a:gs>
                <a:gs pos="100000">
                  <a:srgbClr val="7070E6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52" name="椭圆 7"/>
            <p:cNvSpPr/>
            <p:nvPr/>
          </p:nvSpPr>
          <p:spPr>
            <a:xfrm>
              <a:off x="572695" y="1357902"/>
              <a:ext cx="1497817" cy="213348"/>
            </a:xfrm>
            <a:prstGeom prst="ellipse">
              <a:avLst/>
            </a:prstGeom>
            <a:solidFill>
              <a:srgbClr val="002060"/>
            </a:solidFill>
            <a:ln w="9525" cap="flat" cmpd="sng">
              <a:solidFill>
                <a:srgbClr val="2828B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rgbClr val="000000">
                  <a:alpha val="26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53" name="Oval 146"/>
            <p:cNvSpPr/>
            <p:nvPr/>
          </p:nvSpPr>
          <p:spPr>
            <a:xfrm>
              <a:off x="571504" y="0"/>
              <a:ext cx="1474788" cy="1473200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283643"/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登</a:t>
              </a:r>
              <a:endParaRPr lang="ko-KR" altLang="en-US" sz="2800" dirty="0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5131" name="组合 5130"/>
          <p:cNvGrpSpPr/>
          <p:nvPr/>
        </p:nvGrpSpPr>
        <p:grpSpPr>
          <a:xfrm>
            <a:off x="2643188" y="4298950"/>
            <a:ext cx="1714500" cy="1201738"/>
            <a:chOff x="0" y="0"/>
            <a:chExt cx="2643206" cy="1901829"/>
          </a:xfrm>
        </p:grpSpPr>
        <p:sp>
          <p:nvSpPr>
            <p:cNvPr id="6155" name="流程图: 手动操作 10"/>
            <p:cNvSpPr/>
            <p:nvPr/>
          </p:nvSpPr>
          <p:spPr>
            <a:xfrm rot="10800000">
              <a:off x="0" y="1115471"/>
              <a:ext cx="2643206" cy="786358"/>
            </a:xfrm>
            <a:prstGeom prst="flowChartManualOperation">
              <a:avLst/>
            </a:prstGeom>
            <a:gradFill rotWithShape="1">
              <a:gsLst>
                <a:gs pos="0">
                  <a:srgbClr val="537E25">
                    <a:alpha val="100000"/>
                  </a:srgbClr>
                </a:gs>
                <a:gs pos="50000">
                  <a:srgbClr val="7AB73A">
                    <a:alpha val="100000"/>
                  </a:srgbClr>
                </a:gs>
                <a:gs pos="100000">
                  <a:srgbClr val="92DA46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56" name="椭圆 11"/>
            <p:cNvSpPr/>
            <p:nvPr/>
          </p:nvSpPr>
          <p:spPr>
            <a:xfrm>
              <a:off x="572695" y="1401876"/>
              <a:ext cx="1497817" cy="213548"/>
            </a:xfrm>
            <a:prstGeom prst="ellipse">
              <a:avLst/>
            </a:prstGeom>
            <a:solidFill>
              <a:srgbClr val="404040"/>
            </a:solidFill>
            <a:ln w="9525">
              <a:noFill/>
            </a:ln>
            <a:effectLst>
              <a:outerShdw dist="23000" dir="5400000" algn="ctr" rotWithShape="0">
                <a:srgbClr val="000000">
                  <a:alpha val="26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57" name="Oval 144"/>
            <p:cNvSpPr/>
            <p:nvPr/>
          </p:nvSpPr>
          <p:spPr>
            <a:xfrm>
              <a:off x="525477" y="0"/>
              <a:ext cx="1474787" cy="147320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283600"/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填</a:t>
              </a:r>
              <a:endParaRPr lang="ko-KR" altLang="en-US" sz="2800" dirty="0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5135" name="组合 5134"/>
          <p:cNvGrpSpPr/>
          <p:nvPr/>
        </p:nvGrpSpPr>
        <p:grpSpPr>
          <a:xfrm>
            <a:off x="4714875" y="4325938"/>
            <a:ext cx="1714500" cy="1174750"/>
            <a:chOff x="0" y="0"/>
            <a:chExt cx="2643206" cy="1857387"/>
          </a:xfrm>
        </p:grpSpPr>
        <p:sp>
          <p:nvSpPr>
            <p:cNvPr id="6159" name="流程图: 手动操作 14"/>
            <p:cNvSpPr/>
            <p:nvPr/>
          </p:nvSpPr>
          <p:spPr>
            <a:xfrm rot="10800000">
              <a:off x="0" y="1071762"/>
              <a:ext cx="2643206" cy="785625"/>
            </a:xfrm>
            <a:prstGeom prst="flowChartManualOperation">
              <a:avLst/>
            </a:prstGeom>
            <a:gradFill rotWithShape="1">
              <a:gsLst>
                <a:gs pos="0">
                  <a:srgbClr val="804626">
                    <a:alpha val="100000"/>
                  </a:srgbClr>
                </a:gs>
                <a:gs pos="50000">
                  <a:srgbClr val="B9673A">
                    <a:alpha val="100000"/>
                  </a:srgbClr>
                </a:gs>
                <a:gs pos="100000">
                  <a:srgbClr val="DD7C47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60" name="椭圆 15"/>
            <p:cNvSpPr/>
            <p:nvPr/>
          </p:nvSpPr>
          <p:spPr>
            <a:xfrm>
              <a:off x="572695" y="1357900"/>
              <a:ext cx="1497817" cy="213349"/>
            </a:xfrm>
            <a:prstGeom prst="ellipse">
              <a:avLst/>
            </a:prstGeom>
            <a:solidFill>
              <a:srgbClr val="8D3A23"/>
            </a:solidFill>
            <a:ln w="9525">
              <a:noFill/>
            </a:ln>
            <a:effectLst>
              <a:outerShdw dist="23000" dir="5400000" algn="ctr" rotWithShape="0">
                <a:srgbClr val="000000">
                  <a:alpha val="26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61" name="Oval 150"/>
            <p:cNvSpPr/>
            <p:nvPr/>
          </p:nvSpPr>
          <p:spPr>
            <a:xfrm>
              <a:off x="525476" y="0"/>
              <a:ext cx="1474788" cy="147320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431B00"/>
                </a:gs>
              </a:gsLst>
              <a:path path="rect">
                <a:fillToRect r="100000" b="10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报</a:t>
              </a:r>
              <a:endParaRPr lang="ko-KR" altLang="en-US" sz="2800" dirty="0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5139" name="组合 5138"/>
          <p:cNvGrpSpPr/>
          <p:nvPr/>
        </p:nvGrpSpPr>
        <p:grpSpPr>
          <a:xfrm>
            <a:off x="4352925" y="4608513"/>
            <a:ext cx="487363" cy="334962"/>
            <a:chOff x="0" y="0"/>
            <a:chExt cx="307" cy="211"/>
          </a:xfrm>
        </p:grpSpPr>
        <p:pic>
          <p:nvPicPr>
            <p:cNvPr id="6163" name="右箭头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7" cy="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4" name="Text Box 21"/>
            <p:cNvSpPr txBox="1"/>
            <p:nvPr/>
          </p:nvSpPr>
          <p:spPr>
            <a:xfrm>
              <a:off x="39" y="58"/>
              <a:ext cx="198" cy="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42" name="组合 5141"/>
          <p:cNvGrpSpPr/>
          <p:nvPr/>
        </p:nvGrpSpPr>
        <p:grpSpPr>
          <a:xfrm>
            <a:off x="6443663" y="4325938"/>
            <a:ext cx="1914525" cy="1174750"/>
            <a:chOff x="0" y="0"/>
            <a:chExt cx="1915306" cy="1174374"/>
          </a:xfrm>
        </p:grpSpPr>
        <p:grpSp>
          <p:nvGrpSpPr>
            <p:cNvPr id="6166" name="组合 5142"/>
            <p:cNvGrpSpPr/>
            <p:nvPr/>
          </p:nvGrpSpPr>
          <p:grpSpPr>
            <a:xfrm>
              <a:off x="-61176" y="319112"/>
              <a:ext cx="487879" cy="335173"/>
              <a:chOff x="0" y="0"/>
              <a:chExt cx="487680" cy="335280"/>
            </a:xfrm>
          </p:grpSpPr>
          <p:pic>
            <p:nvPicPr>
              <p:cNvPr id="6167" name="右箭头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87680" cy="3352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68" name="Text Box 25"/>
              <p:cNvSpPr txBox="1"/>
              <p:nvPr/>
            </p:nvSpPr>
            <p:spPr>
              <a:xfrm>
                <a:off x="61151" y="94568"/>
                <a:ext cx="314081" cy="1129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endParaRPr lang="zh-CN" altLang="en-US" sz="2400" dirty="0">
                  <a:solidFill>
                    <a:srgbClr val="FFFFFF"/>
                  </a:solidFill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169" name="流程图: 手动操作 20"/>
            <p:cNvSpPr/>
            <p:nvPr/>
          </p:nvSpPr>
          <p:spPr>
            <a:xfrm rot="10800000">
              <a:off x="200107" y="677645"/>
              <a:ext cx="1715199" cy="496729"/>
            </a:xfrm>
            <a:prstGeom prst="flowChartManualOperation">
              <a:avLst/>
            </a:prstGeom>
            <a:gradFill rotWithShape="1">
              <a:gsLst>
                <a:gs pos="0">
                  <a:srgbClr val="858200">
                    <a:alpha val="100000"/>
                  </a:srgbClr>
                </a:gs>
                <a:gs pos="50000">
                  <a:srgbClr val="C1BC00">
                    <a:alpha val="100000"/>
                  </a:srgbClr>
                </a:gs>
                <a:gs pos="100000">
                  <a:srgbClr val="E6E0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70" name="椭圆 21"/>
            <p:cNvSpPr/>
            <p:nvPr/>
          </p:nvSpPr>
          <p:spPr>
            <a:xfrm>
              <a:off x="571733" y="858562"/>
              <a:ext cx="973534" cy="134895"/>
            </a:xfrm>
            <a:prstGeom prst="ellipse">
              <a:avLst/>
            </a:prstGeom>
            <a:solidFill>
              <a:srgbClr val="969200"/>
            </a:solidFill>
            <a:ln w="9525" cap="flat" cmpd="sng">
              <a:solidFill>
                <a:srgbClr val="969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rgbClr val="000000">
                  <a:alpha val="26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71" name="Oval 146"/>
            <p:cNvSpPr/>
            <p:nvPr/>
          </p:nvSpPr>
          <p:spPr>
            <a:xfrm>
              <a:off x="571480" y="0"/>
              <a:ext cx="956633" cy="931463"/>
            </a:xfrm>
            <a:prstGeom prst="ellipse">
              <a:avLst/>
            </a:prstGeom>
            <a:gradFill rotWithShape="1">
              <a:gsLst>
                <a:gs pos="0">
                  <a:srgbClr val="939000">
                    <a:alpha val="100000"/>
                  </a:srgbClr>
                </a:gs>
                <a:gs pos="50000">
                  <a:srgbClr val="D4CF00">
                    <a:alpha val="100000"/>
                  </a:srgbClr>
                </a:gs>
                <a:gs pos="100000">
                  <a:srgbClr val="FDF700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打</a:t>
              </a:r>
              <a:endParaRPr lang="ko-KR" altLang="en-US" sz="2800" dirty="0">
                <a:solidFill>
                  <a:srgbClr val="FFFFFF"/>
                </a:solidFill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sp>
        <p:nvSpPr>
          <p:cNvPr id="6172" name="文本框 5148"/>
          <p:cNvSpPr txBox="1"/>
          <p:nvPr/>
        </p:nvSpPr>
        <p:spPr>
          <a:xfrm>
            <a:off x="1562100" y="95250"/>
            <a:ext cx="6249988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申报系统流程</a:t>
            </a:r>
            <a:endParaRPr lang="zh-CN" altLang="en-US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Box 3"/>
          <p:cNvSpPr txBox="1"/>
          <p:nvPr/>
        </p:nvSpPr>
        <p:spPr>
          <a:xfrm>
            <a:off x="2268538" y="117475"/>
            <a:ext cx="44640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ctr">
              <a:spcBef>
                <a:spcPct val="20000"/>
              </a:spcBef>
            </a:pPr>
            <a:r>
              <a:rPr lang="zh-CN" altLang="en-US" sz="32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申报结果查询</a:t>
            </a:r>
            <a:endParaRPr lang="zh-CN" altLang="en-US" sz="32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24578" name="图片 23554" descr="申报结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28797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3555" descr="申报成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789363"/>
            <a:ext cx="8791575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流程图: 可选过程 23556"/>
          <p:cNvSpPr/>
          <p:nvPr/>
        </p:nvSpPr>
        <p:spPr>
          <a:xfrm>
            <a:off x="7019925" y="4508500"/>
            <a:ext cx="1800225" cy="122555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23558" name="组合 23557"/>
          <p:cNvGrpSpPr/>
          <p:nvPr/>
        </p:nvGrpSpPr>
        <p:grpSpPr>
          <a:xfrm>
            <a:off x="1547813" y="2060575"/>
            <a:ext cx="4681537" cy="1627188"/>
            <a:chOff x="0" y="0"/>
            <a:chExt cx="7371" cy="2561"/>
          </a:xfrm>
        </p:grpSpPr>
        <p:sp>
          <p:nvSpPr>
            <p:cNvPr id="24582" name="左箭头标注 23558"/>
            <p:cNvSpPr/>
            <p:nvPr/>
          </p:nvSpPr>
          <p:spPr>
            <a:xfrm>
              <a:off x="0" y="0"/>
              <a:ext cx="7371" cy="2268"/>
            </a:xfrm>
            <a:prstGeom prst="leftArrowCallout">
              <a:avLst>
                <a:gd name="adj1" fmla="val 25000"/>
                <a:gd name="adj2" fmla="val 25000"/>
                <a:gd name="adj3" fmla="val 54136"/>
                <a:gd name="adj4" fmla="val 66667"/>
              </a:avLst>
            </a:prstGeom>
            <a:solidFill>
              <a:srgbClr val="D0D8E8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4583" name="文本框 23559"/>
            <p:cNvSpPr txBox="1"/>
            <p:nvPr/>
          </p:nvSpPr>
          <p:spPr>
            <a:xfrm>
              <a:off x="2721" y="113"/>
              <a:ext cx="4650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dirty="0">
                  <a:latin typeface="Times New Roman" panose="02020603050405020304" pitchFamily="2" charset="0"/>
                  <a:ea typeface="宋体" panose="02010600030101010101" pitchFamily="2" charset="-122"/>
                </a:rPr>
                <a:t>点击窗口左侧，申报结果查询出现如下图所示，即可查到所有申报结果，企业不需要选年份月份，也不需要点击查询即可查询到，也可按条件查询</a:t>
              </a:r>
              <a:endParaRPr lang="zh-CN" altLang="en-US" sz="16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  <a:p>
              <a:endParaRPr lang="zh-CN" altLang="en-US" sz="16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Line 3"/>
          <p:cNvSpPr/>
          <p:nvPr/>
        </p:nvSpPr>
        <p:spPr>
          <a:xfrm>
            <a:off x="6781800" y="6096000"/>
            <a:ext cx="533400" cy="0"/>
          </a:xfrm>
          <a:prstGeom prst="line">
            <a:avLst/>
          </a:prstGeom>
          <a:ln w="9525">
            <a:noFill/>
          </a:ln>
        </p:spPr>
      </p:sp>
      <p:sp>
        <p:nvSpPr>
          <p:cNvPr id="25602" name="Rectangle 22"/>
          <p:cNvSpPr/>
          <p:nvPr/>
        </p:nvSpPr>
        <p:spPr>
          <a:xfrm>
            <a:off x="0" y="115888"/>
            <a:ext cx="91440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r>
              <a:rPr lang="zh-CN" altLang="en-US" sz="32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扣款结果查询</a:t>
            </a:r>
            <a:endParaRPr lang="zh-CN" altLang="en-US" sz="32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25603" name="图片 2457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765175"/>
            <a:ext cx="3143250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458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365625"/>
            <a:ext cx="8189913" cy="1238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2" name="组合 24581"/>
          <p:cNvGrpSpPr/>
          <p:nvPr/>
        </p:nvGrpSpPr>
        <p:grpSpPr>
          <a:xfrm>
            <a:off x="1692275" y="2206625"/>
            <a:ext cx="4824413" cy="1625600"/>
            <a:chOff x="0" y="0"/>
            <a:chExt cx="7371" cy="2561"/>
          </a:xfrm>
        </p:grpSpPr>
        <p:sp>
          <p:nvSpPr>
            <p:cNvPr id="25606" name="左箭头标注 24582"/>
            <p:cNvSpPr/>
            <p:nvPr/>
          </p:nvSpPr>
          <p:spPr>
            <a:xfrm>
              <a:off x="0" y="0"/>
              <a:ext cx="7371" cy="2268"/>
            </a:xfrm>
            <a:prstGeom prst="leftArrowCallout">
              <a:avLst>
                <a:gd name="adj1" fmla="val 25000"/>
                <a:gd name="adj2" fmla="val 25000"/>
                <a:gd name="adj3" fmla="val 54136"/>
                <a:gd name="adj4" fmla="val 66667"/>
              </a:avLst>
            </a:prstGeom>
            <a:solidFill>
              <a:srgbClr val="D0D8E8"/>
            </a:solidFill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5607" name="文本框 24583"/>
            <p:cNvSpPr txBox="1"/>
            <p:nvPr/>
          </p:nvSpPr>
          <p:spPr>
            <a:xfrm>
              <a:off x="2721" y="113"/>
              <a:ext cx="4650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dirty="0">
                  <a:latin typeface="Times New Roman" panose="02020603050405020304" pitchFamily="2" charset="0"/>
                  <a:ea typeface="宋体" panose="02010600030101010101" pitchFamily="2" charset="-122"/>
                </a:rPr>
                <a:t>点击窗口左侧，扣款结果查询出现如下图所示，即可查到所有申报结果，企业不需要选年份月份，也不需要点击查询即可查询到，也可按条件查询</a:t>
              </a:r>
              <a:endParaRPr lang="zh-CN" altLang="en-US" sz="16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  <a:p>
              <a:endParaRPr lang="zh-CN" altLang="en-US" sz="1600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25601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电子税票查询打印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6626" name="图片 2560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276475"/>
            <a:ext cx="8316912" cy="4022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4" name="组合 25603"/>
          <p:cNvGrpSpPr/>
          <p:nvPr/>
        </p:nvGrpSpPr>
        <p:grpSpPr>
          <a:xfrm>
            <a:off x="469900" y="981075"/>
            <a:ext cx="7991475" cy="1152525"/>
            <a:chOff x="0" y="0"/>
            <a:chExt cx="12586" cy="1814"/>
          </a:xfrm>
        </p:grpSpPr>
        <p:sp>
          <p:nvSpPr>
            <p:cNvPr id="26628" name="流程图: 可选过程 25604"/>
            <p:cNvSpPr/>
            <p:nvPr/>
          </p:nvSpPr>
          <p:spPr>
            <a:xfrm>
              <a:off x="0" y="0"/>
              <a:ext cx="12587" cy="1815"/>
            </a:xfrm>
            <a:prstGeom prst="flowChartAlternateProcess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文本占位符 25605"/>
            <p:cNvSpPr/>
            <p:nvPr>
              <p:ph type="body" idx="4294967295"/>
            </p:nvPr>
          </p:nvSpPr>
          <p:spPr>
            <a:xfrm>
              <a:off x="224" y="114"/>
              <a:ext cx="11890" cy="1587"/>
            </a:xfrm>
            <a:ln/>
          </p:spPr>
          <p:txBody>
            <a:bodyPr anchor="t" anchorCtr="0"/>
            <a:p>
              <a:r>
                <a:rPr lang="zh-CN" altLang="en-US" dirty="0"/>
                <a:t>    </a:t>
              </a:r>
              <a:r>
                <a:rPr lang="zh-CN" altLang="en-US" dirty="0">
                  <a:solidFill>
                    <a:schemeClr val="tx1"/>
                  </a:solidFill>
                </a:rPr>
                <a:t>电子税票查询打印，可按月份进行查询，点击缴款凭证按钮，即会出现下图显示，打印即可。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5"/>
          <p:cNvSpPr/>
          <p:nvPr/>
        </p:nvSpPr>
        <p:spPr>
          <a:xfrm>
            <a:off x="0" y="115888"/>
            <a:ext cx="91440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r>
              <a:rPr lang="zh-CN" altLang="en-US" sz="32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四、报表打印</a:t>
            </a:r>
            <a:endParaRPr lang="zh-CN" altLang="en-US" sz="32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7650" name="TextBox 4"/>
          <p:cNvSpPr txBox="1"/>
          <p:nvPr/>
        </p:nvSpPr>
        <p:spPr>
          <a:xfrm>
            <a:off x="539750" y="1052513"/>
            <a:ext cx="7777163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报表打印的两种方式：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1、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打印当月报表可在原表上打印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2、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查询打印，选择月份，选择报表类型，选择报表点击打印。操作如图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7651" name="图片 2662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989138"/>
            <a:ext cx="7956550" cy="469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流程图: 可选过程 26628"/>
          <p:cNvSpPr/>
          <p:nvPr/>
        </p:nvSpPr>
        <p:spPr>
          <a:xfrm>
            <a:off x="828675" y="4149725"/>
            <a:ext cx="790575" cy="21590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0" name="流程图: 可选过程 26629"/>
          <p:cNvSpPr/>
          <p:nvPr/>
        </p:nvSpPr>
        <p:spPr>
          <a:xfrm>
            <a:off x="2052638" y="2781300"/>
            <a:ext cx="3313112" cy="288925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1" name="流程图: 可选过程 26630"/>
          <p:cNvSpPr/>
          <p:nvPr/>
        </p:nvSpPr>
        <p:spPr>
          <a:xfrm>
            <a:off x="7235825" y="4868863"/>
            <a:ext cx="1009650" cy="21590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5" name="流程图: 可选过程 26631"/>
          <p:cNvSpPr/>
          <p:nvPr/>
        </p:nvSpPr>
        <p:spPr>
          <a:xfrm>
            <a:off x="395288" y="908050"/>
            <a:ext cx="8066087" cy="936625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27649"/>
          <p:cNvSpPr/>
          <p:nvPr>
            <p:ph type="title"/>
          </p:nvPr>
        </p:nvSpPr>
        <p:spPr>
          <a:xfrm>
            <a:off x="466725" y="117475"/>
            <a:ext cx="8229600" cy="838200"/>
          </a:xfrm>
          <a:ln/>
        </p:spPr>
        <p:txBody>
          <a:bodyPr anchor="ctr" anchorCtr="0"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报表打印</a:t>
            </a:r>
            <a:br>
              <a:rPr lang="zh-CN" altLang="en-US" dirty="0">
                <a:latin typeface="楷体_GB2312" panose="02010609030101010101" pitchFamily="1" charset="-122"/>
                <a:ea typeface="楷体_GB2312" panose="02010609030101010101" pitchFamily="1" charset="-122"/>
              </a:rPr>
            </a:br>
            <a:endParaRPr lang="zh-CN" altLang="en-US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8674" name="文本占位符 27650"/>
          <p:cNvSpPr/>
          <p:nvPr>
            <p:ph idx="1"/>
          </p:nvPr>
        </p:nvSpPr>
        <p:spPr>
          <a:xfrm>
            <a:off x="468313" y="908050"/>
            <a:ext cx="8229600" cy="487363"/>
          </a:xfrm>
          <a:ln/>
        </p:spPr>
        <p:txBody>
          <a:bodyPr anchor="t" anchorCtr="0"/>
          <a:p>
            <a:r>
              <a:rPr lang="zh-CN" altLang="en-US" dirty="0"/>
              <a:t>报表打印时，选择打印--打印</a:t>
            </a:r>
            <a:endParaRPr lang="zh-CN" altLang="en-US" dirty="0"/>
          </a:p>
        </p:txBody>
      </p:sp>
      <p:pic>
        <p:nvPicPr>
          <p:cNvPr id="28675" name="图片 2765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485900"/>
            <a:ext cx="7242175" cy="520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流程图: 可选过程 27652"/>
          <p:cNvSpPr/>
          <p:nvPr/>
        </p:nvSpPr>
        <p:spPr>
          <a:xfrm>
            <a:off x="755650" y="1701800"/>
            <a:ext cx="647700" cy="287338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7" name="流程图: 可选过程 27653"/>
          <p:cNvSpPr/>
          <p:nvPr/>
        </p:nvSpPr>
        <p:spPr>
          <a:xfrm>
            <a:off x="5292725" y="4868863"/>
            <a:ext cx="792163" cy="288925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28673"/>
          <p:cNvSpPr/>
          <p:nvPr>
            <p:ph type="title"/>
          </p:nvPr>
        </p:nvSpPr>
        <p:spPr>
          <a:xfrm>
            <a:off x="466725" y="117475"/>
            <a:ext cx="8229600" cy="838200"/>
          </a:xfrm>
          <a:ln/>
        </p:spPr>
        <p:txBody>
          <a:bodyPr anchor="ctr" anchorCtr="0"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报表打印</a:t>
            </a:r>
            <a:br>
              <a:rPr lang="zh-CN" altLang="en-US" dirty="0">
                <a:latin typeface="楷体_GB2312" panose="02010609030101010101" pitchFamily="1" charset="-122"/>
                <a:ea typeface="楷体_GB2312" panose="02010609030101010101" pitchFamily="1" charset="-122"/>
              </a:rPr>
            </a:br>
            <a:endParaRPr lang="zh-CN" altLang="en-US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9698" name="文本占位符 28674"/>
          <p:cNvSpPr/>
          <p:nvPr>
            <p:ph idx="1"/>
          </p:nvPr>
        </p:nvSpPr>
        <p:spPr>
          <a:xfrm>
            <a:off x="468313" y="908050"/>
            <a:ext cx="8229600" cy="487363"/>
          </a:xfrm>
          <a:ln/>
        </p:spPr>
        <p:txBody>
          <a:bodyPr anchor="t" anchorCtr="0"/>
          <a:p>
            <a:r>
              <a:rPr lang="zh-CN" altLang="en-US" sz="1800" dirty="0"/>
              <a:t>查询打印，导出功能可以将当前报表导出为EXCEL形式。</a:t>
            </a:r>
            <a:endParaRPr lang="zh-CN" altLang="en-US" sz="1800" dirty="0"/>
          </a:p>
        </p:txBody>
      </p:sp>
      <p:pic>
        <p:nvPicPr>
          <p:cNvPr id="29699" name="图片 286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484313"/>
            <a:ext cx="7416800" cy="525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流程图: 可选过程 28676"/>
          <p:cNvSpPr/>
          <p:nvPr/>
        </p:nvSpPr>
        <p:spPr>
          <a:xfrm>
            <a:off x="1331913" y="1557338"/>
            <a:ext cx="719137" cy="360362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8" name="流程图: 可选过程 28677"/>
          <p:cNvSpPr/>
          <p:nvPr/>
        </p:nvSpPr>
        <p:spPr>
          <a:xfrm>
            <a:off x="3132138" y="4581525"/>
            <a:ext cx="1152525" cy="43180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2" name="流程图: 可选过程 28678"/>
          <p:cNvSpPr/>
          <p:nvPr/>
        </p:nvSpPr>
        <p:spPr>
          <a:xfrm>
            <a:off x="395288" y="836613"/>
            <a:ext cx="6481762" cy="576262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7769225" cy="792163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zh-CN" altLang="en-US" dirty="0"/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常见问题解析</a:t>
            </a:r>
            <a:endParaRPr lang="zh-CN" altLang="en-US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30722" name="文本框 29698"/>
          <p:cNvSpPr txBox="1"/>
          <p:nvPr/>
        </p:nvSpPr>
        <p:spPr>
          <a:xfrm>
            <a:off x="323850" y="971550"/>
            <a:ext cx="8713788" cy="2103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一、登录一体化时，提示连接超时。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解决方法：进入一体化办税平台，点击“修复工具--手工设置--接入地址1--返回”即可。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700" name="组合 29699"/>
          <p:cNvGrpSpPr/>
          <p:nvPr/>
        </p:nvGrpSpPr>
        <p:grpSpPr>
          <a:xfrm>
            <a:off x="1692275" y="2781300"/>
            <a:ext cx="6264275" cy="3095625"/>
            <a:chOff x="0" y="0"/>
            <a:chExt cx="7936" cy="3586"/>
          </a:xfrm>
        </p:grpSpPr>
        <p:pic>
          <p:nvPicPr>
            <p:cNvPr id="30724" name="图片 29700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936" cy="35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5" name="流程图: 可选过程 29701"/>
            <p:cNvSpPr/>
            <p:nvPr/>
          </p:nvSpPr>
          <p:spPr>
            <a:xfrm>
              <a:off x="3176" y="227"/>
              <a:ext cx="1247" cy="1248"/>
            </a:xfrm>
            <a:prstGeom prst="flowChartAlternateProcess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03" name="组合 29702"/>
          <p:cNvGrpSpPr/>
          <p:nvPr/>
        </p:nvGrpSpPr>
        <p:grpSpPr>
          <a:xfrm>
            <a:off x="1692275" y="2781300"/>
            <a:ext cx="6264275" cy="3313113"/>
            <a:chOff x="0" y="0"/>
            <a:chExt cx="9638" cy="6140"/>
          </a:xfrm>
        </p:grpSpPr>
        <p:pic>
          <p:nvPicPr>
            <p:cNvPr id="30727" name="图片 29703" descr="1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639" cy="61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8" name="流程图: 可选过程 29704"/>
            <p:cNvSpPr/>
            <p:nvPr/>
          </p:nvSpPr>
          <p:spPr>
            <a:xfrm>
              <a:off x="7371" y="2835"/>
              <a:ext cx="1361" cy="680"/>
            </a:xfrm>
            <a:prstGeom prst="flowChartAlternateProcess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06" name="组合 29705"/>
          <p:cNvGrpSpPr/>
          <p:nvPr/>
        </p:nvGrpSpPr>
        <p:grpSpPr>
          <a:xfrm>
            <a:off x="1692275" y="2781300"/>
            <a:ext cx="6408738" cy="3470275"/>
            <a:chOff x="0" y="0"/>
            <a:chExt cx="10092" cy="5466"/>
          </a:xfrm>
        </p:grpSpPr>
        <p:grpSp>
          <p:nvGrpSpPr>
            <p:cNvPr id="30730" name="组合 29706"/>
            <p:cNvGrpSpPr/>
            <p:nvPr/>
          </p:nvGrpSpPr>
          <p:grpSpPr>
            <a:xfrm>
              <a:off x="0" y="0"/>
              <a:ext cx="10092" cy="5466"/>
              <a:chOff x="0" y="0"/>
              <a:chExt cx="10092" cy="5466"/>
            </a:xfrm>
          </p:grpSpPr>
          <p:pic>
            <p:nvPicPr>
              <p:cNvPr id="30731" name="图片 29707" descr="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0092" cy="546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32" name="流程图: 可选过程 29708"/>
              <p:cNvSpPr/>
              <p:nvPr/>
            </p:nvSpPr>
            <p:spPr>
              <a:xfrm>
                <a:off x="114" y="3288"/>
                <a:ext cx="2608" cy="794"/>
              </a:xfrm>
              <a:prstGeom prst="flowChartAlternateProcess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Times New Roman" panose="020206030504050203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33" name="流程图: 可选过程 29709"/>
            <p:cNvSpPr/>
            <p:nvPr/>
          </p:nvSpPr>
          <p:spPr>
            <a:xfrm>
              <a:off x="7825" y="2495"/>
              <a:ext cx="567" cy="340"/>
            </a:xfrm>
            <a:prstGeom prst="flowChartAlternateProcess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7769225" cy="792163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zh-CN" altLang="en-US" dirty="0"/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常见问题解析</a:t>
            </a:r>
            <a:endParaRPr lang="zh-CN" altLang="en-US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31746" name="文本框 30722"/>
          <p:cNvSpPr txBox="1"/>
          <p:nvPr/>
        </p:nvSpPr>
        <p:spPr>
          <a:xfrm>
            <a:off x="323850" y="971550"/>
            <a:ext cx="8713788" cy="3017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二、报表不能打印到一张纸上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解决方法：1.若只有几行打印不到一页纸上：请点击左上角“打印预览/页面设置/打印设置/打印比例”缩放到一页纸上即可；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2.若只打印一半就不再打印：请点击 开始--设置--打印机和传真--右击打印机图标-属性--打印首选项--高级--纸张规格选择A4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47" name="图片 3072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3573463"/>
            <a:ext cx="4752975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流程图: 可选过程 30724"/>
          <p:cNvSpPr/>
          <p:nvPr/>
        </p:nvSpPr>
        <p:spPr>
          <a:xfrm>
            <a:off x="2411413" y="4725988"/>
            <a:ext cx="2808287" cy="360362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7769225" cy="792163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zh-CN" altLang="en-US" dirty="0"/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常见问题解析</a:t>
            </a:r>
            <a:endParaRPr lang="zh-CN" altLang="en-US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32770" name="文本框 31746"/>
          <p:cNvSpPr txBox="1"/>
          <p:nvPr/>
        </p:nvSpPr>
        <p:spPr>
          <a:xfrm>
            <a:off x="323850" y="971550"/>
            <a:ext cx="8713788" cy="247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三、无法打开高版本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解决方法：需登录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http://www.htjs.ne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网站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在网站导航中的“下载中心”中选择“纳税服务平台”中的“cell插件5.3.9.15”，下载安装即可。如图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1" name="图片 3174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3502025"/>
            <a:ext cx="4202113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流程图: 可选过程 31748"/>
          <p:cNvSpPr/>
          <p:nvPr/>
        </p:nvSpPr>
        <p:spPr>
          <a:xfrm>
            <a:off x="2124075" y="6021388"/>
            <a:ext cx="2232025" cy="360362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0"/>
            <a:ext cx="7769225" cy="792163"/>
          </a:xfrm>
          <a:ln/>
        </p:spPr>
        <p:txBody>
          <a:bodyPr wrap="square" anchor="ctr" anchorCtr="0"/>
          <a:p>
            <a:pPr marL="342900" indent="-342900">
              <a:spcBef>
                <a:spcPct val="20000"/>
              </a:spcBef>
            </a:pPr>
            <a:r>
              <a:rPr lang="zh-CN" altLang="en-US" dirty="0"/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常见问题解析</a:t>
            </a:r>
            <a:endParaRPr lang="zh-CN" altLang="en-US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33794" name="文本框 32770"/>
          <p:cNvSpPr txBox="1"/>
          <p:nvPr/>
        </p:nvSpPr>
        <p:spPr>
          <a:xfrm>
            <a:off x="325438" y="973138"/>
            <a:ext cx="8712200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四、一般纳税人增值税主表，销项税额为什么填写不上？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解决方法：先填写增值税附表一，附表一填写保存之后，点击主表上面的提取数据。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795" name="图片 3277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3141663"/>
            <a:ext cx="5640387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流程图: 可选过程 32772"/>
          <p:cNvSpPr/>
          <p:nvPr/>
        </p:nvSpPr>
        <p:spPr>
          <a:xfrm>
            <a:off x="3924300" y="3502025"/>
            <a:ext cx="1081088" cy="360363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body" idx="4294967295"/>
          </p:nvPr>
        </p:nvSpPr>
        <p:spPr>
          <a:xfrm>
            <a:off x="609600" y="1484313"/>
            <a:ext cx="7677150" cy="3802062"/>
          </a:xfrm>
          <a:ln>
            <a:solidFill>
              <a:schemeClr val="accent1"/>
            </a:solidFill>
            <a:prstDash val="dashDot"/>
            <a:miter/>
          </a:ln>
        </p:spPr>
        <p:txBody>
          <a:bodyPr wrap="square" anchor="t" anchorCtr="0"/>
          <a:p>
            <a:pPr>
              <a:lnSpc>
                <a:spcPct val="150000"/>
              </a:lnSpc>
            </a:pPr>
            <a:r>
              <a:rPr lang="en-US" altLang="zh-CN" sz="1800" dirty="0"/>
              <a:t> </a:t>
            </a:r>
            <a:r>
              <a:rPr lang="zh-CN" altLang="en-US" sz="1800" b="1" dirty="0"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endParaRPr lang="zh-CN" altLang="en-US" sz="1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18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登录</a:t>
            </a:r>
            <a:r>
              <a:rPr lang="zh-CN" altLang="en-US" sz="2000" dirty="0">
                <a:solidFill>
                  <a:srgbClr val="FF0000"/>
                </a:solidFill>
              </a:rPr>
              <a:t>www.htjs.net</a:t>
            </a:r>
            <a:r>
              <a:rPr lang="zh-CN" altLang="en-US" sz="2000" dirty="0">
                <a:solidFill>
                  <a:schemeClr val="tx1"/>
                </a:solidFill>
              </a:rPr>
              <a:t>网站下载</a:t>
            </a:r>
            <a:r>
              <a:rPr lang="zh-CN" altLang="en-US" sz="2000" dirty="0">
                <a:solidFill>
                  <a:srgbClr val="FF0000"/>
                </a:solidFill>
              </a:rPr>
              <a:t>一体化办税</a:t>
            </a:r>
            <a:r>
              <a:rPr lang="zh-CN" altLang="en-US" sz="2000" dirty="0">
                <a:solidFill>
                  <a:schemeClr val="tx1"/>
                </a:solidFill>
              </a:rPr>
              <a:t>及</a:t>
            </a:r>
            <a:r>
              <a:rPr lang="zh-CN" altLang="en-US" sz="2000" dirty="0">
                <a:solidFill>
                  <a:srgbClr val="FF0000"/>
                </a:solidFill>
              </a:rPr>
              <a:t>互诚通（国税专用）客户端软件v4.2.0  </a:t>
            </a:r>
            <a:r>
              <a:rPr lang="zh-CN" altLang="en-US" sz="2000" dirty="0">
                <a:solidFill>
                  <a:schemeClr val="tx1"/>
                </a:solidFill>
              </a:rPr>
              <a:t>驱动</a:t>
            </a:r>
            <a:r>
              <a:rPr lang="zh-CN" altLang="en-US" sz="2000" dirty="0">
                <a:solidFill>
                  <a:schemeClr val="tx1"/>
                </a:solidFill>
              </a:rPr>
              <a:t>，下载完成后关闭所有的浏览器窗口再进行安装。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     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170" name="Rectangle 3"/>
          <p:cNvSpPr/>
          <p:nvPr/>
        </p:nvSpPr>
        <p:spPr>
          <a:xfrm>
            <a:off x="0" y="115888"/>
            <a:ext cx="91440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安装钥匙驱动</a:t>
            </a:r>
            <a:endParaRPr lang="zh-CN" altLang="en-US" sz="3200" dirty="0">
              <a:solidFill>
                <a:schemeClr val="bg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1981200" y="1114425"/>
            <a:ext cx="3095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3600" dirty="0">
              <a:solidFill>
                <a:srgbClr val="003399"/>
              </a:solidFill>
              <a:latin typeface="Times New Roman" panose="02020603050405020304" pitchFamily="2" charset="0"/>
              <a:ea typeface="黑体" panose="02010609060101010101" pitchFamily="1" charset="-122"/>
            </a:endParaRPr>
          </a:p>
        </p:txBody>
      </p:sp>
      <p:pic>
        <p:nvPicPr>
          <p:cNvPr id="34818" name="WordArt 7"/>
          <p:cNvPicPr/>
          <p:nvPr/>
        </p:nvPicPr>
        <p:blipFill>
          <a:blip r:embed="rId1"/>
          <a:stretch>
            <a:fillRect/>
          </a:stretch>
        </p:blipFill>
        <p:spPr>
          <a:xfrm>
            <a:off x="2535238" y="2914650"/>
            <a:ext cx="3792537" cy="114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流程图: 过程 7169"/>
          <p:cNvSpPr/>
          <p:nvPr/>
        </p:nvSpPr>
        <p:spPr>
          <a:xfrm>
            <a:off x="-33337" y="836613"/>
            <a:ext cx="9177337" cy="6048375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479425" y="38100"/>
            <a:ext cx="8229600" cy="114300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系统登录</a:t>
            </a:r>
            <a:br>
              <a:rPr lang="zh-CN" altLang="en-US" sz="3200" kern="1200" baseline="0" dirty="0">
                <a:latin typeface="+mj-lt"/>
                <a:ea typeface="+mj-ea"/>
                <a:cs typeface="+mj-cs"/>
              </a:rPr>
            </a:br>
            <a:endParaRPr lang="zh-CN" altLang="en-US" sz="32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type="subTitle" idx="1"/>
          </p:nvPr>
        </p:nvSpPr>
        <p:spPr>
          <a:xfrm>
            <a:off x="539750" y="1125538"/>
            <a:ext cx="7843838" cy="827087"/>
          </a:xfrm>
          <a:solidFill>
            <a:schemeClr val="bg1"/>
          </a:solidFill>
          <a:ln/>
        </p:spPr>
        <p:txBody>
          <a:bodyPr lIns="90170" tIns="46990" rIns="90170" bIns="46990" anchor="t" anchorCtr="0"/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互联网申报缴税系统登录方式：</a:t>
            </a:r>
            <a:endParaRPr lang="zh-CN" altLang="en-US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1、插入电子钥匙，双击桌面快捷方式打开：</a:t>
            </a:r>
            <a:endParaRPr lang="en-US" altLang="zh-CN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buClrTx/>
              <a:buSzTx/>
              <a:buFontTx/>
              <a:buNone/>
            </a:pPr>
            <a:endParaRPr lang="zh-CN" altLang="en-US" kern="120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8196" name="图片 717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0225" y="3341688"/>
            <a:ext cx="2573338" cy="214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直接连接符 7173"/>
          <p:cNvSpPr/>
          <p:nvPr/>
        </p:nvSpPr>
        <p:spPr>
          <a:xfrm>
            <a:off x="0" y="836613"/>
            <a:ext cx="9144000" cy="1587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8193"/>
          <p:cNvSpPr>
            <a:spLocks noGrp="1"/>
          </p:cNvSpPr>
          <p:nvPr>
            <p:ph type="title"/>
          </p:nvPr>
        </p:nvSpPr>
        <p:spPr>
          <a:xfrm>
            <a:off x="522288" y="-115887"/>
            <a:ext cx="8229600" cy="1131887"/>
          </a:xfrm>
          <a:ln/>
        </p:spPr>
        <p:txBody>
          <a:bodyPr anchor="ctr" anchorCtr="0"/>
          <a:p>
            <a:r>
              <a:rPr lang="zh-CN" altLang="en-US" sz="3200" dirty="0">
                <a:solidFill>
                  <a:schemeClr val="tx1"/>
                </a:solidFill>
              </a:rPr>
              <a:t>系统登录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218" name="文本框 8194"/>
          <p:cNvSpPr txBox="1"/>
          <p:nvPr/>
        </p:nvSpPr>
        <p:spPr>
          <a:xfrm>
            <a:off x="863600" y="1054100"/>
            <a:ext cx="67992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eaLnBrk="0" hangingPunct="0"/>
            <a:r>
              <a:rPr lang="en-US" altLang="zh-CN" sz="2400" dirty="0">
                <a:latin typeface="Calibri" panose="020F0502020204030204" pitchFamily="2" charset="0"/>
                <a:ea typeface="宋体" panose="02010600030101010101" pitchFamily="2" charset="-122"/>
                <a:sym typeface="Calibri" panose="020F0502020204030204" pitchFamily="2" charset="0"/>
              </a:rPr>
              <a:t>2</a:t>
            </a:r>
            <a:r>
              <a:rPr lang="zh-CN" altLang="en-US" sz="2400" dirty="0">
                <a:latin typeface="Calibri" panose="020F0502020204030204" pitchFamily="2" charset="0"/>
                <a:ea typeface="宋体" panose="02010600030101010101" pitchFamily="2" charset="-122"/>
                <a:sym typeface="Calibri" panose="020F0502020204030204" pitchFamily="2" charset="0"/>
              </a:rPr>
              <a:t>、输入用户账号和用户密码(6个1)</a:t>
            </a:r>
            <a:endParaRPr lang="zh-CN" altLang="en-US" sz="2400" dirty="0"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pic>
        <p:nvPicPr>
          <p:cNvPr id="9219" name="图片 819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" y="1565275"/>
            <a:ext cx="7548563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流程图: 可选过程 8196"/>
          <p:cNvSpPr/>
          <p:nvPr/>
        </p:nvSpPr>
        <p:spPr>
          <a:xfrm>
            <a:off x="6202363" y="2338388"/>
            <a:ext cx="2025650" cy="857250"/>
          </a:xfrm>
          <a:prstGeom prst="flowChartAlternateProcess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ctrTitle"/>
          </p:nvPr>
        </p:nvSpPr>
        <p:spPr>
          <a:xfrm>
            <a:off x="474663" y="-209550"/>
            <a:ext cx="8229600" cy="1131888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系统登录</a:t>
            </a:r>
            <a:endParaRPr lang="zh-CN" altLang="en-US" sz="3200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type="subTitle" idx="1"/>
          </p:nvPr>
        </p:nvSpPr>
        <p:spPr>
          <a:xfrm>
            <a:off x="1588" y="838200"/>
            <a:ext cx="9107487" cy="6049963"/>
          </a:xfrm>
          <a:solidFill>
            <a:schemeClr val="bg1"/>
          </a:solidFill>
          <a:ln/>
        </p:spPr>
        <p:txBody>
          <a:bodyPr lIns="90170" tIns="46990" rIns="90170" bIns="46990" anchor="t" anchorCtr="0"/>
          <a:p>
            <a:pPr defTabSz="914400">
              <a:buClrTx/>
              <a:buSzTx/>
              <a:buFontTx/>
              <a:buNone/>
            </a:pPr>
            <a:r>
              <a:rPr lang="zh-CN" altLang="en-US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3、登录系统出现以下界面，选择网上申报缴税进入：</a:t>
            </a:r>
            <a:endParaRPr lang="zh-CN" altLang="en-US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3" name="流程图: 过程 9219"/>
          <p:cNvSpPr/>
          <p:nvPr/>
        </p:nvSpPr>
        <p:spPr>
          <a:xfrm>
            <a:off x="2941638" y="2454275"/>
            <a:ext cx="831850" cy="806450"/>
          </a:xfrm>
          <a:prstGeom prst="flowChartProcess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zh-CN" altLang="en-US" b="1">
              <a:solidFill>
                <a:srgbClr val="FF0000"/>
              </a:solidFill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  <p:sp>
        <p:nvSpPr>
          <p:cNvPr id="10244" name="流程图: 过程 9220"/>
          <p:cNvSpPr/>
          <p:nvPr/>
        </p:nvSpPr>
        <p:spPr>
          <a:xfrm flipV="1">
            <a:off x="2876550" y="2701925"/>
            <a:ext cx="909638" cy="752475"/>
          </a:xfrm>
          <a:prstGeom prst="flowChartProcess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zh-CN" altLang="en-US" b="1">
              <a:solidFill>
                <a:srgbClr val="FF0000"/>
              </a:solidFill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  <p:pic>
        <p:nvPicPr>
          <p:cNvPr id="10245" name="图片 922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628775"/>
            <a:ext cx="7404100" cy="49339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6" name="流程图: 过程 9222"/>
          <p:cNvSpPr/>
          <p:nvPr/>
        </p:nvSpPr>
        <p:spPr>
          <a:xfrm>
            <a:off x="2928938" y="2609850"/>
            <a:ext cx="817562" cy="793750"/>
          </a:xfrm>
          <a:prstGeom prst="flowChartProcess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zh-CN" altLang="en-US" b="1">
              <a:solidFill>
                <a:srgbClr val="FF0000"/>
              </a:solidFill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  <p:sp>
        <p:nvSpPr>
          <p:cNvPr id="10247" name="流程图: 过程 9223"/>
          <p:cNvSpPr/>
          <p:nvPr/>
        </p:nvSpPr>
        <p:spPr>
          <a:xfrm>
            <a:off x="2928938" y="2559050"/>
            <a:ext cx="844550" cy="844550"/>
          </a:xfrm>
          <a:prstGeom prst="flowChartProcess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8" name="圆角矩形 9224"/>
          <p:cNvSpPr/>
          <p:nvPr/>
        </p:nvSpPr>
        <p:spPr>
          <a:xfrm>
            <a:off x="1476375" y="2492375"/>
            <a:ext cx="792163" cy="90963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0241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系统登录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266" name="文本占位符 10242"/>
          <p:cNvSpPr/>
          <p:nvPr>
            <p:ph idx="1"/>
          </p:nvPr>
        </p:nvSpPr>
        <p:spPr>
          <a:xfrm>
            <a:off x="457200" y="1143000"/>
            <a:ext cx="8229600" cy="519113"/>
          </a:xfrm>
          <a:ln/>
        </p:spPr>
        <p:txBody>
          <a:bodyPr anchor="t" anchorCtr="0"/>
          <a:p>
            <a:r>
              <a:rPr lang="zh-CN" altLang="en-US" dirty="0">
                <a:solidFill>
                  <a:schemeClr val="tx1"/>
                </a:solidFill>
              </a:rPr>
              <a:t>4、选择个人证书（任选其一）。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267" name="图片 1024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125" y="1811338"/>
            <a:ext cx="6713538" cy="438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1265"/>
          <p:cNvSpPr/>
          <p:nvPr>
            <p:ph type="title"/>
          </p:nvPr>
        </p:nvSpPr>
        <p:spPr>
          <a:ln/>
        </p:spPr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</a:rPr>
              <a:t>系统登录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290" name="文本占位符 11266"/>
          <p:cNvSpPr/>
          <p:nvPr>
            <p:ph idx="1"/>
          </p:nvPr>
        </p:nvSpPr>
        <p:spPr>
          <a:xfrm>
            <a:off x="469900" y="936625"/>
            <a:ext cx="8229600" cy="568325"/>
          </a:xfrm>
          <a:ln/>
        </p:spPr>
        <p:txBody>
          <a:bodyPr anchor="t" anchorCtr="0"/>
          <a:p>
            <a:endParaRPr lang="zh-CN" altLang="en-US"/>
          </a:p>
        </p:txBody>
      </p:sp>
      <p:pic>
        <p:nvPicPr>
          <p:cNvPr id="12291" name="图片 11267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1492250"/>
            <a:ext cx="6877050" cy="4964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椭圆形标注 11268"/>
          <p:cNvSpPr/>
          <p:nvPr/>
        </p:nvSpPr>
        <p:spPr>
          <a:xfrm>
            <a:off x="5775325" y="3870325"/>
            <a:ext cx="1128713" cy="947738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zh-CN" altLang="en-US" b="1">
              <a:latin typeface="Verdana" panose="020B0604030504040204" pitchFamily="2" charset="0"/>
              <a:ea typeface="微软雅黑" panose="020B0503020204020204" pitchFamily="2" charset="-122"/>
            </a:endParaRPr>
          </a:p>
        </p:txBody>
      </p:sp>
      <p:grpSp>
        <p:nvGrpSpPr>
          <p:cNvPr id="11270" name="组合 11269"/>
          <p:cNvGrpSpPr/>
          <p:nvPr/>
        </p:nvGrpSpPr>
        <p:grpSpPr>
          <a:xfrm>
            <a:off x="5227638" y="2428875"/>
            <a:ext cx="1636712" cy="1077913"/>
            <a:chOff x="0" y="0"/>
            <a:chExt cx="2578" cy="1698"/>
          </a:xfrm>
        </p:grpSpPr>
        <p:sp>
          <p:nvSpPr>
            <p:cNvPr id="12294" name="椭圆形标注 11270"/>
            <p:cNvSpPr/>
            <p:nvPr/>
          </p:nvSpPr>
          <p:spPr>
            <a:xfrm>
              <a:off x="0" y="0"/>
              <a:ext cx="2578" cy="1698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p>
              <a:pPr algn="ctr"/>
              <a:endParaRPr lang="zh-CN" altLang="en-US" b="1">
                <a:latin typeface="Verdana" panose="020B0604030504040204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12295" name="文本框 11271"/>
            <p:cNvSpPr txBox="1"/>
            <p:nvPr/>
          </p:nvSpPr>
          <p:spPr>
            <a:xfrm>
              <a:off x="491" y="308"/>
              <a:ext cx="1902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b="1" dirty="0">
                  <a:latin typeface="Verdana" panose="020B0604030504040204" pitchFamily="2" charset="0"/>
                  <a:ea typeface="微软雅黑" panose="020B0503020204020204" pitchFamily="2" charset="-122"/>
                </a:rPr>
                <a:t>初始密码：6个1</a:t>
              </a:r>
              <a:endParaRPr lang="zh-CN" altLang="en-US" b="1" dirty="0">
                <a:latin typeface="Verdana" panose="020B0604030504040204" pitchFamily="2" charset="0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987550"/>
            <a:ext cx="7772400" cy="4114800"/>
          </a:xfrm>
          <a:ln/>
        </p:spPr>
        <p:txBody>
          <a:bodyPr wrap="square" anchor="t" anchorCtr="0"/>
          <a:p>
            <a:endParaRPr lang="zh-CN" altLang="en-US"/>
          </a:p>
        </p:txBody>
      </p:sp>
      <p:pic>
        <p:nvPicPr>
          <p:cNvPr id="13314" name="图片 12290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412875"/>
            <a:ext cx="9021763" cy="541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2291"/>
          <p:cNvSpPr txBox="1"/>
          <p:nvPr/>
        </p:nvSpPr>
        <p:spPr>
          <a:xfrm>
            <a:off x="34925" y="908050"/>
            <a:ext cx="91154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Times New Roman" panose="02020603050405020304" pitchFamily="2" charset="0"/>
                <a:ea typeface="宋体" panose="02010600030101010101" pitchFamily="2" charset="-122"/>
              </a:rPr>
              <a:t>正确登录之后，根据单位性质所显示报表进行认真填写</a:t>
            </a:r>
            <a:endParaRPr lang="zh-CN" altLang="en-US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6" name="文本框 12292"/>
          <p:cNvSpPr txBox="1"/>
          <p:nvPr/>
        </p:nvSpPr>
        <p:spPr>
          <a:xfrm>
            <a:off x="0" y="188913"/>
            <a:ext cx="916146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800" b="1" dirty="0">
                <a:latin typeface="Times New Roman" panose="02020603050405020304" pitchFamily="2" charset="0"/>
                <a:ea typeface="宋体" panose="02010600030101010101" pitchFamily="2" charset="-122"/>
              </a:rPr>
              <a:t>系统登录</a:t>
            </a:r>
            <a:endParaRPr lang="zh-CN" altLang="en-US" sz="28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海事图模板PPT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 Black"/>
        <a:ea typeface="微软雅黑"/>
        <a:cs typeface=""/>
      </a:majorFont>
      <a:minorFont>
        <a:latin typeface="Tahom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WPS 演示</Application>
  <PresentationFormat>全屏显示(4:3)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260" baseType="lpstr">
      <vt:lpstr>Arial</vt:lpstr>
      <vt:lpstr>宋体</vt:lpstr>
      <vt:lpstr>Wingdings</vt:lpstr>
      <vt:lpstr>Times New Roman</vt:lpstr>
      <vt:lpstr>Calibri</vt:lpstr>
      <vt:lpstr>隶书</vt:lpstr>
      <vt:lpstr>黑体</vt:lpstr>
      <vt:lpstr>楷体_GB2312</vt:lpstr>
      <vt:lpstr>微软雅黑</vt:lpstr>
      <vt:lpstr>方正兰亭粗黑简体</vt:lpstr>
      <vt:lpstr>Bradley Hand ITC</vt:lpstr>
      <vt:lpstr>華康流風體</vt:lpstr>
      <vt:lpstr>华文隶书</vt:lpstr>
      <vt:lpstr>金梅浪漫空心體</vt:lpstr>
      <vt:lpstr>MingLiU</vt:lpstr>
      <vt:lpstr>叶根友签名体</vt:lpstr>
      <vt:lpstr>hakuyoxingshu7000</vt:lpstr>
      <vt:lpstr>Gulim</vt:lpstr>
      <vt:lpstr>Batang</vt:lpstr>
      <vt:lpstr>Edwardian Script ITC</vt:lpstr>
      <vt:lpstr>Arial Unicode MS</vt:lpstr>
      <vt:lpstr>A bite</vt:lpstr>
      <vt:lpstr>Segoe Print</vt:lpstr>
      <vt:lpstr>Palace Script MT</vt:lpstr>
      <vt:lpstr>hakuyocaoshu7000</vt:lpstr>
      <vt:lpstr>幼圆</vt:lpstr>
      <vt:lpstr>方正粗倩简体</vt:lpstr>
      <vt:lpstr>Poor Richard</vt:lpstr>
      <vt:lpstr>华文彩云</vt:lpstr>
      <vt:lpstr>方正舒体</vt:lpstr>
      <vt:lpstr>华文行楷</vt:lpstr>
      <vt:lpstr>Latha</vt:lpstr>
      <vt:lpstr>华文细黑</vt:lpstr>
      <vt:lpstr>MS UI Gothic</vt:lpstr>
      <vt:lpstr>Verdana</vt:lpstr>
      <vt:lpstr>Arial Black</vt:lpstr>
      <vt:lpstr>Malgun Gothic</vt:lpstr>
      <vt:lpstr>HY헤드라인M</vt:lpstr>
      <vt:lpstr>Britannic Bold</vt:lpstr>
      <vt:lpstr>Tahoma</vt:lpstr>
      <vt:lpstr>超世纪粗印篆</vt:lpstr>
      <vt:lpstr>方正综艺简体</vt:lpstr>
      <vt:lpstr>HY견고딕</vt:lpstr>
      <vt:lpstr>가는으뜸체</vt:lpstr>
      <vt:lpstr>GulimChe</vt:lpstr>
      <vt:lpstr>BatangChe</vt:lpstr>
      <vt:lpstr>견고딕</vt:lpstr>
      <vt:lpstr>Symbol</vt:lpstr>
      <vt:lpstr>Futura Bk</vt:lpstr>
      <vt:lpstr>Monotype Sorts</vt:lpstr>
      <vt:lpstr>Wingdings</vt:lpstr>
      <vt:lpstr>Gautami</vt:lpstr>
      <vt:lpstr>Arial Rounded MT Bold</vt:lpstr>
      <vt:lpstr>PMingLiU</vt:lpstr>
      <vt:lpstr>Microsoft JhengHei</vt:lpstr>
      <vt:lpstr>Franklin Gothic Book</vt:lpstr>
      <vt:lpstr>方正大标宋简体</vt:lpstr>
      <vt:lpstr>方正黑体简体</vt:lpstr>
      <vt:lpstr>华文中宋</vt:lpstr>
      <vt:lpstr>方正姚体</vt:lpstr>
      <vt:lpstr>新宋体</vt:lpstr>
      <vt:lpstr>Arial Narrow</vt:lpstr>
      <vt:lpstr>Windings</vt:lpstr>
      <vt:lpstr>仿宋_GB2312</vt:lpstr>
      <vt:lpstr>Blackadder ITC</vt:lpstr>
      <vt:lpstr>Brush Script MT</vt:lpstr>
      <vt:lpstr>宋体-18030</vt:lpstr>
      <vt:lpstr>方正黑体_GBK</vt:lpstr>
      <vt:lpstr>方正隶书_GBK</vt:lpstr>
      <vt:lpstr>方正小标宋_GBK</vt:lpstr>
      <vt:lpstr>Wingdings 2</vt:lpstr>
      <vt:lpstr>华文新魏</vt:lpstr>
      <vt:lpstr>Times</vt:lpstr>
      <vt:lpstr>Bodoni MT Black</vt:lpstr>
      <vt:lpstr>Copperplate Gothic Bold</vt:lpstr>
      <vt:lpstr>Elephant</vt:lpstr>
      <vt:lpstr>Goudy Stout</vt:lpstr>
      <vt:lpstr>Rockwell Extra Bold</vt:lpstr>
      <vt:lpstr>Webdings</vt:lpstr>
      <vt:lpstr>akvo</vt:lpstr>
      <vt:lpstr>方正魏碑_GBK</vt:lpstr>
      <vt:lpstr>Comic Sans MS</vt:lpstr>
      <vt:lpstr>华文仿宋</vt:lpstr>
      <vt:lpstr>43</vt:lpstr>
      <vt:lpstr>Calisto MT</vt:lpstr>
      <vt:lpstr>方正超粗黑_GBK</vt:lpstr>
      <vt:lpstr>华文楷体</vt:lpstr>
      <vt:lpstr>迷你简启体</vt:lpstr>
      <vt:lpstr>方正楷体</vt:lpstr>
      <vt:lpstr>方正黑体</vt:lpstr>
      <vt:lpstr>方正宋体</vt:lpstr>
      <vt:lpstr>Impact</vt:lpstr>
      <vt:lpstr>Mangal</vt:lpstr>
      <vt:lpstr>永中宋体</vt:lpstr>
      <vt:lpstr>Forte</vt:lpstr>
      <vt:lpstr>永中粗黑</vt:lpstr>
      <vt:lpstr>Script MT Bold</vt:lpstr>
      <vt:lpstr>Shruti</vt:lpstr>
      <vt:lpstr>Curlz MT</vt:lpstr>
      <vt:lpstr>Tw Cen MT</vt:lpstr>
      <vt:lpstr>方正书宋_GBK</vt:lpstr>
      <vt:lpstr>华文宋体</vt:lpstr>
      <vt:lpstr>MS PGothic</vt:lpstr>
      <vt:lpstr>MS Gothic</vt:lpstr>
      <vt:lpstr>GungsuhChe</vt:lpstr>
      <vt:lpstr>Lucida Sans</vt:lpstr>
      <vt:lpstr>Monotype Corsiva</vt:lpstr>
      <vt:lpstr>Courier New</vt:lpstr>
      <vt:lpstr>SW Extra</vt:lpstr>
      <vt:lpstr>方正康体_GBK</vt:lpstr>
      <vt:lpstr>Broadway</vt:lpstr>
      <vt:lpstr>CourierPS</vt:lpstr>
      <vt:lpstr>Franklin Gothic Medium</vt:lpstr>
      <vt:lpstr>Frutiger 55 Roman</vt:lpstr>
      <vt:lpstr>Microsoft Sans Serif</vt:lpstr>
      <vt:lpstr>華康中黑體(P)</vt:lpstr>
      <vt:lpstr>华文琥珀</vt:lpstr>
      <vt:lpstr>Lucida Console</vt:lpstr>
      <vt:lpstr>Segoe Semibold</vt:lpstr>
      <vt:lpstr>Segoe</vt:lpstr>
      <vt:lpstr>Trebuchet MS</vt:lpstr>
      <vt:lpstr>宋体-方正超大字符集</vt:lpstr>
      <vt:lpstr>Boca Raton ICG Solid</vt:lpstr>
      <vt:lpstr>Raavi</vt:lpstr>
      <vt:lpstr>Tunga</vt:lpstr>
      <vt:lpstr>永中楷体</vt:lpstr>
      <vt:lpstr>新宋体-18030</vt:lpstr>
      <vt:lpstr>Vivaldi</vt:lpstr>
      <vt:lpstr>方正仿宋_GBK</vt:lpstr>
      <vt:lpstr>方正黄草简体</vt:lpstr>
      <vt:lpstr>方正楷体_GBK</vt:lpstr>
      <vt:lpstr>Aloisen New</vt:lpstr>
      <vt:lpstr>MS PMincho</vt:lpstr>
      <vt:lpstr>Gungsuh</vt:lpstr>
      <vt:lpstr>Segoe UI</vt:lpstr>
      <vt:lpstr>Univers Condensed</vt:lpstr>
      <vt:lpstr>Agency FB</vt:lpstr>
      <vt:lpstr>Castellar</vt:lpstr>
      <vt:lpstr>Wingdings 3</vt:lpstr>
      <vt:lpstr>Zurich Blk BT</vt:lpstr>
      <vt:lpstr>Freefrm721 Blk BT</vt:lpstr>
      <vt:lpstr>Corbel</vt:lpstr>
      <vt:lpstr>DotumChe</vt:lpstr>
      <vt:lpstr>Bernard MT Condensed</vt:lpstr>
      <vt:lpstr>Viner Hand ITC</vt:lpstr>
      <vt:lpstr>38</vt:lpstr>
      <vt:lpstr>Gill Sans Ultra Bold Condensed</vt:lpstr>
      <vt:lpstr>Imprint MT Shadow</vt:lpstr>
      <vt:lpstr>Modern No. 20</vt:lpstr>
      <vt:lpstr>CommonBullets</vt:lpstr>
      <vt:lpstr>Neo Sans Intel Medium</vt:lpstr>
      <vt:lpstr>Neo Sans Intel</vt:lpstr>
      <vt:lpstr>汉仪中圆简</vt:lpstr>
      <vt:lpstr>Constantia</vt:lpstr>
      <vt:lpstr>Lucida Sans Unicode</vt:lpstr>
      <vt:lpstr>HG創英角ｺﾞｼｯｸUB</vt:lpstr>
      <vt:lpstr>MS Mincho</vt:lpstr>
      <vt:lpstr>ＤＨＰ特太ゴシック体</vt:lpstr>
      <vt:lpstr>Century Gothic</vt:lpstr>
      <vt:lpstr>,seoul</vt:lpstr>
      <vt:lpstr>Seoul</vt:lpstr>
      <vt:lpstr>方正宋一简体</vt:lpstr>
      <vt:lpstr>方正粗宋简体</vt:lpstr>
      <vt:lpstr>楷体</vt:lpstr>
      <vt:lpstr>@</vt:lpstr>
      <vt:lpstr>@Arial</vt:lpstr>
      <vt:lpstr>DFKai-SB</vt:lpstr>
      <vt:lpstr>Broadway BT</vt:lpstr>
      <vt:lpstr>Segoe Condensed</vt:lpstr>
      <vt:lpstr>_x000B__x000C_</vt:lpstr>
      <vt:lpstr>方正超粗黑简体</vt:lpstr>
      <vt:lpstr>Palatino</vt:lpstr>
      <vt:lpstr>Palatino Linotype</vt:lpstr>
      <vt:lpstr>仿宋体</vt:lpstr>
      <vt:lpstr>仿宋</vt:lpstr>
      <vt:lpstr>Helvetica</vt:lpstr>
      <vt:lpstr>Georgia</vt:lpstr>
      <vt:lpstr>方正章体</vt:lpstr>
      <vt:lpstr>Vrinda</vt:lpstr>
      <vt:lpstr>方正仿宋体</vt:lpstr>
      <vt:lpstr>Andale Sans UI</vt:lpstr>
      <vt:lpstr>HGｺﾞｼｯｸE</vt:lpstr>
      <vt:lpstr>Segoe Script</vt:lpstr>
      <vt:lpstr>方正中等线简体</vt:lpstr>
      <vt:lpstr>가는각진제목체</vt:lpstr>
      <vt:lpstr>Bauhaus 93</vt:lpstr>
      <vt:lpstr>ZapfDingbats</vt:lpstr>
      <vt:lpstr>Ravie</vt:lpstr>
      <vt:lpstr>Harlow Solid Italic</vt:lpstr>
      <vt:lpstr>۷)ᘤ_x0001_</vt:lpstr>
      <vt:lpstr>Bookman Old Style</vt:lpstr>
      <vt:lpstr>Dotum</vt:lpstr>
      <vt:lpstr>全真粗黑體</vt:lpstr>
      <vt:lpstr>全真中圓體</vt:lpstr>
      <vt:lpstr>Cooper Black</vt:lpstr>
      <vt:lpstr>SimSun-Identity-H</vt:lpstr>
      <vt:lpstr>Algerian</vt:lpstr>
      <vt:lpstr>MS Reference Specialty</vt:lpstr>
      <vt:lpstr>Berlin Sans FB Demi</vt:lpstr>
      <vt:lpstr>Stencil</vt:lpstr>
      <vt:lpstr>方正古隶繁体</vt:lpstr>
      <vt:lpstr>方正行楷简体</vt:lpstr>
      <vt:lpstr>方正启体简体</vt:lpstr>
      <vt:lpstr>方正综艺繁体</vt:lpstr>
      <vt:lpstr>方正隶书简体</vt:lpstr>
      <vt:lpstr>DFLiSong-Lt</vt:lpstr>
      <vt:lpstr>迷你简雪峰</vt:lpstr>
      <vt:lpstr>Borg 9</vt:lpstr>
      <vt:lpstr>Adobe 明體 Std L</vt:lpstr>
      <vt:lpstr>Adobe Myungjo Std M</vt:lpstr>
      <vt:lpstr>Kozuka Mincho Pro R</vt:lpstr>
      <vt:lpstr>Haettenschweiler</vt:lpstr>
      <vt:lpstr>Mistral</vt:lpstr>
      <vt:lpstr>Rockwell</vt:lpstr>
      <vt:lpstr>方正静蕾简体</vt:lpstr>
      <vt:lpstr>AjiwaiPro</vt:lpstr>
      <vt:lpstr>Yikes!</vt:lpstr>
      <vt:lpstr>方正大黑简体</vt:lpstr>
      <vt:lpstr>Eras Demi ITC</vt:lpstr>
      <vt:lpstr>Apple Handwritten</vt:lpstr>
      <vt:lpstr>AMGDT</vt:lpstr>
      <vt:lpstr>Gill Sans Ultra Bold</vt:lpstr>
      <vt:lpstr>Baskerville</vt:lpstr>
      <vt:lpstr>Baskerville Old Face</vt:lpstr>
      <vt:lpstr>文鼎新藝體</vt:lpstr>
      <vt:lpstr>文鼎古印體</vt:lpstr>
      <vt:lpstr>★日文毛笔</vt:lpstr>
      <vt:lpstr>Symbol</vt:lpstr>
      <vt:lpstr>Arial Unicode MS</vt:lpstr>
      <vt:lpstr>海事图模板PPT模板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aeroinfo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航天信息演示主题</dc:title>
  <dc:creator>系统管理员</dc:creator>
  <cp:lastModifiedBy>王蕊蕊</cp:lastModifiedBy>
  <cp:revision>583</cp:revision>
  <dcterms:created xsi:type="dcterms:W3CDTF">2006-03-17T02:21:50Z</dcterms:created>
  <dcterms:modified xsi:type="dcterms:W3CDTF">2021-05-21T02:00:24Z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2052-11.8.2.10158</vt:lpwstr>
  </property>
</Properties>
</file>