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notesSlides/notesSlide41.xml" ContentType="application/vnd.openxmlformats-officedocument.presentationml.notesSlide+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46.xml" ContentType="application/vnd.openxmlformats-officedocument.presentationml.tag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44.xml" ContentType="application/vnd.openxmlformats-officedocument.presentationml.tags+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43.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78" r:id="rId2"/>
    <p:sldId id="407" r:id="rId3"/>
    <p:sldId id="325" r:id="rId4"/>
    <p:sldId id="408" r:id="rId5"/>
    <p:sldId id="259" r:id="rId6"/>
    <p:sldId id="277" r:id="rId7"/>
    <p:sldId id="409" r:id="rId8"/>
    <p:sldId id="410" r:id="rId9"/>
    <p:sldId id="411" r:id="rId10"/>
    <p:sldId id="282" r:id="rId11"/>
    <p:sldId id="412" r:id="rId12"/>
    <p:sldId id="414" r:id="rId13"/>
    <p:sldId id="413" r:id="rId14"/>
    <p:sldId id="415" r:id="rId15"/>
    <p:sldId id="283" r:id="rId16"/>
    <p:sldId id="416" r:id="rId17"/>
    <p:sldId id="281" r:id="rId18"/>
    <p:sldId id="417" r:id="rId19"/>
    <p:sldId id="418" r:id="rId20"/>
    <p:sldId id="419" r:id="rId21"/>
    <p:sldId id="428" r:id="rId22"/>
    <p:sldId id="427" r:id="rId23"/>
    <p:sldId id="421" r:id="rId24"/>
    <p:sldId id="422" r:id="rId25"/>
    <p:sldId id="383" r:id="rId26"/>
    <p:sldId id="385" r:id="rId27"/>
    <p:sldId id="430" r:id="rId28"/>
    <p:sldId id="387" r:id="rId29"/>
    <p:sldId id="389" r:id="rId30"/>
    <p:sldId id="424" r:id="rId31"/>
    <p:sldId id="425" r:id="rId32"/>
    <p:sldId id="426" r:id="rId33"/>
    <p:sldId id="390" r:id="rId34"/>
    <p:sldId id="431" r:id="rId35"/>
    <p:sldId id="392" r:id="rId36"/>
    <p:sldId id="393" r:id="rId37"/>
    <p:sldId id="398" r:id="rId38"/>
    <p:sldId id="399" r:id="rId39"/>
    <p:sldId id="400" r:id="rId40"/>
    <p:sldId id="402" r:id="rId41"/>
    <p:sldId id="404" r:id="rId42"/>
    <p:sldId id="405" r:id="rId43"/>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4660"/>
  </p:normalViewPr>
  <p:slideViewPr>
    <p:cSldViewPr snapToGrid="0">
      <p:cViewPr>
        <p:scale>
          <a:sx n="66" d="100"/>
          <a:sy n="66" d="100"/>
        </p:scale>
        <p:origin x="-1589" y="-533"/>
      </p:cViewPr>
      <p:guideLst>
        <p:guide orient="horz" pos="2132"/>
        <p:guide pos="387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B4D17C1-5421-4A25-B150-685AFE36482E}" type="datetimeFigureOut">
              <a:rPr lang="zh-CN" altLang="en-US"/>
              <a:pPr>
                <a:defRPr/>
              </a:pPr>
              <a:t>2022/4/15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18625B7-403D-4101-A3BF-E2853F31440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p:spPr>
      </p:sp>
      <p:sp>
        <p:nvSpPr>
          <p:cNvPr id="5529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5060"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AC63EC59-4BC0-4957-A6A9-0AAA63E87ED8}" type="slidenum">
              <a:rPr lang="zh-CN" altLang="en-US" smtClean="0"/>
              <a:pPr fontAlgn="base">
                <a:spcBef>
                  <a:spcPct val="0"/>
                </a:spcBef>
                <a:spcAft>
                  <a:spcPct val="0"/>
                </a:spcAft>
                <a:defRPr/>
              </a:pPr>
              <a:t>1</a:t>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ln>
        </p:spPr>
      </p:sp>
      <p:sp>
        <p:nvSpPr>
          <p:cNvPr id="66563"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ea typeface="等线"/>
              <a:cs typeface="等线"/>
            </a:endParaRPr>
          </a:p>
        </p:txBody>
      </p:sp>
      <p:sp>
        <p:nvSpPr>
          <p:cNvPr id="56324"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1D10DE4D-9AD5-4BAA-82F4-98E62DA86170}" type="slidenum">
              <a:rPr lang="zh-CN" altLang="en-US" smtClean="0">
                <a:solidFill>
                  <a:srgbClr val="000000"/>
                </a:solidFill>
              </a:rPr>
              <a:pPr fontAlgn="base">
                <a:spcBef>
                  <a:spcPct val="0"/>
                </a:spcBef>
                <a:spcAft>
                  <a:spcPct val="0"/>
                </a:spcAft>
                <a:defRPr/>
              </a:pPr>
              <a:t>11</a:t>
            </a:fld>
            <a:endParaRPr lang="zh-CN" alt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ln>
        </p:spPr>
      </p:sp>
      <p:sp>
        <p:nvSpPr>
          <p:cNvPr id="66563"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ea typeface="等线"/>
              <a:cs typeface="等线"/>
            </a:endParaRPr>
          </a:p>
        </p:txBody>
      </p:sp>
      <p:sp>
        <p:nvSpPr>
          <p:cNvPr id="56324"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1D10DE4D-9AD5-4BAA-82F4-98E62DA86170}" type="slidenum">
              <a:rPr lang="zh-CN" altLang="en-US" smtClean="0">
                <a:solidFill>
                  <a:srgbClr val="000000"/>
                </a:solidFill>
              </a:rPr>
              <a:pPr fontAlgn="base">
                <a:spcBef>
                  <a:spcPct val="0"/>
                </a:spcBef>
                <a:spcAft>
                  <a:spcPct val="0"/>
                </a:spcAft>
                <a:defRPr/>
              </a:pPr>
              <a:t>12</a:t>
            </a:fld>
            <a:endParaRPr lang="zh-CN" alt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ln>
        </p:spPr>
      </p:sp>
      <p:sp>
        <p:nvSpPr>
          <p:cNvPr id="66563"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ea typeface="等线"/>
              <a:cs typeface="等线"/>
            </a:endParaRPr>
          </a:p>
        </p:txBody>
      </p:sp>
      <p:sp>
        <p:nvSpPr>
          <p:cNvPr id="56324"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1D10DE4D-9AD5-4BAA-82F4-98E62DA86170}" type="slidenum">
              <a:rPr lang="zh-CN" altLang="en-US" smtClean="0">
                <a:solidFill>
                  <a:srgbClr val="000000"/>
                </a:solidFill>
              </a:rPr>
              <a:pPr fontAlgn="base">
                <a:spcBef>
                  <a:spcPct val="0"/>
                </a:spcBef>
                <a:spcAft>
                  <a:spcPct val="0"/>
                </a:spcAft>
                <a:defRPr/>
              </a:pPr>
              <a:t>13</a:t>
            </a:fld>
            <a:endParaRPr lang="zh-CN" alt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ln>
        </p:spPr>
      </p:sp>
      <p:sp>
        <p:nvSpPr>
          <p:cNvPr id="66563"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ea typeface="等线"/>
              <a:cs typeface="等线"/>
            </a:endParaRPr>
          </a:p>
        </p:txBody>
      </p:sp>
      <p:sp>
        <p:nvSpPr>
          <p:cNvPr id="56324"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1D10DE4D-9AD5-4BAA-82F4-98E62DA86170}" type="slidenum">
              <a:rPr lang="zh-CN" altLang="en-US" smtClean="0">
                <a:solidFill>
                  <a:srgbClr val="000000"/>
                </a:solidFill>
              </a:rPr>
              <a:pPr fontAlgn="base">
                <a:spcBef>
                  <a:spcPct val="0"/>
                </a:spcBef>
                <a:spcAft>
                  <a:spcPct val="0"/>
                </a:spcAft>
                <a:defRPr/>
              </a:pPr>
              <a:t>14</a:t>
            </a:fld>
            <a:endParaRPr lang="zh-CN" alt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ln>
        </p:spPr>
      </p:sp>
      <p:sp>
        <p:nvSpPr>
          <p:cNvPr id="60419"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ea typeface="等线"/>
              <a:cs typeface="等线"/>
            </a:endParaRPr>
          </a:p>
        </p:txBody>
      </p:sp>
      <p:sp>
        <p:nvSpPr>
          <p:cNvPr id="49156"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2199B498-A5FC-441B-8096-15C492113E04}" type="slidenum">
              <a:rPr lang="zh-CN" altLang="en-US" smtClean="0">
                <a:solidFill>
                  <a:srgbClr val="000000"/>
                </a:solidFill>
              </a:rPr>
              <a:pPr fontAlgn="base">
                <a:spcBef>
                  <a:spcPct val="0"/>
                </a:spcBef>
                <a:spcAft>
                  <a:spcPct val="0"/>
                </a:spcAft>
                <a:defRPr/>
              </a:pPr>
              <a:t>15</a:t>
            </a:fld>
            <a:endParaRPr lang="zh-CN" alt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bwMode="auto">
          <a:noFill/>
          <a:ln>
            <a:solidFill>
              <a:srgbClr val="000000"/>
            </a:solidFill>
            <a:miter lim="800000"/>
          </a:ln>
        </p:spPr>
      </p:sp>
      <p:sp>
        <p:nvSpPr>
          <p:cNvPr id="69635"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ea typeface="等线"/>
              <a:cs typeface="等线"/>
            </a:endParaRPr>
          </a:p>
        </p:txBody>
      </p:sp>
      <p:sp>
        <p:nvSpPr>
          <p:cNvPr id="60420"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55032F44-E73D-4907-A78F-F8094BAD8DBE}" type="slidenum">
              <a:rPr lang="zh-CN" altLang="en-US" smtClean="0">
                <a:solidFill>
                  <a:srgbClr val="000000"/>
                </a:solidFill>
              </a:rPr>
              <a:pPr fontAlgn="base">
                <a:spcBef>
                  <a:spcPct val="0"/>
                </a:spcBef>
                <a:spcAft>
                  <a:spcPct val="0"/>
                </a:spcAft>
                <a:defRPr/>
              </a:pPr>
              <a:t>16</a:t>
            </a:fld>
            <a:endParaRPr lang="zh-CN" alt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ln>
        </p:spPr>
      </p:sp>
      <p:sp>
        <p:nvSpPr>
          <p:cNvPr id="63491" name="Rectangle 3"/>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ea typeface="等线"/>
              <a:cs typeface="等线"/>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ln>
        </p:spPr>
      </p:sp>
      <p:sp>
        <p:nvSpPr>
          <p:cNvPr id="75779"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ea typeface="等线"/>
              <a:cs typeface="等线"/>
            </a:endParaRPr>
          </a:p>
        </p:txBody>
      </p:sp>
      <p:sp>
        <p:nvSpPr>
          <p:cNvPr id="66564"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7406CC7B-4E2F-4D93-B103-44B2D091D643}" type="slidenum">
              <a:rPr lang="zh-CN" altLang="en-US" smtClean="0">
                <a:solidFill>
                  <a:srgbClr val="000000"/>
                </a:solidFill>
              </a:rPr>
              <a:pPr fontAlgn="base">
                <a:spcBef>
                  <a:spcPct val="0"/>
                </a:spcBef>
                <a:spcAft>
                  <a:spcPct val="0"/>
                </a:spcAft>
                <a:defRPr/>
              </a:pPr>
              <a:t>18</a:t>
            </a:fld>
            <a:endParaRPr lang="zh-CN" alt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bwMode="auto">
          <a:noFill/>
          <a:ln>
            <a:solidFill>
              <a:srgbClr val="000000"/>
            </a:solidFill>
            <a:miter lim="800000"/>
            <a:headEnd/>
            <a:tailEnd/>
          </a:ln>
        </p:spPr>
      </p:sp>
      <p:sp>
        <p:nvSpPr>
          <p:cNvPr id="74755" name="备注占位符 2"/>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等线"/>
              <a:cs typeface="等线"/>
            </a:endParaRPr>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EA43F0-6594-4548-91F2-FDB3FAC69567}" type="slidenum">
              <a:rPr lang="zh-CN" altLang="en-US" smtClean="0">
                <a:solidFill>
                  <a:srgbClr val="000000"/>
                </a:solidFill>
              </a:rPr>
              <a:pPr fontAlgn="base">
                <a:spcBef>
                  <a:spcPct val="0"/>
                </a:spcBef>
                <a:spcAft>
                  <a:spcPct val="0"/>
                </a:spcAft>
                <a:defRPr/>
              </a:pPr>
              <a:t>19</a:t>
            </a:fld>
            <a:endParaRPr lang="zh-CN" alt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headEnd/>
            <a:tailEnd/>
          </a:ln>
        </p:spPr>
      </p:sp>
      <p:sp>
        <p:nvSpPr>
          <p:cNvPr id="75779" name="备注占位符 2"/>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等线"/>
              <a:cs typeface="等线"/>
            </a:endParaRPr>
          </a:p>
        </p:txBody>
      </p:sp>
      <p:sp>
        <p:nvSpPr>
          <p:cNvPr id="6656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06CC7B-4E2F-4D93-B103-44B2D091D643}" type="slidenum">
              <a:rPr lang="zh-CN" altLang="en-US" smtClean="0">
                <a:solidFill>
                  <a:srgbClr val="000000"/>
                </a:solidFill>
              </a:rPr>
              <a:pPr fontAlgn="base">
                <a:spcBef>
                  <a:spcPct val="0"/>
                </a:spcBef>
                <a:spcAft>
                  <a:spcPct val="0"/>
                </a:spcAft>
                <a:defRPr/>
              </a:pPr>
              <a:t>20</a:t>
            </a:fld>
            <a:endParaRPr lang="zh-CN" alt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ChangeArrowheads="1" noTextEdit="1"/>
          </p:cNvSpPr>
          <p:nvPr>
            <p:ph type="sldImg" idx="4294967295"/>
          </p:nvPr>
        </p:nvSpPr>
        <p:spPr bwMode="auto">
          <a:noFill/>
          <a:ln>
            <a:solidFill>
              <a:srgbClr val="000000"/>
            </a:solidFill>
            <a:miter lim="800000"/>
          </a:ln>
        </p:spPr>
      </p:sp>
      <p:sp>
        <p:nvSpPr>
          <p:cNvPr id="56323" name="备注占位符 2"/>
          <p:cNvSpPr>
            <a:spLocks noGrp="1" noChangeArrowheads="1"/>
          </p:cNvSpPr>
          <p:nvPr>
            <p:ph type="body" idx="4294967295"/>
          </p:nvPr>
        </p:nvSpPr>
        <p:spPr bwMode="auto">
          <a:noFill/>
        </p:spPr>
        <p:txBody>
          <a:bodyPr wrap="square" numCol="1" anchor="t" anchorCtr="0" compatLnSpc="1"/>
          <a:lstStyle/>
          <a:p>
            <a:pPr eaLnBrk="1" hangingPunct="1"/>
            <a:endParaRPr lang="zh-CN" altLang="en-US" smtClean="0"/>
          </a:p>
        </p:txBody>
      </p:sp>
      <p:sp>
        <p:nvSpPr>
          <p:cNvPr id="56324" name="灯片编号占位符 3"/>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F6DAFAD0-AFE7-4DA2-B1C2-D2DA5FD25B00}" type="slidenum">
              <a:rPr lang="zh-CN" altLang="en-US" smtClean="0">
                <a:latin typeface="等线"/>
                <a:ea typeface="等线"/>
                <a:cs typeface="等线"/>
                <a:sym typeface="等线"/>
              </a:rPr>
              <a:pPr fontAlgn="base">
                <a:spcBef>
                  <a:spcPct val="0"/>
                </a:spcBef>
                <a:spcAft>
                  <a:spcPct val="0"/>
                </a:spcAft>
              </a:pPr>
              <a:t>3</a:t>
            </a:fld>
            <a:endParaRPr lang="zh-CN" altLang="en-US" smtClean="0">
              <a:latin typeface="等线"/>
              <a:ea typeface="等线"/>
              <a:cs typeface="等线"/>
              <a:sym typeface="等线"/>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ln>
        </p:spPr>
      </p:sp>
      <p:sp>
        <p:nvSpPr>
          <p:cNvPr id="77827"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ea typeface="等线"/>
              <a:cs typeface="等线"/>
            </a:endParaRPr>
          </a:p>
        </p:txBody>
      </p:sp>
      <p:sp>
        <p:nvSpPr>
          <p:cNvPr id="6861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2DC06418-407B-4D03-B533-4ED1E67EC415}" type="slidenum">
              <a:rPr lang="zh-CN" altLang="en-US" smtClean="0">
                <a:solidFill>
                  <a:srgbClr val="000000"/>
                </a:solidFill>
              </a:rPr>
              <a:pPr fontAlgn="base">
                <a:spcBef>
                  <a:spcPct val="0"/>
                </a:spcBef>
                <a:spcAft>
                  <a:spcPct val="0"/>
                </a:spcAft>
                <a:defRPr/>
              </a:pPr>
              <a:t>21</a:t>
            </a:fld>
            <a:endParaRPr lang="zh-CN" altLang="en-US"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等线"/>
              <a:cs typeface="等线"/>
            </a:endParaRPr>
          </a:p>
        </p:txBody>
      </p:sp>
      <p:sp>
        <p:nvSpPr>
          <p:cNvPr id="6861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C06418-407B-4D03-B533-4ED1E67EC415}" type="slidenum">
              <a:rPr lang="zh-CN" altLang="en-US" smtClean="0">
                <a:solidFill>
                  <a:srgbClr val="000000"/>
                </a:solidFill>
              </a:rPr>
              <a:pPr fontAlgn="base">
                <a:spcBef>
                  <a:spcPct val="0"/>
                </a:spcBef>
                <a:spcAft>
                  <a:spcPct val="0"/>
                </a:spcAft>
                <a:defRPr/>
              </a:pPr>
              <a:t>22</a:t>
            </a:fld>
            <a:endParaRPr lang="zh-CN" altLang="en-US"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ln>
        </p:spPr>
      </p:sp>
      <p:sp>
        <p:nvSpPr>
          <p:cNvPr id="76803"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ea typeface="等线"/>
              <a:cs typeface="等线"/>
            </a:endParaRPr>
          </a:p>
        </p:txBody>
      </p:sp>
      <p:sp>
        <p:nvSpPr>
          <p:cNvPr id="67588"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BFF6E8E-EDFA-47A0-A586-F16FD49E669C}" type="slidenum">
              <a:rPr lang="zh-CN" altLang="en-US" smtClean="0">
                <a:solidFill>
                  <a:srgbClr val="000000"/>
                </a:solidFill>
              </a:rPr>
              <a:pPr fontAlgn="base">
                <a:spcBef>
                  <a:spcPct val="0"/>
                </a:spcBef>
                <a:spcAft>
                  <a:spcPct val="0"/>
                </a:spcAft>
                <a:defRPr/>
              </a:pPr>
              <a:t>23</a:t>
            </a:fld>
            <a:endParaRPr lang="zh-CN" altLang="en-US"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p:spPr>
      </p:sp>
      <p:sp>
        <p:nvSpPr>
          <p:cNvPr id="73731" name="备注占位符 2"/>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等线"/>
              <a:cs typeface="等线"/>
            </a:endParaRPr>
          </a:p>
        </p:txBody>
      </p:sp>
      <p:sp>
        <p:nvSpPr>
          <p:cNvPr id="6451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007EE2-442D-4256-A7A8-1C45AA721709}" type="slidenum">
              <a:rPr lang="zh-CN" altLang="en-US" smtClean="0">
                <a:solidFill>
                  <a:srgbClr val="000000"/>
                </a:solidFill>
              </a:rPr>
              <a:pPr fontAlgn="base">
                <a:spcBef>
                  <a:spcPct val="0"/>
                </a:spcBef>
                <a:spcAft>
                  <a:spcPct val="0"/>
                </a:spcAft>
                <a:defRPr/>
              </a:pPr>
              <a:t>24</a:t>
            </a:fld>
            <a:endParaRPr lang="zh-CN" altLang="en-US"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noFill/>
          <a:ln>
            <a:solidFill>
              <a:srgbClr val="000000"/>
            </a:solidFill>
            <a:miter lim="800000"/>
            <a:headEnd/>
            <a:tailEnd/>
          </a:ln>
        </p:spPr>
      </p:sp>
      <p:sp>
        <p:nvSpPr>
          <p:cNvPr id="79875" name="备注占位符 2"/>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等线"/>
              <a:cs typeface="等线"/>
            </a:endParaRPr>
          </a:p>
        </p:txBody>
      </p:sp>
      <p:sp>
        <p:nvSpPr>
          <p:cNvPr id="7066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64074B-141E-4048-B352-5BCA14B5DE23}" type="slidenum">
              <a:rPr lang="zh-CN" altLang="en-US" smtClean="0">
                <a:solidFill>
                  <a:srgbClr val="000000"/>
                </a:solidFill>
              </a:rPr>
              <a:pPr fontAlgn="base">
                <a:spcBef>
                  <a:spcPct val="0"/>
                </a:spcBef>
                <a:spcAft>
                  <a:spcPct val="0"/>
                </a:spcAft>
                <a:defRPr/>
              </a:pPr>
              <a:t>25</a:t>
            </a:fld>
            <a:endParaRPr lang="zh-CN" altLang="en-US"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headEnd/>
            <a:tailEnd/>
          </a:ln>
        </p:spPr>
      </p:sp>
      <p:sp>
        <p:nvSpPr>
          <p:cNvPr id="81923" name="备注占位符 2"/>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等线"/>
              <a:cs typeface="等线"/>
            </a:endParaRPr>
          </a:p>
        </p:txBody>
      </p:sp>
      <p:sp>
        <p:nvSpPr>
          <p:cNvPr id="7270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B98C23-004F-4BC9-9736-91FFA4B8BFEF}" type="slidenum">
              <a:rPr lang="zh-CN" altLang="en-US" smtClean="0">
                <a:solidFill>
                  <a:srgbClr val="000000"/>
                </a:solidFill>
              </a:rPr>
              <a:pPr fontAlgn="base">
                <a:spcBef>
                  <a:spcPct val="0"/>
                </a:spcBef>
                <a:spcAft>
                  <a:spcPct val="0"/>
                </a:spcAft>
                <a:defRPr/>
              </a:pPr>
              <a:t>26</a:t>
            </a:fld>
            <a:endParaRPr lang="zh-CN" altLang="en-US"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p:cNvSpPr>
            <a:spLocks noGrp="1" noRot="1" noChangeAspect="1" noTextEdit="1"/>
          </p:cNvSpPr>
          <p:nvPr>
            <p:ph type="sldImg"/>
          </p:nvPr>
        </p:nvSpPr>
        <p:spPr bwMode="auto">
          <a:noFill/>
          <a:ln>
            <a:solidFill>
              <a:srgbClr val="000000"/>
            </a:solidFill>
            <a:miter lim="800000"/>
            <a:headEnd/>
            <a:tailEnd/>
          </a:ln>
        </p:spPr>
      </p:sp>
      <p:sp>
        <p:nvSpPr>
          <p:cNvPr id="102403" name="备注占位符 2"/>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等线"/>
              <a:cs typeface="等线"/>
            </a:endParaRPr>
          </a:p>
        </p:txBody>
      </p:sp>
      <p:sp>
        <p:nvSpPr>
          <p:cNvPr id="8090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46F6B0-AE3B-4465-9342-E5BAE0969C8A}" type="slidenum">
              <a:rPr lang="zh-CN" altLang="en-US" smtClean="0">
                <a:solidFill>
                  <a:srgbClr val="000000"/>
                </a:solidFill>
              </a:rPr>
              <a:pPr fontAlgn="base">
                <a:spcBef>
                  <a:spcPct val="0"/>
                </a:spcBef>
                <a:spcAft>
                  <a:spcPct val="0"/>
                </a:spcAft>
                <a:defRPr/>
              </a:pPr>
              <a:t>27</a:t>
            </a:fld>
            <a:endParaRPr lang="zh-CN" altLang="en-US"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bwMode="auto">
          <a:noFill/>
          <a:ln>
            <a:solidFill>
              <a:srgbClr val="000000"/>
            </a:solidFill>
            <a:miter lim="800000"/>
            <a:headEnd/>
            <a:tailEnd/>
          </a:ln>
        </p:spPr>
      </p:sp>
      <p:sp>
        <p:nvSpPr>
          <p:cNvPr id="84995" name="备注占位符 2"/>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等线"/>
              <a:cs typeface="等线"/>
            </a:endParaRPr>
          </a:p>
        </p:txBody>
      </p:sp>
      <p:sp>
        <p:nvSpPr>
          <p:cNvPr id="757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421EFC-DE66-4CA0-A2EF-4298E220917D}" type="slidenum">
              <a:rPr lang="zh-CN" altLang="en-US" smtClean="0">
                <a:solidFill>
                  <a:srgbClr val="000000"/>
                </a:solidFill>
              </a:rPr>
              <a:pPr fontAlgn="base">
                <a:spcBef>
                  <a:spcPct val="0"/>
                </a:spcBef>
                <a:spcAft>
                  <a:spcPct val="0"/>
                </a:spcAft>
                <a:defRPr/>
              </a:pPr>
              <a:t>28</a:t>
            </a:fld>
            <a:endParaRPr lang="zh-CN" altLang="en-US"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bwMode="auto">
          <a:noFill/>
          <a:ln>
            <a:solidFill>
              <a:srgbClr val="000000"/>
            </a:solidFill>
            <a:miter lim="800000"/>
            <a:headEnd/>
            <a:tailEnd/>
          </a:ln>
        </p:spPr>
      </p:sp>
      <p:sp>
        <p:nvSpPr>
          <p:cNvPr id="87043" name="备注占位符 2"/>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等线"/>
              <a:cs typeface="等线"/>
            </a:endParaRPr>
          </a:p>
        </p:txBody>
      </p:sp>
      <p:sp>
        <p:nvSpPr>
          <p:cNvPr id="6349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E72AB9-A542-4084-BCD7-8BE206871299}" type="slidenum">
              <a:rPr lang="zh-CN" altLang="en-US" smtClean="0">
                <a:solidFill>
                  <a:srgbClr val="000000"/>
                </a:solidFill>
              </a:rPr>
              <a:pPr fontAlgn="base">
                <a:spcBef>
                  <a:spcPct val="0"/>
                </a:spcBef>
                <a:spcAft>
                  <a:spcPct val="0"/>
                </a:spcAft>
                <a:defRPr/>
              </a:pPr>
              <a:t>29</a:t>
            </a:fld>
            <a:endParaRPr lang="zh-CN" altLang="en-US"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TextEdit="1"/>
          </p:cNvSpPr>
          <p:nvPr>
            <p:ph type="sldImg"/>
          </p:nvPr>
        </p:nvSpPr>
        <p:spPr bwMode="auto">
          <a:noFill/>
          <a:ln>
            <a:solidFill>
              <a:srgbClr val="000000"/>
            </a:solidFill>
            <a:miter lim="800000"/>
            <a:headEnd/>
            <a:tailEnd/>
          </a:ln>
        </p:spPr>
      </p:sp>
      <p:sp>
        <p:nvSpPr>
          <p:cNvPr id="95235" name="备注占位符 2"/>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等线"/>
              <a:cs typeface="等线"/>
            </a:endParaRPr>
          </a:p>
        </p:txBody>
      </p:sp>
      <p:sp>
        <p:nvSpPr>
          <p:cNvPr id="8192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D9C454-38C0-4D5D-AE03-B88FE30DA8CD}" type="slidenum">
              <a:rPr lang="zh-CN" altLang="en-US" smtClean="0">
                <a:solidFill>
                  <a:srgbClr val="000000"/>
                </a:solidFill>
              </a:rPr>
              <a:pPr fontAlgn="base">
                <a:spcBef>
                  <a:spcPct val="0"/>
                </a:spcBef>
                <a:spcAft>
                  <a:spcPct val="0"/>
                </a:spcAft>
                <a:defRPr/>
              </a:pPr>
              <a:t>30</a:t>
            </a:fld>
            <a:endParaRPr lang="zh-CN" alt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ChangeArrowheads="1" noTextEdit="1"/>
          </p:cNvSpPr>
          <p:nvPr>
            <p:ph type="sldImg" idx="4294967295"/>
          </p:nvPr>
        </p:nvSpPr>
        <p:spPr bwMode="auto">
          <a:noFill/>
          <a:ln>
            <a:solidFill>
              <a:srgbClr val="000000"/>
            </a:solidFill>
            <a:miter lim="800000"/>
          </a:ln>
        </p:spPr>
      </p:sp>
      <p:sp>
        <p:nvSpPr>
          <p:cNvPr id="56323" name="备注占位符 2"/>
          <p:cNvSpPr>
            <a:spLocks noGrp="1" noChangeArrowheads="1"/>
          </p:cNvSpPr>
          <p:nvPr>
            <p:ph type="body" idx="4294967295"/>
          </p:nvPr>
        </p:nvSpPr>
        <p:spPr bwMode="auto">
          <a:noFill/>
        </p:spPr>
        <p:txBody>
          <a:bodyPr wrap="square" numCol="1" anchor="t" anchorCtr="0" compatLnSpc="1"/>
          <a:lstStyle/>
          <a:p>
            <a:pPr eaLnBrk="1" hangingPunct="1"/>
            <a:endParaRPr lang="zh-CN" altLang="en-US" smtClean="0"/>
          </a:p>
        </p:txBody>
      </p:sp>
      <p:sp>
        <p:nvSpPr>
          <p:cNvPr id="56324" name="灯片编号占位符 3"/>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F6DAFAD0-AFE7-4DA2-B1C2-D2DA5FD25B00}" type="slidenum">
              <a:rPr lang="zh-CN" altLang="en-US" smtClean="0">
                <a:latin typeface="等线"/>
                <a:ea typeface="等线"/>
                <a:cs typeface="等线"/>
                <a:sym typeface="等线"/>
              </a:rPr>
              <a:pPr fontAlgn="base">
                <a:spcBef>
                  <a:spcPct val="0"/>
                </a:spcBef>
                <a:spcAft>
                  <a:spcPct val="0"/>
                </a:spcAft>
              </a:pPr>
              <a:t>4</a:t>
            </a:fld>
            <a:endParaRPr lang="zh-CN" altLang="en-US" smtClean="0">
              <a:latin typeface="等线"/>
              <a:ea typeface="等线"/>
              <a:cs typeface="等线"/>
              <a:sym typeface="等线"/>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等线"/>
              <a:cs typeface="等线"/>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bwMode="auto">
          <a:noFill/>
          <a:ln>
            <a:solidFill>
              <a:srgbClr val="000000"/>
            </a:solidFill>
            <a:miter lim="800000"/>
            <a:headEnd/>
            <a:tailEnd/>
          </a:ln>
        </p:spPr>
      </p:sp>
      <p:sp>
        <p:nvSpPr>
          <p:cNvPr id="94211" name="备注占位符 2"/>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等线"/>
              <a:cs typeface="等线"/>
            </a:endParaRPr>
          </a:p>
        </p:txBody>
      </p:sp>
      <p:sp>
        <p:nvSpPr>
          <p:cNvPr id="7885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9789DB-53FC-4355-A9CB-A1651D9423A1}" type="slidenum">
              <a:rPr lang="zh-CN" altLang="en-US" smtClean="0">
                <a:solidFill>
                  <a:srgbClr val="000000"/>
                </a:solidFill>
              </a:rPr>
              <a:pPr fontAlgn="base">
                <a:spcBef>
                  <a:spcPct val="0"/>
                </a:spcBef>
                <a:spcAft>
                  <a:spcPct val="0"/>
                </a:spcAft>
                <a:defRPr/>
              </a:pPr>
              <a:t>32</a:t>
            </a:fld>
            <a:endParaRPr lang="zh-CN" altLang="en-US" smtClean="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p:spPr>
      </p:sp>
      <p:sp>
        <p:nvSpPr>
          <p:cNvPr id="88067" name="备注占位符 2"/>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等线"/>
              <a:cs typeface="等线"/>
            </a:endParaRPr>
          </a:p>
        </p:txBody>
      </p:sp>
      <p:sp>
        <p:nvSpPr>
          <p:cNvPr id="6349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251F1-74E9-44DE-874B-6E7413ECDA83}" type="slidenum">
              <a:rPr lang="zh-CN" altLang="en-US" smtClean="0">
                <a:solidFill>
                  <a:srgbClr val="000000"/>
                </a:solidFill>
              </a:rPr>
              <a:pPr fontAlgn="base">
                <a:spcBef>
                  <a:spcPct val="0"/>
                </a:spcBef>
                <a:spcAft>
                  <a:spcPct val="0"/>
                </a:spcAft>
                <a:defRPr/>
              </a:pPr>
              <a:t>33</a:t>
            </a:fld>
            <a:endParaRPr lang="zh-CN" altLang="en-US" smtClean="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p:spPr>
      </p:sp>
      <p:sp>
        <p:nvSpPr>
          <p:cNvPr id="90115" name="备注占位符 2"/>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等线"/>
              <a:cs typeface="等线"/>
            </a:endParaRPr>
          </a:p>
        </p:txBody>
      </p:sp>
      <p:sp>
        <p:nvSpPr>
          <p:cNvPr id="6349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C95621-C481-4C3E-B84C-3A03F856447D}" type="slidenum">
              <a:rPr lang="zh-CN" altLang="en-US" smtClean="0">
                <a:solidFill>
                  <a:srgbClr val="000000"/>
                </a:solidFill>
              </a:rPr>
              <a:pPr fontAlgn="base">
                <a:spcBef>
                  <a:spcPct val="0"/>
                </a:spcBef>
                <a:spcAft>
                  <a:spcPct val="0"/>
                </a:spcAft>
                <a:defRPr/>
              </a:pPr>
              <a:t>34</a:t>
            </a:fld>
            <a:endParaRPr lang="zh-CN" altLang="en-US" smtClean="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p:spPr>
      </p:sp>
      <p:sp>
        <p:nvSpPr>
          <p:cNvPr id="90115" name="备注占位符 2"/>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等线"/>
              <a:cs typeface="等线"/>
            </a:endParaRPr>
          </a:p>
        </p:txBody>
      </p:sp>
      <p:sp>
        <p:nvSpPr>
          <p:cNvPr id="6349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C95621-C481-4C3E-B84C-3A03F856447D}" type="slidenum">
              <a:rPr lang="zh-CN" altLang="en-US" smtClean="0">
                <a:solidFill>
                  <a:srgbClr val="000000"/>
                </a:solidFill>
              </a:rPr>
              <a:pPr fontAlgn="base">
                <a:spcBef>
                  <a:spcPct val="0"/>
                </a:spcBef>
                <a:spcAft>
                  <a:spcPct val="0"/>
                </a:spcAft>
                <a:defRPr/>
              </a:pPr>
              <a:t>35</a:t>
            </a:fld>
            <a:endParaRPr lang="zh-CN" altLang="en-US" smtClean="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bwMode="auto">
          <a:noFill/>
          <a:ln>
            <a:solidFill>
              <a:srgbClr val="000000"/>
            </a:solidFill>
            <a:miter lim="800000"/>
            <a:headEnd/>
            <a:tailEnd/>
          </a:ln>
        </p:spPr>
      </p:sp>
      <p:sp>
        <p:nvSpPr>
          <p:cNvPr id="91139" name="备注占位符 2"/>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等线"/>
              <a:cs typeface="等线"/>
            </a:endParaRPr>
          </a:p>
        </p:txBody>
      </p:sp>
      <p:sp>
        <p:nvSpPr>
          <p:cNvPr id="6349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83E797-96CC-4F2A-9F56-7D00148CD195}" type="slidenum">
              <a:rPr lang="zh-CN" altLang="en-US" smtClean="0">
                <a:solidFill>
                  <a:srgbClr val="000000"/>
                </a:solidFill>
              </a:rPr>
              <a:pPr fontAlgn="base">
                <a:spcBef>
                  <a:spcPct val="0"/>
                </a:spcBef>
                <a:spcAft>
                  <a:spcPct val="0"/>
                </a:spcAft>
                <a:defRPr/>
              </a:pPr>
              <a:t>36</a:t>
            </a:fld>
            <a:endParaRPr lang="zh-CN" altLang="en-US" smtClean="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bwMode="auto">
          <a:noFill/>
          <a:ln>
            <a:solidFill>
              <a:srgbClr val="000000"/>
            </a:solidFill>
            <a:miter lim="800000"/>
            <a:headEnd/>
            <a:tailEnd/>
          </a:ln>
        </p:spPr>
      </p:sp>
      <p:sp>
        <p:nvSpPr>
          <p:cNvPr id="96259" name="备注占位符 2"/>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等线"/>
              <a:cs typeface="等线"/>
            </a:endParaRPr>
          </a:p>
        </p:txBody>
      </p:sp>
      <p:sp>
        <p:nvSpPr>
          <p:cNvPr id="8192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C7B55C-AA25-4A01-B0BD-E05968D55CD1}" type="slidenum">
              <a:rPr lang="zh-CN" altLang="en-US" smtClean="0">
                <a:solidFill>
                  <a:srgbClr val="000000"/>
                </a:solidFill>
              </a:rPr>
              <a:pPr fontAlgn="base">
                <a:spcBef>
                  <a:spcPct val="0"/>
                </a:spcBef>
                <a:spcAft>
                  <a:spcPct val="0"/>
                </a:spcAft>
                <a:defRPr/>
              </a:pPr>
              <a:t>37</a:t>
            </a:fld>
            <a:endParaRPr lang="zh-CN" altLang="en-US" smtClean="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bwMode="auto">
          <a:noFill/>
          <a:ln>
            <a:solidFill>
              <a:srgbClr val="000000"/>
            </a:solidFill>
            <a:miter lim="800000"/>
            <a:headEnd/>
            <a:tailEnd/>
          </a:ln>
        </p:spPr>
      </p:sp>
      <p:sp>
        <p:nvSpPr>
          <p:cNvPr id="97283" name="备注占位符 2"/>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等线"/>
              <a:cs typeface="等线"/>
            </a:endParaRPr>
          </a:p>
        </p:txBody>
      </p:sp>
      <p:sp>
        <p:nvSpPr>
          <p:cNvPr id="8294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594DEB-5C56-4E14-AE2B-EFE22128A8B7}" type="slidenum">
              <a:rPr lang="zh-CN" altLang="en-US" smtClean="0">
                <a:solidFill>
                  <a:srgbClr val="000000"/>
                </a:solidFill>
              </a:rPr>
              <a:pPr fontAlgn="base">
                <a:spcBef>
                  <a:spcPct val="0"/>
                </a:spcBef>
                <a:spcAft>
                  <a:spcPct val="0"/>
                </a:spcAft>
                <a:defRPr/>
              </a:pPr>
              <a:t>38</a:t>
            </a:fld>
            <a:endParaRPr lang="zh-CN" altLang="en-US" smtClean="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bwMode="auto">
          <a:noFill/>
          <a:ln>
            <a:solidFill>
              <a:srgbClr val="000000"/>
            </a:solidFill>
            <a:miter lim="800000"/>
            <a:headEnd/>
            <a:tailEnd/>
          </a:ln>
        </p:spPr>
      </p:sp>
      <p:sp>
        <p:nvSpPr>
          <p:cNvPr id="98307" name="备注占位符 2"/>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等线"/>
              <a:cs typeface="等线"/>
            </a:endParaRPr>
          </a:p>
        </p:txBody>
      </p:sp>
      <p:sp>
        <p:nvSpPr>
          <p:cNvPr id="7987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0FC463-F295-4A19-BF36-5878A330C03A}" type="slidenum">
              <a:rPr lang="zh-CN" altLang="en-US" smtClean="0">
                <a:solidFill>
                  <a:srgbClr val="000000"/>
                </a:solidFill>
              </a:rPr>
              <a:pPr fontAlgn="base">
                <a:spcBef>
                  <a:spcPct val="0"/>
                </a:spcBef>
                <a:spcAft>
                  <a:spcPct val="0"/>
                </a:spcAft>
                <a:defRPr/>
              </a:pPr>
              <a:t>39</a:t>
            </a:fld>
            <a:endParaRPr lang="zh-CN" altLang="en-US" smtClean="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bwMode="auto">
          <a:noFill/>
          <a:ln>
            <a:solidFill>
              <a:srgbClr val="000000"/>
            </a:solidFill>
            <a:miter lim="800000"/>
            <a:headEnd/>
            <a:tailEnd/>
          </a:ln>
        </p:spPr>
      </p:sp>
      <p:sp>
        <p:nvSpPr>
          <p:cNvPr id="101379" name="备注占位符 2"/>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等线"/>
              <a:cs typeface="等线"/>
            </a:endParaRPr>
          </a:p>
        </p:txBody>
      </p:sp>
      <p:sp>
        <p:nvSpPr>
          <p:cNvPr id="8090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46D504-A715-41DE-AF11-7CF32192EA3A}" type="slidenum">
              <a:rPr lang="zh-CN" altLang="en-US" smtClean="0">
                <a:solidFill>
                  <a:srgbClr val="000000"/>
                </a:solidFill>
              </a:rPr>
              <a:pPr fontAlgn="base">
                <a:spcBef>
                  <a:spcPct val="0"/>
                </a:spcBef>
                <a:spcAft>
                  <a:spcPct val="0"/>
                </a:spcAft>
                <a:defRPr/>
              </a:pPr>
              <a:t>40</a:t>
            </a:fld>
            <a:endParaRPr lang="zh-CN"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p:spPr>
      </p:sp>
      <p:sp>
        <p:nvSpPr>
          <p:cNvPr id="57347"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ea typeface="等线"/>
              <a:cs typeface="等线"/>
            </a:endParaRPr>
          </a:p>
        </p:txBody>
      </p:sp>
      <p:sp>
        <p:nvSpPr>
          <p:cNvPr id="57348"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CF248F11-D14C-46EB-B419-202840EBB5E8}" type="slidenum">
              <a:rPr lang="zh-CN" altLang="en-US" smtClean="0">
                <a:latin typeface="等线"/>
                <a:ea typeface="等线"/>
                <a:cs typeface="等线"/>
              </a:rPr>
              <a:pPr fontAlgn="base">
                <a:spcBef>
                  <a:spcPct val="0"/>
                </a:spcBef>
                <a:spcAft>
                  <a:spcPct val="0"/>
                </a:spcAft>
              </a:pPr>
              <a:t>5</a:t>
            </a:fld>
            <a:endParaRPr lang="zh-CN" altLang="en-US" smtClean="0">
              <a:latin typeface="等线"/>
              <a:ea typeface="等线"/>
              <a:cs typeface="等线"/>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幻灯片图像占位符 1"/>
          <p:cNvSpPr>
            <a:spLocks noGrp="1" noRot="1" noChangeAspect="1" noTextEdit="1"/>
          </p:cNvSpPr>
          <p:nvPr>
            <p:ph type="sldImg"/>
          </p:nvPr>
        </p:nvSpPr>
        <p:spPr bwMode="auto">
          <a:noFill/>
          <a:ln>
            <a:solidFill>
              <a:srgbClr val="000000"/>
            </a:solidFill>
            <a:miter lim="800000"/>
            <a:headEnd/>
            <a:tailEnd/>
          </a:ln>
        </p:spPr>
      </p:sp>
      <p:sp>
        <p:nvSpPr>
          <p:cNvPr id="103427" name="备注占位符 2"/>
          <p:cNvSpPr>
            <a:spLocks noGrp="1"/>
          </p:cNvSpPr>
          <p:nvPr>
            <p:ph type="body"/>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等线"/>
              <a:cs typeface="等线"/>
            </a:endParaRPr>
          </a:p>
        </p:txBody>
      </p:sp>
      <p:sp>
        <p:nvSpPr>
          <p:cNvPr id="8090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04FF1D-F973-44FC-AD5D-0A0F8157D941}" type="slidenum">
              <a:rPr lang="zh-CN" altLang="en-US" smtClean="0">
                <a:solidFill>
                  <a:srgbClr val="000000"/>
                </a:solidFill>
              </a:rPr>
              <a:pPr fontAlgn="base">
                <a:spcBef>
                  <a:spcPct val="0"/>
                </a:spcBef>
                <a:spcAft>
                  <a:spcPct val="0"/>
                </a:spcAft>
                <a:defRPr/>
              </a:pPr>
              <a:t>41</a:t>
            </a:fld>
            <a:endParaRPr lang="zh-CN" altLang="en-US" smtClean="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1"/>
          <p:cNvSpPr>
            <a:spLocks noGrp="1" noRot="1" noChangeAspect="1" noTextEdit="1"/>
          </p:cNvSpPr>
          <p:nvPr>
            <p:ph type="sldImg"/>
          </p:nvPr>
        </p:nvSpPr>
        <p:spPr bwMode="auto">
          <a:noFill/>
          <a:ln>
            <a:solidFill>
              <a:srgbClr val="000000"/>
            </a:solidFill>
            <a:miter lim="800000"/>
            <a:headEnd/>
            <a:tailEnd/>
          </a:ln>
        </p:spPr>
      </p:sp>
      <p:sp>
        <p:nvSpPr>
          <p:cNvPr id="10445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39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5A7EDC-4EF4-4B33-8EA1-51111F029845}" type="slidenum">
              <a:rPr lang="zh-CN" altLang="en-US" smtClean="0"/>
              <a:pPr fontAlgn="base">
                <a:spcBef>
                  <a:spcPct val="0"/>
                </a:spcBef>
                <a:spcAft>
                  <a:spcPct val="0"/>
                </a:spcAft>
                <a:defRPr/>
              </a:pPr>
              <a:t>42</a:t>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ln>
        </p:spPr>
      </p:sp>
      <p:sp>
        <p:nvSpPr>
          <p:cNvPr id="58371" name="Rectangle 3"/>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ea typeface="等线"/>
              <a:cs typeface="等线"/>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bwMode="auto">
          <a:noFill/>
          <a:ln>
            <a:solidFill>
              <a:srgbClr val="000000"/>
            </a:solidFill>
            <a:miter lim="800000"/>
          </a:ln>
        </p:spPr>
      </p:sp>
      <p:sp>
        <p:nvSpPr>
          <p:cNvPr id="74755"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ea typeface="等线"/>
              <a:cs typeface="等线"/>
            </a:endParaRPr>
          </a:p>
        </p:txBody>
      </p:sp>
      <p:sp>
        <p:nvSpPr>
          <p:cNvPr id="65540"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5CEA43F0-6594-4548-91F2-FDB3FAC69567}" type="slidenum">
              <a:rPr lang="zh-CN" altLang="en-US" smtClean="0">
                <a:solidFill>
                  <a:srgbClr val="000000"/>
                </a:solidFill>
              </a:rPr>
              <a:pPr fontAlgn="base">
                <a:spcBef>
                  <a:spcPct val="0"/>
                </a:spcBef>
                <a:spcAft>
                  <a:spcPct val="0"/>
                </a:spcAft>
                <a:defRPr/>
              </a:pPr>
              <a:t>7</a:t>
            </a:fld>
            <a:endParaRPr lang="zh-CN" alt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p:spPr>
      </p:sp>
      <p:sp>
        <p:nvSpPr>
          <p:cNvPr id="59395"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ea typeface="等线"/>
              <a:cs typeface="等线"/>
            </a:endParaRPr>
          </a:p>
        </p:txBody>
      </p:sp>
      <p:sp>
        <p:nvSpPr>
          <p:cNvPr id="4813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DA7D0CF2-6885-42CD-B68F-A77CB577E5D3}" type="slidenum">
              <a:rPr lang="zh-CN" altLang="en-US" smtClean="0">
                <a:solidFill>
                  <a:srgbClr val="000000"/>
                </a:solidFill>
              </a:rPr>
              <a:pPr fontAlgn="base">
                <a:spcBef>
                  <a:spcPct val="0"/>
                </a:spcBef>
                <a:spcAft>
                  <a:spcPct val="0"/>
                </a:spcAft>
                <a:defRPr/>
              </a:pPr>
              <a:t>8</a:t>
            </a:fld>
            <a:endParaRPr lang="zh-CN" alt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p:spPr>
      </p:sp>
      <p:sp>
        <p:nvSpPr>
          <p:cNvPr id="59395"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ea typeface="等线"/>
              <a:cs typeface="等线"/>
            </a:endParaRPr>
          </a:p>
        </p:txBody>
      </p:sp>
      <p:sp>
        <p:nvSpPr>
          <p:cNvPr id="4813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DA7D0CF2-6885-42CD-B68F-A77CB577E5D3}" type="slidenum">
              <a:rPr lang="zh-CN" altLang="en-US" smtClean="0">
                <a:solidFill>
                  <a:srgbClr val="000000"/>
                </a:solidFill>
              </a:rPr>
              <a:pPr fontAlgn="base">
                <a:spcBef>
                  <a:spcPct val="0"/>
                </a:spcBef>
                <a:spcAft>
                  <a:spcPct val="0"/>
                </a:spcAft>
                <a:defRPr/>
              </a:pPr>
              <a:t>9</a:t>
            </a:fld>
            <a:endParaRPr lang="zh-CN" alt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p:spPr>
      </p:sp>
      <p:sp>
        <p:nvSpPr>
          <p:cNvPr id="59395"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ea typeface="等线"/>
              <a:cs typeface="等线"/>
            </a:endParaRPr>
          </a:p>
        </p:txBody>
      </p:sp>
      <p:sp>
        <p:nvSpPr>
          <p:cNvPr id="4813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DA7D0CF2-6885-42CD-B68F-A77CB577E5D3}" type="slidenum">
              <a:rPr lang="zh-CN" altLang="en-US" smtClean="0">
                <a:solidFill>
                  <a:srgbClr val="000000"/>
                </a:solidFill>
              </a:rPr>
              <a:pPr fontAlgn="base">
                <a:spcBef>
                  <a:spcPct val="0"/>
                </a:spcBef>
                <a:spcAft>
                  <a:spcPct val="0"/>
                </a:spcAft>
                <a:defRPr/>
              </a:pPr>
              <a:t>10</a:t>
            </a:fld>
            <a:endParaRPr lang="zh-CN"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914400"/>
            <a:ext cx="9799200" cy="2570400"/>
          </a:xfrm>
        </p:spPr>
        <p:txBody>
          <a:bodyPr lIns="90000" tIns="46800" rIns="90000" bIns="46800" anchor="b"/>
          <a:lstStyle>
            <a:lvl1pPr algn="ctr">
              <a:defRPr sz="6000"/>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198800" y="3560400"/>
            <a:ext cx="9799200" cy="1472400"/>
          </a:xfrm>
        </p:spPr>
        <p:txBody>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dirty="0"/>
          </a:p>
        </p:txBody>
      </p:sp>
      <p:sp>
        <p:nvSpPr>
          <p:cNvPr id="4" name="日期占位符 3"/>
          <p:cNvSpPr>
            <a:spLocks noGrp="1"/>
          </p:cNvSpPr>
          <p:nvPr>
            <p:ph type="dt" sz="half" idx="10"/>
            <p:custDataLst>
              <p:tags r:id="rId1"/>
            </p:custDataLst>
          </p:nvPr>
        </p:nvSpPr>
        <p:spPr/>
        <p:txBody>
          <a:bodyPr/>
          <a:lstStyle>
            <a:lvl1pPr>
              <a:defRPr/>
            </a:lvl1pPr>
          </a:lstStyle>
          <a:p>
            <a:pPr>
              <a:defRPr/>
            </a:pPr>
            <a:fld id="{E82D57CE-0BD5-49DC-9512-FEE034E4FF12}" type="datetimeFigureOut">
              <a:rPr lang="zh-CN" altLang="en-US"/>
              <a:pPr>
                <a:defRPr/>
              </a:pPr>
              <a:t>2022/4/15</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AC27A289-1888-4F06-AACC-456C8423B2DE}" type="slidenum">
              <a:rPr lang="zh-CN" altLang="en-US"/>
              <a:pPr>
                <a:defRPr/>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3"/>
          <p:cNvSpPr>
            <a:spLocks noGrp="1"/>
          </p:cNvSpPr>
          <p:nvPr>
            <p:ph type="dt" sz="half" idx="14"/>
            <p:custDataLst>
              <p:tags r:id="rId1"/>
            </p:custDataLst>
          </p:nvPr>
        </p:nvSpPr>
        <p:spPr/>
        <p:txBody>
          <a:bodyPr/>
          <a:lstStyle>
            <a:lvl1pPr>
              <a:defRPr/>
            </a:lvl1pPr>
          </a:lstStyle>
          <a:p>
            <a:pPr>
              <a:defRPr/>
            </a:pPr>
            <a:fld id="{E06A82DE-CFC3-4944-99F5-064A43084273}" type="datetimeFigureOut">
              <a:rPr lang="zh-CN" altLang="en-US"/>
              <a:pPr>
                <a:defRPr/>
              </a:pPr>
              <a:t>2022/4/15</a:t>
            </a:fld>
            <a:endParaRPr lang="zh-CN" altLang="en-US"/>
          </a:p>
        </p:txBody>
      </p:sp>
      <p:sp>
        <p:nvSpPr>
          <p:cNvPr id="4" name="页脚占位符 4"/>
          <p:cNvSpPr>
            <a:spLocks noGrp="1"/>
          </p:cNvSpPr>
          <p:nvPr>
            <p:ph type="ftr" sz="quarter" idx="15"/>
            <p:custDataLst>
              <p:tags r:id="rId2"/>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3"/>
            </p:custDataLst>
          </p:nvPr>
        </p:nvSpPr>
        <p:spPr/>
        <p:txBody>
          <a:bodyPr/>
          <a:lstStyle>
            <a:lvl1pPr>
              <a:defRPr/>
            </a:lvl1pPr>
          </a:lstStyle>
          <a:p>
            <a:pPr>
              <a:defRPr/>
            </a:pPr>
            <a:fld id="{F54253BC-EF2B-4E3A-8F76-98C0492793FD}" type="slidenum">
              <a:rPr lang="zh-CN" altLang="en-US"/>
              <a:pPr>
                <a:defRPr/>
              </a:pPr>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1198800" y="2484000"/>
            <a:ext cx="9799200" cy="1018800"/>
          </a:xfrm>
        </p:spPr>
        <p:txBody>
          <a:bodyPr lIns="90000" tIns="46800" rIns="90000" bIns="46800" anchor="t"/>
          <a:lstStyle>
            <a:lvl1pPr algn="ctr">
              <a:defRPr sz="6000"/>
            </a:lvl1pPr>
          </a:lstStyle>
          <a:p>
            <a:pPr lvl="0"/>
            <a:r>
              <a:rPr lang="zh-CN" altLang="en-US" smtClean="0"/>
              <a:t>单击此处编辑母版标题样式</a:t>
            </a:r>
            <a:endParaRPr lang="zh-CN" altLang="en-US"/>
          </a:p>
        </p:txBody>
      </p:sp>
      <p:sp>
        <p:nvSpPr>
          <p:cNvPr id="7" name="文本占位符 6"/>
          <p:cNvSpPr>
            <a:spLocks noGrp="1"/>
          </p:cNvSpPr>
          <p:nvPr>
            <p:ph type="body" sz="quarter" idx="13"/>
          </p:nvPr>
        </p:nvSpPr>
        <p:spPr>
          <a:xfrm>
            <a:off x="1198800" y="3560400"/>
            <a:ext cx="9799200" cy="471600"/>
          </a:xfrm>
        </p:spPr>
        <p:txBody>
          <a:bodyPr/>
          <a:lstStyle>
            <a:lvl1pPr algn="ctr">
              <a:lnSpc>
                <a:spcPct val="110000"/>
              </a:lnSpc>
              <a:buNone/>
              <a:defRPr sz="2400" spc="200"/>
            </a:lvl1pPr>
          </a:lstStyle>
          <a:p>
            <a:pPr lvl="0"/>
            <a:r>
              <a:rPr lang="zh-CN" altLang="en-US" dirty="0"/>
              <a:t>单击此处编辑母版文本样式</a:t>
            </a:r>
          </a:p>
        </p:txBody>
      </p:sp>
      <p:sp>
        <p:nvSpPr>
          <p:cNvPr id="4" name="日期占位符 3"/>
          <p:cNvSpPr>
            <a:spLocks noGrp="1"/>
          </p:cNvSpPr>
          <p:nvPr>
            <p:ph type="dt" sz="half" idx="14"/>
            <p:custDataLst>
              <p:tags r:id="rId1"/>
            </p:custDataLst>
          </p:nvPr>
        </p:nvSpPr>
        <p:spPr/>
        <p:txBody>
          <a:bodyPr/>
          <a:lstStyle>
            <a:lvl1pPr>
              <a:defRPr/>
            </a:lvl1pPr>
          </a:lstStyle>
          <a:p>
            <a:pPr>
              <a:defRPr/>
            </a:pPr>
            <a:fld id="{598814E5-A5DE-4F9E-83D9-686FBE3F0FCB}" type="datetimeFigureOut">
              <a:rPr lang="zh-CN" altLang="en-US"/>
              <a:pPr>
                <a:defRPr/>
              </a:pPr>
              <a:t>2022/4/15</a:t>
            </a:fld>
            <a:endParaRPr lang="zh-CN" altLang="en-US"/>
          </a:p>
        </p:txBody>
      </p:sp>
      <p:sp>
        <p:nvSpPr>
          <p:cNvPr id="5" name="页脚占位符 4"/>
          <p:cNvSpPr>
            <a:spLocks noGrp="1"/>
          </p:cNvSpPr>
          <p:nvPr>
            <p:ph type="ftr" sz="quarter" idx="15"/>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6"/>
            <p:custDataLst>
              <p:tags r:id="rId3"/>
            </p:custDataLst>
          </p:nvPr>
        </p:nvSpPr>
        <p:spPr/>
        <p:txBody>
          <a:bodyPr/>
          <a:lstStyle>
            <a:lvl1pPr>
              <a:defRPr/>
            </a:lvl1pPr>
          </a:lstStyle>
          <a:p>
            <a:pPr>
              <a:defRPr/>
            </a:pPr>
            <a:fld id="{9302FA46-71E7-49B4-B062-C3053453B1EE}" type="slidenum">
              <a:rPr lang="zh-CN" altLang="en-US"/>
              <a:pPr>
                <a:defRPr/>
              </a:pPr>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7BFCADF-F6EA-4DB8-82E6-6D239710AC40}" type="datetimeFigureOut">
              <a:rPr lang="zh-CN" altLang="en-US"/>
              <a:pPr>
                <a:defRPr/>
              </a:pPr>
              <a:t>2022/4/15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4A130E2-A725-4B4B-8B91-A95478221867}" type="slidenum">
              <a:rPr lang="zh-CN" altLang="en-US"/>
              <a:pPr>
                <a:defRPr/>
              </a:pPr>
              <a:t>‹#›</a:t>
            </a:fld>
            <a:endParaRPr lang="zh-CN" altLang="en-US"/>
          </a:p>
        </p:txBody>
      </p:sp>
    </p:spTree>
  </p:cSld>
  <p:clrMapOvr>
    <a:masterClrMapping/>
  </p:clrMapOvr>
  <p:transition spd="slow" advTm="1000">
    <p:push dir="u"/>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lang="zh-CN" altLang="en-US" smtClean="0"/>
              <a:t>单击此处编辑母版标题样式</a:t>
            </a:r>
            <a:endParaRPr lang="zh-CN" altLang="en-US"/>
          </a:p>
        </p:txBody>
      </p:sp>
      <p:sp>
        <p:nvSpPr>
          <p:cNvPr id="3" name="内容占位符 2"/>
          <p:cNvSpPr>
            <a:spLocks noGrp="1"/>
          </p:cNvSpPr>
          <p:nvPr>
            <p:ph idx="1"/>
          </p:nvPr>
        </p:nvSpPr>
        <p:spPr>
          <a:xfrm>
            <a:off x="608400" y="1490400"/>
            <a:ext cx="10969200" cy="4759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1"/>
            </p:custDataLst>
          </p:nvPr>
        </p:nvSpPr>
        <p:spPr/>
        <p:txBody>
          <a:bodyPr/>
          <a:lstStyle>
            <a:lvl1pPr>
              <a:defRPr/>
            </a:lvl1pPr>
          </a:lstStyle>
          <a:p>
            <a:pPr>
              <a:defRPr/>
            </a:pPr>
            <a:fld id="{2D2353E7-8638-4663-9C07-A44E1091D4E6}" type="datetimeFigureOut">
              <a:rPr lang="zh-CN" altLang="en-US"/>
              <a:pPr>
                <a:defRPr/>
              </a:pPr>
              <a:t>2022/4/15</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E08ED3A4-49D5-47A6-BCA3-4CC9AE655BBD}" type="slidenum">
              <a:rPr lang="zh-CN" altLang="en-US"/>
              <a:pPr>
                <a:defRPr/>
              </a:pPr>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90800" y="3848400"/>
            <a:ext cx="7768800" cy="766800"/>
          </a:xfrm>
        </p:spPr>
        <p:txBody>
          <a:bodyPr lIns="90000" tIns="46800" rIns="90000" bIns="46800" anchor="b"/>
          <a:lstStyle>
            <a:lvl1pPr>
              <a:defRPr sz="4400"/>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1990800" y="4615200"/>
            <a:ext cx="7768800" cy="867600"/>
          </a:xfrm>
        </p:spPr>
        <p:txBody>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custDataLst>
              <p:tags r:id="rId1"/>
            </p:custDataLst>
          </p:nvPr>
        </p:nvSpPr>
        <p:spPr/>
        <p:txBody>
          <a:bodyPr/>
          <a:lstStyle>
            <a:lvl1pPr>
              <a:defRPr/>
            </a:lvl1pPr>
          </a:lstStyle>
          <a:p>
            <a:pPr>
              <a:defRPr/>
            </a:pPr>
            <a:fld id="{5C46FBEA-6676-4CB4-B36B-843FED9DBC0F}" type="datetimeFigureOut">
              <a:rPr lang="zh-CN" altLang="en-US"/>
              <a:pPr>
                <a:defRPr/>
              </a:pPr>
              <a:t>2022/4/15</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BEE0051B-0ACA-41EB-93B6-3B205CE2DA6B}" type="slidenum">
              <a:rPr lang="zh-CN" altLang="en-US"/>
              <a:pPr>
                <a:defRPr/>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lang="zh-CN" altLang="en-US" smtClean="0"/>
              <a:t>单击此处编辑母版标题样式</a:t>
            </a:r>
            <a:endParaRPr lang="zh-CN" altLang="en-US"/>
          </a:p>
        </p:txBody>
      </p:sp>
      <p:sp>
        <p:nvSpPr>
          <p:cNvPr id="3" name="内容占位符 2"/>
          <p:cNvSpPr>
            <a:spLocks noGrp="1"/>
          </p:cNvSpPr>
          <p:nvPr>
            <p:ph sz="half" idx="1"/>
          </p:nvPr>
        </p:nvSpPr>
        <p:spPr>
          <a:xfrm>
            <a:off x="608400" y="1501200"/>
            <a:ext cx="5176800" cy="4748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411600" y="1501200"/>
            <a:ext cx="5176800" cy="47484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3"/>
          <p:cNvSpPr>
            <a:spLocks noGrp="1"/>
          </p:cNvSpPr>
          <p:nvPr>
            <p:ph type="dt" sz="half" idx="10"/>
            <p:custDataLst>
              <p:tags r:id="rId1"/>
            </p:custDataLst>
          </p:nvPr>
        </p:nvSpPr>
        <p:spPr/>
        <p:txBody>
          <a:bodyPr/>
          <a:lstStyle>
            <a:lvl1pPr>
              <a:defRPr/>
            </a:lvl1pPr>
          </a:lstStyle>
          <a:p>
            <a:pPr>
              <a:defRPr/>
            </a:pPr>
            <a:fld id="{900D7C9A-F2AA-49F6-9A89-A68B84719E8A}" type="datetimeFigureOut">
              <a:rPr lang="zh-CN" altLang="en-US"/>
              <a:pPr>
                <a:defRPr/>
              </a:pPr>
              <a:t>2022/4/15</a:t>
            </a:fld>
            <a:endParaRPr lang="zh-CN" altLang="en-US"/>
          </a:p>
        </p:txBody>
      </p:sp>
      <p:sp>
        <p:nvSpPr>
          <p:cNvPr id="6"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3"/>
            </p:custDataLst>
          </p:nvPr>
        </p:nvSpPr>
        <p:spPr/>
        <p:txBody>
          <a:bodyPr/>
          <a:lstStyle>
            <a:lvl1pPr>
              <a:defRPr/>
            </a:lvl1pPr>
          </a:lstStyle>
          <a:p>
            <a:pPr>
              <a:defRPr/>
            </a:pPr>
            <a:fld id="{DB05CDA7-1551-411D-8B6C-16578EFB7CA8}" type="slidenum">
              <a:rPr lang="zh-CN" altLang="en-US"/>
              <a:pPr>
                <a:defRPr/>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lang="zh-CN" altLang="en-US" smtClean="0"/>
              <a:t>单击此处编辑母版标题样式</a:t>
            </a:r>
            <a:endParaRPr lang="zh-CN" altLang="en-US"/>
          </a:p>
        </p:txBody>
      </p:sp>
      <p:sp>
        <p:nvSpPr>
          <p:cNvPr id="3" name="文本占位符 2"/>
          <p:cNvSpPr>
            <a:spLocks noGrp="1"/>
          </p:cNvSpPr>
          <p:nvPr>
            <p:ph type="body" idx="1"/>
          </p:nvPr>
        </p:nvSpPr>
        <p:spPr>
          <a:xfrm>
            <a:off x="608400" y="1429200"/>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8400" y="1854000"/>
            <a:ext cx="5342400" cy="4395600"/>
          </a:xfrm>
        </p:spPr>
        <p:txBody>
          <a:bodyPr lIns="101600" tIns="0" rIns="82550" bIns="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35750" y="1421729"/>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235750" y="1854000"/>
            <a:ext cx="5342400" cy="4395600"/>
          </a:xfrm>
        </p:spPr>
        <p:txBody>
          <a:bodyPr lIns="101600" tIns="0" rIns="82550" bIns="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custDataLst>
              <p:tags r:id="rId1"/>
            </p:custDataLst>
          </p:nvPr>
        </p:nvSpPr>
        <p:spPr/>
        <p:txBody>
          <a:bodyPr/>
          <a:lstStyle>
            <a:lvl1pPr>
              <a:defRPr/>
            </a:lvl1pPr>
          </a:lstStyle>
          <a:p>
            <a:pPr>
              <a:defRPr/>
            </a:pPr>
            <a:fld id="{24F2D3DB-82A2-4337-A12D-F54776FCAD64}" type="datetimeFigureOut">
              <a:rPr lang="zh-CN" altLang="en-US"/>
              <a:pPr>
                <a:defRPr/>
              </a:pPr>
              <a:t>2022/4/15</a:t>
            </a:fld>
            <a:endParaRPr lang="zh-CN" altLang="en-US"/>
          </a:p>
        </p:txBody>
      </p:sp>
      <p:sp>
        <p:nvSpPr>
          <p:cNvPr id="8"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3"/>
            </p:custDataLst>
          </p:nvPr>
        </p:nvSpPr>
        <p:spPr/>
        <p:txBody>
          <a:bodyPr/>
          <a:lstStyle>
            <a:lvl1pPr>
              <a:defRPr/>
            </a:lvl1pPr>
          </a:lstStyle>
          <a:p>
            <a:pPr>
              <a:defRPr/>
            </a:pPr>
            <a:fld id="{85D1C1DC-0836-425F-85FA-C536BE0308F2}" type="slidenum">
              <a:rPr lang="zh-CN" altLang="en-US"/>
              <a:pPr>
                <a:defRPr/>
              </a:pPr>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lang="zh-CN" altLang="en-US" smtClean="0"/>
              <a:t>单击此处编辑母版标题样式</a:t>
            </a:r>
            <a:endParaRPr lang="zh-CN" altLang="en-US"/>
          </a:p>
        </p:txBody>
      </p:sp>
      <p:sp>
        <p:nvSpPr>
          <p:cNvPr id="3" name="日期占位符 3"/>
          <p:cNvSpPr>
            <a:spLocks noGrp="1"/>
          </p:cNvSpPr>
          <p:nvPr>
            <p:ph type="dt" sz="half" idx="10"/>
            <p:custDataLst>
              <p:tags r:id="rId1"/>
            </p:custDataLst>
          </p:nvPr>
        </p:nvSpPr>
        <p:spPr/>
        <p:txBody>
          <a:bodyPr/>
          <a:lstStyle>
            <a:lvl1pPr>
              <a:defRPr/>
            </a:lvl1pPr>
          </a:lstStyle>
          <a:p>
            <a:pPr>
              <a:defRPr/>
            </a:pPr>
            <a:fld id="{14F04EEB-4650-4632-B323-FD9611C33FFC}" type="datetimeFigureOut">
              <a:rPr lang="zh-CN" altLang="en-US"/>
              <a:pPr>
                <a:defRPr/>
              </a:pPr>
              <a:t>2022/4/15</a:t>
            </a:fld>
            <a:endParaRPr lang="zh-CN" altLang="en-US"/>
          </a:p>
        </p:txBody>
      </p:sp>
      <p:sp>
        <p:nvSpPr>
          <p:cNvPr id="4"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3"/>
            </p:custDataLst>
          </p:nvPr>
        </p:nvSpPr>
        <p:spPr/>
        <p:txBody>
          <a:bodyPr/>
          <a:lstStyle>
            <a:lvl1pPr>
              <a:defRPr/>
            </a:lvl1pPr>
          </a:lstStyle>
          <a:p>
            <a:pPr>
              <a:defRPr/>
            </a:pPr>
            <a:fld id="{0DFC64AC-5FDB-4C80-97D8-8A2AEEC020E8}" type="slidenum">
              <a:rPr lang="zh-CN" altLang="en-US"/>
              <a:pPr>
                <a:defRPr/>
              </a:pPr>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p:txBody>
          <a:bodyPr/>
          <a:lstStyle>
            <a:lvl1pPr>
              <a:defRPr/>
            </a:lvl1pPr>
          </a:lstStyle>
          <a:p>
            <a:pPr>
              <a:defRPr/>
            </a:pPr>
            <a:fld id="{29EBC5FC-B520-4D75-9EEB-C39220ACB2A2}" type="datetimeFigureOut">
              <a:rPr lang="zh-CN" altLang="en-US"/>
              <a:pPr>
                <a:defRPr/>
              </a:pPr>
              <a:t>2022/4/15</a:t>
            </a:fld>
            <a:endParaRPr lang="zh-CN" altLang="en-US"/>
          </a:p>
        </p:txBody>
      </p:sp>
      <p:sp>
        <p:nvSpPr>
          <p:cNvPr id="3"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3"/>
            </p:custDataLst>
          </p:nvPr>
        </p:nvSpPr>
        <p:spPr/>
        <p:txBody>
          <a:bodyPr/>
          <a:lstStyle>
            <a:lvl1pPr>
              <a:defRPr/>
            </a:lvl1pPr>
          </a:lstStyle>
          <a:p>
            <a:pPr>
              <a:defRPr/>
            </a:pPr>
            <a:fld id="{01EA5C3C-DECD-44A3-B451-5D80A49B08A3}" type="slidenum">
              <a:rPr lang="zh-CN" altLang="en-US"/>
              <a:pPr>
                <a:defRPr/>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330" y="1555115"/>
            <a:ext cx="5233035" cy="4608195"/>
          </a:xfrm>
        </p:spPr>
        <p:txBody>
          <a:bodyPr/>
          <a:lstStyle>
            <a:lvl1pPr>
              <a:buNone/>
              <a:defRPr sz="1600"/>
            </a:lvl1pPr>
          </a:lstStyle>
          <a:p>
            <a:pPr lvl="0"/>
            <a:endParaRPr lang="zh-CN" altLang="en-US" noProof="0"/>
          </a:p>
        </p:txBody>
      </p:sp>
      <p:sp>
        <p:nvSpPr>
          <p:cNvPr id="4" name="文本占位符 3"/>
          <p:cNvSpPr>
            <a:spLocks noGrp="1"/>
          </p:cNvSpPr>
          <p:nvPr>
            <p:ph type="body" sz="half" idx="2"/>
          </p:nvPr>
        </p:nvSpPr>
        <p:spPr>
          <a:xfrm>
            <a:off x="6350400" y="1555200"/>
            <a:ext cx="5227200" cy="4608000"/>
          </a:xfrm>
        </p:spPr>
        <p:txBody>
          <a:bodyPr/>
          <a:lstStyle>
            <a:lvl1pPr>
              <a:buNone/>
              <a:defRPr sz="1600"/>
            </a:lvl1pPr>
          </a:lstStyle>
          <a:p>
            <a:pPr lvl="0"/>
            <a:r>
              <a:rPr lang="zh-CN" altLang="en-US" smtClean="0"/>
              <a:t>单击此处编辑母版文本样式</a:t>
            </a:r>
            <a:endParaRPr lang="zh-CN" altLang="en-US"/>
          </a:p>
        </p:txBody>
      </p:sp>
      <p:sp>
        <p:nvSpPr>
          <p:cNvPr id="9" name="标题 8"/>
          <p:cNvSpPr>
            <a:spLocks noGrp="1"/>
          </p:cNvSpPr>
          <p:nvPr>
            <p:ph type="title"/>
          </p:nvPr>
        </p:nvSpPr>
        <p:spPr/>
        <p:txBody>
          <a:bodyPr/>
          <a:lstStyle/>
          <a:p>
            <a:r>
              <a:rPr lang="zh-CN" altLang="en-US"/>
              <a:t>单击此处编辑母版标题样式</a:t>
            </a:r>
          </a:p>
        </p:txBody>
      </p:sp>
      <p:sp>
        <p:nvSpPr>
          <p:cNvPr id="5" name="日期占位符 3"/>
          <p:cNvSpPr>
            <a:spLocks noGrp="1"/>
          </p:cNvSpPr>
          <p:nvPr>
            <p:ph type="dt" sz="half" idx="10"/>
            <p:custDataLst>
              <p:tags r:id="rId1"/>
            </p:custDataLst>
          </p:nvPr>
        </p:nvSpPr>
        <p:spPr/>
        <p:txBody>
          <a:bodyPr/>
          <a:lstStyle>
            <a:lvl1pPr>
              <a:defRPr/>
            </a:lvl1pPr>
          </a:lstStyle>
          <a:p>
            <a:pPr>
              <a:defRPr/>
            </a:pPr>
            <a:fld id="{64353BFA-B9B9-4193-95F2-7F9CB836B7A7}" type="datetimeFigureOut">
              <a:rPr lang="zh-CN" altLang="en-US"/>
              <a:pPr>
                <a:defRPr/>
              </a:pPr>
              <a:t>2022/4/15</a:t>
            </a:fld>
            <a:endParaRPr lang="zh-CN" altLang="en-US"/>
          </a:p>
        </p:txBody>
      </p:sp>
      <p:sp>
        <p:nvSpPr>
          <p:cNvPr id="6"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3"/>
            </p:custDataLst>
          </p:nvPr>
        </p:nvSpPr>
        <p:spPr/>
        <p:txBody>
          <a:bodyPr/>
          <a:lstStyle>
            <a:lvl1pPr>
              <a:defRPr/>
            </a:lvl1pPr>
          </a:lstStyle>
          <a:p>
            <a:pPr>
              <a:defRPr/>
            </a:pPr>
            <a:fld id="{026C5F48-CB70-4B15-9C2C-F9E3C571BFD0}" type="slidenum">
              <a:rPr lang="zh-CN" altLang="en-US"/>
              <a:pPr>
                <a:defRPr/>
              </a:pPr>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34800" y="914400"/>
            <a:ext cx="1044000" cy="5029200"/>
          </a:xfrm>
        </p:spPr>
        <p:txBody>
          <a:bodyPr vert="eaVert" lIns="90000" tIns="46800" rIns="90000" bIns="46800"/>
          <a:lstStyle>
            <a:lvl1pPr>
              <a:buNone/>
              <a:defRPr sz="2800"/>
            </a:lvl1pPr>
          </a:lstStyle>
          <a:p>
            <a:pPr lvl="0"/>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14400" y="914400"/>
            <a:ext cx="9169200" cy="5029200"/>
          </a:xfrm>
        </p:spPr>
        <p:txBody>
          <a:bodyPr vert="eaVert" lIns="46800" r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1"/>
            </p:custDataLst>
          </p:nvPr>
        </p:nvSpPr>
        <p:spPr/>
        <p:txBody>
          <a:bodyPr/>
          <a:lstStyle>
            <a:lvl1pPr>
              <a:defRPr/>
            </a:lvl1pPr>
          </a:lstStyle>
          <a:p>
            <a:pPr>
              <a:defRPr/>
            </a:pPr>
            <a:fld id="{C548AF03-0A07-4A45-AF1B-17B9670EBDEE}" type="datetimeFigureOut">
              <a:rPr lang="zh-CN" altLang="en-US"/>
              <a:pPr>
                <a:defRPr/>
              </a:pPr>
              <a:t>2022/4/15</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236296D8-2545-4E76-B134-536435BAAB5F}" type="slidenum">
              <a:rPr lang="zh-CN" altLang="en-US"/>
              <a:pPr>
                <a:defRPr/>
              </a:pPr>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08013" y="608013"/>
            <a:ext cx="10969625" cy="706437"/>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7"/>
            </p:custDataLst>
          </p:nvPr>
        </p:nvSpPr>
        <p:spPr>
          <a:xfrm>
            <a:off x="608013" y="1490663"/>
            <a:ext cx="10969625" cy="4759325"/>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8"/>
            </p:custDataLst>
          </p:nvPr>
        </p:nvSpPr>
        <p:spPr>
          <a:xfrm>
            <a:off x="612775" y="6315075"/>
            <a:ext cx="2698750" cy="315913"/>
          </a:xfrm>
          <a:prstGeom prst="rect">
            <a:avLst/>
          </a:prstGeom>
        </p:spPr>
        <p:txBody>
          <a:bodyPr vert="horz" lIns="91440" tIns="45720" rIns="91440" bIns="45720" rtlCol="0" anchor="ctr">
            <a:normAutofit/>
          </a:bodyPr>
          <a:lstStyle>
            <a:lvl1pPr algn="l" fontAlgn="auto">
              <a:spcBef>
                <a:spcPts val="0"/>
              </a:spcBef>
              <a:spcAft>
                <a:spcPts val="0"/>
              </a:spcAft>
              <a:defRPr sz="1000" baseline="0">
                <a:solidFill>
                  <a:schemeClr val="tx1">
                    <a:tint val="75000"/>
                  </a:schemeClr>
                </a:solidFill>
                <a:latin typeface="+mn-lt"/>
                <a:ea typeface="+mn-ea"/>
              </a:defRPr>
            </a:lvl1pPr>
          </a:lstStyle>
          <a:p>
            <a:pPr>
              <a:defRPr/>
            </a:pPr>
            <a:fld id="{6979233F-BC50-48CA-93DF-AB1186D873CC}" type="datetimeFigureOut">
              <a:rPr lang="zh-CN" altLang="en-US"/>
              <a:pPr>
                <a:defRPr/>
              </a:pPr>
              <a:t>2022/4/15</a:t>
            </a:fld>
            <a:endParaRPr lang="zh-CN" altLang="en-US"/>
          </a:p>
        </p:txBody>
      </p:sp>
      <p:sp>
        <p:nvSpPr>
          <p:cNvPr id="5" name="页脚占位符 4"/>
          <p:cNvSpPr>
            <a:spLocks noGrp="1"/>
          </p:cNvSpPr>
          <p:nvPr>
            <p:ph type="ftr" sz="quarter" idx="3"/>
            <p:custDataLst>
              <p:tags r:id="rId19"/>
            </p:custDataLst>
          </p:nvPr>
        </p:nvSpPr>
        <p:spPr>
          <a:xfrm>
            <a:off x="4116388" y="6315075"/>
            <a:ext cx="3959225" cy="315913"/>
          </a:xfrm>
          <a:prstGeom prst="rect">
            <a:avLst/>
          </a:prstGeom>
        </p:spPr>
        <p:txBody>
          <a:bodyPr vert="horz" lIns="91440" tIns="45720" rIns="91440" bIns="45720" rtlCol="0" anchor="ctr">
            <a:normAutofit/>
          </a:bodyPr>
          <a:lstStyle>
            <a:lvl1pPr algn="ctr" fontAlgn="auto">
              <a:spcBef>
                <a:spcPts val="0"/>
              </a:spcBef>
              <a:spcAft>
                <a:spcPts val="0"/>
              </a:spcAft>
              <a:defRPr sz="1000" baseline="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custDataLst>
              <p:tags r:id="rId20"/>
            </p:custDataLst>
          </p:nvPr>
        </p:nvSpPr>
        <p:spPr>
          <a:xfrm>
            <a:off x="8877300" y="6315075"/>
            <a:ext cx="2700338" cy="315913"/>
          </a:xfrm>
          <a:prstGeom prst="rect">
            <a:avLst/>
          </a:prstGeom>
        </p:spPr>
        <p:txBody>
          <a:bodyPr vert="horz" lIns="91440" tIns="45720" rIns="91440" bIns="45720" rtlCol="0" anchor="ctr">
            <a:normAutofit/>
          </a:bodyPr>
          <a:lstStyle>
            <a:lvl1pPr algn="r" fontAlgn="auto">
              <a:spcBef>
                <a:spcPts val="0"/>
              </a:spcBef>
              <a:spcAft>
                <a:spcPts val="0"/>
              </a:spcAft>
              <a:defRPr sz="1000" baseline="0">
                <a:solidFill>
                  <a:schemeClr val="tx1">
                    <a:tint val="75000"/>
                  </a:schemeClr>
                </a:solidFill>
                <a:latin typeface="+mn-lt"/>
                <a:ea typeface="+mn-ea"/>
              </a:defRPr>
            </a:lvl1pPr>
          </a:lstStyle>
          <a:p>
            <a:pPr>
              <a:defRPr/>
            </a:pPr>
            <a:fld id="{28E63DB8-073E-4527-8846-E77B88250160}" type="slidenum">
              <a:rPr lang="zh-CN" altLang="en-US"/>
              <a:pPr>
                <a:defRPr/>
              </a:pPr>
              <a:t>‹#›</a:t>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3600" b="1" kern="1200" spc="300">
          <a:solidFill>
            <a:srgbClr val="262626"/>
          </a:solidFill>
          <a:latin typeface="+mj-lt"/>
          <a:ea typeface="+mj-ea"/>
          <a:cs typeface="+mj-cs"/>
        </a:defRPr>
      </a:lvl1pPr>
      <a:lvl2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sz="3200"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4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4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44.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46.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47.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48.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49.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40.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1008063" y="2179638"/>
            <a:ext cx="9983787" cy="997585"/>
          </a:xfrm>
          <a:prstGeom prst="rect">
            <a:avLst/>
          </a:prstGeom>
          <a:noFill/>
        </p:spPr>
        <p:txBody>
          <a:bodyPr lIns="91426" tIns="45712" rIns="91426" bIns="45712">
            <a:spAutoFit/>
          </a:bodyPr>
          <a:lstStyle/>
          <a:p>
            <a:pPr algn="ctr" fontAlgn="auto">
              <a:spcBef>
                <a:spcPts val="0"/>
              </a:spcBef>
              <a:spcAft>
                <a:spcPts val="0"/>
              </a:spcAft>
              <a:defRPr/>
            </a:pPr>
            <a:r>
              <a:rPr lang="zh-CN" altLang="en-US" sz="5900" b="1" dirty="0">
                <a:solidFill>
                  <a:schemeClr val="accent1"/>
                </a:solidFill>
                <a:latin typeface="+mn-ea"/>
                <a:ea typeface="+mn-ea"/>
                <a:cs typeface="+mn-ea"/>
                <a:sym typeface="+mn-lt"/>
              </a:rPr>
              <a:t>增值税留抵</a:t>
            </a:r>
            <a:r>
              <a:rPr lang="zh-CN" altLang="en-US" sz="5900" b="1" dirty="0" smtClean="0">
                <a:solidFill>
                  <a:schemeClr val="accent1"/>
                </a:solidFill>
                <a:latin typeface="+mn-ea"/>
                <a:ea typeface="+mn-ea"/>
                <a:cs typeface="+mn-ea"/>
                <a:sym typeface="+mn-lt"/>
              </a:rPr>
              <a:t>退税政策讲解</a:t>
            </a:r>
            <a:endParaRPr lang="zh-CN" altLang="en-US" sz="5900" b="1" dirty="0">
              <a:solidFill>
                <a:schemeClr val="accent1"/>
              </a:solidFill>
              <a:latin typeface="+mn-ea"/>
              <a:ea typeface="+mn-ea"/>
              <a:cs typeface="+mn-ea"/>
              <a:sym typeface="+mn-lt"/>
            </a:endParaRPr>
          </a:p>
        </p:txBody>
      </p:sp>
      <p:sp>
        <p:nvSpPr>
          <p:cNvPr id="59" name="TextBox 58"/>
          <p:cNvSpPr txBox="1"/>
          <p:nvPr/>
        </p:nvSpPr>
        <p:spPr>
          <a:xfrm>
            <a:off x="4189413" y="4804874"/>
            <a:ext cx="7105650" cy="661703"/>
          </a:xfrm>
          <a:prstGeom prst="rect">
            <a:avLst/>
          </a:prstGeom>
          <a:noFill/>
        </p:spPr>
        <p:txBody>
          <a:bodyPr lIns="91426" tIns="45712" rIns="91426" bIns="45712">
            <a:spAutoFit/>
          </a:bodyPr>
          <a:lstStyle/>
          <a:p>
            <a:pPr algn="ctr" fontAlgn="auto">
              <a:spcBef>
                <a:spcPts val="0"/>
              </a:spcBef>
              <a:spcAft>
                <a:spcPts val="0"/>
              </a:spcAft>
              <a:defRPr/>
            </a:pPr>
            <a:r>
              <a:rPr lang="zh-CN" altLang="en-US" sz="3700" b="1" dirty="0" smtClean="0">
                <a:latin typeface="华文楷体" pitchFamily="2" charset="-122"/>
                <a:ea typeface="华文楷体" pitchFamily="2" charset="-122"/>
                <a:cs typeface="+mn-ea"/>
                <a:sym typeface="+mn-lt"/>
              </a:rPr>
              <a:t>国家</a:t>
            </a:r>
            <a:r>
              <a:rPr lang="zh-CN" altLang="en-US" sz="3700" b="1" dirty="0">
                <a:latin typeface="华文楷体" pitchFamily="2" charset="-122"/>
                <a:ea typeface="华文楷体" pitchFamily="2" charset="-122"/>
                <a:cs typeface="+mn-ea"/>
                <a:sym typeface="+mn-lt"/>
              </a:rPr>
              <a:t>税务总局临颍县税务局</a:t>
            </a:r>
          </a:p>
        </p:txBody>
      </p:sp>
      <p:pic>
        <p:nvPicPr>
          <p:cNvPr id="4102"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p:tgtEl>
                                          <p:spTgt spid="58"/>
                                        </p:tgtEl>
                                        <p:attrNameLst>
                                          <p:attrName>ppt_y</p:attrName>
                                        </p:attrNameLst>
                                      </p:cBhvr>
                                      <p:tavLst>
                                        <p:tav tm="0">
                                          <p:val>
                                            <p:strVal val="#ppt_y+#ppt_h*1.125000"/>
                                          </p:val>
                                        </p:tav>
                                        <p:tav tm="100000">
                                          <p:val>
                                            <p:strVal val="#ppt_y"/>
                                          </p:val>
                                        </p:tav>
                                      </p:tavLst>
                                    </p:anim>
                                    <p:animEffect transition="in" filter="wipe(up)">
                                      <p:cBhvr>
                                        <p:cTn id="8" dur="500"/>
                                        <p:tgtEl>
                                          <p:spTgt spid="58"/>
                                        </p:tgtEl>
                                      </p:cBhvr>
                                    </p:animEffect>
                                  </p:childTnLst>
                                </p:cTn>
                              </p:par>
                              <p:par>
                                <p:cTn id="9" presetID="12" presetClass="entr" presetSubtype="1" fill="hold" grpId="0" nodeType="withEffect">
                                  <p:stCondLst>
                                    <p:cond delay="0"/>
                                  </p:stCondLst>
                                  <p:iterate type="lt">
                                    <p:tmPct val="10000"/>
                                  </p:iterate>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p:tgtEl>
                                          <p:spTgt spid="59"/>
                                        </p:tgtEl>
                                        <p:attrNameLst>
                                          <p:attrName>ppt_y</p:attrName>
                                        </p:attrNameLst>
                                      </p:cBhvr>
                                      <p:tavLst>
                                        <p:tav tm="0">
                                          <p:val>
                                            <p:strVal val="#ppt_y-#ppt_h*1.125000"/>
                                          </p:val>
                                        </p:tav>
                                        <p:tav tm="100000">
                                          <p:val>
                                            <p:strVal val="#ppt_y"/>
                                          </p:val>
                                        </p:tav>
                                      </p:tavLst>
                                    </p:anim>
                                    <p:animEffect transition="in" filter="wipe(down)">
                                      <p:cBhvr>
                                        <p:cTn id="1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五边形 1"/>
          <p:cNvSpPr/>
          <p:nvPr/>
        </p:nvSpPr>
        <p:spPr>
          <a:xfrm>
            <a:off x="0" y="452438"/>
            <a:ext cx="7250113" cy="500062"/>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srgbClr val="FFFFFF"/>
              </a:solidFill>
              <a:latin typeface="+mn-ea"/>
            </a:endParaRPr>
          </a:p>
        </p:txBody>
      </p:sp>
      <p:sp>
        <p:nvSpPr>
          <p:cNvPr id="19" name="标题 1"/>
          <p:cNvSpPr txBox="1"/>
          <p:nvPr/>
        </p:nvSpPr>
        <p:spPr>
          <a:xfrm>
            <a:off x="0" y="452438"/>
            <a:ext cx="7050088" cy="75406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defTabSz="1219200" fontAlgn="auto">
              <a:spcAft>
                <a:spcPts val="0"/>
              </a:spcAft>
              <a:defRPr/>
            </a:pPr>
            <a:r>
              <a:rPr lang="en-US" altLang="zh-CN" sz="2400" b="1" dirty="0" smtClean="0">
                <a:solidFill>
                  <a:srgbClr val="FFFFFF"/>
                </a:solidFill>
              </a:rPr>
              <a:t> </a:t>
            </a:r>
            <a:r>
              <a:rPr lang="zh-CN" altLang="en-US" sz="2400" b="1" dirty="0" smtClean="0">
                <a:solidFill>
                  <a:srgbClr val="FFFFFF"/>
                </a:solidFill>
              </a:rPr>
              <a:t>一、申请留抵退税的基本条件</a:t>
            </a:r>
            <a:endParaRPr lang="zh-CN" altLang="en-US" sz="2400" b="1" dirty="0">
              <a:solidFill>
                <a:srgbClr val="FFFFFF"/>
              </a:solidFill>
              <a:sym typeface="+mn-ea"/>
            </a:endParaRPr>
          </a:p>
        </p:txBody>
      </p:sp>
      <p:sp>
        <p:nvSpPr>
          <p:cNvPr id="22" name="矩形: 一个圆顶角，剪去另一个顶角 21"/>
          <p:cNvSpPr/>
          <p:nvPr/>
        </p:nvSpPr>
        <p:spPr>
          <a:xfrm rot="16200000">
            <a:off x="4219575" y="-1054099"/>
            <a:ext cx="4867275" cy="10210800"/>
          </a:xfrm>
          <a:prstGeom prst="snipRoundRect">
            <a:avLst>
              <a:gd name="adj1" fmla="val 16667"/>
              <a:gd name="adj2" fmla="val 663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srgbClr val="FFFFFF"/>
              </a:solidFill>
              <a:latin typeface="+mn-ea"/>
            </a:endParaRPr>
          </a:p>
        </p:txBody>
      </p:sp>
      <p:grpSp>
        <p:nvGrpSpPr>
          <p:cNvPr id="8197" name="组合 14"/>
          <p:cNvGrpSpPr/>
          <p:nvPr/>
        </p:nvGrpSpPr>
        <p:grpSpPr bwMode="auto">
          <a:xfrm>
            <a:off x="360363" y="1152525"/>
            <a:ext cx="2374900" cy="950913"/>
            <a:chOff x="6743352" y="138729"/>
            <a:chExt cx="1008112" cy="1955963"/>
          </a:xfrm>
        </p:grpSpPr>
        <p:sp>
          <p:nvSpPr>
            <p:cNvPr id="16" name="箭头: 下 15"/>
            <p:cNvSpPr/>
            <p:nvPr/>
          </p:nvSpPr>
          <p:spPr>
            <a:xfrm>
              <a:off x="6743352" y="138729"/>
              <a:ext cx="1008112" cy="1955963"/>
            </a:xfrm>
            <a:prstGeom prst="downArrow">
              <a:avLst>
                <a:gd name="adj1" fmla="val 10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srgbClr val="FFFFFF"/>
                </a:solidFill>
                <a:latin typeface="+mn-ea"/>
              </a:endParaRPr>
            </a:p>
          </p:txBody>
        </p:sp>
        <p:sp>
          <p:nvSpPr>
            <p:cNvPr id="8201" name="矩形 17"/>
            <p:cNvSpPr>
              <a:spLocks noChangeArrowheads="1"/>
            </p:cNvSpPr>
            <p:nvPr/>
          </p:nvSpPr>
          <p:spPr bwMode="auto">
            <a:xfrm>
              <a:off x="6743352" y="286379"/>
              <a:ext cx="1008112" cy="1707140"/>
            </a:xfrm>
            <a:prstGeom prst="rect">
              <a:avLst/>
            </a:prstGeom>
            <a:noFill/>
            <a:ln w="9525">
              <a:noFill/>
              <a:miter lim="800000"/>
            </a:ln>
          </p:spPr>
          <p:txBody>
            <a:bodyPr>
              <a:spAutoFit/>
            </a:bodyPr>
            <a:lstStyle/>
            <a:p>
              <a:pPr algn="ctr" defTabSz="1217930"/>
              <a:endParaRPr lang="zh-CN" altLang="en-US" sz="2400" b="1">
                <a:solidFill>
                  <a:srgbClr val="FFFFFF"/>
                </a:solidFill>
                <a:latin typeface="+mn-ea"/>
                <a:ea typeface="+mn-ea"/>
              </a:endParaRPr>
            </a:p>
            <a:p>
              <a:pPr algn="ctr" defTabSz="1217930"/>
              <a:endParaRPr lang="zh-CN" altLang="zh-CN" sz="2400" b="1">
                <a:solidFill>
                  <a:srgbClr val="FFFFFF"/>
                </a:solidFill>
                <a:latin typeface="+mn-ea"/>
                <a:ea typeface="+mn-ea"/>
              </a:endParaRPr>
            </a:p>
          </p:txBody>
        </p:sp>
      </p:grpSp>
      <p:sp>
        <p:nvSpPr>
          <p:cNvPr id="30" name="文本框 29"/>
          <p:cNvSpPr txBox="1"/>
          <p:nvPr/>
        </p:nvSpPr>
        <p:spPr>
          <a:xfrm>
            <a:off x="2381373" y="2286000"/>
            <a:ext cx="8485920" cy="2862322"/>
          </a:xfrm>
          <a:prstGeom prst="rect">
            <a:avLst/>
          </a:prstGeom>
          <a:noFill/>
        </p:spPr>
        <p:txBody>
          <a:bodyPr wrap="square">
            <a:spAutoFit/>
          </a:bodyPr>
          <a:lstStyle/>
          <a:p>
            <a:pPr defTabSz="457200" fontAlgn="auto">
              <a:lnSpc>
                <a:spcPct val="150000"/>
              </a:lnSpc>
              <a:spcBef>
                <a:spcPts val="0"/>
              </a:spcBef>
              <a:spcAft>
                <a:spcPts val="0"/>
              </a:spcAft>
              <a:buFont typeface="Wingdings" panose="05000000000000000000" pitchFamily="2" charset="2"/>
              <a:buNone/>
              <a:defRPr/>
            </a:pPr>
            <a:r>
              <a:rPr lang="en-US" altLang="zh-CN" sz="2400" b="1" dirty="0" smtClean="0">
                <a:latin typeface="+mn-ea"/>
                <a:ea typeface="+mn-ea"/>
              </a:rPr>
              <a:t>1.</a:t>
            </a:r>
            <a:r>
              <a:rPr lang="zh-CN" altLang="en-US" sz="2400" b="1" dirty="0" smtClean="0">
                <a:latin typeface="+mn-ea"/>
                <a:ea typeface="+mn-ea"/>
              </a:rPr>
              <a:t>符合“小型”或“微型”企业标准</a:t>
            </a:r>
            <a:endParaRPr lang="zh-CN" altLang="en-US" sz="2400" b="1" dirty="0">
              <a:latin typeface="+mn-ea"/>
              <a:ea typeface="+mn-ea"/>
            </a:endParaRPr>
          </a:p>
          <a:p>
            <a:pPr marL="342900" indent="-342900" defTabSz="457200" fontAlgn="auto">
              <a:lnSpc>
                <a:spcPct val="200000"/>
              </a:lnSpc>
              <a:spcBef>
                <a:spcPts val="0"/>
              </a:spcBef>
              <a:spcAft>
                <a:spcPts val="0"/>
              </a:spcAft>
              <a:defRPr/>
            </a:pPr>
            <a:r>
              <a:rPr lang="en-US" altLang="zh-CN" sz="2400" b="1" dirty="0" smtClean="0">
                <a:latin typeface="+mn-ea"/>
                <a:ea typeface="+mn-ea"/>
                <a:sym typeface="+mn-ea"/>
              </a:rPr>
              <a:t>2.</a:t>
            </a:r>
            <a:r>
              <a:rPr lang="zh-CN" altLang="en-US" sz="2400" b="1" dirty="0" smtClean="0">
                <a:latin typeface="+mn-ea"/>
                <a:ea typeface="+mn-ea"/>
                <a:sym typeface="+mn-ea"/>
              </a:rPr>
              <a:t>规定</a:t>
            </a:r>
            <a:r>
              <a:rPr lang="zh-CN" altLang="en-US" sz="2400" b="1" dirty="0">
                <a:latin typeface="+mn-ea"/>
                <a:ea typeface="+mn-ea"/>
                <a:sym typeface="+mn-ea"/>
              </a:rPr>
              <a:t>的四</a:t>
            </a:r>
            <a:r>
              <a:rPr lang="zh-CN" altLang="en-US" sz="2400" b="1" dirty="0" smtClean="0">
                <a:latin typeface="+mn-ea"/>
                <a:ea typeface="+mn-ea"/>
                <a:sym typeface="+mn-ea"/>
              </a:rPr>
              <a:t>个基本条件</a:t>
            </a:r>
            <a:r>
              <a:rPr lang="zh-CN" altLang="en-US" sz="2400" b="1" dirty="0">
                <a:latin typeface="+mn-ea"/>
                <a:ea typeface="+mn-ea"/>
                <a:sym typeface="+mn-ea"/>
              </a:rPr>
              <a:t>，即可自2022年4月申报期起，申请全额退还增量留抵税额</a:t>
            </a:r>
            <a:endParaRPr lang="zh-CN" altLang="en-US" sz="2400" b="1" dirty="0">
              <a:latin typeface="+mn-ea"/>
              <a:ea typeface="+mn-ea"/>
            </a:endParaRPr>
          </a:p>
          <a:p>
            <a:pPr marL="342900" indent="-342900" defTabSz="457200" fontAlgn="auto">
              <a:lnSpc>
                <a:spcPct val="200000"/>
              </a:lnSpc>
              <a:spcBef>
                <a:spcPts val="0"/>
              </a:spcBef>
              <a:spcAft>
                <a:spcPts val="0"/>
              </a:spcAft>
              <a:buFont typeface="Wingdings" panose="05000000000000000000" pitchFamily="2" charset="2"/>
              <a:buChar char="l"/>
              <a:defRPr/>
            </a:pPr>
            <a:endParaRPr lang="zh-CN" altLang="en-US" sz="2400" b="1" dirty="0">
              <a:solidFill>
                <a:srgbClr val="000000"/>
              </a:solidFill>
              <a:latin typeface="+mn-ea"/>
              <a:ea typeface="+mn-ea"/>
            </a:endParaRPr>
          </a:p>
        </p:txBody>
      </p:sp>
      <p:sp>
        <p:nvSpPr>
          <p:cNvPr id="8199" name="文本框 1"/>
          <p:cNvSpPr txBox="1">
            <a:spLocks noChangeArrowheads="1"/>
          </p:cNvSpPr>
          <p:nvPr/>
        </p:nvSpPr>
        <p:spPr bwMode="auto">
          <a:xfrm>
            <a:off x="817700" y="1249363"/>
            <a:ext cx="1415772" cy="461665"/>
          </a:xfrm>
          <a:prstGeom prst="rect">
            <a:avLst/>
          </a:prstGeom>
          <a:noFill/>
          <a:ln w="9525">
            <a:noFill/>
            <a:miter lim="800000"/>
          </a:ln>
        </p:spPr>
        <p:txBody>
          <a:bodyPr wrap="none">
            <a:spAutoFit/>
          </a:bodyPr>
          <a:lstStyle/>
          <a:p>
            <a:pPr algn="ctr" defTabSz="1217930"/>
            <a:r>
              <a:rPr lang="zh-CN" altLang="en-US" sz="2400" b="1" dirty="0" smtClean="0">
                <a:solidFill>
                  <a:srgbClr val="FFFFFF"/>
                </a:solidFill>
                <a:latin typeface="+mn-ea"/>
                <a:ea typeface="+mn-ea"/>
                <a:sym typeface="+mn-ea"/>
              </a:rPr>
              <a:t>小微企业</a:t>
            </a:r>
            <a:endParaRPr lang="zh-CN" altLang="en-US" sz="2400" dirty="0">
              <a:latin typeface="+mn-ea"/>
              <a:ea typeface="+mn-ea"/>
            </a:endParaRPr>
          </a:p>
        </p:txBody>
      </p:sp>
      <p:pic>
        <p:nvPicPr>
          <p:cNvPr id="10"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一个圆顶角，剪去另一个顶角 21"/>
          <p:cNvSpPr/>
          <p:nvPr/>
        </p:nvSpPr>
        <p:spPr>
          <a:xfrm rot="16200000">
            <a:off x="4219575" y="-1054099"/>
            <a:ext cx="4867275" cy="10210800"/>
          </a:xfrm>
          <a:prstGeom prst="snipRoundRect">
            <a:avLst>
              <a:gd name="adj1" fmla="val 16667"/>
              <a:gd name="adj2" fmla="val 663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srgbClr val="FFFFFF"/>
              </a:solidFill>
              <a:latin typeface="+mn-ea"/>
            </a:endParaRPr>
          </a:p>
        </p:txBody>
      </p:sp>
      <p:sp>
        <p:nvSpPr>
          <p:cNvPr id="15366" name="文本框 29"/>
          <p:cNvSpPr txBox="1">
            <a:spLocks noChangeArrowheads="1"/>
          </p:cNvSpPr>
          <p:nvPr/>
        </p:nvSpPr>
        <p:spPr bwMode="auto">
          <a:xfrm>
            <a:off x="2317750" y="1844675"/>
            <a:ext cx="8578850" cy="3416320"/>
          </a:xfrm>
          <a:prstGeom prst="rect">
            <a:avLst/>
          </a:prstGeom>
          <a:noFill/>
          <a:ln w="9525">
            <a:noFill/>
            <a:miter lim="800000"/>
          </a:ln>
        </p:spPr>
        <p:txBody>
          <a:bodyPr>
            <a:spAutoFit/>
          </a:bodyPr>
          <a:lstStyle/>
          <a:p>
            <a:pPr algn="just">
              <a:lnSpc>
                <a:spcPct val="150000"/>
              </a:lnSpc>
            </a:pPr>
            <a:r>
              <a:rPr lang="en-US" altLang="zh-CN" sz="2400" b="1" dirty="0">
                <a:latin typeface="+mn-ea"/>
                <a:ea typeface="+mn-ea"/>
                <a:sym typeface="+mn-ea"/>
              </a:rPr>
              <a:t> </a:t>
            </a:r>
            <a:r>
              <a:rPr lang="zh-CN" altLang="en-US" sz="2400" b="1" dirty="0">
                <a:latin typeface="+mn-ea"/>
                <a:ea typeface="+mn-ea"/>
                <a:sym typeface="+mn-ea"/>
              </a:rPr>
              <a:t>（一</a:t>
            </a:r>
            <a:r>
              <a:rPr lang="zh-CN" altLang="en-US" sz="2400" b="1" dirty="0" smtClean="0">
                <a:latin typeface="+mn-ea"/>
                <a:ea typeface="+mn-ea"/>
                <a:sym typeface="+mn-ea"/>
              </a:rPr>
              <a:t>）“小型”或“微型”企业划型</a:t>
            </a:r>
            <a:r>
              <a:rPr lang="en-US" altLang="zh-CN" sz="2400" b="1" dirty="0" smtClean="0">
                <a:latin typeface="+mn-ea"/>
                <a:ea typeface="+mn-ea"/>
                <a:sym typeface="+mn-ea"/>
              </a:rPr>
              <a:t>标准</a:t>
            </a:r>
            <a:endParaRPr lang="en-US" altLang="zh-CN" sz="2400" b="1" dirty="0" smtClean="0">
              <a:latin typeface="+mn-ea"/>
              <a:ea typeface="+mn-ea"/>
            </a:endParaRPr>
          </a:p>
          <a:p>
            <a:pPr>
              <a:lnSpc>
                <a:spcPct val="150000"/>
              </a:lnSpc>
            </a:pPr>
            <a:r>
              <a:rPr lang="en-US" altLang="zh-CN" sz="2400" dirty="0" smtClean="0">
                <a:latin typeface="+mn-ea"/>
                <a:ea typeface="+mn-ea"/>
                <a:sym typeface="+mn-ea"/>
              </a:rPr>
              <a:t>        </a:t>
            </a:r>
            <a:r>
              <a:rPr lang="zh-CN" altLang="en-US" sz="2400" dirty="0" smtClean="0">
                <a:latin typeface="+mn-ea"/>
                <a:ea typeface="+mn-ea"/>
                <a:sym typeface="+mn-ea"/>
              </a:rPr>
              <a:t>按照</a:t>
            </a:r>
            <a:r>
              <a:rPr lang="en-US" altLang="zh-CN" sz="2400" dirty="0" smtClean="0">
                <a:latin typeface="+mn-ea"/>
                <a:ea typeface="+mn-ea"/>
                <a:sym typeface="+mn-ea"/>
              </a:rPr>
              <a:t>《</a:t>
            </a:r>
            <a:r>
              <a:rPr lang="zh-CN" altLang="en-US" sz="2400" dirty="0" smtClean="0">
                <a:latin typeface="+mn-ea"/>
                <a:ea typeface="+mn-ea"/>
                <a:sym typeface="+mn-ea"/>
              </a:rPr>
              <a:t>中小微企业划型标准规定</a:t>
            </a:r>
            <a:r>
              <a:rPr lang="en-US" altLang="zh-CN" sz="2400" dirty="0" smtClean="0">
                <a:latin typeface="+mn-ea"/>
                <a:ea typeface="+mn-ea"/>
                <a:sym typeface="+mn-ea"/>
              </a:rPr>
              <a:t>》(工信部联企业</a:t>
            </a:r>
            <a:r>
              <a:rPr lang="en-US" altLang="zh-CN" sz="2400" dirty="0">
                <a:latin typeface="+mn-ea"/>
                <a:ea typeface="+mn-ea"/>
                <a:sym typeface="+mn-ea"/>
              </a:rPr>
              <a:t>〔2011〕300</a:t>
            </a:r>
            <a:r>
              <a:rPr lang="en-US" altLang="zh-CN" sz="2400" dirty="0" smtClean="0">
                <a:latin typeface="+mn-ea"/>
                <a:ea typeface="+mn-ea"/>
                <a:sym typeface="+mn-ea"/>
              </a:rPr>
              <a:t>号)和《</a:t>
            </a:r>
            <a:r>
              <a:rPr lang="zh-CN" altLang="en-US" sz="2400" dirty="0" smtClean="0">
                <a:latin typeface="+mn-ea"/>
                <a:ea typeface="+mn-ea"/>
                <a:sym typeface="+mn-ea"/>
              </a:rPr>
              <a:t>金融业企业划型标准规定</a:t>
            </a:r>
            <a:r>
              <a:rPr lang="en-US" altLang="zh-CN" sz="2400" dirty="0" smtClean="0">
                <a:latin typeface="+mn-ea"/>
                <a:ea typeface="+mn-ea"/>
                <a:sym typeface="+mn-ea"/>
              </a:rPr>
              <a:t>》</a:t>
            </a:r>
            <a:r>
              <a:rPr lang="zh-CN" altLang="en-US" sz="2400" dirty="0" smtClean="0">
                <a:latin typeface="+mn-ea"/>
                <a:ea typeface="+mn-ea"/>
                <a:sym typeface="+mn-ea"/>
              </a:rPr>
              <a:t>（</a:t>
            </a:r>
            <a:r>
              <a:rPr lang="en-US" altLang="zh-CN" sz="2400" dirty="0" smtClean="0">
                <a:latin typeface="+mn-ea"/>
                <a:ea typeface="+mn-ea"/>
                <a:sym typeface="+mn-ea"/>
              </a:rPr>
              <a:t>银发</a:t>
            </a:r>
            <a:r>
              <a:rPr lang="en-US" altLang="zh-CN" sz="2400" dirty="0">
                <a:latin typeface="+mn-ea"/>
                <a:ea typeface="+mn-ea"/>
                <a:sym typeface="+mn-ea"/>
              </a:rPr>
              <a:t>〔2015〕309</a:t>
            </a:r>
            <a:r>
              <a:rPr lang="en-US" altLang="zh-CN" sz="2400" dirty="0" smtClean="0">
                <a:latin typeface="+mn-ea"/>
                <a:ea typeface="+mn-ea"/>
                <a:sym typeface="+mn-ea"/>
              </a:rPr>
              <a:t>号</a:t>
            </a:r>
            <a:r>
              <a:rPr lang="zh-CN" altLang="en-US" sz="2400" dirty="0" smtClean="0">
                <a:latin typeface="+mn-ea"/>
                <a:ea typeface="+mn-ea"/>
                <a:sym typeface="+mn-ea"/>
              </a:rPr>
              <a:t>）文件中</a:t>
            </a:r>
            <a:r>
              <a:rPr lang="en-US" altLang="zh-CN" sz="2400" dirty="0" smtClean="0">
                <a:latin typeface="+mn-ea"/>
                <a:ea typeface="+mn-ea"/>
                <a:sym typeface="+mn-ea"/>
              </a:rPr>
              <a:t>营业收入指标</a:t>
            </a:r>
            <a:r>
              <a:rPr lang="zh-CN" altLang="en-US" sz="2400" dirty="0" smtClean="0">
                <a:latin typeface="+mn-ea"/>
                <a:ea typeface="+mn-ea"/>
                <a:sym typeface="+mn-ea"/>
              </a:rPr>
              <a:t>、</a:t>
            </a:r>
            <a:r>
              <a:rPr lang="en-US" altLang="zh-CN" sz="2400" dirty="0" smtClean="0">
                <a:latin typeface="+mn-ea"/>
                <a:ea typeface="+mn-ea"/>
                <a:sym typeface="+mn-ea"/>
              </a:rPr>
              <a:t>资产总额指标确定</a:t>
            </a:r>
            <a:r>
              <a:rPr lang="zh-CN" altLang="en-US" sz="2400" dirty="0" smtClean="0">
                <a:latin typeface="+mn-ea"/>
                <a:ea typeface="+mn-ea"/>
                <a:sym typeface="+mn-ea"/>
              </a:rPr>
              <a:t>划型</a:t>
            </a:r>
            <a:r>
              <a:rPr lang="zh-CN" altLang="en-US" sz="2400" dirty="0">
                <a:latin typeface="+mn-ea"/>
                <a:ea typeface="+mn-ea"/>
                <a:sym typeface="+mn-ea"/>
              </a:rPr>
              <a:t>。</a:t>
            </a:r>
            <a:endParaRPr lang="en-US" altLang="zh-CN" sz="2400" kern="0" dirty="0">
              <a:latin typeface="+mn-ea"/>
              <a:ea typeface="+mn-ea"/>
            </a:endParaRPr>
          </a:p>
          <a:p>
            <a:pPr algn="just">
              <a:lnSpc>
                <a:spcPct val="150000"/>
              </a:lnSpc>
            </a:pPr>
            <a:endParaRPr lang="en-US" altLang="zh-CN" sz="2400" b="1" dirty="0">
              <a:latin typeface="+mn-ea"/>
              <a:ea typeface="+mn-ea"/>
            </a:endParaRPr>
          </a:p>
          <a:p>
            <a:pPr algn="just">
              <a:lnSpc>
                <a:spcPct val="150000"/>
              </a:lnSpc>
            </a:pPr>
            <a:endParaRPr lang="zh-CN" altLang="en-US" sz="2400" b="1" dirty="0">
              <a:solidFill>
                <a:srgbClr val="000000"/>
              </a:solidFill>
              <a:latin typeface="+mn-ea"/>
              <a:ea typeface="+mn-ea"/>
            </a:endParaRPr>
          </a:p>
        </p:txBody>
      </p:sp>
      <p:sp>
        <p:nvSpPr>
          <p:cNvPr id="15367" name="文本框 1"/>
          <p:cNvSpPr txBox="1">
            <a:spLocks noChangeArrowheads="1"/>
          </p:cNvSpPr>
          <p:nvPr/>
        </p:nvSpPr>
        <p:spPr bwMode="auto">
          <a:xfrm>
            <a:off x="747584" y="1248093"/>
            <a:ext cx="1569660" cy="458908"/>
          </a:xfrm>
          <a:prstGeom prst="rect">
            <a:avLst/>
          </a:prstGeom>
          <a:noFill/>
          <a:ln w="9525">
            <a:noFill/>
            <a:miter lim="800000"/>
          </a:ln>
        </p:spPr>
        <p:txBody>
          <a:bodyPr wrap="none">
            <a:spAutoFit/>
          </a:bodyPr>
          <a:lstStyle/>
          <a:p>
            <a:pPr algn="just">
              <a:lnSpc>
                <a:spcPct val="150000"/>
              </a:lnSpc>
            </a:pPr>
            <a:r>
              <a:rPr lang="zh-CN" altLang="en-US" b="1" dirty="0">
                <a:latin typeface="+mn-ea"/>
                <a:ea typeface="+mn-ea"/>
                <a:sym typeface="+mn-ea"/>
              </a:rPr>
              <a:t>一、小微企业</a:t>
            </a:r>
            <a:endParaRPr lang="zh-CN" altLang="en-US" dirty="0">
              <a:latin typeface="+mn-ea"/>
              <a:ea typeface="+mn-ea"/>
            </a:endParaRPr>
          </a:p>
        </p:txBody>
      </p:sp>
      <p:grpSp>
        <p:nvGrpSpPr>
          <p:cNvPr id="9" name="组合 14"/>
          <p:cNvGrpSpPr/>
          <p:nvPr/>
        </p:nvGrpSpPr>
        <p:grpSpPr bwMode="auto">
          <a:xfrm>
            <a:off x="360363" y="1152525"/>
            <a:ext cx="2374900" cy="950913"/>
            <a:chOff x="6743352" y="138729"/>
            <a:chExt cx="1008112" cy="1955963"/>
          </a:xfrm>
        </p:grpSpPr>
        <p:sp>
          <p:nvSpPr>
            <p:cNvPr id="10" name="箭头: 下 15"/>
            <p:cNvSpPr/>
            <p:nvPr/>
          </p:nvSpPr>
          <p:spPr>
            <a:xfrm>
              <a:off x="6743352" y="138729"/>
              <a:ext cx="1008112" cy="1955963"/>
            </a:xfrm>
            <a:prstGeom prst="downArrow">
              <a:avLst>
                <a:gd name="adj1" fmla="val 10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srgbClr val="FFFFFF"/>
                </a:solidFill>
                <a:latin typeface="+mn-ea"/>
              </a:endParaRPr>
            </a:p>
          </p:txBody>
        </p:sp>
        <p:sp>
          <p:nvSpPr>
            <p:cNvPr id="11" name="矩形 17"/>
            <p:cNvSpPr>
              <a:spLocks noChangeArrowheads="1"/>
            </p:cNvSpPr>
            <p:nvPr/>
          </p:nvSpPr>
          <p:spPr bwMode="auto">
            <a:xfrm>
              <a:off x="6743352" y="286379"/>
              <a:ext cx="1008112" cy="1707140"/>
            </a:xfrm>
            <a:prstGeom prst="rect">
              <a:avLst/>
            </a:prstGeom>
            <a:noFill/>
            <a:ln w="9525">
              <a:noFill/>
              <a:miter lim="800000"/>
            </a:ln>
          </p:spPr>
          <p:txBody>
            <a:bodyPr>
              <a:spAutoFit/>
            </a:bodyPr>
            <a:lstStyle/>
            <a:p>
              <a:pPr algn="ctr" defTabSz="1217930"/>
              <a:endParaRPr lang="zh-CN" altLang="en-US" sz="2400" b="1">
                <a:solidFill>
                  <a:srgbClr val="FFFFFF"/>
                </a:solidFill>
                <a:latin typeface="+mn-ea"/>
                <a:ea typeface="+mn-ea"/>
              </a:endParaRPr>
            </a:p>
            <a:p>
              <a:pPr algn="ctr" defTabSz="1217930"/>
              <a:endParaRPr lang="zh-CN" altLang="zh-CN" sz="2400" b="1">
                <a:solidFill>
                  <a:srgbClr val="FFFFFF"/>
                </a:solidFill>
                <a:latin typeface="+mn-ea"/>
                <a:ea typeface="+mn-ea"/>
              </a:endParaRPr>
            </a:p>
          </p:txBody>
        </p:sp>
      </p:grpSp>
      <p:sp>
        <p:nvSpPr>
          <p:cNvPr id="12" name="文本框 1"/>
          <p:cNvSpPr txBox="1">
            <a:spLocks noChangeArrowheads="1"/>
          </p:cNvSpPr>
          <p:nvPr/>
        </p:nvSpPr>
        <p:spPr bwMode="auto">
          <a:xfrm>
            <a:off x="817700" y="1249363"/>
            <a:ext cx="1415772" cy="461665"/>
          </a:xfrm>
          <a:prstGeom prst="rect">
            <a:avLst/>
          </a:prstGeom>
          <a:noFill/>
          <a:ln w="9525">
            <a:noFill/>
            <a:miter lim="800000"/>
          </a:ln>
        </p:spPr>
        <p:txBody>
          <a:bodyPr wrap="none">
            <a:spAutoFit/>
          </a:bodyPr>
          <a:lstStyle/>
          <a:p>
            <a:pPr algn="ctr" defTabSz="1217930"/>
            <a:r>
              <a:rPr lang="zh-CN" altLang="en-US" sz="2400" b="1" dirty="0" smtClean="0">
                <a:solidFill>
                  <a:srgbClr val="FFFFFF"/>
                </a:solidFill>
                <a:latin typeface="+mn-ea"/>
                <a:ea typeface="+mn-ea"/>
                <a:sym typeface="+mn-ea"/>
              </a:rPr>
              <a:t>小微企业</a:t>
            </a:r>
            <a:endParaRPr lang="zh-CN" altLang="en-US" sz="2400" dirty="0">
              <a:latin typeface="+mn-ea"/>
              <a:ea typeface="+mn-ea"/>
            </a:endParaRPr>
          </a:p>
        </p:txBody>
      </p:sp>
      <p:sp>
        <p:nvSpPr>
          <p:cNvPr id="13" name="五边形 1"/>
          <p:cNvSpPr/>
          <p:nvPr/>
        </p:nvSpPr>
        <p:spPr>
          <a:xfrm>
            <a:off x="0" y="452438"/>
            <a:ext cx="7250113" cy="500062"/>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9200" fontAlgn="auto">
              <a:spcAft>
                <a:spcPts val="0"/>
              </a:spcAft>
              <a:defRPr/>
            </a:pPr>
            <a:r>
              <a:rPr lang="en-US" altLang="zh-CN" sz="2400" b="1" dirty="0" smtClean="0">
                <a:solidFill>
                  <a:srgbClr val="FFFFFF"/>
                </a:solidFill>
              </a:rPr>
              <a:t> </a:t>
            </a:r>
            <a:r>
              <a:rPr lang="zh-CN" altLang="en-US" sz="2400" b="1" dirty="0" smtClean="0">
                <a:solidFill>
                  <a:srgbClr val="FFFFFF"/>
                </a:solidFill>
              </a:rPr>
              <a:t>一、申请留抵退税的基本条件</a:t>
            </a:r>
            <a:endParaRPr lang="zh-CN" altLang="en-US" sz="2400" b="1" dirty="0">
              <a:solidFill>
                <a:srgbClr val="FFFFFF"/>
              </a:solidFill>
              <a:sym typeface="+mn-ea"/>
            </a:endParaRPr>
          </a:p>
        </p:txBody>
      </p:sp>
      <p:pic>
        <p:nvPicPr>
          <p:cNvPr id="15"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一个圆顶角，剪去另一个顶角 21"/>
          <p:cNvSpPr/>
          <p:nvPr/>
        </p:nvSpPr>
        <p:spPr>
          <a:xfrm rot="16200000">
            <a:off x="4219575" y="-1054099"/>
            <a:ext cx="4867275" cy="10210800"/>
          </a:xfrm>
          <a:prstGeom prst="snipRoundRect">
            <a:avLst>
              <a:gd name="adj1" fmla="val 16667"/>
              <a:gd name="adj2" fmla="val 663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srgbClr val="FFFFFF"/>
              </a:solidFill>
              <a:latin typeface="+mn-ea"/>
            </a:endParaRPr>
          </a:p>
        </p:txBody>
      </p:sp>
      <p:sp>
        <p:nvSpPr>
          <p:cNvPr id="15366" name="文本框 29"/>
          <p:cNvSpPr txBox="1">
            <a:spLocks noChangeArrowheads="1"/>
          </p:cNvSpPr>
          <p:nvPr/>
        </p:nvSpPr>
        <p:spPr bwMode="auto">
          <a:xfrm>
            <a:off x="2317750" y="1844675"/>
            <a:ext cx="8578850" cy="4985980"/>
          </a:xfrm>
          <a:prstGeom prst="rect">
            <a:avLst/>
          </a:prstGeom>
          <a:noFill/>
          <a:ln w="9525">
            <a:noFill/>
            <a:miter lim="800000"/>
          </a:ln>
        </p:spPr>
        <p:txBody>
          <a:bodyPr>
            <a:spAutoFit/>
          </a:bodyPr>
          <a:lstStyle/>
          <a:p>
            <a:pPr algn="just">
              <a:lnSpc>
                <a:spcPct val="150000"/>
              </a:lnSpc>
            </a:pPr>
            <a:r>
              <a:rPr lang="en-US" altLang="zh-CN" sz="2400" b="1" dirty="0">
                <a:latin typeface="+mn-ea"/>
                <a:ea typeface="+mn-ea"/>
                <a:sym typeface="+mn-ea"/>
              </a:rPr>
              <a:t> </a:t>
            </a:r>
            <a:r>
              <a:rPr lang="zh-CN" altLang="en-US" sz="2400" b="1" dirty="0">
                <a:latin typeface="+mn-ea"/>
                <a:ea typeface="+mn-ea"/>
                <a:sym typeface="+mn-ea"/>
              </a:rPr>
              <a:t>（一</a:t>
            </a:r>
            <a:r>
              <a:rPr lang="zh-CN" altLang="en-US" sz="2400" b="1" dirty="0" smtClean="0">
                <a:latin typeface="+mn-ea"/>
                <a:ea typeface="+mn-ea"/>
                <a:sym typeface="+mn-ea"/>
              </a:rPr>
              <a:t>）“小型”或“微型”企业划型</a:t>
            </a:r>
            <a:r>
              <a:rPr lang="en-US" altLang="zh-CN" sz="2400" b="1" dirty="0" smtClean="0">
                <a:latin typeface="+mn-ea"/>
                <a:ea typeface="+mn-ea"/>
                <a:sym typeface="+mn-ea"/>
              </a:rPr>
              <a:t>标准</a:t>
            </a:r>
            <a:endParaRPr lang="en-US" altLang="zh-CN" sz="2400" b="1" dirty="0" smtClean="0">
              <a:latin typeface="+mn-ea"/>
              <a:ea typeface="+mn-ea"/>
            </a:endParaRPr>
          </a:p>
          <a:p>
            <a:pPr>
              <a:lnSpc>
                <a:spcPct val="150000"/>
              </a:lnSpc>
            </a:pPr>
            <a:r>
              <a:rPr lang="zh-CN" altLang="en-US" sz="2000" dirty="0" smtClean="0">
                <a:latin typeface="+mn-ea"/>
                <a:ea typeface="+mn-ea"/>
                <a:sym typeface="+mn-ea"/>
              </a:rPr>
              <a:t>    例外情形：对于工信部联企业</a:t>
            </a:r>
            <a:r>
              <a:rPr lang="en-US" altLang="zh-CN" sz="2000" dirty="0" smtClean="0">
                <a:latin typeface="+mn-ea"/>
                <a:ea typeface="+mn-ea"/>
                <a:sym typeface="+mn-ea"/>
              </a:rPr>
              <a:t>〔2011〕300</a:t>
            </a:r>
            <a:r>
              <a:rPr lang="zh-CN" altLang="en-US" sz="2000" dirty="0" smtClean="0">
                <a:latin typeface="+mn-ea"/>
                <a:ea typeface="+mn-ea"/>
                <a:sym typeface="+mn-ea"/>
              </a:rPr>
              <a:t>号和银发</a:t>
            </a:r>
            <a:r>
              <a:rPr lang="en-US" altLang="zh-CN" sz="2000" dirty="0" smtClean="0">
                <a:latin typeface="+mn-ea"/>
                <a:ea typeface="+mn-ea"/>
                <a:sym typeface="+mn-ea"/>
              </a:rPr>
              <a:t>〔2015〕309</a:t>
            </a:r>
            <a:r>
              <a:rPr lang="zh-CN" altLang="en-US" sz="2000" dirty="0" smtClean="0">
                <a:latin typeface="+mn-ea"/>
                <a:ea typeface="+mn-ea"/>
                <a:sym typeface="+mn-ea"/>
              </a:rPr>
              <a:t>号文件所列行业以外的纳税人，以及工信部联企业</a:t>
            </a:r>
            <a:r>
              <a:rPr lang="en-US" altLang="zh-CN" sz="2000" dirty="0" smtClean="0">
                <a:latin typeface="+mn-ea"/>
                <a:ea typeface="+mn-ea"/>
                <a:sym typeface="+mn-ea"/>
              </a:rPr>
              <a:t>(2011〕300</a:t>
            </a:r>
            <a:r>
              <a:rPr lang="zh-CN" altLang="en-US" sz="2000" dirty="0" smtClean="0">
                <a:latin typeface="+mn-ea"/>
                <a:ea typeface="+mn-ea"/>
                <a:sym typeface="+mn-ea"/>
              </a:rPr>
              <a:t>号文件所列行业但未采用营业收入指标或资产总额指标划型确定的纳税人。</a:t>
            </a:r>
            <a:endParaRPr lang="en-US" altLang="zh-CN" sz="2000" dirty="0" smtClean="0">
              <a:latin typeface="+mn-ea"/>
              <a:ea typeface="+mn-ea"/>
              <a:sym typeface="+mn-ea"/>
            </a:endParaRPr>
          </a:p>
          <a:p>
            <a:pPr>
              <a:lnSpc>
                <a:spcPct val="150000"/>
              </a:lnSpc>
            </a:pPr>
            <a:r>
              <a:rPr lang="en-US" altLang="zh-CN" sz="2000" b="1" dirty="0" smtClean="0">
                <a:latin typeface="+mn-ea"/>
                <a:ea typeface="+mn-ea"/>
                <a:sym typeface="+mn-ea"/>
              </a:rPr>
              <a:t>1.</a:t>
            </a:r>
            <a:r>
              <a:rPr lang="zh-CN" altLang="en-US" sz="2000" b="1" dirty="0" smtClean="0">
                <a:latin typeface="+mn-ea"/>
                <a:ea typeface="+mn-ea"/>
                <a:sym typeface="+mn-ea"/>
              </a:rPr>
              <a:t>微型企业标准为增值税销售额</a:t>
            </a:r>
            <a:r>
              <a:rPr lang="en-US" altLang="zh-CN" sz="2000" b="1" dirty="0" smtClean="0">
                <a:latin typeface="+mn-ea"/>
                <a:ea typeface="+mn-ea"/>
                <a:sym typeface="+mn-ea"/>
              </a:rPr>
              <a:t>(</a:t>
            </a:r>
            <a:r>
              <a:rPr lang="zh-CN" altLang="en-US" sz="2000" b="1" dirty="0" smtClean="0">
                <a:latin typeface="+mn-ea"/>
                <a:ea typeface="+mn-ea"/>
                <a:sym typeface="+mn-ea"/>
              </a:rPr>
              <a:t>年</a:t>
            </a:r>
            <a:r>
              <a:rPr lang="en-US" altLang="zh-CN" sz="2000" b="1" dirty="0" smtClean="0">
                <a:latin typeface="+mn-ea"/>
                <a:ea typeface="+mn-ea"/>
                <a:sym typeface="+mn-ea"/>
              </a:rPr>
              <a:t>)100</a:t>
            </a:r>
            <a:r>
              <a:rPr lang="zh-CN" altLang="en-US" sz="2000" b="1" dirty="0" smtClean="0">
                <a:latin typeface="+mn-ea"/>
                <a:ea typeface="+mn-ea"/>
                <a:sym typeface="+mn-ea"/>
              </a:rPr>
              <a:t>万元以下</a:t>
            </a:r>
            <a:r>
              <a:rPr lang="en-US" altLang="zh-CN" sz="2000" b="1" dirty="0" smtClean="0">
                <a:latin typeface="+mn-ea"/>
                <a:ea typeface="+mn-ea"/>
                <a:sym typeface="+mn-ea"/>
              </a:rPr>
              <a:t>(</a:t>
            </a:r>
            <a:r>
              <a:rPr lang="zh-CN" altLang="en-US" sz="2000" b="1" dirty="0" smtClean="0">
                <a:latin typeface="+mn-ea"/>
                <a:ea typeface="+mn-ea"/>
                <a:sym typeface="+mn-ea"/>
              </a:rPr>
              <a:t>不含</a:t>
            </a:r>
            <a:r>
              <a:rPr lang="en-US" altLang="zh-CN" sz="2000" b="1" dirty="0" smtClean="0">
                <a:latin typeface="+mn-ea"/>
                <a:ea typeface="+mn-ea"/>
                <a:sym typeface="+mn-ea"/>
              </a:rPr>
              <a:t>100</a:t>
            </a:r>
            <a:r>
              <a:rPr lang="zh-CN" altLang="en-US" sz="2000" b="1" dirty="0" smtClean="0">
                <a:latin typeface="+mn-ea"/>
                <a:ea typeface="+mn-ea"/>
                <a:sym typeface="+mn-ea"/>
              </a:rPr>
              <a:t>万元</a:t>
            </a:r>
            <a:r>
              <a:rPr lang="en-US" altLang="zh-CN" sz="2000" b="1" dirty="0" smtClean="0">
                <a:latin typeface="+mn-ea"/>
                <a:ea typeface="+mn-ea"/>
                <a:sym typeface="+mn-ea"/>
              </a:rPr>
              <a:t>)</a:t>
            </a:r>
          </a:p>
          <a:p>
            <a:pPr>
              <a:lnSpc>
                <a:spcPct val="150000"/>
              </a:lnSpc>
            </a:pPr>
            <a:r>
              <a:rPr lang="en-US" altLang="zh-CN" sz="2000" b="1" dirty="0" smtClean="0">
                <a:latin typeface="+mn-ea"/>
                <a:ea typeface="+mn-ea"/>
                <a:sym typeface="+mn-ea"/>
              </a:rPr>
              <a:t>2.</a:t>
            </a:r>
            <a:r>
              <a:rPr lang="zh-CN" altLang="en-US" sz="2000" b="1" dirty="0" smtClean="0">
                <a:latin typeface="+mn-ea"/>
                <a:ea typeface="+mn-ea"/>
                <a:sym typeface="+mn-ea"/>
              </a:rPr>
              <a:t>小型企业标准为增值税销售额</a:t>
            </a:r>
            <a:r>
              <a:rPr lang="en-US" altLang="zh-CN" sz="2000" b="1" dirty="0" smtClean="0">
                <a:latin typeface="+mn-ea"/>
                <a:ea typeface="+mn-ea"/>
                <a:sym typeface="+mn-ea"/>
              </a:rPr>
              <a:t>(</a:t>
            </a:r>
            <a:r>
              <a:rPr lang="zh-CN" altLang="en-US" sz="2000" b="1" dirty="0" smtClean="0">
                <a:latin typeface="+mn-ea"/>
                <a:ea typeface="+mn-ea"/>
                <a:sym typeface="+mn-ea"/>
              </a:rPr>
              <a:t>年</a:t>
            </a:r>
            <a:r>
              <a:rPr lang="en-US" altLang="zh-CN" sz="2000" b="1" dirty="0" smtClean="0">
                <a:latin typeface="+mn-ea"/>
                <a:ea typeface="+mn-ea"/>
                <a:sym typeface="+mn-ea"/>
              </a:rPr>
              <a:t>)2000</a:t>
            </a:r>
            <a:r>
              <a:rPr lang="zh-CN" altLang="en-US" sz="2000" b="1" dirty="0" smtClean="0">
                <a:latin typeface="+mn-ea"/>
                <a:ea typeface="+mn-ea"/>
                <a:sym typeface="+mn-ea"/>
              </a:rPr>
              <a:t>万元以下</a:t>
            </a:r>
            <a:r>
              <a:rPr lang="en-US" altLang="zh-CN" sz="2000" b="1" dirty="0" smtClean="0">
                <a:latin typeface="+mn-ea"/>
                <a:ea typeface="+mn-ea"/>
                <a:sym typeface="+mn-ea"/>
              </a:rPr>
              <a:t>(</a:t>
            </a:r>
            <a:r>
              <a:rPr lang="zh-CN" altLang="en-US" sz="2000" b="1" dirty="0" smtClean="0">
                <a:latin typeface="+mn-ea"/>
                <a:ea typeface="+mn-ea"/>
                <a:sym typeface="+mn-ea"/>
              </a:rPr>
              <a:t>不含</a:t>
            </a:r>
            <a:r>
              <a:rPr lang="en-US" altLang="zh-CN" sz="2000" b="1" dirty="0" smtClean="0">
                <a:latin typeface="+mn-ea"/>
                <a:ea typeface="+mn-ea"/>
                <a:sym typeface="+mn-ea"/>
              </a:rPr>
              <a:t>2000</a:t>
            </a:r>
            <a:r>
              <a:rPr lang="zh-CN" altLang="en-US" sz="2000" b="1" dirty="0" smtClean="0">
                <a:latin typeface="+mn-ea"/>
                <a:ea typeface="+mn-ea"/>
                <a:sym typeface="+mn-ea"/>
              </a:rPr>
              <a:t>万元</a:t>
            </a:r>
            <a:r>
              <a:rPr lang="en-US" altLang="zh-CN" sz="2000" b="1" dirty="0" smtClean="0">
                <a:latin typeface="+mn-ea"/>
                <a:ea typeface="+mn-ea"/>
                <a:sym typeface="+mn-ea"/>
              </a:rPr>
              <a:t>)</a:t>
            </a:r>
          </a:p>
          <a:p>
            <a:pPr>
              <a:lnSpc>
                <a:spcPct val="150000"/>
              </a:lnSpc>
            </a:pPr>
            <a:r>
              <a:rPr lang="en-US" altLang="zh-CN" sz="2000" b="1" dirty="0" smtClean="0">
                <a:latin typeface="+mn-ea"/>
                <a:ea typeface="+mn-ea"/>
                <a:sym typeface="+mn-ea"/>
              </a:rPr>
              <a:t>3.</a:t>
            </a:r>
            <a:r>
              <a:rPr lang="zh-CN" altLang="en-US" sz="2000" b="1" dirty="0" smtClean="0">
                <a:latin typeface="+mn-ea"/>
                <a:ea typeface="+mn-ea"/>
                <a:sym typeface="+mn-ea"/>
              </a:rPr>
              <a:t>中型企业标准为增值税销售额</a:t>
            </a:r>
            <a:r>
              <a:rPr lang="en-US" altLang="zh-CN" sz="2000" b="1" dirty="0" smtClean="0">
                <a:latin typeface="+mn-ea"/>
                <a:ea typeface="+mn-ea"/>
                <a:sym typeface="+mn-ea"/>
              </a:rPr>
              <a:t>(</a:t>
            </a:r>
            <a:r>
              <a:rPr lang="zh-CN" altLang="en-US" sz="2000" b="1" dirty="0" smtClean="0">
                <a:latin typeface="+mn-ea"/>
                <a:ea typeface="+mn-ea"/>
                <a:sym typeface="+mn-ea"/>
              </a:rPr>
              <a:t>年</a:t>
            </a:r>
            <a:r>
              <a:rPr lang="en-US" altLang="zh-CN" sz="2000" b="1" dirty="0" smtClean="0">
                <a:latin typeface="+mn-ea"/>
                <a:ea typeface="+mn-ea"/>
                <a:sym typeface="+mn-ea"/>
              </a:rPr>
              <a:t>)1</a:t>
            </a:r>
            <a:r>
              <a:rPr lang="zh-CN" altLang="en-US" sz="2000" b="1" dirty="0" smtClean="0">
                <a:latin typeface="+mn-ea"/>
                <a:ea typeface="+mn-ea"/>
                <a:sym typeface="+mn-ea"/>
              </a:rPr>
              <a:t>亿元以下</a:t>
            </a:r>
            <a:r>
              <a:rPr lang="en-US" altLang="zh-CN" sz="2000" b="1" dirty="0" smtClean="0">
                <a:latin typeface="+mn-ea"/>
                <a:ea typeface="+mn-ea"/>
                <a:sym typeface="+mn-ea"/>
              </a:rPr>
              <a:t>(</a:t>
            </a:r>
            <a:r>
              <a:rPr lang="zh-CN" altLang="en-US" sz="2000" b="1" dirty="0" smtClean="0">
                <a:latin typeface="+mn-ea"/>
                <a:ea typeface="+mn-ea"/>
                <a:sym typeface="+mn-ea"/>
              </a:rPr>
              <a:t>不含</a:t>
            </a:r>
            <a:r>
              <a:rPr lang="en-US" altLang="zh-CN" sz="2000" b="1" dirty="0" smtClean="0">
                <a:latin typeface="+mn-ea"/>
                <a:ea typeface="+mn-ea"/>
                <a:sym typeface="+mn-ea"/>
              </a:rPr>
              <a:t>1</a:t>
            </a:r>
            <a:r>
              <a:rPr lang="zh-CN" altLang="en-US" sz="2000" b="1" dirty="0" smtClean="0">
                <a:latin typeface="+mn-ea"/>
                <a:ea typeface="+mn-ea"/>
                <a:sym typeface="+mn-ea"/>
              </a:rPr>
              <a:t>亿元</a:t>
            </a:r>
            <a:r>
              <a:rPr lang="en-US" altLang="zh-CN" sz="2000" b="1" dirty="0" smtClean="0">
                <a:latin typeface="+mn-ea"/>
                <a:ea typeface="+mn-ea"/>
                <a:sym typeface="+mn-ea"/>
              </a:rPr>
              <a:t>)</a:t>
            </a:r>
          </a:p>
          <a:p>
            <a:pPr>
              <a:lnSpc>
                <a:spcPct val="150000"/>
              </a:lnSpc>
            </a:pPr>
            <a:r>
              <a:rPr lang="en-US" altLang="zh-CN" sz="2000" b="1" dirty="0" smtClean="0">
                <a:latin typeface="+mn-ea"/>
                <a:ea typeface="+mn-ea"/>
                <a:sym typeface="+mn-ea"/>
              </a:rPr>
              <a:t>4.</a:t>
            </a:r>
            <a:r>
              <a:rPr lang="zh-CN" altLang="en-US" sz="2000" b="1" dirty="0" smtClean="0">
                <a:latin typeface="+mn-ea"/>
                <a:ea typeface="+mn-ea"/>
                <a:sym typeface="+mn-ea"/>
              </a:rPr>
              <a:t>大型企业，是指除上述中型企业、小型企业和微型企业外的其他企业。</a:t>
            </a:r>
            <a:endParaRPr lang="en-US" altLang="zh-CN" sz="2000" b="1" kern="0" dirty="0" smtClean="0">
              <a:latin typeface="+mn-ea"/>
              <a:ea typeface="+mn-ea"/>
            </a:endParaRPr>
          </a:p>
          <a:p>
            <a:pPr algn="just">
              <a:lnSpc>
                <a:spcPct val="150000"/>
              </a:lnSpc>
            </a:pPr>
            <a:endParaRPr lang="en-US" altLang="zh-CN" sz="2400" b="1" dirty="0">
              <a:latin typeface="+mn-ea"/>
              <a:ea typeface="+mn-ea"/>
            </a:endParaRPr>
          </a:p>
          <a:p>
            <a:pPr algn="just">
              <a:lnSpc>
                <a:spcPct val="150000"/>
              </a:lnSpc>
            </a:pPr>
            <a:endParaRPr lang="zh-CN" altLang="en-US" sz="2400" b="1" dirty="0">
              <a:solidFill>
                <a:srgbClr val="000000"/>
              </a:solidFill>
              <a:latin typeface="+mn-ea"/>
              <a:ea typeface="+mn-ea"/>
            </a:endParaRPr>
          </a:p>
        </p:txBody>
      </p:sp>
      <p:sp>
        <p:nvSpPr>
          <p:cNvPr id="15367" name="文本框 1"/>
          <p:cNvSpPr txBox="1">
            <a:spLocks noChangeArrowheads="1"/>
          </p:cNvSpPr>
          <p:nvPr/>
        </p:nvSpPr>
        <p:spPr bwMode="auto">
          <a:xfrm>
            <a:off x="747584" y="1248093"/>
            <a:ext cx="1569660" cy="458908"/>
          </a:xfrm>
          <a:prstGeom prst="rect">
            <a:avLst/>
          </a:prstGeom>
          <a:noFill/>
          <a:ln w="9525">
            <a:noFill/>
            <a:miter lim="800000"/>
          </a:ln>
        </p:spPr>
        <p:txBody>
          <a:bodyPr wrap="none">
            <a:spAutoFit/>
          </a:bodyPr>
          <a:lstStyle/>
          <a:p>
            <a:pPr algn="just">
              <a:lnSpc>
                <a:spcPct val="150000"/>
              </a:lnSpc>
            </a:pPr>
            <a:r>
              <a:rPr lang="zh-CN" altLang="en-US" b="1" dirty="0">
                <a:latin typeface="+mn-ea"/>
                <a:ea typeface="+mn-ea"/>
                <a:sym typeface="+mn-ea"/>
              </a:rPr>
              <a:t>一、小微企业</a:t>
            </a:r>
            <a:endParaRPr lang="zh-CN" altLang="en-US" dirty="0">
              <a:latin typeface="+mn-ea"/>
              <a:ea typeface="+mn-ea"/>
            </a:endParaRPr>
          </a:p>
        </p:txBody>
      </p:sp>
      <p:grpSp>
        <p:nvGrpSpPr>
          <p:cNvPr id="2" name="组合 14"/>
          <p:cNvGrpSpPr/>
          <p:nvPr/>
        </p:nvGrpSpPr>
        <p:grpSpPr bwMode="auto">
          <a:xfrm>
            <a:off x="360363" y="1152525"/>
            <a:ext cx="2374900" cy="950913"/>
            <a:chOff x="6743352" y="138729"/>
            <a:chExt cx="1008112" cy="1955963"/>
          </a:xfrm>
        </p:grpSpPr>
        <p:sp>
          <p:nvSpPr>
            <p:cNvPr id="10" name="箭头: 下 15"/>
            <p:cNvSpPr/>
            <p:nvPr/>
          </p:nvSpPr>
          <p:spPr>
            <a:xfrm>
              <a:off x="6743352" y="138729"/>
              <a:ext cx="1008112" cy="1955963"/>
            </a:xfrm>
            <a:prstGeom prst="downArrow">
              <a:avLst>
                <a:gd name="adj1" fmla="val 10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srgbClr val="FFFFFF"/>
                </a:solidFill>
                <a:latin typeface="+mn-ea"/>
              </a:endParaRPr>
            </a:p>
          </p:txBody>
        </p:sp>
        <p:sp>
          <p:nvSpPr>
            <p:cNvPr id="11" name="矩形 17"/>
            <p:cNvSpPr>
              <a:spLocks noChangeArrowheads="1"/>
            </p:cNvSpPr>
            <p:nvPr/>
          </p:nvSpPr>
          <p:spPr bwMode="auto">
            <a:xfrm>
              <a:off x="6743352" y="286379"/>
              <a:ext cx="1008112" cy="1707140"/>
            </a:xfrm>
            <a:prstGeom prst="rect">
              <a:avLst/>
            </a:prstGeom>
            <a:noFill/>
            <a:ln w="9525">
              <a:noFill/>
              <a:miter lim="800000"/>
            </a:ln>
          </p:spPr>
          <p:txBody>
            <a:bodyPr>
              <a:spAutoFit/>
            </a:bodyPr>
            <a:lstStyle/>
            <a:p>
              <a:pPr algn="ctr" defTabSz="1217930"/>
              <a:endParaRPr lang="zh-CN" altLang="en-US" sz="2400" b="1">
                <a:solidFill>
                  <a:srgbClr val="FFFFFF"/>
                </a:solidFill>
                <a:latin typeface="+mn-ea"/>
                <a:ea typeface="+mn-ea"/>
              </a:endParaRPr>
            </a:p>
            <a:p>
              <a:pPr algn="ctr" defTabSz="1217930"/>
              <a:endParaRPr lang="zh-CN" altLang="zh-CN" sz="2400" b="1">
                <a:solidFill>
                  <a:srgbClr val="FFFFFF"/>
                </a:solidFill>
                <a:latin typeface="+mn-ea"/>
                <a:ea typeface="+mn-ea"/>
              </a:endParaRPr>
            </a:p>
          </p:txBody>
        </p:sp>
      </p:grpSp>
      <p:sp>
        <p:nvSpPr>
          <p:cNvPr id="12" name="文本框 1"/>
          <p:cNvSpPr txBox="1">
            <a:spLocks noChangeArrowheads="1"/>
          </p:cNvSpPr>
          <p:nvPr/>
        </p:nvSpPr>
        <p:spPr bwMode="auto">
          <a:xfrm>
            <a:off x="817700" y="1249363"/>
            <a:ext cx="1415772" cy="461665"/>
          </a:xfrm>
          <a:prstGeom prst="rect">
            <a:avLst/>
          </a:prstGeom>
          <a:noFill/>
          <a:ln w="9525">
            <a:noFill/>
            <a:miter lim="800000"/>
          </a:ln>
        </p:spPr>
        <p:txBody>
          <a:bodyPr wrap="none">
            <a:spAutoFit/>
          </a:bodyPr>
          <a:lstStyle/>
          <a:p>
            <a:pPr algn="ctr" defTabSz="1217930"/>
            <a:r>
              <a:rPr lang="zh-CN" altLang="en-US" sz="2400" b="1" dirty="0" smtClean="0">
                <a:solidFill>
                  <a:srgbClr val="FFFFFF"/>
                </a:solidFill>
                <a:latin typeface="+mn-ea"/>
                <a:ea typeface="+mn-ea"/>
                <a:sym typeface="+mn-ea"/>
              </a:rPr>
              <a:t>小微企业</a:t>
            </a:r>
            <a:endParaRPr lang="zh-CN" altLang="en-US" sz="2400" dirty="0">
              <a:latin typeface="+mn-ea"/>
              <a:ea typeface="+mn-ea"/>
            </a:endParaRPr>
          </a:p>
        </p:txBody>
      </p:sp>
      <p:sp>
        <p:nvSpPr>
          <p:cNvPr id="13" name="五边形 1"/>
          <p:cNvSpPr/>
          <p:nvPr/>
        </p:nvSpPr>
        <p:spPr>
          <a:xfrm>
            <a:off x="0" y="487606"/>
            <a:ext cx="7250113" cy="500062"/>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9200" fontAlgn="auto">
              <a:spcAft>
                <a:spcPts val="0"/>
              </a:spcAft>
              <a:defRPr/>
            </a:pPr>
            <a:r>
              <a:rPr lang="en-US" altLang="zh-CN" sz="2400" b="1" dirty="0" smtClean="0">
                <a:solidFill>
                  <a:srgbClr val="FFFFFF"/>
                </a:solidFill>
              </a:rPr>
              <a:t> </a:t>
            </a:r>
            <a:r>
              <a:rPr lang="zh-CN" altLang="en-US" sz="2400" b="1" dirty="0" smtClean="0">
                <a:solidFill>
                  <a:srgbClr val="FFFFFF"/>
                </a:solidFill>
              </a:rPr>
              <a:t>一、申请留抵退税的基本条件</a:t>
            </a:r>
            <a:endParaRPr lang="zh-CN" altLang="en-US" sz="2400" b="1" dirty="0">
              <a:solidFill>
                <a:srgbClr val="FFFFFF"/>
              </a:solidFill>
              <a:sym typeface="+mn-ea"/>
            </a:endParaRPr>
          </a:p>
        </p:txBody>
      </p:sp>
      <p:pic>
        <p:nvPicPr>
          <p:cNvPr id="15"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五边形 1"/>
          <p:cNvSpPr/>
          <p:nvPr/>
        </p:nvSpPr>
        <p:spPr>
          <a:xfrm>
            <a:off x="0" y="452438"/>
            <a:ext cx="5135563" cy="500062"/>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800">
              <a:solidFill>
                <a:srgbClr val="FFFFFF"/>
              </a:solidFill>
              <a:latin typeface="微软雅黑" pitchFamily="34" charset="-122"/>
              <a:ea typeface="微软雅黑" pitchFamily="34" charset="-122"/>
            </a:endParaRPr>
          </a:p>
        </p:txBody>
      </p:sp>
      <p:sp>
        <p:nvSpPr>
          <p:cNvPr id="19" name="标题 1"/>
          <p:cNvSpPr txBox="1"/>
          <p:nvPr/>
        </p:nvSpPr>
        <p:spPr>
          <a:xfrm>
            <a:off x="47625" y="473075"/>
            <a:ext cx="5019675" cy="754063"/>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defTabSz="1219200" fontAlgn="auto">
              <a:spcAft>
                <a:spcPts val="0"/>
              </a:spcAft>
              <a:defRPr/>
            </a:pPr>
            <a:r>
              <a:rPr lang="en-US" altLang="zh-CN" sz="2400" b="1" dirty="0" smtClean="0">
                <a:solidFill>
                  <a:srgbClr val="FFFFFF"/>
                </a:solidFill>
              </a:rPr>
              <a:t> </a:t>
            </a:r>
            <a:r>
              <a:rPr lang="zh-CN" altLang="en-US" sz="2400" b="1" dirty="0" smtClean="0">
                <a:solidFill>
                  <a:srgbClr val="FFFFFF"/>
                </a:solidFill>
              </a:rPr>
              <a:t>一、申请留抵退税的基本条件</a:t>
            </a:r>
            <a:endParaRPr lang="zh-CN" altLang="en-US" sz="2400" b="1" dirty="0">
              <a:solidFill>
                <a:srgbClr val="FFFFFF"/>
              </a:solidFill>
              <a:sym typeface="+mn-ea"/>
            </a:endParaRPr>
          </a:p>
        </p:txBody>
      </p:sp>
      <p:sp>
        <p:nvSpPr>
          <p:cNvPr id="22" name="矩形: 一个圆顶角，剪去另一个顶角 21"/>
          <p:cNvSpPr/>
          <p:nvPr/>
        </p:nvSpPr>
        <p:spPr>
          <a:xfrm rot="16200000">
            <a:off x="4219575" y="-1054099"/>
            <a:ext cx="4867275" cy="10210800"/>
          </a:xfrm>
          <a:prstGeom prst="snipRoundRect">
            <a:avLst>
              <a:gd name="adj1" fmla="val 16667"/>
              <a:gd name="adj2" fmla="val 663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800">
              <a:solidFill>
                <a:srgbClr val="FFFFFF"/>
              </a:solidFill>
              <a:latin typeface="微软雅黑" pitchFamily="34" charset="-122"/>
              <a:ea typeface="微软雅黑" pitchFamily="34" charset="-122"/>
            </a:endParaRPr>
          </a:p>
        </p:txBody>
      </p:sp>
      <p:sp>
        <p:nvSpPr>
          <p:cNvPr id="15366" name="文本框 29"/>
          <p:cNvSpPr txBox="1">
            <a:spLocks noChangeArrowheads="1"/>
          </p:cNvSpPr>
          <p:nvPr/>
        </p:nvSpPr>
        <p:spPr bwMode="auto">
          <a:xfrm>
            <a:off x="2133111" y="1721583"/>
            <a:ext cx="8578850" cy="662554"/>
          </a:xfrm>
          <a:prstGeom prst="rect">
            <a:avLst/>
          </a:prstGeom>
          <a:noFill/>
          <a:ln w="9525">
            <a:noFill/>
            <a:miter lim="800000"/>
          </a:ln>
        </p:spPr>
        <p:txBody>
          <a:bodyPr>
            <a:spAutoFit/>
          </a:bodyPr>
          <a:lstStyle/>
          <a:p>
            <a:pPr algn="just">
              <a:lnSpc>
                <a:spcPct val="150000"/>
              </a:lnSpc>
            </a:pPr>
            <a:r>
              <a:rPr lang="zh-CN" altLang="en-US" sz="2800" b="1" kern="0" dirty="0">
                <a:latin typeface="微软雅黑" pitchFamily="34" charset="-122"/>
                <a:ea typeface="微软雅黑" pitchFamily="34" charset="-122"/>
                <a:sym typeface="+mn-ea"/>
              </a:rPr>
              <a:t>资产总额：</a:t>
            </a:r>
            <a:r>
              <a:rPr lang="en-US" altLang="zh-CN" sz="2800" kern="0" dirty="0" err="1" smtClean="0">
                <a:latin typeface="微软雅黑" pitchFamily="34" charset="-122"/>
                <a:ea typeface="微软雅黑" pitchFamily="34" charset="-122"/>
                <a:sym typeface="+mn-ea"/>
              </a:rPr>
              <a:t>按照上一会计年度</a:t>
            </a:r>
            <a:r>
              <a:rPr lang="zh-CN" altLang="en-US" sz="2800" kern="0" dirty="0" smtClean="0">
                <a:latin typeface="微软雅黑" pitchFamily="34" charset="-122"/>
                <a:ea typeface="微软雅黑" pitchFamily="34" charset="-122"/>
                <a:sym typeface="+mn-ea"/>
              </a:rPr>
              <a:t>年末值</a:t>
            </a:r>
            <a:r>
              <a:rPr lang="en-US" altLang="zh-CN" sz="2800" kern="0" dirty="0" err="1" smtClean="0">
                <a:latin typeface="微软雅黑" pitchFamily="34" charset="-122"/>
                <a:ea typeface="微软雅黑" pitchFamily="34" charset="-122"/>
                <a:sym typeface="+mn-ea"/>
              </a:rPr>
              <a:t>确定</a:t>
            </a:r>
            <a:endParaRPr lang="zh-CN" altLang="en-US" sz="2800" dirty="0">
              <a:solidFill>
                <a:srgbClr val="000000"/>
              </a:solidFill>
              <a:latin typeface="微软雅黑" pitchFamily="34" charset="-122"/>
              <a:ea typeface="微软雅黑" pitchFamily="34" charset="-122"/>
            </a:endParaRPr>
          </a:p>
        </p:txBody>
      </p:sp>
      <p:sp>
        <p:nvSpPr>
          <p:cNvPr id="15367" name="文本框 1"/>
          <p:cNvSpPr txBox="1">
            <a:spLocks noChangeArrowheads="1"/>
          </p:cNvSpPr>
          <p:nvPr/>
        </p:nvSpPr>
        <p:spPr bwMode="auto">
          <a:xfrm>
            <a:off x="1440047" y="1248093"/>
            <a:ext cx="184730" cy="400110"/>
          </a:xfrm>
          <a:prstGeom prst="rect">
            <a:avLst/>
          </a:prstGeom>
          <a:noFill/>
          <a:ln w="9525">
            <a:noFill/>
            <a:miter lim="800000"/>
          </a:ln>
        </p:spPr>
        <p:txBody>
          <a:bodyPr wrap="none">
            <a:spAutoFit/>
          </a:bodyPr>
          <a:lstStyle/>
          <a:p>
            <a:pPr algn="ctr" defTabSz="1217930"/>
            <a:endParaRPr lang="zh-CN" altLang="en-US" sz="2000" dirty="0">
              <a:latin typeface="微软雅黑" pitchFamily="34" charset="-122"/>
              <a:ea typeface="微软雅黑" pitchFamily="34" charset="-122"/>
            </a:endParaRPr>
          </a:p>
        </p:txBody>
      </p:sp>
      <p:sp>
        <p:nvSpPr>
          <p:cNvPr id="3" name="文本框 2"/>
          <p:cNvSpPr txBox="1"/>
          <p:nvPr/>
        </p:nvSpPr>
        <p:spPr>
          <a:xfrm>
            <a:off x="1987012" y="2535897"/>
            <a:ext cx="7904333" cy="523220"/>
          </a:xfrm>
          <a:prstGeom prst="rect">
            <a:avLst/>
          </a:prstGeom>
          <a:noFill/>
        </p:spPr>
        <p:txBody>
          <a:bodyPr wrap="square" rtlCol="0">
            <a:spAutoFit/>
          </a:bodyPr>
          <a:lstStyle/>
          <a:p>
            <a:pPr algn="ctr"/>
            <a:r>
              <a:rPr lang="en-US" altLang="zh-CN" sz="2800" b="1" dirty="0">
                <a:latin typeface="微软雅黑" pitchFamily="34" charset="-122"/>
                <a:ea typeface="微软雅黑" pitchFamily="34" charset="-122"/>
                <a:sym typeface="+mn-ea"/>
              </a:rPr>
              <a:t>营业收入</a:t>
            </a:r>
            <a:r>
              <a:rPr lang="zh-CN" altLang="en-US" sz="2800" b="1" dirty="0">
                <a:latin typeface="微软雅黑" pitchFamily="34" charset="-122"/>
                <a:ea typeface="微软雅黑" pitchFamily="34" charset="-122"/>
                <a:sym typeface="+mn-ea"/>
              </a:rPr>
              <a:t>：</a:t>
            </a:r>
            <a:r>
              <a:rPr lang="en-US" altLang="zh-CN" sz="2800" kern="0" dirty="0">
                <a:latin typeface="微软雅黑" pitchFamily="34" charset="-122"/>
                <a:ea typeface="微软雅黑" pitchFamily="34" charset="-122"/>
                <a:sym typeface="+mn-ea"/>
              </a:rPr>
              <a:t>按照上一会计年度增值税销售额确定</a:t>
            </a:r>
            <a:endParaRPr lang="zh-CN" altLang="en-US" sz="2800" b="1" dirty="0">
              <a:latin typeface="微软雅黑" pitchFamily="34" charset="-122"/>
              <a:ea typeface="微软雅黑" pitchFamily="34" charset="-122"/>
              <a:sym typeface="+mn-ea"/>
            </a:endParaRPr>
          </a:p>
        </p:txBody>
      </p:sp>
      <p:sp>
        <p:nvSpPr>
          <p:cNvPr id="4" name="文本框 3"/>
          <p:cNvSpPr txBox="1"/>
          <p:nvPr/>
        </p:nvSpPr>
        <p:spPr>
          <a:xfrm>
            <a:off x="3950531" y="3179152"/>
            <a:ext cx="7016115" cy="2062103"/>
          </a:xfrm>
          <a:prstGeom prst="rect">
            <a:avLst/>
          </a:prstGeom>
          <a:noFill/>
        </p:spPr>
        <p:txBody>
          <a:bodyPr wrap="square" rtlCol="0">
            <a:spAutoFit/>
          </a:bodyPr>
          <a:lstStyle/>
          <a:p>
            <a:pPr marL="171450" lvl="0" indent="-171450" defTabSz="913765">
              <a:lnSpc>
                <a:spcPct val="150000"/>
              </a:lnSpc>
              <a:buFont typeface="Arial" panose="020B0604020202020204" pitchFamily="34" charset="0"/>
              <a:buChar char="•"/>
              <a:defRPr/>
            </a:pPr>
            <a:r>
              <a:rPr lang="en-US" altLang="zh-CN" sz="2000" kern="0" dirty="0" smtClean="0">
                <a:latin typeface="微软雅黑" pitchFamily="34" charset="-122"/>
                <a:ea typeface="微软雅黑" pitchFamily="34" charset="-122"/>
                <a:sym typeface="+mn-ea"/>
              </a:rPr>
              <a:t>不满一个会计年度的，按照以下公式计算：</a:t>
            </a:r>
            <a:endParaRPr lang="en-US" altLang="zh-CN" sz="2000" kern="0" dirty="0" smtClean="0">
              <a:latin typeface="微软雅黑" pitchFamily="34" charset="-122"/>
              <a:ea typeface="微软雅黑" pitchFamily="34" charset="-122"/>
            </a:endParaRPr>
          </a:p>
          <a:p>
            <a:pPr lvl="0" indent="0" defTabSz="913765">
              <a:lnSpc>
                <a:spcPct val="160000"/>
              </a:lnSpc>
              <a:buNone/>
              <a:defRPr/>
            </a:pPr>
            <a:r>
              <a:rPr lang="en-US" altLang="zh-CN" sz="2000" kern="0" dirty="0" smtClean="0">
                <a:latin typeface="微软雅黑" pitchFamily="34" charset="-122"/>
                <a:ea typeface="微软雅黑" pitchFamily="34" charset="-122"/>
                <a:sym typeface="+mn-ea"/>
              </a:rPr>
              <a:t>      </a:t>
            </a:r>
            <a:r>
              <a:rPr lang="en-US" altLang="zh-CN" sz="2000" kern="0" dirty="0">
                <a:latin typeface="微软雅黑" pitchFamily="34" charset="-122"/>
                <a:ea typeface="微软雅黑" pitchFamily="34" charset="-122"/>
                <a:sym typeface="+mn-ea"/>
              </a:rPr>
              <a:t>增值税销售额（年）=上一会计年度企业实际存续期间增值税销售额÷企业实际存续月数×12</a:t>
            </a:r>
            <a:endParaRPr lang="en-US" altLang="zh-CN" sz="2000" kern="0" dirty="0">
              <a:latin typeface="微软雅黑" pitchFamily="34" charset="-122"/>
              <a:ea typeface="微软雅黑" pitchFamily="34" charset="-122"/>
            </a:endParaRPr>
          </a:p>
          <a:p>
            <a:pPr lvl="0" indent="0" defTabSz="913765">
              <a:lnSpc>
                <a:spcPct val="160000"/>
              </a:lnSpc>
              <a:buNone/>
              <a:defRPr/>
            </a:pPr>
            <a:endParaRPr lang="zh-CN" altLang="en-US" sz="2000" dirty="0">
              <a:latin typeface="微软雅黑" pitchFamily="34" charset="-122"/>
              <a:ea typeface="微软雅黑" pitchFamily="34" charset="-122"/>
            </a:endParaRPr>
          </a:p>
        </p:txBody>
      </p:sp>
      <p:sp>
        <p:nvSpPr>
          <p:cNvPr id="5" name="文本框 4"/>
          <p:cNvSpPr txBox="1"/>
          <p:nvPr/>
        </p:nvSpPr>
        <p:spPr>
          <a:xfrm>
            <a:off x="3966551" y="4775396"/>
            <a:ext cx="7245985" cy="1507592"/>
          </a:xfrm>
          <a:prstGeom prst="rect">
            <a:avLst/>
          </a:prstGeom>
          <a:noFill/>
        </p:spPr>
        <p:txBody>
          <a:bodyPr wrap="square" rtlCol="0">
            <a:spAutoFit/>
          </a:bodyPr>
          <a:lstStyle/>
          <a:p>
            <a:pPr marL="0" lvl="0" indent="0">
              <a:lnSpc>
                <a:spcPct val="160000"/>
              </a:lnSpc>
              <a:buFont typeface="Arial" panose="020B0604020202020204" pitchFamily="34" charset="0"/>
              <a:buNone/>
              <a:defRPr/>
            </a:pPr>
            <a:r>
              <a:rPr lang="zh-CN" altLang="en-US" sz="2000" kern="0" dirty="0">
                <a:latin typeface="微软雅黑" pitchFamily="34" charset="-122"/>
                <a:ea typeface="微软雅黑" pitchFamily="34" charset="-122"/>
                <a:sym typeface="+mn-ea"/>
              </a:rPr>
              <a:t>增值税销售额包括：</a:t>
            </a:r>
            <a:r>
              <a:rPr lang="en-US" altLang="zh-CN" sz="2000" kern="0" dirty="0">
                <a:latin typeface="微软雅黑" pitchFamily="34" charset="-122"/>
                <a:ea typeface="微软雅黑" pitchFamily="34" charset="-122"/>
                <a:sym typeface="+mn-ea"/>
              </a:rPr>
              <a:t>纳税申报销售额、稽查查补销售额、纳税评估调整销售额。适用增值税差额征税政策的，以差额后的销售额确定</a:t>
            </a:r>
            <a:endParaRPr lang="zh-CN" altLang="en-US" sz="2000" dirty="0">
              <a:latin typeface="微软雅黑" pitchFamily="34" charset="-122"/>
              <a:ea typeface="微软雅黑" pitchFamily="34" charset="-122"/>
            </a:endParaRPr>
          </a:p>
        </p:txBody>
      </p:sp>
      <p:sp>
        <p:nvSpPr>
          <p:cNvPr id="13" name="文本框 1"/>
          <p:cNvSpPr txBox="1">
            <a:spLocks noChangeArrowheads="1"/>
          </p:cNvSpPr>
          <p:nvPr/>
        </p:nvSpPr>
        <p:spPr bwMode="auto">
          <a:xfrm>
            <a:off x="1433220" y="1249363"/>
            <a:ext cx="184730" cy="523220"/>
          </a:xfrm>
          <a:prstGeom prst="rect">
            <a:avLst/>
          </a:prstGeom>
          <a:noFill/>
          <a:ln w="9525">
            <a:noFill/>
            <a:miter lim="800000"/>
          </a:ln>
        </p:spPr>
        <p:txBody>
          <a:bodyPr wrap="none">
            <a:spAutoFit/>
          </a:bodyPr>
          <a:lstStyle/>
          <a:p>
            <a:pPr algn="ctr" defTabSz="1217930"/>
            <a:endParaRPr lang="zh-CN" altLang="en-US" sz="2800" dirty="0">
              <a:latin typeface="微软雅黑" pitchFamily="34" charset="-122"/>
              <a:ea typeface="微软雅黑" pitchFamily="34" charset="-122"/>
            </a:endParaRPr>
          </a:p>
        </p:txBody>
      </p:sp>
      <p:pic>
        <p:nvPicPr>
          <p:cNvPr id="27"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五边形 1"/>
          <p:cNvSpPr/>
          <p:nvPr/>
        </p:nvSpPr>
        <p:spPr>
          <a:xfrm>
            <a:off x="0" y="452438"/>
            <a:ext cx="5135563" cy="500062"/>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800">
              <a:solidFill>
                <a:srgbClr val="FFFFFF"/>
              </a:solidFill>
              <a:latin typeface="微软雅黑" pitchFamily="34" charset="-122"/>
              <a:ea typeface="微软雅黑" pitchFamily="34" charset="-122"/>
            </a:endParaRPr>
          </a:p>
        </p:txBody>
      </p:sp>
      <p:sp>
        <p:nvSpPr>
          <p:cNvPr id="19" name="标题 1"/>
          <p:cNvSpPr txBox="1"/>
          <p:nvPr/>
        </p:nvSpPr>
        <p:spPr>
          <a:xfrm>
            <a:off x="47625" y="473075"/>
            <a:ext cx="5019675" cy="754063"/>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defTabSz="1219200" fontAlgn="auto">
              <a:spcAft>
                <a:spcPts val="0"/>
              </a:spcAft>
              <a:defRPr/>
            </a:pPr>
            <a:r>
              <a:rPr lang="en-US" altLang="zh-CN" sz="2400" b="1" dirty="0" smtClean="0">
                <a:solidFill>
                  <a:srgbClr val="FFFFFF"/>
                </a:solidFill>
              </a:rPr>
              <a:t> </a:t>
            </a:r>
            <a:r>
              <a:rPr lang="zh-CN" altLang="en-US" sz="2400" b="1" dirty="0" smtClean="0">
                <a:solidFill>
                  <a:srgbClr val="FFFFFF"/>
                </a:solidFill>
              </a:rPr>
              <a:t>一、申请留抵退税的基本条件</a:t>
            </a:r>
            <a:endParaRPr lang="zh-CN" altLang="en-US" sz="2400" b="1" dirty="0">
              <a:solidFill>
                <a:srgbClr val="FFFFFF"/>
              </a:solidFill>
              <a:sym typeface="+mn-ea"/>
            </a:endParaRPr>
          </a:p>
        </p:txBody>
      </p:sp>
      <p:sp>
        <p:nvSpPr>
          <p:cNvPr id="22" name="矩形: 一个圆顶角，剪去另一个顶角 21"/>
          <p:cNvSpPr/>
          <p:nvPr/>
        </p:nvSpPr>
        <p:spPr>
          <a:xfrm rot="16200000">
            <a:off x="4219575" y="-1054099"/>
            <a:ext cx="4867275" cy="10210800"/>
          </a:xfrm>
          <a:prstGeom prst="snipRoundRect">
            <a:avLst>
              <a:gd name="adj1" fmla="val 16667"/>
              <a:gd name="adj2" fmla="val 663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800">
              <a:solidFill>
                <a:srgbClr val="FFFFFF"/>
              </a:solidFill>
              <a:latin typeface="微软雅黑" pitchFamily="34" charset="-122"/>
              <a:ea typeface="微软雅黑" pitchFamily="34" charset="-122"/>
            </a:endParaRPr>
          </a:p>
        </p:txBody>
      </p:sp>
      <p:sp>
        <p:nvSpPr>
          <p:cNvPr id="15366" name="文本框 29"/>
          <p:cNvSpPr txBox="1">
            <a:spLocks noChangeArrowheads="1"/>
          </p:cNvSpPr>
          <p:nvPr/>
        </p:nvSpPr>
        <p:spPr bwMode="auto">
          <a:xfrm>
            <a:off x="2133111" y="1721583"/>
            <a:ext cx="8578850" cy="662554"/>
          </a:xfrm>
          <a:prstGeom prst="rect">
            <a:avLst/>
          </a:prstGeom>
          <a:noFill/>
          <a:ln w="9525">
            <a:noFill/>
            <a:miter lim="800000"/>
          </a:ln>
        </p:spPr>
        <p:txBody>
          <a:bodyPr>
            <a:spAutoFit/>
          </a:bodyPr>
          <a:lstStyle/>
          <a:p>
            <a:pPr algn="just">
              <a:lnSpc>
                <a:spcPct val="150000"/>
              </a:lnSpc>
            </a:pPr>
            <a:r>
              <a:rPr lang="zh-CN" altLang="en-US" sz="2800" b="1" dirty="0" smtClean="0">
                <a:solidFill>
                  <a:srgbClr val="000000"/>
                </a:solidFill>
                <a:latin typeface="微软雅黑" pitchFamily="34" charset="-122"/>
                <a:ea typeface="微软雅黑" pitchFamily="34" charset="-122"/>
              </a:rPr>
              <a:t>享受“制造业等行业”留抵退税政策的条件</a:t>
            </a:r>
            <a:endParaRPr lang="zh-CN" altLang="en-US" sz="2800" b="1" dirty="0">
              <a:solidFill>
                <a:srgbClr val="000000"/>
              </a:solidFill>
              <a:latin typeface="微软雅黑" pitchFamily="34" charset="-122"/>
              <a:ea typeface="微软雅黑" pitchFamily="34" charset="-122"/>
            </a:endParaRPr>
          </a:p>
        </p:txBody>
      </p:sp>
      <p:sp>
        <p:nvSpPr>
          <p:cNvPr id="15367" name="文本框 1"/>
          <p:cNvSpPr txBox="1">
            <a:spLocks noChangeArrowheads="1"/>
          </p:cNvSpPr>
          <p:nvPr/>
        </p:nvSpPr>
        <p:spPr bwMode="auto">
          <a:xfrm>
            <a:off x="1440047" y="1248093"/>
            <a:ext cx="184730" cy="400110"/>
          </a:xfrm>
          <a:prstGeom prst="rect">
            <a:avLst/>
          </a:prstGeom>
          <a:noFill/>
          <a:ln w="9525">
            <a:noFill/>
            <a:miter lim="800000"/>
          </a:ln>
        </p:spPr>
        <p:txBody>
          <a:bodyPr wrap="none">
            <a:spAutoFit/>
          </a:bodyPr>
          <a:lstStyle/>
          <a:p>
            <a:pPr algn="ctr" defTabSz="1217930"/>
            <a:endParaRPr lang="zh-CN" altLang="en-US" sz="2000" dirty="0">
              <a:latin typeface="微软雅黑" pitchFamily="34" charset="-122"/>
              <a:ea typeface="微软雅黑" pitchFamily="34" charset="-122"/>
            </a:endParaRPr>
          </a:p>
        </p:txBody>
      </p:sp>
      <p:sp>
        <p:nvSpPr>
          <p:cNvPr id="13" name="文本框 1"/>
          <p:cNvSpPr txBox="1">
            <a:spLocks noChangeArrowheads="1"/>
          </p:cNvSpPr>
          <p:nvPr/>
        </p:nvSpPr>
        <p:spPr bwMode="auto">
          <a:xfrm>
            <a:off x="1433220" y="1249363"/>
            <a:ext cx="184730" cy="523220"/>
          </a:xfrm>
          <a:prstGeom prst="rect">
            <a:avLst/>
          </a:prstGeom>
          <a:noFill/>
          <a:ln w="9525">
            <a:noFill/>
            <a:miter lim="800000"/>
          </a:ln>
        </p:spPr>
        <p:txBody>
          <a:bodyPr wrap="none">
            <a:spAutoFit/>
          </a:bodyPr>
          <a:lstStyle/>
          <a:p>
            <a:pPr algn="ctr" defTabSz="1217930"/>
            <a:endParaRPr lang="zh-CN" altLang="en-US" sz="2800" dirty="0">
              <a:latin typeface="微软雅黑" pitchFamily="34" charset="-122"/>
              <a:ea typeface="微软雅黑" pitchFamily="34" charset="-122"/>
            </a:endParaRPr>
          </a:p>
        </p:txBody>
      </p:sp>
      <p:sp>
        <p:nvSpPr>
          <p:cNvPr id="16" name="矩形 15"/>
          <p:cNvSpPr/>
          <p:nvPr/>
        </p:nvSpPr>
        <p:spPr>
          <a:xfrm>
            <a:off x="2230315" y="2585918"/>
            <a:ext cx="6096000" cy="1384995"/>
          </a:xfrm>
          <a:prstGeom prst="rect">
            <a:avLst/>
          </a:prstGeom>
        </p:spPr>
        <p:txBody>
          <a:bodyPr>
            <a:spAutoFit/>
          </a:bodyPr>
          <a:lstStyle/>
          <a:p>
            <a:pPr defTabSz="457200" fontAlgn="auto">
              <a:lnSpc>
                <a:spcPct val="150000"/>
              </a:lnSpc>
              <a:spcBef>
                <a:spcPts val="0"/>
              </a:spcBef>
              <a:spcAft>
                <a:spcPts val="0"/>
              </a:spcAft>
              <a:buFont typeface="Wingdings" panose="05000000000000000000" pitchFamily="2" charset="2"/>
              <a:buNone/>
              <a:defRPr/>
            </a:pPr>
            <a:r>
              <a:rPr lang="en-US" altLang="zh-CN" sz="2400" dirty="0" smtClean="0">
                <a:latin typeface="微软雅黑" pitchFamily="34" charset="-122"/>
                <a:ea typeface="微软雅黑" pitchFamily="34" charset="-122"/>
              </a:rPr>
              <a:t>1</a:t>
            </a:r>
            <a:r>
              <a:rPr lang="zh-CN" altLang="en-US" sz="2400" dirty="0" smtClean="0">
                <a:latin typeface="微软雅黑" pitchFamily="34" charset="-122"/>
                <a:ea typeface="微软雅黑" pitchFamily="34" charset="-122"/>
              </a:rPr>
              <a:t>、属于“制造业”等行业企业</a:t>
            </a:r>
          </a:p>
          <a:p>
            <a:pPr marL="342900" indent="-342900" defTabSz="457200" fontAlgn="auto">
              <a:lnSpc>
                <a:spcPct val="200000"/>
              </a:lnSpc>
              <a:spcBef>
                <a:spcPts val="0"/>
              </a:spcBef>
              <a:spcAft>
                <a:spcPts val="0"/>
              </a:spcAft>
              <a:defRPr/>
            </a:pPr>
            <a:r>
              <a:rPr lang="en-US" altLang="zh-CN" sz="2400" dirty="0" smtClean="0">
                <a:latin typeface="微软雅黑" pitchFamily="34" charset="-122"/>
                <a:ea typeface="微软雅黑" pitchFamily="34" charset="-122"/>
                <a:sym typeface="+mn-ea"/>
              </a:rPr>
              <a:t>2</a:t>
            </a:r>
            <a:r>
              <a:rPr lang="zh-CN" altLang="en-US" sz="2400" dirty="0" smtClean="0">
                <a:latin typeface="微软雅黑" pitchFamily="34" charset="-122"/>
                <a:ea typeface="微软雅黑" pitchFamily="34" charset="-122"/>
                <a:sym typeface="+mn-ea"/>
              </a:rPr>
              <a:t>、规定的四个基本条件</a:t>
            </a:r>
            <a:endParaRPr lang="zh-CN" altLang="en-US" sz="2400" dirty="0">
              <a:latin typeface="微软雅黑" pitchFamily="34" charset="-122"/>
              <a:ea typeface="微软雅黑" pitchFamily="34" charset="-122"/>
            </a:endParaRPr>
          </a:p>
        </p:txBody>
      </p:sp>
      <p:pic>
        <p:nvPicPr>
          <p:cNvPr id="18"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
          <p:cNvSpPr txBox="1"/>
          <p:nvPr/>
        </p:nvSpPr>
        <p:spPr>
          <a:xfrm>
            <a:off x="0" y="452438"/>
            <a:ext cx="7050088" cy="75406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defTabSz="1219200" fontAlgn="auto">
              <a:spcAft>
                <a:spcPts val="0"/>
              </a:spcAft>
              <a:defRPr/>
            </a:pPr>
            <a:r>
              <a:rPr lang="en-US" altLang="zh-CN" sz="2400" b="1" dirty="0" smtClean="0">
                <a:solidFill>
                  <a:srgbClr val="FFFFFF"/>
                </a:solidFill>
              </a:rPr>
              <a:t> </a:t>
            </a:r>
            <a:r>
              <a:rPr lang="zh-CN" altLang="en-US" sz="2400" b="1" dirty="0" smtClean="0">
                <a:solidFill>
                  <a:srgbClr val="FFFFFF"/>
                </a:solidFill>
              </a:rPr>
              <a:t>一、申请留抵退税的基本条件</a:t>
            </a:r>
            <a:endParaRPr lang="zh-CN" altLang="en-US" sz="2400" b="1" dirty="0">
              <a:solidFill>
                <a:srgbClr val="FFFFFF"/>
              </a:solidFill>
              <a:sym typeface="+mn-ea"/>
            </a:endParaRPr>
          </a:p>
        </p:txBody>
      </p:sp>
      <p:sp>
        <p:nvSpPr>
          <p:cNvPr id="22" name="矩形: 一个圆顶角，剪去另一个顶角 21"/>
          <p:cNvSpPr/>
          <p:nvPr/>
        </p:nvSpPr>
        <p:spPr>
          <a:xfrm rot="16200000">
            <a:off x="4219575" y="-1054099"/>
            <a:ext cx="4867275" cy="10210800"/>
          </a:xfrm>
          <a:prstGeom prst="snipRoundRect">
            <a:avLst>
              <a:gd name="adj1" fmla="val 16667"/>
              <a:gd name="adj2" fmla="val 663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b="1">
              <a:solidFill>
                <a:srgbClr val="FFFFFF"/>
              </a:solidFill>
              <a:latin typeface="Calibri" panose="020F0502020204030204"/>
              <a:ea typeface="宋体" panose="02010600030101010101" pitchFamily="2" charset="-122"/>
            </a:endParaRPr>
          </a:p>
        </p:txBody>
      </p:sp>
      <p:sp>
        <p:nvSpPr>
          <p:cNvPr id="9225" name="矩形 17"/>
          <p:cNvSpPr>
            <a:spLocks noChangeArrowheads="1"/>
          </p:cNvSpPr>
          <p:nvPr/>
        </p:nvSpPr>
        <p:spPr bwMode="auto">
          <a:xfrm>
            <a:off x="360363" y="1224307"/>
            <a:ext cx="4765552" cy="461665"/>
          </a:xfrm>
          <a:prstGeom prst="rect">
            <a:avLst/>
          </a:prstGeom>
          <a:noFill/>
          <a:ln w="9525">
            <a:noFill/>
            <a:miter lim="800000"/>
          </a:ln>
        </p:spPr>
        <p:txBody>
          <a:bodyPr wrap="square">
            <a:spAutoFit/>
          </a:bodyPr>
          <a:lstStyle/>
          <a:p>
            <a:pPr algn="ctr" defTabSz="1217930"/>
            <a:r>
              <a:rPr lang="zh-CN" altLang="en-US" sz="2400" b="1" dirty="0" smtClean="0">
                <a:latin typeface="微软雅黑" panose="020B0503020204020204" pitchFamily="34" charset="-122"/>
                <a:ea typeface="微软雅黑" panose="020B0503020204020204" pitchFamily="34" charset="-122"/>
              </a:rPr>
              <a:t>属于“制造业”等行业企业</a:t>
            </a:r>
            <a:endParaRPr lang="zh-CN" altLang="zh-CN" sz="24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2089346" y="1971187"/>
            <a:ext cx="8635365" cy="4013406"/>
          </a:xfrm>
          <a:prstGeom prst="rect">
            <a:avLst/>
          </a:prstGeom>
          <a:noFill/>
        </p:spPr>
        <p:txBody>
          <a:bodyPr wrap="square" rtlCol="0" anchor="t">
            <a:spAutoFit/>
          </a:bodyPr>
          <a:lstStyle/>
          <a:p>
            <a:pPr algn="l">
              <a:lnSpc>
                <a:spcPct val="130000"/>
              </a:lnSpc>
            </a:pPr>
            <a:r>
              <a:rPr lang="zh-CN" altLang="en-US" sz="2800" b="1" dirty="0" smtClean="0">
                <a:solidFill>
                  <a:sysClr val="windowText" lastClr="000000">
                    <a:lumMod val="75000"/>
                    <a:lumOff val="25000"/>
                  </a:sysClr>
                </a:solidFill>
                <a:ea typeface="微软雅黑" panose="020B0503020204020204" pitchFamily="34" charset="-122"/>
                <a:sym typeface="+mn-ea"/>
              </a:rPr>
              <a:t>行业范围</a:t>
            </a:r>
            <a:r>
              <a:rPr lang="en-US" altLang="zh-CN" sz="2800" b="1" dirty="0" smtClean="0">
                <a:solidFill>
                  <a:sysClr val="windowText" lastClr="000000">
                    <a:lumMod val="75000"/>
                    <a:lumOff val="25000"/>
                  </a:sysClr>
                </a:solidFill>
                <a:ea typeface="微软雅黑" panose="020B0503020204020204" pitchFamily="34" charset="-122"/>
                <a:sym typeface="+mn-ea"/>
              </a:rPr>
              <a:t>:</a:t>
            </a:r>
          </a:p>
          <a:p>
            <a:pPr>
              <a:lnSpc>
                <a:spcPct val="130000"/>
              </a:lnSpc>
            </a:pPr>
            <a:r>
              <a:rPr lang="zh-CN" altLang="en-US" sz="2400" dirty="0" smtClean="0">
                <a:latin typeface="+mn-ea"/>
                <a:ea typeface="+mn-ea"/>
                <a:sym typeface="+mn-ea"/>
              </a:rPr>
              <a:t>－制造业</a:t>
            </a:r>
            <a:endParaRPr lang="en-US" altLang="zh-CN" sz="2400" dirty="0" smtClean="0">
              <a:latin typeface="+mn-ea"/>
              <a:ea typeface="+mn-ea"/>
              <a:sym typeface="+mn-ea"/>
            </a:endParaRPr>
          </a:p>
          <a:p>
            <a:pPr>
              <a:lnSpc>
                <a:spcPct val="130000"/>
              </a:lnSpc>
            </a:pPr>
            <a:r>
              <a:rPr lang="zh-CN" altLang="en-US" sz="2400" dirty="0" smtClean="0">
                <a:latin typeface="+mn-ea"/>
                <a:ea typeface="+mn-ea"/>
                <a:sym typeface="+mn-ea"/>
              </a:rPr>
              <a:t>－科学研究</a:t>
            </a:r>
            <a:r>
              <a:rPr lang="zh-CN" altLang="en-US" sz="2400" dirty="0">
                <a:latin typeface="+mn-ea"/>
                <a:ea typeface="+mn-ea"/>
                <a:sym typeface="+mn-ea"/>
              </a:rPr>
              <a:t>和技术服务业</a:t>
            </a:r>
            <a:endParaRPr lang="zh-CN" altLang="en-US" sz="2400" dirty="0">
              <a:latin typeface="+mn-ea"/>
              <a:ea typeface="+mn-ea"/>
            </a:endParaRPr>
          </a:p>
          <a:p>
            <a:pPr>
              <a:lnSpc>
                <a:spcPct val="130000"/>
              </a:lnSpc>
            </a:pPr>
            <a:r>
              <a:rPr lang="zh-CN" altLang="en-US" sz="2400" dirty="0" smtClean="0">
                <a:latin typeface="+mn-ea"/>
                <a:ea typeface="+mn-ea"/>
                <a:sym typeface="+mn-ea"/>
              </a:rPr>
              <a:t>－电力</a:t>
            </a:r>
            <a:r>
              <a:rPr lang="zh-CN" altLang="en-US" sz="2400" dirty="0">
                <a:latin typeface="+mn-ea"/>
                <a:ea typeface="+mn-ea"/>
                <a:sym typeface="+mn-ea"/>
              </a:rPr>
              <a:t>、热力、燃气及水生产和供应</a:t>
            </a:r>
            <a:r>
              <a:rPr lang="zh-CN" altLang="en-US" sz="2400" dirty="0" smtClean="0">
                <a:latin typeface="+mn-ea"/>
                <a:ea typeface="+mn-ea"/>
                <a:sym typeface="+mn-ea"/>
              </a:rPr>
              <a:t>业</a:t>
            </a:r>
            <a:endParaRPr lang="en-US" altLang="zh-CN" sz="2400" dirty="0" smtClean="0">
              <a:latin typeface="+mn-ea"/>
              <a:ea typeface="+mn-ea"/>
              <a:sym typeface="+mn-ea"/>
            </a:endParaRPr>
          </a:p>
          <a:p>
            <a:pPr>
              <a:lnSpc>
                <a:spcPct val="130000"/>
              </a:lnSpc>
            </a:pPr>
            <a:r>
              <a:rPr lang="zh-CN" altLang="en-US" sz="2400" dirty="0" smtClean="0">
                <a:latin typeface="+mn-ea"/>
                <a:ea typeface="+mn-ea"/>
                <a:sym typeface="+mn-ea"/>
              </a:rPr>
              <a:t>－软件</a:t>
            </a:r>
            <a:r>
              <a:rPr lang="zh-CN" altLang="en-US" sz="2400" dirty="0">
                <a:latin typeface="+mn-ea"/>
                <a:ea typeface="+mn-ea"/>
                <a:sym typeface="+mn-ea"/>
              </a:rPr>
              <a:t>和信息技术</a:t>
            </a:r>
            <a:r>
              <a:rPr lang="zh-CN" altLang="en-US" sz="2400" dirty="0" smtClean="0">
                <a:latin typeface="+mn-ea"/>
                <a:ea typeface="+mn-ea"/>
                <a:sym typeface="+mn-ea"/>
              </a:rPr>
              <a:t>服务业</a:t>
            </a:r>
            <a:endParaRPr lang="en-US" altLang="zh-CN" sz="2400" dirty="0" smtClean="0">
              <a:latin typeface="+mn-ea"/>
              <a:ea typeface="+mn-ea"/>
              <a:sym typeface="+mn-ea"/>
            </a:endParaRPr>
          </a:p>
          <a:p>
            <a:pPr>
              <a:lnSpc>
                <a:spcPct val="130000"/>
              </a:lnSpc>
            </a:pPr>
            <a:r>
              <a:rPr lang="zh-CN" altLang="en-US" sz="2400" dirty="0" smtClean="0">
                <a:latin typeface="+mn-ea"/>
                <a:ea typeface="+mn-ea"/>
                <a:sym typeface="+mn-ea"/>
              </a:rPr>
              <a:t>－生态</a:t>
            </a:r>
            <a:r>
              <a:rPr lang="zh-CN" altLang="en-US" sz="2400" dirty="0">
                <a:latin typeface="+mn-ea"/>
                <a:ea typeface="+mn-ea"/>
                <a:sym typeface="+mn-ea"/>
              </a:rPr>
              <a:t>保护和环境治理</a:t>
            </a:r>
            <a:r>
              <a:rPr lang="zh-CN" altLang="en-US" sz="2400" dirty="0" smtClean="0">
                <a:latin typeface="+mn-ea"/>
                <a:ea typeface="+mn-ea"/>
                <a:sym typeface="+mn-ea"/>
              </a:rPr>
              <a:t>业</a:t>
            </a:r>
            <a:endParaRPr lang="en-US" altLang="zh-CN" sz="2400" dirty="0" smtClean="0">
              <a:latin typeface="+mn-ea"/>
              <a:ea typeface="+mn-ea"/>
              <a:sym typeface="+mn-ea"/>
            </a:endParaRPr>
          </a:p>
          <a:p>
            <a:pPr>
              <a:lnSpc>
                <a:spcPct val="130000"/>
              </a:lnSpc>
            </a:pPr>
            <a:r>
              <a:rPr lang="zh-CN" altLang="en-US" sz="2400" dirty="0" smtClean="0">
                <a:latin typeface="+mn-ea"/>
                <a:ea typeface="+mn-ea"/>
                <a:sym typeface="+mn-ea"/>
              </a:rPr>
              <a:t>－交通</a:t>
            </a:r>
            <a:r>
              <a:rPr lang="zh-CN" altLang="en-US" sz="2400" dirty="0">
                <a:latin typeface="+mn-ea"/>
                <a:ea typeface="+mn-ea"/>
                <a:sym typeface="+mn-ea"/>
              </a:rPr>
              <a:t>运输、仓储和邮政业（以下称制造业等行业，含个体工商户）</a:t>
            </a:r>
            <a:endParaRPr lang="en-US" altLang="zh-CN" sz="2400" dirty="0">
              <a:latin typeface="+mn-ea"/>
              <a:ea typeface="+mn-ea"/>
              <a:sym typeface="+mn-ea"/>
            </a:endParaRPr>
          </a:p>
        </p:txBody>
      </p:sp>
      <p:pic>
        <p:nvPicPr>
          <p:cNvPr id="47"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
        <p:nvSpPr>
          <p:cNvPr id="48" name="五边形 1"/>
          <p:cNvSpPr/>
          <p:nvPr/>
        </p:nvSpPr>
        <p:spPr>
          <a:xfrm>
            <a:off x="0" y="452438"/>
            <a:ext cx="5135563" cy="500062"/>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9200" fontAlgn="auto">
              <a:spcAft>
                <a:spcPts val="0"/>
              </a:spcAft>
              <a:defRPr/>
            </a:pPr>
            <a:r>
              <a:rPr lang="en-US" altLang="zh-CN" sz="2400" b="1" dirty="0" smtClean="0">
                <a:solidFill>
                  <a:srgbClr val="FFFFFF"/>
                </a:solidFill>
              </a:rPr>
              <a:t> </a:t>
            </a:r>
            <a:r>
              <a:rPr lang="zh-CN" altLang="en-US" sz="2400" b="1" dirty="0" smtClean="0">
                <a:solidFill>
                  <a:srgbClr val="FFFFFF"/>
                </a:solidFill>
              </a:rPr>
              <a:t>一、申请留抵退税的基本条件</a:t>
            </a:r>
            <a:endParaRPr lang="zh-CN" altLang="en-US" sz="2400" b="1" dirty="0">
              <a:solidFill>
                <a:srgbClr val="FFFFFF"/>
              </a:solidFill>
              <a:sym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五边形 1"/>
          <p:cNvSpPr/>
          <p:nvPr/>
        </p:nvSpPr>
        <p:spPr>
          <a:xfrm>
            <a:off x="0" y="452438"/>
            <a:ext cx="5135563" cy="500062"/>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srgbClr val="FFFFFF"/>
              </a:solidFill>
              <a:latin typeface="Calibri" panose="020F0502020204030204"/>
              <a:ea typeface="宋体" panose="02010600030101010101" pitchFamily="2" charset="-122"/>
            </a:endParaRPr>
          </a:p>
        </p:txBody>
      </p:sp>
      <p:sp>
        <p:nvSpPr>
          <p:cNvPr id="19" name="标题 1"/>
          <p:cNvSpPr txBox="1"/>
          <p:nvPr/>
        </p:nvSpPr>
        <p:spPr>
          <a:xfrm>
            <a:off x="47625" y="473075"/>
            <a:ext cx="5019675" cy="754063"/>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defTabSz="1219200" fontAlgn="auto">
              <a:spcAft>
                <a:spcPts val="0"/>
              </a:spcAft>
              <a:defRPr/>
            </a:pPr>
            <a:r>
              <a:rPr lang="en-US" altLang="zh-CN" sz="2400" b="1" dirty="0" smtClean="0">
                <a:solidFill>
                  <a:srgbClr val="FFFFFF"/>
                </a:solidFill>
              </a:rPr>
              <a:t> </a:t>
            </a:r>
            <a:r>
              <a:rPr lang="zh-CN" altLang="en-US" sz="2400" b="1" dirty="0" smtClean="0">
                <a:solidFill>
                  <a:srgbClr val="FFFFFF"/>
                </a:solidFill>
              </a:rPr>
              <a:t>一、申请留抵退税的基本条件</a:t>
            </a:r>
            <a:endParaRPr lang="zh-CN" altLang="en-US" sz="2400" b="1" dirty="0">
              <a:solidFill>
                <a:srgbClr val="FFFFFF"/>
              </a:solidFill>
              <a:sym typeface="+mn-ea"/>
            </a:endParaRPr>
          </a:p>
        </p:txBody>
      </p:sp>
      <p:sp>
        <p:nvSpPr>
          <p:cNvPr id="22" name="矩形: 一个圆顶角，剪去另一个顶角 21"/>
          <p:cNvSpPr/>
          <p:nvPr/>
        </p:nvSpPr>
        <p:spPr>
          <a:xfrm rot="16200000">
            <a:off x="4219575" y="-1054099"/>
            <a:ext cx="4867275" cy="10210800"/>
          </a:xfrm>
          <a:prstGeom prst="snipRoundRect">
            <a:avLst>
              <a:gd name="adj1" fmla="val 16667"/>
              <a:gd name="adj2" fmla="val 663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srgbClr val="FFFFFF"/>
              </a:solidFill>
              <a:latin typeface="Calibri" panose="020F0502020204030204"/>
              <a:ea typeface="宋体" panose="02010600030101010101" pitchFamily="2" charset="-122"/>
            </a:endParaRPr>
          </a:p>
        </p:txBody>
      </p:sp>
      <p:grpSp>
        <p:nvGrpSpPr>
          <p:cNvPr id="2" name="组合 14"/>
          <p:cNvGrpSpPr/>
          <p:nvPr/>
        </p:nvGrpSpPr>
        <p:grpSpPr bwMode="auto">
          <a:xfrm>
            <a:off x="346075" y="1223963"/>
            <a:ext cx="2389188" cy="998537"/>
            <a:chOff x="6743352" y="138729"/>
            <a:chExt cx="1008112" cy="1955963"/>
          </a:xfrm>
        </p:grpSpPr>
        <p:sp>
          <p:nvSpPr>
            <p:cNvPr id="16" name="箭头: 下 15"/>
            <p:cNvSpPr/>
            <p:nvPr/>
          </p:nvSpPr>
          <p:spPr>
            <a:xfrm>
              <a:off x="6743352" y="138729"/>
              <a:ext cx="1008112" cy="1955963"/>
            </a:xfrm>
            <a:prstGeom prst="downArrow">
              <a:avLst>
                <a:gd name="adj1" fmla="val 10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srgbClr val="FFFFFF"/>
                </a:solidFill>
                <a:latin typeface="Calibri" panose="020F0502020204030204"/>
                <a:ea typeface="宋体" panose="02010600030101010101" pitchFamily="2" charset="-122"/>
              </a:endParaRPr>
            </a:p>
          </p:txBody>
        </p:sp>
        <p:sp>
          <p:nvSpPr>
            <p:cNvPr id="18441" name="矩形 17"/>
            <p:cNvSpPr>
              <a:spLocks noChangeArrowheads="1"/>
            </p:cNvSpPr>
            <p:nvPr/>
          </p:nvSpPr>
          <p:spPr bwMode="auto">
            <a:xfrm>
              <a:off x="6743352" y="286379"/>
              <a:ext cx="1008112" cy="1627272"/>
            </a:xfrm>
            <a:prstGeom prst="rect">
              <a:avLst/>
            </a:prstGeom>
            <a:noFill/>
            <a:ln w="9525">
              <a:noFill/>
              <a:miter lim="800000"/>
            </a:ln>
          </p:spPr>
          <p:txBody>
            <a:bodyPr>
              <a:spAutoFit/>
            </a:bodyPr>
            <a:lstStyle/>
            <a:p>
              <a:pPr algn="ctr" defTabSz="1217930"/>
              <a:endParaRPr lang="zh-CN" altLang="en-US" sz="2400" b="1">
                <a:solidFill>
                  <a:srgbClr val="FFFFFF"/>
                </a:solidFill>
                <a:latin typeface="微软雅黑" panose="020B0503020204020204" pitchFamily="34" charset="-122"/>
                <a:ea typeface="微软雅黑" panose="020B0503020204020204" pitchFamily="34" charset="-122"/>
              </a:endParaRPr>
            </a:p>
            <a:p>
              <a:pPr algn="ctr" defTabSz="1217930"/>
              <a:endParaRPr lang="zh-CN" altLang="zh-CN" sz="2400" b="1">
                <a:solidFill>
                  <a:srgbClr val="FFFFFF"/>
                </a:solidFill>
                <a:latin typeface="微软雅黑" panose="020B0503020204020204" pitchFamily="34" charset="-122"/>
                <a:ea typeface="微软雅黑" panose="020B0503020204020204" pitchFamily="34" charset="-122"/>
              </a:endParaRPr>
            </a:p>
          </p:txBody>
        </p:sp>
      </p:grpSp>
      <p:sp>
        <p:nvSpPr>
          <p:cNvPr id="18438" name="矩形 17"/>
          <p:cNvSpPr>
            <a:spLocks noChangeArrowheads="1"/>
          </p:cNvSpPr>
          <p:nvPr/>
        </p:nvSpPr>
        <p:spPr bwMode="auto">
          <a:xfrm>
            <a:off x="225425" y="1223963"/>
            <a:ext cx="2509838" cy="706437"/>
          </a:xfrm>
          <a:prstGeom prst="rect">
            <a:avLst/>
          </a:prstGeom>
          <a:noFill/>
          <a:ln w="9525">
            <a:noFill/>
            <a:miter lim="800000"/>
          </a:ln>
        </p:spPr>
        <p:txBody>
          <a:bodyPr>
            <a:spAutoFit/>
          </a:bodyPr>
          <a:lstStyle/>
          <a:p>
            <a:pPr algn="ctr" defTabSz="1217930"/>
            <a:r>
              <a:rPr lang="zh-CN" altLang="en-US" sz="2000" b="1" dirty="0">
                <a:solidFill>
                  <a:srgbClr val="FFFFFF"/>
                </a:solidFill>
                <a:latin typeface="微软雅黑" panose="020B0503020204020204" pitchFamily="34" charset="-122"/>
                <a:ea typeface="微软雅黑" panose="020B0503020204020204" pitchFamily="34" charset="-122"/>
              </a:rPr>
              <a:t>制造业等行业</a:t>
            </a:r>
          </a:p>
          <a:p>
            <a:pPr algn="ctr" defTabSz="1217930"/>
            <a:r>
              <a:rPr lang="zh-CN" altLang="en-US" sz="2000" b="1" dirty="0">
                <a:solidFill>
                  <a:srgbClr val="FFFFFF"/>
                </a:solidFill>
                <a:latin typeface="微软雅黑" panose="020B0503020204020204" pitchFamily="34" charset="-122"/>
                <a:ea typeface="微软雅黑" panose="020B0503020204020204" pitchFamily="34" charset="-122"/>
              </a:rPr>
              <a:t>企业的确定</a:t>
            </a:r>
          </a:p>
        </p:txBody>
      </p:sp>
      <p:sp>
        <p:nvSpPr>
          <p:cNvPr id="18439" name="文本框 6"/>
          <p:cNvSpPr txBox="1">
            <a:spLocks noChangeArrowheads="1"/>
          </p:cNvSpPr>
          <p:nvPr/>
        </p:nvSpPr>
        <p:spPr bwMode="auto">
          <a:xfrm>
            <a:off x="2074863" y="1867535"/>
            <a:ext cx="9004300" cy="3969385"/>
          </a:xfrm>
          <a:prstGeom prst="rect">
            <a:avLst/>
          </a:prstGeom>
          <a:noFill/>
          <a:ln w="9525">
            <a:noFill/>
            <a:miter lim="800000"/>
          </a:ln>
        </p:spPr>
        <p:txBody>
          <a:bodyPr>
            <a:spAutoFit/>
          </a:bodyPr>
          <a:lstStyle/>
          <a:p>
            <a:pPr>
              <a:lnSpc>
                <a:spcPct val="150000"/>
              </a:lnSpc>
            </a:pP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从事《国民经济行业分类》中六行业业务相应发生的增值税销售额占全部增值税销售额的比重超过50%的纳税人。（制造、科技、电热燃水、软件信息、生态环境、交仓邮）</a:t>
            </a:r>
            <a:endPar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上述销售额比重根据纳税人申请退税前连续12个月的销售额计算确定；申请退税前经营期不满12个月但满3个月的，按照实际经营期的销售额计算确定。</a:t>
            </a:r>
            <a:endParaRPr lang="zh-CN" altLang="en-US" sz="2400" dirty="0">
              <a:latin typeface="微软雅黑" panose="020B0503020204020204" pitchFamily="34" charset="-122"/>
              <a:ea typeface="微软雅黑" panose="020B0503020204020204" pitchFamily="34" charset="-122"/>
            </a:endParaRPr>
          </a:p>
        </p:txBody>
      </p:sp>
      <p:pic>
        <p:nvPicPr>
          <p:cNvPr id="10"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52"/>
          <p:cNvSpPr txBox="1">
            <a:spLocks noChangeArrowheads="1"/>
          </p:cNvSpPr>
          <p:nvPr/>
        </p:nvSpPr>
        <p:spPr bwMode="auto">
          <a:xfrm>
            <a:off x="1078891" y="2358172"/>
            <a:ext cx="10825162" cy="1569660"/>
          </a:xfrm>
          <a:prstGeom prst="rect">
            <a:avLst/>
          </a:prstGeom>
          <a:noFill/>
          <a:ln w="9525">
            <a:noFill/>
            <a:miter lim="800000"/>
          </a:ln>
        </p:spPr>
        <p:txBody>
          <a:bodyPr>
            <a:spAutoFit/>
          </a:bodyPr>
          <a:lstStyle/>
          <a:p>
            <a:pPr>
              <a:lnSpc>
                <a:spcPct val="150000"/>
              </a:lnSpc>
            </a:pPr>
            <a:r>
              <a:rPr lang="zh-CN" altLang="en-US" sz="3200" b="1" dirty="0" smtClean="0">
                <a:solidFill>
                  <a:srgbClr val="0070C0"/>
                </a:solidFill>
                <a:latin typeface="微软雅黑" pitchFamily="34" charset="-122"/>
                <a:ea typeface="微软雅黑" pitchFamily="34" charset="-122"/>
              </a:rPr>
              <a:t>      二、可退税额的计算</a:t>
            </a:r>
            <a:endParaRPr lang="en-US" altLang="zh-CN" sz="3200" b="1" dirty="0">
              <a:solidFill>
                <a:srgbClr val="0070C0"/>
              </a:solidFill>
              <a:latin typeface="微软雅黑" pitchFamily="34" charset="-122"/>
              <a:ea typeface="微软雅黑" pitchFamily="34" charset="-122"/>
            </a:endParaRPr>
          </a:p>
          <a:p>
            <a:pPr>
              <a:lnSpc>
                <a:spcPct val="150000"/>
              </a:lnSpc>
            </a:pPr>
            <a:endParaRPr lang="zh-CN" altLang="en-US" sz="3200" b="1" dirty="0">
              <a:solidFill>
                <a:srgbClr val="0070C0"/>
              </a:solidFill>
              <a:latin typeface="微软雅黑" pitchFamily="34" charset="-122"/>
              <a:ea typeface="微软雅黑" pitchFamily="34" charset="-122"/>
            </a:endParaRPr>
          </a:p>
        </p:txBody>
      </p:sp>
      <p:sp>
        <p:nvSpPr>
          <p:cNvPr id="3" name="Rectangle 7"/>
          <p:cNvSpPr>
            <a:spLocks noChangeArrowheads="1"/>
          </p:cNvSpPr>
          <p:nvPr/>
        </p:nvSpPr>
        <p:spPr bwMode="auto">
          <a:xfrm>
            <a:off x="8429625" y="5219700"/>
            <a:ext cx="3532188" cy="708025"/>
          </a:xfrm>
          <a:prstGeom prst="rect">
            <a:avLst/>
          </a:prstGeom>
          <a:noFill/>
          <a:ln w="9525">
            <a:noFill/>
            <a:miter lim="800000"/>
          </a:ln>
        </p:spPr>
        <p:txBody>
          <a:bodyPr>
            <a:spAutoFit/>
          </a:bodyPr>
          <a:lstStyle/>
          <a:p>
            <a:pPr algn="ctr" defTabSz="457200" fontAlgn="auto">
              <a:lnSpc>
                <a:spcPct val="150000"/>
              </a:lnSpc>
              <a:spcBef>
                <a:spcPts val="0"/>
              </a:spcBef>
              <a:spcAft>
                <a:spcPts val="0"/>
              </a:spcAft>
              <a:defRPr/>
            </a:pPr>
            <a:r>
              <a:rPr lang="en-US" altLang="zh-CN" sz="2665" b="1" dirty="0">
                <a:solidFill>
                  <a:srgbClr val="0070C0"/>
                </a:solidFill>
                <a:latin typeface="微软雅黑" panose="020B0503020204020204" pitchFamily="34" charset="-122"/>
                <a:ea typeface="微软雅黑" panose="020B0503020204020204" pitchFamily="34" charset="-122"/>
              </a:rPr>
              <a:t> </a:t>
            </a:r>
          </a:p>
        </p:txBody>
      </p:sp>
      <p:sp>
        <p:nvSpPr>
          <p:cNvPr id="5" name="文本框 3"/>
          <p:cNvSpPr txBox="1"/>
          <p:nvPr/>
        </p:nvSpPr>
        <p:spPr>
          <a:xfrm>
            <a:off x="10429874" y="2252306"/>
            <a:ext cx="886883" cy="1176694"/>
          </a:xfrm>
          <a:prstGeom prst="rect">
            <a:avLst/>
          </a:prstGeom>
          <a:noFill/>
        </p:spPr>
        <p:txBody>
          <a:bodyPr wrap="none" rtlCol="0">
            <a:prstTxWarp prst="textPlain">
              <a:avLst/>
            </a:prstTxWarp>
            <a:spAutoFit/>
          </a:bodyPr>
          <a:lstStyle/>
          <a:p>
            <a:r>
              <a:rPr lang="en-US" altLang="zh-CN" b="1" dirty="0" smtClean="0">
                <a:solidFill>
                  <a:schemeClr val="accent1"/>
                </a:solidFill>
                <a:latin typeface="Impact" panose="020B0806030902050204" pitchFamily="34" charset="0"/>
                <a:ea typeface="微软雅黑" panose="020B0503020204020204" charset="-122"/>
              </a:rPr>
              <a:t>02</a:t>
            </a:r>
            <a:endParaRPr lang="zh-CN" altLang="en-US" b="1" dirty="0">
              <a:solidFill>
                <a:schemeClr val="accent1"/>
              </a:solidFill>
              <a:latin typeface="Impact" panose="020B0806030902050204" pitchFamily="34" charset="0"/>
              <a:ea typeface="微软雅黑" panose="020B0503020204020204" charset="-122"/>
            </a:endParaRPr>
          </a:p>
        </p:txBody>
      </p:sp>
      <p:pic>
        <p:nvPicPr>
          <p:cNvPr id="6"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五边形 1"/>
          <p:cNvSpPr/>
          <p:nvPr/>
        </p:nvSpPr>
        <p:spPr>
          <a:xfrm>
            <a:off x="0" y="452438"/>
            <a:ext cx="5135563" cy="500062"/>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000" b="1">
              <a:solidFill>
                <a:srgbClr val="FFFFFF"/>
              </a:solidFill>
              <a:latin typeface="+mn-ea"/>
            </a:endParaRPr>
          </a:p>
        </p:txBody>
      </p:sp>
      <p:sp>
        <p:nvSpPr>
          <p:cNvPr id="19" name="标题 1"/>
          <p:cNvSpPr txBox="1"/>
          <p:nvPr/>
        </p:nvSpPr>
        <p:spPr>
          <a:xfrm>
            <a:off x="47625" y="473075"/>
            <a:ext cx="5019675" cy="423863"/>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defTabSz="1219200" fontAlgn="auto">
              <a:spcAft>
                <a:spcPts val="0"/>
              </a:spcAft>
              <a:defRPr/>
            </a:pPr>
            <a:r>
              <a:rPr lang="en-US" altLang="zh-CN" sz="2400" b="1" dirty="0" smtClean="0">
                <a:solidFill>
                  <a:srgbClr val="FFFFFF"/>
                </a:solidFill>
              </a:rPr>
              <a:t> </a:t>
            </a:r>
            <a:r>
              <a:rPr lang="zh-CN" altLang="en-US" sz="2400" b="1" dirty="0" smtClean="0">
                <a:solidFill>
                  <a:srgbClr val="FFFFFF"/>
                </a:solidFill>
              </a:rPr>
              <a:t>二、可退税额的计算</a:t>
            </a:r>
            <a:endParaRPr lang="zh-CN" altLang="en-US" sz="2400" b="1" dirty="0">
              <a:solidFill>
                <a:srgbClr val="FFFFFF"/>
              </a:solidFill>
              <a:sym typeface="+mn-ea"/>
            </a:endParaRPr>
          </a:p>
        </p:txBody>
      </p:sp>
      <p:sp>
        <p:nvSpPr>
          <p:cNvPr id="22" name="矩形: 一个圆顶角，剪去另一个顶角 21"/>
          <p:cNvSpPr/>
          <p:nvPr/>
        </p:nvSpPr>
        <p:spPr>
          <a:xfrm rot="16200000">
            <a:off x="4117975" y="-954087"/>
            <a:ext cx="5062537" cy="10218738"/>
          </a:xfrm>
          <a:prstGeom prst="snipRoundRect">
            <a:avLst>
              <a:gd name="adj1" fmla="val 16667"/>
              <a:gd name="adj2" fmla="val 7741"/>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000" b="1">
              <a:solidFill>
                <a:srgbClr val="FFFFFF"/>
              </a:solidFill>
              <a:latin typeface="+mn-ea"/>
            </a:endParaRPr>
          </a:p>
        </p:txBody>
      </p:sp>
      <p:grpSp>
        <p:nvGrpSpPr>
          <p:cNvPr id="2" name="组合 14"/>
          <p:cNvGrpSpPr/>
          <p:nvPr/>
        </p:nvGrpSpPr>
        <p:grpSpPr bwMode="auto">
          <a:xfrm>
            <a:off x="360363" y="1152525"/>
            <a:ext cx="2374900" cy="950913"/>
            <a:chOff x="6743352" y="138729"/>
            <a:chExt cx="1008112" cy="1955963"/>
          </a:xfrm>
        </p:grpSpPr>
        <p:sp>
          <p:nvSpPr>
            <p:cNvPr id="16" name="箭头: 下 15"/>
            <p:cNvSpPr/>
            <p:nvPr/>
          </p:nvSpPr>
          <p:spPr>
            <a:xfrm>
              <a:off x="6743352" y="138729"/>
              <a:ext cx="1008112" cy="1955963"/>
            </a:xfrm>
            <a:prstGeom prst="downArrow">
              <a:avLst>
                <a:gd name="adj1" fmla="val 10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000" b="1">
                <a:solidFill>
                  <a:srgbClr val="FFFFFF"/>
                </a:solidFill>
                <a:latin typeface="+mn-ea"/>
              </a:endParaRPr>
            </a:p>
          </p:txBody>
        </p:sp>
        <p:sp>
          <p:nvSpPr>
            <p:cNvPr id="24588" name="矩形 17"/>
            <p:cNvSpPr>
              <a:spLocks noChangeArrowheads="1"/>
            </p:cNvSpPr>
            <p:nvPr/>
          </p:nvSpPr>
          <p:spPr bwMode="auto">
            <a:xfrm>
              <a:off x="6743352" y="286379"/>
              <a:ext cx="1008112" cy="820263"/>
            </a:xfrm>
            <a:prstGeom prst="rect">
              <a:avLst/>
            </a:prstGeom>
            <a:noFill/>
            <a:ln w="9525">
              <a:noFill/>
              <a:miter lim="800000"/>
            </a:ln>
          </p:spPr>
          <p:txBody>
            <a:bodyPr>
              <a:spAutoFit/>
            </a:bodyPr>
            <a:lstStyle/>
            <a:p>
              <a:pPr algn="ctr" defTabSz="1217930"/>
              <a:r>
                <a:rPr lang="zh-CN" altLang="en-US" sz="2000" b="1" dirty="0" smtClean="0">
                  <a:solidFill>
                    <a:srgbClr val="FFFFFF"/>
                  </a:solidFill>
                  <a:latin typeface="+mn-ea"/>
                  <a:ea typeface="+mn-ea"/>
                </a:rPr>
                <a:t>留</a:t>
              </a:r>
              <a:r>
                <a:rPr lang="zh-CN" altLang="en-US" sz="2000" b="1" dirty="0">
                  <a:solidFill>
                    <a:srgbClr val="FFFFFF"/>
                  </a:solidFill>
                  <a:latin typeface="+mn-ea"/>
                  <a:ea typeface="+mn-ea"/>
                </a:rPr>
                <a:t>抵税额</a:t>
              </a:r>
            </a:p>
          </p:txBody>
        </p:sp>
      </p:grpSp>
      <p:sp>
        <p:nvSpPr>
          <p:cNvPr id="24582" name="文本框 7"/>
          <p:cNvSpPr txBox="1">
            <a:spLocks noChangeArrowheads="1"/>
          </p:cNvSpPr>
          <p:nvPr/>
        </p:nvSpPr>
        <p:spPr bwMode="auto">
          <a:xfrm>
            <a:off x="2744788" y="1192213"/>
            <a:ext cx="8027987" cy="706437"/>
          </a:xfrm>
          <a:prstGeom prst="rect">
            <a:avLst/>
          </a:prstGeom>
          <a:noFill/>
          <a:ln w="9525">
            <a:noFill/>
            <a:miter lim="800000"/>
          </a:ln>
        </p:spPr>
        <p:txBody>
          <a:bodyPr>
            <a:spAutoFit/>
          </a:bodyPr>
          <a:lstStyle/>
          <a:p>
            <a:pPr defTabSz="913130"/>
            <a:endParaRPr lang="zh-CN" altLang="en-US" sz="2000" b="1">
              <a:solidFill>
                <a:srgbClr val="0070C0"/>
              </a:solidFill>
              <a:latin typeface="+mn-ea"/>
              <a:ea typeface="+mn-ea"/>
            </a:endParaRPr>
          </a:p>
          <a:p>
            <a:pPr defTabSz="913130"/>
            <a:endParaRPr lang="zh-CN" altLang="en-US" sz="2000" b="1">
              <a:solidFill>
                <a:srgbClr val="0070C0"/>
              </a:solidFill>
              <a:latin typeface="+mn-ea"/>
              <a:ea typeface="+mn-ea"/>
            </a:endParaRPr>
          </a:p>
        </p:txBody>
      </p:sp>
      <p:sp>
        <p:nvSpPr>
          <p:cNvPr id="9" name="矩形: 圆角 8"/>
          <p:cNvSpPr/>
          <p:nvPr/>
        </p:nvSpPr>
        <p:spPr>
          <a:xfrm>
            <a:off x="6842125" y="2409825"/>
            <a:ext cx="4344988" cy="41275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2000" b="1" dirty="0">
                <a:solidFill>
                  <a:srgbClr val="FFFFFF"/>
                </a:solidFill>
                <a:latin typeface="+mn-ea"/>
                <a:cs typeface="微软雅黑" panose="020B0503020204020204" pitchFamily="34" charset="-122"/>
                <a:sym typeface="+mn-ea"/>
              </a:rPr>
              <a:t>增量留抵税额</a:t>
            </a:r>
          </a:p>
        </p:txBody>
      </p:sp>
      <p:sp>
        <p:nvSpPr>
          <p:cNvPr id="10" name="矩形: 圆角 9"/>
          <p:cNvSpPr/>
          <p:nvPr/>
        </p:nvSpPr>
        <p:spPr>
          <a:xfrm>
            <a:off x="6842125" y="3059113"/>
            <a:ext cx="4344988" cy="2709862"/>
          </a:xfrm>
          <a:prstGeom prst="roundRect">
            <a:avLst>
              <a:gd name="adj" fmla="val 1968"/>
            </a:avLst>
          </a:prstGeom>
          <a:gradFill>
            <a:gsLst>
              <a:gs pos="0">
                <a:schemeClr val="bg1"/>
              </a:gs>
              <a:gs pos="100000">
                <a:srgbClr val="D5DDE8">
                  <a:alpha val="0"/>
                </a:srgbClr>
              </a:gs>
            </a:gsLst>
            <a:lin ang="5400000" scaled="1"/>
          </a:gradFill>
          <a:ln>
            <a:noFill/>
          </a:ln>
          <a:effectLst>
            <a:outerShdw blurRad="584200" dist="203200" dir="5400000" sx="92000" sy="92000" algn="ctr" rotWithShape="0">
              <a:srgbClr val="B7C6DB">
                <a:alpha val="21961"/>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defTabSz="1219200">
              <a:lnSpc>
                <a:spcPts val="3500"/>
              </a:lnSpc>
              <a:buFont typeface="Arial" panose="020B0604020202020204" pitchFamily="34" charset="0"/>
              <a:buChar char="•"/>
              <a:defRPr/>
            </a:pPr>
            <a:r>
              <a:rPr lang="zh-CN" altLang="en-US" sz="1600" b="1" dirty="0">
                <a:solidFill>
                  <a:srgbClr val="000000"/>
                </a:solidFill>
                <a:latin typeface="+mn-ea"/>
                <a:sym typeface="+mn-ea"/>
              </a:rPr>
              <a:t>（一）纳税人获得一次性存量留抵退税前，增量留抵税额为当期期末留抵税额与2019年3月31日相比新增加的留抵税额。</a:t>
            </a:r>
            <a:endParaRPr lang="zh-CN" altLang="en-US" sz="1600" b="1" dirty="0">
              <a:solidFill>
                <a:srgbClr val="000000"/>
              </a:solidFill>
              <a:latin typeface="+mn-ea"/>
            </a:endParaRPr>
          </a:p>
          <a:p>
            <a:pPr marL="342900" indent="-342900" defTabSz="1219200">
              <a:lnSpc>
                <a:spcPts val="3500"/>
              </a:lnSpc>
              <a:buFont typeface="Arial" panose="020B0604020202020204" pitchFamily="34" charset="0"/>
              <a:buChar char="•"/>
              <a:defRPr/>
            </a:pPr>
            <a:r>
              <a:rPr lang="zh-CN" altLang="en-US" sz="1600" b="1" dirty="0">
                <a:solidFill>
                  <a:srgbClr val="000000"/>
                </a:solidFill>
                <a:latin typeface="+mn-ea"/>
                <a:sym typeface="+mn-ea"/>
              </a:rPr>
              <a:t>（二）纳税人获得一次性存量留抵退税后，增量留抵税额为当期期末留抵税额。</a:t>
            </a:r>
            <a:endParaRPr lang="zh-CN" altLang="en-US" sz="2000" b="1" dirty="0">
              <a:solidFill>
                <a:srgbClr val="000000"/>
              </a:solidFill>
              <a:latin typeface="+mn-ea"/>
            </a:endParaRPr>
          </a:p>
          <a:p>
            <a:pPr marL="342900" indent="-342900" defTabSz="1219200">
              <a:lnSpc>
                <a:spcPts val="3500"/>
              </a:lnSpc>
              <a:buFont typeface="Arial" panose="020B0604020202020204" pitchFamily="34" charset="0"/>
              <a:buChar char="•"/>
              <a:defRPr/>
            </a:pPr>
            <a:endParaRPr lang="zh-CN" altLang="en-US" sz="2000" b="1" dirty="0">
              <a:solidFill>
                <a:srgbClr val="000000"/>
              </a:solidFill>
              <a:latin typeface="+mn-ea"/>
            </a:endParaRPr>
          </a:p>
        </p:txBody>
      </p:sp>
      <p:sp>
        <p:nvSpPr>
          <p:cNvPr id="12" name="矩形: 圆角 11"/>
          <p:cNvSpPr/>
          <p:nvPr/>
        </p:nvSpPr>
        <p:spPr>
          <a:xfrm>
            <a:off x="1804988" y="2409825"/>
            <a:ext cx="4808537" cy="41275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2000" b="1" dirty="0">
                <a:solidFill>
                  <a:srgbClr val="FFFFFF"/>
                </a:solidFill>
                <a:latin typeface="+mn-ea"/>
                <a:cs typeface="微软雅黑" panose="020B0503020204020204" pitchFamily="34" charset="-122"/>
                <a:sym typeface="+mn-ea"/>
              </a:rPr>
              <a:t>存量留抵税额</a:t>
            </a:r>
          </a:p>
        </p:txBody>
      </p:sp>
      <p:sp>
        <p:nvSpPr>
          <p:cNvPr id="13" name="矩形: 圆角 12"/>
          <p:cNvSpPr/>
          <p:nvPr/>
        </p:nvSpPr>
        <p:spPr>
          <a:xfrm>
            <a:off x="1804988" y="3059113"/>
            <a:ext cx="4808537" cy="2709862"/>
          </a:xfrm>
          <a:prstGeom prst="roundRect">
            <a:avLst>
              <a:gd name="adj" fmla="val 1968"/>
            </a:avLst>
          </a:prstGeom>
          <a:gradFill>
            <a:gsLst>
              <a:gs pos="0">
                <a:schemeClr val="bg1"/>
              </a:gs>
              <a:gs pos="100000">
                <a:srgbClr val="D5DDE8">
                  <a:alpha val="0"/>
                </a:srgbClr>
              </a:gs>
            </a:gsLst>
            <a:lin ang="5400000" scaled="1"/>
          </a:gradFill>
          <a:ln>
            <a:noFill/>
          </a:ln>
          <a:effectLst>
            <a:outerShdw blurRad="584200" dist="203200" dir="5400000" sx="92000" sy="92000" algn="ctr" rotWithShape="0">
              <a:srgbClr val="B7C6DB">
                <a:alpha val="21961"/>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defTabSz="1219200">
              <a:lnSpc>
                <a:spcPts val="2500"/>
              </a:lnSpc>
              <a:buFont typeface="Arial" panose="020B0604020202020204" pitchFamily="34" charset="0"/>
              <a:buChar char="•"/>
              <a:defRPr/>
            </a:pPr>
            <a:r>
              <a:rPr lang="zh-CN" altLang="en-US" sz="1600" b="1" dirty="0">
                <a:solidFill>
                  <a:srgbClr val="000000"/>
                </a:solidFill>
                <a:latin typeface="+mn-ea"/>
              </a:rPr>
              <a:t>（一）纳税人获得一次性存量留抵退税前，当期期末留抵税额</a:t>
            </a:r>
            <a:r>
              <a:rPr lang="zh-CN" altLang="en-US" sz="1600" b="1" dirty="0">
                <a:solidFill>
                  <a:srgbClr val="000000"/>
                </a:solidFill>
                <a:latin typeface="+mn-ea"/>
                <a:cs typeface="仿宋_GB2312" pitchFamily="49" charset="-122"/>
              </a:rPr>
              <a:t>≥</a:t>
            </a:r>
            <a:r>
              <a:rPr lang="zh-CN" altLang="en-US" sz="1600" b="1" dirty="0">
                <a:solidFill>
                  <a:srgbClr val="000000"/>
                </a:solidFill>
                <a:latin typeface="+mn-ea"/>
              </a:rPr>
              <a:t>2019年3月31日期末留抵税额的，存量留抵税额为2019年3月31日期末留抵税额；当期期末留抵税额</a:t>
            </a:r>
            <a:r>
              <a:rPr lang="en-US" altLang="zh-CN" b="1" dirty="0">
                <a:solidFill>
                  <a:srgbClr val="000000"/>
                </a:solidFill>
                <a:latin typeface="+mn-ea"/>
              </a:rPr>
              <a:t>&lt;</a:t>
            </a:r>
            <a:r>
              <a:rPr lang="zh-CN" altLang="en-US" sz="1600" b="1" dirty="0">
                <a:solidFill>
                  <a:srgbClr val="000000"/>
                </a:solidFill>
                <a:latin typeface="+mn-ea"/>
              </a:rPr>
              <a:t>2019年3月31日期末留抵税额的，存量留抵税额为当期期末留抵税额。</a:t>
            </a:r>
          </a:p>
          <a:p>
            <a:pPr marL="342900" indent="-342900" defTabSz="1219200">
              <a:lnSpc>
                <a:spcPts val="2500"/>
              </a:lnSpc>
              <a:buFont typeface="Arial" panose="020B0604020202020204" pitchFamily="34" charset="0"/>
              <a:buChar char="•"/>
              <a:defRPr/>
            </a:pPr>
            <a:r>
              <a:rPr lang="zh-CN" altLang="en-US" sz="1600" b="1" dirty="0">
                <a:solidFill>
                  <a:srgbClr val="000000"/>
                </a:solidFill>
                <a:latin typeface="+mn-ea"/>
              </a:rPr>
              <a:t>（二）纳税人获得一次性存量留抵退税后，存量留抵税额为零。</a:t>
            </a:r>
            <a:endParaRPr lang="zh-CN" altLang="en-US" sz="2000" b="1" dirty="0">
              <a:solidFill>
                <a:srgbClr val="000000"/>
              </a:solidFill>
              <a:latin typeface="+mn-ea"/>
            </a:endParaRPr>
          </a:p>
        </p:txBody>
      </p:sp>
      <p:pic>
        <p:nvPicPr>
          <p:cNvPr id="14"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a:xfrm>
            <a:off x="669924" y="1"/>
            <a:ext cx="10850563" cy="1028699"/>
          </a:xfrm>
          <a:prstGeom prst="rect">
            <a:avLst/>
          </a:prstGeom>
        </p:spPr>
        <p:txBody>
          <a:bodyPr vert="horz" lIns="90000" tIns="46800" rIns="90000" bIns="46800" rtlCol="0" anchor="b" anchorCtr="0">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4000" b="1" i="0" u="none" strike="noStrike" kern="1200" cap="none" spc="300" normalizeH="0" baseline="0" noProof="0" dirty="0" smtClean="0">
                <a:ln>
                  <a:noFill/>
                </a:ln>
                <a:solidFill>
                  <a:srgbClr val="262626"/>
                </a:solidFill>
                <a:effectLst/>
                <a:uLnTx/>
                <a:uFillTx/>
                <a:latin typeface="微软雅黑" pitchFamily="34" charset="-122"/>
                <a:ea typeface="微软雅黑" pitchFamily="34" charset="-122"/>
                <a:cs typeface="+mj-cs"/>
              </a:rPr>
              <a:t>留抵退税额的计算</a:t>
            </a:r>
            <a:endParaRPr kumimoji="0" lang="zh-CN" altLang="en-US" sz="4000" b="1" i="0" u="none" strike="noStrike" kern="1200" cap="none" spc="300" normalizeH="0" baseline="0" noProof="0" dirty="0">
              <a:ln>
                <a:noFill/>
              </a:ln>
              <a:solidFill>
                <a:srgbClr val="262626"/>
              </a:solidFill>
              <a:effectLst/>
              <a:uLnTx/>
              <a:uFillTx/>
              <a:latin typeface="微软雅黑" pitchFamily="34" charset="-122"/>
              <a:ea typeface="微软雅黑" pitchFamily="34" charset="-122"/>
              <a:cs typeface="+mj-cs"/>
            </a:endParaRPr>
          </a:p>
        </p:txBody>
      </p:sp>
      <p:sp>
        <p:nvSpPr>
          <p:cNvPr id="11" name="灯片编号占位符 3"/>
          <p:cNvSpPr>
            <a:spLocks noGrp="1"/>
          </p:cNvSpPr>
          <p:nvPr>
            <p:ph type="sldNum" sz="quarter" idx="12"/>
          </p:nvPr>
        </p:nvSpPr>
        <p:spPr>
          <a:xfrm>
            <a:off x="8610599" y="6235700"/>
            <a:ext cx="2909888" cy="206381"/>
          </a:xfrm>
        </p:spPr>
        <p:txBody>
          <a:bodyPr>
            <a:normAutofit fontScale="92500" lnSpcReduction="20000"/>
          </a:bodyPr>
          <a:lstStyle/>
          <a:p>
            <a:fld id="{5DD3DB80-B894-403A-B48E-6FDC1A72010E}" type="slidenum">
              <a:rPr lang="zh-CN" altLang="en-US" smtClean="0">
                <a:latin typeface="微软雅黑" pitchFamily="34" charset="-122"/>
                <a:ea typeface="微软雅黑" pitchFamily="34" charset="-122"/>
              </a:rPr>
              <a:pPr/>
              <a:t>19</a:t>
            </a:fld>
            <a:endParaRPr lang="zh-CN" altLang="en-US">
              <a:latin typeface="微软雅黑" pitchFamily="34" charset="-122"/>
              <a:ea typeface="微软雅黑" pitchFamily="34" charset="-122"/>
            </a:endParaRPr>
          </a:p>
        </p:txBody>
      </p:sp>
      <p:grpSp>
        <p:nvGrpSpPr>
          <p:cNvPr id="2" name="58a19e4d-3ceb-45fe-811f-2d64888e435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702031" y="1599161"/>
            <a:ext cx="9719418" cy="3425154"/>
            <a:chOff x="702031" y="1599161"/>
            <a:chExt cx="9719418" cy="3425154"/>
          </a:xfrm>
        </p:grpSpPr>
        <p:sp>
          <p:nvSpPr>
            <p:cNvPr id="14" name="îşḻîḋe"/>
            <p:cNvSpPr/>
            <p:nvPr/>
          </p:nvSpPr>
          <p:spPr>
            <a:xfrm>
              <a:off x="702031" y="1599161"/>
              <a:ext cx="3807575" cy="379105"/>
            </a:xfrm>
            <a:prstGeom prst="rect">
              <a:avLst/>
            </a:prstGeom>
          </p:spPr>
          <p:txBody>
            <a:bodyPr wrap="none" lIns="90000" tIns="46800" rIns="90000" bIns="46800">
              <a:noAutofit/>
            </a:bodyPr>
            <a:lstStyle/>
            <a:p>
              <a:pPr lvl="0" algn="l" defTabSz="913765">
                <a:defRPr/>
              </a:pPr>
              <a:r>
                <a:rPr lang="en-US" altLang="zh-CN" sz="3200" b="1" dirty="0">
                  <a:latin typeface="微软雅黑" pitchFamily="34" charset="-122"/>
                  <a:ea typeface="微软雅黑" pitchFamily="34" charset="-122"/>
                </a:rPr>
                <a:t>（一）</a:t>
              </a:r>
              <a:r>
                <a:rPr lang="en-US" altLang="zh-CN" sz="3600" b="1" dirty="0">
                  <a:latin typeface="微软雅黑" pitchFamily="34" charset="-122"/>
                  <a:ea typeface="微软雅黑" pitchFamily="34" charset="-122"/>
                </a:rPr>
                <a:t>存量留抵税额</a:t>
              </a:r>
              <a:endParaRPr lang="en-US" altLang="zh-CN" sz="3200" b="1" dirty="0">
                <a:latin typeface="微软雅黑" pitchFamily="34" charset="-122"/>
                <a:ea typeface="微软雅黑" pitchFamily="34" charset="-122"/>
              </a:endParaRPr>
            </a:p>
          </p:txBody>
        </p:sp>
        <p:sp>
          <p:nvSpPr>
            <p:cNvPr id="18" name="îṥḷiḑe"/>
            <p:cNvSpPr txBox="1"/>
            <p:nvPr/>
          </p:nvSpPr>
          <p:spPr>
            <a:xfrm>
              <a:off x="1127475" y="4187089"/>
              <a:ext cx="3807575" cy="837226"/>
            </a:xfrm>
            <a:prstGeom prst="rect">
              <a:avLst/>
            </a:prstGeom>
            <a:noFill/>
          </p:spPr>
          <p:txBody>
            <a:bodyPr wrap="square" lIns="90000" tIns="46800" rIns="90000" bIns="46800" anchor="t" anchorCtr="0">
              <a:noAutofit/>
            </a:bodyPr>
            <a:lstStyle/>
            <a:p>
              <a:pPr marL="171450" indent="-171450" algn="l">
                <a:lnSpc>
                  <a:spcPct val="150000"/>
                </a:lnSpc>
                <a:buFont typeface="Arial" panose="020B0604020202020204" pitchFamily="34" charset="0"/>
                <a:buChar char="•"/>
              </a:pPr>
              <a:r>
                <a:rPr lang="en-US" altLang="zh-CN" sz="2000" dirty="0">
                  <a:latin typeface="微软雅黑" pitchFamily="34" charset="-122"/>
                  <a:ea typeface="微软雅黑" pitchFamily="34" charset="-122"/>
                </a:rPr>
                <a:t>当期期末留抵税额与2019年3月31日期末留抵税额的</a:t>
              </a:r>
              <a:r>
                <a:rPr lang="en-US" altLang="zh-CN" sz="2000" b="1" dirty="0">
                  <a:solidFill>
                    <a:srgbClr val="FF0000"/>
                  </a:solidFill>
                  <a:latin typeface="微软雅黑" pitchFamily="34" charset="-122"/>
                  <a:ea typeface="微软雅黑" pitchFamily="34" charset="-122"/>
                </a:rPr>
                <a:t>孰小值</a:t>
              </a:r>
            </a:p>
          </p:txBody>
        </p:sp>
        <p:sp>
          <p:nvSpPr>
            <p:cNvPr id="20" name="íşľïdè"/>
            <p:cNvSpPr/>
            <p:nvPr/>
          </p:nvSpPr>
          <p:spPr>
            <a:xfrm>
              <a:off x="1162644" y="3394746"/>
              <a:ext cx="3807575" cy="379105"/>
            </a:xfrm>
            <a:prstGeom prst="rect">
              <a:avLst/>
            </a:prstGeom>
          </p:spPr>
          <p:txBody>
            <a:bodyPr wrap="none" lIns="90000" tIns="46800" rIns="90000" bIns="46800">
              <a:noAutofit/>
            </a:bodyPr>
            <a:lstStyle/>
            <a:p>
              <a:pPr lvl="0" algn="l" defTabSz="913765">
                <a:defRPr/>
              </a:pPr>
              <a:r>
                <a:rPr lang="en-US" altLang="zh-CN" sz="2400" b="1" dirty="0">
                  <a:latin typeface="微软雅黑" pitchFamily="34" charset="-122"/>
                  <a:ea typeface="微软雅黑" pitchFamily="34" charset="-122"/>
                </a:rPr>
                <a:t>1.获得</a:t>
              </a:r>
              <a:r>
                <a:rPr lang="en-US" altLang="zh-CN" sz="2400" b="1" dirty="0">
                  <a:solidFill>
                    <a:srgbClr val="FF0000"/>
                  </a:solidFill>
                  <a:latin typeface="微软雅黑" pitchFamily="34" charset="-122"/>
                  <a:ea typeface="微软雅黑" pitchFamily="34" charset="-122"/>
                </a:rPr>
                <a:t>一次性</a:t>
              </a:r>
              <a:r>
                <a:rPr lang="en-US" altLang="zh-CN" sz="2400" b="1" dirty="0">
                  <a:latin typeface="微软雅黑" pitchFamily="34" charset="-122"/>
                  <a:ea typeface="微软雅黑" pitchFamily="34" charset="-122"/>
                </a:rPr>
                <a:t>存量留抵退税前</a:t>
              </a:r>
            </a:p>
          </p:txBody>
        </p:sp>
        <p:sp>
          <p:nvSpPr>
            <p:cNvPr id="21" name="ísḻíďé"/>
            <p:cNvSpPr txBox="1"/>
            <p:nvPr/>
          </p:nvSpPr>
          <p:spPr>
            <a:xfrm>
              <a:off x="6323728" y="4180551"/>
              <a:ext cx="3807575" cy="837226"/>
            </a:xfrm>
            <a:prstGeom prst="rect">
              <a:avLst/>
            </a:prstGeom>
            <a:noFill/>
          </p:spPr>
          <p:txBody>
            <a:bodyPr wrap="square" lIns="90000" tIns="46800" rIns="90000" bIns="46800" anchor="t" anchorCtr="0">
              <a:normAutofit/>
            </a:bodyPr>
            <a:lstStyle/>
            <a:p>
              <a:pPr marL="171450" indent="-171450" algn="ctr">
                <a:lnSpc>
                  <a:spcPct val="150000"/>
                </a:lnSpc>
                <a:buFont typeface="Arial" panose="020B0604020202020204" pitchFamily="34" charset="0"/>
                <a:buChar char="•"/>
              </a:pPr>
              <a:r>
                <a:rPr lang="en-US" altLang="zh-CN" sz="2000" dirty="0">
                  <a:latin typeface="微软雅黑" pitchFamily="34" charset="-122"/>
                  <a:ea typeface="微软雅黑" pitchFamily="34" charset="-122"/>
                </a:rPr>
                <a:t>存量留抵税额</a:t>
              </a:r>
              <a:r>
                <a:rPr lang="en-US" altLang="zh-CN" sz="2000" b="1" dirty="0">
                  <a:solidFill>
                    <a:srgbClr val="FF0000"/>
                  </a:solidFill>
                  <a:latin typeface="微软雅黑" pitchFamily="34" charset="-122"/>
                  <a:ea typeface="微软雅黑" pitchFamily="34" charset="-122"/>
                </a:rPr>
                <a:t>为零</a:t>
              </a:r>
            </a:p>
          </p:txBody>
        </p:sp>
        <p:sp>
          <p:nvSpPr>
            <p:cNvPr id="23" name="îṧḷîḋe"/>
            <p:cNvSpPr/>
            <p:nvPr/>
          </p:nvSpPr>
          <p:spPr>
            <a:xfrm>
              <a:off x="6613874" y="3414586"/>
              <a:ext cx="3807575" cy="379105"/>
            </a:xfrm>
            <a:prstGeom prst="rect">
              <a:avLst/>
            </a:prstGeom>
          </p:spPr>
          <p:txBody>
            <a:bodyPr wrap="none" lIns="90000" tIns="46800" rIns="90000" bIns="46800">
              <a:noAutofit/>
            </a:bodyPr>
            <a:lstStyle/>
            <a:p>
              <a:pPr lvl="0" algn="r" defTabSz="913765">
                <a:defRPr/>
              </a:pPr>
              <a:r>
                <a:rPr lang="en-US" altLang="zh-CN" sz="2400" b="1" dirty="0">
                  <a:latin typeface="微软雅黑" pitchFamily="34" charset="-122"/>
                  <a:ea typeface="微软雅黑" pitchFamily="34" charset="-122"/>
                </a:rPr>
                <a:t>2.获得一次性存量留抵退税后</a:t>
              </a:r>
            </a:p>
          </p:txBody>
        </p:sp>
      </p:grpSp>
      <p:pic>
        <p:nvPicPr>
          <p:cNvPr id="12" name="图片 2"/>
          <p:cNvPicPr>
            <a:picLocks noChangeAspect="1"/>
          </p:cNvPicPr>
          <p:nvPr/>
        </p:nvPicPr>
        <p:blipFill>
          <a:blip r:embed="rId4"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412154" y="1491957"/>
            <a:ext cx="6059170" cy="3046988"/>
          </a:xfrm>
          <a:prstGeom prst="rect">
            <a:avLst/>
          </a:prstGeom>
          <a:noFill/>
        </p:spPr>
        <p:txBody>
          <a:bodyPr wrap="square" rtlCol="0">
            <a:spAutoFit/>
          </a:bodyPr>
          <a:lstStyle/>
          <a:p>
            <a:r>
              <a:rPr lang="en-US" altLang="zh-CN" sz="2400" dirty="0" smtClean="0">
                <a:effectLst>
                  <a:outerShdw blurRad="38100" dist="25400" dir="5400000" algn="ctr" rotWithShape="0">
                    <a:srgbClr val="6E747A">
                      <a:alpha val="43000"/>
                    </a:srgbClr>
                  </a:outerShdw>
                </a:effectLst>
                <a:latin typeface="华文楷体" pitchFamily="2" charset="-122"/>
                <a:ea typeface="华文楷体" pitchFamily="2" charset="-122"/>
              </a:rPr>
              <a:t>        ……</a:t>
            </a:r>
            <a:r>
              <a:rPr lang="zh-CN" altLang="en-US" sz="2400" dirty="0" smtClean="0">
                <a:effectLst>
                  <a:outerShdw blurRad="38100" dist="25400" dir="5400000" algn="ctr" rotWithShape="0">
                    <a:srgbClr val="6E747A">
                      <a:alpha val="43000"/>
                    </a:srgbClr>
                  </a:outerShdw>
                </a:effectLst>
                <a:latin typeface="华文楷体" pitchFamily="2" charset="-122"/>
                <a:ea typeface="华文楷体" pitchFamily="2" charset="-122"/>
              </a:rPr>
              <a:t>大力改进因增值税税制设计类似于先缴后退的留抵退税制度，今年对留抵税额提前实行大规模退税。</a:t>
            </a:r>
            <a:r>
              <a:rPr lang="en-US" altLang="zh-CN" sz="2400" dirty="0" smtClean="0">
                <a:effectLst>
                  <a:outerShdw blurRad="38100" dist="25400" dir="5400000" algn="ctr" rotWithShape="0">
                    <a:srgbClr val="6E747A">
                      <a:alpha val="43000"/>
                    </a:srgbClr>
                  </a:outerShdw>
                </a:effectLst>
                <a:latin typeface="华文楷体" pitchFamily="2" charset="-122"/>
                <a:ea typeface="华文楷体" pitchFamily="2" charset="-122"/>
              </a:rPr>
              <a:t>……</a:t>
            </a:r>
            <a:r>
              <a:rPr lang="zh-CN" altLang="en-US" sz="2400" dirty="0" smtClean="0">
                <a:effectLst>
                  <a:outerShdw blurRad="38100" dist="25400" dir="5400000" algn="ctr" rotWithShape="0">
                    <a:srgbClr val="6E747A">
                      <a:alpha val="43000"/>
                    </a:srgbClr>
                  </a:outerShdw>
                </a:effectLst>
                <a:latin typeface="华文楷体" pitchFamily="2" charset="-122"/>
                <a:ea typeface="华文楷体" pitchFamily="2" charset="-122"/>
              </a:rPr>
              <a:t>预计全年退税减税约</a:t>
            </a:r>
            <a:r>
              <a:rPr lang="en-US" altLang="zh-CN" sz="2400" dirty="0" smtClean="0">
                <a:effectLst>
                  <a:outerShdw blurRad="38100" dist="25400" dir="5400000" algn="ctr" rotWithShape="0">
                    <a:srgbClr val="6E747A">
                      <a:alpha val="43000"/>
                    </a:srgbClr>
                  </a:outerShdw>
                </a:effectLst>
                <a:latin typeface="华文楷体" pitchFamily="2" charset="-122"/>
                <a:ea typeface="华文楷体" pitchFamily="2" charset="-122"/>
              </a:rPr>
              <a:t>2.5</a:t>
            </a:r>
            <a:r>
              <a:rPr lang="zh-CN" altLang="en-US" sz="2400" dirty="0" smtClean="0">
                <a:effectLst>
                  <a:outerShdw blurRad="38100" dist="25400" dir="5400000" algn="ctr" rotWithShape="0">
                    <a:srgbClr val="6E747A">
                      <a:alpha val="43000"/>
                    </a:srgbClr>
                  </a:outerShdw>
                </a:effectLst>
                <a:latin typeface="华文楷体" pitchFamily="2" charset="-122"/>
                <a:ea typeface="华文楷体" pitchFamily="2" charset="-122"/>
              </a:rPr>
              <a:t>万亿元，其中</a:t>
            </a:r>
            <a:r>
              <a:rPr lang="zh-CN" altLang="en-US" sz="2400" b="1" dirty="0" smtClean="0">
                <a:solidFill>
                  <a:srgbClr val="FF0000"/>
                </a:solidFill>
                <a:effectLst>
                  <a:outerShdw blurRad="38100" dist="25400" dir="5400000" algn="ctr" rotWithShape="0">
                    <a:srgbClr val="6E747A">
                      <a:alpha val="43000"/>
                    </a:srgbClr>
                  </a:outerShdw>
                </a:effectLst>
                <a:latin typeface="华文楷体" pitchFamily="2" charset="-122"/>
                <a:ea typeface="华文楷体" pitchFamily="2" charset="-122"/>
              </a:rPr>
              <a:t>留抵退税约</a:t>
            </a:r>
            <a:r>
              <a:rPr lang="en-US" altLang="zh-CN" sz="2400" b="1" dirty="0" smtClean="0">
                <a:solidFill>
                  <a:srgbClr val="FF0000"/>
                </a:solidFill>
                <a:effectLst>
                  <a:outerShdw blurRad="38100" dist="25400" dir="5400000" algn="ctr" rotWithShape="0">
                    <a:srgbClr val="6E747A">
                      <a:alpha val="43000"/>
                    </a:srgbClr>
                  </a:outerShdw>
                </a:effectLst>
                <a:latin typeface="华文楷体" pitchFamily="2" charset="-122"/>
                <a:ea typeface="华文楷体" pitchFamily="2" charset="-122"/>
              </a:rPr>
              <a:t>1.5</a:t>
            </a:r>
            <a:r>
              <a:rPr lang="zh-CN" altLang="en-US" sz="2400" b="1" dirty="0" smtClean="0">
                <a:solidFill>
                  <a:srgbClr val="FF0000"/>
                </a:solidFill>
                <a:effectLst>
                  <a:outerShdw blurRad="38100" dist="25400" dir="5400000" algn="ctr" rotWithShape="0">
                    <a:srgbClr val="6E747A">
                      <a:alpha val="43000"/>
                    </a:srgbClr>
                  </a:outerShdw>
                </a:effectLst>
                <a:latin typeface="华文楷体" pitchFamily="2" charset="-122"/>
                <a:ea typeface="华文楷体" pitchFamily="2" charset="-122"/>
              </a:rPr>
              <a:t>万亿元</a:t>
            </a:r>
            <a:r>
              <a:rPr lang="zh-CN" altLang="en-US" sz="2400" dirty="0" smtClean="0">
                <a:effectLst>
                  <a:outerShdw blurRad="38100" dist="25400" dir="5400000" algn="ctr" rotWithShape="0">
                    <a:srgbClr val="6E747A">
                      <a:alpha val="43000"/>
                    </a:srgbClr>
                  </a:outerShdw>
                </a:effectLst>
                <a:latin typeface="华文楷体" pitchFamily="2" charset="-122"/>
                <a:ea typeface="华文楷体" pitchFamily="2" charset="-122"/>
              </a:rPr>
              <a:t>，退税资金全部直达企业。</a:t>
            </a:r>
            <a:endParaRPr lang="en-US" altLang="zh-CN" sz="2400" dirty="0" smtClean="0">
              <a:effectLst>
                <a:outerShdw blurRad="38100" dist="25400" dir="5400000" algn="ctr" rotWithShape="0">
                  <a:srgbClr val="6E747A">
                    <a:alpha val="43000"/>
                  </a:srgbClr>
                </a:outerShdw>
              </a:effectLst>
              <a:latin typeface="华文楷体" pitchFamily="2" charset="-122"/>
              <a:ea typeface="华文楷体" pitchFamily="2" charset="-122"/>
            </a:endParaRPr>
          </a:p>
          <a:p>
            <a:endParaRPr lang="en-US" altLang="zh-CN" sz="2400" dirty="0" smtClean="0">
              <a:effectLst>
                <a:outerShdw blurRad="38100" dist="25400" dir="5400000" algn="ctr" rotWithShape="0">
                  <a:srgbClr val="6E747A">
                    <a:alpha val="43000"/>
                  </a:srgbClr>
                </a:outerShdw>
              </a:effectLst>
              <a:latin typeface="微软雅黑" pitchFamily="34" charset="-122"/>
              <a:ea typeface="微软雅黑" pitchFamily="34" charset="-122"/>
            </a:endParaRPr>
          </a:p>
          <a:p>
            <a:r>
              <a:rPr lang="en-US" altLang="zh-CN" sz="2400" dirty="0" smtClean="0">
                <a:effectLst>
                  <a:outerShdw blurRad="38100" dist="25400" dir="5400000" algn="ctr" rotWithShape="0">
                    <a:srgbClr val="6E747A">
                      <a:alpha val="43000"/>
                    </a:srgbClr>
                  </a:outerShdw>
                </a:effectLst>
                <a:latin typeface="微软雅黑" pitchFamily="34" charset="-122"/>
                <a:ea typeface="微软雅黑" pitchFamily="34" charset="-122"/>
              </a:rPr>
              <a:t>       ——</a:t>
            </a:r>
            <a:r>
              <a:rPr lang="zh-CN" altLang="en-US" sz="2400" dirty="0" smtClean="0">
                <a:effectLst>
                  <a:outerShdw blurRad="38100" dist="25400" dir="5400000" algn="ctr" rotWithShape="0">
                    <a:srgbClr val="6E747A">
                      <a:alpha val="43000"/>
                    </a:srgbClr>
                  </a:outerShdw>
                </a:effectLst>
                <a:latin typeface="微软雅黑" pitchFamily="34" charset="-122"/>
                <a:ea typeface="微软雅黑" pitchFamily="34" charset="-122"/>
              </a:rPr>
              <a:t>李克强总理代表国务院在十三届全国人大五次会议上作</a:t>
            </a:r>
            <a:r>
              <a:rPr lang="en-US" altLang="zh-CN" sz="2400" dirty="0" smtClean="0">
                <a:effectLst>
                  <a:outerShdw blurRad="38100" dist="25400" dir="5400000" algn="ctr" rotWithShape="0">
                    <a:srgbClr val="6E747A">
                      <a:alpha val="43000"/>
                    </a:srgbClr>
                  </a:outerShdw>
                </a:effectLst>
                <a:latin typeface="微软雅黑" pitchFamily="34" charset="-122"/>
                <a:ea typeface="微软雅黑" pitchFamily="34" charset="-122"/>
              </a:rPr>
              <a:t>《</a:t>
            </a:r>
            <a:r>
              <a:rPr lang="zh-CN" altLang="en-US" sz="2400" dirty="0" smtClean="0">
                <a:effectLst>
                  <a:outerShdw blurRad="38100" dist="25400" dir="5400000" algn="ctr" rotWithShape="0">
                    <a:srgbClr val="6E747A">
                      <a:alpha val="43000"/>
                    </a:srgbClr>
                  </a:outerShdw>
                </a:effectLst>
                <a:latin typeface="微软雅黑" pitchFamily="34" charset="-122"/>
                <a:ea typeface="微软雅黑" pitchFamily="34" charset="-122"/>
              </a:rPr>
              <a:t>政府工作报告</a:t>
            </a:r>
            <a:r>
              <a:rPr lang="en-US" altLang="zh-CN" sz="2400" dirty="0" smtClean="0">
                <a:effectLst>
                  <a:outerShdw blurRad="38100" dist="25400" dir="5400000" algn="ctr" rotWithShape="0">
                    <a:srgbClr val="6E747A">
                      <a:alpha val="43000"/>
                    </a:srgbClr>
                  </a:outerShdw>
                </a:effectLst>
                <a:latin typeface="微软雅黑" pitchFamily="34" charset="-122"/>
                <a:ea typeface="微软雅黑" pitchFamily="34" charset="-122"/>
              </a:rPr>
              <a:t>》</a:t>
            </a:r>
            <a:endParaRPr lang="zh-CN" altLang="en-US" sz="2400" dirty="0">
              <a:effectLst>
                <a:outerShdw blurRad="38100" dist="25400" dir="5400000" algn="ctr" rotWithShape="0">
                  <a:srgbClr val="6E747A">
                    <a:alpha val="43000"/>
                  </a:srgbClr>
                </a:outerShdw>
              </a:effectLst>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cstate="print"/>
          <a:srcRect/>
          <a:stretch>
            <a:fillRect/>
          </a:stretch>
        </p:blipFill>
        <p:spPr bwMode="auto">
          <a:xfrm>
            <a:off x="910004" y="1045919"/>
            <a:ext cx="3848100" cy="4924425"/>
          </a:xfrm>
          <a:prstGeom prst="rect">
            <a:avLst/>
          </a:prstGeom>
          <a:noFill/>
          <a:ln w="9525">
            <a:noFill/>
            <a:miter lim="800000"/>
            <a:headEnd/>
            <a:tailEnd/>
          </a:ln>
        </p:spPr>
      </p:pic>
      <p:pic>
        <p:nvPicPr>
          <p:cNvPr id="34"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a:xfrm>
            <a:off x="669924" y="1"/>
            <a:ext cx="10850563" cy="1028699"/>
          </a:xfrm>
          <a:prstGeom prst="rect">
            <a:avLst/>
          </a:prstGeom>
        </p:spPr>
        <p:txBody>
          <a:bodyPr vert="horz" lIns="90000" tIns="46800" rIns="90000" bIns="46800" rtlCol="0" anchor="b" anchorCtr="0">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4000" b="1" i="0" u="none" strike="noStrike" kern="1200" cap="none" spc="300" normalizeH="0" baseline="0" noProof="0" dirty="0" smtClean="0">
                <a:ln>
                  <a:noFill/>
                </a:ln>
                <a:solidFill>
                  <a:srgbClr val="262626"/>
                </a:solidFill>
                <a:effectLst/>
                <a:uLnTx/>
                <a:uFillTx/>
                <a:latin typeface="+mn-ea"/>
                <a:ea typeface="+mn-ea"/>
                <a:cs typeface="+mj-cs"/>
              </a:rPr>
              <a:t>留抵退税额的计算</a:t>
            </a:r>
            <a:endParaRPr kumimoji="0" lang="zh-CN" altLang="en-US" sz="4000" b="1" i="0" u="none" strike="noStrike" kern="1200" cap="none" spc="300" normalizeH="0" baseline="0" noProof="0" dirty="0">
              <a:ln>
                <a:noFill/>
              </a:ln>
              <a:solidFill>
                <a:srgbClr val="262626"/>
              </a:solidFill>
              <a:effectLst/>
              <a:uLnTx/>
              <a:uFillTx/>
              <a:latin typeface="+mn-ea"/>
              <a:ea typeface="+mn-ea"/>
              <a:cs typeface="+mj-cs"/>
            </a:endParaRPr>
          </a:p>
        </p:txBody>
      </p:sp>
      <p:sp>
        <p:nvSpPr>
          <p:cNvPr id="15" name="灯片编号占位符 3"/>
          <p:cNvSpPr>
            <a:spLocks noGrp="1"/>
          </p:cNvSpPr>
          <p:nvPr>
            <p:ph type="sldNum" sz="quarter" idx="12"/>
          </p:nvPr>
        </p:nvSpPr>
        <p:spPr>
          <a:xfrm>
            <a:off x="8610599" y="6235700"/>
            <a:ext cx="2909888" cy="206381"/>
          </a:xfrm>
        </p:spPr>
        <p:txBody>
          <a:bodyPr>
            <a:normAutofit fontScale="92500" lnSpcReduction="20000"/>
          </a:bodyPr>
          <a:lstStyle/>
          <a:p>
            <a:fld id="{5DD3DB80-B894-403A-B48E-6FDC1A72010E}" type="slidenum">
              <a:rPr lang="zh-CN" altLang="en-US" smtClean="0">
                <a:latin typeface="+mn-ea"/>
              </a:rPr>
              <a:pPr/>
              <a:t>20</a:t>
            </a:fld>
            <a:endParaRPr lang="zh-CN" altLang="en-US">
              <a:latin typeface="+mn-ea"/>
            </a:endParaRPr>
          </a:p>
        </p:txBody>
      </p:sp>
      <p:grpSp>
        <p:nvGrpSpPr>
          <p:cNvPr id="2" name="58a19e4d-3ceb-45fe-811f-2d64888e435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622901" y="1458485"/>
            <a:ext cx="9914400" cy="3091636"/>
            <a:chOff x="622901" y="1458485"/>
            <a:chExt cx="9914400" cy="3091636"/>
          </a:xfrm>
        </p:grpSpPr>
        <p:sp>
          <p:nvSpPr>
            <p:cNvPr id="21" name="îşḻîḋe"/>
            <p:cNvSpPr/>
            <p:nvPr/>
          </p:nvSpPr>
          <p:spPr>
            <a:xfrm>
              <a:off x="622901" y="1458485"/>
              <a:ext cx="3807575" cy="379105"/>
            </a:xfrm>
            <a:prstGeom prst="rect">
              <a:avLst/>
            </a:prstGeom>
          </p:spPr>
          <p:txBody>
            <a:bodyPr wrap="none" lIns="90000" tIns="46800" rIns="90000" bIns="46800">
              <a:noAutofit/>
            </a:bodyPr>
            <a:lstStyle/>
            <a:p>
              <a:pPr lvl="0" algn="l" defTabSz="913765">
                <a:defRPr/>
              </a:pPr>
              <a:r>
                <a:rPr lang="en-US" altLang="zh-CN" sz="3200" b="1" dirty="0">
                  <a:latin typeface="+mn-ea"/>
                  <a:ea typeface="+mn-ea"/>
                </a:rPr>
                <a:t>（</a:t>
              </a:r>
              <a:r>
                <a:rPr lang="zh-CN" altLang="en-US" sz="3200" b="1" dirty="0">
                  <a:latin typeface="+mn-ea"/>
                  <a:ea typeface="+mn-ea"/>
                </a:rPr>
                <a:t>二</a:t>
              </a:r>
              <a:r>
                <a:rPr lang="en-US" altLang="zh-CN" sz="3200" b="1" dirty="0">
                  <a:latin typeface="+mn-ea"/>
                  <a:ea typeface="+mn-ea"/>
                </a:rPr>
                <a:t>）</a:t>
              </a:r>
              <a:r>
                <a:rPr lang="zh-CN" altLang="en-US" sz="3200" b="1" dirty="0">
                  <a:latin typeface="+mn-ea"/>
                  <a:ea typeface="+mn-ea"/>
                </a:rPr>
                <a:t>增</a:t>
              </a:r>
              <a:r>
                <a:rPr lang="en-US" altLang="zh-CN" sz="3200" b="1" dirty="0">
                  <a:latin typeface="+mn-ea"/>
                  <a:ea typeface="+mn-ea"/>
                </a:rPr>
                <a:t>量留抵税额</a:t>
              </a:r>
            </a:p>
          </p:txBody>
        </p:sp>
        <p:cxnSp>
          <p:nvCxnSpPr>
            <p:cNvPr id="23" name="直接连接符 22"/>
            <p:cNvCxnSpPr/>
            <p:nvPr/>
          </p:nvCxnSpPr>
          <p:spPr>
            <a:xfrm>
              <a:off x="975987" y="4550121"/>
              <a:ext cx="4009231"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4" name="îṥḷiḑe"/>
            <p:cNvSpPr txBox="1"/>
            <p:nvPr/>
          </p:nvSpPr>
          <p:spPr>
            <a:xfrm>
              <a:off x="1057136" y="3272689"/>
              <a:ext cx="3807575" cy="837226"/>
            </a:xfrm>
            <a:prstGeom prst="rect">
              <a:avLst/>
            </a:prstGeom>
            <a:noFill/>
          </p:spPr>
          <p:txBody>
            <a:bodyPr wrap="square" lIns="90000" tIns="46800" rIns="90000" bIns="46800" anchor="t" anchorCtr="0">
              <a:noAutofit/>
            </a:bodyPr>
            <a:lstStyle/>
            <a:p>
              <a:pPr marL="171450" indent="-171450" algn="l">
                <a:lnSpc>
                  <a:spcPct val="150000"/>
                </a:lnSpc>
                <a:buFont typeface="Arial" panose="020B0604020202020204" pitchFamily="34" charset="0"/>
                <a:buChar char="•"/>
              </a:pPr>
              <a:r>
                <a:rPr lang="en-US" altLang="zh-CN" dirty="0">
                  <a:latin typeface="+mn-ea"/>
                  <a:ea typeface="+mn-ea"/>
                </a:rPr>
                <a:t>当期期末留抵税额</a:t>
              </a:r>
              <a:r>
                <a:rPr lang="zh-CN" altLang="en-US" dirty="0">
                  <a:latin typeface="+mn-ea"/>
                  <a:ea typeface="+mn-ea"/>
                </a:rPr>
                <a:t>减</a:t>
              </a:r>
              <a:r>
                <a:rPr lang="en-US" altLang="zh-CN" dirty="0">
                  <a:latin typeface="+mn-ea"/>
                  <a:ea typeface="+mn-ea"/>
                </a:rPr>
                <a:t>2019年3月31日</a:t>
              </a:r>
              <a:r>
                <a:rPr lang="zh-CN" altLang="en-US" dirty="0">
                  <a:latin typeface="+mn-ea"/>
                  <a:ea typeface="+mn-ea"/>
                </a:rPr>
                <a:t>期末</a:t>
              </a:r>
              <a:r>
                <a:rPr lang="en-US" altLang="zh-CN" dirty="0">
                  <a:latin typeface="+mn-ea"/>
                  <a:ea typeface="+mn-ea"/>
                </a:rPr>
                <a:t>留抵税额</a:t>
              </a:r>
            </a:p>
          </p:txBody>
        </p:sp>
        <p:sp>
          <p:nvSpPr>
            <p:cNvPr id="25" name="íşľïdè"/>
            <p:cNvSpPr/>
            <p:nvPr/>
          </p:nvSpPr>
          <p:spPr>
            <a:xfrm>
              <a:off x="1109890" y="2647401"/>
              <a:ext cx="3807575" cy="379105"/>
            </a:xfrm>
            <a:prstGeom prst="rect">
              <a:avLst/>
            </a:prstGeom>
          </p:spPr>
          <p:txBody>
            <a:bodyPr wrap="none" lIns="90000" tIns="46800" rIns="90000" bIns="46800">
              <a:noAutofit/>
            </a:bodyPr>
            <a:lstStyle/>
            <a:p>
              <a:pPr lvl="0" algn="l" defTabSz="913765">
                <a:defRPr/>
              </a:pPr>
              <a:r>
                <a:rPr lang="en-US" altLang="zh-CN" sz="2000" b="1" dirty="0">
                  <a:latin typeface="+mn-ea"/>
                  <a:ea typeface="+mn-ea"/>
                </a:rPr>
                <a:t>1.获得一次性存量留抵退税前</a:t>
              </a:r>
            </a:p>
          </p:txBody>
        </p:sp>
        <p:sp>
          <p:nvSpPr>
            <p:cNvPr id="26" name="ísḻíďé"/>
            <p:cNvSpPr txBox="1"/>
            <p:nvPr/>
          </p:nvSpPr>
          <p:spPr>
            <a:xfrm>
              <a:off x="6729726" y="3272702"/>
              <a:ext cx="3807575" cy="837226"/>
            </a:xfrm>
            <a:prstGeom prst="rect">
              <a:avLst/>
            </a:prstGeom>
            <a:noFill/>
          </p:spPr>
          <p:txBody>
            <a:bodyPr wrap="square" lIns="90000" tIns="46800" rIns="90000" bIns="46800" anchor="t" anchorCtr="0">
              <a:normAutofit/>
            </a:bodyPr>
            <a:lstStyle/>
            <a:p>
              <a:pPr marL="171450" indent="-171450" algn="ctr">
                <a:lnSpc>
                  <a:spcPct val="150000"/>
                </a:lnSpc>
                <a:buFont typeface="Arial" panose="020B0604020202020204" pitchFamily="34" charset="0"/>
                <a:buChar char="•"/>
              </a:pPr>
              <a:r>
                <a:rPr lang="en-US" altLang="zh-CN" dirty="0">
                  <a:latin typeface="+mn-ea"/>
                  <a:ea typeface="+mn-ea"/>
                </a:rPr>
                <a:t>当期期末留抵税额</a:t>
              </a:r>
            </a:p>
          </p:txBody>
        </p:sp>
        <p:sp>
          <p:nvSpPr>
            <p:cNvPr id="27" name="îṧḷîḋe"/>
            <p:cNvSpPr/>
            <p:nvPr/>
          </p:nvSpPr>
          <p:spPr>
            <a:xfrm>
              <a:off x="6636116" y="2641725"/>
              <a:ext cx="3807575" cy="379105"/>
            </a:xfrm>
            <a:prstGeom prst="rect">
              <a:avLst/>
            </a:prstGeom>
          </p:spPr>
          <p:txBody>
            <a:bodyPr wrap="none" lIns="90000" tIns="46800" rIns="90000" bIns="46800">
              <a:noAutofit/>
            </a:bodyPr>
            <a:lstStyle/>
            <a:p>
              <a:pPr lvl="0" algn="r" defTabSz="913765">
                <a:defRPr/>
              </a:pPr>
              <a:r>
                <a:rPr lang="en-US" altLang="zh-CN" sz="2000" b="1" dirty="0">
                  <a:latin typeface="+mn-ea"/>
                  <a:ea typeface="+mn-ea"/>
                </a:rPr>
                <a:t>2.获得一次性存量留抵退税后</a:t>
              </a:r>
            </a:p>
          </p:txBody>
        </p:sp>
      </p:grpSp>
      <p:sp>
        <p:nvSpPr>
          <p:cNvPr id="37" name="文本框 2"/>
          <p:cNvSpPr txBox="1"/>
          <p:nvPr/>
        </p:nvSpPr>
        <p:spPr>
          <a:xfrm>
            <a:off x="6810754" y="4880826"/>
            <a:ext cx="4387215" cy="1198880"/>
          </a:xfrm>
          <a:prstGeom prst="rect">
            <a:avLst/>
          </a:prstGeom>
          <a:noFill/>
        </p:spPr>
        <p:txBody>
          <a:bodyPr wrap="square" rtlCol="0">
            <a:spAutoFit/>
          </a:bodyPr>
          <a:lstStyle/>
          <a:p>
            <a:pPr algn="ctr" fontAlgn="auto">
              <a:lnSpc>
                <a:spcPct val="200000"/>
              </a:lnSpc>
            </a:pPr>
            <a:r>
              <a:rPr lang="zh-CN" altLang="en-US" b="1" dirty="0">
                <a:solidFill>
                  <a:srgbClr val="FF0000"/>
                </a:solidFill>
                <a:latin typeface="+mn-ea"/>
                <a:ea typeface="+mn-ea"/>
              </a:rPr>
              <a:t>增量留抵税额=申请退税当期期末留抵税额-存量留抵税额</a:t>
            </a:r>
          </a:p>
        </p:txBody>
      </p:sp>
      <p:sp>
        <p:nvSpPr>
          <p:cNvPr id="38" name="文本框 6"/>
          <p:cNvSpPr txBox="1"/>
          <p:nvPr/>
        </p:nvSpPr>
        <p:spPr>
          <a:xfrm>
            <a:off x="1206300" y="4872407"/>
            <a:ext cx="5259070" cy="1337945"/>
          </a:xfrm>
          <a:prstGeom prst="rect">
            <a:avLst/>
          </a:prstGeom>
          <a:noFill/>
        </p:spPr>
        <p:txBody>
          <a:bodyPr wrap="square" rtlCol="0">
            <a:spAutoFit/>
          </a:bodyPr>
          <a:lstStyle/>
          <a:p>
            <a:pPr fontAlgn="auto">
              <a:lnSpc>
                <a:spcPct val="150000"/>
              </a:lnSpc>
            </a:pPr>
            <a:r>
              <a:rPr lang="en-US" altLang="zh-CN" dirty="0">
                <a:latin typeface="+mn-ea"/>
                <a:ea typeface="+mn-ea"/>
              </a:rPr>
              <a:t>3.</a:t>
            </a:r>
            <a:r>
              <a:rPr lang="zh-CN" altLang="en-US" dirty="0">
                <a:latin typeface="+mn-ea"/>
                <a:ea typeface="+mn-ea"/>
              </a:rPr>
              <a:t>2019年4月1日以后新设立的纳税人，2019年3月的期末留抵税额为零，其增量留抵税额</a:t>
            </a:r>
            <a:r>
              <a:rPr lang="en-US" altLang="zh-CN" dirty="0">
                <a:latin typeface="+mn-ea"/>
                <a:ea typeface="+mn-ea"/>
              </a:rPr>
              <a:t>=</a:t>
            </a:r>
            <a:r>
              <a:rPr lang="zh-CN" altLang="en-US" dirty="0">
                <a:latin typeface="+mn-ea"/>
                <a:ea typeface="+mn-ea"/>
              </a:rPr>
              <a:t>当期期末留抵税额</a:t>
            </a:r>
          </a:p>
        </p:txBody>
      </p:sp>
      <p:pic>
        <p:nvPicPr>
          <p:cNvPr id="13" name="图片 2"/>
          <p:cNvPicPr>
            <a:picLocks noChangeAspect="1"/>
          </p:cNvPicPr>
          <p:nvPr/>
        </p:nvPicPr>
        <p:blipFill>
          <a:blip r:embed="rId4"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五边形 1"/>
          <p:cNvSpPr/>
          <p:nvPr/>
        </p:nvSpPr>
        <p:spPr>
          <a:xfrm>
            <a:off x="0" y="452438"/>
            <a:ext cx="5135563" cy="500062"/>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000">
              <a:solidFill>
                <a:srgbClr val="FFFFFF"/>
              </a:solidFill>
              <a:latin typeface="Calibri" panose="020F0502020204030204"/>
              <a:ea typeface="宋体" panose="02010600030101010101" pitchFamily="2" charset="-122"/>
            </a:endParaRPr>
          </a:p>
        </p:txBody>
      </p:sp>
      <p:sp>
        <p:nvSpPr>
          <p:cNvPr id="19" name="标题 1"/>
          <p:cNvSpPr txBox="1"/>
          <p:nvPr/>
        </p:nvSpPr>
        <p:spPr>
          <a:xfrm>
            <a:off x="47625" y="473075"/>
            <a:ext cx="5019675" cy="423863"/>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defTabSz="1219200" fontAlgn="auto">
              <a:spcAft>
                <a:spcPts val="0"/>
              </a:spcAft>
              <a:defRPr/>
            </a:pPr>
            <a:r>
              <a:rPr lang="en-US" altLang="zh-CN" sz="2400" b="1" dirty="0" smtClean="0">
                <a:solidFill>
                  <a:srgbClr val="FFFFFF"/>
                </a:solidFill>
              </a:rPr>
              <a:t> </a:t>
            </a:r>
            <a:r>
              <a:rPr lang="zh-CN" altLang="en-US" sz="2400" b="1" dirty="0" smtClean="0">
                <a:solidFill>
                  <a:srgbClr val="FFFFFF"/>
                </a:solidFill>
              </a:rPr>
              <a:t>二、可退税额的计算</a:t>
            </a:r>
            <a:endParaRPr lang="zh-CN" altLang="en-US" sz="2400" b="1" dirty="0">
              <a:solidFill>
                <a:srgbClr val="FFFFFF"/>
              </a:solidFill>
              <a:sym typeface="+mn-ea"/>
            </a:endParaRPr>
          </a:p>
        </p:txBody>
      </p:sp>
      <p:sp>
        <p:nvSpPr>
          <p:cNvPr id="22" name="矩形: 一个圆顶角，剪去另一个顶角 21"/>
          <p:cNvSpPr/>
          <p:nvPr/>
        </p:nvSpPr>
        <p:spPr>
          <a:xfrm rot="16200000">
            <a:off x="4117975" y="-954087"/>
            <a:ext cx="5062537" cy="10218738"/>
          </a:xfrm>
          <a:prstGeom prst="snipRoundRect">
            <a:avLst>
              <a:gd name="adj1" fmla="val 16667"/>
              <a:gd name="adj2" fmla="val 7741"/>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000">
              <a:solidFill>
                <a:srgbClr val="FFFFFF"/>
              </a:solidFill>
              <a:latin typeface="Calibri" panose="020F0502020204030204"/>
              <a:ea typeface="宋体" panose="02010600030101010101" pitchFamily="2" charset="-122"/>
            </a:endParaRPr>
          </a:p>
        </p:txBody>
      </p:sp>
      <p:grpSp>
        <p:nvGrpSpPr>
          <p:cNvPr id="2" name="组合 14"/>
          <p:cNvGrpSpPr/>
          <p:nvPr/>
        </p:nvGrpSpPr>
        <p:grpSpPr bwMode="auto">
          <a:xfrm>
            <a:off x="360363" y="1152525"/>
            <a:ext cx="2374900" cy="950913"/>
            <a:chOff x="6743352" y="138729"/>
            <a:chExt cx="1008112" cy="1955963"/>
          </a:xfrm>
        </p:grpSpPr>
        <p:sp>
          <p:nvSpPr>
            <p:cNvPr id="16" name="箭头: 下 15"/>
            <p:cNvSpPr/>
            <p:nvPr/>
          </p:nvSpPr>
          <p:spPr>
            <a:xfrm>
              <a:off x="6743352" y="138729"/>
              <a:ext cx="1008112" cy="1955963"/>
            </a:xfrm>
            <a:prstGeom prst="downArrow">
              <a:avLst>
                <a:gd name="adj1" fmla="val 10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000">
                <a:solidFill>
                  <a:srgbClr val="FFFFFF"/>
                </a:solidFill>
                <a:latin typeface="Calibri" panose="020F0502020204030204"/>
                <a:ea typeface="宋体" panose="02010600030101010101" pitchFamily="2" charset="-122"/>
              </a:endParaRPr>
            </a:p>
          </p:txBody>
        </p:sp>
        <p:sp>
          <p:nvSpPr>
            <p:cNvPr id="26633" name="矩形 17"/>
            <p:cNvSpPr>
              <a:spLocks noChangeArrowheads="1"/>
            </p:cNvSpPr>
            <p:nvPr/>
          </p:nvSpPr>
          <p:spPr bwMode="auto">
            <a:xfrm>
              <a:off x="6743352" y="286379"/>
              <a:ext cx="1008112" cy="820263"/>
            </a:xfrm>
            <a:prstGeom prst="rect">
              <a:avLst/>
            </a:prstGeom>
            <a:noFill/>
            <a:ln w="9525">
              <a:noFill/>
              <a:miter lim="800000"/>
            </a:ln>
          </p:spPr>
          <p:txBody>
            <a:bodyPr>
              <a:spAutoFit/>
            </a:bodyPr>
            <a:lstStyle/>
            <a:p>
              <a:pPr algn="ctr" defTabSz="1217930"/>
              <a:r>
                <a:rPr lang="zh-CN" altLang="en-US" sz="2000" b="1">
                  <a:solidFill>
                    <a:srgbClr val="FFFFFF"/>
                  </a:solidFill>
                  <a:latin typeface="微软雅黑" panose="020B0503020204020204" pitchFamily="34" charset="-122"/>
                  <a:ea typeface="微软雅黑" panose="020B0503020204020204" pitchFamily="34" charset="-122"/>
                </a:rPr>
                <a:t>增量留抵税额</a:t>
              </a:r>
            </a:p>
          </p:txBody>
        </p:sp>
      </p:grpSp>
      <p:sp>
        <p:nvSpPr>
          <p:cNvPr id="26630" name="文本框 7"/>
          <p:cNvSpPr txBox="1">
            <a:spLocks noChangeArrowheads="1"/>
          </p:cNvSpPr>
          <p:nvPr/>
        </p:nvSpPr>
        <p:spPr bwMode="auto">
          <a:xfrm>
            <a:off x="2744788" y="1192213"/>
            <a:ext cx="8027987" cy="706437"/>
          </a:xfrm>
          <a:prstGeom prst="rect">
            <a:avLst/>
          </a:prstGeom>
          <a:noFill/>
          <a:ln w="9525">
            <a:noFill/>
            <a:miter lim="800000"/>
          </a:ln>
        </p:spPr>
        <p:txBody>
          <a:bodyPr>
            <a:spAutoFit/>
          </a:bodyPr>
          <a:lstStyle/>
          <a:p>
            <a:pPr defTabSz="913130"/>
            <a:endParaRPr lang="zh-CN" altLang="en-US" sz="2000" b="1">
              <a:solidFill>
                <a:srgbClr val="0070C0"/>
              </a:solidFill>
              <a:latin typeface="微软雅黑" panose="020B0503020204020204" pitchFamily="34" charset="-122"/>
              <a:ea typeface="微软雅黑" panose="020B0503020204020204" pitchFamily="34" charset="-122"/>
            </a:endParaRPr>
          </a:p>
          <a:p>
            <a:pPr defTabSz="913130"/>
            <a:endParaRPr lang="zh-CN" altLang="en-US" sz="2000" b="1">
              <a:solidFill>
                <a:srgbClr val="0070C0"/>
              </a:solidFill>
              <a:latin typeface="微软雅黑" panose="020B0503020204020204" pitchFamily="34" charset="-122"/>
              <a:ea typeface="微软雅黑" panose="020B0503020204020204" pitchFamily="34" charset="-122"/>
            </a:endParaRPr>
          </a:p>
        </p:txBody>
      </p:sp>
      <p:sp>
        <p:nvSpPr>
          <p:cNvPr id="13" name="矩形: 圆角 12"/>
          <p:cNvSpPr/>
          <p:nvPr/>
        </p:nvSpPr>
        <p:spPr>
          <a:xfrm>
            <a:off x="2349500" y="2308225"/>
            <a:ext cx="9167813" cy="3221038"/>
          </a:xfrm>
          <a:prstGeom prst="roundRect">
            <a:avLst>
              <a:gd name="adj" fmla="val 1968"/>
            </a:avLst>
          </a:prstGeom>
          <a:gradFill>
            <a:gsLst>
              <a:gs pos="0">
                <a:schemeClr val="bg1"/>
              </a:gs>
              <a:gs pos="100000">
                <a:srgbClr val="D5DDE8">
                  <a:alpha val="0"/>
                </a:srgbClr>
              </a:gs>
            </a:gsLst>
            <a:lin ang="5400000" scaled="1"/>
          </a:gradFill>
          <a:ln>
            <a:noFill/>
          </a:ln>
          <a:effectLst>
            <a:outerShdw blurRad="584200" dist="203200" dir="5400000" sx="92000" sy="92000" algn="ctr" rotWithShape="0">
              <a:srgbClr val="B7C6DB">
                <a:alpha val="21961"/>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ts val="0"/>
              </a:spcBef>
              <a:spcAft>
                <a:spcPts val="0"/>
              </a:spcAft>
              <a:defRPr/>
            </a:pPr>
            <a:r>
              <a:rPr lang="zh-CN" altLang="en-US" sz="2400" b="1" dirty="0">
                <a:solidFill>
                  <a:schemeClr val="tx1"/>
                </a:solidFill>
                <a:latin typeface="+mn-ea"/>
              </a:rPr>
              <a:t>例如：</a:t>
            </a:r>
            <a:r>
              <a:rPr lang="en-US" altLang="zh-CN" sz="2400" dirty="0">
                <a:solidFill>
                  <a:schemeClr val="tx1"/>
                </a:solidFill>
                <a:latin typeface="+mn-ea"/>
              </a:rPr>
              <a:t>A</a:t>
            </a:r>
            <a:r>
              <a:rPr lang="zh-CN" altLang="en-US" sz="2400" dirty="0">
                <a:solidFill>
                  <a:schemeClr val="tx1"/>
                </a:solidFill>
                <a:latin typeface="+mn-ea"/>
              </a:rPr>
              <a:t>公司</a:t>
            </a:r>
            <a:r>
              <a:rPr lang="en-US" altLang="zh-CN" sz="2400" dirty="0">
                <a:solidFill>
                  <a:schemeClr val="tx1"/>
                </a:solidFill>
                <a:latin typeface="+mn-ea"/>
              </a:rPr>
              <a:t>2019</a:t>
            </a:r>
            <a:r>
              <a:rPr lang="zh-CN" altLang="en-US" sz="2400" dirty="0">
                <a:solidFill>
                  <a:schemeClr val="tx1"/>
                </a:solidFill>
                <a:latin typeface="+mn-ea"/>
              </a:rPr>
              <a:t>年</a:t>
            </a:r>
            <a:r>
              <a:rPr lang="en-US" altLang="zh-CN" sz="2400" dirty="0">
                <a:solidFill>
                  <a:schemeClr val="tx1"/>
                </a:solidFill>
                <a:latin typeface="+mn-ea"/>
              </a:rPr>
              <a:t>3</a:t>
            </a:r>
            <a:r>
              <a:rPr lang="zh-CN" altLang="en-US" sz="2400" dirty="0">
                <a:solidFill>
                  <a:schemeClr val="tx1"/>
                </a:solidFill>
                <a:latin typeface="+mn-ea"/>
              </a:rPr>
              <a:t>月</a:t>
            </a:r>
            <a:r>
              <a:rPr lang="en-US" altLang="zh-CN" sz="2400" dirty="0">
                <a:solidFill>
                  <a:schemeClr val="tx1"/>
                </a:solidFill>
                <a:latin typeface="+mn-ea"/>
              </a:rPr>
              <a:t>31</a:t>
            </a:r>
            <a:r>
              <a:rPr lang="zh-CN" altLang="en-US" sz="2400" dirty="0">
                <a:solidFill>
                  <a:schemeClr val="tx1"/>
                </a:solidFill>
                <a:latin typeface="+mn-ea"/>
              </a:rPr>
              <a:t>日的期末留抵税额为</a:t>
            </a:r>
            <a:r>
              <a:rPr lang="en-US" altLang="zh-CN" sz="2400" b="1" dirty="0">
                <a:solidFill>
                  <a:schemeClr val="tx1"/>
                </a:solidFill>
                <a:latin typeface="+mn-ea"/>
              </a:rPr>
              <a:t>100</a:t>
            </a:r>
            <a:r>
              <a:rPr lang="zh-CN" altLang="en-US" sz="2400" b="1" dirty="0">
                <a:solidFill>
                  <a:schemeClr val="tx1"/>
                </a:solidFill>
                <a:latin typeface="+mn-ea"/>
              </a:rPr>
              <a:t>万</a:t>
            </a:r>
            <a:r>
              <a:rPr lang="zh-CN" altLang="en-US" sz="2400" dirty="0">
                <a:solidFill>
                  <a:schemeClr val="tx1"/>
                </a:solidFill>
                <a:latin typeface="+mn-ea"/>
              </a:rPr>
              <a:t>元，</a:t>
            </a:r>
            <a:r>
              <a:rPr lang="en-US" altLang="zh-CN" sz="2400" dirty="0">
                <a:solidFill>
                  <a:schemeClr val="tx1"/>
                </a:solidFill>
                <a:latin typeface="+mn-ea"/>
              </a:rPr>
              <a:t>2022</a:t>
            </a:r>
            <a:r>
              <a:rPr lang="zh-CN" altLang="en-US" sz="2400" dirty="0">
                <a:solidFill>
                  <a:schemeClr val="tx1"/>
                </a:solidFill>
                <a:latin typeface="+mn-ea"/>
              </a:rPr>
              <a:t>年</a:t>
            </a:r>
            <a:r>
              <a:rPr lang="en-US" altLang="zh-CN" sz="2400" dirty="0">
                <a:solidFill>
                  <a:schemeClr val="tx1"/>
                </a:solidFill>
                <a:latin typeface="+mn-ea"/>
              </a:rPr>
              <a:t>5</a:t>
            </a:r>
            <a:r>
              <a:rPr lang="zh-CN" altLang="en-US" sz="2400" dirty="0">
                <a:solidFill>
                  <a:schemeClr val="tx1"/>
                </a:solidFill>
                <a:latin typeface="+mn-ea"/>
              </a:rPr>
              <a:t>月</a:t>
            </a:r>
            <a:r>
              <a:rPr lang="en-US" altLang="zh-CN" sz="2400" dirty="0">
                <a:solidFill>
                  <a:schemeClr val="tx1"/>
                </a:solidFill>
                <a:latin typeface="+mn-ea"/>
              </a:rPr>
              <a:t>31</a:t>
            </a:r>
            <a:r>
              <a:rPr lang="zh-CN" altLang="en-US" sz="2400" dirty="0">
                <a:solidFill>
                  <a:schemeClr val="tx1"/>
                </a:solidFill>
                <a:latin typeface="+mn-ea"/>
              </a:rPr>
              <a:t>日的期末留抵税额为</a:t>
            </a:r>
            <a:r>
              <a:rPr lang="en-US" altLang="zh-CN" sz="2400" b="1" dirty="0">
                <a:solidFill>
                  <a:schemeClr val="tx1"/>
                </a:solidFill>
                <a:latin typeface="+mn-ea"/>
              </a:rPr>
              <a:t>120</a:t>
            </a:r>
            <a:r>
              <a:rPr lang="zh-CN" altLang="en-US" sz="2400" b="1" dirty="0">
                <a:solidFill>
                  <a:schemeClr val="tx1"/>
                </a:solidFill>
                <a:latin typeface="+mn-ea"/>
              </a:rPr>
              <a:t>万</a:t>
            </a:r>
            <a:r>
              <a:rPr lang="zh-CN" altLang="en-US" sz="2400" dirty="0">
                <a:solidFill>
                  <a:schemeClr val="tx1"/>
                </a:solidFill>
                <a:latin typeface="+mn-ea"/>
              </a:rPr>
              <a:t>元，在</a:t>
            </a:r>
            <a:r>
              <a:rPr lang="en-US" altLang="zh-CN" sz="2400" dirty="0">
                <a:solidFill>
                  <a:schemeClr val="tx1"/>
                </a:solidFill>
                <a:latin typeface="+mn-ea"/>
              </a:rPr>
              <a:t>6</a:t>
            </a:r>
            <a:r>
              <a:rPr lang="zh-CN" altLang="en-US" sz="2400" dirty="0">
                <a:solidFill>
                  <a:schemeClr val="tx1"/>
                </a:solidFill>
                <a:latin typeface="+mn-ea"/>
              </a:rPr>
              <a:t>月纳税申报期申请增量留抵退税时，如果此前未获得一次性存量留抵退税，该纳税人的增量留抵税额为</a:t>
            </a:r>
            <a:r>
              <a:rPr lang="en-US" altLang="zh-CN" sz="2400" b="1" dirty="0">
                <a:solidFill>
                  <a:schemeClr val="tx1"/>
                </a:solidFill>
                <a:latin typeface="+mn-ea"/>
              </a:rPr>
              <a:t>20</a:t>
            </a:r>
            <a:r>
              <a:rPr lang="zh-CN" altLang="en-US" sz="2400" b="1" dirty="0">
                <a:solidFill>
                  <a:schemeClr val="tx1"/>
                </a:solidFill>
                <a:latin typeface="+mn-ea"/>
              </a:rPr>
              <a:t>万</a:t>
            </a:r>
            <a:r>
              <a:rPr lang="zh-CN" altLang="en-US" sz="2400" dirty="0">
                <a:solidFill>
                  <a:schemeClr val="tx1"/>
                </a:solidFill>
                <a:latin typeface="+mn-ea"/>
              </a:rPr>
              <a:t>元（</a:t>
            </a:r>
            <a:r>
              <a:rPr lang="en-US" altLang="zh-CN" sz="2400" dirty="0">
                <a:solidFill>
                  <a:schemeClr val="tx1"/>
                </a:solidFill>
                <a:latin typeface="+mn-ea"/>
              </a:rPr>
              <a:t>120-100</a:t>
            </a:r>
            <a:r>
              <a:rPr lang="zh-CN" altLang="en-US" sz="2400" dirty="0">
                <a:solidFill>
                  <a:schemeClr val="tx1"/>
                </a:solidFill>
                <a:latin typeface="+mn-ea"/>
              </a:rPr>
              <a:t>）；如果此前已获得一次性存量留抵退税，该企业的增量留抵税额就为期末留抵税额</a:t>
            </a:r>
            <a:r>
              <a:rPr lang="en-US" altLang="zh-CN" sz="2400" b="1" dirty="0">
                <a:solidFill>
                  <a:schemeClr val="tx1"/>
                </a:solidFill>
                <a:latin typeface="+mn-ea"/>
              </a:rPr>
              <a:t>120</a:t>
            </a:r>
            <a:r>
              <a:rPr lang="zh-CN" altLang="en-US" sz="2400" b="1" dirty="0">
                <a:solidFill>
                  <a:schemeClr val="tx1"/>
                </a:solidFill>
                <a:latin typeface="+mn-ea"/>
              </a:rPr>
              <a:t>万</a:t>
            </a:r>
            <a:r>
              <a:rPr lang="zh-CN" altLang="en-US" sz="2400" dirty="0">
                <a:solidFill>
                  <a:schemeClr val="tx1"/>
                </a:solidFill>
                <a:latin typeface="+mn-ea"/>
              </a:rPr>
              <a:t>元。</a:t>
            </a:r>
          </a:p>
          <a:p>
            <a:pPr fontAlgn="auto">
              <a:lnSpc>
                <a:spcPct val="150000"/>
              </a:lnSpc>
              <a:spcBef>
                <a:spcPts val="0"/>
              </a:spcBef>
              <a:spcAft>
                <a:spcPts val="0"/>
              </a:spcAft>
              <a:defRPr/>
            </a:pPr>
            <a:endParaRPr lang="zh-CN" altLang="en-US" dirty="0">
              <a:solidFill>
                <a:schemeClr val="tx1"/>
              </a:solidFill>
              <a:latin typeface="+mn-ea"/>
            </a:endParaRPr>
          </a:p>
        </p:txBody>
      </p:sp>
      <p:pic>
        <p:nvPicPr>
          <p:cNvPr id="10"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íṥḻiḑè"/>
          <p:cNvSpPr/>
          <p:nvPr/>
        </p:nvSpPr>
        <p:spPr>
          <a:xfrm>
            <a:off x="814139" y="2553299"/>
            <a:ext cx="2541000" cy="562912"/>
          </a:xfrm>
          <a:prstGeom prst="rect">
            <a:avLst/>
          </a:prstGeom>
          <a:noFill/>
        </p:spPr>
        <p:txBody>
          <a:bodyPr wrap="none" anchor="ctr">
            <a:normAutofit lnSpcReduction="10000"/>
          </a:bodyPr>
          <a:lstStyle/>
          <a:p>
            <a:pPr algn="ctr"/>
            <a:r>
              <a:rPr lang="en-US" altLang="zh-CN" sz="3200" b="1" dirty="0">
                <a:latin typeface="+mn-ea"/>
                <a:ea typeface="+mn-ea"/>
              </a:rPr>
              <a:t>进项构成比例</a:t>
            </a:r>
          </a:p>
          <a:p>
            <a:pPr algn="ctr"/>
            <a:endParaRPr lang="en-US" altLang="zh-CN" sz="3200" b="1" dirty="0">
              <a:latin typeface="+mn-ea"/>
              <a:ea typeface="+mn-ea"/>
            </a:endParaRPr>
          </a:p>
        </p:txBody>
      </p:sp>
      <p:grpSp>
        <p:nvGrpSpPr>
          <p:cNvPr id="2" name="í$lïḑê"/>
          <p:cNvGrpSpPr/>
          <p:nvPr/>
        </p:nvGrpSpPr>
        <p:grpSpPr>
          <a:xfrm>
            <a:off x="4770733" y="1672841"/>
            <a:ext cx="6749754" cy="663248"/>
            <a:chOff x="4770733" y="1139750"/>
            <a:chExt cx="6749754" cy="663248"/>
          </a:xfrm>
        </p:grpSpPr>
        <p:sp>
          <p:nvSpPr>
            <p:cNvPr id="14" name="i$ḷïďê"/>
            <p:cNvSpPr/>
            <p:nvPr/>
          </p:nvSpPr>
          <p:spPr bwMode="auto">
            <a:xfrm>
              <a:off x="5008132" y="1139750"/>
              <a:ext cx="6512355" cy="663248"/>
            </a:xfrm>
            <a:prstGeom prst="roundRect">
              <a:avLst/>
            </a:prstGeom>
            <a:solidFill>
              <a:schemeClr val="bg1">
                <a:lumMod val="95000"/>
              </a:schemeClr>
            </a:solidFill>
            <a:ln w="38100">
              <a:noFill/>
            </a:ln>
          </p:spPr>
          <p:style>
            <a:lnRef idx="2">
              <a:schemeClr val="dk1"/>
            </a:lnRef>
            <a:fillRef idx="1">
              <a:schemeClr val="lt1"/>
            </a:fillRef>
            <a:effectRef idx="0">
              <a:schemeClr val="dk1"/>
            </a:effectRef>
            <a:fontRef idx="minor">
              <a:schemeClr val="dk1"/>
            </a:fontRef>
          </p:style>
          <p:txBody>
            <a:bodyPr rtlCol="0" anchor="ctr"/>
            <a:lstStyle/>
            <a:p>
              <a:pPr marL="360045"/>
              <a:r>
                <a:rPr lang="en-US" altLang="zh-CN" sz="2000" dirty="0">
                  <a:latin typeface="+mn-ea"/>
                </a:rPr>
                <a:t>增值税专用发票（含</a:t>
              </a:r>
              <a:r>
                <a:rPr lang="en-US" altLang="zh-CN" sz="2000" dirty="0">
                  <a:solidFill>
                    <a:srgbClr val="FF0000"/>
                  </a:solidFill>
                  <a:latin typeface="+mn-ea"/>
                </a:rPr>
                <a:t>带有“增值税专用发票”字样全面数字化的电子发票</a:t>
              </a:r>
              <a:r>
                <a:rPr lang="en-US" altLang="zh-CN" sz="2000" dirty="0">
                  <a:latin typeface="+mn-ea"/>
                </a:rPr>
                <a:t>、税控机动车销售统一发票）</a:t>
              </a:r>
            </a:p>
          </p:txBody>
        </p:sp>
        <p:sp>
          <p:nvSpPr>
            <p:cNvPr id="15" name="íṣlîḍè"/>
            <p:cNvSpPr/>
            <p:nvPr/>
          </p:nvSpPr>
          <p:spPr bwMode="auto">
            <a:xfrm>
              <a:off x="4770733" y="1233974"/>
              <a:ext cx="474800" cy="474800"/>
            </a:xfrm>
            <a:prstGeom prst="ellipse">
              <a:avLst/>
            </a:prstGeom>
            <a:solidFill>
              <a:schemeClr val="accent1"/>
            </a:solidFill>
            <a:ln w="50800" cmpd="sng">
              <a:solidFill>
                <a:schemeClr val="bg1"/>
              </a:solidFill>
            </a:ln>
          </p:spPr>
          <p:style>
            <a:lnRef idx="2">
              <a:schemeClr val="dk1"/>
            </a:lnRef>
            <a:fillRef idx="1">
              <a:schemeClr val="lt1"/>
            </a:fillRef>
            <a:effectRef idx="0">
              <a:schemeClr val="dk1"/>
            </a:effectRef>
            <a:fontRef idx="minor">
              <a:schemeClr val="dk1"/>
            </a:fontRef>
          </p:style>
          <p:txBody>
            <a:bodyPr wrap="none" rtlCol="0" anchor="ctr">
              <a:normAutofit fontScale="92500" lnSpcReduction="10000"/>
            </a:bodyPr>
            <a:lstStyle/>
            <a:p>
              <a:pPr algn="ctr"/>
              <a:r>
                <a:rPr lang="en-US" altLang="zh-CN" dirty="0">
                  <a:solidFill>
                    <a:schemeClr val="bg1"/>
                  </a:solidFill>
                  <a:latin typeface="+mn-ea"/>
                </a:rPr>
                <a:t>01</a:t>
              </a:r>
              <a:endParaRPr lang="zh-CN" altLang="en-US" dirty="0">
                <a:solidFill>
                  <a:schemeClr val="bg1"/>
                </a:solidFill>
                <a:latin typeface="+mn-ea"/>
              </a:endParaRPr>
            </a:p>
          </p:txBody>
        </p:sp>
      </p:grpSp>
      <p:grpSp>
        <p:nvGrpSpPr>
          <p:cNvPr id="3" name="íṩḻídè"/>
          <p:cNvGrpSpPr/>
          <p:nvPr/>
        </p:nvGrpSpPr>
        <p:grpSpPr>
          <a:xfrm>
            <a:off x="4770733" y="2757998"/>
            <a:ext cx="6749754" cy="663248"/>
            <a:chOff x="4770733" y="1139750"/>
            <a:chExt cx="6749754" cy="663248"/>
          </a:xfrm>
        </p:grpSpPr>
        <p:sp>
          <p:nvSpPr>
            <p:cNvPr id="20" name="ïŝļiḋè"/>
            <p:cNvSpPr/>
            <p:nvPr/>
          </p:nvSpPr>
          <p:spPr bwMode="auto">
            <a:xfrm>
              <a:off x="5008132" y="1139750"/>
              <a:ext cx="6512355" cy="663248"/>
            </a:xfrm>
            <a:prstGeom prst="roundRect">
              <a:avLst/>
            </a:prstGeom>
            <a:solidFill>
              <a:schemeClr val="bg1">
                <a:lumMod val="95000"/>
              </a:schemeClr>
            </a:solidFill>
            <a:ln w="38100">
              <a:noFill/>
            </a:ln>
          </p:spPr>
          <p:style>
            <a:lnRef idx="2">
              <a:schemeClr val="dk1"/>
            </a:lnRef>
            <a:fillRef idx="1">
              <a:schemeClr val="lt1"/>
            </a:fillRef>
            <a:effectRef idx="0">
              <a:schemeClr val="dk1"/>
            </a:effectRef>
            <a:fontRef idx="minor">
              <a:schemeClr val="dk1"/>
            </a:fontRef>
          </p:style>
          <p:txBody>
            <a:bodyPr rtlCol="0" anchor="ctr"/>
            <a:lstStyle/>
            <a:p>
              <a:pPr marL="360045"/>
              <a:r>
                <a:rPr lang="en-US" altLang="zh-CN" sz="2000" dirty="0" smtClean="0">
                  <a:solidFill>
                    <a:srgbClr val="FF0000"/>
                  </a:solidFill>
                  <a:latin typeface="+mn-ea"/>
                </a:rPr>
                <a:t>收费公路通行费增值税电子普通发票</a:t>
              </a:r>
              <a:r>
                <a:rPr lang="zh-CN" altLang="en-US" sz="2000" dirty="0">
                  <a:solidFill>
                    <a:srgbClr val="FF0000"/>
                  </a:solidFill>
                  <a:latin typeface="+mn-ea"/>
                </a:rPr>
                <a:t>（新增）</a:t>
              </a:r>
            </a:p>
          </p:txBody>
        </p:sp>
        <p:sp>
          <p:nvSpPr>
            <p:cNvPr id="21" name="íşḻide"/>
            <p:cNvSpPr/>
            <p:nvPr/>
          </p:nvSpPr>
          <p:spPr bwMode="auto">
            <a:xfrm>
              <a:off x="4770733" y="1233974"/>
              <a:ext cx="474800" cy="474800"/>
            </a:xfrm>
            <a:prstGeom prst="ellipse">
              <a:avLst/>
            </a:prstGeom>
            <a:solidFill>
              <a:schemeClr val="accent1"/>
            </a:solidFill>
            <a:ln w="50800" cmpd="sng">
              <a:solidFill>
                <a:schemeClr val="bg1"/>
              </a:solidFill>
            </a:ln>
          </p:spPr>
          <p:style>
            <a:lnRef idx="2">
              <a:schemeClr val="dk1"/>
            </a:lnRef>
            <a:fillRef idx="1">
              <a:schemeClr val="lt1"/>
            </a:fillRef>
            <a:effectRef idx="0">
              <a:schemeClr val="dk1"/>
            </a:effectRef>
            <a:fontRef idx="minor">
              <a:schemeClr val="dk1"/>
            </a:fontRef>
          </p:style>
          <p:txBody>
            <a:bodyPr wrap="none" rtlCol="0" anchor="ctr">
              <a:normAutofit fontScale="92500" lnSpcReduction="10000"/>
            </a:bodyPr>
            <a:lstStyle/>
            <a:p>
              <a:pPr algn="ctr"/>
              <a:r>
                <a:rPr lang="en-US" altLang="zh-CN" dirty="0">
                  <a:solidFill>
                    <a:schemeClr val="bg1"/>
                  </a:solidFill>
                  <a:latin typeface="+mn-ea"/>
                </a:rPr>
                <a:t>02</a:t>
              </a:r>
              <a:endParaRPr lang="zh-CN" altLang="en-US" dirty="0">
                <a:solidFill>
                  <a:schemeClr val="bg1"/>
                </a:solidFill>
                <a:latin typeface="+mn-ea"/>
              </a:endParaRPr>
            </a:p>
          </p:txBody>
        </p:sp>
      </p:grpSp>
      <p:grpSp>
        <p:nvGrpSpPr>
          <p:cNvPr id="4" name="iṧļîḑê"/>
          <p:cNvGrpSpPr/>
          <p:nvPr/>
        </p:nvGrpSpPr>
        <p:grpSpPr>
          <a:xfrm>
            <a:off x="4770733" y="3843155"/>
            <a:ext cx="6749754" cy="663248"/>
            <a:chOff x="4770733" y="1139750"/>
            <a:chExt cx="6749754" cy="663248"/>
          </a:xfrm>
        </p:grpSpPr>
        <p:sp>
          <p:nvSpPr>
            <p:cNvPr id="24" name="išļíḋé"/>
            <p:cNvSpPr/>
            <p:nvPr/>
          </p:nvSpPr>
          <p:spPr bwMode="auto">
            <a:xfrm>
              <a:off x="5008132" y="1139750"/>
              <a:ext cx="6512355" cy="663248"/>
            </a:xfrm>
            <a:prstGeom prst="roundRect">
              <a:avLst/>
            </a:prstGeom>
            <a:solidFill>
              <a:schemeClr val="bg1">
                <a:lumMod val="95000"/>
              </a:schemeClr>
            </a:solidFill>
            <a:ln w="38100">
              <a:noFill/>
            </a:ln>
          </p:spPr>
          <p:style>
            <a:lnRef idx="2">
              <a:schemeClr val="dk1"/>
            </a:lnRef>
            <a:fillRef idx="1">
              <a:schemeClr val="lt1"/>
            </a:fillRef>
            <a:effectRef idx="0">
              <a:schemeClr val="dk1"/>
            </a:effectRef>
            <a:fontRef idx="minor">
              <a:schemeClr val="dk1"/>
            </a:fontRef>
          </p:style>
          <p:txBody>
            <a:bodyPr rtlCol="0" anchor="ctr"/>
            <a:lstStyle/>
            <a:p>
              <a:pPr marL="360045"/>
              <a:r>
                <a:rPr lang="en-US" altLang="zh-CN" sz="2000" dirty="0">
                  <a:latin typeface="+mn-ea"/>
                </a:rPr>
                <a:t>海关进口增值税专用缴款书</a:t>
              </a:r>
            </a:p>
          </p:txBody>
        </p:sp>
        <p:sp>
          <p:nvSpPr>
            <p:cNvPr id="25" name="íşḻîḑê"/>
            <p:cNvSpPr/>
            <p:nvPr/>
          </p:nvSpPr>
          <p:spPr bwMode="auto">
            <a:xfrm>
              <a:off x="4770733" y="1233974"/>
              <a:ext cx="474800" cy="474800"/>
            </a:xfrm>
            <a:prstGeom prst="ellipse">
              <a:avLst/>
            </a:prstGeom>
            <a:solidFill>
              <a:schemeClr val="accent1"/>
            </a:solidFill>
            <a:ln w="50800" cmpd="sng">
              <a:solidFill>
                <a:schemeClr val="bg1"/>
              </a:solidFill>
            </a:ln>
          </p:spPr>
          <p:style>
            <a:lnRef idx="2">
              <a:schemeClr val="dk1"/>
            </a:lnRef>
            <a:fillRef idx="1">
              <a:schemeClr val="lt1"/>
            </a:fillRef>
            <a:effectRef idx="0">
              <a:schemeClr val="dk1"/>
            </a:effectRef>
            <a:fontRef idx="minor">
              <a:schemeClr val="dk1"/>
            </a:fontRef>
          </p:style>
          <p:txBody>
            <a:bodyPr wrap="none" rtlCol="0" anchor="ctr">
              <a:normAutofit fontScale="92500" lnSpcReduction="10000"/>
            </a:bodyPr>
            <a:lstStyle/>
            <a:p>
              <a:pPr algn="ctr"/>
              <a:r>
                <a:rPr lang="en-US" altLang="zh-CN" dirty="0">
                  <a:solidFill>
                    <a:schemeClr val="bg1"/>
                  </a:solidFill>
                  <a:latin typeface="+mn-ea"/>
                </a:rPr>
                <a:t>03</a:t>
              </a:r>
              <a:endParaRPr lang="zh-CN" altLang="en-US" dirty="0">
                <a:solidFill>
                  <a:schemeClr val="bg1"/>
                </a:solidFill>
                <a:latin typeface="+mn-ea"/>
              </a:endParaRPr>
            </a:p>
          </p:txBody>
        </p:sp>
      </p:grpSp>
      <p:grpSp>
        <p:nvGrpSpPr>
          <p:cNvPr id="5" name="işlíḋé"/>
          <p:cNvGrpSpPr/>
          <p:nvPr/>
        </p:nvGrpSpPr>
        <p:grpSpPr>
          <a:xfrm>
            <a:off x="4770733" y="4928312"/>
            <a:ext cx="6749754" cy="663248"/>
            <a:chOff x="4770733" y="1139750"/>
            <a:chExt cx="6749754" cy="663248"/>
          </a:xfrm>
        </p:grpSpPr>
        <p:sp>
          <p:nvSpPr>
            <p:cNvPr id="27" name="îśḻïdé"/>
            <p:cNvSpPr/>
            <p:nvPr/>
          </p:nvSpPr>
          <p:spPr bwMode="auto">
            <a:xfrm>
              <a:off x="5008132" y="1139750"/>
              <a:ext cx="6512355" cy="663248"/>
            </a:xfrm>
            <a:prstGeom prst="roundRect">
              <a:avLst/>
            </a:prstGeom>
            <a:solidFill>
              <a:schemeClr val="bg1">
                <a:lumMod val="95000"/>
              </a:schemeClr>
            </a:solidFill>
            <a:ln w="38100">
              <a:noFill/>
            </a:ln>
          </p:spPr>
          <p:style>
            <a:lnRef idx="2">
              <a:schemeClr val="dk1"/>
            </a:lnRef>
            <a:fillRef idx="1">
              <a:schemeClr val="lt1"/>
            </a:fillRef>
            <a:effectRef idx="0">
              <a:schemeClr val="dk1"/>
            </a:effectRef>
            <a:fontRef idx="minor">
              <a:schemeClr val="dk1"/>
            </a:fontRef>
          </p:style>
          <p:txBody>
            <a:bodyPr rtlCol="0" anchor="ctr"/>
            <a:lstStyle/>
            <a:p>
              <a:pPr marL="360045"/>
              <a:r>
                <a:rPr lang="en-US" altLang="zh-CN" sz="2000" dirty="0">
                  <a:latin typeface="+mn-ea"/>
                </a:rPr>
                <a:t>解缴税款完税凭证</a:t>
              </a:r>
            </a:p>
          </p:txBody>
        </p:sp>
        <p:sp>
          <p:nvSpPr>
            <p:cNvPr id="28" name="iŝ1íḋê"/>
            <p:cNvSpPr/>
            <p:nvPr/>
          </p:nvSpPr>
          <p:spPr bwMode="auto">
            <a:xfrm>
              <a:off x="4770733" y="1233974"/>
              <a:ext cx="474800" cy="474800"/>
            </a:xfrm>
            <a:prstGeom prst="ellipse">
              <a:avLst/>
            </a:prstGeom>
            <a:solidFill>
              <a:schemeClr val="accent1"/>
            </a:solidFill>
            <a:ln w="50800" cmpd="sng">
              <a:solidFill>
                <a:schemeClr val="bg1"/>
              </a:solidFill>
            </a:ln>
          </p:spPr>
          <p:style>
            <a:lnRef idx="2">
              <a:schemeClr val="dk1"/>
            </a:lnRef>
            <a:fillRef idx="1">
              <a:schemeClr val="lt1"/>
            </a:fillRef>
            <a:effectRef idx="0">
              <a:schemeClr val="dk1"/>
            </a:effectRef>
            <a:fontRef idx="minor">
              <a:schemeClr val="dk1"/>
            </a:fontRef>
          </p:style>
          <p:txBody>
            <a:bodyPr wrap="none" rtlCol="0" anchor="ctr">
              <a:normAutofit fontScale="92500" lnSpcReduction="10000"/>
            </a:bodyPr>
            <a:lstStyle/>
            <a:p>
              <a:pPr algn="ctr"/>
              <a:r>
                <a:rPr lang="en-US" altLang="zh-CN" dirty="0">
                  <a:solidFill>
                    <a:schemeClr val="bg1"/>
                  </a:solidFill>
                  <a:latin typeface="+mn-ea"/>
                </a:rPr>
                <a:t>04</a:t>
              </a:r>
              <a:endParaRPr lang="zh-CN" altLang="en-US" dirty="0">
                <a:solidFill>
                  <a:schemeClr val="bg1"/>
                </a:solidFill>
                <a:latin typeface="+mn-ea"/>
              </a:endParaRPr>
            </a:p>
          </p:txBody>
        </p:sp>
      </p:grpSp>
      <p:sp>
        <p:nvSpPr>
          <p:cNvPr id="29" name="标题 1"/>
          <p:cNvSpPr>
            <a:spLocks noGrp="1"/>
          </p:cNvSpPr>
          <p:nvPr/>
        </p:nvSpPr>
        <p:spPr>
          <a:xfrm>
            <a:off x="669924" y="1"/>
            <a:ext cx="10850563" cy="1028699"/>
          </a:xfrm>
          <a:prstGeom prst="rect">
            <a:avLst/>
          </a:prstGeo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r>
              <a:rPr lang="zh-CN" altLang="en-US" sz="3200">
                <a:latin typeface="+mn-ea"/>
                <a:ea typeface="+mn-ea"/>
                <a:sym typeface="+mn-ea"/>
              </a:rPr>
              <a:t>留抵退税额的计算</a:t>
            </a:r>
            <a:endParaRPr lang="zh-CN" altLang="en-US" sz="3200" dirty="0">
              <a:latin typeface="+mn-ea"/>
              <a:ea typeface="+mn-ea"/>
            </a:endParaRPr>
          </a:p>
        </p:txBody>
      </p:sp>
      <p:sp>
        <p:nvSpPr>
          <p:cNvPr id="30" name="文本框 2"/>
          <p:cNvSpPr txBox="1"/>
          <p:nvPr/>
        </p:nvSpPr>
        <p:spPr>
          <a:xfrm>
            <a:off x="598610" y="3560884"/>
            <a:ext cx="2985135" cy="2308324"/>
          </a:xfrm>
          <a:prstGeom prst="rect">
            <a:avLst/>
          </a:prstGeom>
          <a:noFill/>
        </p:spPr>
        <p:txBody>
          <a:bodyPr wrap="square" rtlCol="0">
            <a:spAutoFit/>
          </a:bodyPr>
          <a:lstStyle/>
          <a:p>
            <a:pPr algn="ctr"/>
            <a:r>
              <a:rPr lang="zh-CN" altLang="en-US" sz="2400" dirty="0">
                <a:latin typeface="+mn-ea"/>
                <a:ea typeface="+mn-ea"/>
              </a:rPr>
              <a:t>2019年4月至申请退税前一税款所属期，四类增值税抵扣凭证注明的增值税额占同期全部已抵扣进项税额的比重</a:t>
            </a:r>
          </a:p>
        </p:txBody>
      </p:sp>
      <p:sp>
        <p:nvSpPr>
          <p:cNvPr id="31" name="文本框 3"/>
          <p:cNvSpPr txBox="1"/>
          <p:nvPr/>
        </p:nvSpPr>
        <p:spPr>
          <a:xfrm>
            <a:off x="4846955" y="5859780"/>
            <a:ext cx="6329680" cy="707886"/>
          </a:xfrm>
          <a:prstGeom prst="rect">
            <a:avLst/>
          </a:prstGeom>
          <a:noFill/>
        </p:spPr>
        <p:txBody>
          <a:bodyPr wrap="square" rtlCol="0">
            <a:spAutoFit/>
          </a:bodyPr>
          <a:lstStyle/>
          <a:p>
            <a:r>
              <a:rPr lang="zh-CN" altLang="en-US" sz="2000" dirty="0">
                <a:solidFill>
                  <a:schemeClr val="accent1"/>
                </a:solidFill>
                <a:effectLst>
                  <a:outerShdw blurRad="38100" dist="25400" dir="5400000" algn="ctr" rotWithShape="0">
                    <a:srgbClr val="6E747A">
                      <a:alpha val="43000"/>
                    </a:srgbClr>
                  </a:outerShdw>
                </a:effectLst>
                <a:latin typeface="+mn-ea"/>
                <a:ea typeface="+mn-ea"/>
              </a:rPr>
              <a:t>新的计算口径也适用于按原留抵退税政策退税的一般企业</a:t>
            </a:r>
          </a:p>
        </p:txBody>
      </p:sp>
      <p:pic>
        <p:nvPicPr>
          <p:cNvPr id="18"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五边形 1"/>
          <p:cNvSpPr/>
          <p:nvPr/>
        </p:nvSpPr>
        <p:spPr>
          <a:xfrm>
            <a:off x="0" y="452438"/>
            <a:ext cx="5135563" cy="500062"/>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000">
              <a:solidFill>
                <a:srgbClr val="FFFFFF"/>
              </a:solidFill>
              <a:latin typeface="Calibri" panose="020F0502020204030204"/>
              <a:ea typeface="宋体" panose="02010600030101010101" pitchFamily="2" charset="-122"/>
            </a:endParaRPr>
          </a:p>
        </p:txBody>
      </p:sp>
      <p:sp>
        <p:nvSpPr>
          <p:cNvPr id="19" name="标题 1"/>
          <p:cNvSpPr txBox="1"/>
          <p:nvPr/>
        </p:nvSpPr>
        <p:spPr>
          <a:xfrm>
            <a:off x="47625" y="473075"/>
            <a:ext cx="5019675" cy="423863"/>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defTabSz="1219200" fontAlgn="auto">
              <a:spcAft>
                <a:spcPts val="0"/>
              </a:spcAft>
              <a:defRPr/>
            </a:pPr>
            <a:r>
              <a:rPr lang="en-US" altLang="zh-CN" sz="2400" b="1" dirty="0" smtClean="0">
                <a:solidFill>
                  <a:srgbClr val="FFFFFF"/>
                </a:solidFill>
              </a:rPr>
              <a:t> </a:t>
            </a:r>
            <a:r>
              <a:rPr lang="zh-CN" altLang="en-US" sz="2400" b="1" dirty="0" smtClean="0">
                <a:solidFill>
                  <a:srgbClr val="FFFFFF"/>
                </a:solidFill>
              </a:rPr>
              <a:t>二、可退税额的计算</a:t>
            </a:r>
            <a:endParaRPr lang="zh-CN" altLang="en-US" sz="2400" b="1" dirty="0">
              <a:solidFill>
                <a:srgbClr val="FFFFFF"/>
              </a:solidFill>
              <a:sym typeface="+mn-ea"/>
            </a:endParaRPr>
          </a:p>
        </p:txBody>
      </p:sp>
      <p:sp>
        <p:nvSpPr>
          <p:cNvPr id="22" name="矩形: 一个圆顶角，剪去另一个顶角 21"/>
          <p:cNvSpPr/>
          <p:nvPr/>
        </p:nvSpPr>
        <p:spPr>
          <a:xfrm rot="16200000">
            <a:off x="4117975" y="-954087"/>
            <a:ext cx="5062537" cy="10218738"/>
          </a:xfrm>
          <a:prstGeom prst="snipRoundRect">
            <a:avLst>
              <a:gd name="adj1" fmla="val 16667"/>
              <a:gd name="adj2" fmla="val 7741"/>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000">
              <a:solidFill>
                <a:srgbClr val="FFFFFF"/>
              </a:solidFill>
              <a:latin typeface="Calibri" panose="020F0502020204030204"/>
              <a:ea typeface="宋体" panose="02010600030101010101" pitchFamily="2" charset="-122"/>
            </a:endParaRPr>
          </a:p>
        </p:txBody>
      </p:sp>
      <p:grpSp>
        <p:nvGrpSpPr>
          <p:cNvPr id="2" name="组合 14"/>
          <p:cNvGrpSpPr/>
          <p:nvPr/>
        </p:nvGrpSpPr>
        <p:grpSpPr bwMode="auto">
          <a:xfrm>
            <a:off x="360363" y="1152525"/>
            <a:ext cx="2374900" cy="950913"/>
            <a:chOff x="6743352" y="138729"/>
            <a:chExt cx="1008112" cy="1955963"/>
          </a:xfrm>
        </p:grpSpPr>
        <p:sp>
          <p:nvSpPr>
            <p:cNvPr id="16" name="箭头: 下 15"/>
            <p:cNvSpPr/>
            <p:nvPr/>
          </p:nvSpPr>
          <p:spPr>
            <a:xfrm>
              <a:off x="6743352" y="138729"/>
              <a:ext cx="1008112" cy="1955963"/>
            </a:xfrm>
            <a:prstGeom prst="downArrow">
              <a:avLst>
                <a:gd name="adj1" fmla="val 10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000">
                <a:solidFill>
                  <a:srgbClr val="FFFFFF"/>
                </a:solidFill>
                <a:latin typeface="Calibri" panose="020F0502020204030204"/>
                <a:ea typeface="宋体" panose="02010600030101010101" pitchFamily="2" charset="-122"/>
              </a:endParaRPr>
            </a:p>
          </p:txBody>
        </p:sp>
        <p:sp>
          <p:nvSpPr>
            <p:cNvPr id="25609" name="矩形 17"/>
            <p:cNvSpPr>
              <a:spLocks noChangeArrowheads="1"/>
            </p:cNvSpPr>
            <p:nvPr/>
          </p:nvSpPr>
          <p:spPr bwMode="auto">
            <a:xfrm>
              <a:off x="6743352" y="286379"/>
              <a:ext cx="1008112" cy="820263"/>
            </a:xfrm>
            <a:prstGeom prst="rect">
              <a:avLst/>
            </a:prstGeom>
            <a:noFill/>
            <a:ln w="9525">
              <a:noFill/>
              <a:miter lim="800000"/>
            </a:ln>
          </p:spPr>
          <p:txBody>
            <a:bodyPr>
              <a:spAutoFit/>
            </a:bodyPr>
            <a:lstStyle/>
            <a:p>
              <a:pPr algn="ctr" defTabSz="1217930"/>
              <a:r>
                <a:rPr lang="zh-CN" altLang="en-US" sz="2000" b="1" dirty="0" smtClean="0">
                  <a:solidFill>
                    <a:srgbClr val="FFFFFF"/>
                  </a:solidFill>
                  <a:latin typeface="微软雅黑" panose="020B0503020204020204" pitchFamily="34" charset="-122"/>
                  <a:ea typeface="微软雅黑" panose="020B0503020204020204" pitchFamily="34" charset="-122"/>
                </a:rPr>
                <a:t>进项构成比例</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sp>
        <p:nvSpPr>
          <p:cNvPr id="25606" name="文本框 7"/>
          <p:cNvSpPr txBox="1">
            <a:spLocks noChangeArrowheads="1"/>
          </p:cNvSpPr>
          <p:nvPr/>
        </p:nvSpPr>
        <p:spPr bwMode="auto">
          <a:xfrm>
            <a:off x="2744788" y="1192213"/>
            <a:ext cx="8027987" cy="706437"/>
          </a:xfrm>
          <a:prstGeom prst="rect">
            <a:avLst/>
          </a:prstGeom>
          <a:noFill/>
          <a:ln w="9525">
            <a:noFill/>
            <a:miter lim="800000"/>
          </a:ln>
        </p:spPr>
        <p:txBody>
          <a:bodyPr>
            <a:spAutoFit/>
          </a:bodyPr>
          <a:lstStyle/>
          <a:p>
            <a:pPr defTabSz="913130"/>
            <a:endParaRPr lang="zh-CN" altLang="en-US" sz="2000" b="1">
              <a:solidFill>
                <a:srgbClr val="0070C0"/>
              </a:solidFill>
              <a:latin typeface="微软雅黑" panose="020B0503020204020204" pitchFamily="34" charset="-122"/>
              <a:ea typeface="微软雅黑" panose="020B0503020204020204" pitchFamily="34" charset="-122"/>
            </a:endParaRPr>
          </a:p>
          <a:p>
            <a:pPr defTabSz="913130"/>
            <a:endParaRPr lang="zh-CN" altLang="en-US" sz="2000" b="1">
              <a:solidFill>
                <a:srgbClr val="0070C0"/>
              </a:solidFill>
              <a:latin typeface="微软雅黑" panose="020B0503020204020204" pitchFamily="34" charset="-122"/>
              <a:ea typeface="微软雅黑" panose="020B0503020204020204" pitchFamily="34" charset="-122"/>
            </a:endParaRPr>
          </a:p>
        </p:txBody>
      </p:sp>
      <p:sp>
        <p:nvSpPr>
          <p:cNvPr id="13" name="矩形: 圆角 12"/>
          <p:cNvSpPr/>
          <p:nvPr/>
        </p:nvSpPr>
        <p:spPr>
          <a:xfrm>
            <a:off x="2367084" y="2276720"/>
            <a:ext cx="9167813" cy="3630613"/>
          </a:xfrm>
          <a:prstGeom prst="roundRect">
            <a:avLst>
              <a:gd name="adj" fmla="val 1968"/>
            </a:avLst>
          </a:prstGeom>
          <a:gradFill>
            <a:gsLst>
              <a:gs pos="0">
                <a:schemeClr val="bg1"/>
              </a:gs>
              <a:gs pos="100000">
                <a:srgbClr val="D5DDE8">
                  <a:alpha val="0"/>
                </a:srgbClr>
              </a:gs>
            </a:gsLst>
            <a:lin ang="5400000" scaled="1"/>
          </a:gradFill>
          <a:ln>
            <a:noFill/>
          </a:ln>
          <a:effectLst>
            <a:outerShdw blurRad="584200" dist="203200" dir="5400000" sx="92000" sy="92000" algn="ctr" rotWithShape="0">
              <a:srgbClr val="B7C6DB">
                <a:alpha val="21961"/>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pPr>
            <a:r>
              <a:rPr lang="zh-CN" altLang="en-US" sz="20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【举例】</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某制造业纳税人2019年4月至2022年3月取得的进项税额中，增值税专用发票500万元，道路通行费电子普通发票100万元，海关进口增值税专用缴款书200万元，农产品收购发票抵扣进项税额200万元。</a:t>
            </a: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2021年12月，该纳税人因发生非正常损失，此前已抵扣的增值税专用发票中，有50万元进项税额按规定作进项税转出。</a:t>
            </a: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该纳税人2022年4月按照14号公告的规定申请留抵退税时，进项构成比例的计算公式为：进项构成比例=（500+100+200）÷（500+100+200+200）×100%=80%。</a:t>
            </a: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进项转出的50万元，在上述计算公式的分子、分母中均无需扣减。</a:t>
            </a:r>
          </a:p>
        </p:txBody>
      </p:sp>
      <p:pic>
        <p:nvPicPr>
          <p:cNvPr id="10"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a:xfrm>
            <a:off x="669924" y="1"/>
            <a:ext cx="10850563" cy="1028699"/>
          </a:xfrm>
          <a:prstGeom prst="rect">
            <a:avLst/>
          </a:prstGeom>
        </p:spPr>
        <p:txBody>
          <a:bodyPr vert="horz" lIns="90000" tIns="46800" rIns="90000" bIns="46800" rtlCol="0" anchor="b"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4000" b="1" i="0" u="none" strike="noStrike" kern="1200" cap="none" spc="300" normalizeH="0" baseline="0" noProof="0" dirty="0" smtClean="0">
                <a:ln>
                  <a:noFill/>
                </a:ln>
                <a:solidFill>
                  <a:srgbClr val="262626"/>
                </a:solidFill>
                <a:effectLst/>
                <a:uLnTx/>
                <a:uFillTx/>
                <a:latin typeface="+mn-ea"/>
                <a:ea typeface="+mn-ea"/>
                <a:cs typeface="+mj-cs"/>
                <a:sym typeface="+mn-ea"/>
              </a:rPr>
              <a:t>留抵退税额的计算</a:t>
            </a:r>
            <a:endParaRPr kumimoji="0" lang="zh-CN" altLang="en-US" sz="4000" b="1" i="0" u="none" strike="noStrike" kern="1200" cap="none" spc="300" normalizeH="0" baseline="0" noProof="0" dirty="0">
              <a:ln>
                <a:noFill/>
              </a:ln>
              <a:solidFill>
                <a:srgbClr val="262626"/>
              </a:solidFill>
              <a:effectLst/>
              <a:uLnTx/>
              <a:uFillTx/>
              <a:latin typeface="+mn-ea"/>
              <a:ea typeface="+mn-ea"/>
              <a:cs typeface="+mj-cs"/>
            </a:endParaRPr>
          </a:p>
        </p:txBody>
      </p:sp>
      <p:grpSp>
        <p:nvGrpSpPr>
          <p:cNvPr id="2" name="f5a3406f-ac59-45ff-8c20-2f566312124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721100" y="1314000"/>
            <a:ext cx="10241961" cy="4630034"/>
            <a:chOff x="721100" y="1314000"/>
            <a:chExt cx="10241961" cy="4630034"/>
          </a:xfrm>
        </p:grpSpPr>
        <p:grpSp>
          <p:nvGrpSpPr>
            <p:cNvPr id="3" name="î$ḻïḋê"/>
            <p:cNvGrpSpPr/>
            <p:nvPr/>
          </p:nvGrpSpPr>
          <p:grpSpPr>
            <a:xfrm>
              <a:off x="4353928" y="1314000"/>
              <a:ext cx="2976100" cy="2016224"/>
              <a:chOff x="1720275" y="1314000"/>
              <a:chExt cx="2976100" cy="2016224"/>
            </a:xfrm>
          </p:grpSpPr>
          <p:grpSp>
            <p:nvGrpSpPr>
              <p:cNvPr id="4" name="îslíḑe"/>
              <p:cNvGrpSpPr/>
              <p:nvPr/>
            </p:nvGrpSpPr>
            <p:grpSpPr>
              <a:xfrm>
                <a:off x="1720275" y="1314000"/>
                <a:ext cx="2976100" cy="2016224"/>
                <a:chOff x="156613" y="1872171"/>
                <a:chExt cx="3996756" cy="2212723"/>
              </a:xfrm>
            </p:grpSpPr>
            <p:sp>
              <p:nvSpPr>
                <p:cNvPr id="125" name="íśḷíḓê"/>
                <p:cNvSpPr/>
                <p:nvPr/>
              </p:nvSpPr>
              <p:spPr>
                <a:xfrm>
                  <a:off x="156613" y="2118223"/>
                  <a:ext cx="3996756" cy="1966671"/>
                </a:xfrm>
                <a:prstGeom prst="roundRect">
                  <a:avLst>
                    <a:gd name="adj" fmla="val 2415"/>
                  </a:avLst>
                </a:prstGeom>
                <a:solidFill>
                  <a:schemeClr val="bg1">
                    <a:lumMod val="95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tIns="46800" anchor="t">
                  <a:normAutofit/>
                </a:bodyPr>
                <a:lstStyle/>
                <a:p>
                  <a:pPr lvl="0">
                    <a:lnSpc>
                      <a:spcPct val="120000"/>
                    </a:lnSpc>
                    <a:defRPr/>
                  </a:pPr>
                  <a:r>
                    <a:rPr lang="zh-CN" altLang="en-US" sz="1050" b="1" dirty="0">
                      <a:solidFill>
                        <a:schemeClr val="tx1"/>
                      </a:solidFill>
                      <a:latin typeface="+mn-ea"/>
                    </a:rPr>
                    <a:t/>
                  </a:r>
                  <a:br>
                    <a:rPr lang="zh-CN" altLang="en-US" sz="1050" b="1" dirty="0">
                      <a:solidFill>
                        <a:schemeClr val="tx1"/>
                      </a:solidFill>
                      <a:latin typeface="+mn-ea"/>
                    </a:rPr>
                  </a:br>
                  <a:r>
                    <a:rPr lang="zh-CN" altLang="en-US" sz="1050" b="1" dirty="0">
                      <a:solidFill>
                        <a:schemeClr val="tx1"/>
                      </a:solidFill>
                      <a:latin typeface="+mn-ea"/>
                    </a:rPr>
                    <a:t/>
                  </a:r>
                  <a:br>
                    <a:rPr lang="zh-CN" altLang="en-US" sz="1050" b="1" dirty="0">
                      <a:solidFill>
                        <a:schemeClr val="tx1"/>
                      </a:solidFill>
                      <a:latin typeface="+mn-ea"/>
                    </a:rPr>
                  </a:br>
                  <a:endParaRPr lang="zh-CN" altLang="en-US" sz="1050" b="1" dirty="0">
                    <a:solidFill>
                      <a:schemeClr val="tx1"/>
                    </a:solidFill>
                    <a:latin typeface="+mn-ea"/>
                  </a:endParaRPr>
                </a:p>
              </p:txBody>
            </p:sp>
            <p:sp>
              <p:nvSpPr>
                <p:cNvPr id="126" name="iślídé"/>
                <p:cNvSpPr/>
                <p:nvPr/>
              </p:nvSpPr>
              <p:spPr>
                <a:xfrm>
                  <a:off x="507407" y="1872171"/>
                  <a:ext cx="3295169" cy="422826"/>
                </a:xfrm>
                <a:prstGeom prst="roundRect">
                  <a:avLst>
                    <a:gd name="adj" fmla="val 50000"/>
                  </a:avLst>
                </a:prstGeom>
                <a:solidFill>
                  <a:schemeClr val="accent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b="1" dirty="0">
                      <a:solidFill>
                        <a:schemeClr val="bg1"/>
                      </a:solidFill>
                      <a:latin typeface="+mn-ea"/>
                    </a:rPr>
                    <a:t>允许退还的增量留抵税额</a:t>
                  </a:r>
                </a:p>
              </p:txBody>
            </p:sp>
            <p:sp>
              <p:nvSpPr>
                <p:cNvPr id="127" name="îSliḑê"/>
                <p:cNvSpPr txBox="1"/>
                <p:nvPr/>
              </p:nvSpPr>
              <p:spPr bwMode="auto">
                <a:xfrm>
                  <a:off x="1163367" y="1979291"/>
                  <a:ext cx="107" cy="243196"/>
                </a:xfrm>
                <a:prstGeom prst="rect">
                  <a:avLst/>
                </a:prstGeom>
                <a:noFill/>
                <a:scene3d>
                  <a:camera prst="orthographicFront">
                    <a:rot lat="0" lon="0" rev="0"/>
                  </a:camera>
                  <a:lightRig rig="threePt" dir="t"/>
                </a:scene3d>
                <a:sp3d prstMaterial="matte">
                  <a:bevelT w="1270" h="1270"/>
                </a:sp3d>
              </p:spPr>
              <p:txBody>
                <a:bodyPr anchor="ctr"/>
                <a:lstStyle/>
                <a:p>
                  <a:pPr algn="ctr"/>
                  <a:endParaRPr sz="2000" dirty="0">
                    <a:latin typeface="+mn-ea"/>
                    <a:ea typeface="+mn-ea"/>
                  </a:endParaRPr>
                </a:p>
              </p:txBody>
            </p:sp>
          </p:grpSp>
          <p:sp>
            <p:nvSpPr>
              <p:cNvPr id="124" name="ïṩḻïḓê"/>
              <p:cNvSpPr/>
              <p:nvPr/>
            </p:nvSpPr>
            <p:spPr bwMode="auto">
              <a:xfrm>
                <a:off x="1888373" y="1915500"/>
                <a:ext cx="2632628" cy="804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indent="0">
                  <a:lnSpc>
                    <a:spcPct val="130000"/>
                  </a:lnSpc>
                  <a:spcBef>
                    <a:spcPct val="0"/>
                  </a:spcBef>
                  <a:buNone/>
                </a:pPr>
                <a:r>
                  <a:rPr lang="en-US" altLang="zh-CN" sz="2000" dirty="0">
                    <a:latin typeface="+mn-ea"/>
                    <a:ea typeface="+mn-ea"/>
                  </a:rPr>
                  <a:t>增量留抵税额×进项构成比例×100%</a:t>
                </a:r>
              </a:p>
            </p:txBody>
          </p:sp>
        </p:grpSp>
        <p:grpSp>
          <p:nvGrpSpPr>
            <p:cNvPr id="5" name="i$ḷídè"/>
            <p:cNvGrpSpPr/>
            <p:nvPr/>
          </p:nvGrpSpPr>
          <p:grpSpPr>
            <a:xfrm>
              <a:off x="4353928" y="3927812"/>
              <a:ext cx="2976100" cy="2016222"/>
              <a:chOff x="1720275" y="3953059"/>
              <a:chExt cx="2976100" cy="2016222"/>
            </a:xfrm>
          </p:grpSpPr>
          <p:grpSp>
            <p:nvGrpSpPr>
              <p:cNvPr id="6" name="iślîḍé"/>
              <p:cNvGrpSpPr/>
              <p:nvPr/>
            </p:nvGrpSpPr>
            <p:grpSpPr>
              <a:xfrm>
                <a:off x="1720275" y="3953059"/>
                <a:ext cx="2976100" cy="2016222"/>
                <a:chOff x="156613" y="1872172"/>
                <a:chExt cx="3996756" cy="2212722"/>
              </a:xfrm>
            </p:grpSpPr>
            <p:sp>
              <p:nvSpPr>
                <p:cNvPr id="121" name="îṡļïḍé"/>
                <p:cNvSpPr/>
                <p:nvPr/>
              </p:nvSpPr>
              <p:spPr>
                <a:xfrm>
                  <a:off x="156613" y="2118223"/>
                  <a:ext cx="3996756" cy="1966671"/>
                </a:xfrm>
                <a:prstGeom prst="roundRect">
                  <a:avLst>
                    <a:gd name="adj" fmla="val 2415"/>
                  </a:avLst>
                </a:prstGeom>
                <a:solidFill>
                  <a:schemeClr val="bg1">
                    <a:lumMod val="95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tIns="46800" anchor="t">
                  <a:normAutofit/>
                </a:bodyPr>
                <a:lstStyle/>
                <a:p>
                  <a:pPr lvl="0">
                    <a:lnSpc>
                      <a:spcPct val="120000"/>
                    </a:lnSpc>
                    <a:defRPr/>
                  </a:pPr>
                  <a:r>
                    <a:rPr lang="zh-CN" altLang="en-US" sz="1050" dirty="0">
                      <a:solidFill>
                        <a:srgbClr val="333639"/>
                      </a:solidFill>
                      <a:latin typeface="+mn-ea"/>
                    </a:rPr>
                    <a:t/>
                  </a:r>
                  <a:br>
                    <a:rPr lang="zh-CN" altLang="en-US" sz="1050" dirty="0">
                      <a:solidFill>
                        <a:srgbClr val="333639"/>
                      </a:solidFill>
                      <a:latin typeface="+mn-ea"/>
                    </a:rPr>
                  </a:br>
                  <a:endParaRPr lang="zh-CN" altLang="en-US" sz="1050" dirty="0">
                    <a:solidFill>
                      <a:srgbClr val="333639"/>
                    </a:solidFill>
                    <a:latin typeface="+mn-ea"/>
                  </a:endParaRPr>
                </a:p>
              </p:txBody>
            </p:sp>
            <p:sp>
              <p:nvSpPr>
                <p:cNvPr id="122" name="iśľïḋe"/>
                <p:cNvSpPr/>
                <p:nvPr/>
              </p:nvSpPr>
              <p:spPr>
                <a:xfrm>
                  <a:off x="507407" y="1872172"/>
                  <a:ext cx="3295169" cy="422826"/>
                </a:xfrm>
                <a:prstGeom prst="roundRect">
                  <a:avLst>
                    <a:gd name="adj" fmla="val 50000"/>
                  </a:avLst>
                </a:prstGeom>
                <a:solidFill>
                  <a:schemeClr val="accent3"/>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b="1" dirty="0">
                      <a:solidFill>
                        <a:schemeClr val="bg1"/>
                      </a:solidFill>
                      <a:latin typeface="+mn-ea"/>
                      <a:sym typeface="+mn-ea"/>
                    </a:rPr>
                    <a:t>允许退还的存量留抵税额</a:t>
                  </a:r>
                  <a:r>
                    <a:rPr b="1" dirty="0">
                      <a:solidFill>
                        <a:schemeClr val="bg1"/>
                      </a:solidFill>
                      <a:latin typeface="+mn-ea"/>
                    </a:rPr>
                    <a:t> </a:t>
                  </a:r>
                </a:p>
              </p:txBody>
            </p:sp>
          </p:grpSp>
          <p:sp>
            <p:nvSpPr>
              <p:cNvPr id="120" name="iṩlîḑe"/>
              <p:cNvSpPr/>
              <p:nvPr/>
            </p:nvSpPr>
            <p:spPr bwMode="auto">
              <a:xfrm>
                <a:off x="1892011" y="4474022"/>
                <a:ext cx="2632628" cy="790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indent="0">
                  <a:lnSpc>
                    <a:spcPct val="130000"/>
                  </a:lnSpc>
                  <a:spcBef>
                    <a:spcPct val="0"/>
                  </a:spcBef>
                  <a:buNone/>
                </a:pPr>
                <a:r>
                  <a:rPr lang="zh-CN" altLang="en-US" sz="2000" dirty="0">
                    <a:latin typeface="+mn-ea"/>
                    <a:ea typeface="+mn-ea"/>
                    <a:sym typeface="+mn-ea"/>
                  </a:rPr>
                  <a:t>存</a:t>
                </a:r>
                <a:r>
                  <a:rPr lang="en-US" altLang="zh-CN" sz="2000" dirty="0">
                    <a:latin typeface="+mn-ea"/>
                    <a:ea typeface="+mn-ea"/>
                    <a:sym typeface="+mn-ea"/>
                  </a:rPr>
                  <a:t>量留抵税额×进项构成比例×100%</a:t>
                </a:r>
                <a:endParaRPr lang="en-US" altLang="zh-CN" sz="2000" dirty="0">
                  <a:latin typeface="+mn-ea"/>
                  <a:ea typeface="+mn-ea"/>
                </a:endParaRPr>
              </a:p>
            </p:txBody>
          </p:sp>
        </p:grpSp>
        <p:sp>
          <p:nvSpPr>
            <p:cNvPr id="69" name="íśḷíḋê"/>
            <p:cNvSpPr/>
            <p:nvPr/>
          </p:nvSpPr>
          <p:spPr>
            <a:xfrm>
              <a:off x="8120801" y="2144270"/>
              <a:ext cx="2842260" cy="2218690"/>
            </a:xfrm>
            <a:prstGeom prst="ellipse">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r>
                <a:rPr lang="en-US" sz="2000" b="1" dirty="0">
                  <a:latin typeface="+mn-ea"/>
                </a:rPr>
                <a:t>允许退还的期末留抵税额</a:t>
              </a:r>
            </a:p>
          </p:txBody>
        </p:sp>
        <p:sp>
          <p:nvSpPr>
            <p:cNvPr id="23" name="í$liḑè"/>
            <p:cNvSpPr txBox="1"/>
            <p:nvPr/>
          </p:nvSpPr>
          <p:spPr>
            <a:xfrm>
              <a:off x="721100" y="2351552"/>
              <a:ext cx="3458736" cy="2426116"/>
            </a:xfrm>
            <a:prstGeom prst="rect">
              <a:avLst/>
            </a:prstGeom>
            <a:noFill/>
          </p:spPr>
          <p:txBody>
            <a:bodyPr wrap="square" lIns="90000" tIns="46800" rIns="90000" bIns="46800" rtlCol="0">
              <a:noAutofit/>
            </a:bodyPr>
            <a:lstStyle/>
            <a:p>
              <a:pPr>
                <a:lnSpc>
                  <a:spcPct val="150000"/>
                </a:lnSpc>
              </a:pPr>
              <a:endParaRPr lang="en-US" altLang="zh-CN" sz="1600" dirty="0">
                <a:latin typeface="+mn-ea"/>
                <a:ea typeface="+mn-ea"/>
              </a:endParaRPr>
            </a:p>
            <a:p>
              <a:pPr>
                <a:lnSpc>
                  <a:spcPct val="150000"/>
                </a:lnSpc>
              </a:pPr>
              <a:r>
                <a:rPr lang="en-US" altLang="zh-CN" sz="2400" b="1" dirty="0">
                  <a:latin typeface="+mn-ea"/>
                  <a:ea typeface="+mn-ea"/>
                </a:rPr>
                <a:t>小微企业和特定行业企业</a:t>
              </a:r>
            </a:p>
            <a:p>
              <a:pPr>
                <a:lnSpc>
                  <a:spcPct val="150000"/>
                </a:lnSpc>
              </a:pPr>
              <a:r>
                <a:rPr lang="en-US" altLang="zh-CN" sz="2400" b="1" dirty="0">
                  <a:latin typeface="+mn-ea"/>
                  <a:ea typeface="+mn-ea"/>
                </a:rPr>
                <a:t>允许退还的期末留抵税额</a:t>
              </a:r>
            </a:p>
            <a:p>
              <a:pPr>
                <a:lnSpc>
                  <a:spcPct val="150000"/>
                </a:lnSpc>
              </a:pPr>
              <a:endParaRPr lang="en-US" sz="2400" b="1" dirty="0">
                <a:latin typeface="+mn-ea"/>
                <a:ea typeface="+mn-ea"/>
              </a:endParaRPr>
            </a:p>
          </p:txBody>
        </p:sp>
      </p:grpSp>
      <p:cxnSp>
        <p:nvCxnSpPr>
          <p:cNvPr id="159" name="直接箭头连接符 158"/>
          <p:cNvCxnSpPr/>
          <p:nvPr/>
        </p:nvCxnSpPr>
        <p:spPr>
          <a:xfrm>
            <a:off x="7306408" y="2101361"/>
            <a:ext cx="1019907" cy="668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endCxn id="69" idx="3"/>
          </p:cNvCxnSpPr>
          <p:nvPr/>
        </p:nvCxnSpPr>
        <p:spPr>
          <a:xfrm flipV="1">
            <a:off x="7344508" y="4038041"/>
            <a:ext cx="1192533" cy="9061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 name="图片 2"/>
          <p:cNvPicPr>
            <a:picLocks noChangeAspect="1"/>
          </p:cNvPicPr>
          <p:nvPr/>
        </p:nvPicPr>
        <p:blipFill>
          <a:blip r:embed="rId4"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a:xfrm>
            <a:off x="168763" y="2831123"/>
            <a:ext cx="10850564" cy="501162"/>
          </a:xfrm>
          <a:prstGeom prst="rect">
            <a:avLst/>
          </a:prstGeom>
        </p:spPr>
        <p:txBody>
          <a:bodyPr vert="horz" lIns="90000" tIns="46800" rIns="90000" bIns="46800" rtlCol="0" anchor="b" anchorCtr="0">
            <a:no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zh-CN" altLang="en-US" sz="3600" b="1" i="0" u="none" strike="noStrike" kern="1200" cap="none" spc="300" normalizeH="0" baseline="0" noProof="0" dirty="0" smtClean="0">
                <a:ln>
                  <a:noFill/>
                </a:ln>
                <a:solidFill>
                  <a:srgbClr val="0070C0"/>
                </a:solidFill>
                <a:effectLst/>
                <a:uLnTx/>
                <a:uFillTx/>
                <a:latin typeface="微软雅黑" pitchFamily="34" charset="-122"/>
                <a:ea typeface="微软雅黑" pitchFamily="34" charset="-122"/>
                <a:cs typeface="+mj-cs"/>
              </a:rPr>
              <a:t>       三、</a:t>
            </a:r>
            <a:r>
              <a:rPr kumimoji="0" lang="en-US" altLang="zh-CN" sz="3600" b="1" i="0" u="none" strike="noStrike" kern="1200" cap="none" spc="300" normalizeH="0" baseline="0" noProof="0" dirty="0" smtClean="0">
                <a:ln>
                  <a:noFill/>
                </a:ln>
                <a:solidFill>
                  <a:srgbClr val="0070C0"/>
                </a:solidFill>
                <a:effectLst/>
                <a:uLnTx/>
                <a:uFillTx/>
                <a:latin typeface="微软雅黑" pitchFamily="34" charset="-122"/>
                <a:ea typeface="微软雅黑" pitchFamily="34" charset="-122"/>
                <a:cs typeface="+mj-cs"/>
              </a:rPr>
              <a:t>留抵退税</a:t>
            </a:r>
            <a:r>
              <a:rPr kumimoji="0" lang="zh-CN" altLang="en-US" sz="3600" b="1" i="0" u="none" strike="noStrike" kern="1200" cap="none" spc="300" normalizeH="0" baseline="0" noProof="0" dirty="0" smtClean="0">
                <a:ln>
                  <a:noFill/>
                </a:ln>
                <a:solidFill>
                  <a:srgbClr val="0070C0"/>
                </a:solidFill>
                <a:effectLst/>
                <a:uLnTx/>
                <a:uFillTx/>
                <a:latin typeface="微软雅黑" pitchFamily="34" charset="-122"/>
                <a:ea typeface="微软雅黑" pitchFamily="34" charset="-122"/>
                <a:cs typeface="+mj-cs"/>
              </a:rPr>
              <a:t>办理</a:t>
            </a:r>
            <a:endParaRPr kumimoji="0" lang="en-US" altLang="zh-CN" sz="3600" b="1" i="0" u="none" strike="noStrike" kern="1200" cap="none" spc="300" normalizeH="0" baseline="0" noProof="0" dirty="0">
              <a:ln>
                <a:noFill/>
              </a:ln>
              <a:solidFill>
                <a:srgbClr val="0070C0"/>
              </a:solidFill>
              <a:effectLst/>
              <a:uLnTx/>
              <a:uFillTx/>
              <a:latin typeface="微软雅黑" pitchFamily="34" charset="-122"/>
              <a:ea typeface="微软雅黑" pitchFamily="34" charset="-122"/>
              <a:cs typeface="+mj-cs"/>
            </a:endParaRPr>
          </a:p>
        </p:txBody>
      </p:sp>
      <p:sp>
        <p:nvSpPr>
          <p:cNvPr id="11" name="文本框 3"/>
          <p:cNvSpPr txBox="1"/>
          <p:nvPr/>
        </p:nvSpPr>
        <p:spPr>
          <a:xfrm>
            <a:off x="10429874" y="2252306"/>
            <a:ext cx="886883" cy="1176694"/>
          </a:xfrm>
          <a:prstGeom prst="rect">
            <a:avLst/>
          </a:prstGeom>
          <a:noFill/>
        </p:spPr>
        <p:txBody>
          <a:bodyPr wrap="none" rtlCol="0">
            <a:prstTxWarp prst="textPlain">
              <a:avLst/>
            </a:prstTxWarp>
            <a:spAutoFit/>
          </a:bodyPr>
          <a:lstStyle/>
          <a:p>
            <a:r>
              <a:rPr lang="en-US" altLang="zh-CN" b="1" dirty="0" smtClean="0">
                <a:solidFill>
                  <a:schemeClr val="accent1"/>
                </a:solidFill>
                <a:latin typeface="Impact" panose="020B0806030902050204" pitchFamily="34" charset="0"/>
                <a:ea typeface="微软雅黑" panose="020B0503020204020204" charset="-122"/>
              </a:rPr>
              <a:t>03</a:t>
            </a:r>
            <a:endParaRPr lang="zh-CN" altLang="en-US" b="1" dirty="0">
              <a:solidFill>
                <a:schemeClr val="accent1"/>
              </a:solidFill>
              <a:latin typeface="Impact" panose="020B0806030902050204" pitchFamily="34" charset="0"/>
              <a:ea typeface="微软雅黑" panose="020B0503020204020204" charset="-122"/>
            </a:endParaRPr>
          </a:p>
        </p:txBody>
      </p:sp>
      <p:pic>
        <p:nvPicPr>
          <p:cNvPr id="4"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灯片编号占位符 3"/>
          <p:cNvSpPr>
            <a:spLocks noGrp="1"/>
          </p:cNvSpPr>
          <p:nvPr>
            <p:ph type="sldNum" sz="quarter" idx="12"/>
          </p:nvPr>
        </p:nvSpPr>
        <p:spPr>
          <a:xfrm>
            <a:off x="8610599" y="6235700"/>
            <a:ext cx="2909888" cy="206381"/>
          </a:xfrm>
        </p:spPr>
        <p:txBody>
          <a:bodyPr>
            <a:normAutofit fontScale="92500" lnSpcReduction="20000"/>
          </a:bodyPr>
          <a:lstStyle/>
          <a:p>
            <a:fld id="{5DD3DB80-B894-403A-B48E-6FDC1A72010E}" type="slidenum">
              <a:rPr lang="zh-CN" altLang="en-US" smtClean="0">
                <a:latin typeface="+mn-ea"/>
              </a:rPr>
              <a:pPr/>
              <a:t>26</a:t>
            </a:fld>
            <a:endParaRPr lang="zh-CN" altLang="en-US">
              <a:latin typeface="+mn-ea"/>
            </a:endParaRPr>
          </a:p>
        </p:txBody>
      </p:sp>
      <p:grpSp>
        <p:nvGrpSpPr>
          <p:cNvPr id="2" name="0ef9174f-8e44-4a5b-b70b-76b6e3001ea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1238878" y="1423830"/>
            <a:ext cx="9957554" cy="4421501"/>
            <a:chOff x="1238878" y="1423830"/>
            <a:chExt cx="9957554" cy="4421501"/>
          </a:xfrm>
        </p:grpSpPr>
        <p:sp>
          <p:nvSpPr>
            <p:cNvPr id="82" name="íṩľïḑê"/>
            <p:cNvSpPr/>
            <p:nvPr/>
          </p:nvSpPr>
          <p:spPr>
            <a:xfrm>
              <a:off x="6726000" y="3869327"/>
              <a:ext cx="620944" cy="620944"/>
            </a:xfrm>
            <a:prstGeom prst="ellipse">
              <a:avLst/>
            </a:prstGeom>
            <a:solidFill>
              <a:schemeClr val="accent3"/>
            </a:solidFill>
            <a:ln w="3175">
              <a:solidFill>
                <a:schemeClr val="bg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dirty="0">
                <a:solidFill>
                  <a:schemeClr val="tx1"/>
                </a:solidFill>
                <a:latin typeface="+mn-ea"/>
              </a:endParaRPr>
            </a:p>
          </p:txBody>
        </p:sp>
        <p:sp>
          <p:nvSpPr>
            <p:cNvPr id="83" name="íṥ1íďè"/>
            <p:cNvSpPr/>
            <p:nvPr/>
          </p:nvSpPr>
          <p:spPr bwMode="auto">
            <a:xfrm>
              <a:off x="6892176" y="4054915"/>
              <a:ext cx="288592" cy="249769"/>
            </a:xfrm>
            <a:custGeom>
              <a:avLst/>
              <a:gdLst>
                <a:gd name="connsiteX0" fmla="*/ 441011 w 508000"/>
                <a:gd name="connsiteY0" fmla="*/ 278265 h 439659"/>
                <a:gd name="connsiteX1" fmla="*/ 446593 w 508000"/>
                <a:gd name="connsiteY1" fmla="*/ 278265 h 439659"/>
                <a:gd name="connsiteX2" fmla="*/ 446593 w 508000"/>
                <a:gd name="connsiteY2" fmla="*/ 283831 h 439659"/>
                <a:gd name="connsiteX3" fmla="*/ 441011 w 508000"/>
                <a:gd name="connsiteY3" fmla="*/ 278265 h 439659"/>
                <a:gd name="connsiteX4" fmla="*/ 312615 w 508000"/>
                <a:gd name="connsiteY4" fmla="*/ 278265 h 439659"/>
                <a:gd name="connsiteX5" fmla="*/ 318198 w 508000"/>
                <a:gd name="connsiteY5" fmla="*/ 278265 h 439659"/>
                <a:gd name="connsiteX6" fmla="*/ 312615 w 508000"/>
                <a:gd name="connsiteY6" fmla="*/ 283831 h 439659"/>
                <a:gd name="connsiteX7" fmla="*/ 312615 w 508000"/>
                <a:gd name="connsiteY7" fmla="*/ 278265 h 439659"/>
                <a:gd name="connsiteX8" fmla="*/ 61407 w 508000"/>
                <a:gd name="connsiteY8" fmla="*/ 278265 h 439659"/>
                <a:gd name="connsiteX9" fmla="*/ 66989 w 508000"/>
                <a:gd name="connsiteY9" fmla="*/ 278265 h 439659"/>
                <a:gd name="connsiteX10" fmla="*/ 66989 w 508000"/>
                <a:gd name="connsiteY10" fmla="*/ 283831 h 439659"/>
                <a:gd name="connsiteX11" fmla="*/ 61407 w 508000"/>
                <a:gd name="connsiteY11" fmla="*/ 278265 h 439659"/>
                <a:gd name="connsiteX12" fmla="*/ 157184 w 508000"/>
                <a:gd name="connsiteY12" fmla="*/ 254570 h 439659"/>
                <a:gd name="connsiteX13" fmla="*/ 161740 w 508000"/>
                <a:gd name="connsiteY13" fmla="*/ 254570 h 439659"/>
                <a:gd name="connsiteX14" fmla="*/ 161740 w 508000"/>
                <a:gd name="connsiteY14" fmla="*/ 259695 h 439659"/>
                <a:gd name="connsiteX15" fmla="*/ 157184 w 508000"/>
                <a:gd name="connsiteY15" fmla="*/ 259695 h 439659"/>
                <a:gd name="connsiteX16" fmla="*/ 157184 w 508000"/>
                <a:gd name="connsiteY16" fmla="*/ 254570 h 439659"/>
                <a:gd name="connsiteX17" fmla="*/ 61507 w 508000"/>
                <a:gd name="connsiteY17" fmla="*/ 254570 h 439659"/>
                <a:gd name="connsiteX18" fmla="*/ 68341 w 508000"/>
                <a:gd name="connsiteY18" fmla="*/ 254570 h 439659"/>
                <a:gd name="connsiteX19" fmla="*/ 68341 w 508000"/>
                <a:gd name="connsiteY19" fmla="*/ 259695 h 439659"/>
                <a:gd name="connsiteX20" fmla="*/ 61507 w 508000"/>
                <a:gd name="connsiteY20" fmla="*/ 259695 h 439659"/>
                <a:gd name="connsiteX21" fmla="*/ 61507 w 508000"/>
                <a:gd name="connsiteY21" fmla="*/ 254570 h 439659"/>
                <a:gd name="connsiteX22" fmla="*/ 323480 w 508000"/>
                <a:gd name="connsiteY22" fmla="*/ 243749 h 439659"/>
                <a:gd name="connsiteX23" fmla="*/ 323480 w 508000"/>
                <a:gd name="connsiteY23" fmla="*/ 254380 h 439659"/>
                <a:gd name="connsiteX24" fmla="*/ 317785 w 508000"/>
                <a:gd name="connsiteY24" fmla="*/ 259695 h 439659"/>
                <a:gd name="connsiteX25" fmla="*/ 312090 w 508000"/>
                <a:gd name="connsiteY25" fmla="*/ 259695 h 439659"/>
                <a:gd name="connsiteX26" fmla="*/ 312090 w 508000"/>
                <a:gd name="connsiteY26" fmla="*/ 254380 h 439659"/>
                <a:gd name="connsiteX27" fmla="*/ 317785 w 508000"/>
                <a:gd name="connsiteY27" fmla="*/ 254380 h 439659"/>
                <a:gd name="connsiteX28" fmla="*/ 317785 w 508000"/>
                <a:gd name="connsiteY28" fmla="*/ 249065 h 439659"/>
                <a:gd name="connsiteX29" fmla="*/ 323480 w 508000"/>
                <a:gd name="connsiteY29" fmla="*/ 243749 h 439659"/>
                <a:gd name="connsiteX30" fmla="*/ 184520 w 508000"/>
                <a:gd name="connsiteY30" fmla="*/ 243749 h 439659"/>
                <a:gd name="connsiteX31" fmla="*/ 190215 w 508000"/>
                <a:gd name="connsiteY31" fmla="*/ 249065 h 439659"/>
                <a:gd name="connsiteX32" fmla="*/ 195910 w 508000"/>
                <a:gd name="connsiteY32" fmla="*/ 249065 h 439659"/>
                <a:gd name="connsiteX33" fmla="*/ 195910 w 508000"/>
                <a:gd name="connsiteY33" fmla="*/ 254380 h 439659"/>
                <a:gd name="connsiteX34" fmla="*/ 195910 w 508000"/>
                <a:gd name="connsiteY34" fmla="*/ 259695 h 439659"/>
                <a:gd name="connsiteX35" fmla="*/ 190215 w 508000"/>
                <a:gd name="connsiteY35" fmla="*/ 259695 h 439659"/>
                <a:gd name="connsiteX36" fmla="*/ 184520 w 508000"/>
                <a:gd name="connsiteY36" fmla="*/ 259695 h 439659"/>
                <a:gd name="connsiteX37" fmla="*/ 184520 w 508000"/>
                <a:gd name="connsiteY37" fmla="*/ 254380 h 439659"/>
                <a:gd name="connsiteX38" fmla="*/ 184520 w 508000"/>
                <a:gd name="connsiteY38" fmla="*/ 243749 h 439659"/>
                <a:gd name="connsiteX39" fmla="*/ 466996 w 508000"/>
                <a:gd name="connsiteY39" fmla="*/ 239193 h 439659"/>
                <a:gd name="connsiteX40" fmla="*/ 472691 w 508000"/>
                <a:gd name="connsiteY40" fmla="*/ 239193 h 439659"/>
                <a:gd name="connsiteX41" fmla="*/ 478386 w 508000"/>
                <a:gd name="connsiteY41" fmla="*/ 239193 h 439659"/>
                <a:gd name="connsiteX42" fmla="*/ 478386 w 508000"/>
                <a:gd name="connsiteY42" fmla="*/ 244319 h 439659"/>
                <a:gd name="connsiteX43" fmla="*/ 478386 w 508000"/>
                <a:gd name="connsiteY43" fmla="*/ 254570 h 439659"/>
                <a:gd name="connsiteX44" fmla="*/ 478386 w 508000"/>
                <a:gd name="connsiteY44" fmla="*/ 259695 h 439659"/>
                <a:gd name="connsiteX45" fmla="*/ 472691 w 508000"/>
                <a:gd name="connsiteY45" fmla="*/ 259695 h 439659"/>
                <a:gd name="connsiteX46" fmla="*/ 466996 w 508000"/>
                <a:gd name="connsiteY46" fmla="*/ 259695 h 439659"/>
                <a:gd name="connsiteX47" fmla="*/ 466996 w 508000"/>
                <a:gd name="connsiteY47" fmla="*/ 254570 h 439659"/>
                <a:gd name="connsiteX48" fmla="*/ 466996 w 508000"/>
                <a:gd name="connsiteY48" fmla="*/ 244319 h 439659"/>
                <a:gd name="connsiteX49" fmla="*/ 466996 w 508000"/>
                <a:gd name="connsiteY49" fmla="*/ 239193 h 439659"/>
                <a:gd name="connsiteX50" fmla="*/ 440798 w 508000"/>
                <a:gd name="connsiteY50" fmla="*/ 239193 h 439659"/>
                <a:gd name="connsiteX51" fmla="*/ 440798 w 508000"/>
                <a:gd name="connsiteY51" fmla="*/ 244319 h 439659"/>
                <a:gd name="connsiteX52" fmla="*/ 440798 w 508000"/>
                <a:gd name="connsiteY52" fmla="*/ 254570 h 439659"/>
                <a:gd name="connsiteX53" fmla="*/ 446493 w 508000"/>
                <a:gd name="connsiteY53" fmla="*/ 254570 h 439659"/>
                <a:gd name="connsiteX54" fmla="*/ 446493 w 508000"/>
                <a:gd name="connsiteY54" fmla="*/ 259695 h 439659"/>
                <a:gd name="connsiteX55" fmla="*/ 440798 w 508000"/>
                <a:gd name="connsiteY55" fmla="*/ 259695 h 439659"/>
                <a:gd name="connsiteX56" fmla="*/ 435103 w 508000"/>
                <a:gd name="connsiteY56" fmla="*/ 254570 h 439659"/>
                <a:gd name="connsiteX57" fmla="*/ 435103 w 508000"/>
                <a:gd name="connsiteY57" fmla="*/ 244319 h 439659"/>
                <a:gd name="connsiteX58" fmla="*/ 440798 w 508000"/>
                <a:gd name="connsiteY58" fmla="*/ 239193 h 439659"/>
                <a:gd name="connsiteX59" fmla="*/ 440798 w 508000"/>
                <a:gd name="connsiteY59" fmla="*/ 239193 h 439659"/>
                <a:gd name="connsiteX60" fmla="*/ 446493 w 508000"/>
                <a:gd name="connsiteY60" fmla="*/ 239193 h 439659"/>
                <a:gd name="connsiteX61" fmla="*/ 446493 w 508000"/>
                <a:gd name="connsiteY61" fmla="*/ 244319 h 439659"/>
                <a:gd name="connsiteX62" fmla="*/ 440798 w 508000"/>
                <a:gd name="connsiteY62" fmla="*/ 239193 h 439659"/>
                <a:gd name="connsiteX63" fmla="*/ 412323 w 508000"/>
                <a:gd name="connsiteY63" fmla="*/ 239193 h 439659"/>
                <a:gd name="connsiteX64" fmla="*/ 416879 w 508000"/>
                <a:gd name="connsiteY64" fmla="*/ 244319 h 439659"/>
                <a:gd name="connsiteX65" fmla="*/ 416879 w 508000"/>
                <a:gd name="connsiteY65" fmla="*/ 254570 h 439659"/>
                <a:gd name="connsiteX66" fmla="*/ 412323 w 508000"/>
                <a:gd name="connsiteY66" fmla="*/ 259695 h 439659"/>
                <a:gd name="connsiteX67" fmla="*/ 407767 w 508000"/>
                <a:gd name="connsiteY67" fmla="*/ 259695 h 439659"/>
                <a:gd name="connsiteX68" fmla="*/ 407767 w 508000"/>
                <a:gd name="connsiteY68" fmla="*/ 254570 h 439659"/>
                <a:gd name="connsiteX69" fmla="*/ 412323 w 508000"/>
                <a:gd name="connsiteY69" fmla="*/ 254570 h 439659"/>
                <a:gd name="connsiteX70" fmla="*/ 412323 w 508000"/>
                <a:gd name="connsiteY70" fmla="*/ 244319 h 439659"/>
                <a:gd name="connsiteX71" fmla="*/ 412323 w 508000"/>
                <a:gd name="connsiteY71" fmla="*/ 239193 h 439659"/>
                <a:gd name="connsiteX72" fmla="*/ 407767 w 508000"/>
                <a:gd name="connsiteY72" fmla="*/ 239193 h 439659"/>
                <a:gd name="connsiteX73" fmla="*/ 412323 w 508000"/>
                <a:gd name="connsiteY73" fmla="*/ 239193 h 439659"/>
                <a:gd name="connsiteX74" fmla="*/ 407767 w 508000"/>
                <a:gd name="connsiteY74" fmla="*/ 244319 h 439659"/>
                <a:gd name="connsiteX75" fmla="*/ 407767 w 508000"/>
                <a:gd name="connsiteY75" fmla="*/ 239193 h 439659"/>
                <a:gd name="connsiteX76" fmla="*/ 373596 w 508000"/>
                <a:gd name="connsiteY76" fmla="*/ 239193 h 439659"/>
                <a:gd name="connsiteX77" fmla="*/ 379291 w 508000"/>
                <a:gd name="connsiteY77" fmla="*/ 239193 h 439659"/>
                <a:gd name="connsiteX78" fmla="*/ 384986 w 508000"/>
                <a:gd name="connsiteY78" fmla="*/ 239193 h 439659"/>
                <a:gd name="connsiteX79" fmla="*/ 384986 w 508000"/>
                <a:gd name="connsiteY79" fmla="*/ 244319 h 439659"/>
                <a:gd name="connsiteX80" fmla="*/ 384986 w 508000"/>
                <a:gd name="connsiteY80" fmla="*/ 254570 h 439659"/>
                <a:gd name="connsiteX81" fmla="*/ 384986 w 508000"/>
                <a:gd name="connsiteY81" fmla="*/ 259695 h 439659"/>
                <a:gd name="connsiteX82" fmla="*/ 379291 w 508000"/>
                <a:gd name="connsiteY82" fmla="*/ 259695 h 439659"/>
                <a:gd name="connsiteX83" fmla="*/ 373596 w 508000"/>
                <a:gd name="connsiteY83" fmla="*/ 259695 h 439659"/>
                <a:gd name="connsiteX84" fmla="*/ 373596 w 508000"/>
                <a:gd name="connsiteY84" fmla="*/ 254570 h 439659"/>
                <a:gd name="connsiteX85" fmla="*/ 373596 w 508000"/>
                <a:gd name="connsiteY85" fmla="*/ 244319 h 439659"/>
                <a:gd name="connsiteX86" fmla="*/ 373596 w 508000"/>
                <a:gd name="connsiteY86" fmla="*/ 239193 h 439659"/>
                <a:gd name="connsiteX87" fmla="*/ 345121 w 508000"/>
                <a:gd name="connsiteY87" fmla="*/ 239193 h 439659"/>
                <a:gd name="connsiteX88" fmla="*/ 345121 w 508000"/>
                <a:gd name="connsiteY88" fmla="*/ 244319 h 439659"/>
                <a:gd name="connsiteX89" fmla="*/ 345121 w 508000"/>
                <a:gd name="connsiteY89" fmla="*/ 254570 h 439659"/>
                <a:gd name="connsiteX90" fmla="*/ 350816 w 508000"/>
                <a:gd name="connsiteY90" fmla="*/ 254570 h 439659"/>
                <a:gd name="connsiteX91" fmla="*/ 350816 w 508000"/>
                <a:gd name="connsiteY91" fmla="*/ 259695 h 439659"/>
                <a:gd name="connsiteX92" fmla="*/ 345121 w 508000"/>
                <a:gd name="connsiteY92" fmla="*/ 259695 h 439659"/>
                <a:gd name="connsiteX93" fmla="*/ 339426 w 508000"/>
                <a:gd name="connsiteY93" fmla="*/ 254570 h 439659"/>
                <a:gd name="connsiteX94" fmla="*/ 339426 w 508000"/>
                <a:gd name="connsiteY94" fmla="*/ 244319 h 439659"/>
                <a:gd name="connsiteX95" fmla="*/ 345121 w 508000"/>
                <a:gd name="connsiteY95" fmla="*/ 239193 h 439659"/>
                <a:gd name="connsiteX96" fmla="*/ 345121 w 508000"/>
                <a:gd name="connsiteY96" fmla="*/ 239193 h 439659"/>
                <a:gd name="connsiteX97" fmla="*/ 350816 w 508000"/>
                <a:gd name="connsiteY97" fmla="*/ 239193 h 439659"/>
                <a:gd name="connsiteX98" fmla="*/ 350816 w 508000"/>
                <a:gd name="connsiteY98" fmla="*/ 244319 h 439659"/>
                <a:gd name="connsiteX99" fmla="*/ 345121 w 508000"/>
                <a:gd name="connsiteY99" fmla="*/ 239193 h 439659"/>
                <a:gd name="connsiteX100" fmla="*/ 157184 w 508000"/>
                <a:gd name="connsiteY100" fmla="*/ 239193 h 439659"/>
                <a:gd name="connsiteX101" fmla="*/ 161740 w 508000"/>
                <a:gd name="connsiteY101" fmla="*/ 239193 h 439659"/>
                <a:gd name="connsiteX102" fmla="*/ 161740 w 508000"/>
                <a:gd name="connsiteY102" fmla="*/ 244319 h 439659"/>
                <a:gd name="connsiteX103" fmla="*/ 157184 w 508000"/>
                <a:gd name="connsiteY103" fmla="*/ 239193 h 439659"/>
                <a:gd name="connsiteX104" fmla="*/ 128708 w 508000"/>
                <a:gd name="connsiteY104" fmla="*/ 239193 h 439659"/>
                <a:gd name="connsiteX105" fmla="*/ 134403 w 508000"/>
                <a:gd name="connsiteY105" fmla="*/ 244319 h 439659"/>
                <a:gd name="connsiteX106" fmla="*/ 134403 w 508000"/>
                <a:gd name="connsiteY106" fmla="*/ 254570 h 439659"/>
                <a:gd name="connsiteX107" fmla="*/ 128708 w 508000"/>
                <a:gd name="connsiteY107" fmla="*/ 259695 h 439659"/>
                <a:gd name="connsiteX108" fmla="*/ 123013 w 508000"/>
                <a:gd name="connsiteY108" fmla="*/ 259695 h 439659"/>
                <a:gd name="connsiteX109" fmla="*/ 123013 w 508000"/>
                <a:gd name="connsiteY109" fmla="*/ 254570 h 439659"/>
                <a:gd name="connsiteX110" fmla="*/ 128708 w 508000"/>
                <a:gd name="connsiteY110" fmla="*/ 254570 h 439659"/>
                <a:gd name="connsiteX111" fmla="*/ 128708 w 508000"/>
                <a:gd name="connsiteY111" fmla="*/ 244319 h 439659"/>
                <a:gd name="connsiteX112" fmla="*/ 128708 w 508000"/>
                <a:gd name="connsiteY112" fmla="*/ 239193 h 439659"/>
                <a:gd name="connsiteX113" fmla="*/ 123013 w 508000"/>
                <a:gd name="connsiteY113" fmla="*/ 239193 h 439659"/>
                <a:gd name="connsiteX114" fmla="*/ 128708 w 508000"/>
                <a:gd name="connsiteY114" fmla="*/ 239193 h 439659"/>
                <a:gd name="connsiteX115" fmla="*/ 123013 w 508000"/>
                <a:gd name="connsiteY115" fmla="*/ 244319 h 439659"/>
                <a:gd name="connsiteX116" fmla="*/ 123013 w 508000"/>
                <a:gd name="connsiteY116" fmla="*/ 239193 h 439659"/>
                <a:gd name="connsiteX117" fmla="*/ 91121 w 508000"/>
                <a:gd name="connsiteY117" fmla="*/ 239193 h 439659"/>
                <a:gd name="connsiteX118" fmla="*/ 95677 w 508000"/>
                <a:gd name="connsiteY118" fmla="*/ 239193 h 439659"/>
                <a:gd name="connsiteX119" fmla="*/ 100233 w 508000"/>
                <a:gd name="connsiteY119" fmla="*/ 239193 h 439659"/>
                <a:gd name="connsiteX120" fmla="*/ 100233 w 508000"/>
                <a:gd name="connsiteY120" fmla="*/ 244319 h 439659"/>
                <a:gd name="connsiteX121" fmla="*/ 100233 w 508000"/>
                <a:gd name="connsiteY121" fmla="*/ 254570 h 439659"/>
                <a:gd name="connsiteX122" fmla="*/ 100233 w 508000"/>
                <a:gd name="connsiteY122" fmla="*/ 259695 h 439659"/>
                <a:gd name="connsiteX123" fmla="*/ 95677 w 508000"/>
                <a:gd name="connsiteY123" fmla="*/ 259695 h 439659"/>
                <a:gd name="connsiteX124" fmla="*/ 91121 w 508000"/>
                <a:gd name="connsiteY124" fmla="*/ 259695 h 439659"/>
                <a:gd name="connsiteX125" fmla="*/ 91121 w 508000"/>
                <a:gd name="connsiteY125" fmla="*/ 254570 h 439659"/>
                <a:gd name="connsiteX126" fmla="*/ 91121 w 508000"/>
                <a:gd name="connsiteY126" fmla="*/ 244319 h 439659"/>
                <a:gd name="connsiteX127" fmla="*/ 91121 w 508000"/>
                <a:gd name="connsiteY127" fmla="*/ 239193 h 439659"/>
                <a:gd name="connsiteX128" fmla="*/ 61507 w 508000"/>
                <a:gd name="connsiteY128" fmla="*/ 239193 h 439659"/>
                <a:gd name="connsiteX129" fmla="*/ 68341 w 508000"/>
                <a:gd name="connsiteY129" fmla="*/ 239193 h 439659"/>
                <a:gd name="connsiteX130" fmla="*/ 68341 w 508000"/>
                <a:gd name="connsiteY130" fmla="*/ 244319 h 439659"/>
                <a:gd name="connsiteX131" fmla="*/ 61507 w 508000"/>
                <a:gd name="connsiteY131" fmla="*/ 239193 h 439659"/>
                <a:gd name="connsiteX132" fmla="*/ 35309 w 508000"/>
                <a:gd name="connsiteY132" fmla="*/ 239193 h 439659"/>
                <a:gd name="connsiteX133" fmla="*/ 41004 w 508000"/>
                <a:gd name="connsiteY133" fmla="*/ 244319 h 439659"/>
                <a:gd name="connsiteX134" fmla="*/ 41004 w 508000"/>
                <a:gd name="connsiteY134" fmla="*/ 254570 h 439659"/>
                <a:gd name="connsiteX135" fmla="*/ 35309 w 508000"/>
                <a:gd name="connsiteY135" fmla="*/ 259695 h 439659"/>
                <a:gd name="connsiteX136" fmla="*/ 29614 w 508000"/>
                <a:gd name="connsiteY136" fmla="*/ 259695 h 439659"/>
                <a:gd name="connsiteX137" fmla="*/ 29614 w 508000"/>
                <a:gd name="connsiteY137" fmla="*/ 254570 h 439659"/>
                <a:gd name="connsiteX138" fmla="*/ 35309 w 508000"/>
                <a:gd name="connsiteY138" fmla="*/ 254570 h 439659"/>
                <a:gd name="connsiteX139" fmla="*/ 35309 w 508000"/>
                <a:gd name="connsiteY139" fmla="*/ 244319 h 439659"/>
                <a:gd name="connsiteX140" fmla="*/ 35309 w 508000"/>
                <a:gd name="connsiteY140" fmla="*/ 239193 h 439659"/>
                <a:gd name="connsiteX141" fmla="*/ 29614 w 508000"/>
                <a:gd name="connsiteY141" fmla="*/ 239193 h 439659"/>
                <a:gd name="connsiteX142" fmla="*/ 35309 w 508000"/>
                <a:gd name="connsiteY142" fmla="*/ 239193 h 439659"/>
                <a:gd name="connsiteX143" fmla="*/ 29614 w 508000"/>
                <a:gd name="connsiteY143" fmla="*/ 244319 h 439659"/>
                <a:gd name="connsiteX144" fmla="*/ 29614 w 508000"/>
                <a:gd name="connsiteY144" fmla="*/ 239193 h 439659"/>
                <a:gd name="connsiteX145" fmla="*/ 157184 w 508000"/>
                <a:gd name="connsiteY145" fmla="*/ 215653 h 439659"/>
                <a:gd name="connsiteX146" fmla="*/ 161740 w 508000"/>
                <a:gd name="connsiteY146" fmla="*/ 215653 h 439659"/>
                <a:gd name="connsiteX147" fmla="*/ 161740 w 508000"/>
                <a:gd name="connsiteY147" fmla="*/ 220968 h 439659"/>
                <a:gd name="connsiteX148" fmla="*/ 157184 w 508000"/>
                <a:gd name="connsiteY148" fmla="*/ 220968 h 439659"/>
                <a:gd name="connsiteX149" fmla="*/ 157184 w 508000"/>
                <a:gd name="connsiteY149" fmla="*/ 215653 h 439659"/>
                <a:gd name="connsiteX150" fmla="*/ 466996 w 508000"/>
                <a:gd name="connsiteY150" fmla="*/ 200466 h 439659"/>
                <a:gd name="connsiteX151" fmla="*/ 472691 w 508000"/>
                <a:gd name="connsiteY151" fmla="*/ 200466 h 439659"/>
                <a:gd name="connsiteX152" fmla="*/ 478386 w 508000"/>
                <a:gd name="connsiteY152" fmla="*/ 200466 h 439659"/>
                <a:gd name="connsiteX153" fmla="*/ 478386 w 508000"/>
                <a:gd name="connsiteY153" fmla="*/ 205592 h 439659"/>
                <a:gd name="connsiteX154" fmla="*/ 478386 w 508000"/>
                <a:gd name="connsiteY154" fmla="*/ 215843 h 439659"/>
                <a:gd name="connsiteX155" fmla="*/ 478386 w 508000"/>
                <a:gd name="connsiteY155" fmla="*/ 220968 h 439659"/>
                <a:gd name="connsiteX156" fmla="*/ 472691 w 508000"/>
                <a:gd name="connsiteY156" fmla="*/ 220968 h 439659"/>
                <a:gd name="connsiteX157" fmla="*/ 466996 w 508000"/>
                <a:gd name="connsiteY157" fmla="*/ 220968 h 439659"/>
                <a:gd name="connsiteX158" fmla="*/ 466996 w 508000"/>
                <a:gd name="connsiteY158" fmla="*/ 215843 h 439659"/>
                <a:gd name="connsiteX159" fmla="*/ 466996 w 508000"/>
                <a:gd name="connsiteY159" fmla="*/ 205592 h 439659"/>
                <a:gd name="connsiteX160" fmla="*/ 466996 w 508000"/>
                <a:gd name="connsiteY160" fmla="*/ 200466 h 439659"/>
                <a:gd name="connsiteX161" fmla="*/ 439659 w 508000"/>
                <a:gd name="connsiteY161" fmla="*/ 200466 h 439659"/>
                <a:gd name="connsiteX162" fmla="*/ 446493 w 508000"/>
                <a:gd name="connsiteY162" fmla="*/ 200466 h 439659"/>
                <a:gd name="connsiteX163" fmla="*/ 446493 w 508000"/>
                <a:gd name="connsiteY163" fmla="*/ 220968 h 439659"/>
                <a:gd name="connsiteX164" fmla="*/ 439659 w 508000"/>
                <a:gd name="connsiteY164" fmla="*/ 220968 h 439659"/>
                <a:gd name="connsiteX165" fmla="*/ 407767 w 508000"/>
                <a:gd name="connsiteY165" fmla="*/ 200466 h 439659"/>
                <a:gd name="connsiteX166" fmla="*/ 412323 w 508000"/>
                <a:gd name="connsiteY166" fmla="*/ 200466 h 439659"/>
                <a:gd name="connsiteX167" fmla="*/ 416879 w 508000"/>
                <a:gd name="connsiteY167" fmla="*/ 205592 h 439659"/>
                <a:gd name="connsiteX168" fmla="*/ 416879 w 508000"/>
                <a:gd name="connsiteY168" fmla="*/ 215843 h 439659"/>
                <a:gd name="connsiteX169" fmla="*/ 412323 w 508000"/>
                <a:gd name="connsiteY169" fmla="*/ 220968 h 439659"/>
                <a:gd name="connsiteX170" fmla="*/ 407767 w 508000"/>
                <a:gd name="connsiteY170" fmla="*/ 220968 h 439659"/>
                <a:gd name="connsiteX171" fmla="*/ 407767 w 508000"/>
                <a:gd name="connsiteY171" fmla="*/ 215843 h 439659"/>
                <a:gd name="connsiteX172" fmla="*/ 412323 w 508000"/>
                <a:gd name="connsiteY172" fmla="*/ 215843 h 439659"/>
                <a:gd name="connsiteX173" fmla="*/ 412323 w 508000"/>
                <a:gd name="connsiteY173" fmla="*/ 205592 h 439659"/>
                <a:gd name="connsiteX174" fmla="*/ 407767 w 508000"/>
                <a:gd name="connsiteY174" fmla="*/ 205592 h 439659"/>
                <a:gd name="connsiteX175" fmla="*/ 407767 w 508000"/>
                <a:gd name="connsiteY175" fmla="*/ 200466 h 439659"/>
                <a:gd name="connsiteX176" fmla="*/ 373596 w 508000"/>
                <a:gd name="connsiteY176" fmla="*/ 200466 h 439659"/>
                <a:gd name="connsiteX177" fmla="*/ 379291 w 508000"/>
                <a:gd name="connsiteY177" fmla="*/ 200466 h 439659"/>
                <a:gd name="connsiteX178" fmla="*/ 384986 w 508000"/>
                <a:gd name="connsiteY178" fmla="*/ 200466 h 439659"/>
                <a:gd name="connsiteX179" fmla="*/ 384986 w 508000"/>
                <a:gd name="connsiteY179" fmla="*/ 205592 h 439659"/>
                <a:gd name="connsiteX180" fmla="*/ 384986 w 508000"/>
                <a:gd name="connsiteY180" fmla="*/ 215843 h 439659"/>
                <a:gd name="connsiteX181" fmla="*/ 384986 w 508000"/>
                <a:gd name="connsiteY181" fmla="*/ 220968 h 439659"/>
                <a:gd name="connsiteX182" fmla="*/ 379291 w 508000"/>
                <a:gd name="connsiteY182" fmla="*/ 220968 h 439659"/>
                <a:gd name="connsiteX183" fmla="*/ 373596 w 508000"/>
                <a:gd name="connsiteY183" fmla="*/ 220968 h 439659"/>
                <a:gd name="connsiteX184" fmla="*/ 373596 w 508000"/>
                <a:gd name="connsiteY184" fmla="*/ 215843 h 439659"/>
                <a:gd name="connsiteX185" fmla="*/ 373596 w 508000"/>
                <a:gd name="connsiteY185" fmla="*/ 205592 h 439659"/>
                <a:gd name="connsiteX186" fmla="*/ 373596 w 508000"/>
                <a:gd name="connsiteY186" fmla="*/ 200466 h 439659"/>
                <a:gd name="connsiteX187" fmla="*/ 123013 w 508000"/>
                <a:gd name="connsiteY187" fmla="*/ 200466 h 439659"/>
                <a:gd name="connsiteX188" fmla="*/ 128708 w 508000"/>
                <a:gd name="connsiteY188" fmla="*/ 200466 h 439659"/>
                <a:gd name="connsiteX189" fmla="*/ 134403 w 508000"/>
                <a:gd name="connsiteY189" fmla="*/ 205592 h 439659"/>
                <a:gd name="connsiteX190" fmla="*/ 134403 w 508000"/>
                <a:gd name="connsiteY190" fmla="*/ 215843 h 439659"/>
                <a:gd name="connsiteX191" fmla="*/ 128708 w 508000"/>
                <a:gd name="connsiteY191" fmla="*/ 220968 h 439659"/>
                <a:gd name="connsiteX192" fmla="*/ 123013 w 508000"/>
                <a:gd name="connsiteY192" fmla="*/ 220968 h 439659"/>
                <a:gd name="connsiteX193" fmla="*/ 123013 w 508000"/>
                <a:gd name="connsiteY193" fmla="*/ 215843 h 439659"/>
                <a:gd name="connsiteX194" fmla="*/ 128708 w 508000"/>
                <a:gd name="connsiteY194" fmla="*/ 215843 h 439659"/>
                <a:gd name="connsiteX195" fmla="*/ 128708 w 508000"/>
                <a:gd name="connsiteY195" fmla="*/ 205592 h 439659"/>
                <a:gd name="connsiteX196" fmla="*/ 123013 w 508000"/>
                <a:gd name="connsiteY196" fmla="*/ 205592 h 439659"/>
                <a:gd name="connsiteX197" fmla="*/ 123013 w 508000"/>
                <a:gd name="connsiteY197" fmla="*/ 200466 h 439659"/>
                <a:gd name="connsiteX198" fmla="*/ 91121 w 508000"/>
                <a:gd name="connsiteY198" fmla="*/ 200466 h 439659"/>
                <a:gd name="connsiteX199" fmla="*/ 95677 w 508000"/>
                <a:gd name="connsiteY199" fmla="*/ 200466 h 439659"/>
                <a:gd name="connsiteX200" fmla="*/ 100233 w 508000"/>
                <a:gd name="connsiteY200" fmla="*/ 200466 h 439659"/>
                <a:gd name="connsiteX201" fmla="*/ 100233 w 508000"/>
                <a:gd name="connsiteY201" fmla="*/ 205592 h 439659"/>
                <a:gd name="connsiteX202" fmla="*/ 100233 w 508000"/>
                <a:gd name="connsiteY202" fmla="*/ 215843 h 439659"/>
                <a:gd name="connsiteX203" fmla="*/ 100233 w 508000"/>
                <a:gd name="connsiteY203" fmla="*/ 220968 h 439659"/>
                <a:gd name="connsiteX204" fmla="*/ 95677 w 508000"/>
                <a:gd name="connsiteY204" fmla="*/ 220968 h 439659"/>
                <a:gd name="connsiteX205" fmla="*/ 91121 w 508000"/>
                <a:gd name="connsiteY205" fmla="*/ 220968 h 439659"/>
                <a:gd name="connsiteX206" fmla="*/ 91121 w 508000"/>
                <a:gd name="connsiteY206" fmla="*/ 215843 h 439659"/>
                <a:gd name="connsiteX207" fmla="*/ 91121 w 508000"/>
                <a:gd name="connsiteY207" fmla="*/ 205592 h 439659"/>
                <a:gd name="connsiteX208" fmla="*/ 91121 w 508000"/>
                <a:gd name="connsiteY208" fmla="*/ 200466 h 439659"/>
                <a:gd name="connsiteX209" fmla="*/ 61507 w 508000"/>
                <a:gd name="connsiteY209" fmla="*/ 200466 h 439659"/>
                <a:gd name="connsiteX210" fmla="*/ 68341 w 508000"/>
                <a:gd name="connsiteY210" fmla="*/ 200466 h 439659"/>
                <a:gd name="connsiteX211" fmla="*/ 68341 w 508000"/>
                <a:gd name="connsiteY211" fmla="*/ 220968 h 439659"/>
                <a:gd name="connsiteX212" fmla="*/ 61507 w 508000"/>
                <a:gd name="connsiteY212" fmla="*/ 220968 h 439659"/>
                <a:gd name="connsiteX213" fmla="*/ 29614 w 508000"/>
                <a:gd name="connsiteY213" fmla="*/ 200466 h 439659"/>
                <a:gd name="connsiteX214" fmla="*/ 35309 w 508000"/>
                <a:gd name="connsiteY214" fmla="*/ 200466 h 439659"/>
                <a:gd name="connsiteX215" fmla="*/ 41004 w 508000"/>
                <a:gd name="connsiteY215" fmla="*/ 205592 h 439659"/>
                <a:gd name="connsiteX216" fmla="*/ 41004 w 508000"/>
                <a:gd name="connsiteY216" fmla="*/ 215843 h 439659"/>
                <a:gd name="connsiteX217" fmla="*/ 35309 w 508000"/>
                <a:gd name="connsiteY217" fmla="*/ 220968 h 439659"/>
                <a:gd name="connsiteX218" fmla="*/ 29614 w 508000"/>
                <a:gd name="connsiteY218" fmla="*/ 220968 h 439659"/>
                <a:gd name="connsiteX219" fmla="*/ 29614 w 508000"/>
                <a:gd name="connsiteY219" fmla="*/ 215843 h 439659"/>
                <a:gd name="connsiteX220" fmla="*/ 35309 w 508000"/>
                <a:gd name="connsiteY220" fmla="*/ 215843 h 439659"/>
                <a:gd name="connsiteX221" fmla="*/ 35309 w 508000"/>
                <a:gd name="connsiteY221" fmla="*/ 205592 h 439659"/>
                <a:gd name="connsiteX222" fmla="*/ 29614 w 508000"/>
                <a:gd name="connsiteY222" fmla="*/ 205592 h 439659"/>
                <a:gd name="connsiteX223" fmla="*/ 29614 w 508000"/>
                <a:gd name="connsiteY223" fmla="*/ 200466 h 439659"/>
                <a:gd name="connsiteX224" fmla="*/ 446493 w 508000"/>
                <a:gd name="connsiteY224" fmla="*/ 176547 h 439659"/>
                <a:gd name="connsiteX225" fmla="*/ 446493 w 508000"/>
                <a:gd name="connsiteY225" fmla="*/ 182242 h 439659"/>
                <a:gd name="connsiteX226" fmla="*/ 440798 w 508000"/>
                <a:gd name="connsiteY226" fmla="*/ 182242 h 439659"/>
                <a:gd name="connsiteX227" fmla="*/ 446493 w 508000"/>
                <a:gd name="connsiteY227" fmla="*/ 176547 h 439659"/>
                <a:gd name="connsiteX228" fmla="*/ 68341 w 508000"/>
                <a:gd name="connsiteY228" fmla="*/ 176547 h 439659"/>
                <a:gd name="connsiteX229" fmla="*/ 68341 w 508000"/>
                <a:gd name="connsiteY229" fmla="*/ 182242 h 439659"/>
                <a:gd name="connsiteX230" fmla="*/ 61507 w 508000"/>
                <a:gd name="connsiteY230" fmla="*/ 182242 h 439659"/>
                <a:gd name="connsiteX231" fmla="*/ 68341 w 508000"/>
                <a:gd name="connsiteY231" fmla="*/ 176547 h 439659"/>
                <a:gd name="connsiteX232" fmla="*/ 435103 w 508000"/>
                <a:gd name="connsiteY232" fmla="*/ 165157 h 439659"/>
                <a:gd name="connsiteX233" fmla="*/ 440798 w 508000"/>
                <a:gd name="connsiteY233" fmla="*/ 165157 h 439659"/>
                <a:gd name="connsiteX234" fmla="*/ 440798 w 508000"/>
                <a:gd name="connsiteY234" fmla="*/ 176547 h 439659"/>
                <a:gd name="connsiteX235" fmla="*/ 440798 w 508000"/>
                <a:gd name="connsiteY235" fmla="*/ 182242 h 439659"/>
                <a:gd name="connsiteX236" fmla="*/ 435103 w 508000"/>
                <a:gd name="connsiteY236" fmla="*/ 176547 h 439659"/>
                <a:gd name="connsiteX237" fmla="*/ 435103 w 508000"/>
                <a:gd name="connsiteY237" fmla="*/ 165157 h 439659"/>
                <a:gd name="connsiteX238" fmla="*/ 473830 w 508000"/>
                <a:gd name="connsiteY238" fmla="*/ 159462 h 439659"/>
                <a:gd name="connsiteX239" fmla="*/ 476108 w 508000"/>
                <a:gd name="connsiteY239" fmla="*/ 159462 h 439659"/>
                <a:gd name="connsiteX240" fmla="*/ 476108 w 508000"/>
                <a:gd name="connsiteY240" fmla="*/ 182242 h 439659"/>
                <a:gd name="connsiteX241" fmla="*/ 473830 w 508000"/>
                <a:gd name="connsiteY241" fmla="*/ 182242 h 439659"/>
                <a:gd name="connsiteX242" fmla="*/ 440798 w 508000"/>
                <a:gd name="connsiteY242" fmla="*/ 159462 h 439659"/>
                <a:gd name="connsiteX243" fmla="*/ 446493 w 508000"/>
                <a:gd name="connsiteY243" fmla="*/ 165157 h 439659"/>
                <a:gd name="connsiteX244" fmla="*/ 440798 w 508000"/>
                <a:gd name="connsiteY244" fmla="*/ 165157 h 439659"/>
                <a:gd name="connsiteX245" fmla="*/ 440798 w 508000"/>
                <a:gd name="connsiteY245" fmla="*/ 159462 h 439659"/>
                <a:gd name="connsiteX246" fmla="*/ 407767 w 508000"/>
                <a:gd name="connsiteY246" fmla="*/ 159462 h 439659"/>
                <a:gd name="connsiteX247" fmla="*/ 412323 w 508000"/>
                <a:gd name="connsiteY247" fmla="*/ 159462 h 439659"/>
                <a:gd name="connsiteX248" fmla="*/ 412323 w 508000"/>
                <a:gd name="connsiteY248" fmla="*/ 182242 h 439659"/>
                <a:gd name="connsiteX249" fmla="*/ 407767 w 508000"/>
                <a:gd name="connsiteY249" fmla="*/ 182242 h 439659"/>
                <a:gd name="connsiteX250" fmla="*/ 378152 w 508000"/>
                <a:gd name="connsiteY250" fmla="*/ 159462 h 439659"/>
                <a:gd name="connsiteX251" fmla="*/ 380430 w 508000"/>
                <a:gd name="connsiteY251" fmla="*/ 159462 h 439659"/>
                <a:gd name="connsiteX252" fmla="*/ 380430 w 508000"/>
                <a:gd name="connsiteY252" fmla="*/ 182242 h 439659"/>
                <a:gd name="connsiteX253" fmla="*/ 378152 w 508000"/>
                <a:gd name="connsiteY253" fmla="*/ 182242 h 439659"/>
                <a:gd name="connsiteX254" fmla="*/ 123013 w 508000"/>
                <a:gd name="connsiteY254" fmla="*/ 159462 h 439659"/>
                <a:gd name="connsiteX255" fmla="*/ 129847 w 508000"/>
                <a:gd name="connsiteY255" fmla="*/ 159462 h 439659"/>
                <a:gd name="connsiteX256" fmla="*/ 129847 w 508000"/>
                <a:gd name="connsiteY256" fmla="*/ 182242 h 439659"/>
                <a:gd name="connsiteX257" fmla="*/ 123013 w 508000"/>
                <a:gd name="connsiteY257" fmla="*/ 182242 h 439659"/>
                <a:gd name="connsiteX258" fmla="*/ 95677 w 508000"/>
                <a:gd name="connsiteY258" fmla="*/ 159462 h 439659"/>
                <a:gd name="connsiteX259" fmla="*/ 97955 w 508000"/>
                <a:gd name="connsiteY259" fmla="*/ 159462 h 439659"/>
                <a:gd name="connsiteX260" fmla="*/ 97955 w 508000"/>
                <a:gd name="connsiteY260" fmla="*/ 182242 h 439659"/>
                <a:gd name="connsiteX261" fmla="*/ 95677 w 508000"/>
                <a:gd name="connsiteY261" fmla="*/ 182242 h 439659"/>
                <a:gd name="connsiteX262" fmla="*/ 61507 w 508000"/>
                <a:gd name="connsiteY262" fmla="*/ 159462 h 439659"/>
                <a:gd name="connsiteX263" fmla="*/ 68341 w 508000"/>
                <a:gd name="connsiteY263" fmla="*/ 165157 h 439659"/>
                <a:gd name="connsiteX264" fmla="*/ 61507 w 508000"/>
                <a:gd name="connsiteY264" fmla="*/ 165157 h 439659"/>
                <a:gd name="connsiteX265" fmla="*/ 61507 w 508000"/>
                <a:gd name="connsiteY265" fmla="*/ 159462 h 439659"/>
                <a:gd name="connsiteX266" fmla="*/ 29614 w 508000"/>
                <a:gd name="connsiteY266" fmla="*/ 159462 h 439659"/>
                <a:gd name="connsiteX267" fmla="*/ 34170 w 508000"/>
                <a:gd name="connsiteY267" fmla="*/ 159462 h 439659"/>
                <a:gd name="connsiteX268" fmla="*/ 34170 w 508000"/>
                <a:gd name="connsiteY268" fmla="*/ 182242 h 439659"/>
                <a:gd name="connsiteX269" fmla="*/ 29614 w 508000"/>
                <a:gd name="connsiteY269" fmla="*/ 182242 h 439659"/>
                <a:gd name="connsiteX270" fmla="*/ 466996 w 508000"/>
                <a:gd name="connsiteY270" fmla="*/ 127569 h 439659"/>
                <a:gd name="connsiteX271" fmla="*/ 472691 w 508000"/>
                <a:gd name="connsiteY271" fmla="*/ 127569 h 439659"/>
                <a:gd name="connsiteX272" fmla="*/ 478386 w 508000"/>
                <a:gd name="connsiteY272" fmla="*/ 127569 h 439659"/>
                <a:gd name="connsiteX273" fmla="*/ 478386 w 508000"/>
                <a:gd name="connsiteY273" fmla="*/ 143515 h 439659"/>
                <a:gd name="connsiteX274" fmla="*/ 472691 w 508000"/>
                <a:gd name="connsiteY274" fmla="*/ 143515 h 439659"/>
                <a:gd name="connsiteX275" fmla="*/ 466996 w 508000"/>
                <a:gd name="connsiteY275" fmla="*/ 143515 h 439659"/>
                <a:gd name="connsiteX276" fmla="*/ 466996 w 508000"/>
                <a:gd name="connsiteY276" fmla="*/ 127569 h 439659"/>
                <a:gd name="connsiteX277" fmla="*/ 435103 w 508000"/>
                <a:gd name="connsiteY277" fmla="*/ 127569 h 439659"/>
                <a:gd name="connsiteX278" fmla="*/ 440798 w 508000"/>
                <a:gd name="connsiteY278" fmla="*/ 127569 h 439659"/>
                <a:gd name="connsiteX279" fmla="*/ 440798 w 508000"/>
                <a:gd name="connsiteY279" fmla="*/ 143515 h 439659"/>
                <a:gd name="connsiteX280" fmla="*/ 435103 w 508000"/>
                <a:gd name="connsiteY280" fmla="*/ 143515 h 439659"/>
                <a:gd name="connsiteX281" fmla="*/ 435103 w 508000"/>
                <a:gd name="connsiteY281" fmla="*/ 127569 h 439659"/>
                <a:gd name="connsiteX282" fmla="*/ 412323 w 508000"/>
                <a:gd name="connsiteY282" fmla="*/ 127569 h 439659"/>
                <a:gd name="connsiteX283" fmla="*/ 416879 w 508000"/>
                <a:gd name="connsiteY283" fmla="*/ 127569 h 439659"/>
                <a:gd name="connsiteX284" fmla="*/ 416879 w 508000"/>
                <a:gd name="connsiteY284" fmla="*/ 143515 h 439659"/>
                <a:gd name="connsiteX285" fmla="*/ 412323 w 508000"/>
                <a:gd name="connsiteY285" fmla="*/ 143515 h 439659"/>
                <a:gd name="connsiteX286" fmla="*/ 373596 w 508000"/>
                <a:gd name="connsiteY286" fmla="*/ 127569 h 439659"/>
                <a:gd name="connsiteX287" fmla="*/ 379291 w 508000"/>
                <a:gd name="connsiteY287" fmla="*/ 127569 h 439659"/>
                <a:gd name="connsiteX288" fmla="*/ 384986 w 508000"/>
                <a:gd name="connsiteY288" fmla="*/ 127569 h 439659"/>
                <a:gd name="connsiteX289" fmla="*/ 384986 w 508000"/>
                <a:gd name="connsiteY289" fmla="*/ 143515 h 439659"/>
                <a:gd name="connsiteX290" fmla="*/ 379291 w 508000"/>
                <a:gd name="connsiteY290" fmla="*/ 143515 h 439659"/>
                <a:gd name="connsiteX291" fmla="*/ 373596 w 508000"/>
                <a:gd name="connsiteY291" fmla="*/ 143515 h 439659"/>
                <a:gd name="connsiteX292" fmla="*/ 373596 w 508000"/>
                <a:gd name="connsiteY292" fmla="*/ 127569 h 439659"/>
                <a:gd name="connsiteX293" fmla="*/ 91121 w 508000"/>
                <a:gd name="connsiteY293" fmla="*/ 127569 h 439659"/>
                <a:gd name="connsiteX294" fmla="*/ 95677 w 508000"/>
                <a:gd name="connsiteY294" fmla="*/ 127569 h 439659"/>
                <a:gd name="connsiteX295" fmla="*/ 100233 w 508000"/>
                <a:gd name="connsiteY295" fmla="*/ 127569 h 439659"/>
                <a:gd name="connsiteX296" fmla="*/ 100233 w 508000"/>
                <a:gd name="connsiteY296" fmla="*/ 143515 h 439659"/>
                <a:gd name="connsiteX297" fmla="*/ 95677 w 508000"/>
                <a:gd name="connsiteY297" fmla="*/ 143515 h 439659"/>
                <a:gd name="connsiteX298" fmla="*/ 91121 w 508000"/>
                <a:gd name="connsiteY298" fmla="*/ 143515 h 439659"/>
                <a:gd name="connsiteX299" fmla="*/ 91121 w 508000"/>
                <a:gd name="connsiteY299" fmla="*/ 127569 h 439659"/>
                <a:gd name="connsiteX300" fmla="*/ 35309 w 508000"/>
                <a:gd name="connsiteY300" fmla="*/ 127569 h 439659"/>
                <a:gd name="connsiteX301" fmla="*/ 41004 w 508000"/>
                <a:gd name="connsiteY301" fmla="*/ 127569 h 439659"/>
                <a:gd name="connsiteX302" fmla="*/ 41004 w 508000"/>
                <a:gd name="connsiteY302" fmla="*/ 143515 h 439659"/>
                <a:gd name="connsiteX303" fmla="*/ 35309 w 508000"/>
                <a:gd name="connsiteY303" fmla="*/ 143515 h 439659"/>
                <a:gd name="connsiteX304" fmla="*/ 407767 w 508000"/>
                <a:gd name="connsiteY304" fmla="*/ 104220 h 439659"/>
                <a:gd name="connsiteX305" fmla="*/ 412323 w 508000"/>
                <a:gd name="connsiteY305" fmla="*/ 104220 h 439659"/>
                <a:gd name="connsiteX306" fmla="*/ 412323 w 508000"/>
                <a:gd name="connsiteY306" fmla="*/ 109345 h 439659"/>
                <a:gd name="connsiteX307" fmla="*/ 407767 w 508000"/>
                <a:gd name="connsiteY307" fmla="*/ 104220 h 439659"/>
                <a:gd name="connsiteX308" fmla="*/ 123013 w 508000"/>
                <a:gd name="connsiteY308" fmla="*/ 104220 h 439659"/>
                <a:gd name="connsiteX309" fmla="*/ 128708 w 508000"/>
                <a:gd name="connsiteY309" fmla="*/ 104220 h 439659"/>
                <a:gd name="connsiteX310" fmla="*/ 128708 w 508000"/>
                <a:gd name="connsiteY310" fmla="*/ 109345 h 439659"/>
                <a:gd name="connsiteX311" fmla="*/ 123013 w 508000"/>
                <a:gd name="connsiteY311" fmla="*/ 104220 h 439659"/>
                <a:gd name="connsiteX312" fmla="*/ 29614 w 508000"/>
                <a:gd name="connsiteY312" fmla="*/ 104220 h 439659"/>
                <a:gd name="connsiteX313" fmla="*/ 35309 w 508000"/>
                <a:gd name="connsiteY313" fmla="*/ 104220 h 439659"/>
                <a:gd name="connsiteX314" fmla="*/ 35309 w 508000"/>
                <a:gd name="connsiteY314" fmla="*/ 109345 h 439659"/>
                <a:gd name="connsiteX315" fmla="*/ 29614 w 508000"/>
                <a:gd name="connsiteY315" fmla="*/ 104220 h 439659"/>
                <a:gd name="connsiteX316" fmla="*/ 466996 w 508000"/>
                <a:gd name="connsiteY316" fmla="*/ 88843 h 439659"/>
                <a:gd name="connsiteX317" fmla="*/ 472691 w 508000"/>
                <a:gd name="connsiteY317" fmla="*/ 88843 h 439659"/>
                <a:gd name="connsiteX318" fmla="*/ 478386 w 508000"/>
                <a:gd name="connsiteY318" fmla="*/ 88843 h 439659"/>
                <a:gd name="connsiteX319" fmla="*/ 478386 w 508000"/>
                <a:gd name="connsiteY319" fmla="*/ 93969 h 439659"/>
                <a:gd name="connsiteX320" fmla="*/ 478386 w 508000"/>
                <a:gd name="connsiteY320" fmla="*/ 104220 h 439659"/>
                <a:gd name="connsiteX321" fmla="*/ 472691 w 508000"/>
                <a:gd name="connsiteY321" fmla="*/ 109345 h 439659"/>
                <a:gd name="connsiteX322" fmla="*/ 466996 w 508000"/>
                <a:gd name="connsiteY322" fmla="*/ 104220 h 439659"/>
                <a:gd name="connsiteX323" fmla="*/ 466996 w 508000"/>
                <a:gd name="connsiteY323" fmla="*/ 93969 h 439659"/>
                <a:gd name="connsiteX324" fmla="*/ 466996 w 508000"/>
                <a:gd name="connsiteY324" fmla="*/ 88843 h 439659"/>
                <a:gd name="connsiteX325" fmla="*/ 439659 w 508000"/>
                <a:gd name="connsiteY325" fmla="*/ 88843 h 439659"/>
                <a:gd name="connsiteX326" fmla="*/ 446493 w 508000"/>
                <a:gd name="connsiteY326" fmla="*/ 88843 h 439659"/>
                <a:gd name="connsiteX327" fmla="*/ 446493 w 508000"/>
                <a:gd name="connsiteY327" fmla="*/ 109345 h 439659"/>
                <a:gd name="connsiteX328" fmla="*/ 439659 w 508000"/>
                <a:gd name="connsiteY328" fmla="*/ 109345 h 439659"/>
                <a:gd name="connsiteX329" fmla="*/ 412323 w 508000"/>
                <a:gd name="connsiteY329" fmla="*/ 88843 h 439659"/>
                <a:gd name="connsiteX330" fmla="*/ 416879 w 508000"/>
                <a:gd name="connsiteY330" fmla="*/ 93969 h 439659"/>
                <a:gd name="connsiteX331" fmla="*/ 416879 w 508000"/>
                <a:gd name="connsiteY331" fmla="*/ 104220 h 439659"/>
                <a:gd name="connsiteX332" fmla="*/ 412323 w 508000"/>
                <a:gd name="connsiteY332" fmla="*/ 104220 h 439659"/>
                <a:gd name="connsiteX333" fmla="*/ 412323 w 508000"/>
                <a:gd name="connsiteY333" fmla="*/ 93969 h 439659"/>
                <a:gd name="connsiteX334" fmla="*/ 412323 w 508000"/>
                <a:gd name="connsiteY334" fmla="*/ 88843 h 439659"/>
                <a:gd name="connsiteX335" fmla="*/ 407767 w 508000"/>
                <a:gd name="connsiteY335" fmla="*/ 88843 h 439659"/>
                <a:gd name="connsiteX336" fmla="*/ 412323 w 508000"/>
                <a:gd name="connsiteY336" fmla="*/ 88843 h 439659"/>
                <a:gd name="connsiteX337" fmla="*/ 407767 w 508000"/>
                <a:gd name="connsiteY337" fmla="*/ 93969 h 439659"/>
                <a:gd name="connsiteX338" fmla="*/ 407767 w 508000"/>
                <a:gd name="connsiteY338" fmla="*/ 88843 h 439659"/>
                <a:gd name="connsiteX339" fmla="*/ 373596 w 508000"/>
                <a:gd name="connsiteY339" fmla="*/ 88843 h 439659"/>
                <a:gd name="connsiteX340" fmla="*/ 379291 w 508000"/>
                <a:gd name="connsiteY340" fmla="*/ 88843 h 439659"/>
                <a:gd name="connsiteX341" fmla="*/ 384986 w 508000"/>
                <a:gd name="connsiteY341" fmla="*/ 88843 h 439659"/>
                <a:gd name="connsiteX342" fmla="*/ 384986 w 508000"/>
                <a:gd name="connsiteY342" fmla="*/ 93969 h 439659"/>
                <a:gd name="connsiteX343" fmla="*/ 384986 w 508000"/>
                <a:gd name="connsiteY343" fmla="*/ 104220 h 439659"/>
                <a:gd name="connsiteX344" fmla="*/ 379291 w 508000"/>
                <a:gd name="connsiteY344" fmla="*/ 109345 h 439659"/>
                <a:gd name="connsiteX345" fmla="*/ 373596 w 508000"/>
                <a:gd name="connsiteY345" fmla="*/ 104220 h 439659"/>
                <a:gd name="connsiteX346" fmla="*/ 373596 w 508000"/>
                <a:gd name="connsiteY346" fmla="*/ 93969 h 439659"/>
                <a:gd name="connsiteX347" fmla="*/ 373596 w 508000"/>
                <a:gd name="connsiteY347" fmla="*/ 88843 h 439659"/>
                <a:gd name="connsiteX348" fmla="*/ 345121 w 508000"/>
                <a:gd name="connsiteY348" fmla="*/ 88843 h 439659"/>
                <a:gd name="connsiteX349" fmla="*/ 345121 w 508000"/>
                <a:gd name="connsiteY349" fmla="*/ 93969 h 439659"/>
                <a:gd name="connsiteX350" fmla="*/ 345121 w 508000"/>
                <a:gd name="connsiteY350" fmla="*/ 104220 h 439659"/>
                <a:gd name="connsiteX351" fmla="*/ 350816 w 508000"/>
                <a:gd name="connsiteY351" fmla="*/ 104220 h 439659"/>
                <a:gd name="connsiteX352" fmla="*/ 345121 w 508000"/>
                <a:gd name="connsiteY352" fmla="*/ 109345 h 439659"/>
                <a:gd name="connsiteX353" fmla="*/ 339426 w 508000"/>
                <a:gd name="connsiteY353" fmla="*/ 99094 h 439659"/>
                <a:gd name="connsiteX354" fmla="*/ 339426 w 508000"/>
                <a:gd name="connsiteY354" fmla="*/ 93969 h 439659"/>
                <a:gd name="connsiteX355" fmla="*/ 345121 w 508000"/>
                <a:gd name="connsiteY355" fmla="*/ 88843 h 439659"/>
                <a:gd name="connsiteX356" fmla="*/ 345121 w 508000"/>
                <a:gd name="connsiteY356" fmla="*/ 88843 h 439659"/>
                <a:gd name="connsiteX357" fmla="*/ 350816 w 508000"/>
                <a:gd name="connsiteY357" fmla="*/ 88843 h 439659"/>
                <a:gd name="connsiteX358" fmla="*/ 350816 w 508000"/>
                <a:gd name="connsiteY358" fmla="*/ 93969 h 439659"/>
                <a:gd name="connsiteX359" fmla="*/ 345121 w 508000"/>
                <a:gd name="connsiteY359" fmla="*/ 88843 h 439659"/>
                <a:gd name="connsiteX360" fmla="*/ 128708 w 508000"/>
                <a:gd name="connsiteY360" fmla="*/ 88843 h 439659"/>
                <a:gd name="connsiteX361" fmla="*/ 134403 w 508000"/>
                <a:gd name="connsiteY361" fmla="*/ 93969 h 439659"/>
                <a:gd name="connsiteX362" fmla="*/ 134403 w 508000"/>
                <a:gd name="connsiteY362" fmla="*/ 104220 h 439659"/>
                <a:gd name="connsiteX363" fmla="*/ 128708 w 508000"/>
                <a:gd name="connsiteY363" fmla="*/ 104220 h 439659"/>
                <a:gd name="connsiteX364" fmla="*/ 128708 w 508000"/>
                <a:gd name="connsiteY364" fmla="*/ 93969 h 439659"/>
                <a:gd name="connsiteX365" fmla="*/ 128708 w 508000"/>
                <a:gd name="connsiteY365" fmla="*/ 88843 h 439659"/>
                <a:gd name="connsiteX366" fmla="*/ 123013 w 508000"/>
                <a:gd name="connsiteY366" fmla="*/ 88843 h 439659"/>
                <a:gd name="connsiteX367" fmla="*/ 128708 w 508000"/>
                <a:gd name="connsiteY367" fmla="*/ 88843 h 439659"/>
                <a:gd name="connsiteX368" fmla="*/ 123013 w 508000"/>
                <a:gd name="connsiteY368" fmla="*/ 93969 h 439659"/>
                <a:gd name="connsiteX369" fmla="*/ 123013 w 508000"/>
                <a:gd name="connsiteY369" fmla="*/ 88843 h 439659"/>
                <a:gd name="connsiteX370" fmla="*/ 91121 w 508000"/>
                <a:gd name="connsiteY370" fmla="*/ 88843 h 439659"/>
                <a:gd name="connsiteX371" fmla="*/ 95677 w 508000"/>
                <a:gd name="connsiteY371" fmla="*/ 88843 h 439659"/>
                <a:gd name="connsiteX372" fmla="*/ 100233 w 508000"/>
                <a:gd name="connsiteY372" fmla="*/ 88843 h 439659"/>
                <a:gd name="connsiteX373" fmla="*/ 100233 w 508000"/>
                <a:gd name="connsiteY373" fmla="*/ 93969 h 439659"/>
                <a:gd name="connsiteX374" fmla="*/ 100233 w 508000"/>
                <a:gd name="connsiteY374" fmla="*/ 104220 h 439659"/>
                <a:gd name="connsiteX375" fmla="*/ 95677 w 508000"/>
                <a:gd name="connsiteY375" fmla="*/ 109345 h 439659"/>
                <a:gd name="connsiteX376" fmla="*/ 91121 w 508000"/>
                <a:gd name="connsiteY376" fmla="*/ 104220 h 439659"/>
                <a:gd name="connsiteX377" fmla="*/ 91121 w 508000"/>
                <a:gd name="connsiteY377" fmla="*/ 93969 h 439659"/>
                <a:gd name="connsiteX378" fmla="*/ 91121 w 508000"/>
                <a:gd name="connsiteY378" fmla="*/ 88843 h 439659"/>
                <a:gd name="connsiteX379" fmla="*/ 61507 w 508000"/>
                <a:gd name="connsiteY379" fmla="*/ 88843 h 439659"/>
                <a:gd name="connsiteX380" fmla="*/ 68341 w 508000"/>
                <a:gd name="connsiteY380" fmla="*/ 88843 h 439659"/>
                <a:gd name="connsiteX381" fmla="*/ 68341 w 508000"/>
                <a:gd name="connsiteY381" fmla="*/ 109345 h 439659"/>
                <a:gd name="connsiteX382" fmla="*/ 61507 w 508000"/>
                <a:gd name="connsiteY382" fmla="*/ 109345 h 439659"/>
                <a:gd name="connsiteX383" fmla="*/ 35309 w 508000"/>
                <a:gd name="connsiteY383" fmla="*/ 88843 h 439659"/>
                <a:gd name="connsiteX384" fmla="*/ 41004 w 508000"/>
                <a:gd name="connsiteY384" fmla="*/ 93969 h 439659"/>
                <a:gd name="connsiteX385" fmla="*/ 41004 w 508000"/>
                <a:gd name="connsiteY385" fmla="*/ 104220 h 439659"/>
                <a:gd name="connsiteX386" fmla="*/ 35309 w 508000"/>
                <a:gd name="connsiteY386" fmla="*/ 104220 h 439659"/>
                <a:gd name="connsiteX387" fmla="*/ 35309 w 508000"/>
                <a:gd name="connsiteY387" fmla="*/ 93969 h 439659"/>
                <a:gd name="connsiteX388" fmla="*/ 35309 w 508000"/>
                <a:gd name="connsiteY388" fmla="*/ 88843 h 439659"/>
                <a:gd name="connsiteX389" fmla="*/ 29614 w 508000"/>
                <a:gd name="connsiteY389" fmla="*/ 88843 h 439659"/>
                <a:gd name="connsiteX390" fmla="*/ 35309 w 508000"/>
                <a:gd name="connsiteY390" fmla="*/ 88843 h 439659"/>
                <a:gd name="connsiteX391" fmla="*/ 29614 w 508000"/>
                <a:gd name="connsiteY391" fmla="*/ 93969 h 439659"/>
                <a:gd name="connsiteX392" fmla="*/ 29614 w 508000"/>
                <a:gd name="connsiteY392" fmla="*/ 88843 h 439659"/>
                <a:gd name="connsiteX393" fmla="*/ 440798 w 508000"/>
                <a:gd name="connsiteY393" fmla="*/ 65494 h 439659"/>
                <a:gd name="connsiteX394" fmla="*/ 446493 w 508000"/>
                <a:gd name="connsiteY394" fmla="*/ 65494 h 439659"/>
                <a:gd name="connsiteX395" fmla="*/ 440798 w 508000"/>
                <a:gd name="connsiteY395" fmla="*/ 70619 h 439659"/>
                <a:gd name="connsiteX396" fmla="*/ 440798 w 508000"/>
                <a:gd name="connsiteY396" fmla="*/ 65494 h 439659"/>
                <a:gd name="connsiteX397" fmla="*/ 312090 w 508000"/>
                <a:gd name="connsiteY397" fmla="*/ 65494 h 439659"/>
                <a:gd name="connsiteX398" fmla="*/ 317785 w 508000"/>
                <a:gd name="connsiteY398" fmla="*/ 65494 h 439659"/>
                <a:gd name="connsiteX399" fmla="*/ 317785 w 508000"/>
                <a:gd name="connsiteY399" fmla="*/ 70619 h 439659"/>
                <a:gd name="connsiteX400" fmla="*/ 312090 w 508000"/>
                <a:gd name="connsiteY400" fmla="*/ 65494 h 439659"/>
                <a:gd name="connsiteX401" fmla="*/ 61507 w 508000"/>
                <a:gd name="connsiteY401" fmla="*/ 65494 h 439659"/>
                <a:gd name="connsiteX402" fmla="*/ 68341 w 508000"/>
                <a:gd name="connsiteY402" fmla="*/ 65494 h 439659"/>
                <a:gd name="connsiteX403" fmla="*/ 61507 w 508000"/>
                <a:gd name="connsiteY403" fmla="*/ 70619 h 439659"/>
                <a:gd name="connsiteX404" fmla="*/ 61507 w 508000"/>
                <a:gd name="connsiteY404" fmla="*/ 65494 h 439659"/>
                <a:gd name="connsiteX405" fmla="*/ 251234 w 508000"/>
                <a:gd name="connsiteY405" fmla="*/ 59229 h 439659"/>
                <a:gd name="connsiteX406" fmla="*/ 350816 w 508000"/>
                <a:gd name="connsiteY406" fmla="*/ 159462 h 439659"/>
                <a:gd name="connsiteX407" fmla="*/ 251234 w 508000"/>
                <a:gd name="connsiteY407" fmla="*/ 259695 h 439659"/>
                <a:gd name="connsiteX408" fmla="*/ 157184 w 508000"/>
                <a:gd name="connsiteY408" fmla="*/ 159462 h 439659"/>
                <a:gd name="connsiteX409" fmla="*/ 251234 w 508000"/>
                <a:gd name="connsiteY409" fmla="*/ 159462 h 439659"/>
                <a:gd name="connsiteX410" fmla="*/ 251234 w 508000"/>
                <a:gd name="connsiteY410" fmla="*/ 59229 h 439659"/>
                <a:gd name="connsiteX411" fmla="*/ 473830 w 508000"/>
                <a:gd name="connsiteY411" fmla="*/ 50117 h 439659"/>
                <a:gd name="connsiteX412" fmla="*/ 476108 w 508000"/>
                <a:gd name="connsiteY412" fmla="*/ 50117 h 439659"/>
                <a:gd name="connsiteX413" fmla="*/ 476108 w 508000"/>
                <a:gd name="connsiteY413" fmla="*/ 70619 h 439659"/>
                <a:gd name="connsiteX414" fmla="*/ 473830 w 508000"/>
                <a:gd name="connsiteY414" fmla="*/ 70619 h 439659"/>
                <a:gd name="connsiteX415" fmla="*/ 440798 w 508000"/>
                <a:gd name="connsiteY415" fmla="*/ 50117 h 439659"/>
                <a:gd name="connsiteX416" fmla="*/ 440798 w 508000"/>
                <a:gd name="connsiteY416" fmla="*/ 55243 h 439659"/>
                <a:gd name="connsiteX417" fmla="*/ 440798 w 508000"/>
                <a:gd name="connsiteY417" fmla="*/ 65494 h 439659"/>
                <a:gd name="connsiteX418" fmla="*/ 435103 w 508000"/>
                <a:gd name="connsiteY418" fmla="*/ 65494 h 439659"/>
                <a:gd name="connsiteX419" fmla="*/ 435103 w 508000"/>
                <a:gd name="connsiteY419" fmla="*/ 55243 h 439659"/>
                <a:gd name="connsiteX420" fmla="*/ 440798 w 508000"/>
                <a:gd name="connsiteY420" fmla="*/ 50117 h 439659"/>
                <a:gd name="connsiteX421" fmla="*/ 440798 w 508000"/>
                <a:gd name="connsiteY421" fmla="*/ 50117 h 439659"/>
                <a:gd name="connsiteX422" fmla="*/ 446493 w 508000"/>
                <a:gd name="connsiteY422" fmla="*/ 50117 h 439659"/>
                <a:gd name="connsiteX423" fmla="*/ 446493 w 508000"/>
                <a:gd name="connsiteY423" fmla="*/ 55243 h 439659"/>
                <a:gd name="connsiteX424" fmla="*/ 440798 w 508000"/>
                <a:gd name="connsiteY424" fmla="*/ 50117 h 439659"/>
                <a:gd name="connsiteX425" fmla="*/ 407767 w 508000"/>
                <a:gd name="connsiteY425" fmla="*/ 50117 h 439659"/>
                <a:gd name="connsiteX426" fmla="*/ 412323 w 508000"/>
                <a:gd name="connsiteY426" fmla="*/ 50117 h 439659"/>
                <a:gd name="connsiteX427" fmla="*/ 412323 w 508000"/>
                <a:gd name="connsiteY427" fmla="*/ 70619 h 439659"/>
                <a:gd name="connsiteX428" fmla="*/ 407767 w 508000"/>
                <a:gd name="connsiteY428" fmla="*/ 70619 h 439659"/>
                <a:gd name="connsiteX429" fmla="*/ 378152 w 508000"/>
                <a:gd name="connsiteY429" fmla="*/ 50117 h 439659"/>
                <a:gd name="connsiteX430" fmla="*/ 380430 w 508000"/>
                <a:gd name="connsiteY430" fmla="*/ 50117 h 439659"/>
                <a:gd name="connsiteX431" fmla="*/ 380430 w 508000"/>
                <a:gd name="connsiteY431" fmla="*/ 70619 h 439659"/>
                <a:gd name="connsiteX432" fmla="*/ 378152 w 508000"/>
                <a:gd name="connsiteY432" fmla="*/ 70619 h 439659"/>
                <a:gd name="connsiteX433" fmla="*/ 346260 w 508000"/>
                <a:gd name="connsiteY433" fmla="*/ 50117 h 439659"/>
                <a:gd name="connsiteX434" fmla="*/ 350816 w 508000"/>
                <a:gd name="connsiteY434" fmla="*/ 50117 h 439659"/>
                <a:gd name="connsiteX435" fmla="*/ 350816 w 508000"/>
                <a:gd name="connsiteY435" fmla="*/ 70619 h 439659"/>
                <a:gd name="connsiteX436" fmla="*/ 346260 w 508000"/>
                <a:gd name="connsiteY436" fmla="*/ 70619 h 439659"/>
                <a:gd name="connsiteX437" fmla="*/ 317785 w 508000"/>
                <a:gd name="connsiteY437" fmla="*/ 50117 h 439659"/>
                <a:gd name="connsiteX438" fmla="*/ 323480 w 508000"/>
                <a:gd name="connsiteY438" fmla="*/ 55243 h 439659"/>
                <a:gd name="connsiteX439" fmla="*/ 323480 w 508000"/>
                <a:gd name="connsiteY439" fmla="*/ 65494 h 439659"/>
                <a:gd name="connsiteX440" fmla="*/ 317785 w 508000"/>
                <a:gd name="connsiteY440" fmla="*/ 65494 h 439659"/>
                <a:gd name="connsiteX441" fmla="*/ 317785 w 508000"/>
                <a:gd name="connsiteY441" fmla="*/ 55243 h 439659"/>
                <a:gd name="connsiteX442" fmla="*/ 317785 w 508000"/>
                <a:gd name="connsiteY442" fmla="*/ 50117 h 439659"/>
                <a:gd name="connsiteX443" fmla="*/ 312090 w 508000"/>
                <a:gd name="connsiteY443" fmla="*/ 50117 h 439659"/>
                <a:gd name="connsiteX444" fmla="*/ 317785 w 508000"/>
                <a:gd name="connsiteY444" fmla="*/ 50117 h 439659"/>
                <a:gd name="connsiteX445" fmla="*/ 312090 w 508000"/>
                <a:gd name="connsiteY445" fmla="*/ 55243 h 439659"/>
                <a:gd name="connsiteX446" fmla="*/ 312090 w 508000"/>
                <a:gd name="connsiteY446" fmla="*/ 50117 h 439659"/>
                <a:gd name="connsiteX447" fmla="*/ 157184 w 508000"/>
                <a:gd name="connsiteY447" fmla="*/ 50117 h 439659"/>
                <a:gd name="connsiteX448" fmla="*/ 161740 w 508000"/>
                <a:gd name="connsiteY448" fmla="*/ 50117 h 439659"/>
                <a:gd name="connsiteX449" fmla="*/ 161740 w 508000"/>
                <a:gd name="connsiteY449" fmla="*/ 70619 h 439659"/>
                <a:gd name="connsiteX450" fmla="*/ 157184 w 508000"/>
                <a:gd name="connsiteY450" fmla="*/ 70619 h 439659"/>
                <a:gd name="connsiteX451" fmla="*/ 123013 w 508000"/>
                <a:gd name="connsiteY451" fmla="*/ 50117 h 439659"/>
                <a:gd name="connsiteX452" fmla="*/ 129847 w 508000"/>
                <a:gd name="connsiteY452" fmla="*/ 50117 h 439659"/>
                <a:gd name="connsiteX453" fmla="*/ 129847 w 508000"/>
                <a:gd name="connsiteY453" fmla="*/ 70619 h 439659"/>
                <a:gd name="connsiteX454" fmla="*/ 123013 w 508000"/>
                <a:gd name="connsiteY454" fmla="*/ 70619 h 439659"/>
                <a:gd name="connsiteX455" fmla="*/ 95677 w 508000"/>
                <a:gd name="connsiteY455" fmla="*/ 50117 h 439659"/>
                <a:gd name="connsiteX456" fmla="*/ 97955 w 508000"/>
                <a:gd name="connsiteY456" fmla="*/ 50117 h 439659"/>
                <a:gd name="connsiteX457" fmla="*/ 97955 w 508000"/>
                <a:gd name="connsiteY457" fmla="*/ 70619 h 439659"/>
                <a:gd name="connsiteX458" fmla="*/ 95677 w 508000"/>
                <a:gd name="connsiteY458" fmla="*/ 70619 h 439659"/>
                <a:gd name="connsiteX459" fmla="*/ 61507 w 508000"/>
                <a:gd name="connsiteY459" fmla="*/ 50117 h 439659"/>
                <a:gd name="connsiteX460" fmla="*/ 68341 w 508000"/>
                <a:gd name="connsiteY460" fmla="*/ 50117 h 439659"/>
                <a:gd name="connsiteX461" fmla="*/ 68341 w 508000"/>
                <a:gd name="connsiteY461" fmla="*/ 55243 h 439659"/>
                <a:gd name="connsiteX462" fmla="*/ 61507 w 508000"/>
                <a:gd name="connsiteY462" fmla="*/ 50117 h 439659"/>
                <a:gd name="connsiteX463" fmla="*/ 29614 w 508000"/>
                <a:gd name="connsiteY463" fmla="*/ 50117 h 439659"/>
                <a:gd name="connsiteX464" fmla="*/ 34170 w 508000"/>
                <a:gd name="connsiteY464" fmla="*/ 50117 h 439659"/>
                <a:gd name="connsiteX465" fmla="*/ 34170 w 508000"/>
                <a:gd name="connsiteY465" fmla="*/ 70619 h 439659"/>
                <a:gd name="connsiteX466" fmla="*/ 29614 w 508000"/>
                <a:gd name="connsiteY466" fmla="*/ 70619 h 439659"/>
                <a:gd name="connsiteX467" fmla="*/ 234637 w 508000"/>
                <a:gd name="connsiteY467" fmla="*/ 43282 h 439659"/>
                <a:gd name="connsiteX468" fmla="*/ 234637 w 508000"/>
                <a:gd name="connsiteY468" fmla="*/ 143515 h 439659"/>
                <a:gd name="connsiteX469" fmla="*/ 138960 w 508000"/>
                <a:gd name="connsiteY469" fmla="*/ 143515 h 439659"/>
                <a:gd name="connsiteX470" fmla="*/ 234637 w 508000"/>
                <a:gd name="connsiteY470" fmla="*/ 43282 h 439659"/>
                <a:gd name="connsiteX471" fmla="*/ 312615 w 508000"/>
                <a:gd name="connsiteY471" fmla="*/ 27826 h 439659"/>
                <a:gd name="connsiteX472" fmla="*/ 318198 w 508000"/>
                <a:gd name="connsiteY472" fmla="*/ 27826 h 439659"/>
                <a:gd name="connsiteX473" fmla="*/ 318198 w 508000"/>
                <a:gd name="connsiteY473" fmla="*/ 33392 h 439659"/>
                <a:gd name="connsiteX474" fmla="*/ 312615 w 508000"/>
                <a:gd name="connsiteY474" fmla="*/ 33392 h 439659"/>
                <a:gd name="connsiteX475" fmla="*/ 312615 w 508000"/>
                <a:gd name="connsiteY475" fmla="*/ 27826 h 439659"/>
                <a:gd name="connsiteX476" fmla="*/ 251209 w 508000"/>
                <a:gd name="connsiteY476" fmla="*/ 27826 h 439659"/>
                <a:gd name="connsiteX477" fmla="*/ 256791 w 508000"/>
                <a:gd name="connsiteY477" fmla="*/ 27826 h 439659"/>
                <a:gd name="connsiteX478" fmla="*/ 256791 w 508000"/>
                <a:gd name="connsiteY478" fmla="*/ 33392 h 439659"/>
                <a:gd name="connsiteX479" fmla="*/ 251209 w 508000"/>
                <a:gd name="connsiteY479" fmla="*/ 33392 h 439659"/>
                <a:gd name="connsiteX480" fmla="*/ 251209 w 508000"/>
                <a:gd name="connsiteY480" fmla="*/ 27826 h 439659"/>
                <a:gd name="connsiteX481" fmla="*/ 156308 w 508000"/>
                <a:gd name="connsiteY481" fmla="*/ 27826 h 439659"/>
                <a:gd name="connsiteX482" fmla="*/ 161890 w 508000"/>
                <a:gd name="connsiteY482" fmla="*/ 27826 h 439659"/>
                <a:gd name="connsiteX483" fmla="*/ 161890 w 508000"/>
                <a:gd name="connsiteY483" fmla="*/ 33392 h 439659"/>
                <a:gd name="connsiteX484" fmla="*/ 156308 w 508000"/>
                <a:gd name="connsiteY484" fmla="*/ 33392 h 439659"/>
                <a:gd name="connsiteX485" fmla="*/ 156308 w 508000"/>
                <a:gd name="connsiteY485" fmla="*/ 27826 h 439659"/>
                <a:gd name="connsiteX486" fmla="*/ 61407 w 508000"/>
                <a:gd name="connsiteY486" fmla="*/ 27826 h 439659"/>
                <a:gd name="connsiteX487" fmla="*/ 66989 w 508000"/>
                <a:gd name="connsiteY487" fmla="*/ 27826 h 439659"/>
                <a:gd name="connsiteX488" fmla="*/ 66989 w 508000"/>
                <a:gd name="connsiteY488" fmla="*/ 33392 h 439659"/>
                <a:gd name="connsiteX489" fmla="*/ 61407 w 508000"/>
                <a:gd name="connsiteY489" fmla="*/ 33392 h 439659"/>
                <a:gd name="connsiteX490" fmla="*/ 61407 w 508000"/>
                <a:gd name="connsiteY490" fmla="*/ 27826 h 439659"/>
                <a:gd name="connsiteX491" fmla="*/ 39077 w 508000"/>
                <a:gd name="connsiteY491" fmla="*/ 16696 h 439659"/>
                <a:gd name="connsiteX492" fmla="*/ 39077 w 508000"/>
                <a:gd name="connsiteY492" fmla="*/ 27826 h 439659"/>
                <a:gd name="connsiteX493" fmla="*/ 33494 w 508000"/>
                <a:gd name="connsiteY493" fmla="*/ 33392 h 439659"/>
                <a:gd name="connsiteX494" fmla="*/ 27912 w 508000"/>
                <a:gd name="connsiteY494" fmla="*/ 33392 h 439659"/>
                <a:gd name="connsiteX495" fmla="*/ 27912 w 508000"/>
                <a:gd name="connsiteY495" fmla="*/ 27826 h 439659"/>
                <a:gd name="connsiteX496" fmla="*/ 33494 w 508000"/>
                <a:gd name="connsiteY496" fmla="*/ 27826 h 439659"/>
                <a:gd name="connsiteX497" fmla="*/ 33494 w 508000"/>
                <a:gd name="connsiteY497" fmla="*/ 22261 h 439659"/>
                <a:gd name="connsiteX498" fmla="*/ 27912 w 508000"/>
                <a:gd name="connsiteY498" fmla="*/ 22261 h 439659"/>
                <a:gd name="connsiteX499" fmla="*/ 16747 w 508000"/>
                <a:gd name="connsiteY499" fmla="*/ 44523 h 439659"/>
                <a:gd name="connsiteX500" fmla="*/ 16747 w 508000"/>
                <a:gd name="connsiteY500" fmla="*/ 267135 h 439659"/>
                <a:gd name="connsiteX501" fmla="*/ 27912 w 508000"/>
                <a:gd name="connsiteY501" fmla="*/ 289396 h 439659"/>
                <a:gd name="connsiteX502" fmla="*/ 27912 w 508000"/>
                <a:gd name="connsiteY502" fmla="*/ 278265 h 439659"/>
                <a:gd name="connsiteX503" fmla="*/ 33494 w 508000"/>
                <a:gd name="connsiteY503" fmla="*/ 278265 h 439659"/>
                <a:gd name="connsiteX504" fmla="*/ 33494 w 508000"/>
                <a:gd name="connsiteY504" fmla="*/ 289396 h 439659"/>
                <a:gd name="connsiteX505" fmla="*/ 44659 w 508000"/>
                <a:gd name="connsiteY505" fmla="*/ 294961 h 439659"/>
                <a:gd name="connsiteX506" fmla="*/ 61407 w 508000"/>
                <a:gd name="connsiteY506" fmla="*/ 294961 h 439659"/>
                <a:gd name="connsiteX507" fmla="*/ 66989 w 508000"/>
                <a:gd name="connsiteY507" fmla="*/ 294961 h 439659"/>
                <a:gd name="connsiteX508" fmla="*/ 94901 w 508000"/>
                <a:gd name="connsiteY508" fmla="*/ 294961 h 439659"/>
                <a:gd name="connsiteX509" fmla="*/ 122813 w 508000"/>
                <a:gd name="connsiteY509" fmla="*/ 294961 h 439659"/>
                <a:gd name="connsiteX510" fmla="*/ 122813 w 508000"/>
                <a:gd name="connsiteY510" fmla="*/ 278265 h 439659"/>
                <a:gd name="connsiteX511" fmla="*/ 128396 w 508000"/>
                <a:gd name="connsiteY511" fmla="*/ 278265 h 439659"/>
                <a:gd name="connsiteX512" fmla="*/ 128396 w 508000"/>
                <a:gd name="connsiteY512" fmla="*/ 294961 h 439659"/>
                <a:gd name="connsiteX513" fmla="*/ 156308 w 508000"/>
                <a:gd name="connsiteY513" fmla="*/ 294961 h 439659"/>
                <a:gd name="connsiteX514" fmla="*/ 156308 w 508000"/>
                <a:gd name="connsiteY514" fmla="*/ 278265 h 439659"/>
                <a:gd name="connsiteX515" fmla="*/ 161890 w 508000"/>
                <a:gd name="connsiteY515" fmla="*/ 278265 h 439659"/>
                <a:gd name="connsiteX516" fmla="*/ 161890 w 508000"/>
                <a:gd name="connsiteY516" fmla="*/ 294961 h 439659"/>
                <a:gd name="connsiteX517" fmla="*/ 184220 w 508000"/>
                <a:gd name="connsiteY517" fmla="*/ 294961 h 439659"/>
                <a:gd name="connsiteX518" fmla="*/ 184220 w 508000"/>
                <a:gd name="connsiteY518" fmla="*/ 283831 h 439659"/>
                <a:gd name="connsiteX519" fmla="*/ 184220 w 508000"/>
                <a:gd name="connsiteY519" fmla="*/ 278265 h 439659"/>
                <a:gd name="connsiteX520" fmla="*/ 189802 w 508000"/>
                <a:gd name="connsiteY520" fmla="*/ 278265 h 439659"/>
                <a:gd name="connsiteX521" fmla="*/ 195385 w 508000"/>
                <a:gd name="connsiteY521" fmla="*/ 278265 h 439659"/>
                <a:gd name="connsiteX522" fmla="*/ 195385 w 508000"/>
                <a:gd name="connsiteY522" fmla="*/ 283831 h 439659"/>
                <a:gd name="connsiteX523" fmla="*/ 195385 w 508000"/>
                <a:gd name="connsiteY523" fmla="*/ 294961 h 439659"/>
                <a:gd name="connsiteX524" fmla="*/ 217714 w 508000"/>
                <a:gd name="connsiteY524" fmla="*/ 294961 h 439659"/>
                <a:gd name="connsiteX525" fmla="*/ 217714 w 508000"/>
                <a:gd name="connsiteY525" fmla="*/ 278265 h 439659"/>
                <a:gd name="connsiteX526" fmla="*/ 223297 w 508000"/>
                <a:gd name="connsiteY526" fmla="*/ 278265 h 439659"/>
                <a:gd name="connsiteX527" fmla="*/ 223297 w 508000"/>
                <a:gd name="connsiteY527" fmla="*/ 294961 h 439659"/>
                <a:gd name="connsiteX528" fmla="*/ 251209 w 508000"/>
                <a:gd name="connsiteY528" fmla="*/ 294961 h 439659"/>
                <a:gd name="connsiteX529" fmla="*/ 251209 w 508000"/>
                <a:gd name="connsiteY529" fmla="*/ 278265 h 439659"/>
                <a:gd name="connsiteX530" fmla="*/ 256791 w 508000"/>
                <a:gd name="connsiteY530" fmla="*/ 278265 h 439659"/>
                <a:gd name="connsiteX531" fmla="*/ 256791 w 508000"/>
                <a:gd name="connsiteY531" fmla="*/ 294961 h 439659"/>
                <a:gd name="connsiteX532" fmla="*/ 284703 w 508000"/>
                <a:gd name="connsiteY532" fmla="*/ 294961 h 439659"/>
                <a:gd name="connsiteX533" fmla="*/ 312615 w 508000"/>
                <a:gd name="connsiteY533" fmla="*/ 294961 h 439659"/>
                <a:gd name="connsiteX534" fmla="*/ 318198 w 508000"/>
                <a:gd name="connsiteY534" fmla="*/ 294961 h 439659"/>
                <a:gd name="connsiteX535" fmla="*/ 318198 w 508000"/>
                <a:gd name="connsiteY535" fmla="*/ 283831 h 439659"/>
                <a:gd name="connsiteX536" fmla="*/ 318198 w 508000"/>
                <a:gd name="connsiteY536" fmla="*/ 278265 h 439659"/>
                <a:gd name="connsiteX537" fmla="*/ 323780 w 508000"/>
                <a:gd name="connsiteY537" fmla="*/ 283831 h 439659"/>
                <a:gd name="connsiteX538" fmla="*/ 323780 w 508000"/>
                <a:gd name="connsiteY538" fmla="*/ 294961 h 439659"/>
                <a:gd name="connsiteX539" fmla="*/ 329973 w 508000"/>
                <a:gd name="connsiteY539" fmla="*/ 294961 h 439659"/>
                <a:gd name="connsiteX540" fmla="*/ 346110 w 508000"/>
                <a:gd name="connsiteY540" fmla="*/ 294961 h 439659"/>
                <a:gd name="connsiteX541" fmla="*/ 346110 w 508000"/>
                <a:gd name="connsiteY541" fmla="*/ 278265 h 439659"/>
                <a:gd name="connsiteX542" fmla="*/ 351692 w 508000"/>
                <a:gd name="connsiteY542" fmla="*/ 278265 h 439659"/>
                <a:gd name="connsiteX543" fmla="*/ 351692 w 508000"/>
                <a:gd name="connsiteY543" fmla="*/ 294961 h 439659"/>
                <a:gd name="connsiteX544" fmla="*/ 379604 w 508000"/>
                <a:gd name="connsiteY544" fmla="*/ 294961 h 439659"/>
                <a:gd name="connsiteX545" fmla="*/ 407517 w 508000"/>
                <a:gd name="connsiteY545" fmla="*/ 294961 h 439659"/>
                <a:gd name="connsiteX546" fmla="*/ 407517 w 508000"/>
                <a:gd name="connsiteY546" fmla="*/ 278265 h 439659"/>
                <a:gd name="connsiteX547" fmla="*/ 413099 w 508000"/>
                <a:gd name="connsiteY547" fmla="*/ 278265 h 439659"/>
                <a:gd name="connsiteX548" fmla="*/ 413099 w 508000"/>
                <a:gd name="connsiteY548" fmla="*/ 294961 h 439659"/>
                <a:gd name="connsiteX549" fmla="*/ 424874 w 508000"/>
                <a:gd name="connsiteY549" fmla="*/ 294961 h 439659"/>
                <a:gd name="connsiteX550" fmla="*/ 435429 w 508000"/>
                <a:gd name="connsiteY550" fmla="*/ 294961 h 439659"/>
                <a:gd name="connsiteX551" fmla="*/ 435429 w 508000"/>
                <a:gd name="connsiteY551" fmla="*/ 283831 h 439659"/>
                <a:gd name="connsiteX552" fmla="*/ 441011 w 508000"/>
                <a:gd name="connsiteY552" fmla="*/ 278265 h 439659"/>
                <a:gd name="connsiteX553" fmla="*/ 441011 w 508000"/>
                <a:gd name="connsiteY553" fmla="*/ 283831 h 439659"/>
                <a:gd name="connsiteX554" fmla="*/ 441011 w 508000"/>
                <a:gd name="connsiteY554" fmla="*/ 294961 h 439659"/>
                <a:gd name="connsiteX555" fmla="*/ 446593 w 508000"/>
                <a:gd name="connsiteY555" fmla="*/ 294961 h 439659"/>
                <a:gd name="connsiteX556" fmla="*/ 463341 w 508000"/>
                <a:gd name="connsiteY556" fmla="*/ 294961 h 439659"/>
                <a:gd name="connsiteX557" fmla="*/ 474506 w 508000"/>
                <a:gd name="connsiteY557" fmla="*/ 289396 h 439659"/>
                <a:gd name="connsiteX558" fmla="*/ 485670 w 508000"/>
                <a:gd name="connsiteY558" fmla="*/ 267135 h 439659"/>
                <a:gd name="connsiteX559" fmla="*/ 485670 w 508000"/>
                <a:gd name="connsiteY559" fmla="*/ 44523 h 439659"/>
                <a:gd name="connsiteX560" fmla="*/ 480088 w 508000"/>
                <a:gd name="connsiteY560" fmla="*/ 22261 h 439659"/>
                <a:gd name="connsiteX561" fmla="*/ 480088 w 508000"/>
                <a:gd name="connsiteY561" fmla="*/ 27826 h 439659"/>
                <a:gd name="connsiteX562" fmla="*/ 480088 w 508000"/>
                <a:gd name="connsiteY562" fmla="*/ 33392 h 439659"/>
                <a:gd name="connsiteX563" fmla="*/ 474506 w 508000"/>
                <a:gd name="connsiteY563" fmla="*/ 33392 h 439659"/>
                <a:gd name="connsiteX564" fmla="*/ 468923 w 508000"/>
                <a:gd name="connsiteY564" fmla="*/ 33392 h 439659"/>
                <a:gd name="connsiteX565" fmla="*/ 468923 w 508000"/>
                <a:gd name="connsiteY565" fmla="*/ 27826 h 439659"/>
                <a:gd name="connsiteX566" fmla="*/ 468923 w 508000"/>
                <a:gd name="connsiteY566" fmla="*/ 16696 h 439659"/>
                <a:gd name="connsiteX567" fmla="*/ 463341 w 508000"/>
                <a:gd name="connsiteY567" fmla="*/ 16696 h 439659"/>
                <a:gd name="connsiteX568" fmla="*/ 446593 w 508000"/>
                <a:gd name="connsiteY568" fmla="*/ 16696 h 439659"/>
                <a:gd name="connsiteX569" fmla="*/ 441011 w 508000"/>
                <a:gd name="connsiteY569" fmla="*/ 16696 h 439659"/>
                <a:gd name="connsiteX570" fmla="*/ 441011 w 508000"/>
                <a:gd name="connsiteY570" fmla="*/ 27826 h 439659"/>
                <a:gd name="connsiteX571" fmla="*/ 446593 w 508000"/>
                <a:gd name="connsiteY571" fmla="*/ 27826 h 439659"/>
                <a:gd name="connsiteX572" fmla="*/ 446593 w 508000"/>
                <a:gd name="connsiteY572" fmla="*/ 33392 h 439659"/>
                <a:gd name="connsiteX573" fmla="*/ 441011 w 508000"/>
                <a:gd name="connsiteY573" fmla="*/ 33392 h 439659"/>
                <a:gd name="connsiteX574" fmla="*/ 435429 w 508000"/>
                <a:gd name="connsiteY574" fmla="*/ 27826 h 439659"/>
                <a:gd name="connsiteX575" fmla="*/ 435429 w 508000"/>
                <a:gd name="connsiteY575" fmla="*/ 16696 h 439659"/>
                <a:gd name="connsiteX576" fmla="*/ 418681 w 508000"/>
                <a:gd name="connsiteY576" fmla="*/ 16696 h 439659"/>
                <a:gd name="connsiteX577" fmla="*/ 418681 w 508000"/>
                <a:gd name="connsiteY577" fmla="*/ 27826 h 439659"/>
                <a:gd name="connsiteX578" fmla="*/ 413099 w 508000"/>
                <a:gd name="connsiteY578" fmla="*/ 33392 h 439659"/>
                <a:gd name="connsiteX579" fmla="*/ 407517 w 508000"/>
                <a:gd name="connsiteY579" fmla="*/ 33392 h 439659"/>
                <a:gd name="connsiteX580" fmla="*/ 407517 w 508000"/>
                <a:gd name="connsiteY580" fmla="*/ 27826 h 439659"/>
                <a:gd name="connsiteX581" fmla="*/ 413099 w 508000"/>
                <a:gd name="connsiteY581" fmla="*/ 27826 h 439659"/>
                <a:gd name="connsiteX582" fmla="*/ 413099 w 508000"/>
                <a:gd name="connsiteY582" fmla="*/ 16696 h 439659"/>
                <a:gd name="connsiteX583" fmla="*/ 407517 w 508000"/>
                <a:gd name="connsiteY583" fmla="*/ 16696 h 439659"/>
                <a:gd name="connsiteX584" fmla="*/ 385187 w 508000"/>
                <a:gd name="connsiteY584" fmla="*/ 16696 h 439659"/>
                <a:gd name="connsiteX585" fmla="*/ 385187 w 508000"/>
                <a:gd name="connsiteY585" fmla="*/ 27826 h 439659"/>
                <a:gd name="connsiteX586" fmla="*/ 385187 w 508000"/>
                <a:gd name="connsiteY586" fmla="*/ 33392 h 439659"/>
                <a:gd name="connsiteX587" fmla="*/ 379604 w 508000"/>
                <a:gd name="connsiteY587" fmla="*/ 33392 h 439659"/>
                <a:gd name="connsiteX588" fmla="*/ 374022 w 508000"/>
                <a:gd name="connsiteY588" fmla="*/ 33392 h 439659"/>
                <a:gd name="connsiteX589" fmla="*/ 374022 w 508000"/>
                <a:gd name="connsiteY589" fmla="*/ 27826 h 439659"/>
                <a:gd name="connsiteX590" fmla="*/ 374022 w 508000"/>
                <a:gd name="connsiteY590" fmla="*/ 16696 h 439659"/>
                <a:gd name="connsiteX591" fmla="*/ 351692 w 508000"/>
                <a:gd name="connsiteY591" fmla="*/ 16696 h 439659"/>
                <a:gd name="connsiteX592" fmla="*/ 346110 w 508000"/>
                <a:gd name="connsiteY592" fmla="*/ 16696 h 439659"/>
                <a:gd name="connsiteX593" fmla="*/ 346110 w 508000"/>
                <a:gd name="connsiteY593" fmla="*/ 27826 h 439659"/>
                <a:gd name="connsiteX594" fmla="*/ 351692 w 508000"/>
                <a:gd name="connsiteY594" fmla="*/ 27826 h 439659"/>
                <a:gd name="connsiteX595" fmla="*/ 351692 w 508000"/>
                <a:gd name="connsiteY595" fmla="*/ 33392 h 439659"/>
                <a:gd name="connsiteX596" fmla="*/ 346110 w 508000"/>
                <a:gd name="connsiteY596" fmla="*/ 33392 h 439659"/>
                <a:gd name="connsiteX597" fmla="*/ 340528 w 508000"/>
                <a:gd name="connsiteY597" fmla="*/ 27826 h 439659"/>
                <a:gd name="connsiteX598" fmla="*/ 340528 w 508000"/>
                <a:gd name="connsiteY598" fmla="*/ 16696 h 439659"/>
                <a:gd name="connsiteX599" fmla="*/ 318198 w 508000"/>
                <a:gd name="connsiteY599" fmla="*/ 16696 h 439659"/>
                <a:gd name="connsiteX600" fmla="*/ 312615 w 508000"/>
                <a:gd name="connsiteY600" fmla="*/ 16696 h 439659"/>
                <a:gd name="connsiteX601" fmla="*/ 290286 w 508000"/>
                <a:gd name="connsiteY601" fmla="*/ 16696 h 439659"/>
                <a:gd name="connsiteX602" fmla="*/ 290286 w 508000"/>
                <a:gd name="connsiteY602" fmla="*/ 27826 h 439659"/>
                <a:gd name="connsiteX603" fmla="*/ 290286 w 508000"/>
                <a:gd name="connsiteY603" fmla="*/ 33392 h 439659"/>
                <a:gd name="connsiteX604" fmla="*/ 284703 w 508000"/>
                <a:gd name="connsiteY604" fmla="*/ 33392 h 439659"/>
                <a:gd name="connsiteX605" fmla="*/ 279121 w 508000"/>
                <a:gd name="connsiteY605" fmla="*/ 33392 h 439659"/>
                <a:gd name="connsiteX606" fmla="*/ 279121 w 508000"/>
                <a:gd name="connsiteY606" fmla="*/ 27826 h 439659"/>
                <a:gd name="connsiteX607" fmla="*/ 279121 w 508000"/>
                <a:gd name="connsiteY607" fmla="*/ 16696 h 439659"/>
                <a:gd name="connsiteX608" fmla="*/ 256791 w 508000"/>
                <a:gd name="connsiteY608" fmla="*/ 16696 h 439659"/>
                <a:gd name="connsiteX609" fmla="*/ 251209 w 508000"/>
                <a:gd name="connsiteY609" fmla="*/ 16696 h 439659"/>
                <a:gd name="connsiteX610" fmla="*/ 228879 w 508000"/>
                <a:gd name="connsiteY610" fmla="*/ 16696 h 439659"/>
                <a:gd name="connsiteX611" fmla="*/ 228879 w 508000"/>
                <a:gd name="connsiteY611" fmla="*/ 27826 h 439659"/>
                <a:gd name="connsiteX612" fmla="*/ 223297 w 508000"/>
                <a:gd name="connsiteY612" fmla="*/ 33392 h 439659"/>
                <a:gd name="connsiteX613" fmla="*/ 217714 w 508000"/>
                <a:gd name="connsiteY613" fmla="*/ 33392 h 439659"/>
                <a:gd name="connsiteX614" fmla="*/ 217714 w 508000"/>
                <a:gd name="connsiteY614" fmla="*/ 27826 h 439659"/>
                <a:gd name="connsiteX615" fmla="*/ 223297 w 508000"/>
                <a:gd name="connsiteY615" fmla="*/ 27826 h 439659"/>
                <a:gd name="connsiteX616" fmla="*/ 223297 w 508000"/>
                <a:gd name="connsiteY616" fmla="*/ 16696 h 439659"/>
                <a:gd name="connsiteX617" fmla="*/ 217714 w 508000"/>
                <a:gd name="connsiteY617" fmla="*/ 16696 h 439659"/>
                <a:gd name="connsiteX618" fmla="*/ 195385 w 508000"/>
                <a:gd name="connsiteY618" fmla="*/ 16696 h 439659"/>
                <a:gd name="connsiteX619" fmla="*/ 195385 w 508000"/>
                <a:gd name="connsiteY619" fmla="*/ 27826 h 439659"/>
                <a:gd name="connsiteX620" fmla="*/ 195385 w 508000"/>
                <a:gd name="connsiteY620" fmla="*/ 33392 h 439659"/>
                <a:gd name="connsiteX621" fmla="*/ 189802 w 508000"/>
                <a:gd name="connsiteY621" fmla="*/ 33392 h 439659"/>
                <a:gd name="connsiteX622" fmla="*/ 184220 w 508000"/>
                <a:gd name="connsiteY622" fmla="*/ 33392 h 439659"/>
                <a:gd name="connsiteX623" fmla="*/ 184220 w 508000"/>
                <a:gd name="connsiteY623" fmla="*/ 27826 h 439659"/>
                <a:gd name="connsiteX624" fmla="*/ 184220 w 508000"/>
                <a:gd name="connsiteY624" fmla="*/ 16696 h 439659"/>
                <a:gd name="connsiteX625" fmla="*/ 161890 w 508000"/>
                <a:gd name="connsiteY625" fmla="*/ 16696 h 439659"/>
                <a:gd name="connsiteX626" fmla="*/ 156308 w 508000"/>
                <a:gd name="connsiteY626" fmla="*/ 16696 h 439659"/>
                <a:gd name="connsiteX627" fmla="*/ 133978 w 508000"/>
                <a:gd name="connsiteY627" fmla="*/ 16696 h 439659"/>
                <a:gd name="connsiteX628" fmla="*/ 133978 w 508000"/>
                <a:gd name="connsiteY628" fmla="*/ 27826 h 439659"/>
                <a:gd name="connsiteX629" fmla="*/ 128396 w 508000"/>
                <a:gd name="connsiteY629" fmla="*/ 33392 h 439659"/>
                <a:gd name="connsiteX630" fmla="*/ 122813 w 508000"/>
                <a:gd name="connsiteY630" fmla="*/ 33392 h 439659"/>
                <a:gd name="connsiteX631" fmla="*/ 122813 w 508000"/>
                <a:gd name="connsiteY631" fmla="*/ 27826 h 439659"/>
                <a:gd name="connsiteX632" fmla="*/ 128396 w 508000"/>
                <a:gd name="connsiteY632" fmla="*/ 27826 h 439659"/>
                <a:gd name="connsiteX633" fmla="*/ 128396 w 508000"/>
                <a:gd name="connsiteY633" fmla="*/ 16696 h 439659"/>
                <a:gd name="connsiteX634" fmla="*/ 122813 w 508000"/>
                <a:gd name="connsiteY634" fmla="*/ 16696 h 439659"/>
                <a:gd name="connsiteX635" fmla="*/ 100483 w 508000"/>
                <a:gd name="connsiteY635" fmla="*/ 16696 h 439659"/>
                <a:gd name="connsiteX636" fmla="*/ 100483 w 508000"/>
                <a:gd name="connsiteY636" fmla="*/ 27826 h 439659"/>
                <a:gd name="connsiteX637" fmla="*/ 100483 w 508000"/>
                <a:gd name="connsiteY637" fmla="*/ 33392 h 439659"/>
                <a:gd name="connsiteX638" fmla="*/ 94901 w 508000"/>
                <a:gd name="connsiteY638" fmla="*/ 33392 h 439659"/>
                <a:gd name="connsiteX639" fmla="*/ 89319 w 508000"/>
                <a:gd name="connsiteY639" fmla="*/ 33392 h 439659"/>
                <a:gd name="connsiteX640" fmla="*/ 89319 w 508000"/>
                <a:gd name="connsiteY640" fmla="*/ 27826 h 439659"/>
                <a:gd name="connsiteX641" fmla="*/ 89319 w 508000"/>
                <a:gd name="connsiteY641" fmla="*/ 16696 h 439659"/>
                <a:gd name="connsiteX642" fmla="*/ 66989 w 508000"/>
                <a:gd name="connsiteY642" fmla="*/ 16696 h 439659"/>
                <a:gd name="connsiteX643" fmla="*/ 61407 w 508000"/>
                <a:gd name="connsiteY643" fmla="*/ 16696 h 439659"/>
                <a:gd name="connsiteX644" fmla="*/ 44659 w 508000"/>
                <a:gd name="connsiteY644" fmla="*/ 16696 h 439659"/>
                <a:gd name="connsiteX645" fmla="*/ 39077 w 508000"/>
                <a:gd name="connsiteY645" fmla="*/ 16696 h 439659"/>
                <a:gd name="connsiteX646" fmla="*/ 44659 w 508000"/>
                <a:gd name="connsiteY646" fmla="*/ 0 h 439659"/>
                <a:gd name="connsiteX647" fmla="*/ 463341 w 508000"/>
                <a:gd name="connsiteY647" fmla="*/ 0 h 439659"/>
                <a:gd name="connsiteX648" fmla="*/ 508000 w 508000"/>
                <a:gd name="connsiteY648" fmla="*/ 44523 h 439659"/>
                <a:gd name="connsiteX649" fmla="*/ 508000 w 508000"/>
                <a:gd name="connsiteY649" fmla="*/ 322788 h 439659"/>
                <a:gd name="connsiteX650" fmla="*/ 463341 w 508000"/>
                <a:gd name="connsiteY650" fmla="*/ 367310 h 439659"/>
                <a:gd name="connsiteX651" fmla="*/ 273539 w 508000"/>
                <a:gd name="connsiteY651" fmla="*/ 367310 h 439659"/>
                <a:gd name="connsiteX652" fmla="*/ 273539 w 508000"/>
                <a:gd name="connsiteY652" fmla="*/ 400702 h 439659"/>
                <a:gd name="connsiteX653" fmla="*/ 407517 w 508000"/>
                <a:gd name="connsiteY653" fmla="*/ 400702 h 439659"/>
                <a:gd name="connsiteX654" fmla="*/ 424264 w 508000"/>
                <a:gd name="connsiteY654" fmla="*/ 422963 h 439659"/>
                <a:gd name="connsiteX655" fmla="*/ 424264 w 508000"/>
                <a:gd name="connsiteY655" fmla="*/ 439659 h 439659"/>
                <a:gd name="connsiteX656" fmla="*/ 83736 w 508000"/>
                <a:gd name="connsiteY656" fmla="*/ 439659 h 439659"/>
                <a:gd name="connsiteX657" fmla="*/ 83736 w 508000"/>
                <a:gd name="connsiteY657" fmla="*/ 422963 h 439659"/>
                <a:gd name="connsiteX658" fmla="*/ 100483 w 508000"/>
                <a:gd name="connsiteY658" fmla="*/ 400702 h 439659"/>
                <a:gd name="connsiteX659" fmla="*/ 234462 w 508000"/>
                <a:gd name="connsiteY659" fmla="*/ 400702 h 439659"/>
                <a:gd name="connsiteX660" fmla="*/ 234462 w 508000"/>
                <a:gd name="connsiteY660" fmla="*/ 367310 h 439659"/>
                <a:gd name="connsiteX661" fmla="*/ 44659 w 508000"/>
                <a:gd name="connsiteY661" fmla="*/ 367310 h 439659"/>
                <a:gd name="connsiteX662" fmla="*/ 0 w 508000"/>
                <a:gd name="connsiteY662" fmla="*/ 322788 h 439659"/>
                <a:gd name="connsiteX663" fmla="*/ 0 w 508000"/>
                <a:gd name="connsiteY663" fmla="*/ 44523 h 439659"/>
                <a:gd name="connsiteX664" fmla="*/ 44659 w 508000"/>
                <a:gd name="connsiteY664" fmla="*/ 0 h 43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Lst>
              <a:rect l="l" t="t" r="r" b="b"/>
              <a:pathLst>
                <a:path w="508000" h="439659">
                  <a:moveTo>
                    <a:pt x="441011" y="278265"/>
                  </a:moveTo>
                  <a:cubicBezTo>
                    <a:pt x="446593" y="278265"/>
                    <a:pt x="446593" y="278265"/>
                    <a:pt x="446593" y="278265"/>
                  </a:cubicBezTo>
                  <a:cubicBezTo>
                    <a:pt x="446593" y="278265"/>
                    <a:pt x="446593" y="278265"/>
                    <a:pt x="446593" y="283831"/>
                  </a:cubicBezTo>
                  <a:cubicBezTo>
                    <a:pt x="446593" y="278265"/>
                    <a:pt x="441011" y="278265"/>
                    <a:pt x="441011" y="278265"/>
                  </a:cubicBezTo>
                  <a:close/>
                  <a:moveTo>
                    <a:pt x="312615" y="278265"/>
                  </a:moveTo>
                  <a:cubicBezTo>
                    <a:pt x="312615" y="278265"/>
                    <a:pt x="312615" y="278265"/>
                    <a:pt x="318198" y="278265"/>
                  </a:cubicBezTo>
                  <a:cubicBezTo>
                    <a:pt x="312615" y="278265"/>
                    <a:pt x="312615" y="278265"/>
                    <a:pt x="312615" y="283831"/>
                  </a:cubicBezTo>
                  <a:cubicBezTo>
                    <a:pt x="312615" y="278265"/>
                    <a:pt x="312615" y="278265"/>
                    <a:pt x="312615" y="278265"/>
                  </a:cubicBezTo>
                  <a:close/>
                  <a:moveTo>
                    <a:pt x="61407" y="278265"/>
                  </a:moveTo>
                  <a:cubicBezTo>
                    <a:pt x="66989" y="278265"/>
                    <a:pt x="66989" y="278265"/>
                    <a:pt x="66989" y="278265"/>
                  </a:cubicBezTo>
                  <a:cubicBezTo>
                    <a:pt x="66989" y="278265"/>
                    <a:pt x="66989" y="278265"/>
                    <a:pt x="66989" y="283831"/>
                  </a:cubicBezTo>
                  <a:cubicBezTo>
                    <a:pt x="66989" y="278265"/>
                    <a:pt x="66989" y="278265"/>
                    <a:pt x="61407" y="278265"/>
                  </a:cubicBezTo>
                  <a:close/>
                  <a:moveTo>
                    <a:pt x="157184" y="254570"/>
                  </a:moveTo>
                  <a:cubicBezTo>
                    <a:pt x="161740" y="254570"/>
                    <a:pt x="161740" y="254570"/>
                    <a:pt x="161740" y="254570"/>
                  </a:cubicBezTo>
                  <a:cubicBezTo>
                    <a:pt x="161740" y="254570"/>
                    <a:pt x="161740" y="254570"/>
                    <a:pt x="161740" y="259695"/>
                  </a:cubicBezTo>
                  <a:cubicBezTo>
                    <a:pt x="161740" y="259695"/>
                    <a:pt x="161740" y="259695"/>
                    <a:pt x="157184" y="259695"/>
                  </a:cubicBezTo>
                  <a:cubicBezTo>
                    <a:pt x="157184" y="254570"/>
                    <a:pt x="157184" y="254570"/>
                    <a:pt x="157184" y="254570"/>
                  </a:cubicBezTo>
                  <a:close/>
                  <a:moveTo>
                    <a:pt x="61507" y="254570"/>
                  </a:moveTo>
                  <a:cubicBezTo>
                    <a:pt x="68341" y="254570"/>
                    <a:pt x="68341" y="254570"/>
                    <a:pt x="68341" y="254570"/>
                  </a:cubicBezTo>
                  <a:cubicBezTo>
                    <a:pt x="68341" y="254570"/>
                    <a:pt x="68341" y="254570"/>
                    <a:pt x="68341" y="259695"/>
                  </a:cubicBezTo>
                  <a:cubicBezTo>
                    <a:pt x="68341" y="259695"/>
                    <a:pt x="68341" y="259695"/>
                    <a:pt x="61507" y="259695"/>
                  </a:cubicBezTo>
                  <a:cubicBezTo>
                    <a:pt x="61507" y="254570"/>
                    <a:pt x="61507" y="254570"/>
                    <a:pt x="61507" y="254570"/>
                  </a:cubicBezTo>
                  <a:close/>
                  <a:moveTo>
                    <a:pt x="323480" y="243749"/>
                  </a:moveTo>
                  <a:cubicBezTo>
                    <a:pt x="323480" y="243749"/>
                    <a:pt x="323480" y="243749"/>
                    <a:pt x="323480" y="254380"/>
                  </a:cubicBezTo>
                  <a:cubicBezTo>
                    <a:pt x="323480" y="254380"/>
                    <a:pt x="317785" y="254380"/>
                    <a:pt x="317785" y="259695"/>
                  </a:cubicBezTo>
                  <a:cubicBezTo>
                    <a:pt x="312090" y="259695"/>
                    <a:pt x="312090" y="259695"/>
                    <a:pt x="312090" y="259695"/>
                  </a:cubicBezTo>
                  <a:cubicBezTo>
                    <a:pt x="312090" y="254380"/>
                    <a:pt x="312090" y="254380"/>
                    <a:pt x="312090" y="254380"/>
                  </a:cubicBezTo>
                  <a:cubicBezTo>
                    <a:pt x="312090" y="254380"/>
                    <a:pt x="312090" y="254380"/>
                    <a:pt x="317785" y="254380"/>
                  </a:cubicBezTo>
                  <a:lnTo>
                    <a:pt x="317785" y="249065"/>
                  </a:lnTo>
                  <a:cubicBezTo>
                    <a:pt x="317785" y="249065"/>
                    <a:pt x="317785" y="243749"/>
                    <a:pt x="323480" y="243749"/>
                  </a:cubicBezTo>
                  <a:close/>
                  <a:moveTo>
                    <a:pt x="184520" y="243749"/>
                  </a:moveTo>
                  <a:cubicBezTo>
                    <a:pt x="184520" y="243749"/>
                    <a:pt x="190215" y="249065"/>
                    <a:pt x="190215" y="249065"/>
                  </a:cubicBezTo>
                  <a:cubicBezTo>
                    <a:pt x="195910" y="249065"/>
                    <a:pt x="195910" y="249065"/>
                    <a:pt x="195910" y="249065"/>
                  </a:cubicBezTo>
                  <a:cubicBezTo>
                    <a:pt x="195910" y="249065"/>
                    <a:pt x="195910" y="249065"/>
                    <a:pt x="195910" y="254380"/>
                  </a:cubicBezTo>
                  <a:cubicBezTo>
                    <a:pt x="195910" y="254380"/>
                    <a:pt x="195910" y="254380"/>
                    <a:pt x="195910" y="259695"/>
                  </a:cubicBezTo>
                  <a:cubicBezTo>
                    <a:pt x="195910" y="259695"/>
                    <a:pt x="190215" y="259695"/>
                    <a:pt x="190215" y="259695"/>
                  </a:cubicBezTo>
                  <a:cubicBezTo>
                    <a:pt x="190215" y="259695"/>
                    <a:pt x="190215" y="259695"/>
                    <a:pt x="184520" y="259695"/>
                  </a:cubicBezTo>
                  <a:cubicBezTo>
                    <a:pt x="184520" y="254380"/>
                    <a:pt x="184520" y="254380"/>
                    <a:pt x="184520" y="254380"/>
                  </a:cubicBezTo>
                  <a:cubicBezTo>
                    <a:pt x="184520" y="254380"/>
                    <a:pt x="184520" y="254380"/>
                    <a:pt x="184520" y="243749"/>
                  </a:cubicBezTo>
                  <a:close/>
                  <a:moveTo>
                    <a:pt x="466996" y="239193"/>
                  </a:moveTo>
                  <a:cubicBezTo>
                    <a:pt x="472691" y="239193"/>
                    <a:pt x="472691" y="239193"/>
                    <a:pt x="472691" y="239193"/>
                  </a:cubicBezTo>
                  <a:cubicBezTo>
                    <a:pt x="472691" y="239193"/>
                    <a:pt x="472691" y="239193"/>
                    <a:pt x="478386" y="239193"/>
                  </a:cubicBezTo>
                  <a:cubicBezTo>
                    <a:pt x="478386" y="239193"/>
                    <a:pt x="478386" y="244319"/>
                    <a:pt x="478386" y="244319"/>
                  </a:cubicBezTo>
                  <a:cubicBezTo>
                    <a:pt x="478386" y="244319"/>
                    <a:pt x="478386" y="244319"/>
                    <a:pt x="478386" y="254570"/>
                  </a:cubicBezTo>
                  <a:cubicBezTo>
                    <a:pt x="478386" y="254570"/>
                    <a:pt x="478386" y="254570"/>
                    <a:pt x="478386" y="259695"/>
                  </a:cubicBezTo>
                  <a:cubicBezTo>
                    <a:pt x="472691" y="259695"/>
                    <a:pt x="472691" y="259695"/>
                    <a:pt x="472691" y="259695"/>
                  </a:cubicBezTo>
                  <a:cubicBezTo>
                    <a:pt x="472691" y="259695"/>
                    <a:pt x="472691" y="259695"/>
                    <a:pt x="466996" y="259695"/>
                  </a:cubicBezTo>
                  <a:cubicBezTo>
                    <a:pt x="466996" y="254570"/>
                    <a:pt x="466996" y="254570"/>
                    <a:pt x="466996" y="254570"/>
                  </a:cubicBezTo>
                  <a:cubicBezTo>
                    <a:pt x="466996" y="254570"/>
                    <a:pt x="466996" y="254570"/>
                    <a:pt x="466996" y="244319"/>
                  </a:cubicBezTo>
                  <a:cubicBezTo>
                    <a:pt x="466996" y="244319"/>
                    <a:pt x="466996" y="239193"/>
                    <a:pt x="466996" y="239193"/>
                  </a:cubicBezTo>
                  <a:close/>
                  <a:moveTo>
                    <a:pt x="440798" y="239193"/>
                  </a:moveTo>
                  <a:cubicBezTo>
                    <a:pt x="440798" y="239193"/>
                    <a:pt x="440798" y="244319"/>
                    <a:pt x="440798" y="244319"/>
                  </a:cubicBezTo>
                  <a:cubicBezTo>
                    <a:pt x="440798" y="244319"/>
                    <a:pt x="440798" y="244319"/>
                    <a:pt x="440798" y="254570"/>
                  </a:cubicBezTo>
                  <a:cubicBezTo>
                    <a:pt x="446493" y="254570"/>
                    <a:pt x="446493" y="254570"/>
                    <a:pt x="446493" y="254570"/>
                  </a:cubicBezTo>
                  <a:cubicBezTo>
                    <a:pt x="446493" y="254570"/>
                    <a:pt x="446493" y="254570"/>
                    <a:pt x="446493" y="259695"/>
                  </a:cubicBezTo>
                  <a:cubicBezTo>
                    <a:pt x="446493" y="259695"/>
                    <a:pt x="446493" y="259695"/>
                    <a:pt x="440798" y="259695"/>
                  </a:cubicBezTo>
                  <a:cubicBezTo>
                    <a:pt x="440798" y="254570"/>
                    <a:pt x="435103" y="254570"/>
                    <a:pt x="435103" y="254570"/>
                  </a:cubicBezTo>
                  <a:cubicBezTo>
                    <a:pt x="435103" y="254570"/>
                    <a:pt x="435103" y="254570"/>
                    <a:pt x="435103" y="244319"/>
                  </a:cubicBezTo>
                  <a:cubicBezTo>
                    <a:pt x="435103" y="244319"/>
                    <a:pt x="440798" y="239193"/>
                    <a:pt x="440798" y="239193"/>
                  </a:cubicBezTo>
                  <a:close/>
                  <a:moveTo>
                    <a:pt x="440798" y="239193"/>
                  </a:moveTo>
                  <a:cubicBezTo>
                    <a:pt x="446493" y="239193"/>
                    <a:pt x="446493" y="239193"/>
                    <a:pt x="446493" y="239193"/>
                  </a:cubicBezTo>
                  <a:cubicBezTo>
                    <a:pt x="446493" y="239193"/>
                    <a:pt x="446493" y="244319"/>
                    <a:pt x="446493" y="244319"/>
                  </a:cubicBezTo>
                  <a:cubicBezTo>
                    <a:pt x="446493" y="244319"/>
                    <a:pt x="446493" y="239193"/>
                    <a:pt x="440798" y="239193"/>
                  </a:cubicBezTo>
                  <a:close/>
                  <a:moveTo>
                    <a:pt x="412323" y="239193"/>
                  </a:moveTo>
                  <a:cubicBezTo>
                    <a:pt x="412323" y="239193"/>
                    <a:pt x="416879" y="244319"/>
                    <a:pt x="416879" y="244319"/>
                  </a:cubicBezTo>
                  <a:cubicBezTo>
                    <a:pt x="416879" y="244319"/>
                    <a:pt x="416879" y="244319"/>
                    <a:pt x="416879" y="254570"/>
                  </a:cubicBezTo>
                  <a:cubicBezTo>
                    <a:pt x="416879" y="254570"/>
                    <a:pt x="412323" y="254570"/>
                    <a:pt x="412323" y="259695"/>
                  </a:cubicBezTo>
                  <a:cubicBezTo>
                    <a:pt x="407767" y="259695"/>
                    <a:pt x="407767" y="259695"/>
                    <a:pt x="407767" y="259695"/>
                  </a:cubicBezTo>
                  <a:cubicBezTo>
                    <a:pt x="407767" y="254570"/>
                    <a:pt x="407767" y="254570"/>
                    <a:pt x="407767" y="254570"/>
                  </a:cubicBezTo>
                  <a:cubicBezTo>
                    <a:pt x="407767" y="254570"/>
                    <a:pt x="407767" y="254570"/>
                    <a:pt x="412323" y="254570"/>
                  </a:cubicBezTo>
                  <a:lnTo>
                    <a:pt x="412323" y="244319"/>
                  </a:lnTo>
                  <a:cubicBezTo>
                    <a:pt x="412323" y="244319"/>
                    <a:pt x="412323" y="239193"/>
                    <a:pt x="412323" y="239193"/>
                  </a:cubicBezTo>
                  <a:close/>
                  <a:moveTo>
                    <a:pt x="407767" y="239193"/>
                  </a:moveTo>
                  <a:cubicBezTo>
                    <a:pt x="407767" y="239193"/>
                    <a:pt x="407767" y="239193"/>
                    <a:pt x="412323" y="239193"/>
                  </a:cubicBezTo>
                  <a:cubicBezTo>
                    <a:pt x="407767" y="239193"/>
                    <a:pt x="407767" y="244319"/>
                    <a:pt x="407767" y="244319"/>
                  </a:cubicBezTo>
                  <a:cubicBezTo>
                    <a:pt x="407767" y="244319"/>
                    <a:pt x="407767" y="239193"/>
                    <a:pt x="407767" y="239193"/>
                  </a:cubicBezTo>
                  <a:close/>
                  <a:moveTo>
                    <a:pt x="373596" y="239193"/>
                  </a:moveTo>
                  <a:cubicBezTo>
                    <a:pt x="379291" y="239193"/>
                    <a:pt x="379291" y="239193"/>
                    <a:pt x="379291" y="239193"/>
                  </a:cubicBezTo>
                  <a:cubicBezTo>
                    <a:pt x="379291" y="239193"/>
                    <a:pt x="379291" y="239193"/>
                    <a:pt x="384986" y="239193"/>
                  </a:cubicBezTo>
                  <a:cubicBezTo>
                    <a:pt x="384986" y="239193"/>
                    <a:pt x="384986" y="244319"/>
                    <a:pt x="384986" y="244319"/>
                  </a:cubicBezTo>
                  <a:cubicBezTo>
                    <a:pt x="384986" y="244319"/>
                    <a:pt x="384986" y="244319"/>
                    <a:pt x="384986" y="254570"/>
                  </a:cubicBezTo>
                  <a:cubicBezTo>
                    <a:pt x="384986" y="254570"/>
                    <a:pt x="384986" y="254570"/>
                    <a:pt x="384986" y="259695"/>
                  </a:cubicBezTo>
                  <a:cubicBezTo>
                    <a:pt x="379291" y="259695"/>
                    <a:pt x="379291" y="259695"/>
                    <a:pt x="379291" y="259695"/>
                  </a:cubicBezTo>
                  <a:cubicBezTo>
                    <a:pt x="379291" y="259695"/>
                    <a:pt x="379291" y="259695"/>
                    <a:pt x="373596" y="259695"/>
                  </a:cubicBezTo>
                  <a:cubicBezTo>
                    <a:pt x="373596" y="254570"/>
                    <a:pt x="373596" y="254570"/>
                    <a:pt x="373596" y="254570"/>
                  </a:cubicBezTo>
                  <a:cubicBezTo>
                    <a:pt x="373596" y="254570"/>
                    <a:pt x="373596" y="254570"/>
                    <a:pt x="373596" y="244319"/>
                  </a:cubicBezTo>
                  <a:cubicBezTo>
                    <a:pt x="373596" y="244319"/>
                    <a:pt x="373596" y="239193"/>
                    <a:pt x="373596" y="239193"/>
                  </a:cubicBezTo>
                  <a:close/>
                  <a:moveTo>
                    <a:pt x="345121" y="239193"/>
                  </a:moveTo>
                  <a:cubicBezTo>
                    <a:pt x="345121" y="239193"/>
                    <a:pt x="345121" y="244319"/>
                    <a:pt x="345121" y="244319"/>
                  </a:cubicBezTo>
                  <a:cubicBezTo>
                    <a:pt x="345121" y="244319"/>
                    <a:pt x="345121" y="244319"/>
                    <a:pt x="345121" y="254570"/>
                  </a:cubicBezTo>
                  <a:cubicBezTo>
                    <a:pt x="345121" y="254570"/>
                    <a:pt x="350816" y="254570"/>
                    <a:pt x="350816" y="254570"/>
                  </a:cubicBezTo>
                  <a:cubicBezTo>
                    <a:pt x="350816" y="254570"/>
                    <a:pt x="350816" y="254570"/>
                    <a:pt x="350816" y="259695"/>
                  </a:cubicBezTo>
                  <a:cubicBezTo>
                    <a:pt x="350816" y="259695"/>
                    <a:pt x="350816" y="259695"/>
                    <a:pt x="345121" y="259695"/>
                  </a:cubicBezTo>
                  <a:cubicBezTo>
                    <a:pt x="345121" y="254570"/>
                    <a:pt x="339426" y="254570"/>
                    <a:pt x="339426" y="254570"/>
                  </a:cubicBezTo>
                  <a:cubicBezTo>
                    <a:pt x="339426" y="254570"/>
                    <a:pt x="339426" y="254570"/>
                    <a:pt x="339426" y="244319"/>
                  </a:cubicBezTo>
                  <a:cubicBezTo>
                    <a:pt x="339426" y="244319"/>
                    <a:pt x="345121" y="239193"/>
                    <a:pt x="345121" y="239193"/>
                  </a:cubicBezTo>
                  <a:close/>
                  <a:moveTo>
                    <a:pt x="345121" y="239193"/>
                  </a:moveTo>
                  <a:cubicBezTo>
                    <a:pt x="350816" y="239193"/>
                    <a:pt x="350816" y="239193"/>
                    <a:pt x="350816" y="239193"/>
                  </a:cubicBezTo>
                  <a:cubicBezTo>
                    <a:pt x="350816" y="239193"/>
                    <a:pt x="350816" y="244319"/>
                    <a:pt x="350816" y="244319"/>
                  </a:cubicBezTo>
                  <a:cubicBezTo>
                    <a:pt x="350816" y="244319"/>
                    <a:pt x="345121" y="239193"/>
                    <a:pt x="345121" y="239193"/>
                  </a:cubicBezTo>
                  <a:close/>
                  <a:moveTo>
                    <a:pt x="157184" y="239193"/>
                  </a:moveTo>
                  <a:cubicBezTo>
                    <a:pt x="161740" y="239193"/>
                    <a:pt x="161740" y="239193"/>
                    <a:pt x="161740" y="239193"/>
                  </a:cubicBezTo>
                  <a:cubicBezTo>
                    <a:pt x="161740" y="239193"/>
                    <a:pt x="161740" y="244319"/>
                    <a:pt x="161740" y="244319"/>
                  </a:cubicBezTo>
                  <a:cubicBezTo>
                    <a:pt x="161740" y="244319"/>
                    <a:pt x="161740" y="239193"/>
                    <a:pt x="157184" y="239193"/>
                  </a:cubicBezTo>
                  <a:close/>
                  <a:moveTo>
                    <a:pt x="128708" y="239193"/>
                  </a:moveTo>
                  <a:cubicBezTo>
                    <a:pt x="134403" y="239193"/>
                    <a:pt x="134403" y="244319"/>
                    <a:pt x="134403" y="244319"/>
                  </a:cubicBezTo>
                  <a:cubicBezTo>
                    <a:pt x="134403" y="244319"/>
                    <a:pt x="134403" y="244319"/>
                    <a:pt x="134403" y="254570"/>
                  </a:cubicBezTo>
                  <a:cubicBezTo>
                    <a:pt x="134403" y="254570"/>
                    <a:pt x="134403" y="254570"/>
                    <a:pt x="128708" y="259695"/>
                  </a:cubicBezTo>
                  <a:cubicBezTo>
                    <a:pt x="123013" y="259695"/>
                    <a:pt x="123013" y="259695"/>
                    <a:pt x="123013" y="259695"/>
                  </a:cubicBezTo>
                  <a:cubicBezTo>
                    <a:pt x="123013" y="254570"/>
                    <a:pt x="123013" y="254570"/>
                    <a:pt x="123013" y="254570"/>
                  </a:cubicBezTo>
                  <a:cubicBezTo>
                    <a:pt x="123013" y="254570"/>
                    <a:pt x="128708" y="254570"/>
                    <a:pt x="128708" y="254570"/>
                  </a:cubicBezTo>
                  <a:lnTo>
                    <a:pt x="128708" y="244319"/>
                  </a:lnTo>
                  <a:cubicBezTo>
                    <a:pt x="128708" y="244319"/>
                    <a:pt x="128708" y="239193"/>
                    <a:pt x="128708" y="239193"/>
                  </a:cubicBezTo>
                  <a:close/>
                  <a:moveTo>
                    <a:pt x="123013" y="239193"/>
                  </a:moveTo>
                  <a:cubicBezTo>
                    <a:pt x="123013" y="239193"/>
                    <a:pt x="123013" y="239193"/>
                    <a:pt x="128708" y="239193"/>
                  </a:cubicBezTo>
                  <a:cubicBezTo>
                    <a:pt x="128708" y="239193"/>
                    <a:pt x="123013" y="244319"/>
                    <a:pt x="123013" y="244319"/>
                  </a:cubicBezTo>
                  <a:cubicBezTo>
                    <a:pt x="123013" y="244319"/>
                    <a:pt x="123013" y="239193"/>
                    <a:pt x="123013" y="239193"/>
                  </a:cubicBezTo>
                  <a:close/>
                  <a:moveTo>
                    <a:pt x="91121" y="239193"/>
                  </a:moveTo>
                  <a:cubicBezTo>
                    <a:pt x="95677" y="239193"/>
                    <a:pt x="95677" y="239193"/>
                    <a:pt x="95677" y="239193"/>
                  </a:cubicBezTo>
                  <a:cubicBezTo>
                    <a:pt x="95677" y="239193"/>
                    <a:pt x="95677" y="239193"/>
                    <a:pt x="100233" y="239193"/>
                  </a:cubicBezTo>
                  <a:cubicBezTo>
                    <a:pt x="100233" y="239193"/>
                    <a:pt x="100233" y="244319"/>
                    <a:pt x="100233" y="244319"/>
                  </a:cubicBezTo>
                  <a:cubicBezTo>
                    <a:pt x="100233" y="244319"/>
                    <a:pt x="100233" y="244319"/>
                    <a:pt x="100233" y="254570"/>
                  </a:cubicBezTo>
                  <a:cubicBezTo>
                    <a:pt x="100233" y="254570"/>
                    <a:pt x="100233" y="254570"/>
                    <a:pt x="100233" y="259695"/>
                  </a:cubicBezTo>
                  <a:cubicBezTo>
                    <a:pt x="95677" y="259695"/>
                    <a:pt x="95677" y="259695"/>
                    <a:pt x="95677" y="259695"/>
                  </a:cubicBezTo>
                  <a:cubicBezTo>
                    <a:pt x="95677" y="259695"/>
                    <a:pt x="95677" y="259695"/>
                    <a:pt x="91121" y="259695"/>
                  </a:cubicBezTo>
                  <a:cubicBezTo>
                    <a:pt x="91121" y="254570"/>
                    <a:pt x="91121" y="254570"/>
                    <a:pt x="91121" y="254570"/>
                  </a:cubicBezTo>
                  <a:cubicBezTo>
                    <a:pt x="91121" y="254570"/>
                    <a:pt x="91121" y="254570"/>
                    <a:pt x="91121" y="244319"/>
                  </a:cubicBezTo>
                  <a:cubicBezTo>
                    <a:pt x="91121" y="244319"/>
                    <a:pt x="91121" y="239193"/>
                    <a:pt x="91121" y="239193"/>
                  </a:cubicBezTo>
                  <a:close/>
                  <a:moveTo>
                    <a:pt x="61507" y="239193"/>
                  </a:moveTo>
                  <a:cubicBezTo>
                    <a:pt x="68341" y="239193"/>
                    <a:pt x="68341" y="239193"/>
                    <a:pt x="68341" y="239193"/>
                  </a:cubicBezTo>
                  <a:cubicBezTo>
                    <a:pt x="68341" y="239193"/>
                    <a:pt x="68341" y="244319"/>
                    <a:pt x="68341" y="244319"/>
                  </a:cubicBezTo>
                  <a:cubicBezTo>
                    <a:pt x="68341" y="244319"/>
                    <a:pt x="68341" y="239193"/>
                    <a:pt x="61507" y="239193"/>
                  </a:cubicBezTo>
                  <a:close/>
                  <a:moveTo>
                    <a:pt x="35309" y="239193"/>
                  </a:moveTo>
                  <a:cubicBezTo>
                    <a:pt x="41004" y="239193"/>
                    <a:pt x="41004" y="244319"/>
                    <a:pt x="41004" y="244319"/>
                  </a:cubicBezTo>
                  <a:cubicBezTo>
                    <a:pt x="41004" y="244319"/>
                    <a:pt x="41004" y="244319"/>
                    <a:pt x="41004" y="254570"/>
                  </a:cubicBezTo>
                  <a:cubicBezTo>
                    <a:pt x="41004" y="254570"/>
                    <a:pt x="41004" y="254570"/>
                    <a:pt x="35309" y="259695"/>
                  </a:cubicBezTo>
                  <a:cubicBezTo>
                    <a:pt x="29614" y="259695"/>
                    <a:pt x="29614" y="259695"/>
                    <a:pt x="29614" y="259695"/>
                  </a:cubicBezTo>
                  <a:cubicBezTo>
                    <a:pt x="29614" y="254570"/>
                    <a:pt x="29614" y="254570"/>
                    <a:pt x="29614" y="254570"/>
                  </a:cubicBezTo>
                  <a:cubicBezTo>
                    <a:pt x="29614" y="254570"/>
                    <a:pt x="35309" y="254570"/>
                    <a:pt x="35309" y="254570"/>
                  </a:cubicBezTo>
                  <a:lnTo>
                    <a:pt x="35309" y="244319"/>
                  </a:lnTo>
                  <a:cubicBezTo>
                    <a:pt x="35309" y="244319"/>
                    <a:pt x="35309" y="239193"/>
                    <a:pt x="35309" y="239193"/>
                  </a:cubicBezTo>
                  <a:close/>
                  <a:moveTo>
                    <a:pt x="29614" y="239193"/>
                  </a:moveTo>
                  <a:cubicBezTo>
                    <a:pt x="29614" y="239193"/>
                    <a:pt x="29614" y="239193"/>
                    <a:pt x="35309" y="239193"/>
                  </a:cubicBezTo>
                  <a:cubicBezTo>
                    <a:pt x="35309" y="239193"/>
                    <a:pt x="29614" y="244319"/>
                    <a:pt x="29614" y="244319"/>
                  </a:cubicBezTo>
                  <a:cubicBezTo>
                    <a:pt x="29614" y="244319"/>
                    <a:pt x="29614" y="239193"/>
                    <a:pt x="29614" y="239193"/>
                  </a:cubicBezTo>
                  <a:close/>
                  <a:moveTo>
                    <a:pt x="157184" y="215653"/>
                  </a:moveTo>
                  <a:cubicBezTo>
                    <a:pt x="161740" y="215653"/>
                    <a:pt x="161740" y="215653"/>
                    <a:pt x="161740" y="215653"/>
                  </a:cubicBezTo>
                  <a:cubicBezTo>
                    <a:pt x="161740" y="215653"/>
                    <a:pt x="161740" y="215653"/>
                    <a:pt x="161740" y="220968"/>
                  </a:cubicBezTo>
                  <a:cubicBezTo>
                    <a:pt x="161740" y="220968"/>
                    <a:pt x="161740" y="220968"/>
                    <a:pt x="157184" y="220968"/>
                  </a:cubicBezTo>
                  <a:cubicBezTo>
                    <a:pt x="157184" y="220968"/>
                    <a:pt x="157184" y="215653"/>
                    <a:pt x="157184" y="215653"/>
                  </a:cubicBezTo>
                  <a:close/>
                  <a:moveTo>
                    <a:pt x="466996" y="200466"/>
                  </a:moveTo>
                  <a:cubicBezTo>
                    <a:pt x="472691" y="200466"/>
                    <a:pt x="472691" y="200466"/>
                    <a:pt x="472691" y="200466"/>
                  </a:cubicBezTo>
                  <a:cubicBezTo>
                    <a:pt x="472691" y="200466"/>
                    <a:pt x="472691" y="200466"/>
                    <a:pt x="478386" y="200466"/>
                  </a:cubicBezTo>
                  <a:cubicBezTo>
                    <a:pt x="478386" y="200466"/>
                    <a:pt x="478386" y="205592"/>
                    <a:pt x="478386" y="205592"/>
                  </a:cubicBezTo>
                  <a:cubicBezTo>
                    <a:pt x="478386" y="205592"/>
                    <a:pt x="478386" y="205592"/>
                    <a:pt x="478386" y="215843"/>
                  </a:cubicBezTo>
                  <a:cubicBezTo>
                    <a:pt x="478386" y="215843"/>
                    <a:pt x="478386" y="220968"/>
                    <a:pt x="478386" y="220968"/>
                  </a:cubicBezTo>
                  <a:cubicBezTo>
                    <a:pt x="472691" y="220968"/>
                    <a:pt x="472691" y="220968"/>
                    <a:pt x="472691" y="220968"/>
                  </a:cubicBezTo>
                  <a:cubicBezTo>
                    <a:pt x="472691" y="220968"/>
                    <a:pt x="472691" y="220968"/>
                    <a:pt x="466996" y="220968"/>
                  </a:cubicBezTo>
                  <a:cubicBezTo>
                    <a:pt x="466996" y="220968"/>
                    <a:pt x="466996" y="215843"/>
                    <a:pt x="466996" y="215843"/>
                  </a:cubicBezTo>
                  <a:cubicBezTo>
                    <a:pt x="466996" y="215843"/>
                    <a:pt x="466996" y="215843"/>
                    <a:pt x="466996" y="205592"/>
                  </a:cubicBezTo>
                  <a:cubicBezTo>
                    <a:pt x="466996" y="205592"/>
                    <a:pt x="466996" y="200466"/>
                    <a:pt x="466996" y="200466"/>
                  </a:cubicBezTo>
                  <a:close/>
                  <a:moveTo>
                    <a:pt x="439659" y="200466"/>
                  </a:moveTo>
                  <a:lnTo>
                    <a:pt x="446493" y="200466"/>
                  </a:lnTo>
                  <a:lnTo>
                    <a:pt x="446493" y="220968"/>
                  </a:lnTo>
                  <a:lnTo>
                    <a:pt x="439659" y="220968"/>
                  </a:lnTo>
                  <a:close/>
                  <a:moveTo>
                    <a:pt x="407767" y="200466"/>
                  </a:moveTo>
                  <a:cubicBezTo>
                    <a:pt x="407767" y="200466"/>
                    <a:pt x="407767" y="200466"/>
                    <a:pt x="412323" y="200466"/>
                  </a:cubicBezTo>
                  <a:cubicBezTo>
                    <a:pt x="412323" y="200466"/>
                    <a:pt x="416879" y="205592"/>
                    <a:pt x="416879" y="205592"/>
                  </a:cubicBezTo>
                  <a:cubicBezTo>
                    <a:pt x="416879" y="205592"/>
                    <a:pt x="416879" y="205592"/>
                    <a:pt x="416879" y="215843"/>
                  </a:cubicBezTo>
                  <a:cubicBezTo>
                    <a:pt x="416879" y="215843"/>
                    <a:pt x="412323" y="220968"/>
                    <a:pt x="412323" y="220968"/>
                  </a:cubicBezTo>
                  <a:cubicBezTo>
                    <a:pt x="407767" y="220968"/>
                    <a:pt x="407767" y="220968"/>
                    <a:pt x="407767" y="220968"/>
                  </a:cubicBezTo>
                  <a:cubicBezTo>
                    <a:pt x="407767" y="220968"/>
                    <a:pt x="407767" y="215843"/>
                    <a:pt x="407767" y="215843"/>
                  </a:cubicBezTo>
                  <a:cubicBezTo>
                    <a:pt x="407767" y="215843"/>
                    <a:pt x="407767" y="215843"/>
                    <a:pt x="412323" y="215843"/>
                  </a:cubicBezTo>
                  <a:lnTo>
                    <a:pt x="412323" y="205592"/>
                  </a:lnTo>
                  <a:cubicBezTo>
                    <a:pt x="407767" y="205592"/>
                    <a:pt x="407767" y="205592"/>
                    <a:pt x="407767" y="205592"/>
                  </a:cubicBezTo>
                  <a:cubicBezTo>
                    <a:pt x="407767" y="205592"/>
                    <a:pt x="407767" y="200466"/>
                    <a:pt x="407767" y="200466"/>
                  </a:cubicBezTo>
                  <a:close/>
                  <a:moveTo>
                    <a:pt x="373596" y="200466"/>
                  </a:moveTo>
                  <a:cubicBezTo>
                    <a:pt x="379291" y="200466"/>
                    <a:pt x="379291" y="200466"/>
                    <a:pt x="379291" y="200466"/>
                  </a:cubicBezTo>
                  <a:cubicBezTo>
                    <a:pt x="379291" y="200466"/>
                    <a:pt x="379291" y="200466"/>
                    <a:pt x="384986" y="200466"/>
                  </a:cubicBezTo>
                  <a:cubicBezTo>
                    <a:pt x="384986" y="200466"/>
                    <a:pt x="384986" y="205592"/>
                    <a:pt x="384986" y="205592"/>
                  </a:cubicBezTo>
                  <a:cubicBezTo>
                    <a:pt x="384986" y="205592"/>
                    <a:pt x="384986" y="205592"/>
                    <a:pt x="384986" y="215843"/>
                  </a:cubicBezTo>
                  <a:cubicBezTo>
                    <a:pt x="384986" y="215843"/>
                    <a:pt x="384986" y="220968"/>
                    <a:pt x="384986" y="220968"/>
                  </a:cubicBezTo>
                  <a:cubicBezTo>
                    <a:pt x="379291" y="220968"/>
                    <a:pt x="379291" y="220968"/>
                    <a:pt x="379291" y="220968"/>
                  </a:cubicBezTo>
                  <a:cubicBezTo>
                    <a:pt x="379291" y="220968"/>
                    <a:pt x="379291" y="220968"/>
                    <a:pt x="373596" y="220968"/>
                  </a:cubicBezTo>
                  <a:cubicBezTo>
                    <a:pt x="373596" y="220968"/>
                    <a:pt x="373596" y="215843"/>
                    <a:pt x="373596" y="215843"/>
                  </a:cubicBezTo>
                  <a:cubicBezTo>
                    <a:pt x="373596" y="215843"/>
                    <a:pt x="373596" y="215843"/>
                    <a:pt x="373596" y="205592"/>
                  </a:cubicBezTo>
                  <a:cubicBezTo>
                    <a:pt x="373596" y="205592"/>
                    <a:pt x="373596" y="200466"/>
                    <a:pt x="373596" y="200466"/>
                  </a:cubicBezTo>
                  <a:close/>
                  <a:moveTo>
                    <a:pt x="123013" y="200466"/>
                  </a:moveTo>
                  <a:cubicBezTo>
                    <a:pt x="123013" y="200466"/>
                    <a:pt x="123013" y="200466"/>
                    <a:pt x="128708" y="200466"/>
                  </a:cubicBezTo>
                  <a:cubicBezTo>
                    <a:pt x="134403" y="200466"/>
                    <a:pt x="134403" y="205592"/>
                    <a:pt x="134403" y="205592"/>
                  </a:cubicBezTo>
                  <a:cubicBezTo>
                    <a:pt x="134403" y="205592"/>
                    <a:pt x="134403" y="205592"/>
                    <a:pt x="134403" y="215843"/>
                  </a:cubicBezTo>
                  <a:cubicBezTo>
                    <a:pt x="134403" y="215843"/>
                    <a:pt x="134403" y="220968"/>
                    <a:pt x="128708" y="220968"/>
                  </a:cubicBezTo>
                  <a:cubicBezTo>
                    <a:pt x="123013" y="220968"/>
                    <a:pt x="123013" y="220968"/>
                    <a:pt x="123013" y="220968"/>
                  </a:cubicBezTo>
                  <a:cubicBezTo>
                    <a:pt x="123013" y="220968"/>
                    <a:pt x="123013" y="215843"/>
                    <a:pt x="123013" y="215843"/>
                  </a:cubicBezTo>
                  <a:cubicBezTo>
                    <a:pt x="123013" y="215843"/>
                    <a:pt x="128708" y="215843"/>
                    <a:pt x="128708" y="215843"/>
                  </a:cubicBezTo>
                  <a:lnTo>
                    <a:pt x="128708" y="205592"/>
                  </a:lnTo>
                  <a:cubicBezTo>
                    <a:pt x="128708" y="205592"/>
                    <a:pt x="123013" y="205592"/>
                    <a:pt x="123013" y="205592"/>
                  </a:cubicBezTo>
                  <a:cubicBezTo>
                    <a:pt x="123013" y="205592"/>
                    <a:pt x="123013" y="200466"/>
                    <a:pt x="123013" y="200466"/>
                  </a:cubicBezTo>
                  <a:close/>
                  <a:moveTo>
                    <a:pt x="91121" y="200466"/>
                  </a:moveTo>
                  <a:cubicBezTo>
                    <a:pt x="95677" y="200466"/>
                    <a:pt x="95677" y="200466"/>
                    <a:pt x="95677" y="200466"/>
                  </a:cubicBezTo>
                  <a:cubicBezTo>
                    <a:pt x="95677" y="200466"/>
                    <a:pt x="95677" y="200466"/>
                    <a:pt x="100233" y="200466"/>
                  </a:cubicBezTo>
                  <a:cubicBezTo>
                    <a:pt x="100233" y="200466"/>
                    <a:pt x="100233" y="205592"/>
                    <a:pt x="100233" y="205592"/>
                  </a:cubicBezTo>
                  <a:cubicBezTo>
                    <a:pt x="100233" y="205592"/>
                    <a:pt x="100233" y="205592"/>
                    <a:pt x="100233" y="215843"/>
                  </a:cubicBezTo>
                  <a:cubicBezTo>
                    <a:pt x="100233" y="215843"/>
                    <a:pt x="100233" y="220968"/>
                    <a:pt x="100233" y="220968"/>
                  </a:cubicBezTo>
                  <a:cubicBezTo>
                    <a:pt x="95677" y="220968"/>
                    <a:pt x="95677" y="220968"/>
                    <a:pt x="95677" y="220968"/>
                  </a:cubicBezTo>
                  <a:cubicBezTo>
                    <a:pt x="95677" y="220968"/>
                    <a:pt x="95677" y="220968"/>
                    <a:pt x="91121" y="220968"/>
                  </a:cubicBezTo>
                  <a:cubicBezTo>
                    <a:pt x="91121" y="220968"/>
                    <a:pt x="91121" y="215843"/>
                    <a:pt x="91121" y="215843"/>
                  </a:cubicBezTo>
                  <a:cubicBezTo>
                    <a:pt x="91121" y="215843"/>
                    <a:pt x="91121" y="215843"/>
                    <a:pt x="91121" y="205592"/>
                  </a:cubicBezTo>
                  <a:cubicBezTo>
                    <a:pt x="91121" y="205592"/>
                    <a:pt x="91121" y="200466"/>
                    <a:pt x="91121" y="200466"/>
                  </a:cubicBezTo>
                  <a:close/>
                  <a:moveTo>
                    <a:pt x="61507" y="200466"/>
                  </a:moveTo>
                  <a:lnTo>
                    <a:pt x="68341" y="200466"/>
                  </a:lnTo>
                  <a:lnTo>
                    <a:pt x="68341" y="220968"/>
                  </a:lnTo>
                  <a:lnTo>
                    <a:pt x="61507" y="220968"/>
                  </a:lnTo>
                  <a:close/>
                  <a:moveTo>
                    <a:pt x="29614" y="200466"/>
                  </a:moveTo>
                  <a:cubicBezTo>
                    <a:pt x="29614" y="200466"/>
                    <a:pt x="29614" y="200466"/>
                    <a:pt x="35309" y="200466"/>
                  </a:cubicBezTo>
                  <a:cubicBezTo>
                    <a:pt x="41004" y="200466"/>
                    <a:pt x="41004" y="205592"/>
                    <a:pt x="41004" y="205592"/>
                  </a:cubicBezTo>
                  <a:cubicBezTo>
                    <a:pt x="41004" y="205592"/>
                    <a:pt x="41004" y="205592"/>
                    <a:pt x="41004" y="215843"/>
                  </a:cubicBezTo>
                  <a:cubicBezTo>
                    <a:pt x="41004" y="215843"/>
                    <a:pt x="35309" y="220968"/>
                    <a:pt x="35309" y="220968"/>
                  </a:cubicBezTo>
                  <a:cubicBezTo>
                    <a:pt x="29614" y="220968"/>
                    <a:pt x="29614" y="220968"/>
                    <a:pt x="29614" y="220968"/>
                  </a:cubicBezTo>
                  <a:cubicBezTo>
                    <a:pt x="29614" y="220968"/>
                    <a:pt x="29614" y="215843"/>
                    <a:pt x="29614" y="215843"/>
                  </a:cubicBezTo>
                  <a:cubicBezTo>
                    <a:pt x="29614" y="215843"/>
                    <a:pt x="35309" y="215843"/>
                    <a:pt x="35309" y="215843"/>
                  </a:cubicBezTo>
                  <a:lnTo>
                    <a:pt x="35309" y="205592"/>
                  </a:lnTo>
                  <a:cubicBezTo>
                    <a:pt x="35309" y="205592"/>
                    <a:pt x="29614" y="205592"/>
                    <a:pt x="29614" y="205592"/>
                  </a:cubicBezTo>
                  <a:cubicBezTo>
                    <a:pt x="29614" y="205592"/>
                    <a:pt x="29614" y="200466"/>
                    <a:pt x="29614" y="200466"/>
                  </a:cubicBezTo>
                  <a:close/>
                  <a:moveTo>
                    <a:pt x="446493" y="176547"/>
                  </a:moveTo>
                  <a:cubicBezTo>
                    <a:pt x="446493" y="182242"/>
                    <a:pt x="446493" y="182242"/>
                    <a:pt x="446493" y="182242"/>
                  </a:cubicBezTo>
                  <a:cubicBezTo>
                    <a:pt x="446493" y="182242"/>
                    <a:pt x="446493" y="182242"/>
                    <a:pt x="440798" y="182242"/>
                  </a:cubicBezTo>
                  <a:cubicBezTo>
                    <a:pt x="446493" y="182242"/>
                    <a:pt x="446493" y="182242"/>
                    <a:pt x="446493" y="176547"/>
                  </a:cubicBezTo>
                  <a:close/>
                  <a:moveTo>
                    <a:pt x="68341" y="176547"/>
                  </a:moveTo>
                  <a:cubicBezTo>
                    <a:pt x="68341" y="182242"/>
                    <a:pt x="68341" y="182242"/>
                    <a:pt x="68341" y="182242"/>
                  </a:cubicBezTo>
                  <a:cubicBezTo>
                    <a:pt x="68341" y="182242"/>
                    <a:pt x="68341" y="182242"/>
                    <a:pt x="61507" y="182242"/>
                  </a:cubicBezTo>
                  <a:cubicBezTo>
                    <a:pt x="68341" y="182242"/>
                    <a:pt x="68341" y="182242"/>
                    <a:pt x="68341" y="176547"/>
                  </a:cubicBezTo>
                  <a:close/>
                  <a:moveTo>
                    <a:pt x="435103" y="165157"/>
                  </a:moveTo>
                  <a:cubicBezTo>
                    <a:pt x="435103" y="165157"/>
                    <a:pt x="440798" y="165157"/>
                    <a:pt x="440798" y="165157"/>
                  </a:cubicBezTo>
                  <a:cubicBezTo>
                    <a:pt x="440798" y="165157"/>
                    <a:pt x="440798" y="165157"/>
                    <a:pt x="440798" y="176547"/>
                  </a:cubicBezTo>
                  <a:cubicBezTo>
                    <a:pt x="440798" y="182242"/>
                    <a:pt x="440798" y="182242"/>
                    <a:pt x="440798" y="182242"/>
                  </a:cubicBezTo>
                  <a:cubicBezTo>
                    <a:pt x="440798" y="182242"/>
                    <a:pt x="435103" y="182242"/>
                    <a:pt x="435103" y="176547"/>
                  </a:cubicBezTo>
                  <a:cubicBezTo>
                    <a:pt x="435103" y="176547"/>
                    <a:pt x="435103" y="176547"/>
                    <a:pt x="435103" y="165157"/>
                  </a:cubicBezTo>
                  <a:close/>
                  <a:moveTo>
                    <a:pt x="473830" y="159462"/>
                  </a:moveTo>
                  <a:lnTo>
                    <a:pt x="476108" y="159462"/>
                  </a:lnTo>
                  <a:lnTo>
                    <a:pt x="476108" y="182242"/>
                  </a:lnTo>
                  <a:lnTo>
                    <a:pt x="473830" y="182242"/>
                  </a:lnTo>
                  <a:close/>
                  <a:moveTo>
                    <a:pt x="440798" y="159462"/>
                  </a:moveTo>
                  <a:cubicBezTo>
                    <a:pt x="446493" y="159462"/>
                    <a:pt x="446493" y="159462"/>
                    <a:pt x="446493" y="165157"/>
                  </a:cubicBezTo>
                  <a:cubicBezTo>
                    <a:pt x="446493" y="165157"/>
                    <a:pt x="446493" y="165157"/>
                    <a:pt x="440798" y="165157"/>
                  </a:cubicBezTo>
                  <a:cubicBezTo>
                    <a:pt x="440798" y="159462"/>
                    <a:pt x="440798" y="159462"/>
                    <a:pt x="440798" y="159462"/>
                  </a:cubicBezTo>
                  <a:close/>
                  <a:moveTo>
                    <a:pt x="407767" y="159462"/>
                  </a:moveTo>
                  <a:lnTo>
                    <a:pt x="412323" y="159462"/>
                  </a:lnTo>
                  <a:lnTo>
                    <a:pt x="412323" y="182242"/>
                  </a:lnTo>
                  <a:lnTo>
                    <a:pt x="407767" y="182242"/>
                  </a:lnTo>
                  <a:close/>
                  <a:moveTo>
                    <a:pt x="378152" y="159462"/>
                  </a:moveTo>
                  <a:lnTo>
                    <a:pt x="380430" y="159462"/>
                  </a:lnTo>
                  <a:lnTo>
                    <a:pt x="380430" y="182242"/>
                  </a:lnTo>
                  <a:lnTo>
                    <a:pt x="378152" y="182242"/>
                  </a:lnTo>
                  <a:close/>
                  <a:moveTo>
                    <a:pt x="123013" y="159462"/>
                  </a:moveTo>
                  <a:lnTo>
                    <a:pt x="129847" y="159462"/>
                  </a:lnTo>
                  <a:lnTo>
                    <a:pt x="129847" y="182242"/>
                  </a:lnTo>
                  <a:lnTo>
                    <a:pt x="123013" y="182242"/>
                  </a:lnTo>
                  <a:close/>
                  <a:moveTo>
                    <a:pt x="95677" y="159462"/>
                  </a:moveTo>
                  <a:lnTo>
                    <a:pt x="97955" y="159462"/>
                  </a:lnTo>
                  <a:lnTo>
                    <a:pt x="97955" y="182242"/>
                  </a:lnTo>
                  <a:lnTo>
                    <a:pt x="95677" y="182242"/>
                  </a:lnTo>
                  <a:close/>
                  <a:moveTo>
                    <a:pt x="61507" y="159462"/>
                  </a:moveTo>
                  <a:cubicBezTo>
                    <a:pt x="68341" y="159462"/>
                    <a:pt x="68341" y="159462"/>
                    <a:pt x="68341" y="165157"/>
                  </a:cubicBezTo>
                  <a:cubicBezTo>
                    <a:pt x="68341" y="165157"/>
                    <a:pt x="68341" y="165157"/>
                    <a:pt x="61507" y="165157"/>
                  </a:cubicBezTo>
                  <a:cubicBezTo>
                    <a:pt x="61507" y="159462"/>
                    <a:pt x="61507" y="159462"/>
                    <a:pt x="61507" y="159462"/>
                  </a:cubicBezTo>
                  <a:close/>
                  <a:moveTo>
                    <a:pt x="29614" y="159462"/>
                  </a:moveTo>
                  <a:lnTo>
                    <a:pt x="34170" y="159462"/>
                  </a:lnTo>
                  <a:lnTo>
                    <a:pt x="34170" y="182242"/>
                  </a:lnTo>
                  <a:lnTo>
                    <a:pt x="29614" y="182242"/>
                  </a:lnTo>
                  <a:close/>
                  <a:moveTo>
                    <a:pt x="466996" y="127569"/>
                  </a:moveTo>
                  <a:cubicBezTo>
                    <a:pt x="472691" y="127569"/>
                    <a:pt x="472691" y="127569"/>
                    <a:pt x="472691" y="127569"/>
                  </a:cubicBezTo>
                  <a:cubicBezTo>
                    <a:pt x="472691" y="127569"/>
                    <a:pt x="472691" y="127569"/>
                    <a:pt x="478386" y="127569"/>
                  </a:cubicBezTo>
                  <a:cubicBezTo>
                    <a:pt x="478386" y="127569"/>
                    <a:pt x="478386" y="127569"/>
                    <a:pt x="478386" y="143515"/>
                  </a:cubicBezTo>
                  <a:cubicBezTo>
                    <a:pt x="472691" y="143515"/>
                    <a:pt x="472691" y="143515"/>
                    <a:pt x="472691" y="143515"/>
                  </a:cubicBezTo>
                  <a:cubicBezTo>
                    <a:pt x="472691" y="143515"/>
                    <a:pt x="472691" y="143515"/>
                    <a:pt x="466996" y="143515"/>
                  </a:cubicBezTo>
                  <a:cubicBezTo>
                    <a:pt x="466996" y="143515"/>
                    <a:pt x="466996" y="143515"/>
                    <a:pt x="466996" y="127569"/>
                  </a:cubicBezTo>
                  <a:close/>
                  <a:moveTo>
                    <a:pt x="435103" y="127569"/>
                  </a:moveTo>
                  <a:cubicBezTo>
                    <a:pt x="435103" y="127569"/>
                    <a:pt x="440798" y="127569"/>
                    <a:pt x="440798" y="127569"/>
                  </a:cubicBezTo>
                  <a:cubicBezTo>
                    <a:pt x="440798" y="127569"/>
                    <a:pt x="440798" y="127569"/>
                    <a:pt x="440798" y="143515"/>
                  </a:cubicBezTo>
                  <a:cubicBezTo>
                    <a:pt x="440798" y="143515"/>
                    <a:pt x="435103" y="143515"/>
                    <a:pt x="435103" y="143515"/>
                  </a:cubicBezTo>
                  <a:cubicBezTo>
                    <a:pt x="435103" y="143515"/>
                    <a:pt x="435103" y="143515"/>
                    <a:pt x="435103" y="127569"/>
                  </a:cubicBezTo>
                  <a:close/>
                  <a:moveTo>
                    <a:pt x="412323" y="127569"/>
                  </a:moveTo>
                  <a:cubicBezTo>
                    <a:pt x="412323" y="127569"/>
                    <a:pt x="416879" y="127569"/>
                    <a:pt x="416879" y="127569"/>
                  </a:cubicBezTo>
                  <a:cubicBezTo>
                    <a:pt x="416879" y="127569"/>
                    <a:pt x="416879" y="127569"/>
                    <a:pt x="416879" y="143515"/>
                  </a:cubicBezTo>
                  <a:cubicBezTo>
                    <a:pt x="416879" y="143515"/>
                    <a:pt x="412323" y="143515"/>
                    <a:pt x="412323" y="143515"/>
                  </a:cubicBezTo>
                  <a:close/>
                  <a:moveTo>
                    <a:pt x="373596" y="127569"/>
                  </a:moveTo>
                  <a:cubicBezTo>
                    <a:pt x="379291" y="127569"/>
                    <a:pt x="379291" y="127569"/>
                    <a:pt x="379291" y="127569"/>
                  </a:cubicBezTo>
                  <a:cubicBezTo>
                    <a:pt x="379291" y="127569"/>
                    <a:pt x="379291" y="127569"/>
                    <a:pt x="384986" y="127569"/>
                  </a:cubicBezTo>
                  <a:cubicBezTo>
                    <a:pt x="384986" y="127569"/>
                    <a:pt x="384986" y="127569"/>
                    <a:pt x="384986" y="143515"/>
                  </a:cubicBezTo>
                  <a:cubicBezTo>
                    <a:pt x="379291" y="143515"/>
                    <a:pt x="379291" y="143515"/>
                    <a:pt x="379291" y="143515"/>
                  </a:cubicBezTo>
                  <a:cubicBezTo>
                    <a:pt x="379291" y="143515"/>
                    <a:pt x="379291" y="143515"/>
                    <a:pt x="373596" y="143515"/>
                  </a:cubicBezTo>
                  <a:cubicBezTo>
                    <a:pt x="373596" y="143515"/>
                    <a:pt x="373596" y="143515"/>
                    <a:pt x="373596" y="127569"/>
                  </a:cubicBezTo>
                  <a:close/>
                  <a:moveTo>
                    <a:pt x="91121" y="127569"/>
                  </a:moveTo>
                  <a:cubicBezTo>
                    <a:pt x="95677" y="127569"/>
                    <a:pt x="95677" y="127569"/>
                    <a:pt x="95677" y="127569"/>
                  </a:cubicBezTo>
                  <a:cubicBezTo>
                    <a:pt x="95677" y="127569"/>
                    <a:pt x="95677" y="127569"/>
                    <a:pt x="100233" y="127569"/>
                  </a:cubicBezTo>
                  <a:cubicBezTo>
                    <a:pt x="100233" y="127569"/>
                    <a:pt x="100233" y="127569"/>
                    <a:pt x="100233" y="143515"/>
                  </a:cubicBezTo>
                  <a:cubicBezTo>
                    <a:pt x="95677" y="143515"/>
                    <a:pt x="95677" y="143515"/>
                    <a:pt x="95677" y="143515"/>
                  </a:cubicBezTo>
                  <a:cubicBezTo>
                    <a:pt x="95677" y="143515"/>
                    <a:pt x="95677" y="143515"/>
                    <a:pt x="91121" y="143515"/>
                  </a:cubicBezTo>
                  <a:cubicBezTo>
                    <a:pt x="91121" y="143515"/>
                    <a:pt x="91121" y="143515"/>
                    <a:pt x="91121" y="127569"/>
                  </a:cubicBezTo>
                  <a:close/>
                  <a:moveTo>
                    <a:pt x="35309" y="127569"/>
                  </a:moveTo>
                  <a:cubicBezTo>
                    <a:pt x="41004" y="127569"/>
                    <a:pt x="41004" y="127569"/>
                    <a:pt x="41004" y="127569"/>
                  </a:cubicBezTo>
                  <a:cubicBezTo>
                    <a:pt x="41004" y="127569"/>
                    <a:pt x="41004" y="127569"/>
                    <a:pt x="41004" y="143515"/>
                  </a:cubicBezTo>
                  <a:cubicBezTo>
                    <a:pt x="41004" y="143515"/>
                    <a:pt x="41004" y="143515"/>
                    <a:pt x="35309" y="143515"/>
                  </a:cubicBezTo>
                  <a:close/>
                  <a:moveTo>
                    <a:pt x="407767" y="104220"/>
                  </a:moveTo>
                  <a:cubicBezTo>
                    <a:pt x="407767" y="104220"/>
                    <a:pt x="407767" y="104220"/>
                    <a:pt x="412323" y="104220"/>
                  </a:cubicBezTo>
                  <a:cubicBezTo>
                    <a:pt x="412323" y="109345"/>
                    <a:pt x="412323" y="109345"/>
                    <a:pt x="412323" y="109345"/>
                  </a:cubicBezTo>
                  <a:cubicBezTo>
                    <a:pt x="407767" y="109345"/>
                    <a:pt x="407767" y="109345"/>
                    <a:pt x="407767" y="104220"/>
                  </a:cubicBezTo>
                  <a:close/>
                  <a:moveTo>
                    <a:pt x="123013" y="104220"/>
                  </a:moveTo>
                  <a:cubicBezTo>
                    <a:pt x="123013" y="104220"/>
                    <a:pt x="128708" y="104220"/>
                    <a:pt x="128708" y="104220"/>
                  </a:cubicBezTo>
                  <a:cubicBezTo>
                    <a:pt x="128708" y="109345"/>
                    <a:pt x="128708" y="109345"/>
                    <a:pt x="128708" y="109345"/>
                  </a:cubicBezTo>
                  <a:cubicBezTo>
                    <a:pt x="123013" y="109345"/>
                    <a:pt x="123013" y="109345"/>
                    <a:pt x="123013" y="104220"/>
                  </a:cubicBezTo>
                  <a:close/>
                  <a:moveTo>
                    <a:pt x="29614" y="104220"/>
                  </a:moveTo>
                  <a:cubicBezTo>
                    <a:pt x="29614" y="104220"/>
                    <a:pt x="35309" y="104220"/>
                    <a:pt x="35309" y="104220"/>
                  </a:cubicBezTo>
                  <a:cubicBezTo>
                    <a:pt x="35309" y="109345"/>
                    <a:pt x="35309" y="109345"/>
                    <a:pt x="35309" y="109345"/>
                  </a:cubicBezTo>
                  <a:cubicBezTo>
                    <a:pt x="29614" y="109345"/>
                    <a:pt x="29614" y="109345"/>
                    <a:pt x="29614" y="104220"/>
                  </a:cubicBezTo>
                  <a:close/>
                  <a:moveTo>
                    <a:pt x="466996" y="88843"/>
                  </a:moveTo>
                  <a:cubicBezTo>
                    <a:pt x="472691" y="88843"/>
                    <a:pt x="472691" y="88843"/>
                    <a:pt x="472691" y="88843"/>
                  </a:cubicBezTo>
                  <a:cubicBezTo>
                    <a:pt x="472691" y="88843"/>
                    <a:pt x="472691" y="88843"/>
                    <a:pt x="478386" y="88843"/>
                  </a:cubicBezTo>
                  <a:cubicBezTo>
                    <a:pt x="478386" y="88843"/>
                    <a:pt x="478386" y="88843"/>
                    <a:pt x="478386" y="93969"/>
                  </a:cubicBezTo>
                  <a:cubicBezTo>
                    <a:pt x="478386" y="93969"/>
                    <a:pt x="478386" y="93969"/>
                    <a:pt x="478386" y="104220"/>
                  </a:cubicBezTo>
                  <a:cubicBezTo>
                    <a:pt x="472691" y="109345"/>
                    <a:pt x="472691" y="109345"/>
                    <a:pt x="472691" y="109345"/>
                  </a:cubicBezTo>
                  <a:cubicBezTo>
                    <a:pt x="472691" y="109345"/>
                    <a:pt x="472691" y="109345"/>
                    <a:pt x="466996" y="104220"/>
                  </a:cubicBezTo>
                  <a:cubicBezTo>
                    <a:pt x="466996" y="104220"/>
                    <a:pt x="466996" y="104220"/>
                    <a:pt x="466996" y="93969"/>
                  </a:cubicBezTo>
                  <a:cubicBezTo>
                    <a:pt x="466996" y="88843"/>
                    <a:pt x="466996" y="88843"/>
                    <a:pt x="466996" y="88843"/>
                  </a:cubicBezTo>
                  <a:close/>
                  <a:moveTo>
                    <a:pt x="439659" y="88843"/>
                  </a:moveTo>
                  <a:lnTo>
                    <a:pt x="446493" y="88843"/>
                  </a:lnTo>
                  <a:lnTo>
                    <a:pt x="446493" y="109345"/>
                  </a:lnTo>
                  <a:lnTo>
                    <a:pt x="439659" y="109345"/>
                  </a:lnTo>
                  <a:close/>
                  <a:moveTo>
                    <a:pt x="412323" y="88843"/>
                  </a:moveTo>
                  <a:cubicBezTo>
                    <a:pt x="412323" y="88843"/>
                    <a:pt x="416879" y="88843"/>
                    <a:pt x="416879" y="93969"/>
                  </a:cubicBezTo>
                  <a:cubicBezTo>
                    <a:pt x="416879" y="93969"/>
                    <a:pt x="416879" y="93969"/>
                    <a:pt x="416879" y="104220"/>
                  </a:cubicBezTo>
                  <a:cubicBezTo>
                    <a:pt x="416879" y="104220"/>
                    <a:pt x="412323" y="104220"/>
                    <a:pt x="412323" y="104220"/>
                  </a:cubicBezTo>
                  <a:lnTo>
                    <a:pt x="412323" y="93969"/>
                  </a:lnTo>
                  <a:cubicBezTo>
                    <a:pt x="412323" y="88843"/>
                    <a:pt x="412323" y="88843"/>
                    <a:pt x="412323" y="88843"/>
                  </a:cubicBezTo>
                  <a:close/>
                  <a:moveTo>
                    <a:pt x="407767" y="88843"/>
                  </a:moveTo>
                  <a:cubicBezTo>
                    <a:pt x="407767" y="88843"/>
                    <a:pt x="407767" y="88843"/>
                    <a:pt x="412323" y="88843"/>
                  </a:cubicBezTo>
                  <a:cubicBezTo>
                    <a:pt x="407767" y="88843"/>
                    <a:pt x="407767" y="88843"/>
                    <a:pt x="407767" y="93969"/>
                  </a:cubicBezTo>
                  <a:cubicBezTo>
                    <a:pt x="407767" y="88843"/>
                    <a:pt x="407767" y="88843"/>
                    <a:pt x="407767" y="88843"/>
                  </a:cubicBezTo>
                  <a:close/>
                  <a:moveTo>
                    <a:pt x="373596" y="88843"/>
                  </a:moveTo>
                  <a:cubicBezTo>
                    <a:pt x="379291" y="88843"/>
                    <a:pt x="379291" y="88843"/>
                    <a:pt x="379291" y="88843"/>
                  </a:cubicBezTo>
                  <a:cubicBezTo>
                    <a:pt x="379291" y="88843"/>
                    <a:pt x="379291" y="88843"/>
                    <a:pt x="384986" y="88843"/>
                  </a:cubicBezTo>
                  <a:cubicBezTo>
                    <a:pt x="384986" y="88843"/>
                    <a:pt x="384986" y="88843"/>
                    <a:pt x="384986" y="93969"/>
                  </a:cubicBezTo>
                  <a:cubicBezTo>
                    <a:pt x="384986" y="93969"/>
                    <a:pt x="384986" y="93969"/>
                    <a:pt x="384986" y="104220"/>
                  </a:cubicBezTo>
                  <a:cubicBezTo>
                    <a:pt x="379291" y="109345"/>
                    <a:pt x="379291" y="109345"/>
                    <a:pt x="379291" y="109345"/>
                  </a:cubicBezTo>
                  <a:cubicBezTo>
                    <a:pt x="379291" y="109345"/>
                    <a:pt x="379291" y="109345"/>
                    <a:pt x="373596" y="104220"/>
                  </a:cubicBezTo>
                  <a:cubicBezTo>
                    <a:pt x="373596" y="104220"/>
                    <a:pt x="373596" y="104220"/>
                    <a:pt x="373596" y="93969"/>
                  </a:cubicBezTo>
                  <a:cubicBezTo>
                    <a:pt x="373596" y="88843"/>
                    <a:pt x="373596" y="88843"/>
                    <a:pt x="373596" y="88843"/>
                  </a:cubicBezTo>
                  <a:close/>
                  <a:moveTo>
                    <a:pt x="345121" y="88843"/>
                  </a:moveTo>
                  <a:cubicBezTo>
                    <a:pt x="345121" y="88843"/>
                    <a:pt x="345121" y="88843"/>
                    <a:pt x="345121" y="93969"/>
                  </a:cubicBezTo>
                  <a:cubicBezTo>
                    <a:pt x="345121" y="93969"/>
                    <a:pt x="345121" y="93969"/>
                    <a:pt x="345121" y="104220"/>
                  </a:cubicBezTo>
                  <a:cubicBezTo>
                    <a:pt x="345121" y="104220"/>
                    <a:pt x="350816" y="104220"/>
                    <a:pt x="350816" y="104220"/>
                  </a:cubicBezTo>
                  <a:cubicBezTo>
                    <a:pt x="350816" y="109345"/>
                    <a:pt x="350816" y="109345"/>
                    <a:pt x="345121" y="109345"/>
                  </a:cubicBezTo>
                  <a:cubicBezTo>
                    <a:pt x="345121" y="104220"/>
                    <a:pt x="345121" y="99094"/>
                    <a:pt x="339426" y="99094"/>
                  </a:cubicBezTo>
                  <a:cubicBezTo>
                    <a:pt x="339426" y="99094"/>
                    <a:pt x="339426" y="99094"/>
                    <a:pt x="339426" y="93969"/>
                  </a:cubicBezTo>
                  <a:cubicBezTo>
                    <a:pt x="339426" y="88843"/>
                    <a:pt x="345121" y="88843"/>
                    <a:pt x="345121" y="88843"/>
                  </a:cubicBezTo>
                  <a:close/>
                  <a:moveTo>
                    <a:pt x="345121" y="88843"/>
                  </a:moveTo>
                  <a:cubicBezTo>
                    <a:pt x="350816" y="88843"/>
                    <a:pt x="350816" y="88843"/>
                    <a:pt x="350816" y="88843"/>
                  </a:cubicBezTo>
                  <a:cubicBezTo>
                    <a:pt x="350816" y="88843"/>
                    <a:pt x="350816" y="88843"/>
                    <a:pt x="350816" y="93969"/>
                  </a:cubicBezTo>
                  <a:cubicBezTo>
                    <a:pt x="350816" y="88843"/>
                    <a:pt x="345121" y="88843"/>
                    <a:pt x="345121" y="88843"/>
                  </a:cubicBezTo>
                  <a:close/>
                  <a:moveTo>
                    <a:pt x="128708" y="88843"/>
                  </a:moveTo>
                  <a:cubicBezTo>
                    <a:pt x="134403" y="88843"/>
                    <a:pt x="134403" y="88843"/>
                    <a:pt x="134403" y="93969"/>
                  </a:cubicBezTo>
                  <a:cubicBezTo>
                    <a:pt x="134403" y="93969"/>
                    <a:pt x="134403" y="93969"/>
                    <a:pt x="134403" y="104220"/>
                  </a:cubicBezTo>
                  <a:cubicBezTo>
                    <a:pt x="134403" y="104220"/>
                    <a:pt x="134403" y="104220"/>
                    <a:pt x="128708" y="104220"/>
                  </a:cubicBezTo>
                  <a:lnTo>
                    <a:pt x="128708" y="93969"/>
                  </a:lnTo>
                  <a:cubicBezTo>
                    <a:pt x="128708" y="88843"/>
                    <a:pt x="128708" y="88843"/>
                    <a:pt x="128708" y="88843"/>
                  </a:cubicBezTo>
                  <a:close/>
                  <a:moveTo>
                    <a:pt x="123013" y="88843"/>
                  </a:moveTo>
                  <a:cubicBezTo>
                    <a:pt x="123013" y="88843"/>
                    <a:pt x="123013" y="88843"/>
                    <a:pt x="128708" y="88843"/>
                  </a:cubicBezTo>
                  <a:cubicBezTo>
                    <a:pt x="128708" y="88843"/>
                    <a:pt x="123013" y="88843"/>
                    <a:pt x="123013" y="93969"/>
                  </a:cubicBezTo>
                  <a:cubicBezTo>
                    <a:pt x="123013" y="88843"/>
                    <a:pt x="123013" y="88843"/>
                    <a:pt x="123013" y="88843"/>
                  </a:cubicBezTo>
                  <a:close/>
                  <a:moveTo>
                    <a:pt x="91121" y="88843"/>
                  </a:moveTo>
                  <a:cubicBezTo>
                    <a:pt x="95677" y="88843"/>
                    <a:pt x="95677" y="88843"/>
                    <a:pt x="95677" y="88843"/>
                  </a:cubicBezTo>
                  <a:cubicBezTo>
                    <a:pt x="95677" y="88843"/>
                    <a:pt x="95677" y="88843"/>
                    <a:pt x="100233" y="88843"/>
                  </a:cubicBezTo>
                  <a:cubicBezTo>
                    <a:pt x="100233" y="88843"/>
                    <a:pt x="100233" y="88843"/>
                    <a:pt x="100233" y="93969"/>
                  </a:cubicBezTo>
                  <a:cubicBezTo>
                    <a:pt x="100233" y="93969"/>
                    <a:pt x="100233" y="93969"/>
                    <a:pt x="100233" y="104220"/>
                  </a:cubicBezTo>
                  <a:cubicBezTo>
                    <a:pt x="95677" y="109345"/>
                    <a:pt x="95677" y="109345"/>
                    <a:pt x="95677" y="109345"/>
                  </a:cubicBezTo>
                  <a:cubicBezTo>
                    <a:pt x="95677" y="109345"/>
                    <a:pt x="95677" y="109345"/>
                    <a:pt x="91121" y="104220"/>
                  </a:cubicBezTo>
                  <a:cubicBezTo>
                    <a:pt x="91121" y="104220"/>
                    <a:pt x="91121" y="104220"/>
                    <a:pt x="91121" y="93969"/>
                  </a:cubicBezTo>
                  <a:cubicBezTo>
                    <a:pt x="91121" y="88843"/>
                    <a:pt x="91121" y="88843"/>
                    <a:pt x="91121" y="88843"/>
                  </a:cubicBezTo>
                  <a:close/>
                  <a:moveTo>
                    <a:pt x="61507" y="88843"/>
                  </a:moveTo>
                  <a:lnTo>
                    <a:pt x="68341" y="88843"/>
                  </a:lnTo>
                  <a:lnTo>
                    <a:pt x="68341" y="109345"/>
                  </a:lnTo>
                  <a:lnTo>
                    <a:pt x="61507" y="109345"/>
                  </a:lnTo>
                  <a:close/>
                  <a:moveTo>
                    <a:pt x="35309" y="88843"/>
                  </a:moveTo>
                  <a:cubicBezTo>
                    <a:pt x="41004" y="88843"/>
                    <a:pt x="41004" y="88843"/>
                    <a:pt x="41004" y="93969"/>
                  </a:cubicBezTo>
                  <a:cubicBezTo>
                    <a:pt x="41004" y="93969"/>
                    <a:pt x="41004" y="93969"/>
                    <a:pt x="41004" y="104220"/>
                  </a:cubicBezTo>
                  <a:cubicBezTo>
                    <a:pt x="41004" y="104220"/>
                    <a:pt x="41004" y="104220"/>
                    <a:pt x="35309" y="104220"/>
                  </a:cubicBezTo>
                  <a:lnTo>
                    <a:pt x="35309" y="93969"/>
                  </a:lnTo>
                  <a:cubicBezTo>
                    <a:pt x="35309" y="88843"/>
                    <a:pt x="35309" y="88843"/>
                    <a:pt x="35309" y="88843"/>
                  </a:cubicBezTo>
                  <a:close/>
                  <a:moveTo>
                    <a:pt x="29614" y="88843"/>
                  </a:moveTo>
                  <a:cubicBezTo>
                    <a:pt x="29614" y="88843"/>
                    <a:pt x="29614" y="88843"/>
                    <a:pt x="35309" y="88843"/>
                  </a:cubicBezTo>
                  <a:cubicBezTo>
                    <a:pt x="35309" y="88843"/>
                    <a:pt x="29614" y="88843"/>
                    <a:pt x="29614" y="93969"/>
                  </a:cubicBezTo>
                  <a:cubicBezTo>
                    <a:pt x="29614" y="88843"/>
                    <a:pt x="29614" y="88843"/>
                    <a:pt x="29614" y="88843"/>
                  </a:cubicBezTo>
                  <a:close/>
                  <a:moveTo>
                    <a:pt x="440798" y="65494"/>
                  </a:moveTo>
                  <a:cubicBezTo>
                    <a:pt x="446493" y="65494"/>
                    <a:pt x="446493" y="65494"/>
                    <a:pt x="446493" y="65494"/>
                  </a:cubicBezTo>
                  <a:cubicBezTo>
                    <a:pt x="446493" y="70619"/>
                    <a:pt x="446493" y="70619"/>
                    <a:pt x="440798" y="70619"/>
                  </a:cubicBezTo>
                  <a:cubicBezTo>
                    <a:pt x="440798" y="70619"/>
                    <a:pt x="440798" y="70619"/>
                    <a:pt x="440798" y="65494"/>
                  </a:cubicBezTo>
                  <a:close/>
                  <a:moveTo>
                    <a:pt x="312090" y="65494"/>
                  </a:moveTo>
                  <a:cubicBezTo>
                    <a:pt x="312090" y="65494"/>
                    <a:pt x="312090" y="65494"/>
                    <a:pt x="317785" y="65494"/>
                  </a:cubicBezTo>
                  <a:cubicBezTo>
                    <a:pt x="317785" y="70619"/>
                    <a:pt x="317785" y="70619"/>
                    <a:pt x="317785" y="70619"/>
                  </a:cubicBezTo>
                  <a:cubicBezTo>
                    <a:pt x="312090" y="70619"/>
                    <a:pt x="312090" y="70619"/>
                    <a:pt x="312090" y="65494"/>
                  </a:cubicBezTo>
                  <a:close/>
                  <a:moveTo>
                    <a:pt x="61507" y="65494"/>
                  </a:moveTo>
                  <a:cubicBezTo>
                    <a:pt x="68341" y="65494"/>
                    <a:pt x="68341" y="65494"/>
                    <a:pt x="68341" y="65494"/>
                  </a:cubicBezTo>
                  <a:cubicBezTo>
                    <a:pt x="68341" y="70619"/>
                    <a:pt x="68341" y="70619"/>
                    <a:pt x="61507" y="70619"/>
                  </a:cubicBezTo>
                  <a:cubicBezTo>
                    <a:pt x="61507" y="70619"/>
                    <a:pt x="61507" y="70619"/>
                    <a:pt x="61507" y="65494"/>
                  </a:cubicBezTo>
                  <a:close/>
                  <a:moveTo>
                    <a:pt x="251234" y="59229"/>
                  </a:moveTo>
                  <a:cubicBezTo>
                    <a:pt x="306557" y="59229"/>
                    <a:pt x="350816" y="103777"/>
                    <a:pt x="350816" y="159462"/>
                  </a:cubicBezTo>
                  <a:cubicBezTo>
                    <a:pt x="350816" y="215147"/>
                    <a:pt x="306557" y="259695"/>
                    <a:pt x="251234" y="259695"/>
                  </a:cubicBezTo>
                  <a:cubicBezTo>
                    <a:pt x="201443" y="259695"/>
                    <a:pt x="157184" y="215147"/>
                    <a:pt x="157184" y="159462"/>
                  </a:cubicBezTo>
                  <a:cubicBezTo>
                    <a:pt x="157184" y="159462"/>
                    <a:pt x="157184" y="159462"/>
                    <a:pt x="251234" y="159462"/>
                  </a:cubicBezTo>
                  <a:cubicBezTo>
                    <a:pt x="251234" y="159462"/>
                    <a:pt x="251234" y="159462"/>
                    <a:pt x="251234" y="59229"/>
                  </a:cubicBezTo>
                  <a:close/>
                  <a:moveTo>
                    <a:pt x="473830" y="50117"/>
                  </a:moveTo>
                  <a:lnTo>
                    <a:pt x="476108" y="50117"/>
                  </a:lnTo>
                  <a:lnTo>
                    <a:pt x="476108" y="70619"/>
                  </a:lnTo>
                  <a:lnTo>
                    <a:pt x="473830" y="70619"/>
                  </a:lnTo>
                  <a:close/>
                  <a:moveTo>
                    <a:pt x="440798" y="50117"/>
                  </a:moveTo>
                  <a:cubicBezTo>
                    <a:pt x="440798" y="50117"/>
                    <a:pt x="440798" y="50117"/>
                    <a:pt x="440798" y="55243"/>
                  </a:cubicBezTo>
                  <a:cubicBezTo>
                    <a:pt x="440798" y="55243"/>
                    <a:pt x="440798" y="55243"/>
                    <a:pt x="440798" y="65494"/>
                  </a:cubicBezTo>
                  <a:cubicBezTo>
                    <a:pt x="440798" y="65494"/>
                    <a:pt x="435103" y="65494"/>
                    <a:pt x="435103" y="65494"/>
                  </a:cubicBezTo>
                  <a:cubicBezTo>
                    <a:pt x="435103" y="65494"/>
                    <a:pt x="435103" y="65494"/>
                    <a:pt x="435103" y="55243"/>
                  </a:cubicBezTo>
                  <a:cubicBezTo>
                    <a:pt x="435103" y="50117"/>
                    <a:pt x="440798" y="50117"/>
                    <a:pt x="440798" y="50117"/>
                  </a:cubicBezTo>
                  <a:close/>
                  <a:moveTo>
                    <a:pt x="440798" y="50117"/>
                  </a:moveTo>
                  <a:cubicBezTo>
                    <a:pt x="446493" y="50117"/>
                    <a:pt x="446493" y="50117"/>
                    <a:pt x="446493" y="50117"/>
                  </a:cubicBezTo>
                  <a:cubicBezTo>
                    <a:pt x="446493" y="50117"/>
                    <a:pt x="446493" y="50117"/>
                    <a:pt x="446493" y="55243"/>
                  </a:cubicBezTo>
                  <a:cubicBezTo>
                    <a:pt x="446493" y="50117"/>
                    <a:pt x="446493" y="50117"/>
                    <a:pt x="440798" y="50117"/>
                  </a:cubicBezTo>
                  <a:close/>
                  <a:moveTo>
                    <a:pt x="407767" y="50117"/>
                  </a:moveTo>
                  <a:lnTo>
                    <a:pt x="412323" y="50117"/>
                  </a:lnTo>
                  <a:lnTo>
                    <a:pt x="412323" y="70619"/>
                  </a:lnTo>
                  <a:lnTo>
                    <a:pt x="407767" y="70619"/>
                  </a:lnTo>
                  <a:close/>
                  <a:moveTo>
                    <a:pt x="378152" y="50117"/>
                  </a:moveTo>
                  <a:lnTo>
                    <a:pt x="380430" y="50117"/>
                  </a:lnTo>
                  <a:lnTo>
                    <a:pt x="380430" y="70619"/>
                  </a:lnTo>
                  <a:lnTo>
                    <a:pt x="378152" y="70619"/>
                  </a:lnTo>
                  <a:close/>
                  <a:moveTo>
                    <a:pt x="346260" y="50117"/>
                  </a:moveTo>
                  <a:lnTo>
                    <a:pt x="350816" y="50117"/>
                  </a:lnTo>
                  <a:lnTo>
                    <a:pt x="350816" y="70619"/>
                  </a:lnTo>
                  <a:lnTo>
                    <a:pt x="346260" y="70619"/>
                  </a:lnTo>
                  <a:close/>
                  <a:moveTo>
                    <a:pt x="317785" y="50117"/>
                  </a:moveTo>
                  <a:cubicBezTo>
                    <a:pt x="317785" y="50117"/>
                    <a:pt x="323480" y="50117"/>
                    <a:pt x="323480" y="55243"/>
                  </a:cubicBezTo>
                  <a:cubicBezTo>
                    <a:pt x="323480" y="55243"/>
                    <a:pt x="323480" y="55243"/>
                    <a:pt x="323480" y="65494"/>
                  </a:cubicBezTo>
                  <a:cubicBezTo>
                    <a:pt x="323480" y="65494"/>
                    <a:pt x="317785" y="65494"/>
                    <a:pt x="317785" y="65494"/>
                  </a:cubicBezTo>
                  <a:cubicBezTo>
                    <a:pt x="317785" y="65494"/>
                    <a:pt x="317785" y="65494"/>
                    <a:pt x="317785" y="55243"/>
                  </a:cubicBezTo>
                  <a:cubicBezTo>
                    <a:pt x="317785" y="50117"/>
                    <a:pt x="317785" y="50117"/>
                    <a:pt x="317785" y="50117"/>
                  </a:cubicBezTo>
                  <a:close/>
                  <a:moveTo>
                    <a:pt x="312090" y="50117"/>
                  </a:moveTo>
                  <a:cubicBezTo>
                    <a:pt x="312090" y="50117"/>
                    <a:pt x="312090" y="50117"/>
                    <a:pt x="317785" y="50117"/>
                  </a:cubicBezTo>
                  <a:cubicBezTo>
                    <a:pt x="312090" y="50117"/>
                    <a:pt x="312090" y="50117"/>
                    <a:pt x="312090" y="55243"/>
                  </a:cubicBezTo>
                  <a:cubicBezTo>
                    <a:pt x="312090" y="50117"/>
                    <a:pt x="312090" y="50117"/>
                    <a:pt x="312090" y="50117"/>
                  </a:cubicBezTo>
                  <a:close/>
                  <a:moveTo>
                    <a:pt x="157184" y="50117"/>
                  </a:moveTo>
                  <a:lnTo>
                    <a:pt x="161740" y="50117"/>
                  </a:lnTo>
                  <a:lnTo>
                    <a:pt x="161740" y="70619"/>
                  </a:lnTo>
                  <a:lnTo>
                    <a:pt x="157184" y="70619"/>
                  </a:lnTo>
                  <a:close/>
                  <a:moveTo>
                    <a:pt x="123013" y="50117"/>
                  </a:moveTo>
                  <a:lnTo>
                    <a:pt x="129847" y="50117"/>
                  </a:lnTo>
                  <a:lnTo>
                    <a:pt x="129847" y="70619"/>
                  </a:lnTo>
                  <a:lnTo>
                    <a:pt x="123013" y="70619"/>
                  </a:lnTo>
                  <a:close/>
                  <a:moveTo>
                    <a:pt x="95677" y="50117"/>
                  </a:moveTo>
                  <a:lnTo>
                    <a:pt x="97955" y="50117"/>
                  </a:lnTo>
                  <a:lnTo>
                    <a:pt x="97955" y="70619"/>
                  </a:lnTo>
                  <a:lnTo>
                    <a:pt x="95677" y="70619"/>
                  </a:lnTo>
                  <a:close/>
                  <a:moveTo>
                    <a:pt x="61507" y="50117"/>
                  </a:moveTo>
                  <a:cubicBezTo>
                    <a:pt x="68341" y="50117"/>
                    <a:pt x="68341" y="50117"/>
                    <a:pt x="68341" y="50117"/>
                  </a:cubicBezTo>
                  <a:cubicBezTo>
                    <a:pt x="68341" y="50117"/>
                    <a:pt x="68341" y="50117"/>
                    <a:pt x="68341" y="55243"/>
                  </a:cubicBezTo>
                  <a:cubicBezTo>
                    <a:pt x="68341" y="50117"/>
                    <a:pt x="68341" y="50117"/>
                    <a:pt x="61507" y="50117"/>
                  </a:cubicBezTo>
                  <a:close/>
                  <a:moveTo>
                    <a:pt x="29614" y="50117"/>
                  </a:moveTo>
                  <a:lnTo>
                    <a:pt x="34170" y="50117"/>
                  </a:lnTo>
                  <a:lnTo>
                    <a:pt x="34170" y="70619"/>
                  </a:lnTo>
                  <a:lnTo>
                    <a:pt x="29614" y="70619"/>
                  </a:lnTo>
                  <a:close/>
                  <a:moveTo>
                    <a:pt x="234637" y="43282"/>
                  </a:moveTo>
                  <a:lnTo>
                    <a:pt x="234637" y="143515"/>
                  </a:lnTo>
                  <a:cubicBezTo>
                    <a:pt x="234637" y="143515"/>
                    <a:pt x="234637" y="143515"/>
                    <a:pt x="138960" y="143515"/>
                  </a:cubicBezTo>
                  <a:cubicBezTo>
                    <a:pt x="138960" y="87830"/>
                    <a:pt x="178356" y="43282"/>
                    <a:pt x="234637" y="43282"/>
                  </a:cubicBezTo>
                  <a:close/>
                  <a:moveTo>
                    <a:pt x="312615" y="27826"/>
                  </a:moveTo>
                  <a:cubicBezTo>
                    <a:pt x="312615" y="27826"/>
                    <a:pt x="312615" y="27826"/>
                    <a:pt x="318198" y="27826"/>
                  </a:cubicBezTo>
                  <a:cubicBezTo>
                    <a:pt x="318198" y="27826"/>
                    <a:pt x="318198" y="27826"/>
                    <a:pt x="318198" y="33392"/>
                  </a:cubicBezTo>
                  <a:cubicBezTo>
                    <a:pt x="312615" y="33392"/>
                    <a:pt x="312615" y="33392"/>
                    <a:pt x="312615" y="33392"/>
                  </a:cubicBezTo>
                  <a:cubicBezTo>
                    <a:pt x="312615" y="27826"/>
                    <a:pt x="312615" y="27826"/>
                    <a:pt x="312615" y="27826"/>
                  </a:cubicBezTo>
                  <a:close/>
                  <a:moveTo>
                    <a:pt x="251209" y="27826"/>
                  </a:moveTo>
                  <a:cubicBezTo>
                    <a:pt x="256791" y="27826"/>
                    <a:pt x="256791" y="27826"/>
                    <a:pt x="256791" y="27826"/>
                  </a:cubicBezTo>
                  <a:cubicBezTo>
                    <a:pt x="256791" y="27826"/>
                    <a:pt x="256791" y="27826"/>
                    <a:pt x="256791" y="33392"/>
                  </a:cubicBezTo>
                  <a:cubicBezTo>
                    <a:pt x="256791" y="33392"/>
                    <a:pt x="256791" y="33392"/>
                    <a:pt x="251209" y="33392"/>
                  </a:cubicBezTo>
                  <a:cubicBezTo>
                    <a:pt x="251209" y="27826"/>
                    <a:pt x="251209" y="27826"/>
                    <a:pt x="251209" y="27826"/>
                  </a:cubicBezTo>
                  <a:close/>
                  <a:moveTo>
                    <a:pt x="156308" y="27826"/>
                  </a:moveTo>
                  <a:cubicBezTo>
                    <a:pt x="161890" y="27826"/>
                    <a:pt x="161890" y="27826"/>
                    <a:pt x="161890" y="27826"/>
                  </a:cubicBezTo>
                  <a:cubicBezTo>
                    <a:pt x="161890" y="27826"/>
                    <a:pt x="161890" y="27826"/>
                    <a:pt x="161890" y="33392"/>
                  </a:cubicBezTo>
                  <a:cubicBezTo>
                    <a:pt x="161890" y="33392"/>
                    <a:pt x="161890" y="33392"/>
                    <a:pt x="156308" y="33392"/>
                  </a:cubicBezTo>
                  <a:cubicBezTo>
                    <a:pt x="156308" y="27826"/>
                    <a:pt x="156308" y="27826"/>
                    <a:pt x="156308" y="27826"/>
                  </a:cubicBezTo>
                  <a:close/>
                  <a:moveTo>
                    <a:pt x="61407" y="27826"/>
                  </a:moveTo>
                  <a:cubicBezTo>
                    <a:pt x="66989" y="27826"/>
                    <a:pt x="66989" y="27826"/>
                    <a:pt x="66989" y="27826"/>
                  </a:cubicBezTo>
                  <a:cubicBezTo>
                    <a:pt x="66989" y="27826"/>
                    <a:pt x="66989" y="27826"/>
                    <a:pt x="66989" y="33392"/>
                  </a:cubicBezTo>
                  <a:cubicBezTo>
                    <a:pt x="66989" y="33392"/>
                    <a:pt x="66989" y="33392"/>
                    <a:pt x="61407" y="33392"/>
                  </a:cubicBezTo>
                  <a:cubicBezTo>
                    <a:pt x="61407" y="27826"/>
                    <a:pt x="61407" y="27826"/>
                    <a:pt x="61407" y="27826"/>
                  </a:cubicBezTo>
                  <a:close/>
                  <a:moveTo>
                    <a:pt x="39077" y="16696"/>
                  </a:moveTo>
                  <a:cubicBezTo>
                    <a:pt x="39077" y="16696"/>
                    <a:pt x="39077" y="16696"/>
                    <a:pt x="39077" y="27826"/>
                  </a:cubicBezTo>
                  <a:cubicBezTo>
                    <a:pt x="39077" y="27826"/>
                    <a:pt x="39077" y="27826"/>
                    <a:pt x="33494" y="33392"/>
                  </a:cubicBezTo>
                  <a:cubicBezTo>
                    <a:pt x="27912" y="33392"/>
                    <a:pt x="27912" y="33392"/>
                    <a:pt x="27912" y="33392"/>
                  </a:cubicBezTo>
                  <a:cubicBezTo>
                    <a:pt x="27912" y="27826"/>
                    <a:pt x="27912" y="27826"/>
                    <a:pt x="27912" y="27826"/>
                  </a:cubicBezTo>
                  <a:cubicBezTo>
                    <a:pt x="27912" y="27826"/>
                    <a:pt x="33494" y="27826"/>
                    <a:pt x="33494" y="27826"/>
                  </a:cubicBezTo>
                  <a:cubicBezTo>
                    <a:pt x="33494" y="27826"/>
                    <a:pt x="33494" y="27826"/>
                    <a:pt x="33494" y="22261"/>
                  </a:cubicBezTo>
                  <a:cubicBezTo>
                    <a:pt x="33494" y="22261"/>
                    <a:pt x="33494" y="22261"/>
                    <a:pt x="27912" y="22261"/>
                  </a:cubicBezTo>
                  <a:cubicBezTo>
                    <a:pt x="22330" y="27826"/>
                    <a:pt x="16747" y="33392"/>
                    <a:pt x="16747" y="44523"/>
                  </a:cubicBezTo>
                  <a:cubicBezTo>
                    <a:pt x="16747" y="44523"/>
                    <a:pt x="16747" y="44523"/>
                    <a:pt x="16747" y="267135"/>
                  </a:cubicBezTo>
                  <a:cubicBezTo>
                    <a:pt x="16747" y="278265"/>
                    <a:pt x="22330" y="283831"/>
                    <a:pt x="27912" y="289396"/>
                  </a:cubicBezTo>
                  <a:cubicBezTo>
                    <a:pt x="27912" y="289396"/>
                    <a:pt x="27912" y="289396"/>
                    <a:pt x="27912" y="278265"/>
                  </a:cubicBezTo>
                  <a:cubicBezTo>
                    <a:pt x="27912" y="278265"/>
                    <a:pt x="27912" y="278265"/>
                    <a:pt x="33494" y="278265"/>
                  </a:cubicBezTo>
                  <a:cubicBezTo>
                    <a:pt x="33494" y="278265"/>
                    <a:pt x="33494" y="278265"/>
                    <a:pt x="33494" y="289396"/>
                  </a:cubicBezTo>
                  <a:cubicBezTo>
                    <a:pt x="39077" y="294961"/>
                    <a:pt x="39077" y="294961"/>
                    <a:pt x="44659" y="294961"/>
                  </a:cubicBezTo>
                  <a:cubicBezTo>
                    <a:pt x="44659" y="294961"/>
                    <a:pt x="44659" y="294961"/>
                    <a:pt x="61407" y="294961"/>
                  </a:cubicBezTo>
                  <a:cubicBezTo>
                    <a:pt x="61407" y="294961"/>
                    <a:pt x="61407" y="294961"/>
                    <a:pt x="66989" y="294961"/>
                  </a:cubicBezTo>
                  <a:cubicBezTo>
                    <a:pt x="66989" y="294961"/>
                    <a:pt x="66989" y="294961"/>
                    <a:pt x="94901" y="294961"/>
                  </a:cubicBezTo>
                  <a:cubicBezTo>
                    <a:pt x="94901" y="294961"/>
                    <a:pt x="94901" y="294961"/>
                    <a:pt x="122813" y="294961"/>
                  </a:cubicBezTo>
                  <a:cubicBezTo>
                    <a:pt x="122813" y="294961"/>
                    <a:pt x="122813" y="294961"/>
                    <a:pt x="122813" y="278265"/>
                  </a:cubicBezTo>
                  <a:cubicBezTo>
                    <a:pt x="122813" y="278265"/>
                    <a:pt x="122813" y="278265"/>
                    <a:pt x="128396" y="278265"/>
                  </a:cubicBezTo>
                  <a:cubicBezTo>
                    <a:pt x="128396" y="278265"/>
                    <a:pt x="128396" y="278265"/>
                    <a:pt x="128396" y="294961"/>
                  </a:cubicBezTo>
                  <a:cubicBezTo>
                    <a:pt x="128396" y="294961"/>
                    <a:pt x="128396" y="294961"/>
                    <a:pt x="156308" y="294961"/>
                  </a:cubicBezTo>
                  <a:cubicBezTo>
                    <a:pt x="156308" y="294961"/>
                    <a:pt x="156308" y="294961"/>
                    <a:pt x="156308" y="278265"/>
                  </a:cubicBezTo>
                  <a:cubicBezTo>
                    <a:pt x="156308" y="278265"/>
                    <a:pt x="156308" y="278265"/>
                    <a:pt x="161890" y="278265"/>
                  </a:cubicBezTo>
                  <a:cubicBezTo>
                    <a:pt x="161890" y="278265"/>
                    <a:pt x="161890" y="278265"/>
                    <a:pt x="161890" y="294961"/>
                  </a:cubicBezTo>
                  <a:cubicBezTo>
                    <a:pt x="161890" y="294961"/>
                    <a:pt x="161890" y="294961"/>
                    <a:pt x="184220" y="294961"/>
                  </a:cubicBezTo>
                  <a:cubicBezTo>
                    <a:pt x="184220" y="294961"/>
                    <a:pt x="184220" y="294961"/>
                    <a:pt x="184220" y="283831"/>
                  </a:cubicBezTo>
                  <a:cubicBezTo>
                    <a:pt x="184220" y="278265"/>
                    <a:pt x="184220" y="278265"/>
                    <a:pt x="184220" y="278265"/>
                  </a:cubicBezTo>
                  <a:cubicBezTo>
                    <a:pt x="189802" y="278265"/>
                    <a:pt x="189802" y="278265"/>
                    <a:pt x="189802" y="278265"/>
                  </a:cubicBezTo>
                  <a:cubicBezTo>
                    <a:pt x="189802" y="278265"/>
                    <a:pt x="195385" y="278265"/>
                    <a:pt x="195385" y="278265"/>
                  </a:cubicBezTo>
                  <a:cubicBezTo>
                    <a:pt x="195385" y="278265"/>
                    <a:pt x="195385" y="278265"/>
                    <a:pt x="195385" y="283831"/>
                  </a:cubicBezTo>
                  <a:cubicBezTo>
                    <a:pt x="195385" y="283831"/>
                    <a:pt x="195385" y="283831"/>
                    <a:pt x="195385" y="294961"/>
                  </a:cubicBezTo>
                  <a:cubicBezTo>
                    <a:pt x="195385" y="294961"/>
                    <a:pt x="195385" y="294961"/>
                    <a:pt x="217714" y="294961"/>
                  </a:cubicBezTo>
                  <a:cubicBezTo>
                    <a:pt x="217714" y="294961"/>
                    <a:pt x="217714" y="294961"/>
                    <a:pt x="217714" y="278265"/>
                  </a:cubicBezTo>
                  <a:cubicBezTo>
                    <a:pt x="217714" y="278265"/>
                    <a:pt x="217714" y="278265"/>
                    <a:pt x="223297" y="278265"/>
                  </a:cubicBezTo>
                  <a:cubicBezTo>
                    <a:pt x="223297" y="278265"/>
                    <a:pt x="223297" y="278265"/>
                    <a:pt x="223297" y="294961"/>
                  </a:cubicBezTo>
                  <a:cubicBezTo>
                    <a:pt x="223297" y="294961"/>
                    <a:pt x="223297" y="294961"/>
                    <a:pt x="251209" y="294961"/>
                  </a:cubicBezTo>
                  <a:cubicBezTo>
                    <a:pt x="251209" y="294961"/>
                    <a:pt x="251209" y="294961"/>
                    <a:pt x="251209" y="278265"/>
                  </a:cubicBezTo>
                  <a:cubicBezTo>
                    <a:pt x="251209" y="278265"/>
                    <a:pt x="251209" y="278265"/>
                    <a:pt x="256791" y="278265"/>
                  </a:cubicBezTo>
                  <a:cubicBezTo>
                    <a:pt x="256791" y="278265"/>
                    <a:pt x="256791" y="278265"/>
                    <a:pt x="256791" y="294961"/>
                  </a:cubicBezTo>
                  <a:cubicBezTo>
                    <a:pt x="256791" y="294961"/>
                    <a:pt x="256791" y="294961"/>
                    <a:pt x="284703" y="294961"/>
                  </a:cubicBezTo>
                  <a:cubicBezTo>
                    <a:pt x="284703" y="294961"/>
                    <a:pt x="284703" y="294961"/>
                    <a:pt x="312615" y="294961"/>
                  </a:cubicBezTo>
                  <a:cubicBezTo>
                    <a:pt x="312615" y="294961"/>
                    <a:pt x="312615" y="294961"/>
                    <a:pt x="318198" y="294961"/>
                  </a:cubicBezTo>
                  <a:cubicBezTo>
                    <a:pt x="318198" y="294961"/>
                    <a:pt x="318198" y="294961"/>
                    <a:pt x="318198" y="283831"/>
                  </a:cubicBezTo>
                  <a:cubicBezTo>
                    <a:pt x="318198" y="278265"/>
                    <a:pt x="318198" y="278265"/>
                    <a:pt x="318198" y="278265"/>
                  </a:cubicBezTo>
                  <a:cubicBezTo>
                    <a:pt x="318198" y="278265"/>
                    <a:pt x="323780" y="278265"/>
                    <a:pt x="323780" y="283831"/>
                  </a:cubicBezTo>
                  <a:cubicBezTo>
                    <a:pt x="323780" y="283831"/>
                    <a:pt x="323780" y="283831"/>
                    <a:pt x="323780" y="294961"/>
                  </a:cubicBezTo>
                  <a:lnTo>
                    <a:pt x="329973" y="294961"/>
                  </a:lnTo>
                  <a:cubicBezTo>
                    <a:pt x="333898" y="294961"/>
                    <a:pt x="339132" y="294961"/>
                    <a:pt x="346110" y="294961"/>
                  </a:cubicBezTo>
                  <a:cubicBezTo>
                    <a:pt x="346110" y="294961"/>
                    <a:pt x="346110" y="294961"/>
                    <a:pt x="346110" y="278265"/>
                  </a:cubicBezTo>
                  <a:cubicBezTo>
                    <a:pt x="346110" y="278265"/>
                    <a:pt x="346110" y="278265"/>
                    <a:pt x="351692" y="278265"/>
                  </a:cubicBezTo>
                  <a:cubicBezTo>
                    <a:pt x="351692" y="278265"/>
                    <a:pt x="351692" y="278265"/>
                    <a:pt x="351692" y="294961"/>
                  </a:cubicBezTo>
                  <a:cubicBezTo>
                    <a:pt x="351692" y="294961"/>
                    <a:pt x="351692" y="294961"/>
                    <a:pt x="379604" y="294961"/>
                  </a:cubicBezTo>
                  <a:cubicBezTo>
                    <a:pt x="379604" y="294961"/>
                    <a:pt x="379604" y="294961"/>
                    <a:pt x="407517" y="294961"/>
                  </a:cubicBezTo>
                  <a:cubicBezTo>
                    <a:pt x="407517" y="294961"/>
                    <a:pt x="407517" y="294961"/>
                    <a:pt x="407517" y="278265"/>
                  </a:cubicBezTo>
                  <a:cubicBezTo>
                    <a:pt x="407517" y="278265"/>
                    <a:pt x="407517" y="278265"/>
                    <a:pt x="413099" y="278265"/>
                  </a:cubicBezTo>
                  <a:cubicBezTo>
                    <a:pt x="413099" y="278265"/>
                    <a:pt x="413099" y="278265"/>
                    <a:pt x="413099" y="294961"/>
                  </a:cubicBezTo>
                  <a:cubicBezTo>
                    <a:pt x="413099" y="294961"/>
                    <a:pt x="413099" y="294961"/>
                    <a:pt x="424874" y="294961"/>
                  </a:cubicBezTo>
                  <a:lnTo>
                    <a:pt x="435429" y="294961"/>
                  </a:lnTo>
                  <a:cubicBezTo>
                    <a:pt x="435429" y="294961"/>
                    <a:pt x="435429" y="294961"/>
                    <a:pt x="435429" y="283831"/>
                  </a:cubicBezTo>
                  <a:cubicBezTo>
                    <a:pt x="435429" y="278265"/>
                    <a:pt x="441011" y="278265"/>
                    <a:pt x="441011" y="278265"/>
                  </a:cubicBezTo>
                  <a:cubicBezTo>
                    <a:pt x="441011" y="278265"/>
                    <a:pt x="441011" y="278265"/>
                    <a:pt x="441011" y="283831"/>
                  </a:cubicBezTo>
                  <a:cubicBezTo>
                    <a:pt x="441011" y="283831"/>
                    <a:pt x="441011" y="283831"/>
                    <a:pt x="441011" y="294961"/>
                  </a:cubicBezTo>
                  <a:cubicBezTo>
                    <a:pt x="441011" y="294961"/>
                    <a:pt x="441011" y="294961"/>
                    <a:pt x="446593" y="294961"/>
                  </a:cubicBezTo>
                  <a:cubicBezTo>
                    <a:pt x="446593" y="294961"/>
                    <a:pt x="446593" y="294961"/>
                    <a:pt x="463341" y="294961"/>
                  </a:cubicBezTo>
                  <a:cubicBezTo>
                    <a:pt x="463341" y="294961"/>
                    <a:pt x="468923" y="294961"/>
                    <a:pt x="474506" y="289396"/>
                  </a:cubicBezTo>
                  <a:cubicBezTo>
                    <a:pt x="485670" y="283831"/>
                    <a:pt x="485670" y="278265"/>
                    <a:pt x="485670" y="267135"/>
                  </a:cubicBezTo>
                  <a:cubicBezTo>
                    <a:pt x="485670" y="267135"/>
                    <a:pt x="485670" y="267135"/>
                    <a:pt x="485670" y="44523"/>
                  </a:cubicBezTo>
                  <a:cubicBezTo>
                    <a:pt x="485670" y="33392"/>
                    <a:pt x="485670" y="27826"/>
                    <a:pt x="480088" y="22261"/>
                  </a:cubicBezTo>
                  <a:cubicBezTo>
                    <a:pt x="480088" y="22261"/>
                    <a:pt x="480088" y="22261"/>
                    <a:pt x="480088" y="27826"/>
                  </a:cubicBezTo>
                  <a:cubicBezTo>
                    <a:pt x="480088" y="27826"/>
                    <a:pt x="480088" y="27826"/>
                    <a:pt x="480088" y="33392"/>
                  </a:cubicBezTo>
                  <a:cubicBezTo>
                    <a:pt x="474506" y="33392"/>
                    <a:pt x="474506" y="33392"/>
                    <a:pt x="474506" y="33392"/>
                  </a:cubicBezTo>
                  <a:cubicBezTo>
                    <a:pt x="474506" y="33392"/>
                    <a:pt x="474506" y="33392"/>
                    <a:pt x="468923" y="33392"/>
                  </a:cubicBezTo>
                  <a:cubicBezTo>
                    <a:pt x="468923" y="27826"/>
                    <a:pt x="468923" y="27826"/>
                    <a:pt x="468923" y="27826"/>
                  </a:cubicBezTo>
                  <a:cubicBezTo>
                    <a:pt x="468923" y="27826"/>
                    <a:pt x="468923" y="27826"/>
                    <a:pt x="468923" y="16696"/>
                  </a:cubicBezTo>
                  <a:cubicBezTo>
                    <a:pt x="468923" y="16696"/>
                    <a:pt x="463341" y="16696"/>
                    <a:pt x="463341" y="16696"/>
                  </a:cubicBezTo>
                  <a:cubicBezTo>
                    <a:pt x="463341" y="16696"/>
                    <a:pt x="463341" y="16696"/>
                    <a:pt x="446593" y="16696"/>
                  </a:cubicBezTo>
                  <a:cubicBezTo>
                    <a:pt x="446593" y="16696"/>
                    <a:pt x="446593" y="16696"/>
                    <a:pt x="441011" y="16696"/>
                  </a:cubicBezTo>
                  <a:lnTo>
                    <a:pt x="441011" y="27826"/>
                  </a:lnTo>
                  <a:cubicBezTo>
                    <a:pt x="446593" y="27826"/>
                    <a:pt x="446593" y="27826"/>
                    <a:pt x="446593" y="27826"/>
                  </a:cubicBezTo>
                  <a:cubicBezTo>
                    <a:pt x="446593" y="27826"/>
                    <a:pt x="446593" y="27826"/>
                    <a:pt x="446593" y="33392"/>
                  </a:cubicBezTo>
                  <a:cubicBezTo>
                    <a:pt x="446593" y="33392"/>
                    <a:pt x="446593" y="33392"/>
                    <a:pt x="441011" y="33392"/>
                  </a:cubicBezTo>
                  <a:cubicBezTo>
                    <a:pt x="441011" y="27826"/>
                    <a:pt x="435429" y="27826"/>
                    <a:pt x="435429" y="27826"/>
                  </a:cubicBezTo>
                  <a:cubicBezTo>
                    <a:pt x="435429" y="27826"/>
                    <a:pt x="435429" y="27826"/>
                    <a:pt x="435429" y="16696"/>
                  </a:cubicBezTo>
                  <a:cubicBezTo>
                    <a:pt x="435429" y="16696"/>
                    <a:pt x="435429" y="16696"/>
                    <a:pt x="418681" y="16696"/>
                  </a:cubicBezTo>
                  <a:cubicBezTo>
                    <a:pt x="418681" y="16696"/>
                    <a:pt x="418681" y="16696"/>
                    <a:pt x="418681" y="27826"/>
                  </a:cubicBezTo>
                  <a:cubicBezTo>
                    <a:pt x="418681" y="27826"/>
                    <a:pt x="413099" y="27826"/>
                    <a:pt x="413099" y="33392"/>
                  </a:cubicBezTo>
                  <a:cubicBezTo>
                    <a:pt x="407517" y="33392"/>
                    <a:pt x="407517" y="33392"/>
                    <a:pt x="407517" y="33392"/>
                  </a:cubicBezTo>
                  <a:cubicBezTo>
                    <a:pt x="407517" y="27826"/>
                    <a:pt x="407517" y="27826"/>
                    <a:pt x="407517" y="27826"/>
                  </a:cubicBezTo>
                  <a:cubicBezTo>
                    <a:pt x="407517" y="27826"/>
                    <a:pt x="407517" y="27826"/>
                    <a:pt x="413099" y="27826"/>
                  </a:cubicBezTo>
                  <a:cubicBezTo>
                    <a:pt x="413099" y="27826"/>
                    <a:pt x="413099" y="27826"/>
                    <a:pt x="413099" y="16696"/>
                  </a:cubicBezTo>
                  <a:cubicBezTo>
                    <a:pt x="413099" y="16696"/>
                    <a:pt x="413099" y="16696"/>
                    <a:pt x="407517" y="16696"/>
                  </a:cubicBezTo>
                  <a:cubicBezTo>
                    <a:pt x="407517" y="16696"/>
                    <a:pt x="407517" y="16696"/>
                    <a:pt x="385187" y="16696"/>
                  </a:cubicBezTo>
                  <a:cubicBezTo>
                    <a:pt x="385187" y="16696"/>
                    <a:pt x="385187" y="16696"/>
                    <a:pt x="385187" y="27826"/>
                  </a:cubicBezTo>
                  <a:cubicBezTo>
                    <a:pt x="385187" y="27826"/>
                    <a:pt x="385187" y="27826"/>
                    <a:pt x="385187" y="33392"/>
                  </a:cubicBezTo>
                  <a:cubicBezTo>
                    <a:pt x="379604" y="33392"/>
                    <a:pt x="379604" y="33392"/>
                    <a:pt x="379604" y="33392"/>
                  </a:cubicBezTo>
                  <a:cubicBezTo>
                    <a:pt x="379604" y="33392"/>
                    <a:pt x="379604" y="33392"/>
                    <a:pt x="374022" y="33392"/>
                  </a:cubicBezTo>
                  <a:cubicBezTo>
                    <a:pt x="374022" y="27826"/>
                    <a:pt x="374022" y="27826"/>
                    <a:pt x="374022" y="27826"/>
                  </a:cubicBezTo>
                  <a:cubicBezTo>
                    <a:pt x="374022" y="27826"/>
                    <a:pt x="374022" y="27826"/>
                    <a:pt x="374022" y="16696"/>
                  </a:cubicBezTo>
                  <a:cubicBezTo>
                    <a:pt x="374022" y="16696"/>
                    <a:pt x="374022" y="16696"/>
                    <a:pt x="351692" y="16696"/>
                  </a:cubicBezTo>
                  <a:cubicBezTo>
                    <a:pt x="351692" y="16696"/>
                    <a:pt x="351692" y="16696"/>
                    <a:pt x="346110" y="16696"/>
                  </a:cubicBezTo>
                  <a:lnTo>
                    <a:pt x="346110" y="27826"/>
                  </a:lnTo>
                  <a:cubicBezTo>
                    <a:pt x="346110" y="27826"/>
                    <a:pt x="351692" y="27826"/>
                    <a:pt x="351692" y="27826"/>
                  </a:cubicBezTo>
                  <a:cubicBezTo>
                    <a:pt x="351692" y="27826"/>
                    <a:pt x="351692" y="27826"/>
                    <a:pt x="351692" y="33392"/>
                  </a:cubicBezTo>
                  <a:cubicBezTo>
                    <a:pt x="351692" y="33392"/>
                    <a:pt x="351692" y="33392"/>
                    <a:pt x="346110" y="33392"/>
                  </a:cubicBezTo>
                  <a:cubicBezTo>
                    <a:pt x="340528" y="27826"/>
                    <a:pt x="340528" y="27826"/>
                    <a:pt x="340528" y="27826"/>
                  </a:cubicBezTo>
                  <a:cubicBezTo>
                    <a:pt x="340528" y="27826"/>
                    <a:pt x="340528" y="27826"/>
                    <a:pt x="340528" y="16696"/>
                  </a:cubicBezTo>
                  <a:cubicBezTo>
                    <a:pt x="340528" y="16696"/>
                    <a:pt x="340528" y="16696"/>
                    <a:pt x="318198" y="16696"/>
                  </a:cubicBezTo>
                  <a:cubicBezTo>
                    <a:pt x="318198" y="16696"/>
                    <a:pt x="318198" y="16696"/>
                    <a:pt x="312615" y="16696"/>
                  </a:cubicBezTo>
                  <a:cubicBezTo>
                    <a:pt x="312615" y="16696"/>
                    <a:pt x="312615" y="16696"/>
                    <a:pt x="290286" y="16696"/>
                  </a:cubicBezTo>
                  <a:cubicBezTo>
                    <a:pt x="290286" y="16696"/>
                    <a:pt x="290286" y="16696"/>
                    <a:pt x="290286" y="27826"/>
                  </a:cubicBezTo>
                  <a:cubicBezTo>
                    <a:pt x="290286" y="27826"/>
                    <a:pt x="290286" y="27826"/>
                    <a:pt x="290286" y="33392"/>
                  </a:cubicBezTo>
                  <a:cubicBezTo>
                    <a:pt x="284703" y="33392"/>
                    <a:pt x="284703" y="33392"/>
                    <a:pt x="284703" y="33392"/>
                  </a:cubicBezTo>
                  <a:cubicBezTo>
                    <a:pt x="284703" y="33392"/>
                    <a:pt x="279121" y="33392"/>
                    <a:pt x="279121" y="33392"/>
                  </a:cubicBezTo>
                  <a:cubicBezTo>
                    <a:pt x="279121" y="27826"/>
                    <a:pt x="279121" y="27826"/>
                    <a:pt x="279121" y="27826"/>
                  </a:cubicBezTo>
                  <a:cubicBezTo>
                    <a:pt x="279121" y="27826"/>
                    <a:pt x="279121" y="27826"/>
                    <a:pt x="279121" y="16696"/>
                  </a:cubicBezTo>
                  <a:cubicBezTo>
                    <a:pt x="279121" y="16696"/>
                    <a:pt x="279121" y="16696"/>
                    <a:pt x="256791" y="16696"/>
                  </a:cubicBezTo>
                  <a:cubicBezTo>
                    <a:pt x="256791" y="16696"/>
                    <a:pt x="256791" y="16696"/>
                    <a:pt x="251209" y="16696"/>
                  </a:cubicBezTo>
                  <a:cubicBezTo>
                    <a:pt x="251209" y="16696"/>
                    <a:pt x="251209" y="16696"/>
                    <a:pt x="228879" y="16696"/>
                  </a:cubicBezTo>
                  <a:cubicBezTo>
                    <a:pt x="228879" y="16696"/>
                    <a:pt x="228879" y="16696"/>
                    <a:pt x="228879" y="27826"/>
                  </a:cubicBezTo>
                  <a:cubicBezTo>
                    <a:pt x="228879" y="27826"/>
                    <a:pt x="228879" y="27826"/>
                    <a:pt x="223297" y="33392"/>
                  </a:cubicBezTo>
                  <a:cubicBezTo>
                    <a:pt x="223297" y="33392"/>
                    <a:pt x="217714" y="33392"/>
                    <a:pt x="217714" y="33392"/>
                  </a:cubicBezTo>
                  <a:cubicBezTo>
                    <a:pt x="217714" y="27826"/>
                    <a:pt x="217714" y="27826"/>
                    <a:pt x="217714" y="27826"/>
                  </a:cubicBezTo>
                  <a:cubicBezTo>
                    <a:pt x="217714" y="27826"/>
                    <a:pt x="223297" y="27826"/>
                    <a:pt x="223297" y="27826"/>
                  </a:cubicBezTo>
                  <a:cubicBezTo>
                    <a:pt x="223297" y="27826"/>
                    <a:pt x="223297" y="27826"/>
                    <a:pt x="223297" y="16696"/>
                  </a:cubicBezTo>
                  <a:cubicBezTo>
                    <a:pt x="223297" y="16696"/>
                    <a:pt x="223297" y="16696"/>
                    <a:pt x="217714" y="16696"/>
                  </a:cubicBezTo>
                  <a:cubicBezTo>
                    <a:pt x="217714" y="16696"/>
                    <a:pt x="217714" y="16696"/>
                    <a:pt x="195385" y="16696"/>
                  </a:cubicBezTo>
                  <a:cubicBezTo>
                    <a:pt x="195385" y="16696"/>
                    <a:pt x="195385" y="16696"/>
                    <a:pt x="195385" y="27826"/>
                  </a:cubicBezTo>
                  <a:cubicBezTo>
                    <a:pt x="195385" y="27826"/>
                    <a:pt x="195385" y="27826"/>
                    <a:pt x="195385" y="33392"/>
                  </a:cubicBezTo>
                  <a:cubicBezTo>
                    <a:pt x="195385" y="33392"/>
                    <a:pt x="189802" y="33392"/>
                    <a:pt x="189802" y="33392"/>
                  </a:cubicBezTo>
                  <a:cubicBezTo>
                    <a:pt x="189802" y="33392"/>
                    <a:pt x="189802" y="33392"/>
                    <a:pt x="184220" y="33392"/>
                  </a:cubicBezTo>
                  <a:cubicBezTo>
                    <a:pt x="184220" y="27826"/>
                    <a:pt x="184220" y="27826"/>
                    <a:pt x="184220" y="27826"/>
                  </a:cubicBezTo>
                  <a:cubicBezTo>
                    <a:pt x="184220" y="27826"/>
                    <a:pt x="184220" y="27826"/>
                    <a:pt x="184220" y="16696"/>
                  </a:cubicBezTo>
                  <a:cubicBezTo>
                    <a:pt x="184220" y="16696"/>
                    <a:pt x="184220" y="16696"/>
                    <a:pt x="161890" y="16696"/>
                  </a:cubicBezTo>
                  <a:cubicBezTo>
                    <a:pt x="161890" y="16696"/>
                    <a:pt x="161890" y="16696"/>
                    <a:pt x="156308" y="16696"/>
                  </a:cubicBezTo>
                  <a:cubicBezTo>
                    <a:pt x="156308" y="16696"/>
                    <a:pt x="156308" y="16696"/>
                    <a:pt x="133978" y="16696"/>
                  </a:cubicBezTo>
                  <a:cubicBezTo>
                    <a:pt x="133978" y="16696"/>
                    <a:pt x="133978" y="16696"/>
                    <a:pt x="133978" y="27826"/>
                  </a:cubicBezTo>
                  <a:cubicBezTo>
                    <a:pt x="133978" y="27826"/>
                    <a:pt x="133978" y="27826"/>
                    <a:pt x="128396" y="33392"/>
                  </a:cubicBezTo>
                  <a:cubicBezTo>
                    <a:pt x="122813" y="33392"/>
                    <a:pt x="122813" y="33392"/>
                    <a:pt x="122813" y="33392"/>
                  </a:cubicBezTo>
                  <a:cubicBezTo>
                    <a:pt x="122813" y="27826"/>
                    <a:pt x="122813" y="27826"/>
                    <a:pt x="122813" y="27826"/>
                  </a:cubicBezTo>
                  <a:cubicBezTo>
                    <a:pt x="122813" y="27826"/>
                    <a:pt x="128396" y="27826"/>
                    <a:pt x="128396" y="27826"/>
                  </a:cubicBezTo>
                  <a:cubicBezTo>
                    <a:pt x="128396" y="27826"/>
                    <a:pt x="128396" y="27826"/>
                    <a:pt x="128396" y="16696"/>
                  </a:cubicBezTo>
                  <a:cubicBezTo>
                    <a:pt x="128396" y="16696"/>
                    <a:pt x="128396" y="16696"/>
                    <a:pt x="122813" y="16696"/>
                  </a:cubicBezTo>
                  <a:cubicBezTo>
                    <a:pt x="122813" y="16696"/>
                    <a:pt x="122813" y="16696"/>
                    <a:pt x="100483" y="16696"/>
                  </a:cubicBezTo>
                  <a:cubicBezTo>
                    <a:pt x="100483" y="16696"/>
                    <a:pt x="100483" y="16696"/>
                    <a:pt x="100483" y="27826"/>
                  </a:cubicBezTo>
                  <a:cubicBezTo>
                    <a:pt x="100483" y="27826"/>
                    <a:pt x="100483" y="27826"/>
                    <a:pt x="100483" y="33392"/>
                  </a:cubicBezTo>
                  <a:cubicBezTo>
                    <a:pt x="94901" y="33392"/>
                    <a:pt x="94901" y="33392"/>
                    <a:pt x="94901" y="33392"/>
                  </a:cubicBezTo>
                  <a:cubicBezTo>
                    <a:pt x="94901" y="33392"/>
                    <a:pt x="94901" y="33392"/>
                    <a:pt x="89319" y="33392"/>
                  </a:cubicBezTo>
                  <a:cubicBezTo>
                    <a:pt x="89319" y="27826"/>
                    <a:pt x="89319" y="27826"/>
                    <a:pt x="89319" y="27826"/>
                  </a:cubicBezTo>
                  <a:cubicBezTo>
                    <a:pt x="89319" y="27826"/>
                    <a:pt x="89319" y="27826"/>
                    <a:pt x="89319" y="16696"/>
                  </a:cubicBezTo>
                  <a:cubicBezTo>
                    <a:pt x="89319" y="16696"/>
                    <a:pt x="89319" y="16696"/>
                    <a:pt x="66989" y="16696"/>
                  </a:cubicBezTo>
                  <a:cubicBezTo>
                    <a:pt x="66989" y="16696"/>
                    <a:pt x="66989" y="16696"/>
                    <a:pt x="61407" y="16696"/>
                  </a:cubicBezTo>
                  <a:cubicBezTo>
                    <a:pt x="61407" y="16696"/>
                    <a:pt x="61407" y="16696"/>
                    <a:pt x="44659" y="16696"/>
                  </a:cubicBezTo>
                  <a:cubicBezTo>
                    <a:pt x="39077" y="16696"/>
                    <a:pt x="39077" y="16696"/>
                    <a:pt x="39077" y="16696"/>
                  </a:cubicBezTo>
                  <a:close/>
                  <a:moveTo>
                    <a:pt x="44659" y="0"/>
                  </a:moveTo>
                  <a:cubicBezTo>
                    <a:pt x="44659" y="0"/>
                    <a:pt x="44659" y="0"/>
                    <a:pt x="463341" y="0"/>
                  </a:cubicBezTo>
                  <a:cubicBezTo>
                    <a:pt x="485670" y="0"/>
                    <a:pt x="508000" y="22261"/>
                    <a:pt x="508000" y="44523"/>
                  </a:cubicBezTo>
                  <a:cubicBezTo>
                    <a:pt x="508000" y="44523"/>
                    <a:pt x="508000" y="44523"/>
                    <a:pt x="508000" y="322788"/>
                  </a:cubicBezTo>
                  <a:cubicBezTo>
                    <a:pt x="508000" y="345049"/>
                    <a:pt x="485670" y="367310"/>
                    <a:pt x="463341" y="367310"/>
                  </a:cubicBezTo>
                  <a:cubicBezTo>
                    <a:pt x="463341" y="367310"/>
                    <a:pt x="463341" y="367310"/>
                    <a:pt x="273539" y="367310"/>
                  </a:cubicBezTo>
                  <a:cubicBezTo>
                    <a:pt x="273539" y="367310"/>
                    <a:pt x="273539" y="367310"/>
                    <a:pt x="273539" y="400702"/>
                  </a:cubicBezTo>
                  <a:cubicBezTo>
                    <a:pt x="273539" y="400702"/>
                    <a:pt x="273539" y="400702"/>
                    <a:pt x="407517" y="400702"/>
                  </a:cubicBezTo>
                  <a:cubicBezTo>
                    <a:pt x="407517" y="400702"/>
                    <a:pt x="407517" y="400702"/>
                    <a:pt x="424264" y="422963"/>
                  </a:cubicBezTo>
                  <a:cubicBezTo>
                    <a:pt x="424264" y="422963"/>
                    <a:pt x="424264" y="422963"/>
                    <a:pt x="424264" y="439659"/>
                  </a:cubicBezTo>
                  <a:cubicBezTo>
                    <a:pt x="424264" y="439659"/>
                    <a:pt x="424264" y="439659"/>
                    <a:pt x="83736" y="439659"/>
                  </a:cubicBezTo>
                  <a:cubicBezTo>
                    <a:pt x="83736" y="439659"/>
                    <a:pt x="83736" y="439659"/>
                    <a:pt x="83736" y="422963"/>
                  </a:cubicBezTo>
                  <a:cubicBezTo>
                    <a:pt x="83736" y="422963"/>
                    <a:pt x="83736" y="422963"/>
                    <a:pt x="100483" y="400702"/>
                  </a:cubicBezTo>
                  <a:cubicBezTo>
                    <a:pt x="100483" y="400702"/>
                    <a:pt x="100483" y="400702"/>
                    <a:pt x="234462" y="400702"/>
                  </a:cubicBezTo>
                  <a:cubicBezTo>
                    <a:pt x="234462" y="400702"/>
                    <a:pt x="234462" y="400702"/>
                    <a:pt x="234462" y="367310"/>
                  </a:cubicBezTo>
                  <a:cubicBezTo>
                    <a:pt x="234462" y="367310"/>
                    <a:pt x="234462" y="367310"/>
                    <a:pt x="44659" y="367310"/>
                  </a:cubicBezTo>
                  <a:cubicBezTo>
                    <a:pt x="22330" y="367310"/>
                    <a:pt x="0" y="345049"/>
                    <a:pt x="0" y="322788"/>
                  </a:cubicBezTo>
                  <a:cubicBezTo>
                    <a:pt x="0" y="322788"/>
                    <a:pt x="0" y="322788"/>
                    <a:pt x="0" y="44523"/>
                  </a:cubicBezTo>
                  <a:cubicBezTo>
                    <a:pt x="0" y="22261"/>
                    <a:pt x="22330" y="0"/>
                    <a:pt x="44659" y="0"/>
                  </a:cubicBezTo>
                  <a:close/>
                </a:path>
              </a:pathLst>
            </a:custGeom>
            <a:solidFill>
              <a:schemeClr val="bg1"/>
            </a:solidFill>
            <a:ln>
              <a:noFill/>
            </a:ln>
          </p:spPr>
          <p:txBody>
            <a:bodyPr anchor="ctr"/>
            <a:lstStyle/>
            <a:p>
              <a:pPr algn="ctr"/>
              <a:endParaRPr dirty="0">
                <a:latin typeface="+mn-ea"/>
                <a:ea typeface="+mn-ea"/>
              </a:endParaRPr>
            </a:p>
          </p:txBody>
        </p:sp>
        <p:sp>
          <p:nvSpPr>
            <p:cNvPr id="84" name="îṣlíďê"/>
            <p:cNvSpPr/>
            <p:nvPr/>
          </p:nvSpPr>
          <p:spPr>
            <a:xfrm>
              <a:off x="6726000" y="1615331"/>
              <a:ext cx="620944" cy="620944"/>
            </a:xfrm>
            <a:prstGeom prst="ellipse">
              <a:avLst/>
            </a:prstGeom>
            <a:solidFill>
              <a:schemeClr val="accent1"/>
            </a:solidFill>
            <a:ln w="3175">
              <a:solidFill>
                <a:schemeClr val="bg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dirty="0">
                <a:solidFill>
                  <a:schemeClr val="tx1"/>
                </a:solidFill>
                <a:latin typeface="+mn-ea"/>
              </a:endParaRPr>
            </a:p>
          </p:txBody>
        </p:sp>
        <p:sp>
          <p:nvSpPr>
            <p:cNvPr id="85" name="ï$lîďé"/>
            <p:cNvSpPr/>
            <p:nvPr/>
          </p:nvSpPr>
          <p:spPr bwMode="auto">
            <a:xfrm>
              <a:off x="6892176" y="1788401"/>
              <a:ext cx="288592" cy="274805"/>
            </a:xfrm>
            <a:custGeom>
              <a:avLst/>
              <a:gdLst>
                <a:gd name="connsiteX0" fmla="*/ 384794 w 508000"/>
                <a:gd name="connsiteY0" fmla="*/ 273731 h 483729"/>
                <a:gd name="connsiteX1" fmla="*/ 353563 w 508000"/>
                <a:gd name="connsiteY1" fmla="*/ 304966 h 483729"/>
                <a:gd name="connsiteX2" fmla="*/ 384794 w 508000"/>
                <a:gd name="connsiteY2" fmla="*/ 336028 h 483729"/>
                <a:gd name="connsiteX3" fmla="*/ 415853 w 508000"/>
                <a:gd name="connsiteY3" fmla="*/ 304966 h 483729"/>
                <a:gd name="connsiteX4" fmla="*/ 384794 w 508000"/>
                <a:gd name="connsiteY4" fmla="*/ 273731 h 483729"/>
                <a:gd name="connsiteX5" fmla="*/ 336747 w 508000"/>
                <a:gd name="connsiteY5" fmla="*/ 237348 h 483729"/>
                <a:gd name="connsiteX6" fmla="*/ 488781 w 508000"/>
                <a:gd name="connsiteY6" fmla="*/ 237348 h 483729"/>
                <a:gd name="connsiteX7" fmla="*/ 490497 w 508000"/>
                <a:gd name="connsiteY7" fmla="*/ 237520 h 483729"/>
                <a:gd name="connsiteX8" fmla="*/ 498734 w 508000"/>
                <a:gd name="connsiteY8" fmla="*/ 240094 h 483729"/>
                <a:gd name="connsiteX9" fmla="*/ 508000 w 508000"/>
                <a:gd name="connsiteY9" fmla="*/ 256569 h 483729"/>
                <a:gd name="connsiteX10" fmla="*/ 508000 w 508000"/>
                <a:gd name="connsiteY10" fmla="*/ 353362 h 483729"/>
                <a:gd name="connsiteX11" fmla="*/ 498734 w 508000"/>
                <a:gd name="connsiteY11" fmla="*/ 369837 h 483729"/>
                <a:gd name="connsiteX12" fmla="*/ 490497 w 508000"/>
                <a:gd name="connsiteY12" fmla="*/ 372412 h 483729"/>
                <a:gd name="connsiteX13" fmla="*/ 488781 w 508000"/>
                <a:gd name="connsiteY13" fmla="*/ 372583 h 483729"/>
                <a:gd name="connsiteX14" fmla="*/ 336747 w 508000"/>
                <a:gd name="connsiteY14" fmla="*/ 372583 h 483729"/>
                <a:gd name="connsiteX15" fmla="*/ 317528 w 508000"/>
                <a:gd name="connsiteY15" fmla="*/ 353362 h 483729"/>
                <a:gd name="connsiteX16" fmla="*/ 317528 w 508000"/>
                <a:gd name="connsiteY16" fmla="*/ 256569 h 483729"/>
                <a:gd name="connsiteX17" fmla="*/ 336747 w 508000"/>
                <a:gd name="connsiteY17" fmla="*/ 237348 h 483729"/>
                <a:gd name="connsiteX18" fmla="*/ 19225 w 508000"/>
                <a:gd name="connsiteY18" fmla="*/ 126314 h 483729"/>
                <a:gd name="connsiteX19" fmla="*/ 463117 w 508000"/>
                <a:gd name="connsiteY19" fmla="*/ 126314 h 483729"/>
                <a:gd name="connsiteX20" fmla="*/ 482342 w 508000"/>
                <a:gd name="connsiteY20" fmla="*/ 145541 h 483729"/>
                <a:gd name="connsiteX21" fmla="*/ 482342 w 508000"/>
                <a:gd name="connsiteY21" fmla="*/ 220045 h 483729"/>
                <a:gd name="connsiteX22" fmla="*/ 336781 w 508000"/>
                <a:gd name="connsiteY22" fmla="*/ 220045 h 483729"/>
                <a:gd name="connsiteX23" fmla="*/ 300219 w 508000"/>
                <a:gd name="connsiteY23" fmla="*/ 256611 h 483729"/>
                <a:gd name="connsiteX24" fmla="*/ 300219 w 508000"/>
                <a:gd name="connsiteY24" fmla="*/ 353261 h 483729"/>
                <a:gd name="connsiteX25" fmla="*/ 336781 w 508000"/>
                <a:gd name="connsiteY25" fmla="*/ 389826 h 483729"/>
                <a:gd name="connsiteX26" fmla="*/ 482170 w 508000"/>
                <a:gd name="connsiteY26" fmla="*/ 389826 h 483729"/>
                <a:gd name="connsiteX27" fmla="*/ 482170 w 508000"/>
                <a:gd name="connsiteY27" fmla="*/ 464502 h 483729"/>
                <a:gd name="connsiteX28" fmla="*/ 462945 w 508000"/>
                <a:gd name="connsiteY28" fmla="*/ 483729 h 483729"/>
                <a:gd name="connsiteX29" fmla="*/ 19225 w 508000"/>
                <a:gd name="connsiteY29" fmla="*/ 483729 h 483729"/>
                <a:gd name="connsiteX30" fmla="*/ 0 w 508000"/>
                <a:gd name="connsiteY30" fmla="*/ 464502 h 483729"/>
                <a:gd name="connsiteX31" fmla="*/ 0 w 508000"/>
                <a:gd name="connsiteY31" fmla="*/ 145541 h 483729"/>
                <a:gd name="connsiteX32" fmla="*/ 2575 w 508000"/>
                <a:gd name="connsiteY32" fmla="*/ 135756 h 483729"/>
                <a:gd name="connsiteX33" fmla="*/ 19225 w 508000"/>
                <a:gd name="connsiteY33" fmla="*/ 126314 h 483729"/>
                <a:gd name="connsiteX34" fmla="*/ 395948 w 508000"/>
                <a:gd name="connsiteY34" fmla="*/ 38585 h 483729"/>
                <a:gd name="connsiteX35" fmla="*/ 414482 w 508000"/>
                <a:gd name="connsiteY35" fmla="*/ 53008 h 483729"/>
                <a:gd name="connsiteX36" fmla="*/ 428898 w 508000"/>
                <a:gd name="connsiteY36" fmla="*/ 109844 h 483729"/>
                <a:gd name="connsiteX37" fmla="*/ 112266 w 508000"/>
                <a:gd name="connsiteY37" fmla="*/ 109844 h 483729"/>
                <a:gd name="connsiteX38" fmla="*/ 302932 w 508000"/>
                <a:gd name="connsiteY38" fmla="*/ 61422 h 483729"/>
                <a:gd name="connsiteX39" fmla="*/ 391142 w 508000"/>
                <a:gd name="connsiteY39" fmla="*/ 39100 h 483729"/>
                <a:gd name="connsiteX40" fmla="*/ 395948 w 508000"/>
                <a:gd name="connsiteY40" fmla="*/ 38585 h 483729"/>
                <a:gd name="connsiteX41" fmla="*/ 263751 w 508000"/>
                <a:gd name="connsiteY41" fmla="*/ 783 h 483729"/>
                <a:gd name="connsiteX42" fmla="*/ 275118 w 508000"/>
                <a:gd name="connsiteY42" fmla="*/ 10120 h 483729"/>
                <a:gd name="connsiteX43" fmla="*/ 294335 w 508000"/>
                <a:gd name="connsiteY43" fmla="*/ 45665 h 483729"/>
                <a:gd name="connsiteX44" fmla="*/ 67677 w 508000"/>
                <a:gd name="connsiteY44" fmla="*/ 103189 h 483729"/>
                <a:gd name="connsiteX45" fmla="*/ 59270 w 508000"/>
                <a:gd name="connsiteY45" fmla="*/ 105250 h 483729"/>
                <a:gd name="connsiteX46" fmla="*/ 249038 w 508000"/>
                <a:gd name="connsiteY46" fmla="*/ 2392 h 483729"/>
                <a:gd name="connsiteX47" fmla="*/ 263751 w 508000"/>
                <a:gd name="connsiteY47" fmla="*/ 783 h 48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08000" h="483729">
                  <a:moveTo>
                    <a:pt x="384794" y="273731"/>
                  </a:moveTo>
                  <a:cubicBezTo>
                    <a:pt x="367463" y="273731"/>
                    <a:pt x="353563" y="287804"/>
                    <a:pt x="353563" y="304966"/>
                  </a:cubicBezTo>
                  <a:cubicBezTo>
                    <a:pt x="353563" y="322127"/>
                    <a:pt x="367463" y="336028"/>
                    <a:pt x="384794" y="336028"/>
                  </a:cubicBezTo>
                  <a:cubicBezTo>
                    <a:pt x="401953" y="336028"/>
                    <a:pt x="415853" y="322127"/>
                    <a:pt x="415853" y="304966"/>
                  </a:cubicBezTo>
                  <a:cubicBezTo>
                    <a:pt x="415853" y="287632"/>
                    <a:pt x="401953" y="273731"/>
                    <a:pt x="384794" y="273731"/>
                  </a:cubicBezTo>
                  <a:close/>
                  <a:moveTo>
                    <a:pt x="336747" y="237348"/>
                  </a:moveTo>
                  <a:cubicBezTo>
                    <a:pt x="336747" y="237348"/>
                    <a:pt x="336747" y="237348"/>
                    <a:pt x="488781" y="237348"/>
                  </a:cubicBezTo>
                  <a:cubicBezTo>
                    <a:pt x="489468" y="237348"/>
                    <a:pt x="489811" y="237348"/>
                    <a:pt x="490497" y="237520"/>
                  </a:cubicBezTo>
                  <a:cubicBezTo>
                    <a:pt x="493414" y="237691"/>
                    <a:pt x="496160" y="238549"/>
                    <a:pt x="498734" y="240094"/>
                  </a:cubicBezTo>
                  <a:cubicBezTo>
                    <a:pt x="504225" y="243526"/>
                    <a:pt x="508000" y="249533"/>
                    <a:pt x="508000" y="256569"/>
                  </a:cubicBezTo>
                  <a:cubicBezTo>
                    <a:pt x="508000" y="256569"/>
                    <a:pt x="508000" y="256569"/>
                    <a:pt x="508000" y="353362"/>
                  </a:cubicBezTo>
                  <a:cubicBezTo>
                    <a:pt x="508000" y="360398"/>
                    <a:pt x="504225" y="366405"/>
                    <a:pt x="498734" y="369837"/>
                  </a:cubicBezTo>
                  <a:cubicBezTo>
                    <a:pt x="496160" y="371382"/>
                    <a:pt x="493414" y="372240"/>
                    <a:pt x="490497" y="372412"/>
                  </a:cubicBezTo>
                  <a:cubicBezTo>
                    <a:pt x="489811" y="372412"/>
                    <a:pt x="489468" y="372583"/>
                    <a:pt x="488781" y="372583"/>
                  </a:cubicBezTo>
                  <a:cubicBezTo>
                    <a:pt x="488781" y="372583"/>
                    <a:pt x="488781" y="372583"/>
                    <a:pt x="336747" y="372583"/>
                  </a:cubicBezTo>
                  <a:cubicBezTo>
                    <a:pt x="326108" y="372583"/>
                    <a:pt x="317528" y="363831"/>
                    <a:pt x="317528" y="353362"/>
                  </a:cubicBezTo>
                  <a:cubicBezTo>
                    <a:pt x="317528" y="353362"/>
                    <a:pt x="317528" y="353362"/>
                    <a:pt x="317528" y="256569"/>
                  </a:cubicBezTo>
                  <a:cubicBezTo>
                    <a:pt x="317528" y="246101"/>
                    <a:pt x="326108" y="237348"/>
                    <a:pt x="336747" y="237348"/>
                  </a:cubicBezTo>
                  <a:close/>
                  <a:moveTo>
                    <a:pt x="19225" y="126314"/>
                  </a:moveTo>
                  <a:cubicBezTo>
                    <a:pt x="19225" y="126314"/>
                    <a:pt x="19225" y="126314"/>
                    <a:pt x="463117" y="126314"/>
                  </a:cubicBezTo>
                  <a:cubicBezTo>
                    <a:pt x="473588" y="126314"/>
                    <a:pt x="482342" y="134897"/>
                    <a:pt x="482342" y="145541"/>
                  </a:cubicBezTo>
                  <a:cubicBezTo>
                    <a:pt x="482342" y="145541"/>
                    <a:pt x="482342" y="145541"/>
                    <a:pt x="482342" y="220045"/>
                  </a:cubicBezTo>
                  <a:cubicBezTo>
                    <a:pt x="482342" y="220045"/>
                    <a:pt x="482342" y="220045"/>
                    <a:pt x="336781" y="220045"/>
                  </a:cubicBezTo>
                  <a:cubicBezTo>
                    <a:pt x="316698" y="220045"/>
                    <a:pt x="300219" y="236525"/>
                    <a:pt x="300219" y="256611"/>
                  </a:cubicBezTo>
                  <a:cubicBezTo>
                    <a:pt x="300219" y="256611"/>
                    <a:pt x="300219" y="256611"/>
                    <a:pt x="300219" y="353261"/>
                  </a:cubicBezTo>
                  <a:cubicBezTo>
                    <a:pt x="300219" y="373518"/>
                    <a:pt x="316698" y="389826"/>
                    <a:pt x="336781" y="389826"/>
                  </a:cubicBezTo>
                  <a:cubicBezTo>
                    <a:pt x="336781" y="389826"/>
                    <a:pt x="336781" y="389826"/>
                    <a:pt x="482170" y="389826"/>
                  </a:cubicBezTo>
                  <a:cubicBezTo>
                    <a:pt x="482170" y="389826"/>
                    <a:pt x="482170" y="389826"/>
                    <a:pt x="482170" y="464502"/>
                  </a:cubicBezTo>
                  <a:cubicBezTo>
                    <a:pt x="482170" y="474974"/>
                    <a:pt x="473588" y="483729"/>
                    <a:pt x="462945" y="483729"/>
                  </a:cubicBezTo>
                  <a:cubicBezTo>
                    <a:pt x="462945" y="483729"/>
                    <a:pt x="462945" y="483729"/>
                    <a:pt x="19225" y="483729"/>
                  </a:cubicBezTo>
                  <a:cubicBezTo>
                    <a:pt x="8583" y="483729"/>
                    <a:pt x="0" y="474974"/>
                    <a:pt x="0" y="464502"/>
                  </a:cubicBezTo>
                  <a:cubicBezTo>
                    <a:pt x="0" y="464502"/>
                    <a:pt x="0" y="464502"/>
                    <a:pt x="0" y="145541"/>
                  </a:cubicBezTo>
                  <a:cubicBezTo>
                    <a:pt x="0" y="141936"/>
                    <a:pt x="1030" y="138674"/>
                    <a:pt x="2575" y="135756"/>
                  </a:cubicBezTo>
                  <a:cubicBezTo>
                    <a:pt x="6008" y="130091"/>
                    <a:pt x="12187" y="126314"/>
                    <a:pt x="19225" y="126314"/>
                  </a:cubicBezTo>
                  <a:close/>
                  <a:moveTo>
                    <a:pt x="395948" y="38585"/>
                  </a:moveTo>
                  <a:cubicBezTo>
                    <a:pt x="404357" y="38585"/>
                    <a:pt x="412251" y="44251"/>
                    <a:pt x="414482" y="53008"/>
                  </a:cubicBezTo>
                  <a:cubicBezTo>
                    <a:pt x="414482" y="53008"/>
                    <a:pt x="414482" y="53008"/>
                    <a:pt x="428898" y="109844"/>
                  </a:cubicBezTo>
                  <a:cubicBezTo>
                    <a:pt x="428898" y="109844"/>
                    <a:pt x="428898" y="109844"/>
                    <a:pt x="112266" y="109844"/>
                  </a:cubicBezTo>
                  <a:cubicBezTo>
                    <a:pt x="112266" y="109844"/>
                    <a:pt x="112266" y="109844"/>
                    <a:pt x="302932" y="61422"/>
                  </a:cubicBezTo>
                  <a:cubicBezTo>
                    <a:pt x="302932" y="61422"/>
                    <a:pt x="302932" y="61422"/>
                    <a:pt x="391142" y="39100"/>
                  </a:cubicBezTo>
                  <a:cubicBezTo>
                    <a:pt x="392687" y="38757"/>
                    <a:pt x="394403" y="38585"/>
                    <a:pt x="395948" y="38585"/>
                  </a:cubicBezTo>
                  <a:close/>
                  <a:moveTo>
                    <a:pt x="263751" y="783"/>
                  </a:moveTo>
                  <a:cubicBezTo>
                    <a:pt x="268469" y="2178"/>
                    <a:pt x="272630" y="5397"/>
                    <a:pt x="275118" y="10120"/>
                  </a:cubicBezTo>
                  <a:cubicBezTo>
                    <a:pt x="275118" y="10120"/>
                    <a:pt x="275118" y="10120"/>
                    <a:pt x="294335" y="45665"/>
                  </a:cubicBezTo>
                  <a:cubicBezTo>
                    <a:pt x="294335" y="45665"/>
                    <a:pt x="294335" y="45665"/>
                    <a:pt x="67677" y="103189"/>
                  </a:cubicBezTo>
                  <a:cubicBezTo>
                    <a:pt x="67677" y="103189"/>
                    <a:pt x="67677" y="103189"/>
                    <a:pt x="59270" y="105250"/>
                  </a:cubicBezTo>
                  <a:cubicBezTo>
                    <a:pt x="59270" y="105250"/>
                    <a:pt x="59270" y="105250"/>
                    <a:pt x="249038" y="2392"/>
                  </a:cubicBezTo>
                  <a:cubicBezTo>
                    <a:pt x="253757" y="-183"/>
                    <a:pt x="259033" y="-613"/>
                    <a:pt x="263751" y="783"/>
                  </a:cubicBezTo>
                  <a:close/>
                </a:path>
              </a:pathLst>
            </a:custGeom>
            <a:solidFill>
              <a:schemeClr val="bg1"/>
            </a:solidFill>
            <a:ln>
              <a:noFill/>
            </a:ln>
          </p:spPr>
          <p:txBody>
            <a:bodyPr anchor="ctr"/>
            <a:lstStyle/>
            <a:p>
              <a:pPr algn="ctr"/>
              <a:endParaRPr dirty="0">
                <a:latin typeface="+mn-ea"/>
                <a:ea typeface="+mn-ea"/>
              </a:endParaRPr>
            </a:p>
          </p:txBody>
        </p:sp>
        <p:sp>
          <p:nvSpPr>
            <p:cNvPr id="86" name="îs1îḑe"/>
            <p:cNvSpPr/>
            <p:nvPr/>
          </p:nvSpPr>
          <p:spPr>
            <a:xfrm>
              <a:off x="6726000" y="2742329"/>
              <a:ext cx="620944" cy="620944"/>
            </a:xfrm>
            <a:prstGeom prst="ellipse">
              <a:avLst/>
            </a:prstGeom>
            <a:solidFill>
              <a:schemeClr val="accent2"/>
            </a:solidFill>
            <a:ln w="3175">
              <a:solidFill>
                <a:schemeClr val="bg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dirty="0">
                <a:solidFill>
                  <a:schemeClr val="tx1"/>
                </a:solidFill>
                <a:latin typeface="+mn-ea"/>
              </a:endParaRPr>
            </a:p>
          </p:txBody>
        </p:sp>
        <p:sp>
          <p:nvSpPr>
            <p:cNvPr id="87" name="íS1îḑé"/>
            <p:cNvSpPr/>
            <p:nvPr/>
          </p:nvSpPr>
          <p:spPr bwMode="auto">
            <a:xfrm>
              <a:off x="6892176" y="2908505"/>
              <a:ext cx="288592" cy="288592"/>
            </a:xfrm>
            <a:custGeom>
              <a:avLst/>
              <a:gdLst>
                <a:gd name="connsiteX0" fmla="*/ 304145 w 508000"/>
                <a:gd name="connsiteY0" fmla="*/ 402460 h 508000"/>
                <a:gd name="connsiteX1" fmla="*/ 321059 w 508000"/>
                <a:gd name="connsiteY1" fmla="*/ 426292 h 508000"/>
                <a:gd name="connsiteX2" fmla="*/ 361651 w 508000"/>
                <a:gd name="connsiteY2" fmla="*/ 480764 h 508000"/>
                <a:gd name="connsiteX3" fmla="*/ 253405 w 508000"/>
                <a:gd name="connsiteY3" fmla="*/ 508000 h 508000"/>
                <a:gd name="connsiteX4" fmla="*/ 185751 w 508000"/>
                <a:gd name="connsiteY4" fmla="*/ 497787 h 508000"/>
                <a:gd name="connsiteX5" fmla="*/ 304145 w 508000"/>
                <a:gd name="connsiteY5" fmla="*/ 402460 h 508000"/>
                <a:gd name="connsiteX6" fmla="*/ 291291 w 508000"/>
                <a:gd name="connsiteY6" fmla="*/ 348986 h 508000"/>
                <a:gd name="connsiteX7" fmla="*/ 308378 w 508000"/>
                <a:gd name="connsiteY7" fmla="*/ 348986 h 508000"/>
                <a:gd name="connsiteX8" fmla="*/ 315213 w 508000"/>
                <a:gd name="connsiteY8" fmla="*/ 358837 h 508000"/>
                <a:gd name="connsiteX9" fmla="*/ 304961 w 508000"/>
                <a:gd name="connsiteY9" fmla="*/ 368687 h 508000"/>
                <a:gd name="connsiteX10" fmla="*/ 291291 w 508000"/>
                <a:gd name="connsiteY10" fmla="*/ 348986 h 508000"/>
                <a:gd name="connsiteX11" fmla="*/ 223414 w 508000"/>
                <a:gd name="connsiteY11" fmla="*/ 348986 h 508000"/>
                <a:gd name="connsiteX12" fmla="*/ 250565 w 508000"/>
                <a:gd name="connsiteY12" fmla="*/ 348986 h 508000"/>
                <a:gd name="connsiteX13" fmla="*/ 253959 w 508000"/>
                <a:gd name="connsiteY13" fmla="*/ 348986 h 508000"/>
                <a:gd name="connsiteX14" fmla="*/ 264140 w 508000"/>
                <a:gd name="connsiteY14" fmla="*/ 348986 h 508000"/>
                <a:gd name="connsiteX15" fmla="*/ 291291 w 508000"/>
                <a:gd name="connsiteY15" fmla="*/ 385985 h 508000"/>
                <a:gd name="connsiteX16" fmla="*/ 158931 w 508000"/>
                <a:gd name="connsiteY16" fmla="*/ 486892 h 508000"/>
                <a:gd name="connsiteX17" fmla="*/ 118205 w 508000"/>
                <a:gd name="connsiteY17" fmla="*/ 466711 h 508000"/>
                <a:gd name="connsiteX18" fmla="*/ 172506 w 508000"/>
                <a:gd name="connsiteY18" fmla="*/ 372531 h 508000"/>
                <a:gd name="connsiteX19" fmla="*/ 186082 w 508000"/>
                <a:gd name="connsiteY19" fmla="*/ 375895 h 508000"/>
                <a:gd name="connsiteX20" fmla="*/ 223414 w 508000"/>
                <a:gd name="connsiteY20" fmla="*/ 348986 h 508000"/>
                <a:gd name="connsiteX21" fmla="*/ 493928 w 508000"/>
                <a:gd name="connsiteY21" fmla="*/ 332100 h 508000"/>
                <a:gd name="connsiteX22" fmla="*/ 382299 w 508000"/>
                <a:gd name="connsiteY22" fmla="*/ 470006 h 508000"/>
                <a:gd name="connsiteX23" fmla="*/ 318028 w 508000"/>
                <a:gd name="connsiteY23" fmla="*/ 385917 h 508000"/>
                <a:gd name="connsiteX24" fmla="*/ 334941 w 508000"/>
                <a:gd name="connsiteY24" fmla="*/ 372463 h 508000"/>
                <a:gd name="connsiteX25" fmla="*/ 348472 w 508000"/>
                <a:gd name="connsiteY25" fmla="*/ 375826 h 508000"/>
                <a:gd name="connsiteX26" fmla="*/ 389065 w 508000"/>
                <a:gd name="connsiteY26" fmla="*/ 342191 h 508000"/>
                <a:gd name="connsiteX27" fmla="*/ 493928 w 508000"/>
                <a:gd name="connsiteY27" fmla="*/ 332100 h 508000"/>
                <a:gd name="connsiteX28" fmla="*/ 2814 w 508000"/>
                <a:gd name="connsiteY28" fmla="*/ 301141 h 508000"/>
                <a:gd name="connsiteX29" fmla="*/ 145973 w 508000"/>
                <a:gd name="connsiteY29" fmla="*/ 338291 h 508000"/>
                <a:gd name="connsiteX30" fmla="*/ 156199 w 508000"/>
                <a:gd name="connsiteY30" fmla="*/ 358555 h 508000"/>
                <a:gd name="connsiteX31" fmla="*/ 98254 w 508000"/>
                <a:gd name="connsiteY31" fmla="*/ 453119 h 508000"/>
                <a:gd name="connsiteX32" fmla="*/ 2814 w 508000"/>
                <a:gd name="connsiteY32" fmla="*/ 301141 h 508000"/>
                <a:gd name="connsiteX33" fmla="*/ 223589 w 508000"/>
                <a:gd name="connsiteY33" fmla="*/ 291291 h 508000"/>
                <a:gd name="connsiteX34" fmla="*/ 247667 w 508000"/>
                <a:gd name="connsiteY34" fmla="*/ 327878 h 508000"/>
                <a:gd name="connsiteX35" fmla="*/ 227028 w 508000"/>
                <a:gd name="connsiteY35" fmla="*/ 327878 h 508000"/>
                <a:gd name="connsiteX36" fmla="*/ 216709 w 508000"/>
                <a:gd name="connsiteY36" fmla="*/ 304595 h 508000"/>
                <a:gd name="connsiteX37" fmla="*/ 223589 w 508000"/>
                <a:gd name="connsiteY37" fmla="*/ 291291 h 508000"/>
                <a:gd name="connsiteX38" fmla="*/ 426916 w 508000"/>
                <a:gd name="connsiteY38" fmla="*/ 246260 h 508000"/>
                <a:gd name="connsiteX39" fmla="*/ 481263 w 508000"/>
                <a:gd name="connsiteY39" fmla="*/ 310672 h 508000"/>
                <a:gd name="connsiteX40" fmla="*/ 389552 w 508000"/>
                <a:gd name="connsiteY40" fmla="*/ 320842 h 508000"/>
                <a:gd name="connsiteX41" fmla="*/ 382759 w 508000"/>
                <a:gd name="connsiteY41" fmla="*/ 307282 h 508000"/>
                <a:gd name="connsiteX42" fmla="*/ 426916 w 508000"/>
                <a:gd name="connsiteY42" fmla="*/ 246260 h 508000"/>
                <a:gd name="connsiteX43" fmla="*/ 447490 w 508000"/>
                <a:gd name="connsiteY43" fmla="*/ 236410 h 508000"/>
                <a:gd name="connsiteX44" fmla="*/ 508000 w 508000"/>
                <a:gd name="connsiteY44" fmla="*/ 256851 h 508000"/>
                <a:gd name="connsiteX45" fmla="*/ 501277 w 508000"/>
                <a:gd name="connsiteY45" fmla="*/ 301141 h 508000"/>
                <a:gd name="connsiteX46" fmla="*/ 447490 w 508000"/>
                <a:gd name="connsiteY46" fmla="*/ 236410 h 508000"/>
                <a:gd name="connsiteX47" fmla="*/ 172473 w 508000"/>
                <a:gd name="connsiteY47" fmla="*/ 212488 h 508000"/>
                <a:gd name="connsiteX48" fmla="*/ 199528 w 508000"/>
                <a:gd name="connsiteY48" fmla="*/ 260151 h 508000"/>
                <a:gd name="connsiteX49" fmla="*/ 209673 w 508000"/>
                <a:gd name="connsiteY49" fmla="*/ 273769 h 508000"/>
                <a:gd name="connsiteX50" fmla="*/ 196146 w 508000"/>
                <a:gd name="connsiteY50" fmla="*/ 290792 h 508000"/>
                <a:gd name="connsiteX51" fmla="*/ 186000 w 508000"/>
                <a:gd name="connsiteY51" fmla="*/ 290792 h 508000"/>
                <a:gd name="connsiteX52" fmla="*/ 145418 w 508000"/>
                <a:gd name="connsiteY52" fmla="*/ 318028 h 508000"/>
                <a:gd name="connsiteX53" fmla="*/ 0 w 508000"/>
                <a:gd name="connsiteY53" fmla="*/ 273769 h 508000"/>
                <a:gd name="connsiteX54" fmla="*/ 0 w 508000"/>
                <a:gd name="connsiteY54" fmla="*/ 253342 h 508000"/>
                <a:gd name="connsiteX55" fmla="*/ 0 w 508000"/>
                <a:gd name="connsiteY55" fmla="*/ 229510 h 508000"/>
                <a:gd name="connsiteX56" fmla="*/ 172473 w 508000"/>
                <a:gd name="connsiteY56" fmla="*/ 212488 h 508000"/>
                <a:gd name="connsiteX57" fmla="*/ 284146 w 508000"/>
                <a:gd name="connsiteY57" fmla="*/ 209673 h 508000"/>
                <a:gd name="connsiteX58" fmla="*/ 413717 w 508000"/>
                <a:gd name="connsiteY58" fmla="*/ 226559 h 508000"/>
                <a:gd name="connsiteX59" fmla="*/ 365980 w 508000"/>
                <a:gd name="connsiteY59" fmla="*/ 294105 h 508000"/>
                <a:gd name="connsiteX60" fmla="*/ 348932 w 508000"/>
                <a:gd name="connsiteY60" fmla="*/ 290728 h 508000"/>
                <a:gd name="connsiteX61" fmla="*/ 304605 w 508000"/>
                <a:gd name="connsiteY61" fmla="*/ 324501 h 508000"/>
                <a:gd name="connsiteX62" fmla="*/ 273917 w 508000"/>
                <a:gd name="connsiteY62" fmla="*/ 327878 h 508000"/>
                <a:gd name="connsiteX63" fmla="*/ 236410 w 508000"/>
                <a:gd name="connsiteY63" fmla="*/ 273842 h 508000"/>
                <a:gd name="connsiteX64" fmla="*/ 263688 w 508000"/>
                <a:gd name="connsiteY64" fmla="*/ 233314 h 508000"/>
                <a:gd name="connsiteX65" fmla="*/ 284146 w 508000"/>
                <a:gd name="connsiteY65" fmla="*/ 209673 h 508000"/>
                <a:gd name="connsiteX66" fmla="*/ 257518 w 508000"/>
                <a:gd name="connsiteY66" fmla="*/ 209673 h 508000"/>
                <a:gd name="connsiteX67" fmla="*/ 247433 w 508000"/>
                <a:gd name="connsiteY67" fmla="*/ 223095 h 508000"/>
                <a:gd name="connsiteX68" fmla="*/ 223901 w 508000"/>
                <a:gd name="connsiteY68" fmla="*/ 253296 h 508000"/>
                <a:gd name="connsiteX69" fmla="*/ 220540 w 508000"/>
                <a:gd name="connsiteY69" fmla="*/ 246585 h 508000"/>
                <a:gd name="connsiteX70" fmla="*/ 197008 w 508000"/>
                <a:gd name="connsiteY70" fmla="*/ 213028 h 508000"/>
                <a:gd name="connsiteX71" fmla="*/ 257518 w 508000"/>
                <a:gd name="connsiteY71" fmla="*/ 209673 h 508000"/>
                <a:gd name="connsiteX72" fmla="*/ 335564 w 508000"/>
                <a:gd name="connsiteY72" fmla="*/ 154792 h 508000"/>
                <a:gd name="connsiteX73" fmla="*/ 355698 w 508000"/>
                <a:gd name="connsiteY73" fmla="*/ 158256 h 508000"/>
                <a:gd name="connsiteX74" fmla="*/ 365765 w 508000"/>
                <a:gd name="connsiteY74" fmla="*/ 158256 h 508000"/>
                <a:gd name="connsiteX75" fmla="*/ 379187 w 508000"/>
                <a:gd name="connsiteY75" fmla="*/ 179039 h 508000"/>
                <a:gd name="connsiteX76" fmla="*/ 392610 w 508000"/>
                <a:gd name="connsiteY76" fmla="*/ 199822 h 508000"/>
                <a:gd name="connsiteX77" fmla="*/ 305363 w 508000"/>
                <a:gd name="connsiteY77" fmla="*/ 189430 h 508000"/>
                <a:gd name="connsiteX78" fmla="*/ 335564 w 508000"/>
                <a:gd name="connsiteY78" fmla="*/ 154792 h 508000"/>
                <a:gd name="connsiteX79" fmla="*/ 483912 w 508000"/>
                <a:gd name="connsiteY79" fmla="*/ 151978 h 508000"/>
                <a:gd name="connsiteX80" fmla="*/ 503778 w 508000"/>
                <a:gd name="connsiteY80" fmla="*/ 233596 h 508000"/>
                <a:gd name="connsiteX81" fmla="*/ 447490 w 508000"/>
                <a:gd name="connsiteY81" fmla="*/ 213191 h 508000"/>
                <a:gd name="connsiteX82" fmla="*/ 483912 w 508000"/>
                <a:gd name="connsiteY82" fmla="*/ 151978 h 508000"/>
                <a:gd name="connsiteX83" fmla="*/ 436962 w 508000"/>
                <a:gd name="connsiteY83" fmla="*/ 77396 h 508000"/>
                <a:gd name="connsiteX84" fmla="*/ 474227 w 508000"/>
                <a:gd name="connsiteY84" fmla="*/ 127944 h 508000"/>
                <a:gd name="connsiteX85" fmla="*/ 426799 w 508000"/>
                <a:gd name="connsiteY85" fmla="*/ 205451 h 508000"/>
                <a:gd name="connsiteX86" fmla="*/ 423411 w 508000"/>
                <a:gd name="connsiteY86" fmla="*/ 205451 h 508000"/>
                <a:gd name="connsiteX87" fmla="*/ 396310 w 508000"/>
                <a:gd name="connsiteY87" fmla="*/ 168382 h 508000"/>
                <a:gd name="connsiteX88" fmla="*/ 382759 w 508000"/>
                <a:gd name="connsiteY88" fmla="*/ 148163 h 508000"/>
                <a:gd name="connsiteX89" fmla="*/ 399698 w 508000"/>
                <a:gd name="connsiteY89" fmla="*/ 117834 h 508000"/>
                <a:gd name="connsiteX90" fmla="*/ 396310 w 508000"/>
                <a:gd name="connsiteY90" fmla="*/ 104355 h 508000"/>
                <a:gd name="connsiteX91" fmla="*/ 436962 w 508000"/>
                <a:gd name="connsiteY91" fmla="*/ 77396 h 508000"/>
                <a:gd name="connsiteX92" fmla="*/ 111079 w 508000"/>
                <a:gd name="connsiteY92" fmla="*/ 43623 h 508000"/>
                <a:gd name="connsiteX93" fmla="*/ 161828 w 508000"/>
                <a:gd name="connsiteY93" fmla="*/ 192729 h 508000"/>
                <a:gd name="connsiteX94" fmla="*/ 2814 w 508000"/>
                <a:gd name="connsiteY94" fmla="*/ 209673 h 508000"/>
                <a:gd name="connsiteX95" fmla="*/ 111079 w 508000"/>
                <a:gd name="connsiteY95" fmla="*/ 43623 h 508000"/>
                <a:gd name="connsiteX96" fmla="*/ 310992 w 508000"/>
                <a:gd name="connsiteY96" fmla="*/ 5629 h 508000"/>
                <a:gd name="connsiteX97" fmla="*/ 419347 w 508000"/>
                <a:gd name="connsiteY97" fmla="*/ 63442 h 508000"/>
                <a:gd name="connsiteX98" fmla="*/ 382100 w 508000"/>
                <a:gd name="connsiteY98" fmla="*/ 87247 h 508000"/>
                <a:gd name="connsiteX99" fmla="*/ 355011 w 508000"/>
                <a:gd name="connsiteY99" fmla="*/ 77045 h 508000"/>
                <a:gd name="connsiteX100" fmla="*/ 344853 w 508000"/>
                <a:gd name="connsiteY100" fmla="*/ 77045 h 508000"/>
                <a:gd name="connsiteX101" fmla="*/ 310992 w 508000"/>
                <a:gd name="connsiteY101" fmla="*/ 5629 h 508000"/>
                <a:gd name="connsiteX102" fmla="*/ 253733 w 508000"/>
                <a:gd name="connsiteY102" fmla="*/ 0 h 508000"/>
                <a:gd name="connsiteX103" fmla="*/ 284303 w 508000"/>
                <a:gd name="connsiteY103" fmla="*/ 3367 h 508000"/>
                <a:gd name="connsiteX104" fmla="*/ 325063 w 508000"/>
                <a:gd name="connsiteY104" fmla="*/ 90915 h 508000"/>
                <a:gd name="connsiteX105" fmla="*/ 314873 w 508000"/>
                <a:gd name="connsiteY105" fmla="*/ 117853 h 508000"/>
                <a:gd name="connsiteX106" fmla="*/ 321666 w 508000"/>
                <a:gd name="connsiteY106" fmla="*/ 141424 h 508000"/>
                <a:gd name="connsiteX107" fmla="*/ 274113 w 508000"/>
                <a:gd name="connsiteY107" fmla="*/ 188565 h 508000"/>
                <a:gd name="connsiteX108" fmla="*/ 270716 w 508000"/>
                <a:gd name="connsiteY108" fmla="*/ 188565 h 508000"/>
                <a:gd name="connsiteX109" fmla="*/ 185799 w 508000"/>
                <a:gd name="connsiteY109" fmla="*/ 188565 h 508000"/>
                <a:gd name="connsiteX110" fmla="*/ 128055 w 508000"/>
                <a:gd name="connsiteY110" fmla="*/ 33672 h 508000"/>
                <a:gd name="connsiteX111" fmla="*/ 253733 w 508000"/>
                <a:gd name="connsiteY111"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08000" h="508000">
                  <a:moveTo>
                    <a:pt x="304145" y="402460"/>
                  </a:moveTo>
                  <a:cubicBezTo>
                    <a:pt x="307528" y="409269"/>
                    <a:pt x="314293" y="419483"/>
                    <a:pt x="321059" y="426292"/>
                  </a:cubicBezTo>
                  <a:cubicBezTo>
                    <a:pt x="337972" y="450123"/>
                    <a:pt x="351503" y="467146"/>
                    <a:pt x="361651" y="480764"/>
                  </a:cubicBezTo>
                  <a:cubicBezTo>
                    <a:pt x="327824" y="497787"/>
                    <a:pt x="290614" y="508000"/>
                    <a:pt x="253405" y="508000"/>
                  </a:cubicBezTo>
                  <a:cubicBezTo>
                    <a:pt x="229726" y="508000"/>
                    <a:pt x="206047" y="504596"/>
                    <a:pt x="185751" y="497787"/>
                  </a:cubicBezTo>
                  <a:cubicBezTo>
                    <a:pt x="216195" y="477359"/>
                    <a:pt x="260170" y="446719"/>
                    <a:pt x="304145" y="402460"/>
                  </a:cubicBezTo>
                  <a:close/>
                  <a:moveTo>
                    <a:pt x="291291" y="348986"/>
                  </a:moveTo>
                  <a:cubicBezTo>
                    <a:pt x="298126" y="348986"/>
                    <a:pt x="301543" y="348986"/>
                    <a:pt x="308378" y="348986"/>
                  </a:cubicBezTo>
                  <a:cubicBezTo>
                    <a:pt x="311796" y="352270"/>
                    <a:pt x="311796" y="355553"/>
                    <a:pt x="315213" y="358837"/>
                  </a:cubicBezTo>
                  <a:cubicBezTo>
                    <a:pt x="311796" y="362120"/>
                    <a:pt x="308378" y="365404"/>
                    <a:pt x="304961" y="368687"/>
                  </a:cubicBezTo>
                  <a:cubicBezTo>
                    <a:pt x="301543" y="362120"/>
                    <a:pt x="294708" y="355553"/>
                    <a:pt x="291291" y="348986"/>
                  </a:cubicBezTo>
                  <a:close/>
                  <a:moveTo>
                    <a:pt x="223414" y="348986"/>
                  </a:moveTo>
                  <a:cubicBezTo>
                    <a:pt x="233596" y="348986"/>
                    <a:pt x="243777" y="348986"/>
                    <a:pt x="250565" y="348986"/>
                  </a:cubicBezTo>
                  <a:cubicBezTo>
                    <a:pt x="250565" y="348986"/>
                    <a:pt x="250565" y="348986"/>
                    <a:pt x="253959" y="348986"/>
                  </a:cubicBezTo>
                  <a:cubicBezTo>
                    <a:pt x="257353" y="348986"/>
                    <a:pt x="260746" y="348986"/>
                    <a:pt x="264140" y="348986"/>
                  </a:cubicBezTo>
                  <a:cubicBezTo>
                    <a:pt x="274322" y="362440"/>
                    <a:pt x="281109" y="372531"/>
                    <a:pt x="291291" y="385985"/>
                  </a:cubicBezTo>
                  <a:cubicBezTo>
                    <a:pt x="240383" y="436439"/>
                    <a:pt x="186082" y="470074"/>
                    <a:pt x="158931" y="486892"/>
                  </a:cubicBezTo>
                  <a:cubicBezTo>
                    <a:pt x="145356" y="480165"/>
                    <a:pt x="131780" y="473438"/>
                    <a:pt x="118205" y="466711"/>
                  </a:cubicBezTo>
                  <a:cubicBezTo>
                    <a:pt x="128387" y="446529"/>
                    <a:pt x="148750" y="412894"/>
                    <a:pt x="172506" y="372531"/>
                  </a:cubicBezTo>
                  <a:cubicBezTo>
                    <a:pt x="175900" y="372531"/>
                    <a:pt x="179294" y="375895"/>
                    <a:pt x="186082" y="375895"/>
                  </a:cubicBezTo>
                  <a:cubicBezTo>
                    <a:pt x="203051" y="375895"/>
                    <a:pt x="216626" y="362440"/>
                    <a:pt x="223414" y="348986"/>
                  </a:cubicBezTo>
                  <a:close/>
                  <a:moveTo>
                    <a:pt x="493928" y="332100"/>
                  </a:moveTo>
                  <a:cubicBezTo>
                    <a:pt x="473632" y="389281"/>
                    <a:pt x="433040" y="439734"/>
                    <a:pt x="382299" y="470006"/>
                  </a:cubicBezTo>
                  <a:cubicBezTo>
                    <a:pt x="365386" y="449825"/>
                    <a:pt x="345090" y="419553"/>
                    <a:pt x="318028" y="385917"/>
                  </a:cubicBezTo>
                  <a:cubicBezTo>
                    <a:pt x="324793" y="382554"/>
                    <a:pt x="328176" y="375826"/>
                    <a:pt x="334941" y="372463"/>
                  </a:cubicBezTo>
                  <a:cubicBezTo>
                    <a:pt x="338324" y="372463"/>
                    <a:pt x="341707" y="375826"/>
                    <a:pt x="348472" y="375826"/>
                  </a:cubicBezTo>
                  <a:cubicBezTo>
                    <a:pt x="365386" y="375826"/>
                    <a:pt x="382299" y="362372"/>
                    <a:pt x="389065" y="342191"/>
                  </a:cubicBezTo>
                  <a:cubicBezTo>
                    <a:pt x="429657" y="342191"/>
                    <a:pt x="466866" y="335464"/>
                    <a:pt x="493928" y="332100"/>
                  </a:cubicBezTo>
                  <a:close/>
                  <a:moveTo>
                    <a:pt x="2814" y="301141"/>
                  </a:moveTo>
                  <a:cubicBezTo>
                    <a:pt x="33491" y="311273"/>
                    <a:pt x="84619" y="328159"/>
                    <a:pt x="145973" y="338291"/>
                  </a:cubicBezTo>
                  <a:cubicBezTo>
                    <a:pt x="145973" y="348423"/>
                    <a:pt x="149382" y="355178"/>
                    <a:pt x="156199" y="358555"/>
                  </a:cubicBezTo>
                  <a:cubicBezTo>
                    <a:pt x="128931" y="399083"/>
                    <a:pt x="111888" y="432855"/>
                    <a:pt x="98254" y="453119"/>
                  </a:cubicBezTo>
                  <a:cubicBezTo>
                    <a:pt x="50534" y="415969"/>
                    <a:pt x="16448" y="361932"/>
                    <a:pt x="2814" y="301141"/>
                  </a:cubicBezTo>
                  <a:close/>
                  <a:moveTo>
                    <a:pt x="223589" y="291291"/>
                  </a:moveTo>
                  <a:cubicBezTo>
                    <a:pt x="230468" y="304595"/>
                    <a:pt x="240787" y="314574"/>
                    <a:pt x="247667" y="327878"/>
                  </a:cubicBezTo>
                  <a:cubicBezTo>
                    <a:pt x="240787" y="327878"/>
                    <a:pt x="233908" y="327878"/>
                    <a:pt x="227028" y="327878"/>
                  </a:cubicBezTo>
                  <a:cubicBezTo>
                    <a:pt x="227028" y="317900"/>
                    <a:pt x="220149" y="311248"/>
                    <a:pt x="216709" y="304595"/>
                  </a:cubicBezTo>
                  <a:cubicBezTo>
                    <a:pt x="220149" y="301269"/>
                    <a:pt x="220149" y="297943"/>
                    <a:pt x="223589" y="291291"/>
                  </a:cubicBezTo>
                  <a:close/>
                  <a:moveTo>
                    <a:pt x="426916" y="246260"/>
                  </a:moveTo>
                  <a:cubicBezTo>
                    <a:pt x="443899" y="266601"/>
                    <a:pt x="464280" y="290331"/>
                    <a:pt x="481263" y="310672"/>
                  </a:cubicBezTo>
                  <a:cubicBezTo>
                    <a:pt x="454089" y="314062"/>
                    <a:pt x="423519" y="317452"/>
                    <a:pt x="389552" y="320842"/>
                  </a:cubicBezTo>
                  <a:cubicBezTo>
                    <a:pt x="386156" y="317452"/>
                    <a:pt x="386156" y="314062"/>
                    <a:pt x="382759" y="307282"/>
                  </a:cubicBezTo>
                  <a:cubicBezTo>
                    <a:pt x="399742" y="286941"/>
                    <a:pt x="413329" y="266601"/>
                    <a:pt x="426916" y="246260"/>
                  </a:cubicBezTo>
                  <a:close/>
                  <a:moveTo>
                    <a:pt x="447490" y="236410"/>
                  </a:moveTo>
                  <a:cubicBezTo>
                    <a:pt x="471022" y="243224"/>
                    <a:pt x="491192" y="250038"/>
                    <a:pt x="508000" y="256851"/>
                  </a:cubicBezTo>
                  <a:cubicBezTo>
                    <a:pt x="508000" y="270479"/>
                    <a:pt x="504638" y="287514"/>
                    <a:pt x="501277" y="301141"/>
                  </a:cubicBezTo>
                  <a:cubicBezTo>
                    <a:pt x="484468" y="284107"/>
                    <a:pt x="464298" y="260258"/>
                    <a:pt x="447490" y="236410"/>
                  </a:cubicBezTo>
                  <a:close/>
                  <a:moveTo>
                    <a:pt x="172473" y="212488"/>
                  </a:moveTo>
                  <a:cubicBezTo>
                    <a:pt x="182618" y="229510"/>
                    <a:pt x="189382" y="243129"/>
                    <a:pt x="199528" y="260151"/>
                  </a:cubicBezTo>
                  <a:cubicBezTo>
                    <a:pt x="202909" y="263556"/>
                    <a:pt x="206291" y="266960"/>
                    <a:pt x="209673" y="273769"/>
                  </a:cubicBezTo>
                  <a:cubicBezTo>
                    <a:pt x="206291" y="280578"/>
                    <a:pt x="202909" y="287387"/>
                    <a:pt x="196146" y="290792"/>
                  </a:cubicBezTo>
                  <a:cubicBezTo>
                    <a:pt x="192764" y="290792"/>
                    <a:pt x="189382" y="290792"/>
                    <a:pt x="186000" y="290792"/>
                  </a:cubicBezTo>
                  <a:cubicBezTo>
                    <a:pt x="165709" y="290792"/>
                    <a:pt x="152182" y="301006"/>
                    <a:pt x="145418" y="318028"/>
                  </a:cubicBezTo>
                  <a:cubicBezTo>
                    <a:pt x="81164" y="304410"/>
                    <a:pt x="30436" y="287387"/>
                    <a:pt x="0" y="273769"/>
                  </a:cubicBezTo>
                  <a:cubicBezTo>
                    <a:pt x="0" y="266960"/>
                    <a:pt x="0" y="260151"/>
                    <a:pt x="0" y="253342"/>
                  </a:cubicBezTo>
                  <a:cubicBezTo>
                    <a:pt x="0" y="246533"/>
                    <a:pt x="0" y="236319"/>
                    <a:pt x="0" y="229510"/>
                  </a:cubicBezTo>
                  <a:cubicBezTo>
                    <a:pt x="33818" y="226106"/>
                    <a:pt x="98073" y="215892"/>
                    <a:pt x="172473" y="212488"/>
                  </a:cubicBezTo>
                  <a:close/>
                  <a:moveTo>
                    <a:pt x="284146" y="209673"/>
                  </a:moveTo>
                  <a:cubicBezTo>
                    <a:pt x="331883" y="209673"/>
                    <a:pt x="372800" y="216427"/>
                    <a:pt x="413717" y="226559"/>
                  </a:cubicBezTo>
                  <a:cubicBezTo>
                    <a:pt x="400078" y="250201"/>
                    <a:pt x="383029" y="270464"/>
                    <a:pt x="365980" y="294105"/>
                  </a:cubicBezTo>
                  <a:cubicBezTo>
                    <a:pt x="362571" y="290728"/>
                    <a:pt x="355751" y="290728"/>
                    <a:pt x="348932" y="290728"/>
                  </a:cubicBezTo>
                  <a:cubicBezTo>
                    <a:pt x="325064" y="290728"/>
                    <a:pt x="308015" y="304237"/>
                    <a:pt x="304605" y="324501"/>
                  </a:cubicBezTo>
                  <a:cubicBezTo>
                    <a:pt x="294376" y="327878"/>
                    <a:pt x="284146" y="327878"/>
                    <a:pt x="273917" y="327878"/>
                  </a:cubicBezTo>
                  <a:cubicBezTo>
                    <a:pt x="260278" y="307614"/>
                    <a:pt x="250049" y="290728"/>
                    <a:pt x="236410" y="273842"/>
                  </a:cubicBezTo>
                  <a:cubicBezTo>
                    <a:pt x="246639" y="260332"/>
                    <a:pt x="253459" y="246823"/>
                    <a:pt x="263688" y="233314"/>
                  </a:cubicBezTo>
                  <a:cubicBezTo>
                    <a:pt x="270508" y="226559"/>
                    <a:pt x="277327" y="216427"/>
                    <a:pt x="284146" y="209673"/>
                  </a:cubicBezTo>
                  <a:close/>
                  <a:moveTo>
                    <a:pt x="257518" y="209673"/>
                  </a:moveTo>
                  <a:cubicBezTo>
                    <a:pt x="254156" y="213028"/>
                    <a:pt x="250795" y="216384"/>
                    <a:pt x="247433" y="223095"/>
                  </a:cubicBezTo>
                  <a:cubicBezTo>
                    <a:pt x="240710" y="233162"/>
                    <a:pt x="230625" y="243229"/>
                    <a:pt x="223901" y="253296"/>
                  </a:cubicBezTo>
                  <a:cubicBezTo>
                    <a:pt x="223901" y="253296"/>
                    <a:pt x="220540" y="249941"/>
                    <a:pt x="220540" y="246585"/>
                  </a:cubicBezTo>
                  <a:cubicBezTo>
                    <a:pt x="210455" y="236518"/>
                    <a:pt x="203731" y="223095"/>
                    <a:pt x="197008" y="213028"/>
                  </a:cubicBezTo>
                  <a:cubicBezTo>
                    <a:pt x="217178" y="209673"/>
                    <a:pt x="237348" y="209673"/>
                    <a:pt x="257518" y="209673"/>
                  </a:cubicBezTo>
                  <a:close/>
                  <a:moveTo>
                    <a:pt x="335564" y="154792"/>
                  </a:moveTo>
                  <a:cubicBezTo>
                    <a:pt x="342275" y="158256"/>
                    <a:pt x="348986" y="158256"/>
                    <a:pt x="355698" y="158256"/>
                  </a:cubicBezTo>
                  <a:cubicBezTo>
                    <a:pt x="359053" y="158256"/>
                    <a:pt x="362409" y="158256"/>
                    <a:pt x="365765" y="158256"/>
                  </a:cubicBezTo>
                  <a:cubicBezTo>
                    <a:pt x="369120" y="165183"/>
                    <a:pt x="372476" y="172111"/>
                    <a:pt x="379187" y="179039"/>
                  </a:cubicBezTo>
                  <a:cubicBezTo>
                    <a:pt x="382543" y="185966"/>
                    <a:pt x="385899" y="192894"/>
                    <a:pt x="392610" y="199822"/>
                  </a:cubicBezTo>
                  <a:cubicBezTo>
                    <a:pt x="365765" y="196358"/>
                    <a:pt x="335564" y="189430"/>
                    <a:pt x="305363" y="189430"/>
                  </a:cubicBezTo>
                  <a:cubicBezTo>
                    <a:pt x="315430" y="175575"/>
                    <a:pt x="325497" y="165183"/>
                    <a:pt x="335564" y="154792"/>
                  </a:cubicBezTo>
                  <a:close/>
                  <a:moveTo>
                    <a:pt x="483912" y="151978"/>
                  </a:moveTo>
                  <a:cubicBezTo>
                    <a:pt x="493845" y="175783"/>
                    <a:pt x="503778" y="202989"/>
                    <a:pt x="503778" y="233596"/>
                  </a:cubicBezTo>
                  <a:cubicBezTo>
                    <a:pt x="490534" y="226794"/>
                    <a:pt x="470667" y="219993"/>
                    <a:pt x="447490" y="213191"/>
                  </a:cubicBezTo>
                  <a:cubicBezTo>
                    <a:pt x="460734" y="189386"/>
                    <a:pt x="473978" y="168982"/>
                    <a:pt x="483912" y="151978"/>
                  </a:cubicBezTo>
                  <a:close/>
                  <a:moveTo>
                    <a:pt x="436962" y="77396"/>
                  </a:moveTo>
                  <a:cubicBezTo>
                    <a:pt x="450513" y="94245"/>
                    <a:pt x="464064" y="107725"/>
                    <a:pt x="474227" y="127944"/>
                  </a:cubicBezTo>
                  <a:cubicBezTo>
                    <a:pt x="460676" y="148163"/>
                    <a:pt x="443738" y="175122"/>
                    <a:pt x="426799" y="205451"/>
                  </a:cubicBezTo>
                  <a:cubicBezTo>
                    <a:pt x="423411" y="205451"/>
                    <a:pt x="423411" y="205451"/>
                    <a:pt x="423411" y="205451"/>
                  </a:cubicBezTo>
                  <a:cubicBezTo>
                    <a:pt x="413248" y="191971"/>
                    <a:pt x="406473" y="181862"/>
                    <a:pt x="396310" y="168382"/>
                  </a:cubicBezTo>
                  <a:cubicBezTo>
                    <a:pt x="392922" y="161643"/>
                    <a:pt x="389534" y="154903"/>
                    <a:pt x="382759" y="148163"/>
                  </a:cubicBezTo>
                  <a:cubicBezTo>
                    <a:pt x="392922" y="141423"/>
                    <a:pt x="399698" y="131314"/>
                    <a:pt x="399698" y="117834"/>
                  </a:cubicBezTo>
                  <a:cubicBezTo>
                    <a:pt x="399698" y="114464"/>
                    <a:pt x="396310" y="111095"/>
                    <a:pt x="396310" y="104355"/>
                  </a:cubicBezTo>
                  <a:cubicBezTo>
                    <a:pt x="409861" y="94245"/>
                    <a:pt x="423411" y="84136"/>
                    <a:pt x="436962" y="77396"/>
                  </a:cubicBezTo>
                  <a:close/>
                  <a:moveTo>
                    <a:pt x="111079" y="43623"/>
                  </a:moveTo>
                  <a:cubicBezTo>
                    <a:pt x="121229" y="80899"/>
                    <a:pt x="138145" y="138509"/>
                    <a:pt x="161828" y="192729"/>
                  </a:cubicBezTo>
                  <a:cubicBezTo>
                    <a:pt x="94162" y="196118"/>
                    <a:pt x="36647" y="202895"/>
                    <a:pt x="2814" y="209673"/>
                  </a:cubicBezTo>
                  <a:cubicBezTo>
                    <a:pt x="16347" y="141897"/>
                    <a:pt x="53563" y="80899"/>
                    <a:pt x="111079" y="43623"/>
                  </a:cubicBezTo>
                  <a:close/>
                  <a:moveTo>
                    <a:pt x="310992" y="5629"/>
                  </a:moveTo>
                  <a:cubicBezTo>
                    <a:pt x="351625" y="15831"/>
                    <a:pt x="388872" y="36236"/>
                    <a:pt x="419347" y="63442"/>
                  </a:cubicBezTo>
                  <a:cubicBezTo>
                    <a:pt x="409189" y="70243"/>
                    <a:pt x="395644" y="77045"/>
                    <a:pt x="382100" y="87247"/>
                  </a:cubicBezTo>
                  <a:cubicBezTo>
                    <a:pt x="375328" y="80445"/>
                    <a:pt x="365170" y="77045"/>
                    <a:pt x="355011" y="77045"/>
                  </a:cubicBezTo>
                  <a:cubicBezTo>
                    <a:pt x="351625" y="77045"/>
                    <a:pt x="348239" y="77045"/>
                    <a:pt x="344853" y="77045"/>
                  </a:cubicBezTo>
                  <a:cubicBezTo>
                    <a:pt x="327922" y="49839"/>
                    <a:pt x="317764" y="26033"/>
                    <a:pt x="310992" y="5629"/>
                  </a:cubicBezTo>
                  <a:close/>
                  <a:moveTo>
                    <a:pt x="253733" y="0"/>
                  </a:moveTo>
                  <a:cubicBezTo>
                    <a:pt x="263923" y="0"/>
                    <a:pt x="274113" y="0"/>
                    <a:pt x="284303" y="3367"/>
                  </a:cubicBezTo>
                  <a:cubicBezTo>
                    <a:pt x="294493" y="23570"/>
                    <a:pt x="308080" y="53876"/>
                    <a:pt x="325063" y="90915"/>
                  </a:cubicBezTo>
                  <a:cubicBezTo>
                    <a:pt x="318270" y="97650"/>
                    <a:pt x="314873" y="107751"/>
                    <a:pt x="314873" y="117853"/>
                  </a:cubicBezTo>
                  <a:cubicBezTo>
                    <a:pt x="314873" y="124587"/>
                    <a:pt x="318270" y="134689"/>
                    <a:pt x="321666" y="141424"/>
                  </a:cubicBezTo>
                  <a:cubicBezTo>
                    <a:pt x="304683" y="154893"/>
                    <a:pt x="291096" y="171729"/>
                    <a:pt x="274113" y="188565"/>
                  </a:cubicBezTo>
                  <a:cubicBezTo>
                    <a:pt x="274113" y="188565"/>
                    <a:pt x="270716" y="188565"/>
                    <a:pt x="270716" y="188565"/>
                  </a:cubicBezTo>
                  <a:cubicBezTo>
                    <a:pt x="243542" y="188565"/>
                    <a:pt x="212972" y="188565"/>
                    <a:pt x="185799" y="188565"/>
                  </a:cubicBezTo>
                  <a:cubicBezTo>
                    <a:pt x="158625" y="134689"/>
                    <a:pt x="138245" y="70712"/>
                    <a:pt x="128055" y="33672"/>
                  </a:cubicBezTo>
                  <a:cubicBezTo>
                    <a:pt x="165419" y="10102"/>
                    <a:pt x="209576" y="0"/>
                    <a:pt x="253733" y="0"/>
                  </a:cubicBezTo>
                  <a:close/>
                </a:path>
              </a:pathLst>
            </a:custGeom>
            <a:solidFill>
              <a:schemeClr val="bg1"/>
            </a:solidFill>
            <a:ln>
              <a:noFill/>
            </a:ln>
          </p:spPr>
          <p:txBody>
            <a:bodyPr anchor="ctr"/>
            <a:lstStyle/>
            <a:p>
              <a:pPr algn="ctr"/>
              <a:endParaRPr dirty="0">
                <a:latin typeface="+mn-ea"/>
                <a:ea typeface="+mn-ea"/>
              </a:endParaRPr>
            </a:p>
          </p:txBody>
        </p:sp>
        <p:sp>
          <p:nvSpPr>
            <p:cNvPr id="88" name="íšļíḓè"/>
            <p:cNvSpPr/>
            <p:nvPr/>
          </p:nvSpPr>
          <p:spPr>
            <a:xfrm>
              <a:off x="6726000" y="4996325"/>
              <a:ext cx="620944" cy="620944"/>
            </a:xfrm>
            <a:prstGeom prst="ellipse">
              <a:avLst/>
            </a:prstGeom>
            <a:solidFill>
              <a:schemeClr val="accent4"/>
            </a:solidFill>
            <a:ln w="3175">
              <a:solidFill>
                <a:schemeClr val="bg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dirty="0">
                <a:solidFill>
                  <a:schemeClr val="tx1"/>
                </a:solidFill>
                <a:latin typeface="+mn-ea"/>
              </a:endParaRPr>
            </a:p>
          </p:txBody>
        </p:sp>
        <p:sp>
          <p:nvSpPr>
            <p:cNvPr id="89" name="ïṣ1îḑê"/>
            <p:cNvSpPr/>
            <p:nvPr/>
          </p:nvSpPr>
          <p:spPr bwMode="auto">
            <a:xfrm>
              <a:off x="6892176" y="5189028"/>
              <a:ext cx="288592" cy="235539"/>
            </a:xfrm>
            <a:custGeom>
              <a:avLst/>
              <a:gdLst>
                <a:gd name="connsiteX0" fmla="*/ 130130 w 508000"/>
                <a:gd name="connsiteY0" fmla="*/ 314926 h 414610"/>
                <a:gd name="connsiteX1" fmla="*/ 207920 w 508000"/>
                <a:gd name="connsiteY1" fmla="*/ 327583 h 414610"/>
                <a:gd name="connsiteX2" fmla="*/ 52339 w 508000"/>
                <a:gd name="connsiteY2" fmla="*/ 327583 h 414610"/>
                <a:gd name="connsiteX3" fmla="*/ 130130 w 508000"/>
                <a:gd name="connsiteY3" fmla="*/ 314926 h 414610"/>
                <a:gd name="connsiteX4" fmla="*/ 130130 w 508000"/>
                <a:gd name="connsiteY4" fmla="*/ 243364 h 414610"/>
                <a:gd name="connsiteX5" fmla="*/ 207920 w 508000"/>
                <a:gd name="connsiteY5" fmla="*/ 255534 h 414610"/>
                <a:gd name="connsiteX6" fmla="*/ 52339 w 508000"/>
                <a:gd name="connsiteY6" fmla="*/ 255534 h 414610"/>
                <a:gd name="connsiteX7" fmla="*/ 130130 w 508000"/>
                <a:gd name="connsiteY7" fmla="*/ 243364 h 414610"/>
                <a:gd name="connsiteX8" fmla="*/ 372875 w 508000"/>
                <a:gd name="connsiteY8" fmla="*/ 242403 h 414610"/>
                <a:gd name="connsiteX9" fmla="*/ 400550 w 508000"/>
                <a:gd name="connsiteY9" fmla="*/ 259928 h 414610"/>
                <a:gd name="connsiteX10" fmla="*/ 428226 w 508000"/>
                <a:gd name="connsiteY10" fmla="*/ 242403 h 414610"/>
                <a:gd name="connsiteX11" fmla="*/ 457843 w 508000"/>
                <a:gd name="connsiteY11" fmla="*/ 271124 h 414610"/>
                <a:gd name="connsiteX12" fmla="*/ 451532 w 508000"/>
                <a:gd name="connsiteY12" fmla="*/ 293030 h 414610"/>
                <a:gd name="connsiteX13" fmla="*/ 400550 w 508000"/>
                <a:gd name="connsiteY13" fmla="*/ 335382 h 414610"/>
                <a:gd name="connsiteX14" fmla="*/ 349569 w 508000"/>
                <a:gd name="connsiteY14" fmla="*/ 293030 h 414610"/>
                <a:gd name="connsiteX15" fmla="*/ 343258 w 508000"/>
                <a:gd name="connsiteY15" fmla="*/ 271124 h 414610"/>
                <a:gd name="connsiteX16" fmla="*/ 372875 w 508000"/>
                <a:gd name="connsiteY16" fmla="*/ 242403 h 414610"/>
                <a:gd name="connsiteX17" fmla="*/ 130130 w 508000"/>
                <a:gd name="connsiteY17" fmla="*/ 171315 h 414610"/>
                <a:gd name="connsiteX18" fmla="*/ 207920 w 508000"/>
                <a:gd name="connsiteY18" fmla="*/ 183972 h 414610"/>
                <a:gd name="connsiteX19" fmla="*/ 52339 w 508000"/>
                <a:gd name="connsiteY19" fmla="*/ 183972 h 414610"/>
                <a:gd name="connsiteX20" fmla="*/ 130130 w 508000"/>
                <a:gd name="connsiteY20" fmla="*/ 171315 h 414610"/>
                <a:gd name="connsiteX21" fmla="*/ 130130 w 508000"/>
                <a:gd name="connsiteY21" fmla="*/ 99753 h 414610"/>
                <a:gd name="connsiteX22" fmla="*/ 207920 w 508000"/>
                <a:gd name="connsiteY22" fmla="*/ 112410 h 414610"/>
                <a:gd name="connsiteX23" fmla="*/ 52339 w 508000"/>
                <a:gd name="connsiteY23" fmla="*/ 112410 h 414610"/>
                <a:gd name="connsiteX24" fmla="*/ 130130 w 508000"/>
                <a:gd name="connsiteY24" fmla="*/ 99753 h 414610"/>
                <a:gd name="connsiteX25" fmla="*/ 322230 w 508000"/>
                <a:gd name="connsiteY25" fmla="*/ 85796 h 414610"/>
                <a:gd name="connsiteX26" fmla="*/ 349955 w 508000"/>
                <a:gd name="connsiteY26" fmla="*/ 102810 h 414610"/>
                <a:gd name="connsiteX27" fmla="*/ 378166 w 508000"/>
                <a:gd name="connsiteY27" fmla="*/ 85796 h 414610"/>
                <a:gd name="connsiteX28" fmla="*/ 407350 w 508000"/>
                <a:gd name="connsiteY28" fmla="*/ 114478 h 414610"/>
                <a:gd name="connsiteX29" fmla="*/ 401026 w 508000"/>
                <a:gd name="connsiteY29" fmla="*/ 136353 h 414610"/>
                <a:gd name="connsiteX30" fmla="*/ 349955 w 508000"/>
                <a:gd name="connsiteY30" fmla="*/ 178160 h 414610"/>
                <a:gd name="connsiteX31" fmla="*/ 298884 w 508000"/>
                <a:gd name="connsiteY31" fmla="*/ 136353 h 414610"/>
                <a:gd name="connsiteX32" fmla="*/ 292560 w 508000"/>
                <a:gd name="connsiteY32" fmla="*/ 114478 h 414610"/>
                <a:gd name="connsiteX33" fmla="*/ 322230 w 508000"/>
                <a:gd name="connsiteY33" fmla="*/ 85796 h 414610"/>
                <a:gd name="connsiteX34" fmla="*/ 378205 w 508000"/>
                <a:gd name="connsiteY34" fmla="*/ 28711 h 414610"/>
                <a:gd name="connsiteX35" fmla="*/ 284869 w 508000"/>
                <a:gd name="connsiteY35" fmla="*/ 39904 h 414610"/>
                <a:gd name="connsiteX36" fmla="*/ 268827 w 508000"/>
                <a:gd name="connsiteY36" fmla="*/ 58882 h 414610"/>
                <a:gd name="connsiteX37" fmla="*/ 268827 w 508000"/>
                <a:gd name="connsiteY37" fmla="*/ 369840 h 414610"/>
                <a:gd name="connsiteX38" fmla="*/ 284869 w 508000"/>
                <a:gd name="connsiteY38" fmla="*/ 386385 h 414610"/>
                <a:gd name="connsiteX39" fmla="*/ 377233 w 508000"/>
                <a:gd name="connsiteY39" fmla="*/ 382979 h 414610"/>
                <a:gd name="connsiteX40" fmla="*/ 471541 w 508000"/>
                <a:gd name="connsiteY40" fmla="*/ 386385 h 414610"/>
                <a:gd name="connsiteX41" fmla="*/ 487583 w 508000"/>
                <a:gd name="connsiteY41" fmla="*/ 369840 h 414610"/>
                <a:gd name="connsiteX42" fmla="*/ 487583 w 508000"/>
                <a:gd name="connsiteY42" fmla="*/ 58882 h 414610"/>
                <a:gd name="connsiteX43" fmla="*/ 471541 w 508000"/>
                <a:gd name="connsiteY43" fmla="*/ 39904 h 414610"/>
                <a:gd name="connsiteX44" fmla="*/ 378205 w 508000"/>
                <a:gd name="connsiteY44" fmla="*/ 28711 h 414610"/>
                <a:gd name="connsiteX45" fmla="*/ 129795 w 508000"/>
                <a:gd name="connsiteY45" fmla="*/ 28711 h 414610"/>
                <a:gd name="connsiteX46" fmla="*/ 36459 w 508000"/>
                <a:gd name="connsiteY46" fmla="*/ 39904 h 414610"/>
                <a:gd name="connsiteX47" fmla="*/ 20417 w 508000"/>
                <a:gd name="connsiteY47" fmla="*/ 58882 h 414610"/>
                <a:gd name="connsiteX48" fmla="*/ 20417 w 508000"/>
                <a:gd name="connsiteY48" fmla="*/ 369840 h 414610"/>
                <a:gd name="connsiteX49" fmla="*/ 36459 w 508000"/>
                <a:gd name="connsiteY49" fmla="*/ 386385 h 414610"/>
                <a:gd name="connsiteX50" fmla="*/ 128823 w 508000"/>
                <a:gd name="connsiteY50" fmla="*/ 382979 h 414610"/>
                <a:gd name="connsiteX51" fmla="*/ 222645 w 508000"/>
                <a:gd name="connsiteY51" fmla="*/ 386385 h 414610"/>
                <a:gd name="connsiteX52" fmla="*/ 239173 w 508000"/>
                <a:gd name="connsiteY52" fmla="*/ 369840 h 414610"/>
                <a:gd name="connsiteX53" fmla="*/ 239173 w 508000"/>
                <a:gd name="connsiteY53" fmla="*/ 58882 h 414610"/>
                <a:gd name="connsiteX54" fmla="*/ 223131 w 508000"/>
                <a:gd name="connsiteY54" fmla="*/ 39904 h 414610"/>
                <a:gd name="connsiteX55" fmla="*/ 129795 w 508000"/>
                <a:gd name="connsiteY55" fmla="*/ 28711 h 414610"/>
                <a:gd name="connsiteX56" fmla="*/ 126878 w 508000"/>
                <a:gd name="connsiteY56" fmla="*/ 0 h 414610"/>
                <a:gd name="connsiteX57" fmla="*/ 254243 w 508000"/>
                <a:gd name="connsiteY57" fmla="*/ 11679 h 414610"/>
                <a:gd name="connsiteX58" fmla="*/ 381122 w 508000"/>
                <a:gd name="connsiteY58" fmla="*/ 0 h 414610"/>
                <a:gd name="connsiteX59" fmla="*/ 489041 w 508000"/>
                <a:gd name="connsiteY59" fmla="*/ 13139 h 414610"/>
                <a:gd name="connsiteX60" fmla="*/ 508000 w 508000"/>
                <a:gd name="connsiteY60" fmla="*/ 35038 h 414610"/>
                <a:gd name="connsiteX61" fmla="*/ 508000 w 508000"/>
                <a:gd name="connsiteY61" fmla="*/ 395631 h 414610"/>
                <a:gd name="connsiteX62" fmla="*/ 489041 w 508000"/>
                <a:gd name="connsiteY62" fmla="*/ 414610 h 414610"/>
                <a:gd name="connsiteX63" fmla="*/ 379663 w 508000"/>
                <a:gd name="connsiteY63" fmla="*/ 410717 h 414610"/>
                <a:gd name="connsiteX64" fmla="*/ 125906 w 508000"/>
                <a:gd name="connsiteY64" fmla="*/ 410717 h 414610"/>
                <a:gd name="connsiteX65" fmla="*/ 18959 w 508000"/>
                <a:gd name="connsiteY65" fmla="*/ 414610 h 414610"/>
                <a:gd name="connsiteX66" fmla="*/ 0 w 508000"/>
                <a:gd name="connsiteY66" fmla="*/ 395631 h 414610"/>
                <a:gd name="connsiteX67" fmla="*/ 0 w 508000"/>
                <a:gd name="connsiteY67" fmla="*/ 35038 h 414610"/>
                <a:gd name="connsiteX68" fmla="*/ 18959 w 508000"/>
                <a:gd name="connsiteY68" fmla="*/ 13139 h 414610"/>
                <a:gd name="connsiteX69" fmla="*/ 126878 w 508000"/>
                <a:gd name="connsiteY69" fmla="*/ 0 h 41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08000" h="414610">
                  <a:moveTo>
                    <a:pt x="130130" y="314926"/>
                  </a:moveTo>
                  <a:cubicBezTo>
                    <a:pt x="183610" y="314926"/>
                    <a:pt x="207920" y="327583"/>
                    <a:pt x="207920" y="327583"/>
                  </a:cubicBezTo>
                  <a:lnTo>
                    <a:pt x="52339" y="327583"/>
                  </a:lnTo>
                  <a:cubicBezTo>
                    <a:pt x="52339" y="327583"/>
                    <a:pt x="76649" y="314926"/>
                    <a:pt x="130130" y="314926"/>
                  </a:cubicBezTo>
                  <a:close/>
                  <a:moveTo>
                    <a:pt x="130130" y="243364"/>
                  </a:moveTo>
                  <a:cubicBezTo>
                    <a:pt x="183610" y="243364"/>
                    <a:pt x="207920" y="255534"/>
                    <a:pt x="207920" y="255534"/>
                  </a:cubicBezTo>
                  <a:lnTo>
                    <a:pt x="52339" y="255534"/>
                  </a:lnTo>
                  <a:cubicBezTo>
                    <a:pt x="52339" y="255534"/>
                    <a:pt x="76649" y="243364"/>
                    <a:pt x="130130" y="243364"/>
                  </a:cubicBezTo>
                  <a:close/>
                  <a:moveTo>
                    <a:pt x="372875" y="242403"/>
                  </a:moveTo>
                  <a:cubicBezTo>
                    <a:pt x="388898" y="242403"/>
                    <a:pt x="398608" y="259928"/>
                    <a:pt x="400550" y="259928"/>
                  </a:cubicBezTo>
                  <a:cubicBezTo>
                    <a:pt x="402978" y="259928"/>
                    <a:pt x="412689" y="242403"/>
                    <a:pt x="428226" y="242403"/>
                  </a:cubicBezTo>
                  <a:cubicBezTo>
                    <a:pt x="444249" y="242403"/>
                    <a:pt x="456872" y="255547"/>
                    <a:pt x="457843" y="271124"/>
                  </a:cubicBezTo>
                  <a:cubicBezTo>
                    <a:pt x="458329" y="280374"/>
                    <a:pt x="455416" y="287189"/>
                    <a:pt x="451532" y="293030"/>
                  </a:cubicBezTo>
                  <a:cubicBezTo>
                    <a:pt x="443277" y="305687"/>
                    <a:pt x="408319" y="335382"/>
                    <a:pt x="400550" y="335382"/>
                  </a:cubicBezTo>
                  <a:cubicBezTo>
                    <a:pt x="393267" y="335382"/>
                    <a:pt x="357824" y="305687"/>
                    <a:pt x="349569" y="293030"/>
                  </a:cubicBezTo>
                  <a:cubicBezTo>
                    <a:pt x="345685" y="287189"/>
                    <a:pt x="342772" y="280374"/>
                    <a:pt x="343258" y="271124"/>
                  </a:cubicBezTo>
                  <a:cubicBezTo>
                    <a:pt x="344229" y="255547"/>
                    <a:pt x="356852" y="242403"/>
                    <a:pt x="372875" y="242403"/>
                  </a:cubicBezTo>
                  <a:close/>
                  <a:moveTo>
                    <a:pt x="130130" y="171315"/>
                  </a:moveTo>
                  <a:cubicBezTo>
                    <a:pt x="183610" y="171315"/>
                    <a:pt x="207920" y="183972"/>
                    <a:pt x="207920" y="183972"/>
                  </a:cubicBezTo>
                  <a:lnTo>
                    <a:pt x="52339" y="183972"/>
                  </a:lnTo>
                  <a:cubicBezTo>
                    <a:pt x="52339" y="183972"/>
                    <a:pt x="76649" y="171315"/>
                    <a:pt x="130130" y="171315"/>
                  </a:cubicBezTo>
                  <a:close/>
                  <a:moveTo>
                    <a:pt x="130130" y="99753"/>
                  </a:moveTo>
                  <a:cubicBezTo>
                    <a:pt x="183610" y="99753"/>
                    <a:pt x="207920" y="112410"/>
                    <a:pt x="207920" y="112410"/>
                  </a:cubicBezTo>
                  <a:lnTo>
                    <a:pt x="52339" y="112410"/>
                  </a:lnTo>
                  <a:cubicBezTo>
                    <a:pt x="52339" y="112410"/>
                    <a:pt x="76649" y="99753"/>
                    <a:pt x="130130" y="99753"/>
                  </a:cubicBezTo>
                  <a:close/>
                  <a:moveTo>
                    <a:pt x="322230" y="85796"/>
                  </a:moveTo>
                  <a:cubicBezTo>
                    <a:pt x="338768" y="85796"/>
                    <a:pt x="348009" y="102810"/>
                    <a:pt x="349955" y="102810"/>
                  </a:cubicBezTo>
                  <a:cubicBezTo>
                    <a:pt x="352387" y="102810"/>
                    <a:pt x="362115" y="85796"/>
                    <a:pt x="378166" y="85796"/>
                  </a:cubicBezTo>
                  <a:cubicBezTo>
                    <a:pt x="393731" y="85796"/>
                    <a:pt x="406863" y="98435"/>
                    <a:pt x="407350" y="114478"/>
                  </a:cubicBezTo>
                  <a:cubicBezTo>
                    <a:pt x="407836" y="123228"/>
                    <a:pt x="405404" y="130034"/>
                    <a:pt x="401026" y="136353"/>
                  </a:cubicBezTo>
                  <a:cubicBezTo>
                    <a:pt x="392758" y="148992"/>
                    <a:pt x="357737" y="178160"/>
                    <a:pt x="349955" y="178160"/>
                  </a:cubicBezTo>
                  <a:cubicBezTo>
                    <a:pt x="342659" y="178160"/>
                    <a:pt x="307152" y="148506"/>
                    <a:pt x="298884" y="136353"/>
                  </a:cubicBezTo>
                  <a:cubicBezTo>
                    <a:pt x="294992" y="130034"/>
                    <a:pt x="292074" y="123228"/>
                    <a:pt x="292560" y="114478"/>
                  </a:cubicBezTo>
                  <a:cubicBezTo>
                    <a:pt x="293533" y="98435"/>
                    <a:pt x="306666" y="85796"/>
                    <a:pt x="322230" y="85796"/>
                  </a:cubicBezTo>
                  <a:close/>
                  <a:moveTo>
                    <a:pt x="378205" y="28711"/>
                  </a:moveTo>
                  <a:cubicBezTo>
                    <a:pt x="319870" y="28711"/>
                    <a:pt x="284869" y="39904"/>
                    <a:pt x="284869" y="39904"/>
                  </a:cubicBezTo>
                  <a:cubicBezTo>
                    <a:pt x="276119" y="41364"/>
                    <a:pt x="268827" y="50123"/>
                    <a:pt x="268827" y="58882"/>
                  </a:cubicBezTo>
                  <a:cubicBezTo>
                    <a:pt x="268827" y="58882"/>
                    <a:pt x="268827" y="58882"/>
                    <a:pt x="268827" y="369840"/>
                  </a:cubicBezTo>
                  <a:cubicBezTo>
                    <a:pt x="268827" y="378599"/>
                    <a:pt x="276119" y="386385"/>
                    <a:pt x="284869" y="386385"/>
                  </a:cubicBezTo>
                  <a:cubicBezTo>
                    <a:pt x="284869" y="386385"/>
                    <a:pt x="320842" y="382979"/>
                    <a:pt x="377233" y="382979"/>
                  </a:cubicBezTo>
                  <a:cubicBezTo>
                    <a:pt x="437026" y="382979"/>
                    <a:pt x="435567" y="386385"/>
                    <a:pt x="471541" y="386385"/>
                  </a:cubicBezTo>
                  <a:cubicBezTo>
                    <a:pt x="480291" y="386385"/>
                    <a:pt x="487583" y="378599"/>
                    <a:pt x="487583" y="369840"/>
                  </a:cubicBezTo>
                  <a:lnTo>
                    <a:pt x="487583" y="58882"/>
                  </a:lnTo>
                  <a:cubicBezTo>
                    <a:pt x="487583" y="50123"/>
                    <a:pt x="480291" y="41364"/>
                    <a:pt x="471541" y="39904"/>
                  </a:cubicBezTo>
                  <a:cubicBezTo>
                    <a:pt x="471541" y="39904"/>
                    <a:pt x="436540" y="28711"/>
                    <a:pt x="378205" y="28711"/>
                  </a:cubicBezTo>
                  <a:close/>
                  <a:moveTo>
                    <a:pt x="129795" y="28711"/>
                  </a:moveTo>
                  <a:cubicBezTo>
                    <a:pt x="71460" y="28711"/>
                    <a:pt x="36459" y="39904"/>
                    <a:pt x="36459" y="39904"/>
                  </a:cubicBezTo>
                  <a:cubicBezTo>
                    <a:pt x="27709" y="41364"/>
                    <a:pt x="20417" y="50123"/>
                    <a:pt x="20417" y="58882"/>
                  </a:cubicBezTo>
                  <a:cubicBezTo>
                    <a:pt x="20417" y="58882"/>
                    <a:pt x="20417" y="58882"/>
                    <a:pt x="20417" y="369840"/>
                  </a:cubicBezTo>
                  <a:cubicBezTo>
                    <a:pt x="20417" y="378599"/>
                    <a:pt x="27709" y="386385"/>
                    <a:pt x="36459" y="386385"/>
                  </a:cubicBezTo>
                  <a:cubicBezTo>
                    <a:pt x="36459" y="386385"/>
                    <a:pt x="72433" y="382979"/>
                    <a:pt x="128823" y="382979"/>
                  </a:cubicBezTo>
                  <a:cubicBezTo>
                    <a:pt x="188616" y="382979"/>
                    <a:pt x="187158" y="386385"/>
                    <a:pt x="222645" y="386385"/>
                  </a:cubicBezTo>
                  <a:cubicBezTo>
                    <a:pt x="231881" y="386385"/>
                    <a:pt x="239173" y="378599"/>
                    <a:pt x="239173" y="369840"/>
                  </a:cubicBezTo>
                  <a:lnTo>
                    <a:pt x="239173" y="58882"/>
                  </a:lnTo>
                  <a:cubicBezTo>
                    <a:pt x="239173" y="50123"/>
                    <a:pt x="231881" y="41364"/>
                    <a:pt x="223131" y="39904"/>
                  </a:cubicBezTo>
                  <a:cubicBezTo>
                    <a:pt x="223131" y="39904"/>
                    <a:pt x="188130" y="28711"/>
                    <a:pt x="129795" y="28711"/>
                  </a:cubicBezTo>
                  <a:close/>
                  <a:moveTo>
                    <a:pt x="126878" y="0"/>
                  </a:moveTo>
                  <a:cubicBezTo>
                    <a:pt x="160907" y="0"/>
                    <a:pt x="240632" y="11679"/>
                    <a:pt x="254243" y="11679"/>
                  </a:cubicBezTo>
                  <a:cubicBezTo>
                    <a:pt x="277091" y="11679"/>
                    <a:pt x="347093" y="0"/>
                    <a:pt x="381122" y="0"/>
                  </a:cubicBezTo>
                  <a:cubicBezTo>
                    <a:pt x="448693" y="0"/>
                    <a:pt x="489041" y="13139"/>
                    <a:pt x="489041" y="13139"/>
                  </a:cubicBezTo>
                  <a:cubicBezTo>
                    <a:pt x="499250" y="15086"/>
                    <a:pt x="508000" y="24818"/>
                    <a:pt x="508000" y="35038"/>
                  </a:cubicBezTo>
                  <a:cubicBezTo>
                    <a:pt x="508000" y="35038"/>
                    <a:pt x="508000" y="35038"/>
                    <a:pt x="508000" y="395631"/>
                  </a:cubicBezTo>
                  <a:cubicBezTo>
                    <a:pt x="508000" y="406337"/>
                    <a:pt x="499250" y="414610"/>
                    <a:pt x="489041" y="414610"/>
                  </a:cubicBezTo>
                  <a:cubicBezTo>
                    <a:pt x="447234" y="414610"/>
                    <a:pt x="449179" y="410717"/>
                    <a:pt x="379663" y="410717"/>
                  </a:cubicBezTo>
                  <a:cubicBezTo>
                    <a:pt x="379663" y="410717"/>
                    <a:pt x="379663" y="410717"/>
                    <a:pt x="125906" y="410717"/>
                  </a:cubicBezTo>
                  <a:cubicBezTo>
                    <a:pt x="60279" y="410717"/>
                    <a:pt x="18959" y="414610"/>
                    <a:pt x="18959" y="414610"/>
                  </a:cubicBezTo>
                  <a:cubicBezTo>
                    <a:pt x="8750" y="414610"/>
                    <a:pt x="0" y="406337"/>
                    <a:pt x="0" y="395631"/>
                  </a:cubicBezTo>
                  <a:cubicBezTo>
                    <a:pt x="0" y="395631"/>
                    <a:pt x="0" y="395631"/>
                    <a:pt x="0" y="35038"/>
                  </a:cubicBezTo>
                  <a:cubicBezTo>
                    <a:pt x="0" y="24818"/>
                    <a:pt x="8264" y="15086"/>
                    <a:pt x="18959" y="13139"/>
                  </a:cubicBezTo>
                  <a:cubicBezTo>
                    <a:pt x="18959" y="13139"/>
                    <a:pt x="59307" y="0"/>
                    <a:pt x="126878" y="0"/>
                  </a:cubicBezTo>
                  <a:close/>
                </a:path>
              </a:pathLst>
            </a:custGeom>
            <a:solidFill>
              <a:schemeClr val="bg1"/>
            </a:solidFill>
            <a:ln>
              <a:noFill/>
            </a:ln>
          </p:spPr>
          <p:txBody>
            <a:bodyPr anchor="ctr"/>
            <a:lstStyle/>
            <a:p>
              <a:pPr algn="ctr"/>
              <a:endParaRPr dirty="0">
                <a:latin typeface="+mn-ea"/>
                <a:ea typeface="+mn-ea"/>
              </a:endParaRPr>
            </a:p>
          </p:txBody>
        </p:sp>
        <p:sp>
          <p:nvSpPr>
            <p:cNvPr id="90" name="îṣ1ïḋê"/>
            <p:cNvSpPr/>
            <p:nvPr/>
          </p:nvSpPr>
          <p:spPr bwMode="auto">
            <a:xfrm>
              <a:off x="7434616" y="1840331"/>
              <a:ext cx="3761816" cy="6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spcBef>
                  <a:spcPct val="0"/>
                </a:spcBef>
              </a:pPr>
              <a:r>
                <a:rPr lang="en-US" altLang="zh-CN" dirty="0">
                  <a:latin typeface="+mn-ea"/>
                  <a:ea typeface="+mn-ea"/>
                </a:rPr>
                <a:t>自2022年</a:t>
              </a:r>
              <a:r>
                <a:rPr lang="en-US" altLang="zh-CN" dirty="0">
                  <a:solidFill>
                    <a:srgbClr val="FF0000"/>
                  </a:solidFill>
                  <a:latin typeface="+mn-ea"/>
                  <a:ea typeface="+mn-ea"/>
                </a:rPr>
                <a:t>4月</a:t>
              </a:r>
              <a:r>
                <a:rPr lang="en-US" altLang="zh-CN" dirty="0">
                  <a:latin typeface="+mn-ea"/>
                  <a:ea typeface="+mn-ea"/>
                </a:rPr>
                <a:t>纳税申报期起</a:t>
              </a:r>
            </a:p>
          </p:txBody>
        </p:sp>
        <p:sp>
          <p:nvSpPr>
            <p:cNvPr id="91" name="îšľîdè"/>
            <p:cNvSpPr txBox="1"/>
            <p:nvPr/>
          </p:nvSpPr>
          <p:spPr bwMode="auto">
            <a:xfrm>
              <a:off x="7434616" y="1423830"/>
              <a:ext cx="3761816" cy="41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00000"/>
                </a:lnSpc>
                <a:spcBef>
                  <a:spcPct val="0"/>
                </a:spcBef>
                <a:buFontTx/>
                <a:buNone/>
              </a:pPr>
              <a:r>
                <a:rPr lang="en-US" altLang="zh-CN" sz="2000" b="1" dirty="0">
                  <a:latin typeface="+mn-ea"/>
                  <a:ea typeface="+mn-ea"/>
                </a:rPr>
                <a:t>微型企业</a:t>
              </a:r>
            </a:p>
          </p:txBody>
        </p:sp>
        <p:sp>
          <p:nvSpPr>
            <p:cNvPr id="92" name="ïŝḻiďê"/>
            <p:cNvSpPr/>
            <p:nvPr/>
          </p:nvSpPr>
          <p:spPr bwMode="auto">
            <a:xfrm>
              <a:off x="7434616" y="2969614"/>
              <a:ext cx="3761816" cy="6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spcBef>
                  <a:spcPct val="0"/>
                </a:spcBef>
              </a:pPr>
              <a:r>
                <a:rPr lang="en-US" altLang="zh-CN" dirty="0">
                  <a:latin typeface="+mn-ea"/>
                  <a:ea typeface="+mn-ea"/>
                  <a:sym typeface="+mn-ea"/>
                </a:rPr>
                <a:t>自2022年</a:t>
              </a:r>
              <a:r>
                <a:rPr lang="en-US" altLang="zh-CN" dirty="0">
                  <a:solidFill>
                    <a:srgbClr val="FF0000"/>
                  </a:solidFill>
                  <a:latin typeface="+mn-ea"/>
                  <a:ea typeface="+mn-ea"/>
                  <a:sym typeface="+mn-ea"/>
                </a:rPr>
                <a:t>5月</a:t>
              </a:r>
              <a:r>
                <a:rPr lang="en-US" altLang="zh-CN" dirty="0">
                  <a:latin typeface="+mn-ea"/>
                  <a:ea typeface="+mn-ea"/>
                  <a:sym typeface="+mn-ea"/>
                </a:rPr>
                <a:t>纳税申报期起</a:t>
              </a:r>
              <a:endParaRPr lang="zh-CN" altLang="en-US" dirty="0">
                <a:latin typeface="+mn-ea"/>
                <a:ea typeface="+mn-ea"/>
              </a:endParaRPr>
            </a:p>
          </p:txBody>
        </p:sp>
        <p:sp>
          <p:nvSpPr>
            <p:cNvPr id="93" name="íş1îdê"/>
            <p:cNvSpPr txBox="1"/>
            <p:nvPr/>
          </p:nvSpPr>
          <p:spPr bwMode="auto">
            <a:xfrm>
              <a:off x="7434616" y="2553113"/>
              <a:ext cx="3761816" cy="41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000" b="1" dirty="0">
                  <a:latin typeface="+mn-ea"/>
                  <a:ea typeface="+mn-ea"/>
                  <a:sym typeface="+mn-ea"/>
                </a:rPr>
                <a:t>小</a:t>
              </a:r>
              <a:r>
                <a:rPr lang="en-US" altLang="zh-CN" sz="2000" b="1" dirty="0">
                  <a:latin typeface="+mn-ea"/>
                  <a:ea typeface="+mn-ea"/>
                  <a:sym typeface="+mn-ea"/>
                </a:rPr>
                <a:t>型企业</a:t>
              </a:r>
              <a:endParaRPr lang="en-US" altLang="zh-CN" sz="2000" b="1" dirty="0">
                <a:latin typeface="+mn-ea"/>
                <a:ea typeface="+mn-ea"/>
              </a:endParaRPr>
            </a:p>
          </p:txBody>
        </p:sp>
        <p:sp>
          <p:nvSpPr>
            <p:cNvPr id="94" name="íṥľiḓè"/>
            <p:cNvSpPr/>
            <p:nvPr/>
          </p:nvSpPr>
          <p:spPr bwMode="auto">
            <a:xfrm>
              <a:off x="7434616" y="4104342"/>
              <a:ext cx="3761816" cy="6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spcBef>
                  <a:spcPct val="0"/>
                </a:spcBef>
              </a:pPr>
              <a:r>
                <a:rPr lang="en-US" altLang="zh-CN" dirty="0">
                  <a:latin typeface="+mn-ea"/>
                  <a:ea typeface="+mn-ea"/>
                  <a:sym typeface="+mn-ea"/>
                </a:rPr>
                <a:t>自2022年</a:t>
              </a:r>
              <a:r>
                <a:rPr lang="en-US" altLang="zh-CN" dirty="0">
                  <a:solidFill>
                    <a:srgbClr val="FF0000"/>
                  </a:solidFill>
                  <a:latin typeface="+mn-ea"/>
                  <a:ea typeface="+mn-ea"/>
                  <a:sym typeface="+mn-ea"/>
                </a:rPr>
                <a:t>7月</a:t>
              </a:r>
              <a:r>
                <a:rPr lang="en-US" altLang="zh-CN" dirty="0">
                  <a:latin typeface="+mn-ea"/>
                  <a:ea typeface="+mn-ea"/>
                  <a:sym typeface="+mn-ea"/>
                </a:rPr>
                <a:t>纳税申报期起</a:t>
              </a:r>
              <a:endParaRPr lang="zh-CN" altLang="en-US" sz="1050" dirty="0">
                <a:latin typeface="+mn-ea"/>
                <a:ea typeface="+mn-ea"/>
              </a:endParaRPr>
            </a:p>
          </p:txBody>
        </p:sp>
        <p:sp>
          <p:nvSpPr>
            <p:cNvPr id="95" name="îşľiďê"/>
            <p:cNvSpPr txBox="1"/>
            <p:nvPr/>
          </p:nvSpPr>
          <p:spPr bwMode="auto">
            <a:xfrm>
              <a:off x="7434616" y="3687841"/>
              <a:ext cx="3761816" cy="41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sz="2000" b="1" dirty="0">
                  <a:latin typeface="+mn-ea"/>
                  <a:ea typeface="+mn-ea"/>
                </a:rPr>
                <a:t>中型企业</a:t>
              </a:r>
              <a:endParaRPr lang="en-US" altLang="zh-CN" sz="2000" b="1" dirty="0">
                <a:latin typeface="+mn-ea"/>
                <a:ea typeface="+mn-ea"/>
              </a:endParaRPr>
            </a:p>
          </p:txBody>
        </p:sp>
        <p:sp>
          <p:nvSpPr>
            <p:cNvPr id="96" name="ïṥḻidé"/>
            <p:cNvSpPr/>
            <p:nvPr/>
          </p:nvSpPr>
          <p:spPr bwMode="auto">
            <a:xfrm>
              <a:off x="7434616" y="5223068"/>
              <a:ext cx="3761816" cy="6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spcBef>
                  <a:spcPct val="0"/>
                </a:spcBef>
              </a:pPr>
              <a:r>
                <a:rPr lang="en-US" altLang="zh-CN" dirty="0">
                  <a:latin typeface="+mn-ea"/>
                  <a:ea typeface="+mn-ea"/>
                  <a:sym typeface="+mn-ea"/>
                </a:rPr>
                <a:t>自2022年</a:t>
              </a:r>
              <a:r>
                <a:rPr lang="en-US" altLang="zh-CN" dirty="0">
                  <a:solidFill>
                    <a:srgbClr val="FF0000"/>
                  </a:solidFill>
                  <a:latin typeface="+mn-ea"/>
                  <a:ea typeface="+mn-ea"/>
                  <a:sym typeface="+mn-ea"/>
                </a:rPr>
                <a:t>10月</a:t>
              </a:r>
              <a:r>
                <a:rPr lang="en-US" altLang="zh-CN" dirty="0">
                  <a:latin typeface="+mn-ea"/>
                  <a:ea typeface="+mn-ea"/>
                  <a:sym typeface="+mn-ea"/>
                </a:rPr>
                <a:t>纳税申报期起</a:t>
              </a:r>
              <a:endParaRPr lang="zh-CN" altLang="en-US" dirty="0">
                <a:latin typeface="+mn-ea"/>
                <a:ea typeface="+mn-ea"/>
              </a:endParaRPr>
            </a:p>
          </p:txBody>
        </p:sp>
        <p:sp>
          <p:nvSpPr>
            <p:cNvPr id="97" name="iŝḷiḑe"/>
            <p:cNvSpPr txBox="1"/>
            <p:nvPr/>
          </p:nvSpPr>
          <p:spPr bwMode="auto">
            <a:xfrm>
              <a:off x="7434616" y="4806567"/>
              <a:ext cx="3761816" cy="41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sz="2000" b="1" dirty="0">
                  <a:latin typeface="+mn-ea"/>
                  <a:ea typeface="+mn-ea"/>
                </a:rPr>
                <a:t>大型企业</a:t>
              </a:r>
            </a:p>
          </p:txBody>
        </p:sp>
        <p:sp>
          <p:nvSpPr>
            <p:cNvPr id="98" name="íšḷiḋé"/>
            <p:cNvSpPr txBox="1"/>
            <p:nvPr/>
          </p:nvSpPr>
          <p:spPr>
            <a:xfrm>
              <a:off x="1238878" y="2564279"/>
              <a:ext cx="4540660" cy="2079721"/>
            </a:xfrm>
            <a:prstGeom prst="rect">
              <a:avLst/>
            </a:prstGeom>
            <a:noFill/>
          </p:spPr>
          <p:txBody>
            <a:bodyPr wrap="square" lIns="90000" tIns="46800" rIns="90000" bIns="46800" rtlCol="0">
              <a:normAutofit/>
            </a:bodyPr>
            <a:lstStyle/>
            <a:p>
              <a:pPr>
                <a:lnSpc>
                  <a:spcPct val="150000"/>
                </a:lnSpc>
              </a:pPr>
              <a:endParaRPr lang="en-US" altLang="zh-CN" sz="1400" dirty="0">
                <a:latin typeface="+mn-ea"/>
                <a:ea typeface="+mn-ea"/>
              </a:endParaRPr>
            </a:p>
            <a:p>
              <a:pPr>
                <a:lnSpc>
                  <a:spcPct val="150000"/>
                </a:lnSpc>
              </a:pPr>
              <a:r>
                <a:rPr lang="en-US" altLang="zh-CN" sz="2800" b="1" dirty="0">
                  <a:latin typeface="+mn-ea"/>
                  <a:ea typeface="+mn-ea"/>
                </a:rPr>
                <a:t>存量留抵退税一次性退还</a:t>
              </a:r>
            </a:p>
            <a:p>
              <a:pPr>
                <a:lnSpc>
                  <a:spcPct val="150000"/>
                </a:lnSpc>
              </a:pPr>
              <a:r>
                <a:rPr lang="en-US" altLang="zh-CN" sz="2800" b="1" dirty="0">
                  <a:latin typeface="+mn-ea"/>
                  <a:ea typeface="+mn-ea"/>
                </a:rPr>
                <a:t>申请</a:t>
              </a:r>
              <a:r>
                <a:rPr lang="zh-CN" altLang="en-US" sz="2800" b="1" dirty="0">
                  <a:latin typeface="+mn-ea"/>
                  <a:ea typeface="+mn-ea"/>
                </a:rPr>
                <a:t>起始</a:t>
              </a:r>
              <a:r>
                <a:rPr lang="en-US" altLang="zh-CN" sz="2800" b="1" dirty="0">
                  <a:latin typeface="+mn-ea"/>
                  <a:ea typeface="+mn-ea"/>
                </a:rPr>
                <a:t>时间</a:t>
              </a:r>
              <a:endParaRPr lang="en-US" altLang="zh-CN" sz="1700" b="1" dirty="0">
                <a:latin typeface="+mn-ea"/>
                <a:ea typeface="+mn-ea"/>
              </a:endParaRPr>
            </a:p>
            <a:p>
              <a:pPr>
                <a:lnSpc>
                  <a:spcPct val="150000"/>
                </a:lnSpc>
              </a:pPr>
              <a:endParaRPr lang="en-US" sz="1600" b="1" dirty="0">
                <a:latin typeface="+mn-ea"/>
                <a:ea typeface="+mn-ea"/>
              </a:endParaRPr>
            </a:p>
          </p:txBody>
        </p:sp>
        <p:cxnSp>
          <p:nvCxnSpPr>
            <p:cNvPr id="99" name="直接连接符 98"/>
            <p:cNvCxnSpPr/>
            <p:nvPr/>
          </p:nvCxnSpPr>
          <p:spPr>
            <a:xfrm>
              <a:off x="7536000" y="2462594"/>
              <a:ext cx="3555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7536000" y="3591877"/>
              <a:ext cx="3555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536000" y="4763452"/>
              <a:ext cx="3555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pic>
        <p:nvPicPr>
          <p:cNvPr id="24" name="图片 2"/>
          <p:cNvPicPr>
            <a:picLocks noChangeAspect="1"/>
          </p:cNvPicPr>
          <p:nvPr/>
        </p:nvPicPr>
        <p:blipFill>
          <a:blip r:embed="rId4"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一个圆顶角，剪去另一个顶角 21"/>
          <p:cNvSpPr/>
          <p:nvPr/>
        </p:nvSpPr>
        <p:spPr>
          <a:xfrm rot="16200000">
            <a:off x="3783868" y="-1270610"/>
            <a:ext cx="5062537" cy="10218738"/>
          </a:xfrm>
          <a:prstGeom prst="snipRoundRect">
            <a:avLst>
              <a:gd name="adj1" fmla="val 16667"/>
              <a:gd name="adj2" fmla="val 7741"/>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000">
              <a:solidFill>
                <a:srgbClr val="FFFFFF"/>
              </a:solidFill>
              <a:latin typeface="Calibri" panose="020F0502020204030204"/>
              <a:ea typeface="宋体" panose="02010600030101010101" pitchFamily="2" charset="-122"/>
            </a:endParaRPr>
          </a:p>
        </p:txBody>
      </p:sp>
      <p:sp>
        <p:nvSpPr>
          <p:cNvPr id="51206" name="文本框 7"/>
          <p:cNvSpPr txBox="1">
            <a:spLocks noChangeArrowheads="1"/>
          </p:cNvSpPr>
          <p:nvPr/>
        </p:nvSpPr>
        <p:spPr bwMode="auto">
          <a:xfrm>
            <a:off x="2744788" y="1192213"/>
            <a:ext cx="8027987" cy="706437"/>
          </a:xfrm>
          <a:prstGeom prst="rect">
            <a:avLst/>
          </a:prstGeom>
          <a:noFill/>
          <a:ln w="9525">
            <a:noFill/>
            <a:miter lim="800000"/>
            <a:headEnd/>
            <a:tailEnd/>
          </a:ln>
        </p:spPr>
        <p:txBody>
          <a:bodyPr>
            <a:spAutoFit/>
          </a:bodyPr>
          <a:lstStyle/>
          <a:p>
            <a:pPr defTabSz="912813"/>
            <a:endParaRPr lang="zh-CN" altLang="en-US" sz="2000" b="1">
              <a:solidFill>
                <a:srgbClr val="0070C0"/>
              </a:solidFill>
              <a:latin typeface="微软雅黑" pitchFamily="34" charset="-122"/>
              <a:ea typeface="微软雅黑" pitchFamily="34" charset="-122"/>
            </a:endParaRPr>
          </a:p>
          <a:p>
            <a:pPr defTabSz="912813"/>
            <a:endParaRPr lang="zh-CN" altLang="en-US" sz="2000" b="1">
              <a:solidFill>
                <a:srgbClr val="0070C0"/>
              </a:solidFill>
              <a:latin typeface="微软雅黑" pitchFamily="34" charset="-122"/>
              <a:ea typeface="微软雅黑" pitchFamily="34" charset="-122"/>
            </a:endParaRPr>
          </a:p>
        </p:txBody>
      </p:sp>
      <p:sp>
        <p:nvSpPr>
          <p:cNvPr id="13" name="矩形: 圆角 12"/>
          <p:cNvSpPr/>
          <p:nvPr/>
        </p:nvSpPr>
        <p:spPr>
          <a:xfrm>
            <a:off x="1591407" y="1456714"/>
            <a:ext cx="8997217" cy="4662732"/>
          </a:xfrm>
          <a:prstGeom prst="roundRect">
            <a:avLst>
              <a:gd name="adj" fmla="val 1968"/>
            </a:avLst>
          </a:prstGeom>
          <a:gradFill>
            <a:gsLst>
              <a:gs pos="0">
                <a:schemeClr val="bg1"/>
              </a:gs>
              <a:gs pos="100000">
                <a:srgbClr val="D5DDE8">
                  <a:alpha val="0"/>
                </a:srgbClr>
              </a:gs>
            </a:gsLst>
            <a:lin ang="5400000" scaled="1"/>
          </a:gradFill>
          <a:ln>
            <a:solidFill>
              <a:schemeClr val="bg1"/>
            </a:solidFill>
          </a:ln>
          <a:effectLst>
            <a:outerShdw blurRad="584200" dist="203200" dir="5400000" sx="92000" sy="92000" algn="ctr" rotWithShape="0">
              <a:srgbClr val="B7C6DB">
                <a:alpha val="21961"/>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fontAlgn="auto">
              <a:lnSpc>
                <a:spcPct val="150000"/>
              </a:lnSpc>
              <a:buFont typeface="Arial" panose="020B0604020202020204" pitchFamily="34" charset="0"/>
              <a:buChar char="•"/>
            </a:pPr>
            <a:r>
              <a:rPr lang="zh-CN" altLang="en-US" sz="2400" dirty="0" smtClean="0">
                <a:solidFill>
                  <a:schemeClr val="tx1"/>
                </a:solidFill>
                <a:effectLst>
                  <a:outerShdw blurRad="38100" dist="25400" dir="5400000" algn="ctr" rotWithShape="0">
                    <a:srgbClr val="6E747A">
                      <a:alpha val="43000"/>
                    </a:srgbClr>
                  </a:outerShdw>
                </a:effectLst>
              </a:rPr>
              <a:t>小微企业、特定行业企业，同时符合规定的四个条件，即可自2022年4月申报期起，申请全额退还增量留抵税额</a:t>
            </a:r>
          </a:p>
          <a:p>
            <a:pPr marL="285750" indent="-285750" fontAlgn="auto">
              <a:lnSpc>
                <a:spcPct val="150000"/>
              </a:lnSpc>
              <a:buFont typeface="Arial" panose="020B0604020202020204" pitchFamily="34" charset="0"/>
              <a:buChar char="•"/>
            </a:pPr>
            <a:r>
              <a:rPr lang="zh-CN" altLang="en-US" sz="2400" dirty="0" smtClean="0">
                <a:solidFill>
                  <a:schemeClr val="tx1"/>
                </a:solidFill>
                <a:effectLst>
                  <a:outerShdw blurRad="38100" dist="25400" dir="5400000" algn="ctr" rotWithShape="0">
                    <a:srgbClr val="6E747A">
                      <a:alpha val="43000"/>
                    </a:srgbClr>
                  </a:outerShdw>
                </a:effectLst>
              </a:rPr>
              <a:t>微型企业自2022年4月申报期起可一次性申请退还存量留抵税额</a:t>
            </a:r>
          </a:p>
          <a:p>
            <a:pPr marL="285750" indent="-285750" fontAlgn="auto">
              <a:lnSpc>
                <a:spcPct val="150000"/>
              </a:lnSpc>
              <a:buFont typeface="Arial" panose="020B0604020202020204" pitchFamily="34" charset="0"/>
              <a:buChar char="•"/>
            </a:pPr>
            <a:r>
              <a:rPr lang="zh-CN" altLang="en-US" sz="2400" dirty="0" smtClean="0">
                <a:solidFill>
                  <a:schemeClr val="tx1"/>
                </a:solidFill>
                <a:effectLst>
                  <a:outerShdw blurRad="38100" dist="25400" dir="5400000" algn="ctr" rotWithShape="0">
                    <a:srgbClr val="6E747A">
                      <a:alpha val="43000"/>
                    </a:srgbClr>
                  </a:outerShdw>
                </a:effectLst>
              </a:rPr>
              <a:t>小型企业自2022年5月</a:t>
            </a:r>
            <a:r>
              <a:rPr lang="zh-CN" altLang="en-US" sz="2400" dirty="0" smtClean="0">
                <a:solidFill>
                  <a:schemeClr val="tx1"/>
                </a:solidFill>
                <a:effectLst>
                  <a:outerShdw blurRad="38100" dist="25400" dir="5400000" algn="ctr" rotWithShape="0">
                    <a:srgbClr val="6E747A">
                      <a:alpha val="43000"/>
                    </a:srgbClr>
                  </a:outerShdw>
                </a:effectLst>
                <a:sym typeface="+mn-ea"/>
              </a:rPr>
              <a:t>申报期起可一次性申请退还存量留抵税额</a:t>
            </a:r>
          </a:p>
          <a:p>
            <a:pPr marL="285750" indent="-285750" fontAlgn="auto">
              <a:lnSpc>
                <a:spcPct val="150000"/>
              </a:lnSpc>
              <a:buFont typeface="Arial" panose="020B0604020202020204" pitchFamily="34" charset="0"/>
              <a:buChar char="•"/>
            </a:pPr>
            <a:r>
              <a:rPr lang="zh-CN" altLang="en-US" sz="2400" dirty="0" smtClean="0">
                <a:solidFill>
                  <a:schemeClr val="tx1"/>
                </a:solidFill>
                <a:effectLst>
                  <a:outerShdw blurRad="38100" dist="25400" dir="5400000" algn="ctr" rotWithShape="0">
                    <a:srgbClr val="6E747A">
                      <a:alpha val="43000"/>
                    </a:srgbClr>
                  </a:outerShdw>
                </a:effectLst>
              </a:rPr>
              <a:t>特定行业中的中型企业自2022年7月</a:t>
            </a:r>
            <a:r>
              <a:rPr lang="zh-CN" altLang="en-US" sz="2400" dirty="0" smtClean="0">
                <a:solidFill>
                  <a:schemeClr val="tx1"/>
                </a:solidFill>
                <a:effectLst>
                  <a:outerShdw blurRad="38100" dist="25400" dir="5400000" algn="ctr" rotWithShape="0">
                    <a:srgbClr val="6E747A">
                      <a:alpha val="43000"/>
                    </a:srgbClr>
                  </a:outerShdw>
                </a:effectLst>
                <a:sym typeface="+mn-ea"/>
              </a:rPr>
              <a:t>申报期起可一次性申请退还存量留抵税额</a:t>
            </a:r>
          </a:p>
          <a:p>
            <a:pPr marL="285750" indent="-285750" fontAlgn="auto">
              <a:lnSpc>
                <a:spcPct val="150000"/>
              </a:lnSpc>
              <a:buFont typeface="Arial" panose="020B0604020202020204" pitchFamily="34" charset="0"/>
              <a:buChar char="•"/>
            </a:pPr>
            <a:r>
              <a:rPr lang="zh-CN" altLang="en-US" sz="2400" dirty="0" smtClean="0">
                <a:solidFill>
                  <a:schemeClr val="tx1"/>
                </a:solidFill>
                <a:effectLst>
                  <a:outerShdw blurRad="38100" dist="25400" dir="5400000" algn="ctr" rotWithShape="0">
                    <a:srgbClr val="6E747A">
                      <a:alpha val="43000"/>
                    </a:srgbClr>
                  </a:outerShdw>
                </a:effectLst>
                <a:sym typeface="+mn-ea"/>
              </a:rPr>
              <a:t>特定行业中的</a:t>
            </a:r>
            <a:r>
              <a:rPr lang="zh-CN" altLang="en-US" sz="2400" dirty="0" smtClean="0">
                <a:solidFill>
                  <a:schemeClr val="tx1"/>
                </a:solidFill>
                <a:effectLst>
                  <a:outerShdw blurRad="38100" dist="25400" dir="5400000" algn="ctr" rotWithShape="0">
                    <a:srgbClr val="6E747A">
                      <a:alpha val="43000"/>
                    </a:srgbClr>
                  </a:outerShdw>
                </a:effectLst>
              </a:rPr>
              <a:t>大型企业自2022年10月</a:t>
            </a:r>
            <a:r>
              <a:rPr lang="zh-CN" altLang="en-US" sz="2400" dirty="0" smtClean="0">
                <a:solidFill>
                  <a:schemeClr val="tx1"/>
                </a:solidFill>
                <a:effectLst>
                  <a:outerShdw blurRad="38100" dist="25400" dir="5400000" algn="ctr" rotWithShape="0">
                    <a:srgbClr val="6E747A">
                      <a:alpha val="43000"/>
                    </a:srgbClr>
                  </a:outerShdw>
                </a:effectLst>
                <a:sym typeface="+mn-ea"/>
              </a:rPr>
              <a:t>申报期起可一次性申请退还存量留抵税额</a:t>
            </a:r>
          </a:p>
          <a:p>
            <a:pPr marL="285750" indent="-285750">
              <a:buFont typeface="Arial" panose="020B0604020202020204" pitchFamily="34" charset="0"/>
              <a:buChar char="•"/>
            </a:pPr>
            <a:endParaRPr lang="zh-CN" altLang="en-US" sz="2400" dirty="0">
              <a:solidFill>
                <a:schemeClr val="tx1"/>
              </a:solidFill>
              <a:effectLst>
                <a:outerShdw blurRad="38100" dist="25400" dir="5400000" algn="ctr" rotWithShape="0">
                  <a:srgbClr val="6E747A">
                    <a:alpha val="43000"/>
                  </a:srgbClr>
                </a:outerShdw>
              </a:effectLst>
            </a:endParaRPr>
          </a:p>
        </p:txBody>
      </p:sp>
      <p:pic>
        <p:nvPicPr>
          <p:cNvPr id="9"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a:xfrm>
            <a:off x="669924" y="1"/>
            <a:ext cx="10850563" cy="1028699"/>
          </a:xfrm>
          <a:prstGeom prst="rect">
            <a:avLst/>
          </a:prstGeom>
        </p:spPr>
        <p:txBody>
          <a:bodyPr vert="horz" lIns="90000" tIns="46800" rIns="90000" bIns="46800" rtlCol="0" anchor="b" anchorCtr="0">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000" b="1" i="0" u="none" strike="noStrike" kern="1200" cap="none" spc="300" normalizeH="0" baseline="0" noProof="0" dirty="0" smtClean="0">
                <a:ln>
                  <a:noFill/>
                </a:ln>
                <a:solidFill>
                  <a:srgbClr val="262626"/>
                </a:solidFill>
                <a:effectLst/>
                <a:uLnTx/>
                <a:uFillTx/>
                <a:latin typeface="+mn-ea"/>
                <a:ea typeface="+mn-ea"/>
                <a:cs typeface="+mj-cs"/>
                <a:sym typeface="+mn-ea"/>
              </a:rPr>
              <a:t>留抵退税申请时间</a:t>
            </a:r>
            <a:endParaRPr kumimoji="0" lang="zh-CN" altLang="en-US" sz="4000" b="1" i="0" u="none" strike="noStrike" kern="1200" cap="none" spc="300" normalizeH="0" baseline="0" noProof="0" dirty="0">
              <a:ln>
                <a:noFill/>
              </a:ln>
              <a:solidFill>
                <a:srgbClr val="262626"/>
              </a:solidFill>
              <a:effectLst/>
              <a:uLnTx/>
              <a:uFillTx/>
              <a:latin typeface="+mn-ea"/>
              <a:ea typeface="+mn-ea"/>
              <a:cs typeface="+mj-cs"/>
            </a:endParaRPr>
          </a:p>
        </p:txBody>
      </p:sp>
      <p:sp>
        <p:nvSpPr>
          <p:cNvPr id="11" name="灯片编号占位符 3"/>
          <p:cNvSpPr>
            <a:spLocks noGrp="1"/>
          </p:cNvSpPr>
          <p:nvPr>
            <p:ph type="sldNum" sz="quarter" idx="12"/>
          </p:nvPr>
        </p:nvSpPr>
        <p:spPr>
          <a:xfrm>
            <a:off x="8610599" y="6235700"/>
            <a:ext cx="2909888" cy="206381"/>
          </a:xfrm>
        </p:spPr>
        <p:txBody>
          <a:bodyPr>
            <a:normAutofit fontScale="92500" lnSpcReduction="20000"/>
          </a:bodyPr>
          <a:lstStyle/>
          <a:p>
            <a:fld id="{5DD3DB80-B894-403A-B48E-6FDC1A72010E}" type="slidenum">
              <a:rPr lang="zh-CN" altLang="en-US" smtClean="0">
                <a:latin typeface="+mn-ea"/>
              </a:rPr>
              <a:pPr/>
              <a:t>28</a:t>
            </a:fld>
            <a:endParaRPr lang="zh-CN" altLang="en-US">
              <a:latin typeface="+mn-ea"/>
            </a:endParaRPr>
          </a:p>
        </p:txBody>
      </p:sp>
      <p:sp>
        <p:nvSpPr>
          <p:cNvPr id="12" name="文本框 2"/>
          <p:cNvSpPr txBox="1"/>
          <p:nvPr/>
        </p:nvSpPr>
        <p:spPr>
          <a:xfrm>
            <a:off x="1006475" y="1319921"/>
            <a:ext cx="9890125" cy="4615815"/>
          </a:xfrm>
          <a:prstGeom prst="rect">
            <a:avLst/>
          </a:prstGeom>
          <a:noFill/>
        </p:spPr>
        <p:txBody>
          <a:bodyPr wrap="square" rtlCol="0">
            <a:spAutoFit/>
          </a:bodyPr>
          <a:lstStyle/>
          <a:p>
            <a:pPr fontAlgn="auto">
              <a:lnSpc>
                <a:spcPct val="150000"/>
              </a:lnSpc>
            </a:pPr>
            <a:r>
              <a:rPr lang="en-US" altLang="zh-CN" dirty="0">
                <a:latin typeface="+mn-ea"/>
                <a:ea typeface="+mn-ea"/>
              </a:rPr>
              <a:t>    </a:t>
            </a:r>
            <a:r>
              <a:rPr lang="en-US" altLang="zh-CN" sz="2000" dirty="0">
                <a:latin typeface="+mn-ea"/>
                <a:ea typeface="+mn-ea"/>
              </a:rPr>
              <a:t>  </a:t>
            </a:r>
            <a:r>
              <a:rPr lang="zh-CN" altLang="en-US" sz="2000" dirty="0">
                <a:latin typeface="+mn-ea"/>
                <a:ea typeface="+mn-ea"/>
              </a:rPr>
              <a:t>例：某制造业等行业</a:t>
            </a:r>
            <a:r>
              <a:rPr lang="zh-CN" altLang="en-US" sz="2000" dirty="0">
                <a:solidFill>
                  <a:srgbClr val="FF0000"/>
                </a:solidFill>
                <a:latin typeface="+mn-ea"/>
                <a:ea typeface="+mn-ea"/>
              </a:rPr>
              <a:t>中型</a:t>
            </a:r>
            <a:r>
              <a:rPr lang="zh-CN" altLang="en-US" sz="2000" dirty="0">
                <a:latin typeface="+mn-ea"/>
                <a:ea typeface="+mn-ea"/>
              </a:rPr>
              <a:t>企业，所属2019年3月31日的期末留抵税额为100万元，所属2022年5月31日的期末留抵税额为120万元，在2022年6月纳税申报期暂时只允许申请退还增量留抵退税20万元 (=120-100)，存量留抵税额100万元暂不允许退还；</a:t>
            </a:r>
          </a:p>
          <a:p>
            <a:pPr fontAlgn="auto">
              <a:lnSpc>
                <a:spcPct val="150000"/>
              </a:lnSpc>
            </a:pPr>
            <a:r>
              <a:rPr lang="zh-CN" altLang="en-US" sz="2000" dirty="0">
                <a:latin typeface="+mn-ea"/>
                <a:ea typeface="+mn-ea"/>
              </a:rPr>
              <a:t>        如所属2022年6月30日期末留抵税额为130万元，该纳税人2022年7月纳税申报期，可以同时申请退还存量留抵税额为100万元与增量留抵税额30万元 （=130-100）；</a:t>
            </a:r>
          </a:p>
          <a:p>
            <a:pPr fontAlgn="auto">
              <a:lnSpc>
                <a:spcPct val="150000"/>
              </a:lnSpc>
            </a:pPr>
            <a:r>
              <a:rPr lang="zh-CN" altLang="en-US" sz="2000" dirty="0">
                <a:latin typeface="+mn-ea"/>
                <a:ea typeface="+mn-ea"/>
              </a:rPr>
              <a:t>       如所属2022年10月31日期末留抵税额为150万元，且2022年7月以后未缴回已退的存量留抵税额100万元，</a:t>
            </a:r>
            <a:r>
              <a:rPr lang="zh-CN" altLang="en-US" sz="2000" dirty="0">
                <a:latin typeface="+mn-ea"/>
                <a:ea typeface="+mn-ea"/>
                <a:sym typeface="+mn-ea"/>
              </a:rPr>
              <a:t>在2022年11月纳税申报期，</a:t>
            </a:r>
            <a:r>
              <a:rPr lang="zh-CN" altLang="en-US" sz="2000" dirty="0">
                <a:latin typeface="+mn-ea"/>
                <a:ea typeface="+mn-ea"/>
              </a:rPr>
              <a:t>该纳税人可申请退还增量留抵税额为150万元（</a:t>
            </a:r>
            <a:r>
              <a:rPr lang="en-US" altLang="zh-CN" sz="2000" dirty="0">
                <a:latin typeface="+mn-ea"/>
                <a:ea typeface="+mn-ea"/>
              </a:rPr>
              <a:t>=150-0</a:t>
            </a:r>
            <a:r>
              <a:rPr lang="zh-CN" altLang="en-US" sz="2000" dirty="0">
                <a:latin typeface="+mn-ea"/>
                <a:ea typeface="+mn-ea"/>
              </a:rPr>
              <a:t>），可退的存量留抵税额为零。</a:t>
            </a:r>
            <a:endParaRPr lang="zh-CN" altLang="en-US" b="1" dirty="0">
              <a:latin typeface="+mn-ea"/>
              <a:ea typeface="+mn-ea"/>
            </a:endParaRPr>
          </a:p>
          <a:p>
            <a:pPr fontAlgn="auto">
              <a:lnSpc>
                <a:spcPct val="150000"/>
              </a:lnSpc>
            </a:pPr>
            <a:endParaRPr lang="zh-CN" altLang="en-US" b="1" dirty="0">
              <a:latin typeface="+mn-ea"/>
              <a:ea typeface="+mn-ea"/>
            </a:endParaRPr>
          </a:p>
          <a:p>
            <a:pPr fontAlgn="auto">
              <a:lnSpc>
                <a:spcPct val="150000"/>
              </a:lnSpc>
            </a:pPr>
            <a:r>
              <a:rPr lang="zh-CN" altLang="en-US" dirty="0">
                <a:latin typeface="+mn-ea"/>
                <a:ea typeface="+mn-ea"/>
              </a:rPr>
              <a:t>  </a:t>
            </a:r>
          </a:p>
        </p:txBody>
      </p:sp>
      <p:pic>
        <p:nvPicPr>
          <p:cNvPr id="5"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txBox="1">
            <a:spLocks/>
          </p:cNvSpPr>
          <p:nvPr/>
        </p:nvSpPr>
        <p:spPr>
          <a:xfrm>
            <a:off x="669924" y="1"/>
            <a:ext cx="10850563" cy="1028699"/>
          </a:xfrm>
          <a:prstGeom prst="rect">
            <a:avLst/>
          </a:prstGeom>
        </p:spPr>
        <p:txBody>
          <a:bodyPr vert="horz" lIns="90000" tIns="46800" rIns="90000" bIns="46800" rtlCol="0" anchor="b" anchorCtr="0">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000" b="1" i="0" u="none" strike="noStrike" kern="1200" cap="none" spc="300" normalizeH="0" baseline="0" noProof="0" dirty="0" smtClean="0">
                <a:ln>
                  <a:noFill/>
                </a:ln>
                <a:solidFill>
                  <a:srgbClr val="262626"/>
                </a:solidFill>
                <a:effectLst/>
                <a:uLnTx/>
                <a:uFillTx/>
                <a:latin typeface="+mn-ea"/>
                <a:ea typeface="+mn-ea"/>
                <a:cs typeface="+mj-cs"/>
                <a:sym typeface="+mn-ea"/>
              </a:rPr>
              <a:t>留抵退税申请时间</a:t>
            </a:r>
            <a:endParaRPr kumimoji="0" lang="zh-CN" altLang="en-US" sz="4000" b="1" i="0" u="none" strike="noStrike" kern="1200" cap="none" spc="300" normalizeH="0" baseline="0" noProof="0" dirty="0">
              <a:ln>
                <a:noFill/>
              </a:ln>
              <a:solidFill>
                <a:srgbClr val="262626"/>
              </a:solidFill>
              <a:effectLst/>
              <a:uLnTx/>
              <a:uFillTx/>
              <a:latin typeface="+mn-ea"/>
              <a:ea typeface="+mn-ea"/>
              <a:cs typeface="+mj-cs"/>
            </a:endParaRPr>
          </a:p>
        </p:txBody>
      </p:sp>
      <p:sp>
        <p:nvSpPr>
          <p:cNvPr id="12" name="灯片编号占位符 3"/>
          <p:cNvSpPr>
            <a:spLocks noGrp="1"/>
          </p:cNvSpPr>
          <p:nvPr>
            <p:ph type="sldNum" sz="quarter" idx="12"/>
          </p:nvPr>
        </p:nvSpPr>
        <p:spPr>
          <a:xfrm>
            <a:off x="8610599" y="6235700"/>
            <a:ext cx="2909888" cy="206381"/>
          </a:xfrm>
        </p:spPr>
        <p:txBody>
          <a:bodyPr>
            <a:normAutofit fontScale="92500" lnSpcReduction="20000"/>
          </a:bodyPr>
          <a:lstStyle/>
          <a:p>
            <a:fld id="{5DD3DB80-B894-403A-B48E-6FDC1A72010E}" type="slidenum">
              <a:rPr lang="zh-CN" altLang="en-US" smtClean="0">
                <a:latin typeface="+mn-ea"/>
              </a:rPr>
              <a:pPr/>
              <a:t>29</a:t>
            </a:fld>
            <a:endParaRPr lang="zh-CN" altLang="en-US">
              <a:latin typeface="+mn-ea"/>
            </a:endParaRPr>
          </a:p>
        </p:txBody>
      </p:sp>
      <p:grpSp>
        <p:nvGrpSpPr>
          <p:cNvPr id="2" name="0cd64ff8-5b4f-4f51-8f73-e86e732b14d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675175" y="1586591"/>
            <a:ext cx="10537987" cy="4855310"/>
            <a:chOff x="682795" y="1586591"/>
            <a:chExt cx="10537987" cy="4855310"/>
          </a:xfrm>
        </p:grpSpPr>
        <p:grpSp>
          <p:nvGrpSpPr>
            <p:cNvPr id="3" name="ïśḻíḑè"/>
            <p:cNvGrpSpPr/>
            <p:nvPr/>
          </p:nvGrpSpPr>
          <p:grpSpPr>
            <a:xfrm>
              <a:off x="682795" y="1933595"/>
              <a:ext cx="3798000" cy="1412826"/>
              <a:chOff x="668858" y="1933595"/>
              <a:chExt cx="3798000" cy="1412826"/>
            </a:xfrm>
          </p:grpSpPr>
          <p:sp>
            <p:nvSpPr>
              <p:cNvPr id="41" name="iṥḷíḓé"/>
              <p:cNvSpPr txBox="1"/>
              <p:nvPr/>
            </p:nvSpPr>
            <p:spPr>
              <a:xfrm>
                <a:off x="668858" y="1933595"/>
                <a:ext cx="3798000" cy="323165"/>
              </a:xfrm>
              <a:prstGeom prst="rect">
                <a:avLst/>
              </a:prstGeom>
              <a:noFill/>
            </p:spPr>
            <p:txBody>
              <a:bodyPr wrap="none">
                <a:noAutofit/>
              </a:bodyPr>
              <a:lstStyle/>
              <a:p>
                <a:pPr algn="r"/>
                <a:r>
                  <a:rPr lang="zh-CN" altLang="de-DE" sz="2800" b="1" dirty="0">
                    <a:latin typeface="+mn-ea"/>
                    <a:ea typeface="+mn-ea"/>
                  </a:rPr>
                  <a:t>一般规定</a:t>
                </a:r>
              </a:p>
            </p:txBody>
          </p:sp>
          <p:sp>
            <p:nvSpPr>
              <p:cNvPr id="42" name="í$ḻïḋé"/>
              <p:cNvSpPr txBox="1"/>
              <p:nvPr/>
            </p:nvSpPr>
            <p:spPr>
              <a:xfrm>
                <a:off x="678725" y="2318356"/>
                <a:ext cx="3773805" cy="1028065"/>
              </a:xfrm>
              <a:prstGeom prst="rect">
                <a:avLst/>
              </a:prstGeom>
              <a:noFill/>
            </p:spPr>
            <p:txBody>
              <a:bodyPr wrap="square" lIns="90000" tIns="46800" rIns="90000" bIns="46800" anchor="ctr" anchorCtr="0">
                <a:normAutofit/>
              </a:bodyPr>
              <a:lstStyle/>
              <a:p>
                <a:pPr marL="171450" indent="-171450" algn="l">
                  <a:lnSpc>
                    <a:spcPct val="150000"/>
                  </a:lnSpc>
                  <a:buFont typeface="Arial" panose="020B0604020202020204" pitchFamily="34" charset="0"/>
                  <a:buChar char="•"/>
                </a:pPr>
                <a:r>
                  <a:rPr lang="en-US" altLang="zh-CN" sz="2000" dirty="0">
                    <a:latin typeface="+mn-ea"/>
                    <a:ea typeface="+mn-ea"/>
                  </a:rPr>
                  <a:t>在纳税</a:t>
                </a:r>
                <a:r>
                  <a:rPr lang="en-US" altLang="zh-CN" sz="2000" dirty="0">
                    <a:solidFill>
                      <a:srgbClr val="FF0000"/>
                    </a:solidFill>
                    <a:latin typeface="+mn-ea"/>
                    <a:ea typeface="+mn-ea"/>
                  </a:rPr>
                  <a:t>申报期内</a:t>
                </a:r>
                <a:r>
                  <a:rPr lang="en-US" altLang="zh-CN" sz="2000" dirty="0">
                    <a:latin typeface="+mn-ea"/>
                    <a:ea typeface="+mn-ea"/>
                  </a:rPr>
                  <a:t>，完成当期增值税纳税申报后</a:t>
                </a:r>
              </a:p>
            </p:txBody>
          </p:sp>
        </p:grpSp>
        <p:grpSp>
          <p:nvGrpSpPr>
            <p:cNvPr id="4" name="î$líḑê"/>
            <p:cNvGrpSpPr/>
            <p:nvPr/>
          </p:nvGrpSpPr>
          <p:grpSpPr>
            <a:xfrm>
              <a:off x="7422782" y="1586591"/>
              <a:ext cx="3798000" cy="932802"/>
              <a:chOff x="7523675" y="1663572"/>
              <a:chExt cx="3798000" cy="932802"/>
            </a:xfrm>
          </p:grpSpPr>
          <p:sp>
            <p:nvSpPr>
              <p:cNvPr id="39" name="íŝľïḍe"/>
              <p:cNvSpPr txBox="1"/>
              <p:nvPr/>
            </p:nvSpPr>
            <p:spPr>
              <a:xfrm>
                <a:off x="7523675" y="1663572"/>
                <a:ext cx="3798000" cy="323165"/>
              </a:xfrm>
              <a:prstGeom prst="rect">
                <a:avLst/>
              </a:prstGeom>
              <a:noFill/>
            </p:spPr>
            <p:txBody>
              <a:bodyPr wrap="none">
                <a:noAutofit/>
              </a:bodyPr>
              <a:lstStyle/>
              <a:p>
                <a:pPr algn="l"/>
                <a:r>
                  <a:rPr lang="de-DE" altLang="zh-CN" sz="2400" b="1" dirty="0">
                    <a:latin typeface="+mn-ea"/>
                    <a:ea typeface="+mn-ea"/>
                  </a:rPr>
                  <a:t>2022年4月至6月</a:t>
                </a:r>
              </a:p>
            </p:txBody>
          </p:sp>
          <p:sp>
            <p:nvSpPr>
              <p:cNvPr id="40" name="íṥļïďe"/>
              <p:cNvSpPr txBox="1"/>
              <p:nvPr/>
            </p:nvSpPr>
            <p:spPr>
              <a:xfrm>
                <a:off x="7523675" y="1986738"/>
                <a:ext cx="3798000" cy="609636"/>
              </a:xfrm>
              <a:prstGeom prst="rect">
                <a:avLst/>
              </a:prstGeom>
              <a:noFill/>
            </p:spPr>
            <p:txBody>
              <a:bodyPr wrap="square" lIns="90000" tIns="46800" rIns="90000" bIns="46800" anchor="ctr" anchorCtr="0">
                <a:normAutofit/>
              </a:bodyPr>
              <a:lstStyle/>
              <a:p>
                <a:pPr marL="171450" indent="-171450">
                  <a:lnSpc>
                    <a:spcPct val="150000"/>
                  </a:lnSpc>
                  <a:buFont typeface="Arial" panose="020B0604020202020204" pitchFamily="34" charset="0"/>
                  <a:buChar char="•"/>
                </a:pPr>
                <a:r>
                  <a:rPr lang="en-US" altLang="zh-CN" sz="2000" dirty="0">
                    <a:latin typeface="+mn-ea"/>
                    <a:ea typeface="+mn-ea"/>
                  </a:rPr>
                  <a:t>延长至每月</a:t>
                </a:r>
                <a:r>
                  <a:rPr lang="en-US" altLang="zh-CN" sz="2000" dirty="0">
                    <a:solidFill>
                      <a:srgbClr val="FF0000"/>
                    </a:solidFill>
                    <a:latin typeface="+mn-ea"/>
                    <a:ea typeface="+mn-ea"/>
                  </a:rPr>
                  <a:t>最后一个工作日</a:t>
                </a:r>
              </a:p>
            </p:txBody>
          </p:sp>
        </p:grpSp>
        <p:sp>
          <p:nvSpPr>
            <p:cNvPr id="17" name="ïś1îḍê"/>
            <p:cNvSpPr txBox="1"/>
            <p:nvPr/>
          </p:nvSpPr>
          <p:spPr>
            <a:xfrm>
              <a:off x="6800703" y="5366846"/>
              <a:ext cx="4266565" cy="1075055"/>
            </a:xfrm>
            <a:prstGeom prst="rect">
              <a:avLst/>
            </a:prstGeom>
            <a:noFill/>
          </p:spPr>
          <p:txBody>
            <a:bodyPr wrap="square" lIns="90000" tIns="46800" rIns="90000" bIns="46800" anchor="ctr" anchorCtr="0">
              <a:normAutofit/>
            </a:bodyPr>
            <a:lstStyle/>
            <a:p>
              <a:pPr marL="171450" indent="-171450">
                <a:lnSpc>
                  <a:spcPct val="150000"/>
                </a:lnSpc>
                <a:buFont typeface="Arial" panose="020B0604020202020204" pitchFamily="34" charset="0"/>
                <a:buChar char="•"/>
              </a:pPr>
              <a:r>
                <a:rPr lang="en-US" altLang="de-DE" sz="2000" dirty="0">
                  <a:latin typeface="+mn-ea"/>
                  <a:ea typeface="+mn-ea"/>
                  <a:sym typeface="+mn-ea"/>
                </a:rPr>
                <a:t>2022</a:t>
              </a:r>
              <a:r>
                <a:rPr lang="zh-CN" altLang="en-US" sz="2000" dirty="0">
                  <a:latin typeface="+mn-ea"/>
                  <a:ea typeface="+mn-ea"/>
                  <a:sym typeface="+mn-ea"/>
                </a:rPr>
                <a:t>年</a:t>
              </a:r>
              <a:r>
                <a:rPr lang="en-US" altLang="zh-CN" sz="2000" dirty="0">
                  <a:latin typeface="+mn-ea"/>
                  <a:ea typeface="+mn-ea"/>
                  <a:sym typeface="+mn-ea"/>
                </a:rPr>
                <a:t>4</a:t>
              </a:r>
              <a:r>
                <a:rPr lang="zh-CN" altLang="en-US" sz="2000" dirty="0">
                  <a:latin typeface="+mn-ea"/>
                  <a:ea typeface="+mn-ea"/>
                  <a:sym typeface="+mn-ea"/>
                </a:rPr>
                <a:t>至</a:t>
              </a:r>
              <a:r>
                <a:rPr lang="en-US" altLang="zh-CN" sz="2000" dirty="0">
                  <a:latin typeface="+mn-ea"/>
                  <a:ea typeface="+mn-ea"/>
                  <a:sym typeface="+mn-ea"/>
                </a:rPr>
                <a:t>6</a:t>
              </a:r>
              <a:r>
                <a:rPr lang="zh-CN" altLang="en-US" sz="2000" dirty="0">
                  <a:latin typeface="+mn-ea"/>
                  <a:ea typeface="+mn-ea"/>
                  <a:sym typeface="+mn-ea"/>
                </a:rPr>
                <a:t>月延长申请期限的规定，适用于</a:t>
              </a:r>
              <a:r>
                <a:rPr lang="zh-CN" altLang="en-US" sz="2000" dirty="0">
                  <a:solidFill>
                    <a:srgbClr val="FF0000"/>
                  </a:solidFill>
                  <a:latin typeface="+mn-ea"/>
                  <a:ea typeface="+mn-ea"/>
                  <a:sym typeface="+mn-ea"/>
                </a:rPr>
                <a:t>所有留抵退税企业</a:t>
              </a:r>
              <a:endParaRPr lang="zh-CN" altLang="en-US" sz="2000" b="1" dirty="0">
                <a:latin typeface="+mn-ea"/>
                <a:ea typeface="+mn-ea"/>
              </a:endParaRPr>
            </a:p>
            <a:p>
              <a:pPr indent="0">
                <a:lnSpc>
                  <a:spcPct val="150000"/>
                </a:lnSpc>
                <a:buFont typeface="Arial" panose="020B0604020202020204" pitchFamily="34" charset="0"/>
                <a:buNone/>
              </a:pPr>
              <a:endParaRPr lang="en-US" altLang="zh-CN" sz="2000" dirty="0">
                <a:latin typeface="+mn-ea"/>
                <a:ea typeface="+mn-ea"/>
              </a:endParaRPr>
            </a:p>
          </p:txBody>
        </p:sp>
        <p:grpSp>
          <p:nvGrpSpPr>
            <p:cNvPr id="5" name="iSļïdè"/>
            <p:cNvGrpSpPr/>
            <p:nvPr/>
          </p:nvGrpSpPr>
          <p:grpSpPr>
            <a:xfrm>
              <a:off x="5465023" y="2099009"/>
              <a:ext cx="2432204" cy="2432204"/>
              <a:chOff x="14382607" y="3858443"/>
              <a:chExt cx="4864408" cy="4864408"/>
            </a:xfrm>
          </p:grpSpPr>
          <p:sp>
            <p:nvSpPr>
              <p:cNvPr id="37" name="íṥḷîḋê"/>
              <p:cNvSpPr/>
              <p:nvPr/>
            </p:nvSpPr>
            <p:spPr>
              <a:xfrm>
                <a:off x="14791898" y="4248047"/>
                <a:ext cx="4144194" cy="4144194"/>
              </a:xfrm>
              <a:prstGeom prst="ellipse">
                <a:avLst/>
              </a:prstGeom>
              <a:solidFill>
                <a:schemeClr val="accent2">
                  <a:alpha val="80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mn-ea"/>
                </a:endParaRPr>
              </a:p>
            </p:txBody>
          </p:sp>
          <p:sp>
            <p:nvSpPr>
              <p:cNvPr id="38" name="íṧļïdè"/>
              <p:cNvSpPr/>
              <p:nvPr/>
            </p:nvSpPr>
            <p:spPr>
              <a:xfrm>
                <a:off x="14382607" y="3858443"/>
                <a:ext cx="4864408" cy="4864408"/>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mn-ea"/>
                </a:endParaRPr>
              </a:p>
            </p:txBody>
          </p:sp>
        </p:grpSp>
        <p:grpSp>
          <p:nvGrpSpPr>
            <p:cNvPr id="6" name="ïṧḷiďè"/>
            <p:cNvGrpSpPr/>
            <p:nvPr/>
          </p:nvGrpSpPr>
          <p:grpSpPr>
            <a:xfrm>
              <a:off x="5174069" y="3486405"/>
              <a:ext cx="1475152" cy="1475152"/>
              <a:chOff x="13800701" y="6633228"/>
              <a:chExt cx="2950304" cy="2950304"/>
            </a:xfrm>
          </p:grpSpPr>
          <p:sp>
            <p:nvSpPr>
              <p:cNvPr id="35" name="îṩľiďé"/>
              <p:cNvSpPr/>
              <p:nvPr/>
            </p:nvSpPr>
            <p:spPr>
              <a:xfrm>
                <a:off x="14047153" y="6850109"/>
                <a:ext cx="2513488" cy="2513488"/>
              </a:xfrm>
              <a:prstGeom prst="ellipse">
                <a:avLst/>
              </a:prstGeom>
              <a:solidFill>
                <a:schemeClr val="accent3">
                  <a:alpha val="80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mn-ea"/>
                </a:endParaRPr>
              </a:p>
            </p:txBody>
          </p:sp>
          <p:sp>
            <p:nvSpPr>
              <p:cNvPr id="36" name="i$ḷîḓè"/>
              <p:cNvSpPr/>
              <p:nvPr/>
            </p:nvSpPr>
            <p:spPr>
              <a:xfrm>
                <a:off x="13800701" y="6633228"/>
                <a:ext cx="2950304" cy="2950304"/>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mn-ea"/>
                </a:endParaRPr>
              </a:p>
            </p:txBody>
          </p:sp>
        </p:grpSp>
        <p:grpSp>
          <p:nvGrpSpPr>
            <p:cNvPr id="7" name="iṡḷiḑê"/>
            <p:cNvGrpSpPr/>
            <p:nvPr/>
          </p:nvGrpSpPr>
          <p:grpSpPr>
            <a:xfrm>
              <a:off x="4294775" y="2514922"/>
              <a:ext cx="2045469" cy="2045469"/>
              <a:chOff x="12042112" y="4690267"/>
              <a:chExt cx="4090937" cy="4090937"/>
            </a:xfrm>
          </p:grpSpPr>
          <p:sp>
            <p:nvSpPr>
              <p:cNvPr id="33" name="íś1ïdê"/>
              <p:cNvSpPr/>
              <p:nvPr/>
            </p:nvSpPr>
            <p:spPr>
              <a:xfrm>
                <a:off x="12384220" y="4995355"/>
                <a:ext cx="3485242" cy="3485242"/>
              </a:xfrm>
              <a:prstGeom prst="ellipse">
                <a:avLst/>
              </a:prstGeom>
              <a:solidFill>
                <a:schemeClr val="accent1">
                  <a:alpha val="80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mn-ea"/>
                </a:endParaRPr>
              </a:p>
            </p:txBody>
          </p:sp>
          <p:sp>
            <p:nvSpPr>
              <p:cNvPr id="34" name="îŝľîḑê"/>
              <p:cNvSpPr/>
              <p:nvPr/>
            </p:nvSpPr>
            <p:spPr>
              <a:xfrm>
                <a:off x="12042112" y="4690267"/>
                <a:ext cx="4090937" cy="4090937"/>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mn-ea"/>
                </a:endParaRPr>
              </a:p>
            </p:txBody>
          </p:sp>
        </p:grpSp>
        <p:cxnSp>
          <p:nvCxnSpPr>
            <p:cNvPr id="23" name="直接连接符 22"/>
            <p:cNvCxnSpPr/>
            <p:nvPr/>
          </p:nvCxnSpPr>
          <p:spPr>
            <a:xfrm flipH="1">
              <a:off x="6795135" y="1973438"/>
              <a:ext cx="583563" cy="1171813"/>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íŝlïḍe"/>
            <p:cNvSpPr/>
            <p:nvPr/>
          </p:nvSpPr>
          <p:spPr>
            <a:xfrm>
              <a:off x="7330730" y="1950109"/>
              <a:ext cx="95935" cy="95935"/>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mn-ea"/>
              </a:endParaRPr>
            </a:p>
          </p:txBody>
        </p:sp>
        <p:cxnSp>
          <p:nvCxnSpPr>
            <p:cNvPr id="25" name="直接连接符 24"/>
            <p:cNvCxnSpPr/>
            <p:nvPr/>
          </p:nvCxnSpPr>
          <p:spPr>
            <a:xfrm>
              <a:off x="4467052" y="2380938"/>
              <a:ext cx="738213" cy="96428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îšľiḍé"/>
            <p:cNvSpPr/>
            <p:nvPr/>
          </p:nvSpPr>
          <p:spPr>
            <a:xfrm>
              <a:off x="4411122" y="2311822"/>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mn-ea"/>
              </a:endParaRPr>
            </a:p>
          </p:txBody>
        </p:sp>
        <p:cxnSp>
          <p:nvCxnSpPr>
            <p:cNvPr id="27" name="直接连接符 26"/>
            <p:cNvCxnSpPr/>
            <p:nvPr/>
          </p:nvCxnSpPr>
          <p:spPr>
            <a:xfrm>
              <a:off x="6003230" y="4390000"/>
              <a:ext cx="738213" cy="964285"/>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íṣľíḑe"/>
            <p:cNvSpPr/>
            <p:nvPr/>
          </p:nvSpPr>
          <p:spPr>
            <a:xfrm>
              <a:off x="6699068" y="5306320"/>
              <a:ext cx="95935" cy="95935"/>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mn-ea"/>
              </a:endParaRPr>
            </a:p>
          </p:txBody>
        </p:sp>
        <p:sp>
          <p:nvSpPr>
            <p:cNvPr id="29" name="iṧḻîḋe"/>
            <p:cNvSpPr/>
            <p:nvPr/>
          </p:nvSpPr>
          <p:spPr>
            <a:xfrm>
              <a:off x="6382299" y="2971534"/>
              <a:ext cx="689794" cy="68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zh-CN" altLang="de-DE" dirty="0">
                  <a:solidFill>
                    <a:schemeClr val="accent1">
                      <a:lumMod val="100000"/>
                    </a:schemeClr>
                  </a:solidFill>
                  <a:latin typeface="+mn-ea"/>
                </a:rPr>
                <a:t>特殊</a:t>
              </a:r>
            </a:p>
            <a:p>
              <a:pPr algn="ctr"/>
              <a:r>
                <a:rPr lang="zh-CN" altLang="de-DE" dirty="0">
                  <a:solidFill>
                    <a:schemeClr val="accent1">
                      <a:lumMod val="100000"/>
                    </a:schemeClr>
                  </a:solidFill>
                  <a:latin typeface="+mn-ea"/>
                </a:rPr>
                <a:t>规定</a:t>
              </a:r>
            </a:p>
          </p:txBody>
        </p:sp>
        <p:sp>
          <p:nvSpPr>
            <p:cNvPr id="30" name="îṩḷîḋè"/>
            <p:cNvSpPr/>
            <p:nvPr/>
          </p:nvSpPr>
          <p:spPr>
            <a:xfrm>
              <a:off x="4955556" y="3147490"/>
              <a:ext cx="689794" cy="68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zh-CN" altLang="de-DE" dirty="0">
                  <a:solidFill>
                    <a:schemeClr val="accent1">
                      <a:lumMod val="100000"/>
                    </a:schemeClr>
                  </a:solidFill>
                  <a:latin typeface="+mn-ea"/>
                </a:rPr>
                <a:t>一般</a:t>
              </a:r>
            </a:p>
            <a:p>
              <a:pPr algn="ctr"/>
              <a:r>
                <a:rPr lang="zh-CN" altLang="de-DE" sz="1600" dirty="0">
                  <a:solidFill>
                    <a:schemeClr val="accent1">
                      <a:lumMod val="100000"/>
                    </a:schemeClr>
                  </a:solidFill>
                  <a:latin typeface="+mn-ea"/>
                </a:rPr>
                <a:t>规定</a:t>
              </a:r>
              <a:endParaRPr lang="zh-CN" altLang="de-DE" dirty="0">
                <a:solidFill>
                  <a:schemeClr val="accent1">
                    <a:lumMod val="100000"/>
                  </a:schemeClr>
                </a:solidFill>
                <a:latin typeface="+mn-ea"/>
              </a:endParaRPr>
            </a:p>
          </p:txBody>
        </p:sp>
        <p:sp>
          <p:nvSpPr>
            <p:cNvPr id="31" name="ïSḻîďe"/>
            <p:cNvSpPr/>
            <p:nvPr/>
          </p:nvSpPr>
          <p:spPr>
            <a:xfrm>
              <a:off x="5589679" y="3933229"/>
              <a:ext cx="689794" cy="68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zh-CN" altLang="de-DE" dirty="0">
                  <a:solidFill>
                    <a:schemeClr val="accent1">
                      <a:lumMod val="100000"/>
                    </a:schemeClr>
                  </a:solidFill>
                  <a:latin typeface="+mn-ea"/>
                </a:rPr>
                <a:t>适用</a:t>
              </a:r>
            </a:p>
            <a:p>
              <a:pPr algn="ctr"/>
              <a:r>
                <a:rPr lang="zh-CN" altLang="de-DE" sz="1600" dirty="0">
                  <a:solidFill>
                    <a:schemeClr val="accent1">
                      <a:lumMod val="100000"/>
                    </a:schemeClr>
                  </a:solidFill>
                  <a:latin typeface="+mn-ea"/>
                </a:rPr>
                <a:t>对象</a:t>
              </a:r>
              <a:endParaRPr lang="zh-CN" altLang="de-DE" dirty="0">
                <a:solidFill>
                  <a:schemeClr val="accent1">
                    <a:lumMod val="100000"/>
                  </a:schemeClr>
                </a:solidFill>
                <a:latin typeface="+mn-ea"/>
              </a:endParaRPr>
            </a:p>
          </p:txBody>
        </p:sp>
        <p:sp>
          <p:nvSpPr>
            <p:cNvPr id="32" name="í$ḻîdê"/>
            <p:cNvSpPr txBox="1"/>
            <p:nvPr/>
          </p:nvSpPr>
          <p:spPr>
            <a:xfrm>
              <a:off x="709342" y="3544180"/>
              <a:ext cx="5314438" cy="1468059"/>
            </a:xfrm>
            <a:prstGeom prst="rect">
              <a:avLst/>
            </a:prstGeom>
            <a:noFill/>
          </p:spPr>
          <p:txBody>
            <a:bodyPr wrap="square" lIns="90000" tIns="46800" rIns="90000" bIns="46800" rtlCol="0">
              <a:normAutofit/>
            </a:bodyPr>
            <a:lstStyle/>
            <a:p>
              <a:pPr algn="just">
                <a:lnSpc>
                  <a:spcPct val="150000"/>
                </a:lnSpc>
              </a:pPr>
              <a:endParaRPr lang="en-US" altLang="zh-CN" sz="1400" dirty="0">
                <a:latin typeface="+mn-ea"/>
                <a:ea typeface="+mn-ea"/>
              </a:endParaRPr>
            </a:p>
            <a:p>
              <a:pPr algn="just">
                <a:lnSpc>
                  <a:spcPct val="150000"/>
                </a:lnSpc>
              </a:pPr>
              <a:r>
                <a:rPr lang="en-US" altLang="zh-CN" sz="2400" b="1" dirty="0">
                  <a:latin typeface="+mn-ea"/>
                  <a:ea typeface="+mn-ea"/>
                </a:rPr>
                <a:t>每月申请期限</a:t>
              </a:r>
              <a:endParaRPr lang="en-US" altLang="zh-CN" sz="1700" b="1" dirty="0">
                <a:latin typeface="+mn-ea"/>
                <a:ea typeface="+mn-ea"/>
              </a:endParaRPr>
            </a:p>
            <a:p>
              <a:pPr algn="just">
                <a:lnSpc>
                  <a:spcPct val="150000"/>
                </a:lnSpc>
              </a:pPr>
              <a:endParaRPr lang="en-US" altLang="zh-CN" sz="1600" b="1" dirty="0">
                <a:latin typeface="+mn-ea"/>
                <a:ea typeface="+mn-ea"/>
              </a:endParaRPr>
            </a:p>
            <a:p>
              <a:pPr algn="just">
                <a:lnSpc>
                  <a:spcPct val="150000"/>
                </a:lnSpc>
              </a:pPr>
              <a:endParaRPr lang="en-US" sz="1600" b="1" dirty="0">
                <a:solidFill>
                  <a:schemeClr val="tx1">
                    <a:lumMod val="75000"/>
                    <a:lumOff val="25000"/>
                  </a:schemeClr>
                </a:solidFill>
                <a:latin typeface="+mn-ea"/>
                <a:ea typeface="+mn-ea"/>
              </a:endParaRPr>
            </a:p>
          </p:txBody>
        </p:sp>
      </p:grpSp>
      <p:pic>
        <p:nvPicPr>
          <p:cNvPr id="43" name="图片 2"/>
          <p:cNvPicPr>
            <a:picLocks noChangeAspect="1"/>
          </p:cNvPicPr>
          <p:nvPr/>
        </p:nvPicPr>
        <p:blipFill>
          <a:blip r:embed="rId4"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bwMode="auto">
          <a:xfrm>
            <a:off x="355600" y="360363"/>
            <a:ext cx="11329988" cy="554037"/>
            <a:chOff x="355600" y="359385"/>
            <a:chExt cx="11328400" cy="555015"/>
          </a:xfrm>
        </p:grpSpPr>
        <p:cxnSp>
          <p:nvCxnSpPr>
            <p:cNvPr id="5140" name="直接连接符 4"/>
            <p:cNvCxnSpPr>
              <a:cxnSpLocks noChangeShapeType="1"/>
            </p:cNvCxnSpPr>
            <p:nvPr/>
          </p:nvCxnSpPr>
          <p:spPr bwMode="auto">
            <a:xfrm>
              <a:off x="355600" y="914400"/>
              <a:ext cx="11328400" cy="0"/>
            </a:xfrm>
            <a:prstGeom prst="line">
              <a:avLst/>
            </a:prstGeom>
            <a:noFill/>
            <a:ln w="28575">
              <a:solidFill>
                <a:srgbClr val="7F7F7F"/>
              </a:solidFill>
              <a:round/>
            </a:ln>
          </p:spPr>
        </p:cxnSp>
        <p:sp>
          <p:nvSpPr>
            <p:cNvPr id="46" name="文本框 12"/>
            <p:cNvSpPr txBox="1">
              <a:spLocks noChangeArrowheads="1"/>
            </p:cNvSpPr>
            <p:nvPr/>
          </p:nvSpPr>
          <p:spPr bwMode="auto">
            <a:xfrm>
              <a:off x="725436" y="359385"/>
              <a:ext cx="3915813" cy="46277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r>
                <a:rPr lang="zh-CN" altLang="en-US" sz="2400" b="1" dirty="0" smtClean="0">
                  <a:solidFill>
                    <a:schemeClr val="bg1">
                      <a:lumMod val="50000"/>
                    </a:schemeClr>
                  </a:solidFill>
                  <a:latin typeface="微软雅黑" pitchFamily="34" charset="-122"/>
                  <a:ea typeface="微软雅黑" pitchFamily="34" charset="-122"/>
                </a:rPr>
                <a:t>政策依据</a:t>
              </a:r>
              <a:endParaRPr lang="zh-CN" altLang="en-US" sz="2400" b="1" dirty="0">
                <a:solidFill>
                  <a:schemeClr val="bg1">
                    <a:lumMod val="50000"/>
                  </a:schemeClr>
                </a:solidFill>
                <a:latin typeface="微软雅黑" pitchFamily="34" charset="-122"/>
                <a:ea typeface="微软雅黑" pitchFamily="34" charset="-122"/>
              </a:endParaRPr>
            </a:p>
          </p:txBody>
        </p:sp>
        <p:sp>
          <p:nvSpPr>
            <p:cNvPr id="3" name="等腰三角形 2"/>
            <p:cNvSpPr/>
            <p:nvPr/>
          </p:nvSpPr>
          <p:spPr>
            <a:xfrm rot="5400000">
              <a:off x="482335" y="488414"/>
              <a:ext cx="260810" cy="2253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grpSp>
      <p:sp>
        <p:nvSpPr>
          <p:cNvPr id="5123" name="文本框 5"/>
          <p:cNvSpPr txBox="1">
            <a:spLocks noChangeArrowheads="1"/>
          </p:cNvSpPr>
          <p:nvPr/>
        </p:nvSpPr>
        <p:spPr bwMode="auto">
          <a:xfrm>
            <a:off x="500380" y="1006475"/>
            <a:ext cx="11315700" cy="562783"/>
          </a:xfrm>
          <a:prstGeom prst="rect">
            <a:avLst/>
          </a:prstGeom>
          <a:noFill/>
          <a:ln w="9525">
            <a:noFill/>
            <a:miter lim="800000"/>
          </a:ln>
        </p:spPr>
        <p:txBody>
          <a:bodyPr wrap="square">
            <a:spAutoFit/>
          </a:bodyPr>
          <a:lstStyle/>
          <a:p>
            <a:pPr marL="285750" indent="-285750" fontAlgn="auto">
              <a:lnSpc>
                <a:spcPct val="200000"/>
              </a:lnSpc>
              <a:buFont typeface="Arial" panose="020B0604020202020204" pitchFamily="34" charset="0"/>
              <a:buChar char="•"/>
            </a:pPr>
            <a:r>
              <a:rPr lang="zh-CN" altLang="en-US" dirty="0">
                <a:effectLst>
                  <a:outerShdw blurRad="38100" dist="19050" dir="2700000" algn="tl" rotWithShape="0">
                    <a:schemeClr val="dk1">
                      <a:alpha val="40000"/>
                    </a:schemeClr>
                  </a:outerShdw>
                </a:effectLst>
                <a:latin typeface="微软雅黑" pitchFamily="34" charset="-122"/>
                <a:ea typeface="微软雅黑" pitchFamily="34" charset="-122"/>
                <a:sym typeface="+mn-ea"/>
              </a:rPr>
              <a:t>《关于进一步加大增值税期末留抵退税政策实施力度的公告》（财政部 税务总局公告2022年第14号）</a:t>
            </a:r>
            <a:endParaRPr lang="zh-CN" altLang="en-US" dirty="0">
              <a:latin typeface="微软雅黑" pitchFamily="34" charset="-122"/>
              <a:ea typeface="微软雅黑" pitchFamily="34" charset="-122"/>
            </a:endParaRPr>
          </a:p>
        </p:txBody>
      </p:sp>
      <p:sp>
        <p:nvSpPr>
          <p:cNvPr id="4" name="文本框 3"/>
          <p:cNvSpPr txBox="1"/>
          <p:nvPr/>
        </p:nvSpPr>
        <p:spPr>
          <a:xfrm>
            <a:off x="500380" y="1743710"/>
            <a:ext cx="10819765" cy="1476375"/>
          </a:xfrm>
          <a:prstGeom prst="rect">
            <a:avLst/>
          </a:prstGeom>
          <a:noFill/>
        </p:spPr>
        <p:txBody>
          <a:bodyPr wrap="square" rtlCol="0" anchor="t">
            <a:spAutoFit/>
          </a:bodyPr>
          <a:lstStyle/>
          <a:p>
            <a:pPr marL="285750" indent="-285750" fontAlgn="auto">
              <a:lnSpc>
                <a:spcPct val="200000"/>
              </a:lnSpc>
              <a:buFont typeface="Arial" panose="020B0604020202020204" pitchFamily="34" charset="0"/>
              <a:buChar char="•"/>
            </a:pPr>
            <a:r>
              <a:rPr lang="zh-CN" altLang="en-US" dirty="0">
                <a:effectLst>
                  <a:outerShdw blurRad="38100" dist="19050" dir="2700000" algn="tl" rotWithShape="0">
                    <a:schemeClr val="dk1">
                      <a:alpha val="40000"/>
                    </a:schemeClr>
                  </a:outerShdw>
                </a:effectLst>
                <a:latin typeface="微软雅黑" pitchFamily="34" charset="-122"/>
                <a:ea typeface="微软雅黑" pitchFamily="34" charset="-122"/>
                <a:sym typeface="+mn-ea"/>
              </a:rPr>
              <a:t>《关于进一步加大增值税期末留抵退税政策实施力度有关征管事项的公告》（国家税务总局公告</a:t>
            </a:r>
            <a:r>
              <a:rPr lang="zh-CN" altLang="en-US" dirty="0" smtClean="0">
                <a:effectLst>
                  <a:outerShdw blurRad="38100" dist="19050" dir="2700000" algn="tl" rotWithShape="0">
                    <a:schemeClr val="dk1">
                      <a:alpha val="40000"/>
                    </a:schemeClr>
                  </a:outerShdw>
                </a:effectLst>
                <a:latin typeface="微软雅黑" pitchFamily="34" charset="-122"/>
                <a:ea typeface="微软雅黑" pitchFamily="34" charset="-122"/>
                <a:sym typeface="+mn-ea"/>
              </a:rPr>
              <a:t>2022  年</a:t>
            </a:r>
            <a:r>
              <a:rPr lang="zh-CN" altLang="en-US" dirty="0">
                <a:effectLst>
                  <a:outerShdw blurRad="38100" dist="19050" dir="2700000" algn="tl" rotWithShape="0">
                    <a:schemeClr val="dk1">
                      <a:alpha val="40000"/>
                    </a:schemeClr>
                  </a:outerShdw>
                </a:effectLst>
                <a:latin typeface="微软雅黑" pitchFamily="34" charset="-122"/>
                <a:ea typeface="微软雅黑" pitchFamily="34" charset="-122"/>
                <a:sym typeface="+mn-ea"/>
              </a:rPr>
              <a:t>第4号）</a:t>
            </a:r>
            <a:endParaRPr lang="zh-CN" altLang="en-US" dirty="0">
              <a:solidFill>
                <a:schemeClr val="tx1"/>
              </a:solidFill>
              <a:effectLst>
                <a:outerShdw blurRad="38100" dist="19050" dir="2700000" algn="tl" rotWithShape="0">
                  <a:schemeClr val="dk1">
                    <a:alpha val="40000"/>
                  </a:schemeClr>
                </a:outerShdw>
              </a:effectLst>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pic>
        <p:nvPicPr>
          <p:cNvPr id="7" name="图片 6"/>
          <p:cNvPicPr>
            <a:picLocks noChangeAspect="1"/>
          </p:cNvPicPr>
          <p:nvPr/>
        </p:nvPicPr>
        <p:blipFill>
          <a:blip r:embed="rId3" cstate="print"/>
          <a:stretch>
            <a:fillRect/>
          </a:stretch>
        </p:blipFill>
        <p:spPr>
          <a:xfrm>
            <a:off x="2170137" y="2542881"/>
            <a:ext cx="8020528" cy="1712595"/>
          </a:xfrm>
          <a:prstGeom prst="rect">
            <a:avLst/>
          </a:prstGeom>
        </p:spPr>
      </p:pic>
      <p:pic>
        <p:nvPicPr>
          <p:cNvPr id="9" name="图片 8"/>
          <p:cNvPicPr>
            <a:picLocks noChangeAspect="1"/>
          </p:cNvPicPr>
          <p:nvPr/>
        </p:nvPicPr>
        <p:blipFill>
          <a:blip r:embed="rId4" cstate="print"/>
          <a:stretch>
            <a:fillRect/>
          </a:stretch>
        </p:blipFill>
        <p:spPr>
          <a:xfrm>
            <a:off x="2196514" y="4389901"/>
            <a:ext cx="8011355" cy="2072445"/>
          </a:xfrm>
          <a:prstGeom prst="rect">
            <a:avLst/>
          </a:prstGeom>
        </p:spPr>
      </p:pic>
      <p:pic>
        <p:nvPicPr>
          <p:cNvPr id="13" name="图片 2"/>
          <p:cNvPicPr>
            <a:picLocks noChangeAspect="1"/>
          </p:cNvPicPr>
          <p:nvPr/>
        </p:nvPicPr>
        <p:blipFill>
          <a:blip r:embed="rId5"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a:xfrm>
            <a:off x="669924" y="1"/>
            <a:ext cx="10850563" cy="1028699"/>
          </a:xfrm>
          <a:prstGeom prst="rect">
            <a:avLst/>
          </a:prstGeom>
        </p:spPr>
        <p:txBody>
          <a:bodyPr vert="horz" lIns="90000" tIns="46800" rIns="90000" bIns="46800" rtlCol="0" anchor="b"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4000" b="1" i="0" u="none" strike="noStrike" kern="1200" cap="none" spc="300" normalizeH="0" baseline="0" noProof="0" dirty="0" smtClean="0">
                <a:ln>
                  <a:noFill/>
                </a:ln>
                <a:solidFill>
                  <a:srgbClr val="262626"/>
                </a:solidFill>
                <a:effectLst/>
                <a:uLnTx/>
                <a:uFillTx/>
                <a:latin typeface="+mj-lt"/>
                <a:ea typeface="+mj-ea"/>
                <a:cs typeface="+mj-cs"/>
              </a:rPr>
              <a:t>留抵退税申请流程</a:t>
            </a:r>
            <a:endParaRPr kumimoji="0" lang="zh-CN" altLang="en-US" sz="4000" b="1" i="0" u="none" strike="noStrike" kern="1200" cap="none" spc="300" normalizeH="0" baseline="0" noProof="0" dirty="0">
              <a:ln>
                <a:noFill/>
              </a:ln>
              <a:solidFill>
                <a:srgbClr val="262626"/>
              </a:solidFill>
              <a:effectLst/>
              <a:uLnTx/>
              <a:uFillTx/>
              <a:latin typeface="+mj-lt"/>
              <a:ea typeface="+mj-ea"/>
              <a:cs typeface="+mj-cs"/>
            </a:endParaRPr>
          </a:p>
        </p:txBody>
      </p:sp>
      <p:sp>
        <p:nvSpPr>
          <p:cNvPr id="11" name="灯片编号占位符 3"/>
          <p:cNvSpPr>
            <a:spLocks noGrp="1"/>
          </p:cNvSpPr>
          <p:nvPr>
            <p:ph type="sldNum" sz="quarter" idx="12"/>
          </p:nvPr>
        </p:nvSpPr>
        <p:spPr>
          <a:xfrm>
            <a:off x="8610599" y="6235700"/>
            <a:ext cx="2909888" cy="206381"/>
          </a:xfrm>
        </p:spPr>
        <p:txBody>
          <a:bodyPr>
            <a:normAutofit fontScale="92500" lnSpcReduction="20000"/>
          </a:bodyPr>
          <a:lstStyle/>
          <a:p>
            <a:fld id="{5DD3DB80-B894-403A-B48E-6FDC1A72010E}" type="slidenum">
              <a:rPr lang="zh-CN" altLang="en-US" smtClean="0"/>
              <a:pPr/>
              <a:t>30</a:t>
            </a:fld>
            <a:endParaRPr lang="zh-CN" altLang="en-US"/>
          </a:p>
        </p:txBody>
      </p:sp>
      <p:grpSp>
        <p:nvGrpSpPr>
          <p:cNvPr id="2" name="59ef64ab-91d6-4a56-8f5b-88b77c2aa6b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911852" y="1134847"/>
            <a:ext cx="10614923" cy="5008778"/>
            <a:chOff x="911852" y="1134847"/>
            <a:chExt cx="10614923" cy="5008778"/>
          </a:xfrm>
        </p:grpSpPr>
        <p:sp>
          <p:nvSpPr>
            <p:cNvPr id="14" name="iṧḻiḋê"/>
            <p:cNvSpPr/>
            <p:nvPr/>
          </p:nvSpPr>
          <p:spPr bwMode="auto">
            <a:xfrm>
              <a:off x="6477383" y="1718220"/>
              <a:ext cx="5049392" cy="969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endParaRPr lang="en-US" altLang="zh-CN" sz="1600" dirty="0"/>
            </a:p>
          </p:txBody>
        </p:sp>
        <p:sp>
          <p:nvSpPr>
            <p:cNvPr id="15" name="iṣľïďê"/>
            <p:cNvSpPr txBox="1"/>
            <p:nvPr/>
          </p:nvSpPr>
          <p:spPr bwMode="auto">
            <a:xfrm>
              <a:off x="911852" y="1837084"/>
              <a:ext cx="5049392" cy="41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00000"/>
                </a:lnSpc>
                <a:spcBef>
                  <a:spcPct val="0"/>
                </a:spcBef>
                <a:buFontTx/>
                <a:buNone/>
              </a:pPr>
              <a:r>
                <a:rPr lang="en-US" altLang="zh-CN" sz="2400" b="1" dirty="0">
                  <a:latin typeface="+mn-ea"/>
                  <a:ea typeface="+mn-ea"/>
                </a:rPr>
                <a:t>电子税务局申请</a:t>
              </a:r>
              <a:r>
                <a:rPr lang="zh-CN" altLang="en-US" sz="2400" b="1" dirty="0">
                  <a:latin typeface="+mn-ea"/>
                  <a:ea typeface="+mn-ea"/>
                </a:rPr>
                <a:t>，</a:t>
              </a:r>
              <a:r>
                <a:rPr lang="en-US" altLang="zh-CN" sz="2400" b="1" dirty="0">
                  <a:latin typeface="+mn-ea"/>
                  <a:ea typeface="+mn-ea"/>
                </a:rPr>
                <a:t>表单预填</a:t>
              </a:r>
            </a:p>
          </p:txBody>
        </p:sp>
        <p:sp>
          <p:nvSpPr>
            <p:cNvPr id="20" name="ïśḻíḓê"/>
            <p:cNvSpPr/>
            <p:nvPr/>
          </p:nvSpPr>
          <p:spPr bwMode="auto">
            <a:xfrm>
              <a:off x="6380668" y="2845409"/>
              <a:ext cx="5049392" cy="969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en-US" altLang="zh-CN" sz="2000" b="1" dirty="0"/>
                <a:t>留抵退税申请数据预填功能</a:t>
              </a:r>
            </a:p>
            <a:p>
              <a:pPr marL="171450" indent="-171450">
                <a:lnSpc>
                  <a:spcPct val="150000"/>
                </a:lnSpc>
                <a:buFont typeface="Arial" panose="020B0604020202020204" pitchFamily="34" charset="0"/>
                <a:buChar char="•"/>
              </a:pPr>
              <a:r>
                <a:rPr lang="en-US" altLang="zh-CN" sz="2000" b="1" dirty="0"/>
                <a:t>预填规则跟电子税务局预填规则一致</a:t>
              </a:r>
            </a:p>
          </p:txBody>
        </p:sp>
        <p:sp>
          <p:nvSpPr>
            <p:cNvPr id="21" name="ïṡľîḑé"/>
            <p:cNvSpPr txBox="1"/>
            <p:nvPr/>
          </p:nvSpPr>
          <p:spPr bwMode="auto">
            <a:xfrm>
              <a:off x="5993806" y="1830066"/>
              <a:ext cx="5049392" cy="41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2400" b="1" dirty="0" smtClean="0">
                  <a:latin typeface="+mn-ea"/>
                  <a:ea typeface="+mn-ea"/>
                  <a:sym typeface="+mn-ea"/>
                </a:rPr>
                <a:t>办税服务厅</a:t>
              </a:r>
              <a:r>
                <a:rPr lang="en-US" altLang="zh-CN" sz="2400" b="1" dirty="0" err="1" smtClean="0">
                  <a:latin typeface="+mn-ea"/>
                  <a:ea typeface="+mn-ea"/>
                  <a:sym typeface="+mn-ea"/>
                </a:rPr>
                <a:t>申请</a:t>
              </a:r>
              <a:endParaRPr lang="en-US" altLang="zh-CN" sz="2400" b="1" dirty="0">
                <a:latin typeface="+mn-ea"/>
                <a:ea typeface="+mn-ea"/>
              </a:endParaRPr>
            </a:p>
          </p:txBody>
        </p:sp>
        <p:sp>
          <p:nvSpPr>
            <p:cNvPr id="24" name="iṣ1îḑé"/>
            <p:cNvSpPr/>
            <p:nvPr/>
          </p:nvSpPr>
          <p:spPr bwMode="auto">
            <a:xfrm>
              <a:off x="4847422" y="1767046"/>
              <a:ext cx="471197" cy="544464"/>
            </a:xfrm>
            <a:custGeom>
              <a:avLst/>
              <a:gdLst>
                <a:gd name="connsiteX0" fmla="*/ 382817 w 525077"/>
                <a:gd name="connsiteY0" fmla="*/ 436659 h 606722"/>
                <a:gd name="connsiteX1" fmla="*/ 409138 w 525077"/>
                <a:gd name="connsiteY1" fmla="*/ 462945 h 606722"/>
                <a:gd name="connsiteX2" fmla="*/ 382817 w 525077"/>
                <a:gd name="connsiteY2" fmla="*/ 489231 h 606722"/>
                <a:gd name="connsiteX3" fmla="*/ 356496 w 525077"/>
                <a:gd name="connsiteY3" fmla="*/ 462945 h 606722"/>
                <a:gd name="connsiteX4" fmla="*/ 382817 w 525077"/>
                <a:gd name="connsiteY4" fmla="*/ 436659 h 606722"/>
                <a:gd name="connsiteX5" fmla="*/ 145718 w 525077"/>
                <a:gd name="connsiteY5" fmla="*/ 436659 h 606722"/>
                <a:gd name="connsiteX6" fmla="*/ 172039 w 525077"/>
                <a:gd name="connsiteY6" fmla="*/ 462945 h 606722"/>
                <a:gd name="connsiteX7" fmla="*/ 145718 w 525077"/>
                <a:gd name="connsiteY7" fmla="*/ 489231 h 606722"/>
                <a:gd name="connsiteX8" fmla="*/ 119397 w 525077"/>
                <a:gd name="connsiteY8" fmla="*/ 462945 h 606722"/>
                <a:gd name="connsiteX9" fmla="*/ 145718 w 525077"/>
                <a:gd name="connsiteY9" fmla="*/ 436659 h 606722"/>
                <a:gd name="connsiteX10" fmla="*/ 382817 w 525077"/>
                <a:gd name="connsiteY10" fmla="*/ 122713 h 606722"/>
                <a:gd name="connsiteX11" fmla="*/ 409138 w 525077"/>
                <a:gd name="connsiteY11" fmla="*/ 149020 h 606722"/>
                <a:gd name="connsiteX12" fmla="*/ 409138 w 525077"/>
                <a:gd name="connsiteY12" fmla="*/ 359474 h 606722"/>
                <a:gd name="connsiteX13" fmla="*/ 382817 w 525077"/>
                <a:gd name="connsiteY13" fmla="*/ 385781 h 606722"/>
                <a:gd name="connsiteX14" fmla="*/ 356496 w 525077"/>
                <a:gd name="connsiteY14" fmla="*/ 359474 h 606722"/>
                <a:gd name="connsiteX15" fmla="*/ 356496 w 525077"/>
                <a:gd name="connsiteY15" fmla="*/ 149020 h 606722"/>
                <a:gd name="connsiteX16" fmla="*/ 382817 w 525077"/>
                <a:gd name="connsiteY16" fmla="*/ 122713 h 606722"/>
                <a:gd name="connsiteX17" fmla="*/ 145718 w 525077"/>
                <a:gd name="connsiteY17" fmla="*/ 122713 h 606722"/>
                <a:gd name="connsiteX18" fmla="*/ 172039 w 525077"/>
                <a:gd name="connsiteY18" fmla="*/ 149020 h 606722"/>
                <a:gd name="connsiteX19" fmla="*/ 172039 w 525077"/>
                <a:gd name="connsiteY19" fmla="*/ 359474 h 606722"/>
                <a:gd name="connsiteX20" fmla="*/ 145718 w 525077"/>
                <a:gd name="connsiteY20" fmla="*/ 385781 h 606722"/>
                <a:gd name="connsiteX21" fmla="*/ 119397 w 525077"/>
                <a:gd name="connsiteY21" fmla="*/ 359474 h 606722"/>
                <a:gd name="connsiteX22" fmla="*/ 119397 w 525077"/>
                <a:gd name="connsiteY22" fmla="*/ 149020 h 606722"/>
                <a:gd name="connsiteX23" fmla="*/ 145718 w 525077"/>
                <a:gd name="connsiteY23" fmla="*/ 122713 h 606722"/>
                <a:gd name="connsiteX24" fmla="*/ 289731 w 525077"/>
                <a:gd name="connsiteY24" fmla="*/ 52611 h 606722"/>
                <a:gd name="connsiteX25" fmla="*/ 289731 w 525077"/>
                <a:gd name="connsiteY25" fmla="*/ 554111 h 606722"/>
                <a:gd name="connsiteX26" fmla="*/ 474163 w 525077"/>
                <a:gd name="connsiteY26" fmla="*/ 554111 h 606722"/>
                <a:gd name="connsiteX27" fmla="*/ 474163 w 525077"/>
                <a:gd name="connsiteY27" fmla="*/ 52611 h 606722"/>
                <a:gd name="connsiteX28" fmla="*/ 52695 w 525077"/>
                <a:gd name="connsiteY28" fmla="*/ 52611 h 606722"/>
                <a:gd name="connsiteX29" fmla="*/ 52695 w 525077"/>
                <a:gd name="connsiteY29" fmla="*/ 554111 h 606722"/>
                <a:gd name="connsiteX30" fmla="*/ 237037 w 525077"/>
                <a:gd name="connsiteY30" fmla="*/ 554111 h 606722"/>
                <a:gd name="connsiteX31" fmla="*/ 237037 w 525077"/>
                <a:gd name="connsiteY31" fmla="*/ 52611 h 606722"/>
                <a:gd name="connsiteX32" fmla="*/ 26347 w 525077"/>
                <a:gd name="connsiteY32" fmla="*/ 0 h 606722"/>
                <a:gd name="connsiteX33" fmla="*/ 498730 w 525077"/>
                <a:gd name="connsiteY33" fmla="*/ 0 h 606722"/>
                <a:gd name="connsiteX34" fmla="*/ 525077 w 525077"/>
                <a:gd name="connsiteY34" fmla="*/ 26306 h 606722"/>
                <a:gd name="connsiteX35" fmla="*/ 525077 w 525077"/>
                <a:gd name="connsiteY35" fmla="*/ 580416 h 606722"/>
                <a:gd name="connsiteX36" fmla="*/ 498730 w 525077"/>
                <a:gd name="connsiteY36" fmla="*/ 606722 h 606722"/>
                <a:gd name="connsiteX37" fmla="*/ 26347 w 525077"/>
                <a:gd name="connsiteY37" fmla="*/ 606722 h 606722"/>
                <a:gd name="connsiteX38" fmla="*/ 0 w 525077"/>
                <a:gd name="connsiteY38" fmla="*/ 580416 h 606722"/>
                <a:gd name="connsiteX39" fmla="*/ 0 w 525077"/>
                <a:gd name="connsiteY39" fmla="*/ 26306 h 606722"/>
                <a:gd name="connsiteX40" fmla="*/ 26347 w 525077"/>
                <a:gd name="connsiteY40"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5077" h="606722">
                  <a:moveTo>
                    <a:pt x="382817" y="436659"/>
                  </a:moveTo>
                  <a:cubicBezTo>
                    <a:pt x="397354" y="436659"/>
                    <a:pt x="409138" y="448428"/>
                    <a:pt x="409138" y="462945"/>
                  </a:cubicBezTo>
                  <a:cubicBezTo>
                    <a:pt x="409138" y="477462"/>
                    <a:pt x="397354" y="489231"/>
                    <a:pt x="382817" y="489231"/>
                  </a:cubicBezTo>
                  <a:cubicBezTo>
                    <a:pt x="368280" y="489231"/>
                    <a:pt x="356496" y="477462"/>
                    <a:pt x="356496" y="462945"/>
                  </a:cubicBezTo>
                  <a:cubicBezTo>
                    <a:pt x="356496" y="448428"/>
                    <a:pt x="368280" y="436659"/>
                    <a:pt x="382817" y="436659"/>
                  </a:cubicBezTo>
                  <a:close/>
                  <a:moveTo>
                    <a:pt x="145718" y="436659"/>
                  </a:moveTo>
                  <a:cubicBezTo>
                    <a:pt x="160255" y="436659"/>
                    <a:pt x="172039" y="448428"/>
                    <a:pt x="172039" y="462945"/>
                  </a:cubicBezTo>
                  <a:cubicBezTo>
                    <a:pt x="172039" y="477462"/>
                    <a:pt x="160255" y="489231"/>
                    <a:pt x="145718" y="489231"/>
                  </a:cubicBezTo>
                  <a:cubicBezTo>
                    <a:pt x="131181" y="489231"/>
                    <a:pt x="119397" y="477462"/>
                    <a:pt x="119397" y="462945"/>
                  </a:cubicBezTo>
                  <a:cubicBezTo>
                    <a:pt x="119397" y="448428"/>
                    <a:pt x="131181" y="436659"/>
                    <a:pt x="145718" y="436659"/>
                  </a:cubicBezTo>
                  <a:close/>
                  <a:moveTo>
                    <a:pt x="382817" y="122713"/>
                  </a:moveTo>
                  <a:cubicBezTo>
                    <a:pt x="397311" y="122713"/>
                    <a:pt x="409138" y="134534"/>
                    <a:pt x="409138" y="149020"/>
                  </a:cubicBezTo>
                  <a:lnTo>
                    <a:pt x="409138" y="359474"/>
                  </a:lnTo>
                  <a:cubicBezTo>
                    <a:pt x="409138" y="373961"/>
                    <a:pt x="397311" y="385781"/>
                    <a:pt x="382817" y="385781"/>
                  </a:cubicBezTo>
                  <a:cubicBezTo>
                    <a:pt x="368234" y="385781"/>
                    <a:pt x="356496" y="373961"/>
                    <a:pt x="356496" y="359474"/>
                  </a:cubicBezTo>
                  <a:lnTo>
                    <a:pt x="356496" y="149020"/>
                  </a:lnTo>
                  <a:cubicBezTo>
                    <a:pt x="356496" y="134534"/>
                    <a:pt x="368234" y="122713"/>
                    <a:pt x="382817" y="122713"/>
                  </a:cubicBezTo>
                  <a:close/>
                  <a:moveTo>
                    <a:pt x="145718" y="122713"/>
                  </a:moveTo>
                  <a:cubicBezTo>
                    <a:pt x="160301" y="122713"/>
                    <a:pt x="172039" y="134534"/>
                    <a:pt x="172039" y="149020"/>
                  </a:cubicBezTo>
                  <a:lnTo>
                    <a:pt x="172039" y="359474"/>
                  </a:lnTo>
                  <a:cubicBezTo>
                    <a:pt x="172039" y="373961"/>
                    <a:pt x="160301" y="385781"/>
                    <a:pt x="145718" y="385781"/>
                  </a:cubicBezTo>
                  <a:cubicBezTo>
                    <a:pt x="131224" y="385781"/>
                    <a:pt x="119397" y="373961"/>
                    <a:pt x="119397" y="359474"/>
                  </a:cubicBezTo>
                  <a:lnTo>
                    <a:pt x="119397" y="149020"/>
                  </a:lnTo>
                  <a:cubicBezTo>
                    <a:pt x="119397" y="134534"/>
                    <a:pt x="131224" y="122713"/>
                    <a:pt x="145718" y="122713"/>
                  </a:cubicBezTo>
                  <a:close/>
                  <a:moveTo>
                    <a:pt x="289731" y="52611"/>
                  </a:moveTo>
                  <a:lnTo>
                    <a:pt x="289731" y="554111"/>
                  </a:lnTo>
                  <a:lnTo>
                    <a:pt x="474163" y="554111"/>
                  </a:lnTo>
                  <a:lnTo>
                    <a:pt x="474163" y="52611"/>
                  </a:lnTo>
                  <a:close/>
                  <a:moveTo>
                    <a:pt x="52695" y="52611"/>
                  </a:moveTo>
                  <a:lnTo>
                    <a:pt x="52695" y="554111"/>
                  </a:lnTo>
                  <a:lnTo>
                    <a:pt x="237037" y="554111"/>
                  </a:lnTo>
                  <a:lnTo>
                    <a:pt x="237037" y="52611"/>
                  </a:lnTo>
                  <a:close/>
                  <a:moveTo>
                    <a:pt x="26347" y="0"/>
                  </a:moveTo>
                  <a:lnTo>
                    <a:pt x="498730" y="0"/>
                  </a:lnTo>
                  <a:cubicBezTo>
                    <a:pt x="513239" y="0"/>
                    <a:pt x="525077" y="11820"/>
                    <a:pt x="525077" y="26306"/>
                  </a:cubicBezTo>
                  <a:lnTo>
                    <a:pt x="525077" y="580416"/>
                  </a:lnTo>
                  <a:cubicBezTo>
                    <a:pt x="525077" y="594902"/>
                    <a:pt x="513328" y="606722"/>
                    <a:pt x="498730" y="606722"/>
                  </a:cubicBezTo>
                  <a:lnTo>
                    <a:pt x="26347" y="606722"/>
                  </a:lnTo>
                  <a:cubicBezTo>
                    <a:pt x="11749" y="606722"/>
                    <a:pt x="0" y="594902"/>
                    <a:pt x="0" y="580416"/>
                  </a:cubicBezTo>
                  <a:lnTo>
                    <a:pt x="0" y="26306"/>
                  </a:lnTo>
                  <a:cubicBezTo>
                    <a:pt x="0" y="11820"/>
                    <a:pt x="11749" y="0"/>
                    <a:pt x="26347" y="0"/>
                  </a:cubicBezTo>
                  <a:close/>
                </a:path>
              </a:pathLst>
            </a:custGeom>
            <a:solidFill>
              <a:schemeClr val="accent1"/>
            </a:solidFill>
            <a:ln>
              <a:noFill/>
            </a:ln>
          </p:spPr>
          <p:txBody>
            <a:bodyPr/>
            <a:lstStyle/>
            <a:p>
              <a:endParaRPr lang="zh-CN" altLang="en-US"/>
            </a:p>
          </p:txBody>
        </p:sp>
        <p:sp>
          <p:nvSpPr>
            <p:cNvPr id="25" name="îṥļïḍé"/>
            <p:cNvSpPr/>
            <p:nvPr/>
          </p:nvSpPr>
          <p:spPr bwMode="auto">
            <a:xfrm>
              <a:off x="10852570" y="1733651"/>
              <a:ext cx="471197" cy="544464"/>
            </a:xfrm>
            <a:custGeom>
              <a:avLst/>
              <a:gdLst>
                <a:gd name="connsiteX0" fmla="*/ 382817 w 525077"/>
                <a:gd name="connsiteY0" fmla="*/ 436659 h 606722"/>
                <a:gd name="connsiteX1" fmla="*/ 409138 w 525077"/>
                <a:gd name="connsiteY1" fmla="*/ 462945 h 606722"/>
                <a:gd name="connsiteX2" fmla="*/ 382817 w 525077"/>
                <a:gd name="connsiteY2" fmla="*/ 489231 h 606722"/>
                <a:gd name="connsiteX3" fmla="*/ 356496 w 525077"/>
                <a:gd name="connsiteY3" fmla="*/ 462945 h 606722"/>
                <a:gd name="connsiteX4" fmla="*/ 382817 w 525077"/>
                <a:gd name="connsiteY4" fmla="*/ 436659 h 606722"/>
                <a:gd name="connsiteX5" fmla="*/ 145718 w 525077"/>
                <a:gd name="connsiteY5" fmla="*/ 436659 h 606722"/>
                <a:gd name="connsiteX6" fmla="*/ 172039 w 525077"/>
                <a:gd name="connsiteY6" fmla="*/ 462945 h 606722"/>
                <a:gd name="connsiteX7" fmla="*/ 145718 w 525077"/>
                <a:gd name="connsiteY7" fmla="*/ 489231 h 606722"/>
                <a:gd name="connsiteX8" fmla="*/ 119397 w 525077"/>
                <a:gd name="connsiteY8" fmla="*/ 462945 h 606722"/>
                <a:gd name="connsiteX9" fmla="*/ 145718 w 525077"/>
                <a:gd name="connsiteY9" fmla="*/ 436659 h 606722"/>
                <a:gd name="connsiteX10" fmla="*/ 382817 w 525077"/>
                <a:gd name="connsiteY10" fmla="*/ 122713 h 606722"/>
                <a:gd name="connsiteX11" fmla="*/ 409138 w 525077"/>
                <a:gd name="connsiteY11" fmla="*/ 149020 h 606722"/>
                <a:gd name="connsiteX12" fmla="*/ 409138 w 525077"/>
                <a:gd name="connsiteY12" fmla="*/ 359474 h 606722"/>
                <a:gd name="connsiteX13" fmla="*/ 382817 w 525077"/>
                <a:gd name="connsiteY13" fmla="*/ 385781 h 606722"/>
                <a:gd name="connsiteX14" fmla="*/ 356496 w 525077"/>
                <a:gd name="connsiteY14" fmla="*/ 359474 h 606722"/>
                <a:gd name="connsiteX15" fmla="*/ 356496 w 525077"/>
                <a:gd name="connsiteY15" fmla="*/ 149020 h 606722"/>
                <a:gd name="connsiteX16" fmla="*/ 382817 w 525077"/>
                <a:gd name="connsiteY16" fmla="*/ 122713 h 606722"/>
                <a:gd name="connsiteX17" fmla="*/ 145718 w 525077"/>
                <a:gd name="connsiteY17" fmla="*/ 122713 h 606722"/>
                <a:gd name="connsiteX18" fmla="*/ 172039 w 525077"/>
                <a:gd name="connsiteY18" fmla="*/ 149020 h 606722"/>
                <a:gd name="connsiteX19" fmla="*/ 172039 w 525077"/>
                <a:gd name="connsiteY19" fmla="*/ 359474 h 606722"/>
                <a:gd name="connsiteX20" fmla="*/ 145718 w 525077"/>
                <a:gd name="connsiteY20" fmla="*/ 385781 h 606722"/>
                <a:gd name="connsiteX21" fmla="*/ 119397 w 525077"/>
                <a:gd name="connsiteY21" fmla="*/ 359474 h 606722"/>
                <a:gd name="connsiteX22" fmla="*/ 119397 w 525077"/>
                <a:gd name="connsiteY22" fmla="*/ 149020 h 606722"/>
                <a:gd name="connsiteX23" fmla="*/ 145718 w 525077"/>
                <a:gd name="connsiteY23" fmla="*/ 122713 h 606722"/>
                <a:gd name="connsiteX24" fmla="*/ 289731 w 525077"/>
                <a:gd name="connsiteY24" fmla="*/ 52611 h 606722"/>
                <a:gd name="connsiteX25" fmla="*/ 289731 w 525077"/>
                <a:gd name="connsiteY25" fmla="*/ 554111 h 606722"/>
                <a:gd name="connsiteX26" fmla="*/ 474163 w 525077"/>
                <a:gd name="connsiteY26" fmla="*/ 554111 h 606722"/>
                <a:gd name="connsiteX27" fmla="*/ 474163 w 525077"/>
                <a:gd name="connsiteY27" fmla="*/ 52611 h 606722"/>
                <a:gd name="connsiteX28" fmla="*/ 52695 w 525077"/>
                <a:gd name="connsiteY28" fmla="*/ 52611 h 606722"/>
                <a:gd name="connsiteX29" fmla="*/ 52695 w 525077"/>
                <a:gd name="connsiteY29" fmla="*/ 554111 h 606722"/>
                <a:gd name="connsiteX30" fmla="*/ 237037 w 525077"/>
                <a:gd name="connsiteY30" fmla="*/ 554111 h 606722"/>
                <a:gd name="connsiteX31" fmla="*/ 237037 w 525077"/>
                <a:gd name="connsiteY31" fmla="*/ 52611 h 606722"/>
                <a:gd name="connsiteX32" fmla="*/ 26347 w 525077"/>
                <a:gd name="connsiteY32" fmla="*/ 0 h 606722"/>
                <a:gd name="connsiteX33" fmla="*/ 498730 w 525077"/>
                <a:gd name="connsiteY33" fmla="*/ 0 h 606722"/>
                <a:gd name="connsiteX34" fmla="*/ 525077 w 525077"/>
                <a:gd name="connsiteY34" fmla="*/ 26306 h 606722"/>
                <a:gd name="connsiteX35" fmla="*/ 525077 w 525077"/>
                <a:gd name="connsiteY35" fmla="*/ 580416 h 606722"/>
                <a:gd name="connsiteX36" fmla="*/ 498730 w 525077"/>
                <a:gd name="connsiteY36" fmla="*/ 606722 h 606722"/>
                <a:gd name="connsiteX37" fmla="*/ 26347 w 525077"/>
                <a:gd name="connsiteY37" fmla="*/ 606722 h 606722"/>
                <a:gd name="connsiteX38" fmla="*/ 0 w 525077"/>
                <a:gd name="connsiteY38" fmla="*/ 580416 h 606722"/>
                <a:gd name="connsiteX39" fmla="*/ 0 w 525077"/>
                <a:gd name="connsiteY39" fmla="*/ 26306 h 606722"/>
                <a:gd name="connsiteX40" fmla="*/ 26347 w 525077"/>
                <a:gd name="connsiteY40"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5077" h="606722">
                  <a:moveTo>
                    <a:pt x="382817" y="436659"/>
                  </a:moveTo>
                  <a:cubicBezTo>
                    <a:pt x="397354" y="436659"/>
                    <a:pt x="409138" y="448428"/>
                    <a:pt x="409138" y="462945"/>
                  </a:cubicBezTo>
                  <a:cubicBezTo>
                    <a:pt x="409138" y="477462"/>
                    <a:pt x="397354" y="489231"/>
                    <a:pt x="382817" y="489231"/>
                  </a:cubicBezTo>
                  <a:cubicBezTo>
                    <a:pt x="368280" y="489231"/>
                    <a:pt x="356496" y="477462"/>
                    <a:pt x="356496" y="462945"/>
                  </a:cubicBezTo>
                  <a:cubicBezTo>
                    <a:pt x="356496" y="448428"/>
                    <a:pt x="368280" y="436659"/>
                    <a:pt x="382817" y="436659"/>
                  </a:cubicBezTo>
                  <a:close/>
                  <a:moveTo>
                    <a:pt x="145718" y="436659"/>
                  </a:moveTo>
                  <a:cubicBezTo>
                    <a:pt x="160255" y="436659"/>
                    <a:pt x="172039" y="448428"/>
                    <a:pt x="172039" y="462945"/>
                  </a:cubicBezTo>
                  <a:cubicBezTo>
                    <a:pt x="172039" y="477462"/>
                    <a:pt x="160255" y="489231"/>
                    <a:pt x="145718" y="489231"/>
                  </a:cubicBezTo>
                  <a:cubicBezTo>
                    <a:pt x="131181" y="489231"/>
                    <a:pt x="119397" y="477462"/>
                    <a:pt x="119397" y="462945"/>
                  </a:cubicBezTo>
                  <a:cubicBezTo>
                    <a:pt x="119397" y="448428"/>
                    <a:pt x="131181" y="436659"/>
                    <a:pt x="145718" y="436659"/>
                  </a:cubicBezTo>
                  <a:close/>
                  <a:moveTo>
                    <a:pt x="382817" y="122713"/>
                  </a:moveTo>
                  <a:cubicBezTo>
                    <a:pt x="397311" y="122713"/>
                    <a:pt x="409138" y="134534"/>
                    <a:pt x="409138" y="149020"/>
                  </a:cubicBezTo>
                  <a:lnTo>
                    <a:pt x="409138" y="359474"/>
                  </a:lnTo>
                  <a:cubicBezTo>
                    <a:pt x="409138" y="373961"/>
                    <a:pt x="397311" y="385781"/>
                    <a:pt x="382817" y="385781"/>
                  </a:cubicBezTo>
                  <a:cubicBezTo>
                    <a:pt x="368234" y="385781"/>
                    <a:pt x="356496" y="373961"/>
                    <a:pt x="356496" y="359474"/>
                  </a:cubicBezTo>
                  <a:lnTo>
                    <a:pt x="356496" y="149020"/>
                  </a:lnTo>
                  <a:cubicBezTo>
                    <a:pt x="356496" y="134534"/>
                    <a:pt x="368234" y="122713"/>
                    <a:pt x="382817" y="122713"/>
                  </a:cubicBezTo>
                  <a:close/>
                  <a:moveTo>
                    <a:pt x="145718" y="122713"/>
                  </a:moveTo>
                  <a:cubicBezTo>
                    <a:pt x="160301" y="122713"/>
                    <a:pt x="172039" y="134534"/>
                    <a:pt x="172039" y="149020"/>
                  </a:cubicBezTo>
                  <a:lnTo>
                    <a:pt x="172039" y="359474"/>
                  </a:lnTo>
                  <a:cubicBezTo>
                    <a:pt x="172039" y="373961"/>
                    <a:pt x="160301" y="385781"/>
                    <a:pt x="145718" y="385781"/>
                  </a:cubicBezTo>
                  <a:cubicBezTo>
                    <a:pt x="131224" y="385781"/>
                    <a:pt x="119397" y="373961"/>
                    <a:pt x="119397" y="359474"/>
                  </a:cubicBezTo>
                  <a:lnTo>
                    <a:pt x="119397" y="149020"/>
                  </a:lnTo>
                  <a:cubicBezTo>
                    <a:pt x="119397" y="134534"/>
                    <a:pt x="131224" y="122713"/>
                    <a:pt x="145718" y="122713"/>
                  </a:cubicBezTo>
                  <a:close/>
                  <a:moveTo>
                    <a:pt x="289731" y="52611"/>
                  </a:moveTo>
                  <a:lnTo>
                    <a:pt x="289731" y="554111"/>
                  </a:lnTo>
                  <a:lnTo>
                    <a:pt x="474163" y="554111"/>
                  </a:lnTo>
                  <a:lnTo>
                    <a:pt x="474163" y="52611"/>
                  </a:lnTo>
                  <a:close/>
                  <a:moveTo>
                    <a:pt x="52695" y="52611"/>
                  </a:moveTo>
                  <a:lnTo>
                    <a:pt x="52695" y="554111"/>
                  </a:lnTo>
                  <a:lnTo>
                    <a:pt x="237037" y="554111"/>
                  </a:lnTo>
                  <a:lnTo>
                    <a:pt x="237037" y="52611"/>
                  </a:lnTo>
                  <a:close/>
                  <a:moveTo>
                    <a:pt x="26347" y="0"/>
                  </a:moveTo>
                  <a:lnTo>
                    <a:pt x="498730" y="0"/>
                  </a:lnTo>
                  <a:cubicBezTo>
                    <a:pt x="513239" y="0"/>
                    <a:pt x="525077" y="11820"/>
                    <a:pt x="525077" y="26306"/>
                  </a:cubicBezTo>
                  <a:lnTo>
                    <a:pt x="525077" y="580416"/>
                  </a:lnTo>
                  <a:cubicBezTo>
                    <a:pt x="525077" y="594902"/>
                    <a:pt x="513328" y="606722"/>
                    <a:pt x="498730" y="606722"/>
                  </a:cubicBezTo>
                  <a:lnTo>
                    <a:pt x="26347" y="606722"/>
                  </a:lnTo>
                  <a:cubicBezTo>
                    <a:pt x="11749" y="606722"/>
                    <a:pt x="0" y="594902"/>
                    <a:pt x="0" y="580416"/>
                  </a:cubicBezTo>
                  <a:lnTo>
                    <a:pt x="0" y="26306"/>
                  </a:lnTo>
                  <a:cubicBezTo>
                    <a:pt x="0" y="11820"/>
                    <a:pt x="11749" y="0"/>
                    <a:pt x="26347" y="0"/>
                  </a:cubicBezTo>
                  <a:close/>
                </a:path>
              </a:pathLst>
            </a:custGeom>
            <a:solidFill>
              <a:schemeClr val="accent3"/>
            </a:solidFill>
            <a:ln>
              <a:noFill/>
            </a:ln>
          </p:spPr>
          <p:txBody>
            <a:bodyPr/>
            <a:lstStyle/>
            <a:p>
              <a:endParaRPr lang="zh-CN" altLang="en-US"/>
            </a:p>
          </p:txBody>
        </p:sp>
        <p:sp>
          <p:nvSpPr>
            <p:cNvPr id="29" name="îṥľíḍe"/>
            <p:cNvSpPr/>
            <p:nvPr/>
          </p:nvSpPr>
          <p:spPr bwMode="auto">
            <a:xfrm>
              <a:off x="1199764" y="4903497"/>
              <a:ext cx="3387363" cy="45902"/>
            </a:xfrm>
            <a:prstGeom prst="ellipse">
              <a:avLst/>
            </a:prstGeom>
            <a:solidFill>
              <a:schemeClr val="bg1">
                <a:lumMod val="95000"/>
              </a:schemeClr>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endParaRPr>
            </a:p>
          </p:txBody>
        </p:sp>
        <p:cxnSp>
          <p:nvCxnSpPr>
            <p:cNvPr id="27" name="直接连接符 26"/>
            <p:cNvCxnSpPr/>
            <p:nvPr/>
          </p:nvCxnSpPr>
          <p:spPr>
            <a:xfrm>
              <a:off x="5646000" y="1134847"/>
              <a:ext cx="0" cy="5008778"/>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65" name="矩形 64"/>
          <p:cNvSpPr/>
          <p:nvPr/>
        </p:nvSpPr>
        <p:spPr>
          <a:xfrm>
            <a:off x="911470" y="2905790"/>
            <a:ext cx="6096000" cy="1015663"/>
          </a:xfrm>
          <a:prstGeom prst="rect">
            <a:avLst/>
          </a:prstGeom>
        </p:spPr>
        <p:txBody>
          <a:bodyPr>
            <a:spAutoFit/>
          </a:bodyPr>
          <a:lstStyle/>
          <a:p>
            <a:pPr marL="171450" indent="-171450">
              <a:lnSpc>
                <a:spcPct val="150000"/>
              </a:lnSpc>
              <a:buFont typeface="Arial" panose="020B0604020202020204" pitchFamily="34" charset="0"/>
              <a:buChar char="•"/>
            </a:pPr>
            <a:r>
              <a:rPr lang="en-US" altLang="zh-CN" sz="2000" b="1" dirty="0" smtClean="0"/>
              <a:t>《退（抵）税申请表》数据预填功能</a:t>
            </a:r>
          </a:p>
          <a:p>
            <a:pPr marL="171450" indent="-171450">
              <a:lnSpc>
                <a:spcPct val="150000"/>
              </a:lnSpc>
              <a:buFont typeface="Arial" panose="020B0604020202020204" pitchFamily="34" charset="0"/>
              <a:buChar char="•"/>
            </a:pPr>
            <a:r>
              <a:rPr lang="zh-CN" altLang="en-US" sz="2000" b="1" dirty="0" smtClean="0"/>
              <a:t>个别指标</a:t>
            </a:r>
            <a:r>
              <a:rPr lang="en-US" altLang="zh-CN" sz="2000" b="1" dirty="0" smtClean="0"/>
              <a:t>需要纳税人手工勾选</a:t>
            </a:r>
            <a:endParaRPr lang="en-US" altLang="zh-CN" sz="2000" b="1" dirty="0"/>
          </a:p>
        </p:txBody>
      </p:sp>
      <p:pic>
        <p:nvPicPr>
          <p:cNvPr id="16" name="图片 2"/>
          <p:cNvPicPr>
            <a:picLocks noChangeAspect="1"/>
          </p:cNvPicPr>
          <p:nvPr/>
        </p:nvPicPr>
        <p:blipFill>
          <a:blip r:embed="rId4"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10599" y="6235700"/>
            <a:ext cx="2909888" cy="206381"/>
          </a:xfrm>
        </p:spPr>
        <p:txBody>
          <a:bodyPr>
            <a:normAutofit fontScale="92500" lnSpcReduction="20000"/>
          </a:bodyPr>
          <a:lstStyle/>
          <a:p>
            <a:fld id="{5DD3DB80-B894-403A-B48E-6FDC1A72010E}" type="slidenum">
              <a:rPr lang="zh-CN" altLang="en-US" smtClean="0"/>
              <a:pPr/>
              <a:t>31</a:t>
            </a:fld>
            <a:endParaRPr lang="zh-CN" altLang="en-US"/>
          </a:p>
        </p:txBody>
      </p:sp>
      <p:pic>
        <p:nvPicPr>
          <p:cNvPr id="5" name="图片 2" descr="退（抵）税申请表1"/>
          <p:cNvPicPr>
            <a:picLocks noChangeAspect="1"/>
          </p:cNvPicPr>
          <p:nvPr/>
        </p:nvPicPr>
        <p:blipFill>
          <a:blip r:embed="rId3" cstate="print"/>
          <a:stretch>
            <a:fillRect/>
          </a:stretch>
        </p:blipFill>
        <p:spPr>
          <a:xfrm>
            <a:off x="911860" y="36195"/>
            <a:ext cx="5275580" cy="6784975"/>
          </a:xfrm>
          <a:prstGeom prst="rect">
            <a:avLst/>
          </a:prstGeom>
          <a:noFill/>
          <a:ln w="9525">
            <a:noFill/>
          </a:ln>
        </p:spPr>
      </p:pic>
      <p:pic>
        <p:nvPicPr>
          <p:cNvPr id="6" name="图片 3" descr="退（抵）税申请表2"/>
          <p:cNvPicPr>
            <a:picLocks noChangeAspect="1"/>
          </p:cNvPicPr>
          <p:nvPr/>
        </p:nvPicPr>
        <p:blipFill>
          <a:blip r:embed="rId4" cstate="print"/>
          <a:stretch>
            <a:fillRect/>
          </a:stretch>
        </p:blipFill>
        <p:spPr>
          <a:xfrm>
            <a:off x="6374130" y="36830"/>
            <a:ext cx="4859655" cy="6784975"/>
          </a:xfrm>
          <a:prstGeom prst="rect">
            <a:avLst/>
          </a:prstGeom>
          <a:noFill/>
          <a:ln w="9525">
            <a:noFill/>
          </a:ln>
        </p:spPr>
      </p:pic>
      <p:pic>
        <p:nvPicPr>
          <p:cNvPr id="7" name="图片 2"/>
          <p:cNvPicPr>
            <a:picLocks noChangeAspect="1"/>
          </p:cNvPicPr>
          <p:nvPr/>
        </p:nvPicPr>
        <p:blipFill>
          <a:blip r:embed="rId5"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4" descr="退（抵）税申请表3"/>
          <p:cNvPicPr>
            <a:picLocks noChangeAspect="1"/>
          </p:cNvPicPr>
          <p:nvPr/>
        </p:nvPicPr>
        <p:blipFill>
          <a:blip r:embed="rId3" cstate="print"/>
          <a:stretch>
            <a:fillRect/>
          </a:stretch>
        </p:blipFill>
        <p:spPr>
          <a:xfrm>
            <a:off x="3460750" y="4445"/>
            <a:ext cx="5270500" cy="6849110"/>
          </a:xfrm>
          <a:prstGeom prst="rect">
            <a:avLst/>
          </a:prstGeom>
          <a:noFill/>
          <a:ln w="9525">
            <a:noFill/>
          </a:ln>
        </p:spPr>
      </p:pic>
      <p:pic>
        <p:nvPicPr>
          <p:cNvPr id="3" name="图片 2"/>
          <p:cNvPicPr>
            <a:picLocks noChangeAspect="1"/>
          </p:cNvPicPr>
          <p:nvPr/>
        </p:nvPicPr>
        <p:blipFill>
          <a:blip r:embed="rId4"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a:xfrm>
            <a:off x="669924" y="2927838"/>
            <a:ext cx="10850564" cy="501162"/>
          </a:xfrm>
          <a:prstGeom prst="rect">
            <a:avLst/>
          </a:prstGeom>
        </p:spPr>
        <p:txBody>
          <a:bodyPr vert="horz" lIns="90000" tIns="46800" rIns="90000" bIns="46800" rtlCol="0" anchor="b" anchorCtr="0">
            <a:no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zh-CN" altLang="en-US" sz="3600" b="1" i="0" u="none" strike="noStrike" kern="1200" cap="none" spc="300" normalizeH="0" baseline="0" noProof="0" dirty="0" smtClean="0">
                <a:ln>
                  <a:noFill/>
                </a:ln>
                <a:solidFill>
                  <a:srgbClr val="0070C0"/>
                </a:solidFill>
                <a:effectLst/>
                <a:uLnTx/>
                <a:uFillTx/>
                <a:latin typeface="+mj-lt"/>
                <a:ea typeface="+mj-ea"/>
                <a:cs typeface="+mj-cs"/>
              </a:rPr>
              <a:t>          四、留抵退税注意事项</a:t>
            </a:r>
            <a:endParaRPr kumimoji="0" lang="en-US" altLang="zh-CN" sz="3600" b="1" i="0" u="none" strike="noStrike" kern="1200" cap="none" spc="300" normalizeH="0" baseline="0" noProof="0" dirty="0">
              <a:ln>
                <a:noFill/>
              </a:ln>
              <a:solidFill>
                <a:srgbClr val="0070C0"/>
              </a:solidFill>
              <a:effectLst/>
              <a:uLnTx/>
              <a:uFillTx/>
              <a:latin typeface="+mj-lt"/>
              <a:ea typeface="+mj-ea"/>
              <a:cs typeface="+mj-cs"/>
            </a:endParaRPr>
          </a:p>
        </p:txBody>
      </p:sp>
      <p:sp>
        <p:nvSpPr>
          <p:cNvPr id="12" name="文本框 3"/>
          <p:cNvSpPr txBox="1"/>
          <p:nvPr/>
        </p:nvSpPr>
        <p:spPr>
          <a:xfrm>
            <a:off x="10429874" y="2252306"/>
            <a:ext cx="886883" cy="1176694"/>
          </a:xfrm>
          <a:prstGeom prst="rect">
            <a:avLst/>
          </a:prstGeom>
          <a:noFill/>
        </p:spPr>
        <p:txBody>
          <a:bodyPr wrap="none" rtlCol="0">
            <a:prstTxWarp prst="textPlain">
              <a:avLst/>
            </a:prstTxWarp>
            <a:spAutoFit/>
          </a:bodyPr>
          <a:lstStyle/>
          <a:p>
            <a:r>
              <a:rPr lang="en-US" altLang="zh-CN" b="1" dirty="0" smtClean="0">
                <a:solidFill>
                  <a:schemeClr val="accent1"/>
                </a:solidFill>
                <a:latin typeface="Impact" panose="020B0806030902050204" pitchFamily="34" charset="0"/>
                <a:ea typeface="微软雅黑" panose="020B0503020204020204" charset="-122"/>
              </a:rPr>
              <a:t>04</a:t>
            </a:r>
            <a:endParaRPr lang="zh-CN" altLang="en-US" b="1" dirty="0">
              <a:solidFill>
                <a:schemeClr val="accent1"/>
              </a:solidFill>
              <a:latin typeface="Impact" panose="020B0806030902050204" pitchFamily="34" charset="0"/>
              <a:ea typeface="微软雅黑" panose="020B0503020204020204" charset="-122"/>
            </a:endParaRPr>
          </a:p>
        </p:txBody>
      </p:sp>
      <p:pic>
        <p:nvPicPr>
          <p:cNvPr id="4"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a:xfrm>
            <a:off x="669924" y="1"/>
            <a:ext cx="10850563" cy="1028699"/>
          </a:xfrm>
          <a:prstGeom prst="rect">
            <a:avLst/>
          </a:prstGeom>
        </p:spPr>
        <p:txBody>
          <a:bodyPr vert="horz" lIns="90000" tIns="46800" rIns="90000" bIns="46800" rtlCol="0" anchor="b" anchorCtr="0">
            <a:normAutofit/>
          </a:bodyPr>
          <a:lstStyle/>
          <a:p>
            <a:pPr lvl="0" algn="ctr" eaLnBrk="0" hangingPunct="0">
              <a:defRPr/>
            </a:pPr>
            <a:r>
              <a:rPr lang="zh-CN" altLang="en-US" sz="4000" b="1" spc="300" dirty="0" smtClean="0">
                <a:solidFill>
                  <a:srgbClr val="262626"/>
                </a:solidFill>
                <a:latin typeface="+mn-ea"/>
                <a:ea typeface="+mn-ea"/>
                <a:sym typeface="+mn-ea"/>
              </a:rPr>
              <a:t>留抵退税注意事项</a:t>
            </a:r>
            <a:endParaRPr lang="zh-CN" altLang="en-US" sz="4800" b="1" spc="300" dirty="0">
              <a:solidFill>
                <a:srgbClr val="262626"/>
              </a:solidFill>
              <a:latin typeface="+mn-ea"/>
              <a:ea typeface="+mn-ea"/>
            </a:endParaRPr>
          </a:p>
        </p:txBody>
      </p:sp>
      <p:sp>
        <p:nvSpPr>
          <p:cNvPr id="11" name="灯片编号占位符 3"/>
          <p:cNvSpPr>
            <a:spLocks noGrp="1"/>
          </p:cNvSpPr>
          <p:nvPr>
            <p:ph type="sldNum" sz="quarter" idx="12"/>
          </p:nvPr>
        </p:nvSpPr>
        <p:spPr>
          <a:xfrm>
            <a:off x="8610599" y="6235700"/>
            <a:ext cx="2909888" cy="206381"/>
          </a:xfrm>
        </p:spPr>
        <p:txBody>
          <a:bodyPr>
            <a:normAutofit fontScale="92500" lnSpcReduction="20000"/>
          </a:bodyPr>
          <a:lstStyle/>
          <a:p>
            <a:fld id="{5DD3DB80-B894-403A-B48E-6FDC1A72010E}" type="slidenum">
              <a:rPr lang="zh-CN" altLang="en-US" smtClean="0"/>
              <a:pPr/>
              <a:t>34</a:t>
            </a:fld>
            <a:endParaRPr lang="zh-CN" altLang="en-US"/>
          </a:p>
        </p:txBody>
      </p:sp>
      <p:sp>
        <p:nvSpPr>
          <p:cNvPr id="12" name="文本框 2"/>
          <p:cNvSpPr txBox="1"/>
          <p:nvPr/>
        </p:nvSpPr>
        <p:spPr>
          <a:xfrm>
            <a:off x="1468338" y="3998392"/>
            <a:ext cx="9890125" cy="1754326"/>
          </a:xfrm>
          <a:prstGeom prst="rect">
            <a:avLst/>
          </a:prstGeom>
          <a:noFill/>
        </p:spPr>
        <p:txBody>
          <a:bodyPr wrap="square" rtlCol="0">
            <a:spAutoFit/>
          </a:bodyPr>
          <a:lstStyle/>
          <a:p>
            <a:pPr fontAlgn="auto">
              <a:lnSpc>
                <a:spcPct val="150000"/>
              </a:lnSpc>
            </a:pPr>
            <a:r>
              <a:rPr lang="en-US" altLang="zh-CN" sz="2400" dirty="0" smtClean="0">
                <a:latin typeface="+mn-ea"/>
                <a:ea typeface="+mn-ea"/>
              </a:rPr>
              <a:t>     </a:t>
            </a:r>
            <a:r>
              <a:rPr lang="zh-CN" altLang="en-US" sz="2400" dirty="0" smtClean="0">
                <a:latin typeface="+mn-ea"/>
                <a:ea typeface="+mn-ea"/>
              </a:rPr>
              <a:t>免抵退税办理完毕后，仍符合本公告规定条件的，可以申请退还留抵税额；</a:t>
            </a:r>
            <a:endParaRPr lang="en-US" altLang="zh-CN" sz="2400" dirty="0" smtClean="0">
              <a:latin typeface="+mn-ea"/>
              <a:ea typeface="+mn-ea"/>
            </a:endParaRPr>
          </a:p>
          <a:p>
            <a:pPr fontAlgn="auto">
              <a:lnSpc>
                <a:spcPct val="150000"/>
              </a:lnSpc>
            </a:pPr>
            <a:r>
              <a:rPr lang="zh-CN" altLang="en-US" sz="2400" dirty="0" smtClean="0">
                <a:latin typeface="+mn-ea"/>
                <a:ea typeface="+mn-ea"/>
              </a:rPr>
              <a:t>     使用免退税办法的，相关进项税额不得用于退还留抵税额</a:t>
            </a:r>
            <a:endParaRPr lang="zh-CN" altLang="en-US" sz="2400" dirty="0">
              <a:latin typeface="+mn-ea"/>
              <a:ea typeface="+mn-ea"/>
            </a:endParaRPr>
          </a:p>
        </p:txBody>
      </p:sp>
      <p:sp>
        <p:nvSpPr>
          <p:cNvPr id="13" name="í$1íḋé"/>
          <p:cNvSpPr txBox="1"/>
          <p:nvPr/>
        </p:nvSpPr>
        <p:spPr>
          <a:xfrm>
            <a:off x="1341910" y="2189447"/>
            <a:ext cx="8634095" cy="1607049"/>
          </a:xfrm>
          <a:prstGeom prst="rect">
            <a:avLst/>
          </a:prstGeom>
          <a:noFill/>
        </p:spPr>
        <p:txBody>
          <a:bodyPr wrap="square" lIns="90000" tIns="46800" rIns="90000" bIns="46800" rtlCol="0">
            <a:normAutofit/>
          </a:bodyPr>
          <a:lstStyle/>
          <a:p>
            <a:pPr algn="just">
              <a:lnSpc>
                <a:spcPct val="150000"/>
              </a:lnSpc>
            </a:pPr>
            <a:r>
              <a:rPr lang="en-US" altLang="zh-CN" sz="2000" dirty="0" smtClean="0">
                <a:latin typeface="+mn-ea"/>
                <a:ea typeface="+mn-ea"/>
                <a:sym typeface="+mn-ea"/>
              </a:rPr>
              <a:t>      </a:t>
            </a:r>
            <a:r>
              <a:rPr lang="zh-CN" altLang="en-US" sz="2400" dirty="0" smtClean="0">
                <a:latin typeface="+mn-ea"/>
                <a:ea typeface="+mn-ea"/>
                <a:sym typeface="+mn-ea"/>
              </a:rPr>
              <a:t>纳税人出口货物劳务、发生跨境应税行为，适用免抵退税办法的，应先办理免抵退税。</a:t>
            </a:r>
            <a:endParaRPr lang="zh-CN" altLang="en-US" sz="2400" dirty="0">
              <a:latin typeface="+mn-ea"/>
              <a:ea typeface="+mn-ea"/>
              <a:sym typeface="+mn-ea"/>
            </a:endParaRPr>
          </a:p>
        </p:txBody>
      </p:sp>
      <p:sp>
        <p:nvSpPr>
          <p:cNvPr id="6" name="文本框 49"/>
          <p:cNvSpPr txBox="1"/>
          <p:nvPr/>
        </p:nvSpPr>
        <p:spPr>
          <a:xfrm>
            <a:off x="220638" y="1085997"/>
            <a:ext cx="6417554" cy="584775"/>
          </a:xfrm>
          <a:prstGeom prst="rect">
            <a:avLst/>
          </a:prstGeom>
          <a:noFill/>
        </p:spPr>
        <p:txBody>
          <a:bodyPr wrap="square" rtlCol="0">
            <a:spAutoFit/>
          </a:bodyPr>
          <a:lstStyle/>
          <a:p>
            <a:r>
              <a:rPr lang="zh-CN" altLang="en-US" sz="3200" b="1" dirty="0" smtClean="0">
                <a:latin typeface="+mn-ea"/>
                <a:ea typeface="+mn-ea"/>
                <a:sym typeface="+mn-ea"/>
              </a:rPr>
              <a:t>（一）与出口退税衔接</a:t>
            </a:r>
            <a:endParaRPr lang="zh-CN" altLang="en-US" sz="3200" b="1" dirty="0">
              <a:latin typeface="+mn-ea"/>
              <a:ea typeface="+mn-ea"/>
              <a:sym typeface="+mn-ea"/>
            </a:endParaRPr>
          </a:p>
        </p:txBody>
      </p:sp>
      <p:pic>
        <p:nvPicPr>
          <p:cNvPr id="7"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a:xfrm>
            <a:off x="669924" y="1"/>
            <a:ext cx="10850563" cy="1028699"/>
          </a:xfrm>
          <a:prstGeom prst="rect">
            <a:avLst/>
          </a:prstGeom>
        </p:spPr>
        <p:txBody>
          <a:bodyPr vert="horz" lIns="90000" tIns="46800" rIns="90000" bIns="46800" rtlCol="0" anchor="b" anchorCtr="0">
            <a:normAutofit/>
          </a:bodyPr>
          <a:lstStyle/>
          <a:p>
            <a:pPr lvl="0" algn="ctr" eaLnBrk="0" hangingPunct="0">
              <a:defRPr/>
            </a:pPr>
            <a:r>
              <a:rPr lang="zh-CN" altLang="en-US" sz="4000" b="1" spc="300" dirty="0" smtClean="0">
                <a:solidFill>
                  <a:srgbClr val="262626"/>
                </a:solidFill>
                <a:latin typeface="+mn-ea"/>
                <a:ea typeface="+mn-ea"/>
                <a:sym typeface="+mn-ea"/>
              </a:rPr>
              <a:t>留抵退税注意事项</a:t>
            </a:r>
            <a:endParaRPr lang="zh-CN" altLang="en-US" sz="4800" b="1" spc="300" dirty="0">
              <a:solidFill>
                <a:srgbClr val="262626"/>
              </a:solidFill>
              <a:latin typeface="+mn-ea"/>
              <a:ea typeface="+mn-ea"/>
            </a:endParaRPr>
          </a:p>
        </p:txBody>
      </p:sp>
      <p:sp>
        <p:nvSpPr>
          <p:cNvPr id="11" name="灯片编号占位符 3"/>
          <p:cNvSpPr>
            <a:spLocks noGrp="1"/>
          </p:cNvSpPr>
          <p:nvPr>
            <p:ph type="sldNum" sz="quarter" idx="12"/>
          </p:nvPr>
        </p:nvSpPr>
        <p:spPr>
          <a:xfrm>
            <a:off x="8610599" y="6235700"/>
            <a:ext cx="2909888" cy="206381"/>
          </a:xfrm>
        </p:spPr>
        <p:txBody>
          <a:bodyPr>
            <a:normAutofit fontScale="92500" lnSpcReduction="20000"/>
          </a:bodyPr>
          <a:lstStyle/>
          <a:p>
            <a:fld id="{5DD3DB80-B894-403A-B48E-6FDC1A72010E}" type="slidenum">
              <a:rPr lang="zh-CN" altLang="en-US" smtClean="0"/>
              <a:pPr/>
              <a:t>35</a:t>
            </a:fld>
            <a:endParaRPr lang="zh-CN" altLang="en-US"/>
          </a:p>
        </p:txBody>
      </p:sp>
      <p:sp>
        <p:nvSpPr>
          <p:cNvPr id="12" name="文本框 2"/>
          <p:cNvSpPr txBox="1"/>
          <p:nvPr/>
        </p:nvSpPr>
        <p:spPr>
          <a:xfrm>
            <a:off x="1016927" y="2736752"/>
            <a:ext cx="9890125" cy="3046988"/>
          </a:xfrm>
          <a:prstGeom prst="rect">
            <a:avLst/>
          </a:prstGeom>
          <a:noFill/>
        </p:spPr>
        <p:txBody>
          <a:bodyPr wrap="square" rtlCol="0">
            <a:spAutoFit/>
          </a:bodyPr>
          <a:lstStyle/>
          <a:p>
            <a:pPr fontAlgn="auto">
              <a:lnSpc>
                <a:spcPct val="150000"/>
              </a:lnSpc>
            </a:pPr>
            <a:r>
              <a:rPr lang="en-US" altLang="zh-CN" sz="2400" dirty="0">
                <a:latin typeface="+mn-ea"/>
                <a:ea typeface="+mn-ea"/>
              </a:rPr>
              <a:t>      </a:t>
            </a:r>
            <a:r>
              <a:rPr lang="zh-CN" altLang="en-US" sz="2400" b="1" dirty="0">
                <a:latin typeface="+mn-ea"/>
                <a:ea typeface="+mn-ea"/>
                <a:sym typeface="+mn-ea"/>
              </a:rPr>
              <a:t>当期免抵退税应退税额和免抵</a:t>
            </a:r>
            <a:r>
              <a:rPr lang="zh-CN" altLang="en-US" sz="2400" b="1" dirty="0" smtClean="0">
                <a:latin typeface="+mn-ea"/>
                <a:ea typeface="+mn-ea"/>
                <a:sym typeface="+mn-ea"/>
              </a:rPr>
              <a:t>税额 </a:t>
            </a:r>
            <a:r>
              <a:rPr lang="en-US" altLang="zh-CN" sz="2400" b="1" dirty="0" smtClean="0">
                <a:latin typeface="+mn-ea"/>
                <a:ea typeface="+mn-ea"/>
                <a:sym typeface="+mn-ea"/>
              </a:rPr>
              <a:t>= </a:t>
            </a:r>
            <a:r>
              <a:rPr lang="zh-CN" altLang="en-US" sz="2400" b="1" dirty="0" smtClean="0">
                <a:latin typeface="+mn-ea"/>
                <a:ea typeface="+mn-ea"/>
              </a:rPr>
              <a:t>最近</a:t>
            </a:r>
            <a:r>
              <a:rPr lang="zh-CN" altLang="en-US" sz="2400" b="1" dirty="0">
                <a:latin typeface="+mn-ea"/>
                <a:ea typeface="+mn-ea"/>
              </a:rPr>
              <a:t>一期期末留抵税额</a:t>
            </a:r>
            <a:r>
              <a:rPr lang="zh-CN" altLang="en-US" sz="2400" dirty="0">
                <a:latin typeface="+mn-ea"/>
                <a:ea typeface="+mn-ea"/>
                <a:sym typeface="+mn-ea"/>
              </a:rPr>
              <a:t>－</a:t>
            </a:r>
            <a:r>
              <a:rPr lang="zh-CN" altLang="en-US" sz="2400" b="1" dirty="0">
                <a:latin typeface="+mn-ea"/>
                <a:ea typeface="+mn-ea"/>
              </a:rPr>
              <a:t>税务机关核准的留抵退税额</a:t>
            </a:r>
            <a:r>
              <a:rPr lang="zh-CN" altLang="en-US" sz="2400" dirty="0">
                <a:latin typeface="+mn-ea"/>
                <a:ea typeface="+mn-ea"/>
              </a:rPr>
              <a:t>   </a:t>
            </a:r>
            <a:endParaRPr lang="zh-CN" altLang="en-US" dirty="0">
              <a:latin typeface="+mn-ea"/>
              <a:ea typeface="+mn-ea"/>
            </a:endParaRPr>
          </a:p>
          <a:p>
            <a:pPr fontAlgn="auto">
              <a:lnSpc>
                <a:spcPct val="150000"/>
              </a:lnSpc>
            </a:pPr>
            <a:r>
              <a:rPr lang="zh-CN" altLang="en-US" dirty="0">
                <a:latin typeface="+mn-ea"/>
                <a:ea typeface="+mn-ea"/>
              </a:rPr>
              <a:t>      </a:t>
            </a:r>
            <a:r>
              <a:rPr lang="zh-CN" altLang="en-US" sz="2000" dirty="0">
                <a:latin typeface="+mn-ea"/>
                <a:ea typeface="+mn-ea"/>
              </a:rPr>
              <a:t>例：某小型企业纳税人于4月29日申请留抵退税，税务机关按规定期限在5月10日核准其留抵退税。如纳税人在5月1日至该笔留抵退税核准之前办理了所属4月份的增值税纳税申报和免抵退税申报，并申请了出口免抵退税的，计算当期免抵退税应退税额和免抵税额时，就要扣减税务机关在5月10日核准的留抵退税额。</a:t>
            </a:r>
            <a:endParaRPr lang="zh-CN" altLang="en-US" dirty="0">
              <a:latin typeface="+mn-ea"/>
              <a:ea typeface="+mn-ea"/>
            </a:endParaRPr>
          </a:p>
        </p:txBody>
      </p:sp>
      <p:sp>
        <p:nvSpPr>
          <p:cNvPr id="13" name="í$1íḋé"/>
          <p:cNvSpPr txBox="1"/>
          <p:nvPr/>
        </p:nvSpPr>
        <p:spPr>
          <a:xfrm>
            <a:off x="1087267" y="1680160"/>
            <a:ext cx="8634095" cy="1144905"/>
          </a:xfrm>
          <a:prstGeom prst="rect">
            <a:avLst/>
          </a:prstGeom>
          <a:noFill/>
        </p:spPr>
        <p:txBody>
          <a:bodyPr wrap="square" lIns="90000" tIns="46800" rIns="90000" bIns="46800" rtlCol="0">
            <a:normAutofit/>
          </a:bodyPr>
          <a:lstStyle/>
          <a:p>
            <a:pPr algn="just">
              <a:lnSpc>
                <a:spcPct val="150000"/>
              </a:lnSpc>
            </a:pPr>
            <a:r>
              <a:rPr lang="en-US" altLang="zh-CN" sz="2000" dirty="0">
                <a:latin typeface="+mn-ea"/>
                <a:ea typeface="+mn-ea"/>
                <a:sym typeface="+mn-ea"/>
              </a:rPr>
              <a:t>      </a:t>
            </a:r>
            <a:r>
              <a:rPr lang="zh-CN" altLang="en-US" sz="2000" dirty="0">
                <a:latin typeface="+mn-ea"/>
                <a:ea typeface="+mn-ea"/>
                <a:sym typeface="+mn-ea"/>
              </a:rPr>
              <a:t>如果在纳税人办理增值税纳税申报和免抵退税申报后、税务机关核准其免抵退税应退税额前，核准了其前期申请的留抵退税</a:t>
            </a:r>
          </a:p>
        </p:txBody>
      </p:sp>
      <p:sp>
        <p:nvSpPr>
          <p:cNvPr id="6" name="文本框 49"/>
          <p:cNvSpPr txBox="1"/>
          <p:nvPr/>
        </p:nvSpPr>
        <p:spPr>
          <a:xfrm>
            <a:off x="220638" y="1085997"/>
            <a:ext cx="6417554" cy="584775"/>
          </a:xfrm>
          <a:prstGeom prst="rect">
            <a:avLst/>
          </a:prstGeom>
          <a:noFill/>
        </p:spPr>
        <p:txBody>
          <a:bodyPr wrap="square" rtlCol="0">
            <a:spAutoFit/>
          </a:bodyPr>
          <a:lstStyle/>
          <a:p>
            <a:r>
              <a:rPr lang="zh-CN" altLang="en-US" sz="3200" b="1" dirty="0" smtClean="0">
                <a:latin typeface="+mn-ea"/>
                <a:ea typeface="+mn-ea"/>
                <a:sym typeface="+mn-ea"/>
              </a:rPr>
              <a:t>（一）与出口退税衔接</a:t>
            </a:r>
            <a:endParaRPr lang="zh-CN" altLang="en-US" sz="3200" b="1" dirty="0">
              <a:latin typeface="+mn-ea"/>
              <a:ea typeface="+mn-ea"/>
              <a:sym typeface="+mn-ea"/>
            </a:endParaRPr>
          </a:p>
        </p:txBody>
      </p:sp>
      <p:pic>
        <p:nvPicPr>
          <p:cNvPr id="7"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a:xfrm>
            <a:off x="669924" y="1"/>
            <a:ext cx="10850563" cy="1028699"/>
          </a:xfrm>
          <a:prstGeom prst="rect">
            <a:avLst/>
          </a:prstGeom>
        </p:spPr>
        <p:txBody>
          <a:bodyPr vert="horz" lIns="90000" tIns="46800" rIns="90000" bIns="46800" rtlCol="0" anchor="b" anchorCtr="0">
            <a:normAutofit/>
          </a:bodyPr>
          <a:lstStyle/>
          <a:p>
            <a:pPr lvl="0" algn="ctr" eaLnBrk="0" hangingPunct="0">
              <a:defRPr/>
            </a:pPr>
            <a:r>
              <a:rPr lang="zh-CN" altLang="en-US" sz="4000" b="1" spc="300" dirty="0" smtClean="0">
                <a:solidFill>
                  <a:srgbClr val="262626"/>
                </a:solidFill>
                <a:latin typeface="微软雅黑" pitchFamily="34" charset="-122"/>
                <a:ea typeface="微软雅黑" pitchFamily="34" charset="-122"/>
                <a:sym typeface="+mn-ea"/>
              </a:rPr>
              <a:t>留抵退税注意事项</a:t>
            </a:r>
            <a:endParaRPr lang="zh-CN" altLang="en-US" sz="4800" b="1" spc="300" dirty="0">
              <a:solidFill>
                <a:srgbClr val="262626"/>
              </a:solidFill>
              <a:latin typeface="微软雅黑" pitchFamily="34" charset="-122"/>
              <a:ea typeface="微软雅黑" pitchFamily="34" charset="-122"/>
            </a:endParaRPr>
          </a:p>
        </p:txBody>
      </p:sp>
      <p:sp>
        <p:nvSpPr>
          <p:cNvPr id="11" name="灯片编号占位符 3"/>
          <p:cNvSpPr>
            <a:spLocks noGrp="1"/>
          </p:cNvSpPr>
          <p:nvPr>
            <p:ph type="sldNum" sz="quarter" idx="12"/>
          </p:nvPr>
        </p:nvSpPr>
        <p:spPr>
          <a:xfrm>
            <a:off x="8610599" y="6235700"/>
            <a:ext cx="2909888" cy="206381"/>
          </a:xfrm>
        </p:spPr>
        <p:txBody>
          <a:bodyPr>
            <a:normAutofit fontScale="92500" lnSpcReduction="20000"/>
          </a:bodyPr>
          <a:lstStyle/>
          <a:p>
            <a:fld id="{5DD3DB80-B894-403A-B48E-6FDC1A72010E}" type="slidenum">
              <a:rPr lang="zh-CN" altLang="en-US" smtClean="0"/>
              <a:pPr/>
              <a:t>36</a:t>
            </a:fld>
            <a:endParaRPr lang="zh-CN" altLang="en-US"/>
          </a:p>
        </p:txBody>
      </p:sp>
      <p:grpSp>
        <p:nvGrpSpPr>
          <p:cNvPr id="2" name="1fb1b948-dadf-4cff-aad5-cb4455c0ff1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740264" y="2663112"/>
            <a:ext cx="10815395" cy="2251708"/>
            <a:chOff x="705094" y="2715866"/>
            <a:chExt cx="10815395" cy="2251708"/>
          </a:xfrm>
        </p:grpSpPr>
        <p:cxnSp>
          <p:nvCxnSpPr>
            <p:cNvPr id="21" name="直接连接符 20"/>
            <p:cNvCxnSpPr/>
            <p:nvPr/>
          </p:nvCxnSpPr>
          <p:spPr>
            <a:xfrm flipH="1">
              <a:off x="705094" y="3681669"/>
              <a:ext cx="4301075"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506374" y="3628915"/>
              <a:ext cx="4014115"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4" name="íslïḋè"/>
            <p:cNvSpPr txBox="1"/>
            <p:nvPr/>
          </p:nvSpPr>
          <p:spPr bwMode="auto">
            <a:xfrm>
              <a:off x="1020733" y="2738864"/>
              <a:ext cx="3039482" cy="44180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b">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00000"/>
                </a:lnSpc>
                <a:spcBef>
                  <a:spcPct val="0"/>
                </a:spcBef>
              </a:pPr>
              <a:r>
                <a:rPr lang="en-US" altLang="zh-CN" sz="3200" b="1" dirty="0">
                  <a:latin typeface="微软雅黑" pitchFamily="34" charset="-122"/>
                  <a:ea typeface="微软雅黑" pitchFamily="34" charset="-122"/>
                </a:rPr>
                <a:t>01.</a:t>
              </a:r>
              <a:r>
                <a:rPr lang="en-US" altLang="zh-CN" sz="2800" b="1" dirty="0">
                  <a:latin typeface="微软雅黑" pitchFamily="34" charset="-122"/>
                  <a:ea typeface="微软雅黑" pitchFamily="34" charset="-122"/>
                </a:rPr>
                <a:t>增值税欠税</a:t>
              </a:r>
              <a:endParaRPr lang="en-US" altLang="zh-CN" sz="3200" b="1" dirty="0">
                <a:latin typeface="微软雅黑" pitchFamily="34" charset="-122"/>
                <a:ea typeface="微软雅黑" pitchFamily="34" charset="-122"/>
              </a:endParaRPr>
            </a:p>
          </p:txBody>
        </p:sp>
        <p:sp>
          <p:nvSpPr>
            <p:cNvPr id="25" name="iṣliḓè"/>
            <p:cNvSpPr txBox="1"/>
            <p:nvPr/>
          </p:nvSpPr>
          <p:spPr bwMode="auto">
            <a:xfrm>
              <a:off x="7584596" y="2715866"/>
              <a:ext cx="3039482" cy="44180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b">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eaLnBrk="1" hangingPunct="1">
                <a:lnSpc>
                  <a:spcPct val="100000"/>
                </a:lnSpc>
                <a:spcBef>
                  <a:spcPct val="0"/>
                </a:spcBef>
              </a:pPr>
              <a:r>
                <a:rPr lang="en-US" altLang="zh-CN" sz="2800" b="1" dirty="0">
                  <a:latin typeface="+mn-ea"/>
                  <a:ea typeface="+mn-ea"/>
                </a:rPr>
                <a:t>02.期末留抵税额</a:t>
              </a:r>
            </a:p>
          </p:txBody>
        </p:sp>
        <p:sp>
          <p:nvSpPr>
            <p:cNvPr id="26" name="íṣľïḍe"/>
            <p:cNvSpPr txBox="1"/>
            <p:nvPr/>
          </p:nvSpPr>
          <p:spPr bwMode="auto">
            <a:xfrm>
              <a:off x="3853925" y="4525769"/>
              <a:ext cx="4185212" cy="44180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b">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pPr>
              <a:r>
                <a:rPr lang="en-US" altLang="zh-CN" sz="3200" b="1" dirty="0" smtClean="0">
                  <a:solidFill>
                    <a:srgbClr val="0070C0"/>
                  </a:solidFill>
                  <a:sym typeface="+mn-ea"/>
                </a:rPr>
                <a:t>允许退还的期末留抵税额 = </a:t>
              </a:r>
              <a:r>
                <a:rPr lang="en-US" altLang="zh-CN" sz="3200" b="1" dirty="0" smtClean="0">
                  <a:solidFill>
                    <a:srgbClr val="0070C0"/>
                  </a:solidFill>
                </a:rPr>
                <a:t>最近一期期末留抵税额 </a:t>
              </a:r>
              <a:r>
                <a:rPr lang="en-US" altLang="zh-CN" sz="3200" b="1" dirty="0">
                  <a:solidFill>
                    <a:srgbClr val="0070C0"/>
                  </a:solidFill>
                </a:rPr>
                <a:t>- 增值税欠税</a:t>
              </a:r>
            </a:p>
          </p:txBody>
        </p:sp>
      </p:grpSp>
      <p:sp>
        <p:nvSpPr>
          <p:cNvPr id="27" name="文本框 49"/>
          <p:cNvSpPr txBox="1"/>
          <p:nvPr/>
        </p:nvSpPr>
        <p:spPr>
          <a:xfrm>
            <a:off x="396484" y="1393728"/>
            <a:ext cx="6417554" cy="584775"/>
          </a:xfrm>
          <a:prstGeom prst="rect">
            <a:avLst/>
          </a:prstGeom>
          <a:noFill/>
        </p:spPr>
        <p:txBody>
          <a:bodyPr wrap="square" rtlCol="0">
            <a:spAutoFit/>
          </a:bodyPr>
          <a:lstStyle/>
          <a:p>
            <a:r>
              <a:rPr lang="zh-CN" altLang="en-US" sz="3200" b="1" dirty="0" smtClean="0">
                <a:latin typeface="+mn-ea"/>
                <a:ea typeface="+mn-ea"/>
                <a:sym typeface="+mn-ea"/>
              </a:rPr>
              <a:t>（二）增值税</a:t>
            </a:r>
            <a:r>
              <a:rPr lang="zh-CN" altLang="en-US" sz="3200" b="1" dirty="0">
                <a:latin typeface="+mn-ea"/>
                <a:ea typeface="+mn-ea"/>
                <a:sym typeface="+mn-ea"/>
              </a:rPr>
              <a:t>欠</a:t>
            </a:r>
            <a:r>
              <a:rPr lang="zh-CN" altLang="en-US" sz="3200" b="1" dirty="0" smtClean="0">
                <a:latin typeface="+mn-ea"/>
                <a:ea typeface="+mn-ea"/>
                <a:sym typeface="+mn-ea"/>
              </a:rPr>
              <a:t>税</a:t>
            </a:r>
            <a:endParaRPr lang="zh-CN" altLang="en-US" sz="3200" b="1" dirty="0">
              <a:latin typeface="+mn-ea"/>
              <a:ea typeface="+mn-ea"/>
              <a:sym typeface="+mn-ea"/>
            </a:endParaRPr>
          </a:p>
        </p:txBody>
      </p:sp>
      <p:pic>
        <p:nvPicPr>
          <p:cNvPr id="12" name="图片 2"/>
          <p:cNvPicPr>
            <a:picLocks noChangeAspect="1"/>
          </p:cNvPicPr>
          <p:nvPr/>
        </p:nvPicPr>
        <p:blipFill>
          <a:blip r:embed="rId4"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
          <p:cNvSpPr txBox="1"/>
          <p:nvPr/>
        </p:nvSpPr>
        <p:spPr>
          <a:xfrm>
            <a:off x="47625" y="473075"/>
            <a:ext cx="5019675" cy="423863"/>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charset="-122"/>
                <a:ea typeface="微软雅黑" panose="020B0503020204020204" charset="-122"/>
                <a:cs typeface="+mj-cs"/>
              </a:defRPr>
            </a:lvl1pPr>
          </a:lstStyle>
          <a:p>
            <a:pPr defTabSz="1219200" fontAlgn="auto">
              <a:spcAft>
                <a:spcPts val="0"/>
              </a:spcAft>
              <a:defRPr/>
            </a:pPr>
            <a:r>
              <a:rPr lang="zh-CN" altLang="en-US" sz="2125" b="1" dirty="0">
                <a:solidFill>
                  <a:srgbClr val="FFFFFF"/>
                </a:solidFill>
                <a:sym typeface="+mn-ea"/>
              </a:rPr>
              <a:t>小规模纳税人免征增值税政策</a:t>
            </a:r>
            <a:endParaRPr lang="zh-CN" altLang="zh-CN" sz="2125" b="1" dirty="0">
              <a:solidFill>
                <a:srgbClr val="FFFFFF"/>
              </a:solidFill>
              <a:cs typeface="+mn-cs"/>
              <a:sym typeface="+mn-ea"/>
            </a:endParaRPr>
          </a:p>
          <a:p>
            <a:pPr defTabSz="1219200" fontAlgn="auto">
              <a:spcAft>
                <a:spcPts val="0"/>
              </a:spcAft>
              <a:defRPr/>
            </a:pPr>
            <a:endParaRPr lang="zh-CN" altLang="en-US" sz="2130" b="1" dirty="0">
              <a:solidFill>
                <a:srgbClr val="FFFFFF"/>
              </a:solidFill>
              <a:sym typeface="+mn-ea"/>
            </a:endParaRPr>
          </a:p>
        </p:txBody>
      </p:sp>
      <p:sp>
        <p:nvSpPr>
          <p:cNvPr id="45062" name="文本框 7"/>
          <p:cNvSpPr txBox="1">
            <a:spLocks noChangeArrowheads="1"/>
          </p:cNvSpPr>
          <p:nvPr/>
        </p:nvSpPr>
        <p:spPr bwMode="auto">
          <a:xfrm>
            <a:off x="2744788" y="1192213"/>
            <a:ext cx="8027987" cy="706437"/>
          </a:xfrm>
          <a:prstGeom prst="rect">
            <a:avLst/>
          </a:prstGeom>
          <a:noFill/>
          <a:ln w="9525">
            <a:noFill/>
            <a:miter lim="800000"/>
            <a:headEnd/>
            <a:tailEnd/>
          </a:ln>
        </p:spPr>
        <p:txBody>
          <a:bodyPr>
            <a:spAutoFit/>
          </a:bodyPr>
          <a:lstStyle/>
          <a:p>
            <a:pPr defTabSz="912813"/>
            <a:endParaRPr lang="zh-CN" altLang="en-US" sz="2000" b="1">
              <a:solidFill>
                <a:srgbClr val="0070C0"/>
              </a:solidFill>
              <a:latin typeface="微软雅黑" pitchFamily="34" charset="-122"/>
              <a:ea typeface="微软雅黑" pitchFamily="34" charset="-122"/>
            </a:endParaRPr>
          </a:p>
          <a:p>
            <a:pPr defTabSz="912813"/>
            <a:endParaRPr lang="zh-CN" altLang="en-US" sz="2000" b="1">
              <a:solidFill>
                <a:srgbClr val="0070C0"/>
              </a:solidFill>
              <a:latin typeface="微软雅黑" pitchFamily="34" charset="-122"/>
              <a:ea typeface="微软雅黑" pitchFamily="34" charset="-122"/>
            </a:endParaRPr>
          </a:p>
        </p:txBody>
      </p:sp>
      <p:sp>
        <p:nvSpPr>
          <p:cNvPr id="11" name="灯片编号占位符 3"/>
          <p:cNvSpPr>
            <a:spLocks noGrp="1"/>
          </p:cNvSpPr>
          <p:nvPr>
            <p:ph type="sldNum" sz="quarter" idx="12"/>
          </p:nvPr>
        </p:nvSpPr>
        <p:spPr>
          <a:xfrm>
            <a:off x="8610599" y="6235700"/>
            <a:ext cx="2909888" cy="206381"/>
          </a:xfrm>
        </p:spPr>
        <p:txBody>
          <a:bodyPr>
            <a:normAutofit fontScale="92500" lnSpcReduction="20000"/>
          </a:bodyPr>
          <a:lstStyle/>
          <a:p>
            <a:fld id="{5DD3DB80-B894-403A-B48E-6FDC1A72010E}" type="slidenum">
              <a:rPr lang="zh-CN" altLang="en-US" smtClean="0"/>
              <a:pPr/>
              <a:t>37</a:t>
            </a:fld>
            <a:endParaRPr lang="zh-CN" altLang="en-US"/>
          </a:p>
        </p:txBody>
      </p:sp>
      <p:grpSp>
        <p:nvGrpSpPr>
          <p:cNvPr id="2" name="1a1d10c6-b8c2-4715-a5d8-5340a86b7de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397156" y="1317015"/>
            <a:ext cx="9080951" cy="4423801"/>
            <a:chOff x="397156" y="1317015"/>
            <a:chExt cx="9080951" cy="4423801"/>
          </a:xfrm>
        </p:grpSpPr>
        <p:sp>
          <p:nvSpPr>
            <p:cNvPr id="24" name="ï$ḻíḑé"/>
            <p:cNvSpPr/>
            <p:nvPr/>
          </p:nvSpPr>
          <p:spPr bwMode="auto">
            <a:xfrm>
              <a:off x="4248513" y="1792664"/>
              <a:ext cx="579957" cy="579195"/>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w="9525">
              <a:noFill/>
              <a:round/>
            </a:ln>
          </p:spPr>
          <p:txBody>
            <a:bodyPr anchor="ctr"/>
            <a:lstStyle/>
            <a:p>
              <a:pPr algn="ctr"/>
              <a:endParaRPr dirty="0"/>
            </a:p>
          </p:txBody>
        </p:sp>
        <p:sp>
          <p:nvSpPr>
            <p:cNvPr id="31" name="îSľïḋè"/>
            <p:cNvSpPr/>
            <p:nvPr/>
          </p:nvSpPr>
          <p:spPr bwMode="auto">
            <a:xfrm>
              <a:off x="5294765" y="2299654"/>
              <a:ext cx="3896995" cy="1221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rIns="90000" anchor="t" anchorCtr="0">
              <a:noAutofit/>
            </a:bodyPr>
            <a:lstStyle/>
            <a:p>
              <a:pPr marL="171450" indent="-171450">
                <a:lnSpc>
                  <a:spcPct val="140000"/>
                </a:lnSpc>
                <a:spcBef>
                  <a:spcPct val="0"/>
                </a:spcBef>
                <a:buFont typeface="Arial" panose="020B0604020202020204" pitchFamily="34" charset="0"/>
                <a:buChar char="•"/>
              </a:pPr>
              <a:r>
                <a:rPr lang="en-US" altLang="zh-CN" sz="1600" b="1" dirty="0"/>
                <a:t>自2019年4月1日起已取得留抵退税款的，不得再申请享受增值税即征即退、先征后返（退）政策。纳税人可以在2022年10月31日前一次性将已取得的留抵退税款全部缴回后，按规定申请享受增值税即征即退、先征后返（退）政策。</a:t>
              </a:r>
            </a:p>
          </p:txBody>
        </p:sp>
        <p:sp>
          <p:nvSpPr>
            <p:cNvPr id="32" name="ïšľiďê"/>
            <p:cNvSpPr txBox="1"/>
            <p:nvPr/>
          </p:nvSpPr>
          <p:spPr bwMode="auto">
            <a:xfrm>
              <a:off x="5162715" y="1663527"/>
              <a:ext cx="3691440" cy="513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rIns="90000" anchor="ctr">
              <a:normAutofit/>
            </a:bodyPr>
            <a:lstStyle/>
            <a:p>
              <a:pPr marL="0" marR="0" lvl="0" indent="0" algn="l" defTabSz="913765" rtl="0" eaLnBrk="1" fontAlgn="auto" latinLnBrk="0" hangingPunct="1">
                <a:spcBef>
                  <a:spcPct val="0"/>
                </a:spcBef>
                <a:spcAft>
                  <a:spcPts val="0"/>
                </a:spcAft>
                <a:buClrTx/>
                <a:buSzTx/>
                <a:buFontTx/>
                <a:buNone/>
                <a:defRPr/>
              </a:pPr>
              <a:r>
                <a:rPr kumimoji="0" lang="en-US" altLang="zh-CN" sz="2000" b="1" i="0" u="none" strike="noStrike" kern="1200" cap="none" spc="0" normalizeH="0" baseline="0" noProof="0" dirty="0" smtClean="0">
                  <a:ln>
                    <a:noFill/>
                  </a:ln>
                  <a:effectLst/>
                  <a:uLnTx/>
                  <a:uFillTx/>
                  <a:latin typeface="+mn-ea"/>
                  <a:ea typeface="+mn-ea"/>
                </a:rPr>
                <a:t>2</a:t>
              </a:r>
              <a:r>
                <a:rPr kumimoji="0" lang="zh-CN" altLang="en-US" sz="2000" b="1" i="0" u="none" strike="noStrike" kern="1200" cap="none" spc="0" normalizeH="0" baseline="0" noProof="0" dirty="0" smtClean="0">
                  <a:ln>
                    <a:noFill/>
                  </a:ln>
                  <a:effectLst/>
                  <a:uLnTx/>
                  <a:uFillTx/>
                  <a:latin typeface="+mn-ea"/>
                  <a:ea typeface="+mn-ea"/>
                </a:rPr>
                <a:t>、选择</a:t>
              </a:r>
              <a:r>
                <a:rPr kumimoji="0" lang="zh-CN" altLang="en-US" sz="2000" b="1" i="0" u="none" strike="noStrike" kern="1200" cap="none" spc="0" normalizeH="0" baseline="0" noProof="0" dirty="0">
                  <a:ln>
                    <a:noFill/>
                  </a:ln>
                  <a:effectLst/>
                  <a:uLnTx/>
                  <a:uFillTx/>
                  <a:latin typeface="+mn-ea"/>
                  <a:ea typeface="+mn-ea"/>
                </a:rPr>
                <a:t>享受即征即退、先征后返（退）</a:t>
              </a:r>
            </a:p>
          </p:txBody>
        </p:sp>
        <p:sp>
          <p:nvSpPr>
            <p:cNvPr id="33" name="ï$ľîdé"/>
            <p:cNvSpPr txBox="1"/>
            <p:nvPr/>
          </p:nvSpPr>
          <p:spPr bwMode="auto">
            <a:xfrm>
              <a:off x="397156" y="1317015"/>
              <a:ext cx="3425825" cy="786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rIns="90000" anchor="ctr">
              <a:normAutofit/>
            </a:bodyPr>
            <a:lstStyle/>
            <a:p>
              <a:pPr marL="0" marR="0" lvl="0" indent="0" algn="l" defTabSz="913765" rtl="0" eaLnBrk="1" fontAlgn="auto" latinLnBrk="0" hangingPunct="1">
                <a:spcBef>
                  <a:spcPct val="0"/>
                </a:spcBef>
                <a:spcAft>
                  <a:spcPts val="0"/>
                </a:spcAft>
                <a:buClrTx/>
                <a:buSzTx/>
                <a:buFontTx/>
                <a:buNone/>
                <a:defRPr/>
              </a:pPr>
              <a:r>
                <a:rPr lang="zh-CN" altLang="en-US" sz="3200" b="1" noProof="0" dirty="0" smtClean="0">
                  <a:ln>
                    <a:noFill/>
                  </a:ln>
                  <a:solidFill>
                    <a:srgbClr val="000000"/>
                  </a:solidFill>
                  <a:effectLst/>
                  <a:uLnTx/>
                  <a:uFillTx/>
                  <a:latin typeface="+mn-ea"/>
                  <a:ea typeface="+mn-ea"/>
                  <a:sym typeface="+mn-ea"/>
                </a:rPr>
                <a:t>（三）</a:t>
              </a:r>
              <a:r>
                <a:rPr kumimoji="0" lang="en-US" altLang="zh-CN" sz="3200" b="1" i="0" u="none" strike="noStrike" kern="1200" cap="none" spc="0" normalizeH="0" baseline="0" noProof="0" dirty="0">
                  <a:ln>
                    <a:noFill/>
                  </a:ln>
                  <a:solidFill>
                    <a:srgbClr val="000000"/>
                  </a:solidFill>
                  <a:effectLst/>
                  <a:uLnTx/>
                  <a:uFillTx/>
                  <a:latin typeface="+mn-ea"/>
                  <a:ea typeface="+mn-ea"/>
                </a:rPr>
                <a:t>留抵退税缴回</a:t>
              </a:r>
            </a:p>
          </p:txBody>
        </p:sp>
        <p:sp>
          <p:nvSpPr>
            <p:cNvPr id="34" name="iṩliďê"/>
            <p:cNvSpPr/>
            <p:nvPr/>
          </p:nvSpPr>
          <p:spPr bwMode="auto">
            <a:xfrm>
              <a:off x="1254356" y="3006700"/>
              <a:ext cx="2570480" cy="1155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rIns="90000" anchor="t" anchorCtr="0">
              <a:noAutofit/>
            </a:bodyPr>
            <a:lstStyle/>
            <a:p>
              <a:pPr marL="171450" indent="-171450">
                <a:lnSpc>
                  <a:spcPct val="160000"/>
                </a:lnSpc>
                <a:buFont typeface="Arial" panose="020B0604020202020204" pitchFamily="34" charset="0"/>
                <a:buChar char="•"/>
              </a:pPr>
              <a:r>
                <a:rPr lang="en-US" altLang="zh-CN" b="1" dirty="0"/>
                <a:t>如果发现纳税人存在留抵退税政策适用有误的情形，纳税人应在下个纳税申报期结束前缴回相关留抵退税款</a:t>
              </a:r>
            </a:p>
          </p:txBody>
        </p:sp>
        <p:sp>
          <p:nvSpPr>
            <p:cNvPr id="35" name="íṩļîde"/>
            <p:cNvSpPr txBox="1"/>
            <p:nvPr/>
          </p:nvSpPr>
          <p:spPr bwMode="auto">
            <a:xfrm>
              <a:off x="1175227" y="2422961"/>
              <a:ext cx="2570197" cy="513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rIns="90000" anchor="ctr">
              <a:normAutofit/>
            </a:bodyPr>
            <a:lstStyle/>
            <a:p>
              <a:pPr marL="0" marR="0" lvl="0" indent="0" algn="l" defTabSz="913765" rtl="0" eaLnBrk="1" fontAlgn="auto" latinLnBrk="0" hangingPunct="1">
                <a:spcBef>
                  <a:spcPct val="0"/>
                </a:spcBef>
                <a:spcAft>
                  <a:spcPts val="0"/>
                </a:spcAft>
                <a:buClrTx/>
                <a:buSzTx/>
                <a:buFontTx/>
                <a:buNone/>
                <a:defRPr/>
              </a:pPr>
              <a:r>
                <a:rPr lang="en-US" altLang="zh-CN" sz="2000" b="1" dirty="0" smtClean="0">
                  <a:latin typeface="+mn-ea"/>
                  <a:ea typeface="+mn-ea"/>
                  <a:sym typeface="+mn-ea"/>
                </a:rPr>
                <a:t>1</a:t>
              </a:r>
              <a:r>
                <a:rPr lang="zh-CN" altLang="en-US" sz="2000" b="1" dirty="0" smtClean="0">
                  <a:latin typeface="+mn-ea"/>
                  <a:ea typeface="+mn-ea"/>
                  <a:sym typeface="+mn-ea"/>
                </a:rPr>
                <a:t>、</a:t>
              </a:r>
              <a:r>
                <a:rPr lang="en-US" altLang="zh-CN" sz="2000" b="1" dirty="0" smtClean="0">
                  <a:latin typeface="+mn-ea"/>
                  <a:ea typeface="+mn-ea"/>
                  <a:sym typeface="+mn-ea"/>
                </a:rPr>
                <a:t>政策适用有误</a:t>
              </a:r>
              <a:endParaRPr kumimoji="0" lang="zh-CN" altLang="en-US" sz="2000" b="1" i="0" u="none" strike="noStrike" kern="1200" cap="none" spc="0" normalizeH="0" baseline="0" noProof="0" dirty="0">
                <a:ln>
                  <a:noFill/>
                </a:ln>
                <a:solidFill>
                  <a:srgbClr val="000000"/>
                </a:solidFill>
                <a:effectLst/>
                <a:uLnTx/>
                <a:uFillTx/>
                <a:latin typeface="+mn-ea"/>
                <a:ea typeface="+mn-ea"/>
              </a:endParaRPr>
            </a:p>
          </p:txBody>
        </p:sp>
        <p:sp>
          <p:nvSpPr>
            <p:cNvPr id="36" name="îsḻîdè"/>
            <p:cNvSpPr/>
            <p:nvPr/>
          </p:nvSpPr>
          <p:spPr bwMode="auto">
            <a:xfrm>
              <a:off x="5394312" y="4968656"/>
              <a:ext cx="4083795" cy="772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rIns="90000" anchor="t" anchorCtr="0">
              <a:noAutofit/>
            </a:bodyPr>
            <a:lstStyle/>
            <a:p>
              <a:pPr marL="171450" indent="-171450">
                <a:lnSpc>
                  <a:spcPct val="160000"/>
                </a:lnSpc>
                <a:buFont typeface="Arial" panose="020B0604020202020204" pitchFamily="34" charset="0"/>
                <a:buChar char="•"/>
              </a:pPr>
              <a:r>
                <a:rPr lang="en-US" altLang="zh-CN" b="1" dirty="0"/>
                <a:t>更正前期申报导致可退留抵税额发生变化，需要缴回留抵退税额</a:t>
              </a:r>
            </a:p>
          </p:txBody>
        </p:sp>
        <p:sp>
          <p:nvSpPr>
            <p:cNvPr id="37" name="ï$ļídé"/>
            <p:cNvSpPr txBox="1"/>
            <p:nvPr/>
          </p:nvSpPr>
          <p:spPr bwMode="auto">
            <a:xfrm>
              <a:off x="5280190" y="4438049"/>
              <a:ext cx="2570197" cy="513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rIns="90000" anchor="ctr">
              <a:normAutofit/>
            </a:bodyPr>
            <a:lstStyle/>
            <a:p>
              <a:pPr marL="0" marR="0" lvl="0" indent="0" algn="l" defTabSz="913765" rtl="0" eaLnBrk="1" fontAlgn="auto" latinLnBrk="0" hangingPunct="1">
                <a:spcBef>
                  <a:spcPct val="0"/>
                </a:spcBef>
                <a:spcAft>
                  <a:spcPts val="0"/>
                </a:spcAft>
                <a:buClrTx/>
                <a:buSzTx/>
                <a:buFontTx/>
                <a:buNone/>
                <a:defRPr/>
              </a:pPr>
              <a:r>
                <a:rPr kumimoji="0" lang="en-US" altLang="zh-CN" sz="2000" b="1" i="0" u="none" strike="noStrike" kern="1200" cap="none" spc="0" normalizeH="0" baseline="0" noProof="0" dirty="0" smtClean="0">
                  <a:ln>
                    <a:noFill/>
                  </a:ln>
                  <a:solidFill>
                    <a:srgbClr val="000000"/>
                  </a:solidFill>
                  <a:effectLst/>
                  <a:uLnTx/>
                  <a:uFillTx/>
                  <a:latin typeface="+mn-ea"/>
                  <a:ea typeface="+mn-ea"/>
                </a:rPr>
                <a:t>3</a:t>
              </a:r>
              <a:r>
                <a:rPr kumimoji="0" lang="zh-CN" altLang="en-US" sz="2000" b="1" i="0" u="none" strike="noStrike" kern="1200" cap="none" spc="0" normalizeH="0" baseline="0" noProof="0" dirty="0" smtClean="0">
                  <a:ln>
                    <a:noFill/>
                  </a:ln>
                  <a:solidFill>
                    <a:srgbClr val="000000"/>
                  </a:solidFill>
                  <a:effectLst/>
                  <a:uLnTx/>
                  <a:uFillTx/>
                  <a:latin typeface="+mn-ea"/>
                  <a:ea typeface="+mn-ea"/>
                </a:rPr>
                <a:t>、更正</a:t>
              </a:r>
              <a:r>
                <a:rPr kumimoji="0" lang="zh-CN" altLang="en-US" sz="2000" b="1" i="0" u="none" strike="noStrike" kern="1200" cap="none" spc="0" normalizeH="0" baseline="0" noProof="0" dirty="0">
                  <a:ln>
                    <a:noFill/>
                  </a:ln>
                  <a:solidFill>
                    <a:srgbClr val="000000"/>
                  </a:solidFill>
                  <a:effectLst/>
                  <a:uLnTx/>
                  <a:uFillTx/>
                  <a:latin typeface="+mn-ea"/>
                  <a:ea typeface="+mn-ea"/>
                </a:rPr>
                <a:t>申报数据</a:t>
              </a:r>
            </a:p>
          </p:txBody>
        </p:sp>
      </p:grpSp>
      <p:sp>
        <p:nvSpPr>
          <p:cNvPr id="38" name="标题 1"/>
          <p:cNvSpPr txBox="1">
            <a:spLocks/>
          </p:cNvSpPr>
          <p:nvPr/>
        </p:nvSpPr>
        <p:spPr>
          <a:xfrm>
            <a:off x="822324" y="152401"/>
            <a:ext cx="10850563" cy="1028699"/>
          </a:xfrm>
          <a:prstGeom prst="rect">
            <a:avLst/>
          </a:prstGeom>
        </p:spPr>
        <p:txBody>
          <a:bodyPr vert="horz" lIns="90000" tIns="46800" rIns="90000" bIns="46800" rtlCol="0" anchor="b" anchorCtr="0">
            <a:normAutofit/>
          </a:bodyPr>
          <a:lstStyle/>
          <a:p>
            <a:pPr lvl="0" algn="ctr" eaLnBrk="0" hangingPunct="0">
              <a:defRPr/>
            </a:pPr>
            <a:r>
              <a:rPr lang="zh-CN" altLang="en-US" sz="4000" b="1" spc="300" dirty="0" smtClean="0">
                <a:solidFill>
                  <a:srgbClr val="262626"/>
                </a:solidFill>
                <a:latin typeface="微软雅黑" pitchFamily="34" charset="-122"/>
                <a:ea typeface="微软雅黑" pitchFamily="34" charset="-122"/>
                <a:sym typeface="+mn-ea"/>
              </a:rPr>
              <a:t>留抵退税注意事项</a:t>
            </a:r>
            <a:endParaRPr lang="zh-CN" altLang="en-US" sz="4800" b="1" spc="300" dirty="0">
              <a:solidFill>
                <a:srgbClr val="262626"/>
              </a:solidFill>
              <a:latin typeface="微软雅黑" pitchFamily="34" charset="-122"/>
              <a:ea typeface="微软雅黑" pitchFamily="34" charset="-122"/>
            </a:endParaRPr>
          </a:p>
        </p:txBody>
      </p:sp>
      <p:pic>
        <p:nvPicPr>
          <p:cNvPr id="39" name="图片 2"/>
          <p:cNvPicPr>
            <a:picLocks noChangeAspect="1"/>
          </p:cNvPicPr>
          <p:nvPr/>
        </p:nvPicPr>
        <p:blipFill>
          <a:blip r:embed="rId4"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9" name="矩形 17"/>
          <p:cNvSpPr>
            <a:spLocks noChangeArrowheads="1"/>
          </p:cNvSpPr>
          <p:nvPr/>
        </p:nvSpPr>
        <p:spPr bwMode="auto">
          <a:xfrm>
            <a:off x="360363" y="1224307"/>
            <a:ext cx="2374900" cy="954107"/>
          </a:xfrm>
          <a:prstGeom prst="rect">
            <a:avLst/>
          </a:prstGeom>
          <a:noFill/>
          <a:ln w="9525">
            <a:noFill/>
            <a:miter lim="800000"/>
            <a:headEnd/>
            <a:tailEnd/>
          </a:ln>
        </p:spPr>
        <p:txBody>
          <a:bodyPr>
            <a:spAutoFit/>
          </a:bodyPr>
          <a:lstStyle/>
          <a:p>
            <a:pPr algn="ctr" defTabSz="1217613"/>
            <a:r>
              <a:rPr lang="zh-CN" altLang="en-US" sz="2800" b="1" dirty="0">
                <a:solidFill>
                  <a:srgbClr val="FFFFFF"/>
                </a:solidFill>
                <a:latin typeface="+mn-ea"/>
                <a:ea typeface="+mn-ea"/>
              </a:rPr>
              <a:t>二、申报表填写</a:t>
            </a:r>
          </a:p>
        </p:txBody>
      </p:sp>
      <p:sp>
        <p:nvSpPr>
          <p:cNvPr id="46086" name="文本框 7"/>
          <p:cNvSpPr txBox="1">
            <a:spLocks noChangeArrowheads="1"/>
          </p:cNvSpPr>
          <p:nvPr/>
        </p:nvSpPr>
        <p:spPr bwMode="auto">
          <a:xfrm>
            <a:off x="2744788" y="1192213"/>
            <a:ext cx="8027987" cy="954107"/>
          </a:xfrm>
          <a:prstGeom prst="rect">
            <a:avLst/>
          </a:prstGeom>
          <a:noFill/>
          <a:ln w="9525">
            <a:noFill/>
            <a:miter lim="800000"/>
            <a:headEnd/>
            <a:tailEnd/>
          </a:ln>
        </p:spPr>
        <p:txBody>
          <a:bodyPr>
            <a:spAutoFit/>
          </a:bodyPr>
          <a:lstStyle/>
          <a:p>
            <a:pPr defTabSz="912813"/>
            <a:endParaRPr lang="zh-CN" altLang="en-US" sz="2800" b="1">
              <a:solidFill>
                <a:srgbClr val="0070C0"/>
              </a:solidFill>
              <a:latin typeface="+mn-ea"/>
              <a:ea typeface="+mn-ea"/>
            </a:endParaRPr>
          </a:p>
          <a:p>
            <a:pPr defTabSz="912813"/>
            <a:endParaRPr lang="zh-CN" altLang="en-US" sz="2800" b="1">
              <a:solidFill>
                <a:srgbClr val="0070C0"/>
              </a:solidFill>
              <a:latin typeface="+mn-ea"/>
              <a:ea typeface="+mn-ea"/>
            </a:endParaRPr>
          </a:p>
        </p:txBody>
      </p:sp>
      <p:sp>
        <p:nvSpPr>
          <p:cNvPr id="12" name="标题 1"/>
          <p:cNvSpPr txBox="1">
            <a:spLocks/>
          </p:cNvSpPr>
          <p:nvPr/>
        </p:nvSpPr>
        <p:spPr>
          <a:xfrm>
            <a:off x="669924" y="1"/>
            <a:ext cx="10850563" cy="1028699"/>
          </a:xfrm>
          <a:prstGeom prst="rect">
            <a:avLst/>
          </a:prstGeom>
        </p:spPr>
        <p:txBody>
          <a:bodyPr vert="horz" lIns="90000" tIns="46800" rIns="90000" bIns="46800" rtlCol="0" anchor="b" anchorCtr="0">
            <a:normAutofit/>
          </a:bodyPr>
          <a:lstStyle/>
          <a:p>
            <a:pPr lvl="0" algn="ctr" eaLnBrk="0" hangingPunct="0">
              <a:defRPr/>
            </a:pPr>
            <a:r>
              <a:rPr lang="zh-CN" altLang="en-US" sz="4000" b="1" spc="300" dirty="0" smtClean="0">
                <a:solidFill>
                  <a:srgbClr val="262626"/>
                </a:solidFill>
                <a:latin typeface="+mn-ea"/>
                <a:ea typeface="+mn-ea"/>
                <a:sym typeface="+mn-ea"/>
              </a:rPr>
              <a:t>留抵退税注意事项</a:t>
            </a:r>
            <a:endParaRPr lang="zh-CN" altLang="en-US" sz="4800" b="1" spc="300" dirty="0">
              <a:solidFill>
                <a:srgbClr val="262626"/>
              </a:solidFill>
              <a:latin typeface="+mn-ea"/>
              <a:ea typeface="+mn-ea"/>
            </a:endParaRPr>
          </a:p>
        </p:txBody>
      </p:sp>
      <p:sp>
        <p:nvSpPr>
          <p:cNvPr id="14" name="灯片编号占位符 3"/>
          <p:cNvSpPr>
            <a:spLocks noGrp="1"/>
          </p:cNvSpPr>
          <p:nvPr>
            <p:ph type="sldNum" sz="quarter" idx="12"/>
          </p:nvPr>
        </p:nvSpPr>
        <p:spPr>
          <a:xfrm>
            <a:off x="8610599" y="6235700"/>
            <a:ext cx="2909888" cy="206381"/>
          </a:xfrm>
        </p:spPr>
        <p:txBody>
          <a:bodyPr>
            <a:normAutofit fontScale="92500" lnSpcReduction="20000"/>
          </a:bodyPr>
          <a:lstStyle/>
          <a:p>
            <a:fld id="{5DD3DB80-B894-403A-B48E-6FDC1A72010E}" type="slidenum">
              <a:rPr lang="zh-CN" altLang="en-US" smtClean="0">
                <a:latin typeface="+mn-ea"/>
              </a:rPr>
              <a:pPr/>
              <a:t>38</a:t>
            </a:fld>
            <a:endParaRPr lang="zh-CN" altLang="en-US">
              <a:latin typeface="+mn-ea"/>
            </a:endParaRPr>
          </a:p>
        </p:txBody>
      </p:sp>
      <p:grpSp>
        <p:nvGrpSpPr>
          <p:cNvPr id="2" name="4da78c0c-94bf-4188-a5be-bc25ffb19aa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278605" y="1397695"/>
            <a:ext cx="11411371" cy="4058114"/>
            <a:chOff x="278605" y="1397695"/>
            <a:chExt cx="11411371" cy="4058114"/>
          </a:xfrm>
        </p:grpSpPr>
        <p:sp>
          <p:nvSpPr>
            <p:cNvPr id="25" name="îşľîde"/>
            <p:cNvSpPr txBox="1"/>
            <p:nvPr/>
          </p:nvSpPr>
          <p:spPr>
            <a:xfrm>
              <a:off x="4696351" y="4829551"/>
              <a:ext cx="1804590" cy="626258"/>
            </a:xfrm>
            <a:prstGeom prst="rect">
              <a:avLst/>
            </a:prstGeom>
            <a:noFill/>
          </p:spPr>
          <p:txBody>
            <a:bodyPr wrap="none" anchor="ctr" anchorCtr="0">
              <a:normAutofit/>
              <a:scene3d>
                <a:camera prst="orthographicFront"/>
                <a:lightRig rig="threePt" dir="t"/>
              </a:scene3d>
            </a:bodyPr>
            <a:lstStyle/>
            <a:p>
              <a:pPr algn="ctr"/>
              <a:r>
                <a:rPr lang="en-US" altLang="zh-CN" sz="3200" b="1" dirty="0">
                  <a:solidFill>
                    <a:schemeClr val="accent1"/>
                  </a:solidFill>
                  <a:effectLst>
                    <a:outerShdw blurRad="38100" dist="25400" dir="5400000" algn="ctr" rotWithShape="0">
                      <a:srgbClr val="6E747A">
                        <a:alpha val="43000"/>
                      </a:srgbClr>
                    </a:outerShdw>
                  </a:effectLst>
                  <a:latin typeface="+mn-ea"/>
                  <a:ea typeface="+mn-ea"/>
                </a:rPr>
                <a:t>存量留抵退税额</a:t>
              </a:r>
              <a:r>
                <a:rPr lang="zh-CN" altLang="en-US" sz="3200" b="1" dirty="0">
                  <a:solidFill>
                    <a:schemeClr val="accent1"/>
                  </a:solidFill>
                  <a:effectLst>
                    <a:outerShdw blurRad="38100" dist="25400" dir="5400000" algn="ctr" rotWithShape="0">
                      <a:srgbClr val="6E747A">
                        <a:alpha val="43000"/>
                      </a:srgbClr>
                    </a:outerShdw>
                  </a:effectLst>
                  <a:latin typeface="+mn-ea"/>
                  <a:ea typeface="+mn-ea"/>
                </a:rPr>
                <a:t>必须一次性缴回</a:t>
              </a:r>
            </a:p>
          </p:txBody>
        </p:sp>
        <p:grpSp>
          <p:nvGrpSpPr>
            <p:cNvPr id="8" name="îSḷîḓè"/>
            <p:cNvGrpSpPr/>
            <p:nvPr/>
          </p:nvGrpSpPr>
          <p:grpSpPr>
            <a:xfrm>
              <a:off x="316901" y="4025154"/>
              <a:ext cx="11373075" cy="491400"/>
              <a:chOff x="19662" y="3200723"/>
              <a:chExt cx="11373075" cy="491400"/>
            </a:xfrm>
          </p:grpSpPr>
          <p:sp>
            <p:nvSpPr>
              <p:cNvPr id="37" name="îšḻíḍè"/>
              <p:cNvSpPr/>
              <p:nvPr/>
            </p:nvSpPr>
            <p:spPr bwMode="auto">
              <a:xfrm>
                <a:off x="1507803" y="3200723"/>
                <a:ext cx="9884934" cy="49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30000"/>
                  </a:lnSpc>
                </a:pPr>
                <a:r>
                  <a:rPr lang="en-US" altLang="zh-CN" sz="2000" dirty="0">
                    <a:latin typeface="+mn-ea"/>
                    <a:ea typeface="+mn-ea"/>
                  </a:rPr>
                  <a:t>受理之日起5个工作日内，依申请向纳税人出具留抵退税款缴回的《税务事项通知书》</a:t>
                </a:r>
              </a:p>
            </p:txBody>
          </p:sp>
          <p:sp>
            <p:nvSpPr>
              <p:cNvPr id="38" name="ïṥlïḍê"/>
              <p:cNvSpPr txBox="1"/>
              <p:nvPr/>
            </p:nvSpPr>
            <p:spPr bwMode="auto">
              <a:xfrm>
                <a:off x="19662" y="3223642"/>
                <a:ext cx="2108063" cy="387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b" anchorCtr="0">
                <a:normAutofit fontScale="925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sz="2400" b="1" dirty="0">
                    <a:latin typeface="+mn-ea"/>
                    <a:ea typeface="+mn-ea"/>
                  </a:rPr>
                  <a:t>办理</a:t>
                </a:r>
                <a:r>
                  <a:rPr lang="zh-CN" altLang="en-US" sz="2400" b="1" dirty="0" smtClean="0">
                    <a:latin typeface="+mn-ea"/>
                    <a:ea typeface="+mn-ea"/>
                  </a:rPr>
                  <a:t>期限：</a:t>
                </a:r>
                <a:endParaRPr lang="zh-CN" altLang="en-US" sz="2400" b="1" dirty="0">
                  <a:latin typeface="+mn-ea"/>
                  <a:ea typeface="+mn-ea"/>
                </a:endParaRPr>
              </a:p>
            </p:txBody>
          </p:sp>
        </p:grpSp>
        <p:grpSp>
          <p:nvGrpSpPr>
            <p:cNvPr id="9" name="ïśļîḍe"/>
            <p:cNvGrpSpPr/>
            <p:nvPr/>
          </p:nvGrpSpPr>
          <p:grpSpPr>
            <a:xfrm>
              <a:off x="278605" y="2435823"/>
              <a:ext cx="11366547" cy="2104837"/>
              <a:chOff x="285704" y="3282792"/>
              <a:chExt cx="11366547" cy="2104837"/>
            </a:xfrm>
          </p:grpSpPr>
          <p:sp>
            <p:nvSpPr>
              <p:cNvPr id="35" name="isḻiḋê"/>
              <p:cNvSpPr/>
              <p:nvPr/>
            </p:nvSpPr>
            <p:spPr bwMode="auto">
              <a:xfrm>
                <a:off x="360632" y="3876329"/>
                <a:ext cx="11291619"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a:lnSpc>
                    <a:spcPct val="130000"/>
                  </a:lnSpc>
                </a:pPr>
                <a:r>
                  <a:rPr lang="en-US" altLang="zh-CN" sz="2000" dirty="0">
                    <a:latin typeface="+mn-ea"/>
                    <a:ea typeface="+mn-ea"/>
                  </a:rPr>
                  <a:t>《增值税及附加税费申报表附列资料（二）》（本期进项税额明细）第22栏“上期留抵税额退税”填写</a:t>
                </a:r>
                <a:r>
                  <a:rPr lang="en-US" altLang="zh-CN" sz="2000" dirty="0">
                    <a:solidFill>
                      <a:srgbClr val="FF0000"/>
                    </a:solidFill>
                    <a:latin typeface="+mn-ea"/>
                    <a:ea typeface="+mn-ea"/>
                  </a:rPr>
                  <a:t>负数</a:t>
                </a:r>
                <a:r>
                  <a:rPr lang="en-US" altLang="zh-CN" sz="2000" dirty="0">
                    <a:latin typeface="+mn-ea"/>
                    <a:ea typeface="+mn-ea"/>
                  </a:rPr>
                  <a:t>，并可</a:t>
                </a:r>
                <a:r>
                  <a:rPr lang="en-US" altLang="zh-CN" sz="2000" dirty="0">
                    <a:solidFill>
                      <a:srgbClr val="FF0000"/>
                    </a:solidFill>
                    <a:latin typeface="+mn-ea"/>
                    <a:ea typeface="+mn-ea"/>
                  </a:rPr>
                  <a:t>继续按规定抵扣</a:t>
                </a:r>
                <a:r>
                  <a:rPr lang="en-US" altLang="zh-CN" sz="2000" dirty="0">
                    <a:latin typeface="+mn-ea"/>
                    <a:ea typeface="+mn-ea"/>
                  </a:rPr>
                  <a:t>进项税额</a:t>
                </a:r>
              </a:p>
            </p:txBody>
          </p:sp>
          <p:sp>
            <p:nvSpPr>
              <p:cNvPr id="36" name="íṩ1íḓe"/>
              <p:cNvSpPr txBox="1"/>
              <p:nvPr/>
            </p:nvSpPr>
            <p:spPr bwMode="auto">
              <a:xfrm>
                <a:off x="285704" y="3282792"/>
                <a:ext cx="2108063" cy="387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b" anchorCtr="0">
                <a:normAutofit fontScale="925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eaLnBrk="1" hangingPunct="1">
                  <a:lnSpc>
                    <a:spcPct val="100000"/>
                  </a:lnSpc>
                  <a:spcBef>
                    <a:spcPct val="0"/>
                  </a:spcBef>
                  <a:buFontTx/>
                  <a:buNone/>
                </a:pPr>
                <a:r>
                  <a:rPr lang="en-US" altLang="zh-CN" sz="2400" b="1" dirty="0" smtClean="0">
                    <a:latin typeface="+mn-ea"/>
                    <a:ea typeface="+mn-ea"/>
                  </a:rPr>
                  <a:t>2</a:t>
                </a:r>
                <a:r>
                  <a:rPr lang="zh-CN" altLang="en-US" sz="2400" b="1" dirty="0" smtClean="0">
                    <a:latin typeface="+mn-ea"/>
                    <a:ea typeface="+mn-ea"/>
                  </a:rPr>
                  <a:t>、缴</a:t>
                </a:r>
                <a:r>
                  <a:rPr lang="zh-CN" altLang="en-US" sz="2400" b="1" dirty="0">
                    <a:latin typeface="+mn-ea"/>
                    <a:ea typeface="+mn-ea"/>
                  </a:rPr>
                  <a:t>回后申报</a:t>
                </a:r>
              </a:p>
            </p:txBody>
          </p:sp>
        </p:grpSp>
        <p:grpSp>
          <p:nvGrpSpPr>
            <p:cNvPr id="10" name="ïślidé"/>
            <p:cNvGrpSpPr/>
            <p:nvPr/>
          </p:nvGrpSpPr>
          <p:grpSpPr>
            <a:xfrm>
              <a:off x="741146" y="1397695"/>
              <a:ext cx="3788086" cy="1211035"/>
              <a:chOff x="748245" y="532731"/>
              <a:chExt cx="3788086" cy="1211035"/>
            </a:xfrm>
          </p:grpSpPr>
          <p:sp>
            <p:nvSpPr>
              <p:cNvPr id="33" name="íşḷïďe"/>
              <p:cNvSpPr/>
              <p:nvPr/>
            </p:nvSpPr>
            <p:spPr bwMode="auto">
              <a:xfrm>
                <a:off x="748245" y="954872"/>
                <a:ext cx="3122642" cy="788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a:lnSpc>
                    <a:spcPct val="130000"/>
                  </a:lnSpc>
                </a:pPr>
                <a:r>
                  <a:rPr lang="en-US" altLang="zh-CN" sz="2000" dirty="0">
                    <a:latin typeface="+mn-ea"/>
                    <a:ea typeface="+mn-ea"/>
                  </a:rPr>
                  <a:t>电子税务局或办税服务厅</a:t>
                </a:r>
              </a:p>
            </p:txBody>
          </p:sp>
          <p:sp>
            <p:nvSpPr>
              <p:cNvPr id="34" name="îṥ1ïḍe"/>
              <p:cNvSpPr txBox="1"/>
              <p:nvPr/>
            </p:nvSpPr>
            <p:spPr bwMode="auto">
              <a:xfrm>
                <a:off x="2428268" y="532731"/>
                <a:ext cx="2108063" cy="387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b" anchorCtr="0">
                <a:normAutofit fontScale="925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eaLnBrk="1" hangingPunct="1">
                  <a:lnSpc>
                    <a:spcPct val="100000"/>
                  </a:lnSpc>
                  <a:spcBef>
                    <a:spcPct val="0"/>
                  </a:spcBef>
                  <a:buFontTx/>
                  <a:buNone/>
                </a:pPr>
                <a:r>
                  <a:rPr lang="en-US" altLang="zh-CN" sz="2400" b="1" dirty="0" smtClean="0">
                    <a:latin typeface="+mn-ea"/>
                    <a:ea typeface="+mn-ea"/>
                  </a:rPr>
                  <a:t>1</a:t>
                </a:r>
                <a:r>
                  <a:rPr lang="zh-CN" altLang="en-US" sz="2400" b="1" dirty="0" smtClean="0">
                    <a:latin typeface="+mn-ea"/>
                    <a:ea typeface="+mn-ea"/>
                  </a:rPr>
                  <a:t>、</a:t>
                </a:r>
                <a:r>
                  <a:rPr lang="en-US" altLang="zh-CN" sz="2400" b="1" dirty="0" smtClean="0">
                    <a:latin typeface="+mn-ea"/>
                    <a:ea typeface="+mn-ea"/>
                  </a:rPr>
                  <a:t>提交</a:t>
                </a:r>
                <a:r>
                  <a:rPr lang="en-US" altLang="zh-CN" sz="2400" b="1" dirty="0">
                    <a:latin typeface="+mn-ea"/>
                    <a:ea typeface="+mn-ea"/>
                  </a:rPr>
                  <a:t>《</a:t>
                </a:r>
                <a:r>
                  <a:rPr lang="en-US" altLang="zh-CN" sz="2400" b="1" dirty="0" smtClean="0">
                    <a:latin typeface="+mn-ea"/>
                    <a:ea typeface="+mn-ea"/>
                  </a:rPr>
                  <a:t>缴回留抵退税申请表</a:t>
                </a:r>
                <a:r>
                  <a:rPr lang="en-US" altLang="zh-CN" sz="2400" b="1" dirty="0">
                    <a:latin typeface="+mn-ea"/>
                    <a:ea typeface="+mn-ea"/>
                  </a:rPr>
                  <a:t>》</a:t>
                </a:r>
              </a:p>
            </p:txBody>
          </p:sp>
        </p:grpSp>
      </p:grpSp>
      <p:sp>
        <p:nvSpPr>
          <p:cNvPr id="61" name="ï$ľîdé"/>
          <p:cNvSpPr txBox="1"/>
          <p:nvPr/>
        </p:nvSpPr>
        <p:spPr bwMode="auto">
          <a:xfrm>
            <a:off x="612030" y="1091444"/>
            <a:ext cx="3425825" cy="786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rIns="90000" anchor="ctr">
            <a:normAutofit/>
          </a:bodyPr>
          <a:lstStyle/>
          <a:p>
            <a:pPr marL="0" marR="0" lvl="0" indent="0" algn="l" defTabSz="913765" rtl="0" eaLnBrk="1" fontAlgn="auto" latinLnBrk="0" hangingPunct="1">
              <a:spcBef>
                <a:spcPct val="0"/>
              </a:spcBef>
              <a:spcAft>
                <a:spcPts val="0"/>
              </a:spcAft>
              <a:buClrTx/>
              <a:buSzTx/>
              <a:buFontTx/>
              <a:buNone/>
              <a:defRPr/>
            </a:pPr>
            <a:endParaRPr kumimoji="0" lang="en-US" altLang="zh-CN" sz="4000" b="1" i="0" u="none" strike="noStrike" kern="1200" cap="none" spc="0" normalizeH="0" baseline="0" noProof="0" dirty="0">
              <a:ln>
                <a:noFill/>
              </a:ln>
              <a:solidFill>
                <a:srgbClr val="000000"/>
              </a:solidFill>
              <a:effectLst/>
              <a:uLnTx/>
              <a:uFillTx/>
              <a:latin typeface="+mn-ea"/>
              <a:ea typeface="+mn-ea"/>
            </a:endParaRPr>
          </a:p>
        </p:txBody>
      </p:sp>
      <p:pic>
        <p:nvPicPr>
          <p:cNvPr id="62" name="图片 2"/>
          <p:cNvPicPr>
            <a:picLocks noChangeAspect="1"/>
          </p:cNvPicPr>
          <p:nvPr/>
        </p:nvPicPr>
        <p:blipFill>
          <a:blip r:embed="rId4"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文本框 7"/>
          <p:cNvSpPr txBox="1">
            <a:spLocks noChangeArrowheads="1"/>
          </p:cNvSpPr>
          <p:nvPr/>
        </p:nvSpPr>
        <p:spPr bwMode="auto">
          <a:xfrm>
            <a:off x="2744788" y="1192213"/>
            <a:ext cx="8027987" cy="706437"/>
          </a:xfrm>
          <a:prstGeom prst="rect">
            <a:avLst/>
          </a:prstGeom>
          <a:noFill/>
          <a:ln w="9525">
            <a:noFill/>
            <a:miter lim="800000"/>
            <a:headEnd/>
            <a:tailEnd/>
          </a:ln>
        </p:spPr>
        <p:txBody>
          <a:bodyPr>
            <a:spAutoFit/>
          </a:bodyPr>
          <a:lstStyle/>
          <a:p>
            <a:pPr defTabSz="912813"/>
            <a:endParaRPr lang="zh-CN" altLang="en-US" sz="2000" b="1">
              <a:solidFill>
                <a:srgbClr val="0070C0"/>
              </a:solidFill>
              <a:latin typeface="微软雅黑" pitchFamily="34" charset="-122"/>
              <a:ea typeface="微软雅黑" pitchFamily="34" charset="-122"/>
            </a:endParaRPr>
          </a:p>
          <a:p>
            <a:pPr defTabSz="912813"/>
            <a:endParaRPr lang="zh-CN" altLang="en-US" sz="2000" b="1">
              <a:solidFill>
                <a:srgbClr val="0070C0"/>
              </a:solidFill>
              <a:latin typeface="微软雅黑" pitchFamily="34" charset="-122"/>
              <a:ea typeface="微软雅黑" pitchFamily="34" charset="-122"/>
            </a:endParaRPr>
          </a:p>
        </p:txBody>
      </p:sp>
      <p:sp>
        <p:nvSpPr>
          <p:cNvPr id="11" name="文本框 2"/>
          <p:cNvSpPr txBox="1"/>
          <p:nvPr/>
        </p:nvSpPr>
        <p:spPr>
          <a:xfrm>
            <a:off x="511859" y="958362"/>
            <a:ext cx="11067610" cy="3970318"/>
          </a:xfrm>
          <a:prstGeom prst="rect">
            <a:avLst/>
          </a:prstGeom>
          <a:noFill/>
        </p:spPr>
        <p:txBody>
          <a:bodyPr wrap="square" rtlCol="0">
            <a:spAutoFit/>
          </a:bodyPr>
          <a:lstStyle/>
          <a:p>
            <a:pPr algn="just" fontAlgn="auto">
              <a:lnSpc>
                <a:spcPct val="150000"/>
              </a:lnSpc>
            </a:pPr>
            <a:r>
              <a:rPr lang="en-US" sz="2400" dirty="0">
                <a:latin typeface="微软雅黑" pitchFamily="34" charset="-122"/>
                <a:ea typeface="微软雅黑" pitchFamily="34" charset="-122"/>
              </a:rPr>
              <a:t>       </a:t>
            </a:r>
            <a:r>
              <a:rPr sz="2400" dirty="0">
                <a:latin typeface="微软雅黑" pitchFamily="34" charset="-122"/>
                <a:ea typeface="微软雅黑" pitchFamily="34" charset="-122"/>
              </a:rPr>
              <a:t>例：某纳税人在2019年4月1日后，</a:t>
            </a:r>
            <a:r>
              <a:rPr sz="2400" dirty="0" smtClean="0">
                <a:latin typeface="微软雅黑" pitchFamily="34" charset="-122"/>
                <a:ea typeface="微软雅黑" pitchFamily="34" charset="-122"/>
              </a:rPr>
              <a:t>陆续获得留抵退税</a:t>
            </a:r>
            <a:r>
              <a:rPr lang="en-US" sz="2400" dirty="0" smtClean="0">
                <a:latin typeface="微软雅黑" pitchFamily="34" charset="-122"/>
                <a:ea typeface="微软雅黑" pitchFamily="34" charset="-122"/>
              </a:rPr>
              <a:t>2</a:t>
            </a:r>
            <a:r>
              <a:rPr sz="2400" dirty="0" smtClean="0">
                <a:latin typeface="微软雅黑" pitchFamily="34" charset="-122"/>
                <a:ea typeface="微软雅黑" pitchFamily="34" charset="-122"/>
              </a:rPr>
              <a:t>00</a:t>
            </a:r>
            <a:r>
              <a:rPr sz="2400" dirty="0">
                <a:latin typeface="微软雅黑" pitchFamily="34" charset="-122"/>
                <a:ea typeface="微软雅黑" pitchFamily="34" charset="-122"/>
              </a:rPr>
              <a:t>万元。因纳税人想要选择享受增值税即征即退政策，于2022年4月3日向税务机关申请缴回留抵退税款。4月5日，</a:t>
            </a:r>
            <a:r>
              <a:rPr sz="2400" dirty="0" smtClean="0">
                <a:latin typeface="微软雅黑" pitchFamily="34" charset="-122"/>
                <a:ea typeface="微软雅黑" pitchFamily="34" charset="-122"/>
              </a:rPr>
              <a:t>留抵退税款</a:t>
            </a:r>
            <a:r>
              <a:rPr lang="en-US" sz="2400" dirty="0" smtClean="0">
                <a:latin typeface="微软雅黑" pitchFamily="34" charset="-122"/>
                <a:ea typeface="微软雅黑" pitchFamily="34" charset="-122"/>
              </a:rPr>
              <a:t>2</a:t>
            </a:r>
            <a:r>
              <a:rPr sz="2400" dirty="0" smtClean="0">
                <a:latin typeface="微软雅黑" pitchFamily="34" charset="-122"/>
                <a:ea typeface="微软雅黑" pitchFamily="34" charset="-122"/>
              </a:rPr>
              <a:t>00</a:t>
            </a:r>
            <a:r>
              <a:rPr sz="2400" dirty="0">
                <a:latin typeface="微软雅黑" pitchFamily="34" charset="-122"/>
                <a:ea typeface="微软雅黑" pitchFamily="34" charset="-122"/>
              </a:rPr>
              <a:t>万元已全部缴回入库。该纳税人在4月10日办理2022年3月（税款所属期）的增值税纳税申报时，应在《增值税纳税申报表附列资料（二）（本期进项税额明细）》第22栏“上期留抵税额退税”填写</a:t>
            </a:r>
            <a:r>
              <a:rPr sz="2400" dirty="0" smtClean="0">
                <a:latin typeface="微软雅黑" pitchFamily="34" charset="-122"/>
                <a:ea typeface="微软雅黑" pitchFamily="34" charset="-122"/>
              </a:rPr>
              <a:t>“-</a:t>
            </a:r>
            <a:r>
              <a:rPr lang="en-US" sz="2400" dirty="0" smtClean="0">
                <a:latin typeface="微软雅黑" pitchFamily="34" charset="-122"/>
                <a:ea typeface="微软雅黑" pitchFamily="34" charset="-122"/>
              </a:rPr>
              <a:t>2</a:t>
            </a:r>
            <a:r>
              <a:rPr sz="2400" dirty="0" smtClean="0">
                <a:latin typeface="微软雅黑" pitchFamily="34" charset="-122"/>
                <a:ea typeface="微软雅黑" pitchFamily="34" charset="-122"/>
              </a:rPr>
              <a:t>00</a:t>
            </a:r>
            <a:r>
              <a:rPr sz="2400" dirty="0">
                <a:latin typeface="微软雅黑" pitchFamily="34" charset="-122"/>
                <a:ea typeface="微软雅黑" pitchFamily="34" charset="-122"/>
              </a:rPr>
              <a:t>万元”，</a:t>
            </a:r>
            <a:r>
              <a:rPr sz="2400" dirty="0" smtClean="0">
                <a:latin typeface="微软雅黑" pitchFamily="34" charset="-122"/>
                <a:ea typeface="微软雅黑" pitchFamily="34" charset="-122"/>
              </a:rPr>
              <a:t>将已缴回的</a:t>
            </a:r>
            <a:r>
              <a:rPr lang="en-US" sz="2400" dirty="0" smtClean="0">
                <a:latin typeface="微软雅黑" pitchFamily="34" charset="-122"/>
                <a:ea typeface="微软雅黑" pitchFamily="34" charset="-122"/>
              </a:rPr>
              <a:t>2</a:t>
            </a:r>
            <a:r>
              <a:rPr sz="2400" dirty="0" smtClean="0">
                <a:latin typeface="微软雅黑" pitchFamily="34" charset="-122"/>
                <a:ea typeface="微软雅黑" pitchFamily="34" charset="-122"/>
              </a:rPr>
              <a:t>00</a:t>
            </a:r>
            <a:r>
              <a:rPr sz="2400" dirty="0">
                <a:latin typeface="微软雅黑" pitchFamily="34" charset="-122"/>
                <a:ea typeface="微软雅黑" pitchFamily="34" charset="-122"/>
              </a:rPr>
              <a:t>万元留抵退税款调增期末留抵税额，并用于当期或以后期间继续抵扣。</a:t>
            </a:r>
          </a:p>
        </p:txBody>
      </p:sp>
      <p:pic>
        <p:nvPicPr>
          <p:cNvPr id="6"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bwMode="auto">
          <a:xfrm>
            <a:off x="355600" y="360363"/>
            <a:ext cx="11329988" cy="554037"/>
            <a:chOff x="355600" y="359385"/>
            <a:chExt cx="11328400" cy="555015"/>
          </a:xfrm>
        </p:grpSpPr>
        <p:cxnSp>
          <p:nvCxnSpPr>
            <p:cNvPr id="5140" name="直接连接符 4"/>
            <p:cNvCxnSpPr>
              <a:cxnSpLocks noChangeShapeType="1"/>
            </p:cNvCxnSpPr>
            <p:nvPr/>
          </p:nvCxnSpPr>
          <p:spPr bwMode="auto">
            <a:xfrm>
              <a:off x="355600" y="914400"/>
              <a:ext cx="11328400" cy="0"/>
            </a:xfrm>
            <a:prstGeom prst="line">
              <a:avLst/>
            </a:prstGeom>
            <a:noFill/>
            <a:ln w="28575">
              <a:solidFill>
                <a:srgbClr val="7F7F7F"/>
              </a:solidFill>
              <a:round/>
            </a:ln>
          </p:spPr>
        </p:cxnSp>
        <p:sp>
          <p:nvSpPr>
            <p:cNvPr id="46" name="文本框 12"/>
            <p:cNvSpPr txBox="1">
              <a:spLocks noChangeArrowheads="1"/>
            </p:cNvSpPr>
            <p:nvPr/>
          </p:nvSpPr>
          <p:spPr bwMode="auto">
            <a:xfrm>
              <a:off x="725436" y="359385"/>
              <a:ext cx="3915813" cy="46277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r>
                <a:rPr lang="zh-CN" altLang="en-US" sz="2400" b="1" dirty="0" smtClean="0">
                  <a:solidFill>
                    <a:schemeClr val="bg1">
                      <a:lumMod val="50000"/>
                    </a:schemeClr>
                  </a:solidFill>
                  <a:latin typeface="微软雅黑" pitchFamily="34" charset="-122"/>
                  <a:ea typeface="微软雅黑" pitchFamily="34" charset="-122"/>
                </a:rPr>
                <a:t>政策主要内容</a:t>
              </a:r>
              <a:endParaRPr lang="zh-CN" altLang="en-US" sz="2400" b="1" dirty="0">
                <a:solidFill>
                  <a:schemeClr val="bg1">
                    <a:lumMod val="50000"/>
                  </a:schemeClr>
                </a:solidFill>
                <a:latin typeface="微软雅黑" pitchFamily="34" charset="-122"/>
                <a:ea typeface="微软雅黑" pitchFamily="34" charset="-122"/>
              </a:endParaRPr>
            </a:p>
          </p:txBody>
        </p:sp>
        <p:sp>
          <p:nvSpPr>
            <p:cNvPr id="3" name="等腰三角形 2"/>
            <p:cNvSpPr/>
            <p:nvPr/>
          </p:nvSpPr>
          <p:spPr>
            <a:xfrm rot="5400000">
              <a:off x="482335" y="488414"/>
              <a:ext cx="260810" cy="2253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grpSp>
      <p:sp>
        <p:nvSpPr>
          <p:cNvPr id="5123" name="文本框 5"/>
          <p:cNvSpPr txBox="1">
            <a:spLocks noChangeArrowheads="1"/>
          </p:cNvSpPr>
          <p:nvPr/>
        </p:nvSpPr>
        <p:spPr bwMode="auto">
          <a:xfrm>
            <a:off x="474003" y="1665898"/>
            <a:ext cx="11315700" cy="2308324"/>
          </a:xfrm>
          <a:prstGeom prst="rect">
            <a:avLst/>
          </a:prstGeom>
          <a:noFill/>
          <a:ln w="9525">
            <a:noFill/>
            <a:miter lim="800000"/>
          </a:ln>
        </p:spPr>
        <p:txBody>
          <a:bodyPr wrap="square">
            <a:spAutoFit/>
          </a:bodyPr>
          <a:lstStyle/>
          <a:p>
            <a:pPr marL="285750" indent="-285750" fontAlgn="auto">
              <a:lnSpc>
                <a:spcPct val="150000"/>
              </a:lnSpc>
            </a:pPr>
            <a:r>
              <a:rPr lang="zh-CN" altLang="en-US" sz="3200" dirty="0" smtClean="0">
                <a:effectLst>
                  <a:outerShdw blurRad="38100" dist="19050" dir="2700000" algn="tl" rotWithShape="0">
                    <a:schemeClr val="dk1">
                      <a:alpha val="40000"/>
                    </a:schemeClr>
                  </a:outerShdw>
                </a:effectLst>
                <a:latin typeface="微软雅黑" pitchFamily="34" charset="-122"/>
                <a:ea typeface="微软雅黑" pitchFamily="34" charset="-122"/>
                <a:sym typeface="+mn-ea"/>
              </a:rPr>
              <a:t>        进一步加大增值税期末留抵退税实施力度。针对</a:t>
            </a:r>
            <a:r>
              <a:rPr lang="zh-CN" altLang="en-US" sz="3200" dirty="0" smtClean="0">
                <a:solidFill>
                  <a:srgbClr val="FF0000"/>
                </a:solidFill>
                <a:effectLst>
                  <a:outerShdw blurRad="38100" dist="19050" dir="2700000" algn="tl" rotWithShape="0">
                    <a:schemeClr val="dk1">
                      <a:alpha val="40000"/>
                    </a:schemeClr>
                  </a:outerShdw>
                </a:effectLst>
                <a:latin typeface="微软雅黑" pitchFamily="34" charset="-122"/>
                <a:ea typeface="微软雅黑" pitchFamily="34" charset="-122"/>
                <a:sym typeface="+mn-ea"/>
              </a:rPr>
              <a:t>小微企业</a:t>
            </a:r>
            <a:r>
              <a:rPr lang="zh-CN" altLang="en-US" sz="3200" dirty="0" smtClean="0">
                <a:effectLst>
                  <a:outerShdw blurRad="38100" dist="19050" dir="2700000" algn="tl" rotWithShape="0">
                    <a:schemeClr val="dk1">
                      <a:alpha val="40000"/>
                    </a:schemeClr>
                  </a:outerShdw>
                </a:effectLst>
                <a:latin typeface="微软雅黑" pitchFamily="34" charset="-122"/>
                <a:ea typeface="微软雅黑" pitchFamily="34" charset="-122"/>
                <a:sym typeface="+mn-ea"/>
              </a:rPr>
              <a:t>和“</a:t>
            </a:r>
            <a:r>
              <a:rPr lang="zh-CN" altLang="en-US" sz="3200" dirty="0" smtClean="0">
                <a:solidFill>
                  <a:srgbClr val="FF0000"/>
                </a:solidFill>
                <a:effectLst>
                  <a:outerShdw blurRad="38100" dist="19050" dir="2700000" algn="tl" rotWithShape="0">
                    <a:schemeClr val="dk1">
                      <a:alpha val="40000"/>
                    </a:schemeClr>
                  </a:outerShdw>
                </a:effectLst>
                <a:latin typeface="微软雅黑" pitchFamily="34" charset="-122"/>
                <a:ea typeface="微软雅黑" pitchFamily="34" charset="-122"/>
                <a:sym typeface="+mn-ea"/>
              </a:rPr>
              <a:t>制造业</a:t>
            </a:r>
            <a:r>
              <a:rPr lang="zh-CN" altLang="en-US" sz="3200" dirty="0" smtClean="0">
                <a:effectLst>
                  <a:outerShdw blurRad="38100" dist="19050" dir="2700000" algn="tl" rotWithShape="0">
                    <a:schemeClr val="dk1">
                      <a:alpha val="40000"/>
                    </a:schemeClr>
                  </a:outerShdw>
                </a:effectLst>
                <a:latin typeface="微软雅黑" pitchFamily="34" charset="-122"/>
                <a:ea typeface="微软雅黑" pitchFamily="34" charset="-122"/>
                <a:sym typeface="+mn-ea"/>
              </a:rPr>
              <a:t>”等行业纳税人，全额退还增值税增量留抵税额，并分步、一次性退还增值税</a:t>
            </a:r>
            <a:r>
              <a:rPr lang="zh-CN" altLang="en-US" sz="3200" dirty="0" smtClean="0">
                <a:solidFill>
                  <a:srgbClr val="FF0000"/>
                </a:solidFill>
                <a:effectLst>
                  <a:outerShdw blurRad="38100" dist="19050" dir="2700000" algn="tl" rotWithShape="0">
                    <a:schemeClr val="dk1">
                      <a:alpha val="40000"/>
                    </a:schemeClr>
                  </a:outerShdw>
                </a:effectLst>
                <a:latin typeface="微软雅黑" pitchFamily="34" charset="-122"/>
                <a:ea typeface="微软雅黑" pitchFamily="34" charset="-122"/>
                <a:sym typeface="+mn-ea"/>
              </a:rPr>
              <a:t>存量</a:t>
            </a:r>
            <a:r>
              <a:rPr lang="zh-CN" altLang="en-US" sz="3200" dirty="0" smtClean="0">
                <a:effectLst>
                  <a:outerShdw blurRad="38100" dist="19050" dir="2700000" algn="tl" rotWithShape="0">
                    <a:schemeClr val="dk1">
                      <a:alpha val="40000"/>
                    </a:schemeClr>
                  </a:outerShdw>
                </a:effectLst>
                <a:latin typeface="微软雅黑" pitchFamily="34" charset="-122"/>
                <a:ea typeface="微软雅黑" pitchFamily="34" charset="-122"/>
                <a:sym typeface="+mn-ea"/>
              </a:rPr>
              <a:t>留抵税额。</a:t>
            </a:r>
            <a:endParaRPr lang="zh-CN" altLang="en-US" sz="3200" dirty="0">
              <a:latin typeface="微软雅黑" pitchFamily="34" charset="-122"/>
              <a:ea typeface="微软雅黑" pitchFamily="34" charset="-122"/>
            </a:endParaRPr>
          </a:p>
        </p:txBody>
      </p:sp>
      <p:pic>
        <p:nvPicPr>
          <p:cNvPr id="10"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
          <p:cNvSpPr txBox="1"/>
          <p:nvPr/>
        </p:nvSpPr>
        <p:spPr>
          <a:xfrm>
            <a:off x="47625" y="473075"/>
            <a:ext cx="5019675" cy="423863"/>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charset="-122"/>
                <a:ea typeface="微软雅黑" panose="020B0503020204020204" charset="-122"/>
                <a:cs typeface="+mj-cs"/>
              </a:defRPr>
            </a:lvl1pPr>
          </a:lstStyle>
          <a:p>
            <a:pPr defTabSz="1219200" fontAlgn="auto">
              <a:spcAft>
                <a:spcPts val="0"/>
              </a:spcAft>
              <a:defRPr/>
            </a:pPr>
            <a:r>
              <a:rPr lang="zh-CN" altLang="en-US" sz="2125" b="1" dirty="0">
                <a:solidFill>
                  <a:srgbClr val="FFFFFF"/>
                </a:solidFill>
                <a:sym typeface="+mn-ea"/>
              </a:rPr>
              <a:t>小规模纳税人免征增值税政策</a:t>
            </a:r>
            <a:endParaRPr lang="zh-CN" altLang="zh-CN" sz="2125" b="1" dirty="0">
              <a:solidFill>
                <a:srgbClr val="FFFFFF"/>
              </a:solidFill>
              <a:cs typeface="+mn-cs"/>
              <a:sym typeface="+mn-ea"/>
            </a:endParaRPr>
          </a:p>
          <a:p>
            <a:pPr defTabSz="1219200" fontAlgn="auto">
              <a:spcAft>
                <a:spcPts val="0"/>
              </a:spcAft>
              <a:defRPr/>
            </a:pPr>
            <a:endParaRPr lang="zh-CN" altLang="en-US" sz="2130" b="1" dirty="0">
              <a:solidFill>
                <a:srgbClr val="FFFFFF"/>
              </a:solidFill>
              <a:sym typeface="+mn-ea"/>
            </a:endParaRPr>
          </a:p>
        </p:txBody>
      </p:sp>
      <p:sp>
        <p:nvSpPr>
          <p:cNvPr id="50185" name="矩形 17"/>
          <p:cNvSpPr>
            <a:spLocks noChangeArrowheads="1"/>
          </p:cNvSpPr>
          <p:nvPr/>
        </p:nvSpPr>
        <p:spPr bwMode="auto">
          <a:xfrm>
            <a:off x="360363" y="1224307"/>
            <a:ext cx="2374900" cy="398780"/>
          </a:xfrm>
          <a:prstGeom prst="rect">
            <a:avLst/>
          </a:prstGeom>
          <a:noFill/>
          <a:ln w="9525">
            <a:noFill/>
            <a:miter lim="800000"/>
            <a:headEnd/>
            <a:tailEnd/>
          </a:ln>
        </p:spPr>
        <p:txBody>
          <a:bodyPr>
            <a:spAutoFit/>
          </a:bodyPr>
          <a:lstStyle/>
          <a:p>
            <a:pPr algn="ctr" defTabSz="1217613"/>
            <a:r>
              <a:rPr lang="zh-CN" altLang="en-US" sz="2000" b="1" dirty="0" smtClean="0">
                <a:solidFill>
                  <a:srgbClr val="FFFFFF"/>
                </a:solidFill>
                <a:latin typeface="微软雅黑" pitchFamily="34" charset="-122"/>
                <a:ea typeface="微软雅黑" pitchFamily="34" charset="-122"/>
              </a:rPr>
              <a:t>点</a:t>
            </a:r>
            <a:r>
              <a:rPr lang="zh-CN" altLang="en-US" sz="2000" b="1" dirty="0">
                <a:solidFill>
                  <a:srgbClr val="FFFFFF"/>
                </a:solidFill>
                <a:latin typeface="微软雅黑" pitchFamily="34" charset="-122"/>
                <a:ea typeface="微软雅黑" pitchFamily="34" charset="-122"/>
              </a:rPr>
              <a:t>问题</a:t>
            </a:r>
          </a:p>
        </p:txBody>
      </p:sp>
      <p:sp>
        <p:nvSpPr>
          <p:cNvPr id="12" name="标题 1"/>
          <p:cNvSpPr txBox="1">
            <a:spLocks/>
          </p:cNvSpPr>
          <p:nvPr/>
        </p:nvSpPr>
        <p:spPr>
          <a:xfrm>
            <a:off x="351691" y="931987"/>
            <a:ext cx="6435971" cy="1028699"/>
          </a:xfrm>
          <a:prstGeom prst="rect">
            <a:avLst/>
          </a:prstGeom>
        </p:spPr>
        <p:txBody>
          <a:bodyPr vert="horz" lIns="90000" tIns="46800" rIns="90000" bIns="46800" rtlCol="0" anchor="b" anchorCtr="0">
            <a:noAutofit/>
          </a:bodyPr>
          <a:lstStyle/>
          <a:p>
            <a:pPr lvl="0" algn="ctr" eaLnBrk="0" hangingPunct="0"/>
            <a:r>
              <a:rPr kumimoji="0" lang="zh-CN" altLang="en-US" sz="3200" b="1" i="0" u="none" strike="noStrike" kern="1200" cap="none" spc="300" normalizeH="0" baseline="0" noProof="0" dirty="0" smtClean="0">
                <a:ln>
                  <a:noFill/>
                </a:ln>
                <a:effectLst/>
                <a:uLnTx/>
                <a:uFillTx/>
                <a:latin typeface="+mj-lt"/>
                <a:ea typeface="+mj-ea"/>
                <a:cs typeface="+mj-cs"/>
              </a:rPr>
              <a:t>（四）骗取留抵退税的处理</a:t>
            </a:r>
            <a:endParaRPr kumimoji="0" lang="en-US" altLang="zh-CN" sz="3200" b="1" i="0" u="none" strike="noStrike" kern="1200" cap="none" spc="300" normalizeH="0" baseline="0" noProof="0" dirty="0">
              <a:ln>
                <a:noFill/>
              </a:ln>
              <a:effectLst/>
              <a:uLnTx/>
              <a:uFillTx/>
              <a:latin typeface="+mj-lt"/>
              <a:ea typeface="+mj-ea"/>
              <a:cs typeface="+mj-cs"/>
            </a:endParaRPr>
          </a:p>
        </p:txBody>
      </p:sp>
      <p:sp>
        <p:nvSpPr>
          <p:cNvPr id="14" name="íṡlîďê"/>
          <p:cNvSpPr txBox="1"/>
          <p:nvPr/>
        </p:nvSpPr>
        <p:spPr>
          <a:xfrm>
            <a:off x="1202936" y="2430779"/>
            <a:ext cx="10464456" cy="1835785"/>
          </a:xfrm>
          <a:prstGeom prst="rect">
            <a:avLst/>
          </a:prstGeom>
          <a:noFill/>
        </p:spPr>
        <p:txBody>
          <a:bodyPr wrap="square" lIns="90000" tIns="46800" rIns="90000" bIns="46800" rtlCol="0">
            <a:noAutofit/>
          </a:bodyPr>
          <a:lstStyle/>
          <a:p>
            <a:pPr>
              <a:lnSpc>
                <a:spcPct val="150000"/>
              </a:lnSpc>
            </a:pPr>
            <a:r>
              <a:rPr lang="en-US" altLang="zh-CN" sz="2400" dirty="0" smtClean="0">
                <a:latin typeface="+mn-ea"/>
                <a:ea typeface="+mn-ea"/>
              </a:rPr>
              <a:t>      以</a:t>
            </a:r>
            <a:r>
              <a:rPr lang="en-US" altLang="zh-CN" sz="2400" dirty="0" smtClean="0">
                <a:solidFill>
                  <a:srgbClr val="FF0000"/>
                </a:solidFill>
                <a:latin typeface="+mn-ea"/>
                <a:ea typeface="+mn-ea"/>
              </a:rPr>
              <a:t>虚增进项</a:t>
            </a:r>
            <a:r>
              <a:rPr lang="en-US" altLang="zh-CN" sz="2400" dirty="0">
                <a:latin typeface="+mn-ea"/>
                <a:ea typeface="+mn-ea"/>
              </a:rPr>
              <a:t>、</a:t>
            </a:r>
            <a:r>
              <a:rPr lang="en-US" altLang="zh-CN" sz="2400" dirty="0">
                <a:solidFill>
                  <a:srgbClr val="FF0000"/>
                </a:solidFill>
                <a:latin typeface="+mn-ea"/>
                <a:ea typeface="+mn-ea"/>
              </a:rPr>
              <a:t>虚假申报</a:t>
            </a:r>
            <a:r>
              <a:rPr lang="en-US" altLang="zh-CN" sz="2400" dirty="0">
                <a:latin typeface="+mn-ea"/>
                <a:ea typeface="+mn-ea"/>
              </a:rPr>
              <a:t>或其他欺骗手段，骗取留抵退税款的，由税务机关追缴其骗取的退税款，并按照《中华人民共和国税收征收管理法》等有关规定处理。</a:t>
            </a:r>
          </a:p>
        </p:txBody>
      </p:sp>
      <p:sp>
        <p:nvSpPr>
          <p:cNvPr id="36" name="标题 1"/>
          <p:cNvSpPr txBox="1">
            <a:spLocks/>
          </p:cNvSpPr>
          <p:nvPr/>
        </p:nvSpPr>
        <p:spPr>
          <a:xfrm>
            <a:off x="669924" y="1"/>
            <a:ext cx="10850563" cy="1028699"/>
          </a:xfrm>
          <a:prstGeom prst="rect">
            <a:avLst/>
          </a:prstGeom>
        </p:spPr>
        <p:txBody>
          <a:bodyPr vert="horz" lIns="90000" tIns="46800" rIns="90000" bIns="46800" rtlCol="0" anchor="b" anchorCtr="0">
            <a:normAutofit/>
          </a:bodyPr>
          <a:lstStyle/>
          <a:p>
            <a:pPr lvl="0" algn="ctr" eaLnBrk="0" hangingPunct="0">
              <a:defRPr/>
            </a:pPr>
            <a:r>
              <a:rPr lang="zh-CN" altLang="en-US" sz="4000" b="1" spc="300" dirty="0" smtClean="0">
                <a:solidFill>
                  <a:srgbClr val="262626"/>
                </a:solidFill>
                <a:latin typeface="+mn-ea"/>
                <a:ea typeface="+mn-ea"/>
                <a:sym typeface="+mn-ea"/>
              </a:rPr>
              <a:t>留抵退税注意事项</a:t>
            </a:r>
            <a:endParaRPr lang="zh-CN" altLang="en-US" sz="4800" b="1" spc="300" dirty="0">
              <a:solidFill>
                <a:srgbClr val="262626"/>
              </a:solidFill>
              <a:latin typeface="+mn-ea"/>
              <a:ea typeface="+mn-ea"/>
            </a:endParaRPr>
          </a:p>
        </p:txBody>
      </p:sp>
      <p:pic>
        <p:nvPicPr>
          <p:cNvPr id="37"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
          <p:cNvSpPr txBox="1"/>
          <p:nvPr/>
        </p:nvSpPr>
        <p:spPr>
          <a:xfrm>
            <a:off x="47625" y="473075"/>
            <a:ext cx="5019675" cy="423863"/>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charset="-122"/>
                <a:ea typeface="微软雅黑" panose="020B0503020204020204" charset="-122"/>
                <a:cs typeface="+mj-cs"/>
              </a:defRPr>
            </a:lvl1pPr>
          </a:lstStyle>
          <a:p>
            <a:pPr defTabSz="1219200" fontAlgn="auto">
              <a:spcAft>
                <a:spcPts val="0"/>
              </a:spcAft>
              <a:defRPr/>
            </a:pPr>
            <a:r>
              <a:rPr lang="zh-CN" altLang="en-US" sz="2125" b="1" dirty="0">
                <a:solidFill>
                  <a:srgbClr val="FFFFFF"/>
                </a:solidFill>
                <a:sym typeface="+mn-ea"/>
              </a:rPr>
              <a:t>小规模纳税人免征增值税</a:t>
            </a:r>
            <a:r>
              <a:rPr lang="zh-CN" altLang="en-US" sz="2125" b="1" dirty="0" smtClean="0">
                <a:solidFill>
                  <a:srgbClr val="FFFFFF"/>
                </a:solidFill>
                <a:sym typeface="+mn-ea"/>
              </a:rPr>
              <a:t>政</a:t>
            </a:r>
            <a:endParaRPr lang="zh-CN" altLang="zh-CN" sz="2125" b="1" dirty="0">
              <a:solidFill>
                <a:srgbClr val="FFFFFF"/>
              </a:solidFill>
              <a:cs typeface="+mn-cs"/>
              <a:sym typeface="+mn-ea"/>
            </a:endParaRPr>
          </a:p>
          <a:p>
            <a:pPr defTabSz="1219200" fontAlgn="auto">
              <a:spcAft>
                <a:spcPts val="0"/>
              </a:spcAft>
              <a:defRPr/>
            </a:pPr>
            <a:endParaRPr lang="zh-CN" altLang="en-US" sz="2130" b="1" dirty="0">
              <a:solidFill>
                <a:srgbClr val="FFFFFF"/>
              </a:solidFill>
              <a:sym typeface="+mn-ea"/>
            </a:endParaRPr>
          </a:p>
        </p:txBody>
      </p:sp>
      <p:sp>
        <p:nvSpPr>
          <p:cNvPr id="22" name="矩形: 一个圆顶角，剪去另一个顶角 21"/>
          <p:cNvSpPr/>
          <p:nvPr/>
        </p:nvSpPr>
        <p:spPr>
          <a:xfrm rot="16200000">
            <a:off x="3830393" y="-1393702"/>
            <a:ext cx="5062537" cy="10218738"/>
          </a:xfrm>
          <a:prstGeom prst="snipRoundRect">
            <a:avLst>
              <a:gd name="adj1" fmla="val 16667"/>
              <a:gd name="adj2" fmla="val 7741"/>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000">
              <a:solidFill>
                <a:srgbClr val="FFFFFF"/>
              </a:solidFill>
              <a:latin typeface="Calibri" panose="020F0502020204030204"/>
              <a:ea typeface="宋体" panose="02010600030101010101" pitchFamily="2" charset="-122"/>
            </a:endParaRPr>
          </a:p>
        </p:txBody>
      </p:sp>
      <p:sp>
        <p:nvSpPr>
          <p:cNvPr id="52230" name="文本框 7"/>
          <p:cNvSpPr txBox="1">
            <a:spLocks noChangeArrowheads="1"/>
          </p:cNvSpPr>
          <p:nvPr/>
        </p:nvSpPr>
        <p:spPr bwMode="auto">
          <a:xfrm>
            <a:off x="2744788" y="1192213"/>
            <a:ext cx="8027987" cy="706437"/>
          </a:xfrm>
          <a:prstGeom prst="rect">
            <a:avLst/>
          </a:prstGeom>
          <a:noFill/>
          <a:ln w="9525">
            <a:noFill/>
            <a:miter lim="800000"/>
            <a:headEnd/>
            <a:tailEnd/>
          </a:ln>
        </p:spPr>
        <p:txBody>
          <a:bodyPr>
            <a:spAutoFit/>
          </a:bodyPr>
          <a:lstStyle/>
          <a:p>
            <a:pPr defTabSz="912813"/>
            <a:endParaRPr lang="zh-CN" altLang="en-US" sz="2000" b="1">
              <a:solidFill>
                <a:srgbClr val="0070C0"/>
              </a:solidFill>
              <a:latin typeface="微软雅黑" pitchFamily="34" charset="-122"/>
              <a:ea typeface="微软雅黑" pitchFamily="34" charset="-122"/>
            </a:endParaRPr>
          </a:p>
          <a:p>
            <a:pPr defTabSz="912813"/>
            <a:endParaRPr lang="zh-CN" altLang="en-US" sz="2000" b="1">
              <a:solidFill>
                <a:srgbClr val="0070C0"/>
              </a:solidFill>
              <a:latin typeface="微软雅黑" pitchFamily="34" charset="-122"/>
              <a:ea typeface="微软雅黑" pitchFamily="34" charset="-122"/>
            </a:endParaRPr>
          </a:p>
        </p:txBody>
      </p:sp>
      <p:sp>
        <p:nvSpPr>
          <p:cNvPr id="13" name="矩形: 圆角 12"/>
          <p:cNvSpPr/>
          <p:nvPr/>
        </p:nvSpPr>
        <p:spPr>
          <a:xfrm>
            <a:off x="1420813" y="1377585"/>
            <a:ext cx="9167812" cy="4680316"/>
          </a:xfrm>
          <a:prstGeom prst="roundRect">
            <a:avLst>
              <a:gd name="adj" fmla="val 1968"/>
            </a:avLst>
          </a:prstGeom>
          <a:gradFill>
            <a:gsLst>
              <a:gs pos="0">
                <a:schemeClr val="bg1"/>
              </a:gs>
              <a:gs pos="100000">
                <a:srgbClr val="D5DDE8">
                  <a:alpha val="0"/>
                </a:srgbClr>
              </a:gs>
            </a:gsLst>
            <a:lin ang="5400000" scaled="1"/>
          </a:gradFill>
          <a:ln>
            <a:noFill/>
          </a:ln>
          <a:effectLst>
            <a:outerShdw blurRad="584200" dist="203200" dir="5400000" sx="92000" sy="92000" algn="ctr" rotWithShape="0">
              <a:srgbClr val="B7C6DB">
                <a:alpha val="21961"/>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0" fontAlgn="auto">
              <a:lnSpc>
                <a:spcPct val="150000"/>
              </a:lnSpc>
              <a:buFont typeface="Arial" panose="020B0604020202020204" pitchFamily="34" charset="0"/>
              <a:buNone/>
            </a:pPr>
            <a:endParaRPr lang="zh-CN" altLang="en-US" dirty="0" smtClean="0">
              <a:solidFill>
                <a:schemeClr val="tx1"/>
              </a:solidFill>
              <a:effectLst>
                <a:outerShdw blurRad="38100" dist="25400" dir="5400000" algn="ctr" rotWithShape="0">
                  <a:srgbClr val="6E747A">
                    <a:alpha val="43000"/>
                  </a:srgbClr>
                </a:outerShdw>
              </a:effectLst>
              <a:latin typeface="+mn-ea"/>
              <a:sym typeface="+mn-ea"/>
            </a:endParaRPr>
          </a:p>
          <a:p>
            <a:pPr marL="285750" indent="-285750" fontAlgn="auto">
              <a:lnSpc>
                <a:spcPct val="150000"/>
              </a:lnSpc>
              <a:buFont typeface="Arial" panose="020B0604020202020204" pitchFamily="34" charset="0"/>
              <a:buChar char="•"/>
            </a:pPr>
            <a:r>
              <a:rPr lang="zh-CN" altLang="en-US" dirty="0" smtClean="0">
                <a:solidFill>
                  <a:schemeClr val="tx1"/>
                </a:solidFill>
                <a:effectLst>
                  <a:outerShdw blurRad="38100" dist="25400" dir="5400000" algn="ctr" rotWithShape="0">
                    <a:srgbClr val="6E747A">
                      <a:alpha val="43000"/>
                    </a:srgbClr>
                  </a:outerShdw>
                </a:effectLst>
                <a:latin typeface="+mn-ea"/>
              </a:rPr>
              <a:t>大、中、小、微型企业的划型，按照《中小企业划型标准》和《金融业企业划型标准》以及税务标准去确定，主要采用“营业收入”和“资产总额”两个指标</a:t>
            </a:r>
          </a:p>
          <a:p>
            <a:pPr marL="285750" indent="-285750" fontAlgn="auto">
              <a:lnSpc>
                <a:spcPct val="150000"/>
              </a:lnSpc>
              <a:buFont typeface="Arial" panose="020B0604020202020204" pitchFamily="34" charset="0"/>
              <a:buChar char="•"/>
            </a:pPr>
            <a:r>
              <a:rPr lang="zh-CN" altLang="en-US" dirty="0" smtClean="0">
                <a:solidFill>
                  <a:schemeClr val="tx1"/>
                </a:solidFill>
                <a:effectLst>
                  <a:outerShdw blurRad="38100" dist="25400" dir="5400000" algn="ctr" rotWithShape="0">
                    <a:srgbClr val="6E747A">
                      <a:alpha val="43000"/>
                    </a:srgbClr>
                  </a:outerShdw>
                </a:effectLst>
                <a:latin typeface="+mn-ea"/>
              </a:rPr>
              <a:t>特定行业企业按照申请退税前12个月特定行业业务销售额占比超过50%确定</a:t>
            </a:r>
          </a:p>
          <a:p>
            <a:pPr marL="285750" indent="-285750" fontAlgn="auto">
              <a:lnSpc>
                <a:spcPct val="150000"/>
              </a:lnSpc>
              <a:buFont typeface="Arial" panose="020B0604020202020204" pitchFamily="34" charset="0"/>
              <a:buChar char="•"/>
            </a:pPr>
            <a:r>
              <a:rPr lang="zh-CN" altLang="en-US" dirty="0" smtClean="0">
                <a:solidFill>
                  <a:schemeClr val="tx1"/>
                </a:solidFill>
                <a:effectLst>
                  <a:outerShdw blurRad="38100" dist="25400" dir="5400000" algn="ctr" rotWithShape="0">
                    <a:srgbClr val="6E747A">
                      <a:alpha val="43000"/>
                    </a:srgbClr>
                  </a:outerShdw>
                </a:effectLst>
                <a:latin typeface="+mn-ea"/>
                <a:sym typeface="+mn-ea"/>
              </a:rPr>
              <a:t>存量留抵税额，2019年3月期末留抵税额与最近一个所属期申报的期末留抵税额的孰小值，一次性退还存量留抵税额后，存量留抵税额就为零</a:t>
            </a:r>
            <a:endParaRPr lang="zh-CN" altLang="en-US" dirty="0" smtClean="0">
              <a:solidFill>
                <a:schemeClr val="tx1"/>
              </a:solidFill>
              <a:effectLst>
                <a:outerShdw blurRad="38100" dist="25400" dir="5400000" algn="ctr" rotWithShape="0">
                  <a:srgbClr val="6E747A">
                    <a:alpha val="43000"/>
                  </a:srgbClr>
                </a:outerShdw>
              </a:effectLst>
              <a:latin typeface="+mn-ea"/>
            </a:endParaRPr>
          </a:p>
          <a:p>
            <a:pPr marL="285750" indent="-285750" fontAlgn="auto">
              <a:lnSpc>
                <a:spcPct val="150000"/>
              </a:lnSpc>
              <a:buFont typeface="Arial" panose="020B0604020202020204" pitchFamily="34" charset="0"/>
              <a:buChar char="•"/>
            </a:pPr>
            <a:r>
              <a:rPr lang="zh-CN" altLang="en-US" dirty="0" smtClean="0">
                <a:solidFill>
                  <a:schemeClr val="tx1"/>
                </a:solidFill>
                <a:effectLst>
                  <a:outerShdw blurRad="38100" dist="25400" dir="5400000" algn="ctr" rotWithShape="0">
                    <a:srgbClr val="6E747A">
                      <a:alpha val="43000"/>
                    </a:srgbClr>
                  </a:outerShdw>
                </a:effectLst>
                <a:latin typeface="+mn-ea"/>
                <a:sym typeface="+mn-ea"/>
              </a:rPr>
              <a:t>增量留抵税额，最近一个所属期申报的期末留抵税额减存量留抵税额，如计算结果小于零，则增量留抵税额为零</a:t>
            </a:r>
          </a:p>
          <a:p>
            <a:pPr marL="285750" indent="-285750" fontAlgn="auto">
              <a:lnSpc>
                <a:spcPct val="150000"/>
              </a:lnSpc>
              <a:buFont typeface="Arial" panose="020B0604020202020204" pitchFamily="34" charset="0"/>
              <a:buChar char="•"/>
            </a:pPr>
            <a:r>
              <a:rPr lang="zh-CN" altLang="en-US" dirty="0" smtClean="0">
                <a:solidFill>
                  <a:schemeClr val="tx1"/>
                </a:solidFill>
                <a:effectLst>
                  <a:outerShdw blurRad="38100" dist="25400" dir="5400000" algn="ctr" rotWithShape="0">
                    <a:srgbClr val="6E747A">
                      <a:alpha val="43000"/>
                    </a:srgbClr>
                  </a:outerShdw>
                </a:effectLst>
                <a:latin typeface="+mn-ea"/>
              </a:rPr>
              <a:t>允许退还的期末留抵税额=允许退还的存量留抵税额+允许退还的增量留抵税额</a:t>
            </a:r>
          </a:p>
          <a:p>
            <a:pPr marL="285750" indent="-285750" fontAlgn="auto">
              <a:lnSpc>
                <a:spcPct val="150000"/>
              </a:lnSpc>
              <a:buFont typeface="Arial" panose="020B0604020202020204" pitchFamily="34" charset="0"/>
              <a:buChar char="•"/>
            </a:pPr>
            <a:r>
              <a:rPr lang="zh-CN" altLang="en-US" dirty="0" smtClean="0">
                <a:solidFill>
                  <a:schemeClr val="tx1"/>
                </a:solidFill>
                <a:effectLst>
                  <a:outerShdw blurRad="38100" dist="25400" dir="5400000" algn="ctr" rotWithShape="0">
                    <a:srgbClr val="6E747A">
                      <a:alpha val="43000"/>
                    </a:srgbClr>
                  </a:outerShdw>
                </a:effectLst>
                <a:latin typeface="+mn-ea"/>
              </a:rPr>
              <a:t>小微企业和特定行业允许退还的存量留抵税额</a:t>
            </a:r>
            <a:r>
              <a:rPr lang="en-US" altLang="zh-CN" dirty="0" smtClean="0">
                <a:solidFill>
                  <a:schemeClr val="tx1"/>
                </a:solidFill>
                <a:effectLst>
                  <a:outerShdw blurRad="38100" dist="25400" dir="5400000" algn="ctr" rotWithShape="0">
                    <a:srgbClr val="6E747A">
                      <a:alpha val="43000"/>
                    </a:srgbClr>
                  </a:outerShdw>
                </a:effectLst>
                <a:latin typeface="+mn-ea"/>
              </a:rPr>
              <a:t>=</a:t>
            </a:r>
            <a:r>
              <a:rPr lang="zh-CN" altLang="en-US" dirty="0" smtClean="0">
                <a:solidFill>
                  <a:schemeClr val="tx1"/>
                </a:solidFill>
                <a:effectLst>
                  <a:outerShdw blurRad="38100" dist="25400" dir="5400000" algn="ctr" rotWithShape="0">
                    <a:srgbClr val="6E747A">
                      <a:alpha val="43000"/>
                    </a:srgbClr>
                  </a:outerShdw>
                </a:effectLst>
                <a:latin typeface="+mn-ea"/>
                <a:sym typeface="+mn-ea"/>
              </a:rPr>
              <a:t>存量留抵税额×进项构成比例×</a:t>
            </a:r>
            <a:r>
              <a:rPr lang="en-US" altLang="zh-CN" dirty="0" smtClean="0">
                <a:solidFill>
                  <a:schemeClr val="tx1"/>
                </a:solidFill>
                <a:effectLst>
                  <a:outerShdw blurRad="38100" dist="25400" dir="5400000" algn="ctr" rotWithShape="0">
                    <a:srgbClr val="6E747A">
                      <a:alpha val="43000"/>
                    </a:srgbClr>
                  </a:outerShdw>
                </a:effectLst>
                <a:latin typeface="+mn-ea"/>
                <a:sym typeface="+mn-ea"/>
              </a:rPr>
              <a:t>100%</a:t>
            </a:r>
            <a:endParaRPr lang="zh-CN" altLang="en-US" dirty="0" smtClean="0">
              <a:solidFill>
                <a:schemeClr val="tx1"/>
              </a:solidFill>
              <a:effectLst>
                <a:outerShdw blurRad="38100" dist="25400" dir="5400000" algn="ctr" rotWithShape="0">
                  <a:srgbClr val="6E747A">
                    <a:alpha val="43000"/>
                  </a:srgbClr>
                </a:outerShdw>
              </a:effectLst>
              <a:latin typeface="+mn-ea"/>
              <a:sym typeface="+mn-ea"/>
            </a:endParaRPr>
          </a:p>
          <a:p>
            <a:pPr marL="285750" indent="-285750" fontAlgn="auto">
              <a:lnSpc>
                <a:spcPct val="150000"/>
              </a:lnSpc>
              <a:buFont typeface="Arial" panose="020B0604020202020204" pitchFamily="34" charset="0"/>
              <a:buChar char="•"/>
            </a:pPr>
            <a:r>
              <a:rPr lang="zh-CN" altLang="en-US" dirty="0" smtClean="0">
                <a:solidFill>
                  <a:schemeClr val="tx1"/>
                </a:solidFill>
                <a:effectLst>
                  <a:outerShdw blurRad="38100" dist="25400" dir="5400000" algn="ctr" rotWithShape="0">
                    <a:srgbClr val="6E747A">
                      <a:alpha val="43000"/>
                    </a:srgbClr>
                  </a:outerShdw>
                </a:effectLst>
                <a:latin typeface="+mn-ea"/>
                <a:sym typeface="+mn-ea"/>
              </a:rPr>
              <a:t>小微企业和特定行业允许退还的增量留抵税额</a:t>
            </a:r>
            <a:r>
              <a:rPr lang="en-US" altLang="zh-CN" dirty="0" smtClean="0">
                <a:solidFill>
                  <a:schemeClr val="tx1"/>
                </a:solidFill>
                <a:effectLst>
                  <a:outerShdw blurRad="38100" dist="25400" dir="5400000" algn="ctr" rotWithShape="0">
                    <a:srgbClr val="6E747A">
                      <a:alpha val="43000"/>
                    </a:srgbClr>
                  </a:outerShdw>
                </a:effectLst>
                <a:latin typeface="+mn-ea"/>
                <a:sym typeface="+mn-ea"/>
              </a:rPr>
              <a:t>=</a:t>
            </a:r>
            <a:r>
              <a:rPr lang="zh-CN" altLang="en-US" dirty="0" smtClean="0">
                <a:solidFill>
                  <a:schemeClr val="tx1"/>
                </a:solidFill>
                <a:effectLst>
                  <a:outerShdw blurRad="38100" dist="25400" dir="5400000" algn="ctr" rotWithShape="0">
                    <a:srgbClr val="6E747A">
                      <a:alpha val="43000"/>
                    </a:srgbClr>
                  </a:outerShdw>
                </a:effectLst>
                <a:latin typeface="+mn-ea"/>
                <a:sym typeface="+mn-ea"/>
              </a:rPr>
              <a:t>增量留抵税额×进项构成比例×</a:t>
            </a:r>
            <a:r>
              <a:rPr lang="en-US" altLang="zh-CN" dirty="0" smtClean="0">
                <a:solidFill>
                  <a:schemeClr val="tx1"/>
                </a:solidFill>
                <a:effectLst>
                  <a:outerShdw blurRad="38100" dist="25400" dir="5400000" algn="ctr" rotWithShape="0">
                    <a:srgbClr val="6E747A">
                      <a:alpha val="43000"/>
                    </a:srgbClr>
                  </a:outerShdw>
                </a:effectLst>
                <a:latin typeface="+mn-ea"/>
                <a:sym typeface="+mn-ea"/>
              </a:rPr>
              <a:t>100%</a:t>
            </a:r>
          </a:p>
          <a:p>
            <a:pPr marL="285750" indent="-285750" fontAlgn="auto">
              <a:lnSpc>
                <a:spcPct val="150000"/>
              </a:lnSpc>
              <a:buFont typeface="Arial" panose="020B0604020202020204" pitchFamily="34" charset="0"/>
              <a:buChar char="•"/>
            </a:pPr>
            <a:r>
              <a:rPr lang="zh-CN" altLang="en-US" dirty="0" smtClean="0">
                <a:solidFill>
                  <a:schemeClr val="tx1"/>
                </a:solidFill>
                <a:effectLst>
                  <a:outerShdw blurRad="38100" dist="25400" dir="5400000" algn="ctr" rotWithShape="0">
                    <a:srgbClr val="6E747A">
                      <a:alpha val="43000"/>
                    </a:srgbClr>
                  </a:outerShdw>
                </a:effectLst>
                <a:latin typeface="+mn-ea"/>
                <a:sym typeface="+mn-ea"/>
              </a:rPr>
              <a:t>一般企业允许退还的增量留抵税额</a:t>
            </a:r>
            <a:r>
              <a:rPr lang="en-US" altLang="zh-CN" dirty="0" smtClean="0">
                <a:solidFill>
                  <a:schemeClr val="tx1"/>
                </a:solidFill>
                <a:effectLst>
                  <a:outerShdw blurRad="38100" dist="25400" dir="5400000" algn="ctr" rotWithShape="0">
                    <a:srgbClr val="6E747A">
                      <a:alpha val="43000"/>
                    </a:srgbClr>
                  </a:outerShdw>
                </a:effectLst>
                <a:latin typeface="+mn-ea"/>
                <a:sym typeface="+mn-ea"/>
              </a:rPr>
              <a:t>=</a:t>
            </a:r>
            <a:r>
              <a:rPr lang="zh-CN" altLang="en-US" dirty="0" smtClean="0">
                <a:solidFill>
                  <a:schemeClr val="tx1"/>
                </a:solidFill>
                <a:effectLst>
                  <a:outerShdw blurRad="38100" dist="25400" dir="5400000" algn="ctr" rotWithShape="0">
                    <a:srgbClr val="6E747A">
                      <a:alpha val="43000"/>
                    </a:srgbClr>
                  </a:outerShdw>
                </a:effectLst>
                <a:latin typeface="+mn-ea"/>
                <a:sym typeface="+mn-ea"/>
              </a:rPr>
              <a:t>增量留抵税额×进项构成比例×</a:t>
            </a:r>
            <a:r>
              <a:rPr lang="en-US" altLang="zh-CN" dirty="0" smtClean="0">
                <a:solidFill>
                  <a:schemeClr val="tx1"/>
                </a:solidFill>
                <a:effectLst>
                  <a:outerShdw blurRad="38100" dist="25400" dir="5400000" algn="ctr" rotWithShape="0">
                    <a:srgbClr val="6E747A">
                      <a:alpha val="43000"/>
                    </a:srgbClr>
                  </a:outerShdw>
                </a:effectLst>
                <a:latin typeface="+mn-ea"/>
                <a:sym typeface="+mn-ea"/>
              </a:rPr>
              <a:t>60%</a:t>
            </a:r>
            <a:endParaRPr lang="zh-CN" altLang="en-US" dirty="0" smtClean="0">
              <a:solidFill>
                <a:schemeClr val="tx1"/>
              </a:solidFill>
              <a:effectLst>
                <a:outerShdw blurRad="38100" dist="25400" dir="5400000" algn="ctr" rotWithShape="0">
                  <a:srgbClr val="6E747A">
                    <a:alpha val="43000"/>
                  </a:srgbClr>
                </a:outerShdw>
              </a:effectLst>
              <a:latin typeface="+mn-ea"/>
              <a:sym typeface="+mn-ea"/>
            </a:endParaRPr>
          </a:p>
          <a:p>
            <a:pPr marL="285750" indent="-285750" fontAlgn="auto">
              <a:lnSpc>
                <a:spcPct val="150000"/>
              </a:lnSpc>
              <a:buFont typeface="Arial" panose="020B0604020202020204" pitchFamily="34" charset="0"/>
              <a:buChar char="•"/>
            </a:pPr>
            <a:endParaRPr lang="zh-CN" altLang="en-US" dirty="0" smtClean="0">
              <a:solidFill>
                <a:schemeClr val="accent1"/>
              </a:solidFill>
              <a:effectLst>
                <a:outerShdw blurRad="38100" dist="25400" dir="5400000" algn="ctr" rotWithShape="0">
                  <a:srgbClr val="6E747A">
                    <a:alpha val="43000"/>
                  </a:srgbClr>
                </a:outerShdw>
              </a:effectLst>
              <a:latin typeface="+mn-ea"/>
            </a:endParaRPr>
          </a:p>
          <a:p>
            <a:pPr marL="285750" indent="-285750">
              <a:buFont typeface="Arial" panose="020B0604020202020204" pitchFamily="34" charset="0"/>
              <a:buChar char="•"/>
            </a:pPr>
            <a:endParaRPr lang="zh-CN" altLang="en-US" dirty="0">
              <a:solidFill>
                <a:schemeClr val="accent1"/>
              </a:solidFill>
              <a:effectLst>
                <a:outerShdw blurRad="38100" dist="25400" dir="5400000" algn="ctr" rotWithShape="0">
                  <a:srgbClr val="6E747A">
                    <a:alpha val="43000"/>
                  </a:srgbClr>
                </a:outerShdw>
              </a:effectLst>
              <a:latin typeface="+mn-ea"/>
            </a:endParaRPr>
          </a:p>
        </p:txBody>
      </p:sp>
      <p:sp>
        <p:nvSpPr>
          <p:cNvPr id="10" name="矩形 17"/>
          <p:cNvSpPr>
            <a:spLocks noChangeArrowheads="1"/>
          </p:cNvSpPr>
          <p:nvPr/>
        </p:nvSpPr>
        <p:spPr bwMode="auto">
          <a:xfrm>
            <a:off x="-211016" y="978124"/>
            <a:ext cx="2374900" cy="523220"/>
          </a:xfrm>
          <a:prstGeom prst="rect">
            <a:avLst/>
          </a:prstGeom>
          <a:noFill/>
          <a:ln w="9525">
            <a:noFill/>
            <a:miter lim="800000"/>
            <a:headEnd/>
            <a:tailEnd/>
          </a:ln>
        </p:spPr>
        <p:txBody>
          <a:bodyPr>
            <a:spAutoFit/>
          </a:bodyPr>
          <a:lstStyle/>
          <a:p>
            <a:pPr algn="ctr" defTabSz="1217613"/>
            <a:r>
              <a:rPr lang="zh-CN" altLang="en-US" sz="2800" b="1" dirty="0" smtClean="0">
                <a:latin typeface="+mn-ea"/>
                <a:ea typeface="+mn-ea"/>
              </a:rPr>
              <a:t>总结</a:t>
            </a:r>
            <a:endParaRPr lang="zh-CN" altLang="en-US" sz="2800" b="1" dirty="0">
              <a:solidFill>
                <a:srgbClr val="FFFFFF"/>
              </a:solidFill>
              <a:latin typeface="+mn-ea"/>
              <a:ea typeface="+mn-ea"/>
            </a:endParaRPr>
          </a:p>
        </p:txBody>
      </p:sp>
      <p:pic>
        <p:nvPicPr>
          <p:cNvPr id="11"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7"/>
          <p:cNvSpPr>
            <a:spLocks noChangeArrowheads="1"/>
          </p:cNvSpPr>
          <p:nvPr/>
        </p:nvSpPr>
        <p:spPr bwMode="auto">
          <a:xfrm>
            <a:off x="2255838" y="2084388"/>
            <a:ext cx="7585075" cy="1323975"/>
          </a:xfrm>
          <a:prstGeom prst="rect">
            <a:avLst/>
          </a:prstGeom>
          <a:noFill/>
          <a:ln w="9525">
            <a:noFill/>
            <a:miter lim="800000"/>
            <a:headEnd/>
            <a:tailEnd/>
          </a:ln>
        </p:spPr>
        <p:txBody>
          <a:bodyPr lIns="91432" tIns="45718" rIns="91432" bIns="45718">
            <a:spAutoFit/>
          </a:bodyPr>
          <a:lstStyle/>
          <a:p>
            <a:pPr algn="ctr" defTabSz="912813">
              <a:buFont typeface="Arial" pitchFamily="34" charset="0"/>
              <a:buNone/>
            </a:pPr>
            <a:r>
              <a:rPr lang="zh-CN" altLang="en-US" sz="8000" b="1" dirty="0">
                <a:solidFill>
                  <a:srgbClr val="0070C0"/>
                </a:solidFill>
                <a:latin typeface="华文楷体" pitchFamily="2" charset="-122"/>
                <a:ea typeface="华文楷体" pitchFamily="2" charset="-122"/>
                <a:cs typeface="Arial" pitchFamily="34" charset="0"/>
                <a:sym typeface="Calibri" pitchFamily="34" charset="0"/>
              </a:rPr>
              <a:t>谢  谢  大  </a:t>
            </a:r>
            <a:r>
              <a:rPr lang="zh-CN" altLang="en-US" sz="8000" b="1" dirty="0" smtClean="0">
                <a:solidFill>
                  <a:srgbClr val="0070C0"/>
                </a:solidFill>
                <a:latin typeface="华文楷体" pitchFamily="2" charset="-122"/>
                <a:ea typeface="华文楷体" pitchFamily="2" charset="-122"/>
                <a:cs typeface="Arial" pitchFamily="34" charset="0"/>
                <a:sym typeface="Calibri" pitchFamily="34" charset="0"/>
              </a:rPr>
              <a:t>家！</a:t>
            </a:r>
            <a:endParaRPr lang="en-US" altLang="zh-CN" sz="8000" b="1" dirty="0">
              <a:solidFill>
                <a:srgbClr val="0070C0"/>
              </a:solidFill>
              <a:latin typeface="华文楷体" pitchFamily="2" charset="-122"/>
              <a:ea typeface="华文楷体" pitchFamily="2" charset="-122"/>
              <a:cs typeface="Arial" pitchFamily="34" charset="0"/>
              <a:sym typeface="Calibri" pitchFamily="34" charset="0"/>
            </a:endParaRPr>
          </a:p>
        </p:txBody>
      </p:sp>
      <p:pic>
        <p:nvPicPr>
          <p:cNvPr id="3"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
        <p:nvSpPr>
          <p:cNvPr id="4" name="矩形 3"/>
          <p:cNvSpPr/>
          <p:nvPr/>
        </p:nvSpPr>
        <p:spPr>
          <a:xfrm>
            <a:off x="5950592" y="4695064"/>
            <a:ext cx="4493538" cy="523220"/>
          </a:xfrm>
          <a:prstGeom prst="rect">
            <a:avLst/>
          </a:prstGeom>
        </p:spPr>
        <p:txBody>
          <a:bodyPr wrap="none">
            <a:spAutoFit/>
          </a:bodyPr>
          <a:lstStyle/>
          <a:p>
            <a:pPr algn="ctr" fontAlgn="auto">
              <a:spcBef>
                <a:spcPts val="0"/>
              </a:spcBef>
              <a:spcAft>
                <a:spcPts val="0"/>
              </a:spcAft>
              <a:defRPr/>
            </a:pPr>
            <a:r>
              <a:rPr lang="zh-CN" altLang="en-US" sz="2800" b="1" dirty="0" smtClean="0">
                <a:latin typeface="华文楷体" pitchFamily="2" charset="-122"/>
                <a:ea typeface="华文楷体" pitchFamily="2" charset="-122"/>
                <a:cs typeface="+mn-ea"/>
                <a:sym typeface="+mn-lt"/>
              </a:rPr>
              <a:t>国家税务总局临颍县税务局</a:t>
            </a:r>
            <a:endParaRPr lang="zh-CN" altLang="en-US" sz="2800" b="1" dirty="0">
              <a:latin typeface="华文楷体" pitchFamily="2" charset="-122"/>
              <a:ea typeface="华文楷体" pitchFamily="2" charset="-122"/>
              <a:cs typeface="+mn-ea"/>
              <a:sym typeface="+mn-lt"/>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750"/>
                                        <p:tgtEl>
                                          <p:spTgt spid="37"/>
                                        </p:tgtEl>
                                        <p:attrNameLst>
                                          <p:attrName>ppt_y</p:attrName>
                                        </p:attrNameLst>
                                      </p:cBhvr>
                                      <p:tavLst>
                                        <p:tav tm="0">
                                          <p:val>
                                            <p:strVal val="#ppt_y-#ppt_h*1.125000"/>
                                          </p:val>
                                        </p:tav>
                                        <p:tav tm="100000">
                                          <p:val>
                                            <p:strVal val="#ppt_y"/>
                                          </p:val>
                                        </p:tav>
                                      </p:tavLst>
                                    </p:anim>
                                    <p:animEffect transition="in" filter="wipe(down)">
                                      <p:cBhvr>
                                        <p:cTn id="8"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145155" y="1654175"/>
            <a:ext cx="610870" cy="811530"/>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defTabSz="457200">
              <a:defRPr/>
            </a:pPr>
            <a:r>
              <a:rPr lang="en-US" altLang="zh-CN" sz="2400" b="1" dirty="0">
                <a:solidFill>
                  <a:srgbClr val="FFFFFF"/>
                </a:solidFill>
                <a:latin typeface="+mn-ea"/>
                <a:cs typeface="Arial Unicode MS" pitchFamily="34" charset="-122"/>
              </a:rPr>
              <a:t>1</a:t>
            </a:r>
          </a:p>
        </p:txBody>
      </p:sp>
      <p:sp>
        <p:nvSpPr>
          <p:cNvPr id="52" name="圆角矩形 51"/>
          <p:cNvSpPr/>
          <p:nvPr/>
        </p:nvSpPr>
        <p:spPr>
          <a:xfrm>
            <a:off x="4108401" y="1591945"/>
            <a:ext cx="7066622" cy="873760"/>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fontAlgn="auto">
              <a:spcBef>
                <a:spcPts val="0"/>
              </a:spcBef>
              <a:spcAft>
                <a:spcPts val="0"/>
              </a:spcAft>
              <a:defRPr/>
            </a:pPr>
            <a:r>
              <a:rPr lang="zh-CN" altLang="en-US" sz="2400" b="1" dirty="0" smtClean="0">
                <a:latin typeface="+mn-ea"/>
                <a:sym typeface="+mn-ea"/>
              </a:rPr>
              <a:t>申请留抵退税的条件</a:t>
            </a:r>
            <a:endParaRPr lang="zh-CN" altLang="en-US" sz="2400" b="1" dirty="0">
              <a:latin typeface="+mn-ea"/>
            </a:endParaRPr>
          </a:p>
        </p:txBody>
      </p:sp>
      <p:sp>
        <p:nvSpPr>
          <p:cNvPr id="54" name="圆角矩形 53"/>
          <p:cNvSpPr/>
          <p:nvPr/>
        </p:nvSpPr>
        <p:spPr>
          <a:xfrm>
            <a:off x="3126105" y="2635885"/>
            <a:ext cx="629920" cy="8223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defTabSz="457200">
              <a:defRPr/>
            </a:pPr>
            <a:r>
              <a:rPr lang="en-US" altLang="zh-CN" sz="2400" b="1" dirty="0" smtClean="0">
                <a:solidFill>
                  <a:srgbClr val="FFFFFF"/>
                </a:solidFill>
                <a:latin typeface="+mn-ea"/>
                <a:cs typeface="Arial Unicode MS" pitchFamily="34" charset="-122"/>
              </a:rPr>
              <a:t>2</a:t>
            </a:r>
            <a:endParaRPr lang="en-US" altLang="zh-CN" sz="2400" b="1" dirty="0">
              <a:solidFill>
                <a:srgbClr val="FFFFFF"/>
              </a:solidFill>
              <a:latin typeface="+mn-ea"/>
              <a:cs typeface="Arial Unicode MS" pitchFamily="34" charset="-122"/>
            </a:endParaRPr>
          </a:p>
        </p:txBody>
      </p:sp>
      <p:sp>
        <p:nvSpPr>
          <p:cNvPr id="56" name="圆角矩形 55"/>
          <p:cNvSpPr/>
          <p:nvPr/>
        </p:nvSpPr>
        <p:spPr>
          <a:xfrm>
            <a:off x="4111527" y="2631196"/>
            <a:ext cx="7035800" cy="906780"/>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l"/>
            <a:r>
              <a:rPr lang="zh-CN" altLang="en-US" sz="2400" b="1" dirty="0" smtClean="0">
                <a:latin typeface="+mn-ea"/>
                <a:sym typeface="+mn-ea"/>
              </a:rPr>
              <a:t>可退税额的计算</a:t>
            </a:r>
            <a:endParaRPr lang="zh-CN" altLang="en-US" sz="2400" b="1" dirty="0">
              <a:latin typeface="+mn-ea"/>
            </a:endParaRPr>
          </a:p>
        </p:txBody>
      </p:sp>
      <p:sp>
        <p:nvSpPr>
          <p:cNvPr id="67" name="TextBox 21"/>
          <p:cNvSpPr txBox="1"/>
          <p:nvPr/>
        </p:nvSpPr>
        <p:spPr>
          <a:xfrm>
            <a:off x="-237791" y="1592030"/>
            <a:ext cx="3016159" cy="861736"/>
          </a:xfrm>
          <a:prstGeom prst="rect">
            <a:avLst/>
          </a:prstGeom>
          <a:noFill/>
        </p:spPr>
        <p:txBody>
          <a:bodyPr wrap="square" lIns="121884" tIns="60941" rIns="121884" bIns="60941">
            <a:spAutoFit/>
            <a:scene3d>
              <a:camera prst="orthographicFront"/>
              <a:lightRig rig="threePt" dir="t"/>
            </a:scene3d>
          </a:bodyPr>
          <a:lstStyle/>
          <a:p>
            <a:pPr algn="r" defTabSz="457200" fontAlgn="auto">
              <a:spcBef>
                <a:spcPts val="0"/>
              </a:spcBef>
              <a:spcAft>
                <a:spcPts val="0"/>
              </a:spcAft>
              <a:defRPr/>
            </a:pPr>
            <a:r>
              <a:rPr lang="zh-CN" altLang="en-US" sz="4800" b="1" spc="200" dirty="0">
                <a:solidFill>
                  <a:schemeClr val="accent1"/>
                </a:solidFill>
                <a:effectLst>
                  <a:outerShdw blurRad="38100" dist="25400" dir="5400000" algn="ctr" rotWithShape="0">
                    <a:srgbClr val="6E747A">
                      <a:alpha val="43000"/>
                    </a:srgbClr>
                  </a:outerShdw>
                </a:effectLst>
                <a:latin typeface="+mn-ea"/>
                <a:ea typeface="+mn-ea"/>
              </a:rPr>
              <a:t>目录 </a:t>
            </a:r>
            <a:endParaRPr lang="en-US" altLang="zh-CN" sz="4800" b="1" spc="200" dirty="0">
              <a:solidFill>
                <a:schemeClr val="accent1"/>
              </a:solidFill>
              <a:effectLst>
                <a:outerShdw blurRad="38100" dist="25400" dir="5400000" algn="ctr" rotWithShape="0">
                  <a:srgbClr val="6E747A">
                    <a:alpha val="43000"/>
                  </a:srgbClr>
                </a:outerShdw>
              </a:effectLst>
              <a:latin typeface="+mn-ea"/>
              <a:ea typeface="+mn-ea"/>
            </a:endParaRPr>
          </a:p>
        </p:txBody>
      </p:sp>
      <p:sp>
        <p:nvSpPr>
          <p:cNvPr id="2" name="圆角矩形 1"/>
          <p:cNvSpPr/>
          <p:nvPr/>
        </p:nvSpPr>
        <p:spPr>
          <a:xfrm>
            <a:off x="3145155" y="3692525"/>
            <a:ext cx="629920" cy="8223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defTabSz="457200">
              <a:defRPr/>
            </a:pPr>
            <a:r>
              <a:rPr lang="en-US" altLang="zh-CN" sz="2400" b="1" dirty="0" smtClean="0">
                <a:solidFill>
                  <a:srgbClr val="FFFFFF"/>
                </a:solidFill>
                <a:latin typeface="+mn-ea"/>
                <a:cs typeface="Arial Unicode MS" pitchFamily="34" charset="-122"/>
              </a:rPr>
              <a:t>3</a:t>
            </a:r>
            <a:endParaRPr lang="en-US" altLang="zh-CN" sz="2400" b="1" dirty="0">
              <a:solidFill>
                <a:srgbClr val="FFFFFF"/>
              </a:solidFill>
              <a:latin typeface="+mn-ea"/>
              <a:cs typeface="Arial Unicode MS" pitchFamily="34" charset="-122"/>
            </a:endParaRPr>
          </a:p>
        </p:txBody>
      </p:sp>
      <p:sp>
        <p:nvSpPr>
          <p:cNvPr id="3" name="圆角矩形 2"/>
          <p:cNvSpPr/>
          <p:nvPr/>
        </p:nvSpPr>
        <p:spPr>
          <a:xfrm>
            <a:off x="3145155" y="4749165"/>
            <a:ext cx="629920" cy="8223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defTabSz="457200">
              <a:defRPr/>
            </a:pPr>
            <a:r>
              <a:rPr lang="en-US" altLang="zh-CN" sz="2400" b="1" dirty="0" smtClean="0">
                <a:solidFill>
                  <a:srgbClr val="FFFFFF"/>
                </a:solidFill>
                <a:latin typeface="+mn-ea"/>
                <a:cs typeface="Arial Unicode MS" pitchFamily="34" charset="-122"/>
              </a:rPr>
              <a:t>4</a:t>
            </a:r>
            <a:endParaRPr lang="en-US" altLang="zh-CN" sz="2400" b="1" dirty="0">
              <a:solidFill>
                <a:srgbClr val="FFFFFF"/>
              </a:solidFill>
              <a:latin typeface="+mn-ea"/>
              <a:cs typeface="Arial Unicode MS" pitchFamily="34" charset="-122"/>
            </a:endParaRPr>
          </a:p>
        </p:txBody>
      </p:sp>
      <p:sp>
        <p:nvSpPr>
          <p:cNvPr id="5" name="圆角矩形 4"/>
          <p:cNvSpPr/>
          <p:nvPr/>
        </p:nvSpPr>
        <p:spPr>
          <a:xfrm>
            <a:off x="4102735" y="3692525"/>
            <a:ext cx="7035800" cy="906780"/>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l"/>
            <a:r>
              <a:rPr lang="zh-CN" altLang="en-US" sz="2400" b="1" dirty="0">
                <a:latin typeface="+mn-ea"/>
              </a:rPr>
              <a:t>留抵</a:t>
            </a:r>
            <a:r>
              <a:rPr lang="zh-CN" altLang="en-US" sz="2400" b="1" dirty="0" smtClean="0">
                <a:latin typeface="+mn-ea"/>
              </a:rPr>
              <a:t>退税办理</a:t>
            </a:r>
            <a:endParaRPr lang="zh-CN" altLang="en-US" sz="2400" b="1" dirty="0">
              <a:latin typeface="+mn-ea"/>
            </a:endParaRPr>
          </a:p>
        </p:txBody>
      </p:sp>
      <p:sp>
        <p:nvSpPr>
          <p:cNvPr id="6" name="圆角矩形 5"/>
          <p:cNvSpPr/>
          <p:nvPr/>
        </p:nvSpPr>
        <p:spPr>
          <a:xfrm>
            <a:off x="4102735" y="4749165"/>
            <a:ext cx="7035800" cy="906780"/>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l"/>
            <a:r>
              <a:rPr lang="zh-CN" altLang="en-US" sz="2400" b="1" dirty="0">
                <a:latin typeface="+mn-ea"/>
                <a:sym typeface="+mn-ea"/>
              </a:rPr>
              <a:t>留抵</a:t>
            </a:r>
            <a:r>
              <a:rPr lang="zh-CN" altLang="en-US" sz="2400" b="1" dirty="0" smtClean="0">
                <a:latin typeface="+mn-ea"/>
                <a:sym typeface="+mn-ea"/>
              </a:rPr>
              <a:t>退税注意事项</a:t>
            </a:r>
            <a:endParaRPr lang="zh-CN" altLang="en-US" sz="2400" b="1" dirty="0">
              <a:latin typeface="+mn-ea"/>
            </a:endParaRPr>
          </a:p>
        </p:txBody>
      </p:sp>
      <p:pic>
        <p:nvPicPr>
          <p:cNvPr id="13"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52"/>
          <p:cNvSpPr txBox="1">
            <a:spLocks noChangeArrowheads="1"/>
          </p:cNvSpPr>
          <p:nvPr/>
        </p:nvSpPr>
        <p:spPr bwMode="auto">
          <a:xfrm>
            <a:off x="706437" y="2639158"/>
            <a:ext cx="11485563" cy="830997"/>
          </a:xfrm>
          <a:prstGeom prst="rect">
            <a:avLst/>
          </a:prstGeom>
          <a:noFill/>
          <a:ln w="9525">
            <a:noFill/>
            <a:miter lim="800000"/>
          </a:ln>
        </p:spPr>
        <p:txBody>
          <a:bodyPr>
            <a:spAutoFit/>
          </a:bodyPr>
          <a:lstStyle/>
          <a:p>
            <a:pPr>
              <a:lnSpc>
                <a:spcPct val="150000"/>
              </a:lnSpc>
            </a:pPr>
            <a:r>
              <a:rPr lang="zh-CN" altLang="en-US" sz="3200" b="1" dirty="0" smtClean="0">
                <a:solidFill>
                  <a:srgbClr val="0070C0"/>
                </a:solidFill>
                <a:latin typeface="Britannic Bold" pitchFamily="34" charset="0"/>
                <a:ea typeface="微软雅黑" panose="020B0503020204020204" pitchFamily="34" charset="-122"/>
              </a:rPr>
              <a:t>        一、申请留抵退税的条件</a:t>
            </a:r>
            <a:endParaRPr lang="en-US" altLang="zh-CN" sz="3200" b="1" dirty="0">
              <a:solidFill>
                <a:srgbClr val="0070C0"/>
              </a:solidFill>
              <a:latin typeface="Britannic Bold" pitchFamily="34" charset="0"/>
              <a:ea typeface="微软雅黑" panose="020B0503020204020204" pitchFamily="34" charset="-122"/>
            </a:endParaRPr>
          </a:p>
        </p:txBody>
      </p:sp>
      <p:sp>
        <p:nvSpPr>
          <p:cNvPr id="3" name="Rectangle 7"/>
          <p:cNvSpPr>
            <a:spLocks noChangeArrowheads="1"/>
          </p:cNvSpPr>
          <p:nvPr/>
        </p:nvSpPr>
        <p:spPr bwMode="auto">
          <a:xfrm>
            <a:off x="8429625" y="5219700"/>
            <a:ext cx="3532188" cy="708025"/>
          </a:xfrm>
          <a:prstGeom prst="rect">
            <a:avLst/>
          </a:prstGeom>
          <a:noFill/>
          <a:ln w="9525">
            <a:noFill/>
            <a:miter lim="800000"/>
          </a:ln>
        </p:spPr>
        <p:txBody>
          <a:bodyPr>
            <a:spAutoFit/>
          </a:bodyPr>
          <a:lstStyle/>
          <a:p>
            <a:pPr algn="ctr" defTabSz="457200" fontAlgn="auto">
              <a:lnSpc>
                <a:spcPct val="150000"/>
              </a:lnSpc>
              <a:spcBef>
                <a:spcPts val="0"/>
              </a:spcBef>
              <a:spcAft>
                <a:spcPts val="0"/>
              </a:spcAft>
              <a:defRPr/>
            </a:pPr>
            <a:r>
              <a:rPr lang="en-US" altLang="zh-CN" sz="2665" b="1" dirty="0">
                <a:solidFill>
                  <a:srgbClr val="0070C0"/>
                </a:solidFill>
                <a:latin typeface="微软雅黑" panose="020B0503020204020204" pitchFamily="34" charset="-122"/>
                <a:ea typeface="微软雅黑" panose="020B0503020204020204" pitchFamily="34" charset="-122"/>
              </a:rPr>
              <a:t> </a:t>
            </a:r>
          </a:p>
        </p:txBody>
      </p:sp>
      <p:sp>
        <p:nvSpPr>
          <p:cNvPr id="5" name="文本框 3"/>
          <p:cNvSpPr txBox="1"/>
          <p:nvPr/>
        </p:nvSpPr>
        <p:spPr>
          <a:xfrm>
            <a:off x="10429874" y="2252306"/>
            <a:ext cx="886883" cy="1176694"/>
          </a:xfrm>
          <a:prstGeom prst="rect">
            <a:avLst/>
          </a:prstGeom>
          <a:noFill/>
        </p:spPr>
        <p:txBody>
          <a:bodyPr wrap="none" rtlCol="0">
            <a:prstTxWarp prst="textPlain">
              <a:avLst/>
            </a:prstTxWarp>
            <a:spAutoFit/>
          </a:bodyPr>
          <a:lstStyle/>
          <a:p>
            <a:r>
              <a:rPr lang="en-US" altLang="zh-CN" b="1" dirty="0" smtClean="0">
                <a:solidFill>
                  <a:schemeClr val="accent1"/>
                </a:solidFill>
                <a:latin typeface="Impact" panose="020B0806030902050204" pitchFamily="34" charset="0"/>
                <a:ea typeface="微软雅黑" panose="020B0503020204020204" charset="-122"/>
              </a:rPr>
              <a:t>01</a:t>
            </a:r>
            <a:endParaRPr lang="zh-CN" altLang="en-US" b="1" dirty="0">
              <a:solidFill>
                <a:schemeClr val="accent1"/>
              </a:solidFill>
              <a:latin typeface="Impact" panose="020B0806030902050204" pitchFamily="34" charset="0"/>
              <a:ea typeface="微软雅黑" panose="020B0503020204020204" charset="-122"/>
            </a:endParaRPr>
          </a:p>
        </p:txBody>
      </p:sp>
      <p:pic>
        <p:nvPicPr>
          <p:cNvPr id="33"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0ef9174f-8e44-4a5b-b70b-76b6e3001ea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808891" y="1501241"/>
            <a:ext cx="10884877" cy="3763764"/>
            <a:chOff x="1663298" y="1615541"/>
            <a:chExt cx="9577096" cy="3763764"/>
          </a:xfrm>
        </p:grpSpPr>
        <p:sp>
          <p:nvSpPr>
            <p:cNvPr id="27" name="îṣ1ïḋê"/>
            <p:cNvSpPr/>
            <p:nvPr/>
          </p:nvSpPr>
          <p:spPr bwMode="auto">
            <a:xfrm>
              <a:off x="7434616" y="1615541"/>
              <a:ext cx="3761816" cy="6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nchor="t" anchorCtr="0">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spcBef>
                  <a:spcPct val="0"/>
                </a:spcBef>
              </a:pPr>
              <a:r>
                <a:rPr lang="en-US" altLang="zh-CN" sz="2400" b="1" dirty="0">
                  <a:latin typeface="+mn-ea"/>
                  <a:ea typeface="+mn-ea"/>
                </a:rPr>
                <a:t>1.纳税信用等级为A级或者B级</a:t>
              </a:r>
              <a:endParaRPr lang="zh-CN" altLang="en-US" sz="2400" b="1" dirty="0">
                <a:latin typeface="+mn-ea"/>
                <a:ea typeface="+mn-ea"/>
              </a:endParaRPr>
            </a:p>
          </p:txBody>
        </p:sp>
        <p:sp>
          <p:nvSpPr>
            <p:cNvPr id="28" name="ïŝḻiďê"/>
            <p:cNvSpPr/>
            <p:nvPr/>
          </p:nvSpPr>
          <p:spPr bwMode="auto">
            <a:xfrm>
              <a:off x="7478578" y="4757042"/>
              <a:ext cx="3761816" cy="6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spcBef>
                  <a:spcPct val="0"/>
                </a:spcBef>
              </a:pPr>
              <a:r>
                <a:rPr lang="en-US" altLang="zh-CN" sz="2000" b="1" dirty="0" smtClean="0">
                  <a:latin typeface="+mn-ea"/>
                  <a:ea typeface="+mn-ea"/>
                </a:rPr>
                <a:t>4.申请退税前36个月未发生骗取留抵退税、骗取出口退税或虚开增值税专用发票情形</a:t>
              </a:r>
              <a:endParaRPr lang="en-US" altLang="zh-CN" sz="2000" b="1" dirty="0">
                <a:latin typeface="+mn-ea"/>
                <a:ea typeface="+mn-ea"/>
              </a:endParaRPr>
            </a:p>
          </p:txBody>
        </p:sp>
        <p:sp>
          <p:nvSpPr>
            <p:cNvPr id="29" name="íṥľiḓè"/>
            <p:cNvSpPr/>
            <p:nvPr/>
          </p:nvSpPr>
          <p:spPr bwMode="auto">
            <a:xfrm>
              <a:off x="7434616" y="3773507"/>
              <a:ext cx="3761816" cy="6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spcBef>
                  <a:spcPct val="0"/>
                </a:spcBef>
              </a:pPr>
              <a:r>
                <a:rPr lang="en-US" altLang="zh-CN" sz="2000" b="1" dirty="0">
                  <a:latin typeface="+mn-ea"/>
                  <a:ea typeface="+mn-ea"/>
                </a:rPr>
                <a:t>3.申请退税前36个月未因偷税被税务机关处罚两次及以上</a:t>
              </a:r>
            </a:p>
          </p:txBody>
        </p:sp>
        <p:sp>
          <p:nvSpPr>
            <p:cNvPr id="30" name="ïṥḻidé"/>
            <p:cNvSpPr/>
            <p:nvPr/>
          </p:nvSpPr>
          <p:spPr bwMode="auto">
            <a:xfrm>
              <a:off x="7417032" y="2629582"/>
              <a:ext cx="3761816" cy="6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spcBef>
                  <a:spcPct val="0"/>
                </a:spcBef>
              </a:pPr>
              <a:r>
                <a:rPr lang="en-US" altLang="zh-CN" sz="2000" b="1" dirty="0" smtClean="0">
                  <a:latin typeface="+mn-ea"/>
                  <a:ea typeface="+mn-ea"/>
                </a:rPr>
                <a:t>2.2019年4月1日起未享受即征即退、先征后返（退）政策</a:t>
              </a:r>
              <a:endParaRPr lang="en-US" altLang="zh-CN" sz="2000" b="1" dirty="0">
                <a:latin typeface="+mn-ea"/>
                <a:ea typeface="+mn-ea"/>
              </a:endParaRPr>
            </a:p>
          </p:txBody>
        </p:sp>
        <p:sp>
          <p:nvSpPr>
            <p:cNvPr id="31" name="íšḷiḋé"/>
            <p:cNvSpPr txBox="1"/>
            <p:nvPr/>
          </p:nvSpPr>
          <p:spPr>
            <a:xfrm>
              <a:off x="1663298" y="2920979"/>
              <a:ext cx="4845400" cy="2079721"/>
            </a:xfrm>
            <a:prstGeom prst="rect">
              <a:avLst/>
            </a:prstGeom>
            <a:noFill/>
          </p:spPr>
          <p:txBody>
            <a:bodyPr wrap="square" lIns="90000" tIns="46800" rIns="90000" bIns="46800" rtlCol="0">
              <a:noAutofit/>
            </a:bodyPr>
            <a:lstStyle/>
            <a:p>
              <a:pPr>
                <a:lnSpc>
                  <a:spcPct val="150000"/>
                </a:lnSpc>
              </a:pPr>
              <a:r>
                <a:rPr lang="en-US" altLang="zh-CN" sz="3200" b="1" dirty="0" smtClean="0">
                  <a:latin typeface="+mn-ea"/>
                  <a:ea typeface="+mn-ea"/>
                </a:rPr>
                <a:t>同时符合</a:t>
              </a:r>
              <a:r>
                <a:rPr lang="zh-CN" altLang="en-US" sz="3200" b="1" dirty="0" smtClean="0">
                  <a:latin typeface="+mn-ea"/>
                  <a:ea typeface="+mn-ea"/>
                </a:rPr>
                <a:t>的四个基本</a:t>
              </a:r>
              <a:r>
                <a:rPr lang="en-US" altLang="zh-CN" sz="3200" b="1" dirty="0" smtClean="0">
                  <a:latin typeface="+mn-ea"/>
                  <a:ea typeface="+mn-ea"/>
                </a:rPr>
                <a:t>条件</a:t>
              </a:r>
            </a:p>
            <a:p>
              <a:pPr>
                <a:lnSpc>
                  <a:spcPct val="150000"/>
                </a:lnSpc>
              </a:pPr>
              <a:endParaRPr lang="en-US" altLang="zh-CN" b="1" dirty="0">
                <a:latin typeface="+mn-ea"/>
                <a:ea typeface="+mn-ea"/>
              </a:endParaRPr>
            </a:p>
            <a:p>
              <a:pPr>
                <a:lnSpc>
                  <a:spcPct val="150000"/>
                </a:lnSpc>
              </a:pPr>
              <a:endParaRPr lang="en-US" altLang="zh-CN" dirty="0" smtClean="0">
                <a:latin typeface="+mn-ea"/>
                <a:ea typeface="+mn-ea"/>
              </a:endParaRPr>
            </a:p>
          </p:txBody>
        </p:sp>
        <p:cxnSp>
          <p:nvCxnSpPr>
            <p:cNvPr id="32" name="直接连接符 31"/>
            <p:cNvCxnSpPr/>
            <p:nvPr/>
          </p:nvCxnSpPr>
          <p:spPr>
            <a:xfrm>
              <a:off x="7536000" y="2462594"/>
              <a:ext cx="3555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536000" y="3591877"/>
              <a:ext cx="3555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536000" y="4763452"/>
              <a:ext cx="3555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pic>
        <p:nvPicPr>
          <p:cNvPr id="19" name="图片 2"/>
          <p:cNvPicPr>
            <a:picLocks noChangeAspect="1"/>
          </p:cNvPicPr>
          <p:nvPr/>
        </p:nvPicPr>
        <p:blipFill>
          <a:blip r:embed="rId4"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五边形 1"/>
          <p:cNvSpPr/>
          <p:nvPr/>
        </p:nvSpPr>
        <p:spPr>
          <a:xfrm>
            <a:off x="0" y="452438"/>
            <a:ext cx="7250113" cy="500062"/>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srgbClr val="FFFFFF"/>
              </a:solidFill>
              <a:latin typeface="+mn-ea"/>
            </a:endParaRPr>
          </a:p>
        </p:txBody>
      </p:sp>
      <p:sp>
        <p:nvSpPr>
          <p:cNvPr id="19" name="标题 1"/>
          <p:cNvSpPr txBox="1"/>
          <p:nvPr/>
        </p:nvSpPr>
        <p:spPr>
          <a:xfrm>
            <a:off x="0" y="452438"/>
            <a:ext cx="7050088" cy="75406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defTabSz="1219200" fontAlgn="auto">
              <a:spcAft>
                <a:spcPts val="0"/>
              </a:spcAft>
              <a:defRPr/>
            </a:pPr>
            <a:r>
              <a:rPr lang="en-US" altLang="zh-CN" sz="2400" b="1" dirty="0" smtClean="0">
                <a:solidFill>
                  <a:srgbClr val="FFFFFF"/>
                </a:solidFill>
              </a:rPr>
              <a:t> </a:t>
            </a:r>
            <a:r>
              <a:rPr lang="zh-CN" altLang="en-US" sz="2400" b="1" dirty="0" smtClean="0">
                <a:solidFill>
                  <a:srgbClr val="FFFFFF"/>
                </a:solidFill>
              </a:rPr>
              <a:t>一、申请留抵退税的基本条件</a:t>
            </a:r>
            <a:endParaRPr lang="zh-CN" altLang="en-US" sz="2400" b="1" dirty="0">
              <a:solidFill>
                <a:srgbClr val="FFFFFF"/>
              </a:solidFill>
              <a:sym typeface="+mn-ea"/>
            </a:endParaRPr>
          </a:p>
        </p:txBody>
      </p:sp>
      <p:sp>
        <p:nvSpPr>
          <p:cNvPr id="22" name="矩形: 一个圆顶角，剪去另一个顶角 21"/>
          <p:cNvSpPr/>
          <p:nvPr/>
        </p:nvSpPr>
        <p:spPr>
          <a:xfrm rot="16200000">
            <a:off x="4219575" y="-1054099"/>
            <a:ext cx="4867275" cy="10210800"/>
          </a:xfrm>
          <a:prstGeom prst="snipRoundRect">
            <a:avLst>
              <a:gd name="adj1" fmla="val 16667"/>
              <a:gd name="adj2" fmla="val 663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srgbClr val="FFFFFF"/>
              </a:solidFill>
              <a:latin typeface="+mn-ea"/>
            </a:endParaRPr>
          </a:p>
        </p:txBody>
      </p:sp>
      <p:grpSp>
        <p:nvGrpSpPr>
          <p:cNvPr id="2" name="组合 14"/>
          <p:cNvGrpSpPr/>
          <p:nvPr/>
        </p:nvGrpSpPr>
        <p:grpSpPr bwMode="auto">
          <a:xfrm>
            <a:off x="360363" y="1152525"/>
            <a:ext cx="2374900" cy="950913"/>
            <a:chOff x="6743352" y="138729"/>
            <a:chExt cx="1008112" cy="1955963"/>
          </a:xfrm>
        </p:grpSpPr>
        <p:sp>
          <p:nvSpPr>
            <p:cNvPr id="16" name="箭头: 下 15"/>
            <p:cNvSpPr/>
            <p:nvPr/>
          </p:nvSpPr>
          <p:spPr>
            <a:xfrm>
              <a:off x="6743352" y="138729"/>
              <a:ext cx="1008112" cy="1955963"/>
            </a:xfrm>
            <a:prstGeom prst="downArrow">
              <a:avLst>
                <a:gd name="adj1" fmla="val 10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srgbClr val="FFFFFF"/>
                </a:solidFill>
                <a:latin typeface="+mn-ea"/>
              </a:endParaRPr>
            </a:p>
          </p:txBody>
        </p:sp>
        <p:sp>
          <p:nvSpPr>
            <p:cNvPr id="8201" name="矩形 17"/>
            <p:cNvSpPr>
              <a:spLocks noChangeArrowheads="1"/>
            </p:cNvSpPr>
            <p:nvPr/>
          </p:nvSpPr>
          <p:spPr bwMode="auto">
            <a:xfrm>
              <a:off x="6743352" y="286379"/>
              <a:ext cx="1008112" cy="1707140"/>
            </a:xfrm>
            <a:prstGeom prst="rect">
              <a:avLst/>
            </a:prstGeom>
            <a:noFill/>
            <a:ln w="9525">
              <a:noFill/>
              <a:miter lim="800000"/>
            </a:ln>
          </p:spPr>
          <p:txBody>
            <a:bodyPr>
              <a:spAutoFit/>
            </a:bodyPr>
            <a:lstStyle/>
            <a:p>
              <a:pPr algn="ctr" defTabSz="1217930"/>
              <a:endParaRPr lang="zh-CN" altLang="en-US" sz="2400" b="1">
                <a:solidFill>
                  <a:srgbClr val="FFFFFF"/>
                </a:solidFill>
                <a:latin typeface="+mn-ea"/>
                <a:ea typeface="+mn-ea"/>
              </a:endParaRPr>
            </a:p>
            <a:p>
              <a:pPr algn="ctr" defTabSz="1217930"/>
              <a:endParaRPr lang="zh-CN" altLang="zh-CN" sz="2400" b="1">
                <a:solidFill>
                  <a:srgbClr val="FFFFFF"/>
                </a:solidFill>
                <a:latin typeface="+mn-ea"/>
                <a:ea typeface="+mn-ea"/>
              </a:endParaRPr>
            </a:p>
          </p:txBody>
        </p:sp>
      </p:grpSp>
      <p:sp>
        <p:nvSpPr>
          <p:cNvPr id="30" name="文本框 29"/>
          <p:cNvSpPr txBox="1"/>
          <p:nvPr/>
        </p:nvSpPr>
        <p:spPr>
          <a:xfrm>
            <a:off x="2363788" y="1858963"/>
            <a:ext cx="8578850" cy="4708981"/>
          </a:xfrm>
          <a:prstGeom prst="rect">
            <a:avLst/>
          </a:prstGeom>
          <a:noFill/>
        </p:spPr>
        <p:txBody>
          <a:bodyPr>
            <a:spAutoFit/>
          </a:bodyPr>
          <a:lstStyle/>
          <a:p>
            <a:pPr defTabSz="457200" fontAlgn="auto">
              <a:lnSpc>
                <a:spcPct val="150000"/>
              </a:lnSpc>
              <a:spcBef>
                <a:spcPts val="0"/>
              </a:spcBef>
              <a:spcAft>
                <a:spcPts val="0"/>
              </a:spcAft>
              <a:buFont typeface="Wingdings" panose="05000000000000000000" pitchFamily="2" charset="2"/>
              <a:buNone/>
              <a:defRPr/>
            </a:pPr>
            <a:r>
              <a:rPr lang="en-US" altLang="zh-CN" sz="2000" dirty="0" smtClean="0">
                <a:solidFill>
                  <a:srgbClr val="000000"/>
                </a:solidFill>
                <a:latin typeface="+mn-ea"/>
                <a:ea typeface="+mn-ea"/>
              </a:rPr>
              <a:t>    1</a:t>
            </a:r>
            <a:r>
              <a:rPr lang="zh-CN" altLang="en-US" sz="2000" dirty="0" smtClean="0">
                <a:solidFill>
                  <a:srgbClr val="000000"/>
                </a:solidFill>
                <a:latin typeface="+mn-ea"/>
                <a:ea typeface="+mn-ea"/>
              </a:rPr>
              <a:t>、关于纳税信用等级</a:t>
            </a:r>
            <a:r>
              <a:rPr lang="en-US" altLang="zh-CN" sz="2000" dirty="0" smtClean="0">
                <a:solidFill>
                  <a:srgbClr val="000000"/>
                </a:solidFill>
                <a:latin typeface="+mn-ea"/>
                <a:ea typeface="+mn-ea"/>
              </a:rPr>
              <a:t>:① </a:t>
            </a:r>
            <a:r>
              <a:rPr lang="zh-CN" altLang="en-US" sz="2000" dirty="0" smtClean="0">
                <a:solidFill>
                  <a:srgbClr val="000000"/>
                </a:solidFill>
                <a:latin typeface="+mn-ea"/>
                <a:ea typeface="+mn-ea"/>
              </a:rPr>
              <a:t>纳税人适用增值税留抵退税政策，有纳税信用级别条件要求 的，以纳税人向主管税务机关申请办理增值税留抵退税提交</a:t>
            </a:r>
            <a:r>
              <a:rPr lang="en-US" altLang="zh-CN" sz="2000" dirty="0" smtClean="0">
                <a:solidFill>
                  <a:srgbClr val="000000"/>
                </a:solidFill>
                <a:latin typeface="+mn-ea"/>
                <a:ea typeface="+mn-ea"/>
              </a:rPr>
              <a:t>《</a:t>
            </a:r>
            <a:r>
              <a:rPr lang="zh-CN" altLang="en-US" sz="2000" dirty="0" smtClean="0">
                <a:solidFill>
                  <a:srgbClr val="000000"/>
                </a:solidFill>
                <a:latin typeface="+mn-ea"/>
                <a:ea typeface="+mn-ea"/>
              </a:rPr>
              <a:t>退</a:t>
            </a:r>
            <a:r>
              <a:rPr lang="en-US" altLang="zh-CN" sz="2000" dirty="0" smtClean="0">
                <a:solidFill>
                  <a:srgbClr val="000000"/>
                </a:solidFill>
                <a:latin typeface="+mn-ea"/>
                <a:ea typeface="+mn-ea"/>
              </a:rPr>
              <a:t>(</a:t>
            </a:r>
            <a:r>
              <a:rPr lang="zh-CN" altLang="en-US" sz="2000" dirty="0" smtClean="0">
                <a:solidFill>
                  <a:srgbClr val="000000"/>
                </a:solidFill>
                <a:latin typeface="+mn-ea"/>
                <a:ea typeface="+mn-ea"/>
              </a:rPr>
              <a:t>抵</a:t>
            </a:r>
            <a:r>
              <a:rPr lang="en-US" altLang="zh-CN" sz="2000" dirty="0" smtClean="0">
                <a:solidFill>
                  <a:srgbClr val="000000"/>
                </a:solidFill>
                <a:latin typeface="+mn-ea"/>
                <a:ea typeface="+mn-ea"/>
              </a:rPr>
              <a:t>)</a:t>
            </a:r>
            <a:r>
              <a:rPr lang="zh-CN" altLang="en-US" sz="2000" dirty="0" smtClean="0">
                <a:solidFill>
                  <a:srgbClr val="000000"/>
                </a:solidFill>
                <a:latin typeface="+mn-ea"/>
                <a:ea typeface="+mn-ea"/>
              </a:rPr>
              <a:t>税申请表</a:t>
            </a:r>
            <a:r>
              <a:rPr lang="en-US" altLang="zh-CN" sz="2000" dirty="0" smtClean="0">
                <a:solidFill>
                  <a:srgbClr val="000000"/>
                </a:solidFill>
                <a:latin typeface="+mn-ea"/>
                <a:ea typeface="+mn-ea"/>
              </a:rPr>
              <a:t>》</a:t>
            </a:r>
            <a:r>
              <a:rPr lang="zh-CN" altLang="en-US" sz="2000" dirty="0" smtClean="0">
                <a:solidFill>
                  <a:srgbClr val="000000"/>
                </a:solidFill>
                <a:latin typeface="+mn-ea"/>
                <a:ea typeface="+mn-ea"/>
              </a:rPr>
              <a:t>时的纳税信用级别确定。</a:t>
            </a:r>
            <a:endParaRPr lang="en-US" altLang="zh-CN" sz="2000" dirty="0" smtClean="0">
              <a:solidFill>
                <a:srgbClr val="000000"/>
              </a:solidFill>
              <a:latin typeface="+mn-ea"/>
              <a:ea typeface="+mn-ea"/>
            </a:endParaRPr>
          </a:p>
          <a:p>
            <a:pPr defTabSz="457200" fontAlgn="auto">
              <a:lnSpc>
                <a:spcPct val="150000"/>
              </a:lnSpc>
              <a:spcBef>
                <a:spcPts val="0"/>
              </a:spcBef>
              <a:spcAft>
                <a:spcPts val="0"/>
              </a:spcAft>
              <a:buFont typeface="Wingdings" panose="05000000000000000000" pitchFamily="2" charset="2"/>
              <a:buNone/>
              <a:defRPr/>
            </a:pPr>
            <a:r>
              <a:rPr lang="en-US" altLang="zh-CN" sz="2000" b="1" dirty="0" smtClean="0">
                <a:solidFill>
                  <a:srgbClr val="000000"/>
                </a:solidFill>
                <a:latin typeface="+mn-ea"/>
                <a:ea typeface="+mn-ea"/>
              </a:rPr>
              <a:t>                                           ——</a:t>
            </a:r>
            <a:r>
              <a:rPr lang="zh-CN" altLang="en-US" sz="2000" b="1" dirty="0" smtClean="0">
                <a:solidFill>
                  <a:srgbClr val="000000"/>
                </a:solidFill>
                <a:latin typeface="+mn-ea"/>
                <a:ea typeface="+mn-ea"/>
              </a:rPr>
              <a:t>国家税务总局公告</a:t>
            </a:r>
            <a:r>
              <a:rPr lang="en-US" altLang="zh-CN" sz="2000" b="1" dirty="0" smtClean="0">
                <a:solidFill>
                  <a:srgbClr val="000000"/>
                </a:solidFill>
                <a:latin typeface="+mn-ea"/>
                <a:ea typeface="+mn-ea"/>
              </a:rPr>
              <a:t>2019</a:t>
            </a:r>
            <a:r>
              <a:rPr lang="zh-CN" altLang="en-US" sz="2000" b="1" dirty="0" smtClean="0">
                <a:solidFill>
                  <a:srgbClr val="000000"/>
                </a:solidFill>
                <a:latin typeface="+mn-ea"/>
                <a:ea typeface="+mn-ea"/>
              </a:rPr>
              <a:t>年第</a:t>
            </a:r>
            <a:r>
              <a:rPr lang="en-US" altLang="zh-CN" sz="2000" b="1" dirty="0" smtClean="0">
                <a:solidFill>
                  <a:srgbClr val="000000"/>
                </a:solidFill>
                <a:latin typeface="+mn-ea"/>
                <a:ea typeface="+mn-ea"/>
              </a:rPr>
              <a:t>45</a:t>
            </a:r>
            <a:r>
              <a:rPr lang="zh-CN" altLang="en-US" sz="2000" b="1" dirty="0" smtClean="0">
                <a:solidFill>
                  <a:srgbClr val="000000"/>
                </a:solidFill>
                <a:latin typeface="+mn-ea"/>
                <a:ea typeface="+mn-ea"/>
              </a:rPr>
              <a:t>号第二条</a:t>
            </a:r>
            <a:endParaRPr lang="en-US" altLang="zh-CN" sz="2000" b="1" dirty="0" smtClean="0">
              <a:solidFill>
                <a:srgbClr val="000000"/>
              </a:solidFill>
              <a:latin typeface="+mn-ea"/>
              <a:ea typeface="+mn-ea"/>
            </a:endParaRPr>
          </a:p>
          <a:p>
            <a:pPr defTabSz="457200" fontAlgn="auto">
              <a:lnSpc>
                <a:spcPct val="150000"/>
              </a:lnSpc>
              <a:spcBef>
                <a:spcPts val="0"/>
              </a:spcBef>
              <a:spcAft>
                <a:spcPts val="0"/>
              </a:spcAft>
              <a:buFont typeface="Wingdings" panose="05000000000000000000" pitchFamily="2" charset="2"/>
              <a:buNone/>
              <a:defRPr/>
            </a:pPr>
            <a:r>
              <a:rPr lang="en-US" altLang="zh-CN" sz="2000" dirty="0" smtClean="0">
                <a:solidFill>
                  <a:srgbClr val="000000"/>
                </a:solidFill>
                <a:latin typeface="+mn-ea"/>
                <a:ea typeface="+mn-ea"/>
              </a:rPr>
              <a:t> </a:t>
            </a:r>
            <a:r>
              <a:rPr lang="zh-CN" altLang="en-US" sz="2000" dirty="0" smtClean="0">
                <a:solidFill>
                  <a:srgbClr val="000000"/>
                </a:solidFill>
                <a:latin typeface="+mn-ea"/>
                <a:ea typeface="+mn-ea"/>
              </a:rPr>
              <a:t>  </a:t>
            </a:r>
            <a:r>
              <a:rPr lang="en-US" altLang="zh-CN" sz="2000" dirty="0" smtClean="0">
                <a:solidFill>
                  <a:srgbClr val="000000"/>
                </a:solidFill>
                <a:latin typeface="+mn-ea"/>
                <a:ea typeface="+mn-ea"/>
              </a:rPr>
              <a:t>2</a:t>
            </a:r>
            <a:r>
              <a:rPr lang="zh-CN" altLang="en-US" sz="2000" dirty="0" smtClean="0">
                <a:solidFill>
                  <a:srgbClr val="000000"/>
                </a:solidFill>
                <a:latin typeface="+mn-ea"/>
                <a:ea typeface="+mn-ea"/>
              </a:rPr>
              <a:t>、适用增值税一般计税方法的个体工商户，可自愿向主管税务机关申请参照企业纳税信用评价指标和评价方式参加评价，并在以后的存续期内适用国家税务总局纳税信用管理相关规定。对于已按照省税务机关公布的纳税信用管理办法参加纳税信用评价的，也可选择沿用原纳税信用级别，符合条件的可申请办理留抵退税。</a:t>
            </a:r>
            <a:endParaRPr lang="en-US" altLang="zh-CN" sz="2000" dirty="0" smtClean="0">
              <a:solidFill>
                <a:srgbClr val="000000"/>
              </a:solidFill>
              <a:latin typeface="+mn-ea"/>
              <a:ea typeface="+mn-ea"/>
            </a:endParaRPr>
          </a:p>
          <a:p>
            <a:pPr defTabSz="457200" fontAlgn="auto">
              <a:lnSpc>
                <a:spcPct val="150000"/>
              </a:lnSpc>
              <a:spcBef>
                <a:spcPts val="0"/>
              </a:spcBef>
              <a:spcAft>
                <a:spcPts val="0"/>
              </a:spcAft>
              <a:buFont typeface="Wingdings" panose="05000000000000000000" pitchFamily="2" charset="2"/>
              <a:buNone/>
              <a:defRPr/>
            </a:pPr>
            <a:r>
              <a:rPr lang="en-US" altLang="zh-CN" sz="2000" b="1" dirty="0" smtClean="0">
                <a:solidFill>
                  <a:srgbClr val="000000"/>
                </a:solidFill>
                <a:latin typeface="+mn-ea"/>
                <a:ea typeface="+mn-ea"/>
              </a:rPr>
              <a:t>                                             ——</a:t>
            </a:r>
            <a:r>
              <a:rPr lang="zh-CN" altLang="en-US" sz="2000" b="1" dirty="0" smtClean="0">
                <a:solidFill>
                  <a:srgbClr val="000000"/>
                </a:solidFill>
                <a:latin typeface="+mn-ea"/>
                <a:ea typeface="+mn-ea"/>
              </a:rPr>
              <a:t>国家税务总局公告</a:t>
            </a:r>
            <a:r>
              <a:rPr lang="en-US" altLang="zh-CN" sz="2000" b="1" dirty="0" smtClean="0">
                <a:solidFill>
                  <a:srgbClr val="000000"/>
                </a:solidFill>
                <a:latin typeface="+mn-ea"/>
                <a:ea typeface="+mn-ea"/>
              </a:rPr>
              <a:t>2022</a:t>
            </a:r>
            <a:r>
              <a:rPr lang="zh-CN" altLang="en-US" sz="2000" b="1" dirty="0" smtClean="0">
                <a:solidFill>
                  <a:srgbClr val="000000"/>
                </a:solidFill>
                <a:latin typeface="+mn-ea"/>
                <a:ea typeface="+mn-ea"/>
              </a:rPr>
              <a:t>年第</a:t>
            </a:r>
            <a:r>
              <a:rPr lang="en-US" altLang="zh-CN" sz="2000" b="1" dirty="0" smtClean="0">
                <a:solidFill>
                  <a:srgbClr val="000000"/>
                </a:solidFill>
                <a:latin typeface="+mn-ea"/>
                <a:ea typeface="+mn-ea"/>
              </a:rPr>
              <a:t>4</a:t>
            </a:r>
            <a:r>
              <a:rPr lang="zh-CN" altLang="en-US" sz="2000" b="1" dirty="0" smtClean="0">
                <a:solidFill>
                  <a:srgbClr val="000000"/>
                </a:solidFill>
                <a:latin typeface="+mn-ea"/>
                <a:ea typeface="+mn-ea"/>
              </a:rPr>
              <a:t>号第四条</a:t>
            </a:r>
            <a:endParaRPr lang="zh-CN" altLang="en-US" sz="2000" b="1" dirty="0">
              <a:solidFill>
                <a:srgbClr val="000000"/>
              </a:solidFill>
              <a:latin typeface="+mn-ea"/>
              <a:ea typeface="+mn-ea"/>
            </a:endParaRPr>
          </a:p>
        </p:txBody>
      </p:sp>
      <p:sp>
        <p:nvSpPr>
          <p:cNvPr id="8199" name="文本框 1"/>
          <p:cNvSpPr txBox="1">
            <a:spLocks noChangeArrowheads="1"/>
          </p:cNvSpPr>
          <p:nvPr/>
        </p:nvSpPr>
        <p:spPr bwMode="auto">
          <a:xfrm>
            <a:off x="509925" y="1249363"/>
            <a:ext cx="2031326" cy="461665"/>
          </a:xfrm>
          <a:prstGeom prst="rect">
            <a:avLst/>
          </a:prstGeom>
          <a:noFill/>
          <a:ln w="9525">
            <a:noFill/>
            <a:miter lim="800000"/>
          </a:ln>
        </p:spPr>
        <p:txBody>
          <a:bodyPr wrap="none">
            <a:spAutoFit/>
          </a:bodyPr>
          <a:lstStyle/>
          <a:p>
            <a:pPr algn="ctr" defTabSz="1217930"/>
            <a:r>
              <a:rPr lang="zh-CN" altLang="en-US" sz="2400" b="1" dirty="0" smtClean="0">
                <a:solidFill>
                  <a:srgbClr val="FFFFFF"/>
                </a:solidFill>
                <a:latin typeface="+mn-ea"/>
                <a:ea typeface="+mn-ea"/>
                <a:sym typeface="+mn-ea"/>
              </a:rPr>
              <a:t>一、纳税信用</a:t>
            </a:r>
            <a:endParaRPr lang="zh-CN" altLang="en-US" sz="2400" dirty="0">
              <a:latin typeface="+mn-ea"/>
              <a:ea typeface="+mn-ea"/>
            </a:endParaRPr>
          </a:p>
        </p:txBody>
      </p:sp>
      <p:pic>
        <p:nvPicPr>
          <p:cNvPr id="10"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五边形 1"/>
          <p:cNvSpPr/>
          <p:nvPr/>
        </p:nvSpPr>
        <p:spPr>
          <a:xfrm>
            <a:off x="0" y="452438"/>
            <a:ext cx="7250113" cy="500062"/>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srgbClr val="FFFFFF"/>
              </a:solidFill>
              <a:latin typeface="+mn-ea"/>
            </a:endParaRPr>
          </a:p>
        </p:txBody>
      </p:sp>
      <p:sp>
        <p:nvSpPr>
          <p:cNvPr id="19" name="标题 1"/>
          <p:cNvSpPr txBox="1"/>
          <p:nvPr/>
        </p:nvSpPr>
        <p:spPr>
          <a:xfrm>
            <a:off x="0" y="452438"/>
            <a:ext cx="7050088" cy="75406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defTabSz="1219200" fontAlgn="auto">
              <a:spcAft>
                <a:spcPts val="0"/>
              </a:spcAft>
              <a:defRPr/>
            </a:pPr>
            <a:r>
              <a:rPr lang="en-US" altLang="zh-CN" sz="2400" b="1" dirty="0" smtClean="0">
                <a:solidFill>
                  <a:srgbClr val="FFFFFF"/>
                </a:solidFill>
              </a:rPr>
              <a:t> </a:t>
            </a:r>
            <a:r>
              <a:rPr lang="zh-CN" altLang="en-US" sz="2400" b="1" dirty="0" smtClean="0">
                <a:solidFill>
                  <a:srgbClr val="FFFFFF"/>
                </a:solidFill>
              </a:rPr>
              <a:t>一、申请留抵退税的基本条件</a:t>
            </a:r>
            <a:endParaRPr lang="zh-CN" altLang="en-US" sz="2400" b="1" dirty="0">
              <a:solidFill>
                <a:srgbClr val="FFFFFF"/>
              </a:solidFill>
              <a:sym typeface="+mn-ea"/>
            </a:endParaRPr>
          </a:p>
        </p:txBody>
      </p:sp>
      <p:sp>
        <p:nvSpPr>
          <p:cNvPr id="22" name="矩形: 一个圆顶角，剪去另一个顶角 21"/>
          <p:cNvSpPr/>
          <p:nvPr/>
        </p:nvSpPr>
        <p:spPr>
          <a:xfrm rot="16200000">
            <a:off x="4219575" y="-1054099"/>
            <a:ext cx="4867275" cy="10210800"/>
          </a:xfrm>
          <a:prstGeom prst="snipRoundRect">
            <a:avLst>
              <a:gd name="adj1" fmla="val 16667"/>
              <a:gd name="adj2" fmla="val 663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srgbClr val="FFFFFF"/>
              </a:solidFill>
              <a:latin typeface="+mn-ea"/>
            </a:endParaRPr>
          </a:p>
        </p:txBody>
      </p:sp>
      <p:sp>
        <p:nvSpPr>
          <p:cNvPr id="8199" name="文本框 1"/>
          <p:cNvSpPr txBox="1">
            <a:spLocks noChangeArrowheads="1"/>
          </p:cNvSpPr>
          <p:nvPr/>
        </p:nvSpPr>
        <p:spPr bwMode="auto">
          <a:xfrm>
            <a:off x="295062" y="1150751"/>
            <a:ext cx="8398454" cy="461665"/>
          </a:xfrm>
          <a:prstGeom prst="rect">
            <a:avLst/>
          </a:prstGeom>
          <a:noFill/>
          <a:ln w="9525">
            <a:noFill/>
            <a:miter lim="800000"/>
          </a:ln>
        </p:spPr>
        <p:txBody>
          <a:bodyPr wrap="none">
            <a:spAutoFit/>
          </a:bodyPr>
          <a:lstStyle/>
          <a:p>
            <a:pPr algn="ctr" defTabSz="1217930"/>
            <a:r>
              <a:rPr lang="zh-CN" altLang="en-US" sz="2400" b="1" dirty="0" smtClean="0">
                <a:latin typeface="+mn-ea"/>
                <a:ea typeface="+mn-ea"/>
                <a:sym typeface="+mn-ea"/>
              </a:rPr>
              <a:t>二、关于</a:t>
            </a:r>
            <a:r>
              <a:rPr lang="en-US" altLang="zh-CN" sz="2400" b="1" dirty="0" smtClean="0">
                <a:latin typeface="+mn-ea"/>
                <a:ea typeface="+mn-ea"/>
                <a:sym typeface="+mn-ea"/>
              </a:rPr>
              <a:t>2019</a:t>
            </a:r>
            <a:r>
              <a:rPr lang="zh-CN" altLang="en-US" sz="2400" b="1" dirty="0" smtClean="0">
                <a:latin typeface="+mn-ea"/>
                <a:ea typeface="+mn-ea"/>
                <a:sym typeface="+mn-ea"/>
              </a:rPr>
              <a:t>年</a:t>
            </a:r>
            <a:r>
              <a:rPr lang="en-US" altLang="zh-CN" sz="2400" b="1" dirty="0" smtClean="0">
                <a:latin typeface="+mn-ea"/>
                <a:ea typeface="+mn-ea"/>
                <a:sym typeface="+mn-ea"/>
              </a:rPr>
              <a:t>4</a:t>
            </a:r>
            <a:r>
              <a:rPr lang="zh-CN" altLang="en-US" sz="2400" b="1" dirty="0" smtClean="0">
                <a:latin typeface="+mn-ea"/>
                <a:ea typeface="+mn-ea"/>
                <a:sym typeface="+mn-ea"/>
              </a:rPr>
              <a:t>月</a:t>
            </a:r>
            <a:r>
              <a:rPr lang="en-US" altLang="zh-CN" sz="2400" b="1" dirty="0" smtClean="0">
                <a:latin typeface="+mn-ea"/>
                <a:ea typeface="+mn-ea"/>
                <a:sym typeface="+mn-ea"/>
              </a:rPr>
              <a:t>1</a:t>
            </a:r>
            <a:r>
              <a:rPr lang="zh-CN" altLang="en-US" sz="2400" b="1" dirty="0" smtClean="0">
                <a:latin typeface="+mn-ea"/>
                <a:ea typeface="+mn-ea"/>
                <a:sym typeface="+mn-ea"/>
              </a:rPr>
              <a:t>日起未享受即征即退、先征后退（返）</a:t>
            </a:r>
            <a:endParaRPr lang="zh-CN" altLang="en-US" sz="2400" dirty="0">
              <a:latin typeface="+mn-ea"/>
              <a:ea typeface="+mn-ea"/>
            </a:endParaRPr>
          </a:p>
        </p:txBody>
      </p:sp>
      <p:pic>
        <p:nvPicPr>
          <p:cNvPr id="10" name="图片 2"/>
          <p:cNvPicPr>
            <a:picLocks noChangeAspect="1"/>
          </p:cNvPicPr>
          <p:nvPr/>
        </p:nvPicPr>
        <p:blipFill>
          <a:blip r:embed="rId3" cstate="print"/>
          <a:srcRect/>
          <a:stretch>
            <a:fillRect/>
          </a:stretch>
        </p:blipFill>
        <p:spPr bwMode="auto">
          <a:xfrm>
            <a:off x="10843718" y="0"/>
            <a:ext cx="1348282" cy="914400"/>
          </a:xfrm>
          <a:prstGeom prst="rect">
            <a:avLst/>
          </a:prstGeom>
          <a:noFill/>
          <a:ln w="9525">
            <a:noFill/>
            <a:miter lim="800000"/>
            <a:headEnd/>
            <a:tailEnd/>
          </a:ln>
        </p:spPr>
      </p:pic>
      <p:sp>
        <p:nvSpPr>
          <p:cNvPr id="8" name="TextBox 7"/>
          <p:cNvSpPr txBox="1"/>
          <p:nvPr/>
        </p:nvSpPr>
        <p:spPr>
          <a:xfrm>
            <a:off x="1863524" y="2037145"/>
            <a:ext cx="9653286" cy="4524315"/>
          </a:xfrm>
          <a:prstGeom prst="rect">
            <a:avLst/>
          </a:prstGeom>
          <a:noFill/>
        </p:spPr>
        <p:txBody>
          <a:bodyPr wrap="square" rtlCol="0">
            <a:spAutoFit/>
          </a:bodyPr>
          <a:lstStyle/>
          <a:p>
            <a:pPr indent="457200">
              <a:lnSpc>
                <a:spcPct val="150000"/>
              </a:lnSpc>
            </a:pPr>
            <a:r>
              <a:rPr lang="en-US" altLang="zh-CN" dirty="0" smtClean="0"/>
              <a:t>1</a:t>
            </a:r>
            <a:r>
              <a:rPr lang="zh-CN" altLang="en-US" dirty="0" smtClean="0"/>
              <a:t>、纳税人资</a:t>
            </a:r>
            <a:r>
              <a:rPr lang="en-US" altLang="zh-CN" dirty="0" smtClean="0"/>
              <a:t>2019</a:t>
            </a:r>
            <a:r>
              <a:rPr lang="zh-CN" altLang="en-US" dirty="0" smtClean="0"/>
              <a:t>年</a:t>
            </a:r>
            <a:r>
              <a:rPr lang="en-US" altLang="zh-CN" dirty="0" smtClean="0"/>
              <a:t>4</a:t>
            </a:r>
            <a:r>
              <a:rPr lang="zh-CN" altLang="en-US" dirty="0" smtClean="0"/>
              <a:t>月</a:t>
            </a:r>
            <a:r>
              <a:rPr lang="en-US" altLang="zh-CN" dirty="0" smtClean="0"/>
              <a:t>1</a:t>
            </a:r>
            <a:r>
              <a:rPr lang="zh-CN" altLang="en-US" dirty="0" smtClean="0"/>
              <a:t>日起已享受增值税即征即退、先征后返（退）政策的，可以在</a:t>
            </a:r>
            <a:r>
              <a:rPr lang="en-US" altLang="zh-CN" dirty="0" smtClean="0">
                <a:solidFill>
                  <a:srgbClr val="FF0000"/>
                </a:solidFill>
              </a:rPr>
              <a:t>2022</a:t>
            </a:r>
            <a:r>
              <a:rPr lang="zh-CN" altLang="en-US" dirty="0" smtClean="0">
                <a:solidFill>
                  <a:srgbClr val="FF0000"/>
                </a:solidFill>
              </a:rPr>
              <a:t>年</a:t>
            </a:r>
            <a:r>
              <a:rPr lang="en-US" altLang="zh-CN" dirty="0" smtClean="0">
                <a:solidFill>
                  <a:srgbClr val="FF0000"/>
                </a:solidFill>
              </a:rPr>
              <a:t>10</a:t>
            </a:r>
            <a:r>
              <a:rPr lang="zh-CN" altLang="en-US" dirty="0" smtClean="0">
                <a:solidFill>
                  <a:srgbClr val="FF0000"/>
                </a:solidFill>
              </a:rPr>
              <a:t>月</a:t>
            </a:r>
            <a:r>
              <a:rPr lang="en-US" altLang="zh-CN" dirty="0" smtClean="0">
                <a:solidFill>
                  <a:srgbClr val="FF0000"/>
                </a:solidFill>
              </a:rPr>
              <a:t>31</a:t>
            </a:r>
            <a:r>
              <a:rPr lang="zh-CN" altLang="en-US" dirty="0" smtClean="0">
                <a:solidFill>
                  <a:srgbClr val="FF0000"/>
                </a:solidFill>
              </a:rPr>
              <a:t>日前</a:t>
            </a:r>
            <a:r>
              <a:rPr lang="zh-CN" altLang="en-US" dirty="0" smtClean="0"/>
              <a:t>一次性将已退还的增值税即征即退、先征后返（退）税款</a:t>
            </a:r>
            <a:r>
              <a:rPr lang="zh-CN" altLang="en-US" dirty="0" smtClean="0">
                <a:solidFill>
                  <a:srgbClr val="FF0000"/>
                </a:solidFill>
              </a:rPr>
              <a:t>全部缴回</a:t>
            </a:r>
            <a:r>
              <a:rPr lang="zh-CN" altLang="en-US" dirty="0" smtClean="0"/>
              <a:t>后，按规定申请退还留抵税额。</a:t>
            </a:r>
            <a:endParaRPr lang="en-US" altLang="zh-CN" dirty="0" smtClean="0"/>
          </a:p>
          <a:p>
            <a:pPr indent="457200">
              <a:lnSpc>
                <a:spcPct val="150000"/>
              </a:lnSpc>
            </a:pPr>
            <a:endParaRPr lang="en-US" altLang="zh-CN" dirty="0" smtClean="0"/>
          </a:p>
          <a:p>
            <a:pPr indent="457200">
              <a:lnSpc>
                <a:spcPct val="150000"/>
              </a:lnSpc>
            </a:pPr>
            <a:endParaRPr lang="en-US" altLang="zh-CN" dirty="0" smtClean="0"/>
          </a:p>
          <a:p>
            <a:pPr indent="457200">
              <a:lnSpc>
                <a:spcPct val="150000"/>
              </a:lnSpc>
            </a:pPr>
            <a:r>
              <a:rPr lang="en-US" altLang="zh-CN" dirty="0" smtClean="0"/>
              <a:t>2</a:t>
            </a:r>
            <a:r>
              <a:rPr lang="zh-CN" altLang="en-US" dirty="0" smtClean="0"/>
              <a:t>、纳税人自</a:t>
            </a:r>
            <a:r>
              <a:rPr lang="en-US" altLang="zh-CN" dirty="0" smtClean="0"/>
              <a:t>2019</a:t>
            </a:r>
            <a:r>
              <a:rPr lang="zh-CN" altLang="en-US" dirty="0" smtClean="0"/>
              <a:t>年</a:t>
            </a:r>
            <a:r>
              <a:rPr lang="en-US" altLang="zh-CN" dirty="0" smtClean="0"/>
              <a:t>4</a:t>
            </a:r>
            <a:r>
              <a:rPr lang="zh-CN" altLang="en-US" dirty="0" smtClean="0"/>
              <a:t>月</a:t>
            </a:r>
            <a:r>
              <a:rPr lang="en-US" altLang="zh-CN" dirty="0" smtClean="0"/>
              <a:t>1</a:t>
            </a:r>
            <a:r>
              <a:rPr lang="zh-CN" altLang="en-US" dirty="0" smtClean="0"/>
              <a:t>日起已取得留抵退税的，不得再申请享受增值税即征即退、先征后返（退）政策。纳税人可以在</a:t>
            </a:r>
            <a:r>
              <a:rPr lang="en-US" altLang="zh-CN" dirty="0" smtClean="0">
                <a:solidFill>
                  <a:srgbClr val="FF0000"/>
                </a:solidFill>
              </a:rPr>
              <a:t>2022</a:t>
            </a:r>
            <a:r>
              <a:rPr lang="zh-CN" altLang="en-US" dirty="0" smtClean="0">
                <a:solidFill>
                  <a:srgbClr val="FF0000"/>
                </a:solidFill>
              </a:rPr>
              <a:t>年</a:t>
            </a:r>
            <a:r>
              <a:rPr lang="en-US" altLang="zh-CN" dirty="0" smtClean="0">
                <a:solidFill>
                  <a:srgbClr val="FF0000"/>
                </a:solidFill>
              </a:rPr>
              <a:t>10</a:t>
            </a:r>
            <a:r>
              <a:rPr lang="zh-CN" altLang="en-US" dirty="0" smtClean="0">
                <a:solidFill>
                  <a:srgbClr val="FF0000"/>
                </a:solidFill>
              </a:rPr>
              <a:t>月</a:t>
            </a:r>
            <a:r>
              <a:rPr lang="en-US" altLang="zh-CN" dirty="0" smtClean="0">
                <a:solidFill>
                  <a:srgbClr val="FF0000"/>
                </a:solidFill>
              </a:rPr>
              <a:t>31</a:t>
            </a:r>
            <a:r>
              <a:rPr lang="zh-CN" altLang="en-US" dirty="0" smtClean="0">
                <a:solidFill>
                  <a:srgbClr val="FF0000"/>
                </a:solidFill>
              </a:rPr>
              <a:t>日前</a:t>
            </a:r>
            <a:r>
              <a:rPr lang="zh-CN" altLang="en-US" dirty="0" smtClean="0"/>
              <a:t>一次性将已取得的留抵退税税款</a:t>
            </a:r>
            <a:r>
              <a:rPr lang="zh-CN" altLang="en-US" dirty="0" smtClean="0">
                <a:solidFill>
                  <a:srgbClr val="FF0000"/>
                </a:solidFill>
              </a:rPr>
              <a:t>全部缴回</a:t>
            </a:r>
            <a:r>
              <a:rPr lang="zh-CN" altLang="en-US" dirty="0" smtClean="0"/>
              <a:t>后，按规定申请享受增值税即征即退、先征后返（退）政策。</a:t>
            </a:r>
            <a:endParaRPr lang="en-US" altLang="zh-CN" dirty="0" smtClean="0"/>
          </a:p>
          <a:p>
            <a:endParaRPr lang="en-US" altLang="zh-CN" dirty="0" smtClean="0"/>
          </a:p>
          <a:p>
            <a:endParaRPr lang="en-US" altLang="zh-CN" dirty="0" smtClean="0"/>
          </a:p>
          <a:p>
            <a:r>
              <a:rPr lang="en-US" altLang="zh-CN" dirty="0" smtClean="0"/>
              <a:t>                                                                                 </a:t>
            </a:r>
            <a:r>
              <a:rPr lang="zh-CN" altLang="en-US" dirty="0" smtClean="0"/>
              <a:t> 财政部 税务总局公告</a:t>
            </a:r>
            <a:r>
              <a:rPr lang="en-US" altLang="zh-CN" dirty="0" smtClean="0"/>
              <a:t>2022</a:t>
            </a:r>
            <a:r>
              <a:rPr lang="zh-CN" altLang="en-US" dirty="0" smtClean="0"/>
              <a:t>年第</a:t>
            </a:r>
            <a:r>
              <a:rPr lang="en-US" altLang="zh-CN" dirty="0" smtClean="0"/>
              <a:t>14</a:t>
            </a:r>
            <a:r>
              <a:rPr lang="zh-CN" altLang="en-US" dirty="0" smtClean="0"/>
              <a:t>号第十条</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ISLIDE.DIAGRAM" val="0ef9174f-8e44-4a5b-b70b-76b6e3001eaa"/>
</p:tagLst>
</file>

<file path=ppt/tags/tag41.xml><?xml version="1.0" encoding="utf-8"?>
<p:tagLst xmlns:a="http://schemas.openxmlformats.org/drawingml/2006/main" xmlns:r="http://schemas.openxmlformats.org/officeDocument/2006/relationships" xmlns:p="http://schemas.openxmlformats.org/presentationml/2006/main">
  <p:tag name="ISLIDE.DIAGRAM" val="58a19e4d-3ceb-45fe-811f-2d64888e4354"/>
</p:tagLst>
</file>

<file path=ppt/tags/tag42.xml><?xml version="1.0" encoding="utf-8"?>
<p:tagLst xmlns:a="http://schemas.openxmlformats.org/drawingml/2006/main" xmlns:r="http://schemas.openxmlformats.org/officeDocument/2006/relationships" xmlns:p="http://schemas.openxmlformats.org/presentationml/2006/main">
  <p:tag name="ISLIDE.DIAGRAM" val="58a19e4d-3ceb-45fe-811f-2d64888e4354"/>
</p:tagLst>
</file>

<file path=ppt/tags/tag43.xml><?xml version="1.0" encoding="utf-8"?>
<p:tagLst xmlns:a="http://schemas.openxmlformats.org/drawingml/2006/main" xmlns:r="http://schemas.openxmlformats.org/officeDocument/2006/relationships" xmlns:p="http://schemas.openxmlformats.org/presentationml/2006/main">
  <p:tag name="ISLIDE.DIAGRAM" val="f5a3406f-ac59-45ff-8c20-2f566312124a"/>
</p:tagLst>
</file>

<file path=ppt/tags/tag44.xml><?xml version="1.0" encoding="utf-8"?>
<p:tagLst xmlns:a="http://schemas.openxmlformats.org/drawingml/2006/main" xmlns:r="http://schemas.openxmlformats.org/officeDocument/2006/relationships" xmlns:p="http://schemas.openxmlformats.org/presentationml/2006/main">
  <p:tag name="ISLIDE.DIAGRAM" val="0ef9174f-8e44-4a5b-b70b-76b6e3001eaa"/>
</p:tagLst>
</file>

<file path=ppt/tags/tag45.xml><?xml version="1.0" encoding="utf-8"?>
<p:tagLst xmlns:a="http://schemas.openxmlformats.org/drawingml/2006/main" xmlns:r="http://schemas.openxmlformats.org/officeDocument/2006/relationships" xmlns:p="http://schemas.openxmlformats.org/presentationml/2006/main">
  <p:tag name="ISLIDE.DIAGRAM" val="0cd64ff8-5b4f-4f51-8f73-e86e732b14d0"/>
</p:tagLst>
</file>

<file path=ppt/tags/tag46.xml><?xml version="1.0" encoding="utf-8"?>
<p:tagLst xmlns:a="http://schemas.openxmlformats.org/drawingml/2006/main" xmlns:r="http://schemas.openxmlformats.org/officeDocument/2006/relationships" xmlns:p="http://schemas.openxmlformats.org/presentationml/2006/main">
  <p:tag name="ISLIDE.DIAGRAM" val="59ef64ab-91d6-4a56-8f5b-88b77c2aa6b7"/>
</p:tagLst>
</file>

<file path=ppt/tags/tag47.xml><?xml version="1.0" encoding="utf-8"?>
<p:tagLst xmlns:a="http://schemas.openxmlformats.org/drawingml/2006/main" xmlns:r="http://schemas.openxmlformats.org/officeDocument/2006/relationships" xmlns:p="http://schemas.openxmlformats.org/presentationml/2006/main">
  <p:tag name="ISLIDE.DIAGRAM" val="1fb1b948-dadf-4cff-aad5-cb4455c0ff12"/>
</p:tagLst>
</file>

<file path=ppt/tags/tag48.xml><?xml version="1.0" encoding="utf-8"?>
<p:tagLst xmlns:a="http://schemas.openxmlformats.org/drawingml/2006/main" xmlns:r="http://schemas.openxmlformats.org/officeDocument/2006/relationships" xmlns:p="http://schemas.openxmlformats.org/presentationml/2006/main">
  <p:tag name="ISLIDE.DIAGRAM" val="1a1d10c6-b8c2-4715-a5d8-5340a86b7dee"/>
</p:tagLst>
</file>

<file path=ppt/tags/tag49.xml><?xml version="1.0" encoding="utf-8"?>
<p:tagLst xmlns:a="http://schemas.openxmlformats.org/drawingml/2006/main" xmlns:r="http://schemas.openxmlformats.org/officeDocument/2006/relationships" xmlns:p="http://schemas.openxmlformats.org/presentationml/2006/main">
  <p:tag name="ISLIDE.DIAGRAM" val="4da78c0c-94bf-4188-a5be-bc25ffb19aa2"/>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2927</Words>
  <Application>Microsoft Office PowerPoint</Application>
  <PresentationFormat>自定义</PresentationFormat>
  <Paragraphs>295</Paragraphs>
  <Slides>42</Slides>
  <Notes>41</Notes>
  <HiddenSlides>0</HiddenSlides>
  <MMClips>0</MMClips>
  <ScaleCrop>false</ScaleCrop>
  <HeadingPairs>
    <vt:vector size="4" baseType="variant">
      <vt:variant>
        <vt:lpstr>主题</vt:lpstr>
      </vt:variant>
      <vt:variant>
        <vt:i4>1</vt:i4>
      </vt:variant>
      <vt:variant>
        <vt:lpstr>幻灯片标题</vt:lpstr>
      </vt:variant>
      <vt:variant>
        <vt:i4>42</vt:i4>
      </vt:variant>
    </vt:vector>
  </HeadingPairs>
  <TitlesOfParts>
    <vt:vector size="43"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dell</cp:lastModifiedBy>
  <cp:revision>337</cp:revision>
  <dcterms:created xsi:type="dcterms:W3CDTF">2019-06-19T02:08:00Z</dcterms:created>
  <dcterms:modified xsi:type="dcterms:W3CDTF">2022-04-15T01:41:24Z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7F830B5840AB43FEAAEB58226E85C26A</vt:lpwstr>
  </property>
</Properties>
</file>