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3"/>
    <p:sldId id="257" r:id="rId4"/>
    <p:sldId id="258" r:id="rId5"/>
    <p:sldId id="331" r:id="rId6"/>
    <p:sldId id="605" r:id="rId7"/>
    <p:sldId id="264" r:id="rId8"/>
    <p:sldId id="480" r:id="rId9"/>
    <p:sldId id="606" r:id="rId10"/>
    <p:sldId id="532" r:id="rId11"/>
    <p:sldId id="531" r:id="rId12"/>
    <p:sldId id="533" r:id="rId13"/>
    <p:sldId id="490" r:id="rId14"/>
    <p:sldId id="607" r:id="rId15"/>
    <p:sldId id="608" r:id="rId16"/>
    <p:sldId id="555" r:id="rId17"/>
    <p:sldId id="609" r:id="rId18"/>
    <p:sldId id="610" r:id="rId19"/>
    <p:sldId id="611" r:id="rId20"/>
    <p:sldId id="270" r:id="rId21"/>
    <p:sldId id="612" r:id="rId22"/>
    <p:sldId id="613" r:id="rId23"/>
    <p:sldId id="282" r:id="rId24"/>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1A32E884-B898-4F35-B345-DFF3DD9FBBAC}">
          <p14:sldIdLst>
            <p14:sldId id="256"/>
            <p14:sldId id="257"/>
            <p14:sldId id="258"/>
            <p14:sldId id="331"/>
            <p14:sldId id="605"/>
            <p14:sldId id="264"/>
            <p14:sldId id="480"/>
            <p14:sldId id="606"/>
            <p14:sldId id="532"/>
            <p14:sldId id="531"/>
            <p14:sldId id="533"/>
            <p14:sldId id="490"/>
            <p14:sldId id="607"/>
            <p14:sldId id="608"/>
            <p14:sldId id="555"/>
            <p14:sldId id="609"/>
            <p14:sldId id="610"/>
            <p14:sldId id="611"/>
          </p14:sldIdLst>
        </p14:section>
        <p14:section name="无标题节" id="{5484AAB7-A9CF-40DB-BC6F-69A2334E445D}">
          <p14:sldIdLst/>
        </p14:section>
        <p14:section name="无标题节" id="{751C0AFB-6A48-4268-B3A6-1D19222FF65F}">
          <p14:sldIdLst>
            <p14:sldId id="270"/>
            <p14:sldId id="612"/>
            <p14:sldId id="613"/>
            <p14:sldId id="28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8BB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91" autoAdjust="0"/>
    <p:restoredTop sz="94660"/>
  </p:normalViewPr>
  <p:slideViewPr>
    <p:cSldViewPr snapToGrid="0">
      <p:cViewPr varScale="1">
        <p:scale>
          <a:sx n="87" d="100"/>
          <a:sy n="87" d="100"/>
        </p:scale>
        <p:origin x="-66" y="-78"/>
      </p:cViewPr>
      <p:guideLst>
        <p:guide orient="horz" pos="215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A4BE75E9-29DF-4CAF-8E79-95EB15F652C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2A4CFCA7-98AB-43FB-B258-2CBC1AF819E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1" cstate="prin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pic>
        <p:nvPicPr>
          <p:cNvPr id="5" name="图片 4" descr="QQ截图20170510215030"/>
          <p:cNvPicPr>
            <a:picLocks noChangeAspect="1"/>
          </p:cNvPicPr>
          <p:nvPr/>
        </p:nvPicPr>
        <p:blipFill>
          <a:blip r:embed="rId2" cstate="print"/>
          <a:stretch>
            <a:fillRect/>
          </a:stretch>
        </p:blipFill>
        <p:spPr>
          <a:xfrm>
            <a:off x="548912" y="1402262"/>
            <a:ext cx="4094480" cy="3265805"/>
          </a:xfrm>
          <a:prstGeom prst="rect">
            <a:avLst/>
          </a:prstGeom>
          <a:effectLst>
            <a:outerShdw blurRad="50800" dist="38100" dir="2700000" algn="tl" rotWithShape="0">
              <a:prstClr val="black">
                <a:alpha val="40000"/>
              </a:prstClr>
            </a:outerShdw>
          </a:effectLst>
        </p:spPr>
      </p:pic>
      <p:sp>
        <p:nvSpPr>
          <p:cNvPr id="35" name="文本框 6"/>
          <p:cNvSpPr txBox="1">
            <a:spLocks noChangeArrowheads="1"/>
          </p:cNvSpPr>
          <p:nvPr/>
        </p:nvSpPr>
        <p:spPr bwMode="auto">
          <a:xfrm>
            <a:off x="3824923" y="2177687"/>
            <a:ext cx="704405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buFont typeface="Arial" panose="020B0604020202020204" pitchFamily="34" charset="0"/>
              <a:buNone/>
            </a:pPr>
            <a:r>
              <a:rPr lang="zh-CN" altLang="en-US"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疫情防控最新税收政策</a:t>
            </a:r>
            <a:endParaRPr lang="zh-CN"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219" name=" 219"/>
          <p:cNvSpPr/>
          <p:nvPr/>
        </p:nvSpPr>
        <p:spPr>
          <a:xfrm>
            <a:off x="4046311" y="3201761"/>
            <a:ext cx="6665232" cy="172810"/>
          </a:xfrm>
          <a:prstGeom prst="roundRect">
            <a:avLst>
              <a:gd name="adj" fmla="val 50000"/>
            </a:avLst>
          </a:pr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6" name="文本框 6"/>
          <p:cNvSpPr txBox="1">
            <a:spLocks noChangeArrowheads="1"/>
          </p:cNvSpPr>
          <p:nvPr/>
        </p:nvSpPr>
        <p:spPr bwMode="auto">
          <a:xfrm>
            <a:off x="6328639" y="3571059"/>
            <a:ext cx="40998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charset="0"/>
                <a:ea typeface="宋体" panose="02010600030101010101" pitchFamily="2" charset="-122"/>
              </a:defRPr>
            </a:lvl1pPr>
            <a:lvl2pPr marL="742950" indent="-285750" eaLnBrk="0" hangingPunct="0">
              <a:defRPr>
                <a:solidFill>
                  <a:schemeClr val="tx1"/>
                </a:solidFill>
                <a:latin typeface="Calibri" panose="020F0502020204030204" charset="0"/>
                <a:ea typeface="宋体" panose="02010600030101010101" pitchFamily="2" charset="-122"/>
              </a:defRPr>
            </a:lvl2pPr>
            <a:lvl3pPr marL="1143000" indent="-228600" eaLnBrk="0" hangingPunct="0">
              <a:defRPr>
                <a:solidFill>
                  <a:schemeClr val="tx1"/>
                </a:solidFill>
                <a:latin typeface="Calibri" panose="020F0502020204030204" charset="0"/>
                <a:ea typeface="宋体" panose="02010600030101010101" pitchFamily="2" charset="-122"/>
              </a:defRPr>
            </a:lvl3pPr>
            <a:lvl4pPr marL="1600200" indent="-228600" eaLnBrk="0" hangingPunct="0">
              <a:defRPr>
                <a:solidFill>
                  <a:schemeClr val="tx1"/>
                </a:solidFill>
                <a:latin typeface="Calibri" panose="020F0502020204030204" charset="0"/>
                <a:ea typeface="宋体" panose="02010600030101010101" pitchFamily="2" charset="-122"/>
              </a:defRPr>
            </a:lvl4pPr>
            <a:lvl5pPr marL="2057400" indent="-228600" eaLnBrk="0" hangingPunct="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l" eaLnBrk="1" hangingPunct="1">
              <a:buFont typeface="Arial" panose="020B0604020202020204" pitchFamily="34" charset="0"/>
              <a:buNone/>
            </a:pPr>
            <a:r>
              <a:rPr lang="zh-CN" altLang="en-US" sz="2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魏延豪  汝州市税务局一分局</a:t>
            </a:r>
            <a:endParaRPr lang="zh-CN" sz="2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Tree>
  </p:cSld>
  <p:clrMapOvr>
    <a:masterClrMapping/>
  </p:clrMapOvr>
  <p:transition advTm="1043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35"/>
                                        </p:tgtEl>
                                        <p:attrNameLst>
                                          <p:attrName>style.visibility</p:attrName>
                                        </p:attrNameLst>
                                      </p:cBhvr>
                                      <p:to>
                                        <p:strVal val="visible"/>
                                      </p:to>
                                    </p:set>
                                    <p:anim by="(-#ppt_w*2)" calcmode="lin" valueType="num">
                                      <p:cBhvr rctx="PPT">
                                        <p:cTn id="13" dur="500" autoRev="1" fill="hold">
                                          <p:stCondLst>
                                            <p:cond delay="0"/>
                                          </p:stCondLst>
                                        </p:cTn>
                                        <p:tgtEl>
                                          <p:spTgt spid="35"/>
                                        </p:tgtEl>
                                        <p:attrNameLst>
                                          <p:attrName>ppt_w</p:attrName>
                                        </p:attrNameLst>
                                      </p:cBhvr>
                                    </p:anim>
                                    <p:anim by="(#ppt_w*0.50)" calcmode="lin" valueType="num">
                                      <p:cBhvr>
                                        <p:cTn id="14" dur="500" decel="50000" autoRev="1" fill="hold">
                                          <p:stCondLst>
                                            <p:cond delay="0"/>
                                          </p:stCondLst>
                                        </p:cTn>
                                        <p:tgtEl>
                                          <p:spTgt spid="35"/>
                                        </p:tgtEl>
                                        <p:attrNameLst>
                                          <p:attrName>ppt_x</p:attrName>
                                        </p:attrNameLst>
                                      </p:cBhvr>
                                    </p:anim>
                                    <p:anim from="(-#ppt_h/2)" to="(#ppt_y)" calcmode="lin" valueType="num">
                                      <p:cBhvr>
                                        <p:cTn id="15" dur="1000" fill="hold">
                                          <p:stCondLst>
                                            <p:cond delay="0"/>
                                          </p:stCondLst>
                                        </p:cTn>
                                        <p:tgtEl>
                                          <p:spTgt spid="35"/>
                                        </p:tgtEl>
                                        <p:attrNameLst>
                                          <p:attrName>ppt_y</p:attrName>
                                        </p:attrNameLst>
                                      </p:cBhvr>
                                    </p:anim>
                                    <p:animRot by="21600000">
                                      <p:cBhvr>
                                        <p:cTn id="16" dur="1000" fill="hold">
                                          <p:stCondLst>
                                            <p:cond delay="0"/>
                                          </p:stCondLst>
                                        </p:cTn>
                                        <p:tgtEl>
                                          <p:spTgt spid="35"/>
                                        </p:tgtEl>
                                        <p:attrNameLst>
                                          <p:attrName>r</p:attrName>
                                        </p:attrNameLst>
                                      </p:cBhvr>
                                    </p:animRot>
                                  </p:childTnLst>
                                </p:cTn>
                              </p:par>
                            </p:childTnLst>
                          </p:cTn>
                        </p:par>
                        <p:par>
                          <p:cTn id="17" fill="hold">
                            <p:stCondLst>
                              <p:cond delay="2400"/>
                            </p:stCondLst>
                            <p:childTnLst>
                              <p:par>
                                <p:cTn id="18" presetID="53" presetClass="entr" presetSubtype="16" fill="hold" grpId="0" nodeType="afterEffect">
                                  <p:stCondLst>
                                    <p:cond delay="0"/>
                                  </p:stCondLst>
                                  <p:childTnLst>
                                    <p:set>
                                      <p:cBhvr>
                                        <p:cTn id="19" dur="1" fill="hold">
                                          <p:stCondLst>
                                            <p:cond delay="0"/>
                                          </p:stCondLst>
                                        </p:cTn>
                                        <p:tgtEl>
                                          <p:spTgt spid="219"/>
                                        </p:tgtEl>
                                        <p:attrNameLst>
                                          <p:attrName>style.visibility</p:attrName>
                                        </p:attrNameLst>
                                      </p:cBhvr>
                                      <p:to>
                                        <p:strVal val="visible"/>
                                      </p:to>
                                    </p:set>
                                    <p:anim calcmode="lin" valueType="num">
                                      <p:cBhvr>
                                        <p:cTn id="20" dur="500" fill="hold"/>
                                        <p:tgtEl>
                                          <p:spTgt spid="219"/>
                                        </p:tgtEl>
                                        <p:attrNameLst>
                                          <p:attrName>ppt_w</p:attrName>
                                        </p:attrNameLst>
                                      </p:cBhvr>
                                      <p:tavLst>
                                        <p:tav tm="0">
                                          <p:val>
                                            <p:fltVal val="0"/>
                                          </p:val>
                                        </p:tav>
                                        <p:tav tm="100000">
                                          <p:val>
                                            <p:strVal val="#ppt_w"/>
                                          </p:val>
                                        </p:tav>
                                      </p:tavLst>
                                    </p:anim>
                                    <p:anim calcmode="lin" valueType="num">
                                      <p:cBhvr>
                                        <p:cTn id="21" dur="500" fill="hold"/>
                                        <p:tgtEl>
                                          <p:spTgt spid="219"/>
                                        </p:tgtEl>
                                        <p:attrNameLst>
                                          <p:attrName>ppt_h</p:attrName>
                                        </p:attrNameLst>
                                      </p:cBhvr>
                                      <p:tavLst>
                                        <p:tav tm="0">
                                          <p:val>
                                            <p:fltVal val="0"/>
                                          </p:val>
                                        </p:tav>
                                        <p:tav tm="100000">
                                          <p:val>
                                            <p:strVal val="#ppt_h"/>
                                          </p:val>
                                        </p:tav>
                                      </p:tavLst>
                                    </p:anim>
                                    <p:animEffect transition="in" filter="fade">
                                      <p:cBhvr>
                                        <p:cTn id="22" dur="500"/>
                                        <p:tgtEl>
                                          <p:spTgt spid="219"/>
                                        </p:tgtEl>
                                      </p:cBhvr>
                                    </p:animEffect>
                                  </p:childTnLst>
                                </p:cTn>
                              </p:par>
                            </p:childTnLst>
                          </p:cTn>
                        </p:par>
                        <p:par>
                          <p:cTn id="23" fill="hold">
                            <p:stCondLst>
                              <p:cond delay="2900"/>
                            </p:stCondLst>
                            <p:childTnLst>
                              <p:par>
                                <p:cTn id="24" presetID="56"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 by="(-#ppt_w*2)" calcmode="lin" valueType="num">
                                      <p:cBhvr rctx="PPT">
                                        <p:cTn id="26" dur="500" autoRev="1" fill="hold">
                                          <p:stCondLst>
                                            <p:cond delay="0"/>
                                          </p:stCondLst>
                                        </p:cTn>
                                        <p:tgtEl>
                                          <p:spTgt spid="6"/>
                                        </p:tgtEl>
                                        <p:attrNameLst>
                                          <p:attrName>ppt_w</p:attrName>
                                        </p:attrNameLst>
                                      </p:cBhvr>
                                    </p:anim>
                                    <p:anim by="(#ppt_w*0.50)" calcmode="lin" valueType="num">
                                      <p:cBhvr>
                                        <p:cTn id="27" dur="500" decel="50000" autoRev="1" fill="hold">
                                          <p:stCondLst>
                                            <p:cond delay="0"/>
                                          </p:stCondLst>
                                        </p:cTn>
                                        <p:tgtEl>
                                          <p:spTgt spid="6"/>
                                        </p:tgtEl>
                                        <p:attrNameLst>
                                          <p:attrName>ppt_x</p:attrName>
                                        </p:attrNameLst>
                                      </p:cBhvr>
                                    </p:anim>
                                    <p:anim from="(-#ppt_h/2)" to="(#ppt_y)" calcmode="lin" valueType="num">
                                      <p:cBhvr>
                                        <p:cTn id="28" dur="1000" fill="hold">
                                          <p:stCondLst>
                                            <p:cond delay="0"/>
                                          </p:stCondLst>
                                        </p:cTn>
                                        <p:tgtEl>
                                          <p:spTgt spid="6"/>
                                        </p:tgtEl>
                                        <p:attrNameLst>
                                          <p:attrName>ppt_y</p:attrName>
                                        </p:attrNameLst>
                                      </p:cBhvr>
                                    </p:anim>
                                    <p:animRot by="21600000">
                                      <p:cBhvr>
                                        <p:cTn id="29"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219" grpId="0" bldLvl="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77576" y="1156335"/>
            <a:ext cx="9976485" cy="5016758"/>
          </a:xfrm>
          <a:prstGeom prst="rect">
            <a:avLst/>
          </a:prstGeom>
          <a:noFill/>
          <a:ln w="9525">
            <a:noFill/>
          </a:ln>
        </p:spPr>
        <p:txBody>
          <a:bodyPr wrap="square">
            <a:spAutoFit/>
          </a:bodyPr>
          <a:lstStyle/>
          <a:p>
            <a:r>
              <a:rPr lang="zh-CN" altLang="zh-CN" sz="2000" dirty="0" smtClean="0"/>
              <a:t>■旅游娱乐服务，包括旅游服务和娱乐服务。（</a:t>
            </a:r>
            <a:r>
              <a:rPr lang="en-US" altLang="zh-CN" sz="2000" dirty="0" smtClean="0"/>
              <a:t>1</a:t>
            </a:r>
            <a:r>
              <a:rPr lang="zh-CN" altLang="zh-CN" sz="2000" dirty="0" smtClean="0"/>
              <a:t>）旅游服务，是指根据旅游者的要求，组织安排交通、游览、住宿、餐饮、购物、文娱、商务等服务的业务活动。（</a:t>
            </a:r>
            <a:r>
              <a:rPr lang="en-US" altLang="zh-CN" sz="2000" dirty="0" smtClean="0"/>
              <a:t>2</a:t>
            </a:r>
            <a:r>
              <a:rPr lang="zh-CN" altLang="zh-CN" sz="2000" dirty="0" smtClean="0"/>
              <a:t>）娱乐服务，是指为娱乐活动同时提供场所和服务的业务。具体包括：歌厅、舞厅、夜总会、酒吧、台球、高尔夫球、保龄球、游艺（包括射击、狩猎、跑马、游戏机、蹦极、卡丁车、热气球、动力伞、射箭、飞镖）。</a:t>
            </a:r>
            <a:endParaRPr lang="zh-CN" altLang="zh-CN" sz="2000" dirty="0" smtClean="0"/>
          </a:p>
          <a:p>
            <a:r>
              <a:rPr lang="zh-CN" altLang="zh-CN" sz="2000" dirty="0" smtClean="0"/>
              <a:t>■餐饮住宿服务，包括餐饮服务和住宿服务。（</a:t>
            </a:r>
            <a:r>
              <a:rPr lang="en-US" altLang="zh-CN" sz="2000" dirty="0" smtClean="0"/>
              <a:t>1</a:t>
            </a:r>
            <a:r>
              <a:rPr lang="zh-CN" altLang="zh-CN" sz="2000" dirty="0" smtClean="0"/>
              <a:t>）餐饮服务，是指通过同时提供饮食和饮食场所的方式为消费者提供饮食消费服务的业务活动。（</a:t>
            </a:r>
            <a:r>
              <a:rPr lang="en-US" altLang="zh-CN" sz="2000" dirty="0" smtClean="0"/>
              <a:t>2</a:t>
            </a:r>
            <a:r>
              <a:rPr lang="zh-CN" altLang="zh-CN" sz="2000" dirty="0" smtClean="0"/>
              <a:t>）住宿服务，是指提供住宿场所及配套服务等的活动。包括宾馆、旅馆、旅社、度假村和其他经营性住宿场所提供的住宿服务。</a:t>
            </a:r>
            <a:endParaRPr lang="zh-CN" altLang="zh-CN" sz="2000" dirty="0" smtClean="0"/>
          </a:p>
          <a:p>
            <a:r>
              <a:rPr lang="zh-CN" altLang="zh-CN" sz="2000" dirty="0" smtClean="0"/>
              <a:t>■居民日常服务，是指主要为满足居民个人及其家庭日常生活需求提供的服务，包括市容市政管理、家政、婚庆、养老、殡葬、照料和护理、救助救济、美容美发、按摩、桑拿、氧吧、足疗、沐浴、洗染、摄影扩印等服</a:t>
            </a:r>
            <a:r>
              <a:rPr lang="zh-CN" altLang="zh-CN" sz="2000" dirty="0" smtClean="0"/>
              <a:t>务</a:t>
            </a:r>
            <a:r>
              <a:rPr lang="zh-CN" altLang="en-US" sz="2000" dirty="0" smtClean="0"/>
              <a:t>。</a:t>
            </a:r>
            <a:endParaRPr lang="zh-CN" altLang="zh-CN" sz="2000" dirty="0" smtClean="0"/>
          </a:p>
          <a:p>
            <a:r>
              <a:rPr lang="zh-CN" altLang="zh-CN" sz="2000" dirty="0" smtClean="0"/>
              <a:t>■其他生活服务，是指除文化体育服务、教育医疗服务、旅游娱乐服务、餐饮住宿服务和居民日常服务之外的生活服务</a:t>
            </a:r>
            <a:r>
              <a:rPr lang="zh-CN" altLang="zh-CN" sz="2000" dirty="0" smtClean="0"/>
              <a:t>。</a:t>
            </a:r>
            <a:endParaRPr lang="en-US" altLang="zh-CN" sz="2000" dirty="0" smtClean="0"/>
          </a:p>
          <a:p>
            <a:r>
              <a:rPr lang="zh-CN" altLang="zh-CN" sz="2000" dirty="0" smtClean="0"/>
              <a:t> </a:t>
            </a:r>
            <a:r>
              <a:rPr lang="zh-CN" altLang="en-US" sz="2000" dirty="0" smtClean="0"/>
              <a:t>注</a:t>
            </a:r>
            <a:r>
              <a:rPr lang="zh-CN" altLang="en-US" sz="2000" dirty="0" smtClean="0"/>
              <a:t>意：物业服</a:t>
            </a:r>
            <a:r>
              <a:rPr lang="zh-CN" altLang="en-US" sz="2000" dirty="0" smtClean="0"/>
              <a:t>务属于商务服务服务中的企业管理服务，不属于生活服务，不能享受疫情期间免征优惠。</a:t>
            </a:r>
            <a:endParaRPr lang="zh-CN" altLang="zh-CN"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76910" y="1156334"/>
            <a:ext cx="9976485" cy="4093428"/>
          </a:xfrm>
          <a:prstGeom prst="rect">
            <a:avLst/>
          </a:prstGeom>
          <a:noFill/>
          <a:ln w="9525">
            <a:noFill/>
          </a:ln>
        </p:spPr>
        <p:txBody>
          <a:bodyPr wrap="square">
            <a:spAutoFit/>
          </a:bodyPr>
          <a:lstStyle/>
          <a:p>
            <a:r>
              <a:rPr lang="zh-CN" altLang="zh-CN" sz="2400" b="1" dirty="0" smtClean="0"/>
              <a:t>通过公益性社会组织或县级以上人民政府及其部门等国家机关捐赠应对疫情的现金和物品允许企业所得税或个人所得税税前全额扣除</a:t>
            </a:r>
            <a:endParaRPr lang="zh-CN" altLang="zh-CN" sz="2400" dirty="0" smtClean="0"/>
          </a:p>
          <a:p>
            <a:endParaRPr lang="en-US" altLang="zh-CN" sz="2000" b="1" dirty="0" smtClean="0"/>
          </a:p>
          <a:p>
            <a:r>
              <a:rPr lang="en-US" altLang="zh-CN" sz="2400" b="1" dirty="0" smtClean="0"/>
              <a:t>       </a:t>
            </a:r>
            <a:r>
              <a:rPr lang="zh-CN" altLang="zh-CN" sz="2400" b="1" dirty="0" smtClean="0"/>
              <a:t>【</a:t>
            </a:r>
            <a:r>
              <a:rPr lang="zh-CN" altLang="zh-CN" sz="2400" b="1" dirty="0" smtClean="0"/>
              <a:t>享受主体】</a:t>
            </a:r>
            <a:endParaRPr lang="zh-CN" altLang="zh-CN" sz="2400" dirty="0" smtClean="0"/>
          </a:p>
          <a:p>
            <a:r>
              <a:rPr lang="en-US" altLang="zh-CN" sz="2400" dirty="0" smtClean="0"/>
              <a:t>         </a:t>
            </a:r>
            <a:r>
              <a:rPr lang="zh-CN" altLang="zh-CN" sz="2400" dirty="0" smtClean="0"/>
              <a:t>通</a:t>
            </a:r>
            <a:r>
              <a:rPr lang="zh-CN" altLang="zh-CN" sz="2400" dirty="0" smtClean="0"/>
              <a:t>过公益性社会组织或者县级以上人民政府及其部门等国家机关对应对新型冠状病毒感染的肺炎疫情进行捐赠的企业和个人</a:t>
            </a:r>
            <a:endParaRPr lang="zh-CN" altLang="zh-CN" sz="2400" dirty="0" smtClean="0"/>
          </a:p>
          <a:p>
            <a:r>
              <a:rPr lang="en-US" altLang="zh-CN" sz="2400" b="1" dirty="0" smtClean="0"/>
              <a:t>      </a:t>
            </a:r>
            <a:r>
              <a:rPr lang="zh-CN" altLang="zh-CN" sz="2400" b="1" dirty="0" smtClean="0"/>
              <a:t>【</a:t>
            </a:r>
            <a:r>
              <a:rPr lang="zh-CN" altLang="zh-CN" sz="2400" b="1" dirty="0" smtClean="0"/>
              <a:t>优惠内容】</a:t>
            </a:r>
            <a:endParaRPr lang="zh-CN" altLang="zh-CN" sz="2400" dirty="0" smtClean="0"/>
          </a:p>
          <a:p>
            <a:r>
              <a:rPr lang="en-US" altLang="zh-CN" sz="2400" dirty="0" smtClean="0"/>
              <a:t>        </a:t>
            </a:r>
            <a:r>
              <a:rPr lang="zh-CN" altLang="zh-CN" sz="2400" dirty="0" smtClean="0"/>
              <a:t>自</a:t>
            </a:r>
            <a:r>
              <a:rPr lang="en-US" altLang="zh-CN" sz="2400" dirty="0" smtClean="0"/>
              <a:t>2020</a:t>
            </a:r>
            <a:r>
              <a:rPr lang="zh-CN" altLang="zh-CN" sz="2400" dirty="0" smtClean="0"/>
              <a:t>年</a:t>
            </a:r>
            <a:r>
              <a:rPr lang="en-US" altLang="zh-CN" sz="2400" dirty="0" smtClean="0"/>
              <a:t>1</a:t>
            </a:r>
            <a:r>
              <a:rPr lang="zh-CN" altLang="zh-CN" sz="2400" dirty="0" smtClean="0"/>
              <a:t>月</a:t>
            </a:r>
            <a:r>
              <a:rPr lang="en-US" altLang="zh-CN" sz="2400" dirty="0" smtClean="0"/>
              <a:t>1</a:t>
            </a:r>
            <a:r>
              <a:rPr lang="zh-CN" altLang="zh-CN" sz="2400" dirty="0" smtClean="0"/>
              <a:t>日至</a:t>
            </a:r>
            <a:r>
              <a:rPr lang="en-US" altLang="zh-CN" sz="2400" dirty="0" smtClean="0"/>
              <a:t>2020</a:t>
            </a:r>
            <a:r>
              <a:rPr lang="zh-CN" altLang="zh-CN" sz="2400" dirty="0" smtClean="0"/>
              <a:t>年</a:t>
            </a:r>
            <a:r>
              <a:rPr lang="en-US" altLang="zh-CN" sz="2400" dirty="0" smtClean="0"/>
              <a:t>12</a:t>
            </a:r>
            <a:r>
              <a:rPr lang="zh-CN" altLang="zh-CN" sz="2400" dirty="0" smtClean="0"/>
              <a:t>月</a:t>
            </a:r>
            <a:r>
              <a:rPr lang="en-US" altLang="zh-CN" sz="2400" dirty="0" smtClean="0"/>
              <a:t>31</a:t>
            </a:r>
            <a:r>
              <a:rPr lang="zh-CN" altLang="zh-CN" sz="2400" dirty="0" smtClean="0"/>
              <a:t>日，企业和个人通过公益性社会组织或者县级以上人民政府及其部门等国家机关，捐赠用于应对新型冠状病毒感染的肺炎疫情的现金和物品，允许在计算企业所得税或个人所得税应纳税所得额时全额扣除。</a:t>
            </a:r>
            <a:endParaRPr lang="zh-CN" altLang="zh-CN"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2475" y="1156335"/>
            <a:ext cx="9976485" cy="5909310"/>
          </a:xfrm>
          <a:prstGeom prst="rect">
            <a:avLst/>
          </a:prstGeom>
          <a:noFill/>
          <a:ln w="9525">
            <a:noFill/>
          </a:ln>
        </p:spPr>
        <p:txBody>
          <a:bodyPr wrap="square">
            <a:spAutoFit/>
          </a:bodyPr>
          <a:lstStyle/>
          <a:p>
            <a:r>
              <a:rPr lang="zh-CN" altLang="zh-CN" sz="3200" b="1" dirty="0" smtClean="0"/>
              <a:t>直接向承担疫情防治任务的医院捐赠应对疫情物品允许企业所得税或个人所得税税前全额扣除</a:t>
            </a:r>
            <a:endParaRPr lang="zh-CN" altLang="zh-CN" sz="3200" dirty="0" smtClean="0"/>
          </a:p>
          <a:p>
            <a:endParaRPr lang="en-US" altLang="zh-CN" b="1" dirty="0" smtClean="0"/>
          </a:p>
          <a:p>
            <a:r>
              <a:rPr lang="en-US" altLang="zh-CN" sz="2000" b="1" dirty="0" smtClean="0"/>
              <a:t>       </a:t>
            </a:r>
            <a:r>
              <a:rPr lang="zh-CN" altLang="zh-CN" sz="2000" b="1" dirty="0" smtClean="0"/>
              <a:t>【</a:t>
            </a:r>
            <a:r>
              <a:rPr lang="zh-CN" altLang="zh-CN" sz="2000" b="1" dirty="0" smtClean="0"/>
              <a:t>享受主体】</a:t>
            </a:r>
            <a:endParaRPr lang="zh-CN" altLang="zh-CN" sz="2000" dirty="0" smtClean="0"/>
          </a:p>
          <a:p>
            <a:r>
              <a:rPr lang="en-US" altLang="zh-CN" sz="2000" dirty="0" smtClean="0"/>
              <a:t>        </a:t>
            </a:r>
            <a:r>
              <a:rPr lang="zh-CN" altLang="zh-CN" sz="2000" dirty="0" smtClean="0"/>
              <a:t>直</a:t>
            </a:r>
            <a:r>
              <a:rPr lang="zh-CN" altLang="zh-CN" sz="2000" dirty="0" smtClean="0"/>
              <a:t>接向承担疫情防治任务的医院捐赠用于应对新型冠状病毒感染的肺炎疫情物品的企业和个人</a:t>
            </a:r>
            <a:endParaRPr lang="zh-CN" altLang="zh-CN" sz="2000" dirty="0" smtClean="0"/>
          </a:p>
          <a:p>
            <a:r>
              <a:rPr lang="en-US" altLang="zh-CN" sz="2000" b="1" dirty="0" smtClean="0"/>
              <a:t>       </a:t>
            </a:r>
            <a:r>
              <a:rPr lang="zh-CN" altLang="zh-CN" sz="2000" b="1" dirty="0" smtClean="0"/>
              <a:t>【</a:t>
            </a:r>
            <a:r>
              <a:rPr lang="zh-CN" altLang="zh-CN" sz="2000" b="1" dirty="0" smtClean="0"/>
              <a:t>优惠内容】</a:t>
            </a:r>
            <a:endParaRPr lang="zh-CN" altLang="zh-CN" sz="2000" dirty="0" smtClean="0"/>
          </a:p>
          <a:p>
            <a:r>
              <a:rPr lang="en-US" altLang="zh-CN" sz="2000" dirty="0" smtClean="0"/>
              <a:t>        </a:t>
            </a:r>
            <a:r>
              <a:rPr lang="zh-CN" altLang="zh-CN" sz="2000" dirty="0" smtClean="0"/>
              <a:t>自</a:t>
            </a:r>
            <a:r>
              <a:rPr lang="en-US" altLang="zh-CN" sz="2000" dirty="0" smtClean="0"/>
              <a:t>2020</a:t>
            </a:r>
            <a:r>
              <a:rPr lang="zh-CN" altLang="zh-CN" sz="2000" dirty="0" smtClean="0"/>
              <a:t>年</a:t>
            </a:r>
            <a:r>
              <a:rPr lang="en-US" altLang="zh-CN" sz="2000" dirty="0" smtClean="0"/>
              <a:t>1</a:t>
            </a:r>
            <a:r>
              <a:rPr lang="zh-CN" altLang="zh-CN" sz="2000" dirty="0" smtClean="0"/>
              <a:t>月</a:t>
            </a:r>
            <a:r>
              <a:rPr lang="en-US" altLang="zh-CN" sz="2000" dirty="0" smtClean="0"/>
              <a:t>1</a:t>
            </a:r>
            <a:r>
              <a:rPr lang="zh-CN" altLang="zh-CN" sz="2000" dirty="0" smtClean="0"/>
              <a:t>日至</a:t>
            </a:r>
            <a:r>
              <a:rPr lang="en-US" altLang="zh-CN" sz="2000" dirty="0" smtClean="0"/>
              <a:t>2020</a:t>
            </a:r>
            <a:r>
              <a:rPr lang="zh-CN" altLang="zh-CN" sz="2000" dirty="0" smtClean="0"/>
              <a:t>年</a:t>
            </a:r>
            <a:r>
              <a:rPr lang="en-US" altLang="zh-CN" sz="2000" dirty="0" smtClean="0"/>
              <a:t>12</a:t>
            </a:r>
            <a:r>
              <a:rPr lang="zh-CN" altLang="zh-CN" sz="2000" dirty="0" smtClean="0"/>
              <a:t>月</a:t>
            </a:r>
            <a:r>
              <a:rPr lang="en-US" altLang="zh-CN" sz="2000" dirty="0" smtClean="0"/>
              <a:t>31</a:t>
            </a:r>
            <a:r>
              <a:rPr lang="zh-CN" altLang="zh-CN" sz="2000" dirty="0" smtClean="0"/>
              <a:t>日，企业和个人直接向承担疫情防治任务的医院捐赠用于应对新型冠状病毒感染的肺炎疫情的物品，允许在计算企业所得税或个人所得税应纳税所得额时全额扣除。</a:t>
            </a:r>
            <a:endParaRPr lang="zh-CN" altLang="zh-CN" sz="2000" dirty="0" smtClean="0"/>
          </a:p>
          <a:p>
            <a:r>
              <a:rPr lang="en-US" altLang="zh-CN" sz="2000" dirty="0" smtClean="0"/>
              <a:t>      </a:t>
            </a:r>
            <a:r>
              <a:rPr lang="zh-CN" altLang="zh-CN" sz="2000" dirty="0" smtClean="0"/>
              <a:t>捐</a:t>
            </a:r>
            <a:r>
              <a:rPr lang="zh-CN" altLang="zh-CN" sz="2000" dirty="0" smtClean="0"/>
              <a:t>赠人凭承担疫情防治任务的医院开具的捐赠接收函办理税前扣除事宜</a:t>
            </a:r>
            <a:r>
              <a:rPr lang="zh-CN" altLang="zh-CN" sz="2000" dirty="0" smtClean="0"/>
              <a:t>。</a:t>
            </a:r>
            <a:endParaRPr lang="en-US" altLang="zh-CN" sz="2000" dirty="0" smtClean="0"/>
          </a:p>
          <a:p>
            <a:r>
              <a:rPr lang="en-US" altLang="zh-CN" sz="2000" b="1" dirty="0" smtClean="0"/>
              <a:t>      </a:t>
            </a:r>
            <a:r>
              <a:rPr lang="zh-CN" altLang="zh-CN" sz="2000" b="1" dirty="0" smtClean="0"/>
              <a:t>【</a:t>
            </a:r>
            <a:r>
              <a:rPr lang="zh-CN" altLang="en-US" sz="2000" b="1" dirty="0" smtClean="0"/>
              <a:t>注意事项</a:t>
            </a:r>
            <a:r>
              <a:rPr lang="zh-CN" altLang="zh-CN" sz="2000" b="1" dirty="0" smtClean="0"/>
              <a:t>】</a:t>
            </a:r>
            <a:endParaRPr lang="en-US" altLang="zh-CN" sz="2000" dirty="0" smtClean="0"/>
          </a:p>
          <a:p>
            <a:r>
              <a:rPr lang="en-US" altLang="zh-CN" sz="2000" dirty="0" smtClean="0"/>
              <a:t>        </a:t>
            </a:r>
            <a:r>
              <a:rPr lang="zh-CN" altLang="zh-CN" sz="2000" dirty="0" smtClean="0"/>
              <a:t>在</a:t>
            </a:r>
            <a:r>
              <a:rPr lang="zh-CN" altLang="zh-CN" sz="2000" dirty="0" smtClean="0"/>
              <a:t>办理个人所得税税前扣除、填写《个人所得税公益慈善事业捐赠扣除明细表》时，应当在备注栏注明</a:t>
            </a:r>
            <a:r>
              <a:rPr lang="en-US" altLang="zh-CN" sz="2000" dirty="0" smtClean="0"/>
              <a:t>"</a:t>
            </a:r>
            <a:r>
              <a:rPr lang="zh-CN" altLang="zh-CN" sz="2000" dirty="0" smtClean="0"/>
              <a:t>直接捐赠</a:t>
            </a:r>
            <a:r>
              <a:rPr lang="en-US" altLang="zh-CN" sz="2000" dirty="0" smtClean="0"/>
              <a:t>"</a:t>
            </a:r>
            <a:r>
              <a:rPr lang="zh-CN" altLang="zh-CN" sz="2000" dirty="0" smtClean="0"/>
              <a:t>。</a:t>
            </a:r>
            <a:endParaRPr lang="zh-CN" altLang="zh-CN" sz="2000" dirty="0" smtClean="0"/>
          </a:p>
          <a:p>
            <a:r>
              <a:rPr lang="en-US" altLang="zh-CN" sz="2000" dirty="0" smtClean="0"/>
              <a:t>       </a:t>
            </a:r>
            <a:r>
              <a:rPr lang="zh-CN" altLang="zh-CN" sz="2000" dirty="0" smtClean="0"/>
              <a:t>企</a:t>
            </a:r>
            <a:r>
              <a:rPr lang="zh-CN" altLang="zh-CN" sz="2000" dirty="0" smtClean="0"/>
              <a:t>业和个人取得承担疫情防治任务的医院开具的捐赠接收函，作为税前扣除依据自行留存备查。</a:t>
            </a:r>
            <a:endParaRPr lang="zh-CN" altLang="zh-CN" sz="2000" dirty="0" smtClean="0"/>
          </a:p>
          <a:p>
            <a:endParaRPr lang="en-US" altLang="zh-CN" dirty="0" smtClean="0"/>
          </a:p>
          <a:p>
            <a:endParaRPr lang="zh-CN" altLang="zh-CN"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30704" y="786221"/>
            <a:ext cx="9976485" cy="5509200"/>
          </a:xfrm>
          <a:prstGeom prst="rect">
            <a:avLst/>
          </a:prstGeom>
          <a:noFill/>
          <a:ln w="9525">
            <a:noFill/>
          </a:ln>
        </p:spPr>
        <p:txBody>
          <a:bodyPr wrap="square">
            <a:spAutoFit/>
          </a:bodyPr>
          <a:lstStyle/>
          <a:p>
            <a:r>
              <a:rPr lang="zh-CN" altLang="zh-CN" sz="3200" b="1" dirty="0" smtClean="0"/>
              <a:t>受疫情影响较大的困难行业企业</a:t>
            </a:r>
            <a:r>
              <a:rPr lang="en-US" altLang="zh-CN" sz="3200" b="1" dirty="0" smtClean="0"/>
              <a:t>2020</a:t>
            </a:r>
            <a:r>
              <a:rPr lang="zh-CN" altLang="zh-CN" sz="3200" b="1" dirty="0" smtClean="0"/>
              <a:t>年度发生的亏损最长结转年限延长至</a:t>
            </a:r>
            <a:r>
              <a:rPr lang="en-US" altLang="zh-CN" sz="3200" b="1" dirty="0" smtClean="0"/>
              <a:t>8</a:t>
            </a:r>
            <a:r>
              <a:rPr lang="zh-CN" altLang="zh-CN" sz="3200" b="1" dirty="0" smtClean="0"/>
              <a:t>年</a:t>
            </a:r>
            <a:endParaRPr lang="zh-CN" altLang="zh-CN" sz="3200" dirty="0" smtClean="0"/>
          </a:p>
          <a:p>
            <a:r>
              <a:rPr lang="en-US" altLang="zh-CN" sz="2400" b="1" dirty="0" smtClean="0"/>
              <a:t>      </a:t>
            </a:r>
            <a:r>
              <a:rPr lang="zh-CN" altLang="zh-CN" sz="2400" b="1" dirty="0" smtClean="0"/>
              <a:t>【</a:t>
            </a:r>
            <a:r>
              <a:rPr lang="zh-CN" altLang="zh-CN" sz="2400" b="1" dirty="0" smtClean="0"/>
              <a:t>享受主体】</a:t>
            </a:r>
            <a:endParaRPr lang="zh-CN" altLang="zh-CN" sz="2400" dirty="0" smtClean="0"/>
          </a:p>
          <a:p>
            <a:r>
              <a:rPr lang="en-US" altLang="zh-CN" sz="2400" dirty="0" smtClean="0"/>
              <a:t>        </a:t>
            </a:r>
            <a:r>
              <a:rPr lang="zh-CN" altLang="zh-CN" sz="2400" dirty="0" smtClean="0"/>
              <a:t>受</a:t>
            </a:r>
            <a:r>
              <a:rPr lang="zh-CN" altLang="zh-CN" sz="2400" dirty="0" smtClean="0"/>
              <a:t>疫情影响较大的困难行业企业</a:t>
            </a:r>
            <a:endParaRPr lang="zh-CN" altLang="zh-CN" sz="2400" dirty="0" smtClean="0"/>
          </a:p>
          <a:p>
            <a:r>
              <a:rPr lang="en-US" altLang="zh-CN" sz="2400" b="1" dirty="0" smtClean="0"/>
              <a:t>      </a:t>
            </a:r>
            <a:r>
              <a:rPr lang="zh-CN" altLang="zh-CN" sz="2400" b="1" dirty="0" smtClean="0"/>
              <a:t>【</a:t>
            </a:r>
            <a:r>
              <a:rPr lang="zh-CN" altLang="zh-CN" sz="2400" b="1" dirty="0" smtClean="0"/>
              <a:t>优惠内容】</a:t>
            </a:r>
            <a:endParaRPr lang="zh-CN" altLang="zh-CN" sz="2400" dirty="0" smtClean="0"/>
          </a:p>
          <a:p>
            <a:r>
              <a:rPr lang="en-US" altLang="zh-CN" sz="2400" dirty="0" smtClean="0"/>
              <a:t>       </a:t>
            </a:r>
            <a:r>
              <a:rPr lang="zh-CN" altLang="zh-CN" sz="2400" dirty="0" smtClean="0"/>
              <a:t>受</a:t>
            </a:r>
            <a:r>
              <a:rPr lang="zh-CN" altLang="zh-CN" sz="2400" dirty="0" smtClean="0"/>
              <a:t>疫情影响较大的困难行业企业</a:t>
            </a:r>
            <a:r>
              <a:rPr lang="en-US" altLang="zh-CN" sz="2400" dirty="0" smtClean="0"/>
              <a:t>2020</a:t>
            </a:r>
            <a:r>
              <a:rPr lang="zh-CN" altLang="zh-CN" sz="2400" dirty="0" smtClean="0"/>
              <a:t>年度发生的亏损，最长结转年限由</a:t>
            </a:r>
            <a:r>
              <a:rPr lang="en-US" altLang="zh-CN" sz="2400" dirty="0" smtClean="0"/>
              <a:t>5</a:t>
            </a:r>
            <a:r>
              <a:rPr lang="zh-CN" altLang="zh-CN" sz="2400" dirty="0" smtClean="0"/>
              <a:t>年延长至</a:t>
            </a:r>
            <a:r>
              <a:rPr lang="en-US" altLang="zh-CN" sz="2400" dirty="0" smtClean="0"/>
              <a:t>8</a:t>
            </a:r>
            <a:r>
              <a:rPr lang="zh-CN" altLang="zh-CN" sz="2400" dirty="0" smtClean="0"/>
              <a:t>年。</a:t>
            </a:r>
            <a:endParaRPr lang="zh-CN" altLang="zh-CN" sz="2400" dirty="0" smtClean="0"/>
          </a:p>
          <a:p>
            <a:r>
              <a:rPr lang="en-US" altLang="zh-CN" sz="2400" dirty="0" smtClean="0"/>
              <a:t>      </a:t>
            </a:r>
            <a:r>
              <a:rPr lang="zh-CN" altLang="zh-CN" sz="2400" dirty="0" smtClean="0"/>
              <a:t>困</a:t>
            </a:r>
            <a:r>
              <a:rPr lang="zh-CN" altLang="zh-CN" sz="2400" dirty="0" smtClean="0"/>
              <a:t>难行业企业，包括交通运输、餐饮、住宿、旅游（指旅行社及相关服务、游览景区管理两类）四大类，具体判断标准按照现行《国民经济行业分类》执行。困难行业企业</a:t>
            </a:r>
            <a:r>
              <a:rPr lang="en-US" altLang="zh-CN" sz="2400" dirty="0" smtClean="0"/>
              <a:t>2020</a:t>
            </a:r>
            <a:r>
              <a:rPr lang="zh-CN" altLang="zh-CN" sz="2400" dirty="0" smtClean="0"/>
              <a:t>年度主营业务收入须占收入总额（剔除不征税收入和投资收益）的</a:t>
            </a:r>
            <a:r>
              <a:rPr lang="en-US" altLang="zh-CN" sz="2400" dirty="0" smtClean="0"/>
              <a:t>50%</a:t>
            </a:r>
            <a:r>
              <a:rPr lang="zh-CN" altLang="zh-CN" sz="2400" dirty="0" smtClean="0"/>
              <a:t>以上。</a:t>
            </a:r>
            <a:endParaRPr lang="zh-CN" altLang="zh-CN" sz="2400" dirty="0" smtClean="0"/>
          </a:p>
          <a:p>
            <a:r>
              <a:rPr lang="zh-CN" altLang="zh-CN" sz="2400" dirty="0" smtClean="0"/>
              <a:t>受疫情影响较大的困难行业企业按规定适用延长亏损结转年限政策的，应当在</a:t>
            </a:r>
            <a:r>
              <a:rPr lang="en-US" altLang="zh-CN" sz="2400" dirty="0" smtClean="0"/>
              <a:t>2020</a:t>
            </a:r>
            <a:r>
              <a:rPr lang="zh-CN" altLang="zh-CN" sz="2400" dirty="0" smtClean="0"/>
              <a:t>年度企业所得税汇算清缴时，通过电子税务局提交《适用延长亏损结转年限政策声明</a:t>
            </a:r>
            <a:r>
              <a:rPr lang="zh-CN" altLang="zh-CN" sz="2400" dirty="0" smtClean="0"/>
              <a:t>》。</a:t>
            </a:r>
            <a:endParaRPr lang="zh-CN" altLang="zh-C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70857" y="704397"/>
            <a:ext cx="10515600" cy="4351338"/>
          </a:xfrm>
        </p:spPr>
        <p:txBody>
          <a:bodyPr>
            <a:noAutofit/>
          </a:bodyPr>
          <a:lstStyle/>
          <a:p>
            <a:r>
              <a:rPr lang="zh-CN" altLang="zh-CN" sz="3200" b="1" dirty="0" smtClean="0"/>
              <a:t>阶段性减免增值税小规模纳税人增值税</a:t>
            </a:r>
            <a:endParaRPr lang="zh-CN" altLang="zh-CN" sz="3200" dirty="0" smtClean="0"/>
          </a:p>
          <a:p>
            <a:r>
              <a:rPr lang="en-US" altLang="zh-CN" sz="2000" b="1" dirty="0" smtClean="0"/>
              <a:t>      </a:t>
            </a:r>
            <a:r>
              <a:rPr lang="zh-CN" altLang="zh-CN" sz="2000" b="1" dirty="0" smtClean="0"/>
              <a:t>【</a:t>
            </a:r>
            <a:r>
              <a:rPr lang="zh-CN" altLang="zh-CN" sz="2000" b="1" dirty="0" smtClean="0"/>
              <a:t>享受主体】</a:t>
            </a:r>
            <a:endParaRPr lang="zh-CN" altLang="zh-CN" sz="2000" dirty="0" smtClean="0"/>
          </a:p>
          <a:p>
            <a:r>
              <a:rPr lang="en-US" altLang="zh-CN" sz="2000" dirty="0" smtClean="0"/>
              <a:t>       </a:t>
            </a:r>
            <a:r>
              <a:rPr lang="zh-CN" altLang="zh-CN" sz="2000" dirty="0" smtClean="0"/>
              <a:t>增</a:t>
            </a:r>
            <a:r>
              <a:rPr lang="zh-CN" altLang="zh-CN" sz="2000" dirty="0" smtClean="0"/>
              <a:t>值税小规模纳税人</a:t>
            </a:r>
            <a:endParaRPr lang="zh-CN" altLang="zh-CN" sz="2000" dirty="0" smtClean="0"/>
          </a:p>
          <a:p>
            <a:r>
              <a:rPr lang="en-US" altLang="zh-CN" sz="2000" b="1" dirty="0" smtClean="0"/>
              <a:t>       </a:t>
            </a:r>
            <a:r>
              <a:rPr lang="zh-CN" altLang="zh-CN" sz="2000" b="1" dirty="0" smtClean="0"/>
              <a:t>【</a:t>
            </a:r>
            <a:r>
              <a:rPr lang="zh-CN" altLang="zh-CN" sz="2000" b="1" dirty="0" smtClean="0"/>
              <a:t>优惠内容】</a:t>
            </a:r>
            <a:endParaRPr lang="zh-CN" altLang="zh-CN" sz="2000" dirty="0" smtClean="0"/>
          </a:p>
          <a:p>
            <a:r>
              <a:rPr lang="en-US" altLang="zh-CN" sz="2000" dirty="0" smtClean="0"/>
              <a:t>        </a:t>
            </a:r>
            <a:r>
              <a:rPr lang="zh-CN" altLang="zh-CN" sz="2000" dirty="0" smtClean="0"/>
              <a:t>自</a:t>
            </a:r>
            <a:r>
              <a:rPr lang="en-US" altLang="zh-CN" sz="2000" dirty="0" smtClean="0"/>
              <a:t>2020</a:t>
            </a:r>
            <a:r>
              <a:rPr lang="zh-CN" altLang="zh-CN" sz="2000" dirty="0" smtClean="0"/>
              <a:t>年</a:t>
            </a:r>
            <a:r>
              <a:rPr lang="en-US" altLang="zh-CN" sz="2000" dirty="0" smtClean="0"/>
              <a:t>3</a:t>
            </a:r>
            <a:r>
              <a:rPr lang="zh-CN" altLang="zh-CN" sz="2000" dirty="0" smtClean="0"/>
              <a:t>月</a:t>
            </a:r>
            <a:r>
              <a:rPr lang="en-US" altLang="zh-CN" sz="2000" dirty="0" smtClean="0"/>
              <a:t>1</a:t>
            </a:r>
            <a:r>
              <a:rPr lang="zh-CN" altLang="zh-CN" sz="2000" dirty="0" smtClean="0"/>
              <a:t>日至</a:t>
            </a:r>
            <a:r>
              <a:rPr lang="en-US" altLang="zh-CN" sz="2000" dirty="0" smtClean="0"/>
              <a:t>2020</a:t>
            </a:r>
            <a:r>
              <a:rPr lang="zh-CN" altLang="zh-CN" sz="2000" dirty="0" smtClean="0"/>
              <a:t>年</a:t>
            </a:r>
            <a:r>
              <a:rPr lang="en-US" altLang="zh-CN" sz="2000" dirty="0" smtClean="0"/>
              <a:t>12</a:t>
            </a:r>
            <a:r>
              <a:rPr lang="zh-CN" altLang="zh-CN" sz="2000" dirty="0" smtClean="0"/>
              <a:t>月</a:t>
            </a:r>
            <a:r>
              <a:rPr lang="en-US" altLang="zh-CN" sz="2000" dirty="0" smtClean="0"/>
              <a:t>31</a:t>
            </a:r>
            <a:r>
              <a:rPr lang="zh-CN" altLang="zh-CN" sz="2000" dirty="0" smtClean="0"/>
              <a:t>日，除湖北省外，其他省、自治区、直辖市的增值税小规模纳税人，适用</a:t>
            </a:r>
            <a:r>
              <a:rPr lang="en-US" altLang="zh-CN" sz="2000" dirty="0" smtClean="0"/>
              <a:t>3%</a:t>
            </a:r>
            <a:r>
              <a:rPr lang="zh-CN" altLang="zh-CN" sz="2000" dirty="0" smtClean="0"/>
              <a:t>征收率的应税销售收入，减按</a:t>
            </a:r>
            <a:r>
              <a:rPr lang="en-US" altLang="zh-CN" sz="2000" dirty="0" smtClean="0"/>
              <a:t>1%</a:t>
            </a:r>
            <a:r>
              <a:rPr lang="zh-CN" altLang="zh-CN" sz="2000" dirty="0" smtClean="0"/>
              <a:t>征收率征收增值税，按以下公式计算销售额：销售额</a:t>
            </a:r>
            <a:r>
              <a:rPr lang="en-US" altLang="zh-CN" sz="2000" dirty="0" smtClean="0"/>
              <a:t>=</a:t>
            </a:r>
            <a:r>
              <a:rPr lang="zh-CN" altLang="zh-CN" sz="2000" dirty="0" smtClean="0"/>
              <a:t>含税销售额</a:t>
            </a:r>
            <a:r>
              <a:rPr lang="en-US" altLang="zh-CN" sz="2000" dirty="0" smtClean="0"/>
              <a:t>/</a:t>
            </a:r>
            <a:r>
              <a:rPr lang="zh-CN" altLang="zh-CN" sz="2000" dirty="0" smtClean="0"/>
              <a:t>（</a:t>
            </a:r>
            <a:r>
              <a:rPr lang="en-US" altLang="zh-CN" sz="2000" dirty="0" smtClean="0"/>
              <a:t>1+1%</a:t>
            </a:r>
            <a:r>
              <a:rPr lang="zh-CN" altLang="zh-CN" sz="2000" dirty="0" smtClean="0"/>
              <a:t>）；适用</a:t>
            </a:r>
            <a:r>
              <a:rPr lang="en-US" altLang="zh-CN" sz="2000" dirty="0" smtClean="0"/>
              <a:t>3%</a:t>
            </a:r>
            <a:r>
              <a:rPr lang="zh-CN" altLang="zh-CN" sz="2000" dirty="0" smtClean="0"/>
              <a:t>预征率的预缴增值税项目，减按</a:t>
            </a:r>
            <a:r>
              <a:rPr lang="en-US" altLang="zh-CN" sz="2000" dirty="0" smtClean="0"/>
              <a:t>1%</a:t>
            </a:r>
            <a:r>
              <a:rPr lang="zh-CN" altLang="zh-CN" sz="2000" dirty="0" smtClean="0"/>
              <a:t>预征率预缴增值税。</a:t>
            </a:r>
            <a:endParaRPr lang="zh-CN" altLang="zh-CN" sz="2000" dirty="0" smtClean="0"/>
          </a:p>
          <a:p>
            <a:r>
              <a:rPr lang="en-US" altLang="zh-CN" sz="2000" dirty="0" smtClean="0"/>
              <a:t>       </a:t>
            </a:r>
            <a:r>
              <a:rPr lang="zh-CN" altLang="zh-CN" sz="2000" dirty="0" smtClean="0"/>
              <a:t>增</a:t>
            </a:r>
            <a:r>
              <a:rPr lang="zh-CN" altLang="zh-CN" sz="2000" dirty="0" smtClean="0"/>
              <a:t>值税小规模纳税人在办理增值税纳税申报时，按照上述规定，免征增值税的销售额等项目应当填写在《增值税纳税申报表（小规模纳税人适用）》及《增值税减免税申报明细表》免税项目相应栏次；减按</a:t>
            </a:r>
            <a:r>
              <a:rPr lang="en-US" altLang="zh-CN" sz="2000" dirty="0" smtClean="0"/>
              <a:t>1%</a:t>
            </a:r>
            <a:r>
              <a:rPr lang="zh-CN" altLang="zh-CN" sz="2000" dirty="0" smtClean="0"/>
              <a:t>征收率征收增值税的销售额应当填写在《增值税纳税申报表（小规模纳税人适用）》</a:t>
            </a:r>
            <a:r>
              <a:rPr lang="en-US" altLang="zh-CN" sz="2000" dirty="0" smtClean="0"/>
              <a:t>"</a:t>
            </a:r>
            <a:r>
              <a:rPr lang="zh-CN" altLang="zh-CN" sz="2000" dirty="0" smtClean="0"/>
              <a:t>应征增值税不含税销售额（</a:t>
            </a:r>
            <a:r>
              <a:rPr lang="en-US" altLang="zh-CN" sz="2000" dirty="0" smtClean="0"/>
              <a:t>3%</a:t>
            </a:r>
            <a:r>
              <a:rPr lang="zh-CN" altLang="zh-CN" sz="2000" dirty="0" smtClean="0"/>
              <a:t>征收率）</a:t>
            </a:r>
            <a:r>
              <a:rPr lang="en-US" altLang="zh-CN" sz="2000" dirty="0" smtClean="0"/>
              <a:t>"</a:t>
            </a:r>
            <a:r>
              <a:rPr lang="zh-CN" altLang="zh-CN" sz="2000" dirty="0" smtClean="0"/>
              <a:t>相应栏次，对应减征的增值税应纳税额按销售额的</a:t>
            </a:r>
            <a:r>
              <a:rPr lang="en-US" altLang="zh-CN" sz="2000" dirty="0" smtClean="0"/>
              <a:t>2%</a:t>
            </a:r>
            <a:r>
              <a:rPr lang="zh-CN" altLang="zh-CN" sz="2000" dirty="0" smtClean="0"/>
              <a:t>计算填写在《增值税纳税申报表（小规模纳税人适用）》</a:t>
            </a:r>
            <a:r>
              <a:rPr lang="en-US" altLang="zh-CN" sz="2000" dirty="0" smtClean="0"/>
              <a:t>"</a:t>
            </a:r>
            <a:r>
              <a:rPr lang="zh-CN" altLang="zh-CN" sz="2000" dirty="0" smtClean="0"/>
              <a:t>本期应纳税额减征额</a:t>
            </a:r>
            <a:r>
              <a:rPr lang="en-US" altLang="zh-CN" sz="2000" dirty="0" smtClean="0"/>
              <a:t>"</a:t>
            </a:r>
            <a:r>
              <a:rPr lang="zh-CN" altLang="zh-CN" sz="2000" dirty="0" smtClean="0"/>
              <a:t>及《增值税减免税申报明细表》减税项目相应栏次。</a:t>
            </a:r>
            <a:endParaRPr lang="zh-CN" altLang="zh-CN" sz="2000" dirty="0" smtClean="0"/>
          </a:p>
          <a:p>
            <a:r>
              <a:rPr lang="zh-CN" altLang="zh-CN" sz="2000" dirty="0" smtClean="0"/>
              <a:t>《增值税纳税申报表（小规模纳税人适用）附列资料》第</a:t>
            </a:r>
            <a:r>
              <a:rPr lang="en-US" altLang="zh-CN" sz="2000" dirty="0" smtClean="0"/>
              <a:t>8</a:t>
            </a:r>
            <a:r>
              <a:rPr lang="zh-CN" altLang="zh-CN" sz="2000" dirty="0" smtClean="0"/>
              <a:t>栏</a:t>
            </a:r>
            <a:r>
              <a:rPr lang="en-US" altLang="zh-CN" sz="2000" dirty="0" smtClean="0"/>
              <a:t>"</a:t>
            </a:r>
            <a:r>
              <a:rPr lang="zh-CN" altLang="zh-CN" sz="2000" dirty="0" smtClean="0"/>
              <a:t>不含税销售额</a:t>
            </a:r>
            <a:r>
              <a:rPr lang="en-US" altLang="zh-CN" sz="2000" dirty="0" smtClean="0"/>
              <a:t>"</a:t>
            </a:r>
            <a:r>
              <a:rPr lang="zh-CN" altLang="zh-CN" sz="2000" dirty="0" smtClean="0"/>
              <a:t>计算公式调整为：第</a:t>
            </a:r>
            <a:r>
              <a:rPr lang="en-US" altLang="zh-CN" sz="2000" dirty="0" smtClean="0"/>
              <a:t>8</a:t>
            </a:r>
            <a:r>
              <a:rPr lang="zh-CN" altLang="zh-CN" sz="2000" dirty="0" smtClean="0"/>
              <a:t>栏</a:t>
            </a:r>
            <a:r>
              <a:rPr lang="en-US" altLang="zh-CN" sz="2000" dirty="0" smtClean="0"/>
              <a:t>=</a:t>
            </a:r>
            <a:r>
              <a:rPr lang="zh-CN" altLang="zh-CN" sz="2000" dirty="0" smtClean="0"/>
              <a:t>第</a:t>
            </a:r>
            <a:r>
              <a:rPr lang="en-US" altLang="zh-CN" sz="2000" dirty="0" smtClean="0"/>
              <a:t>7</a:t>
            </a:r>
            <a:r>
              <a:rPr lang="zh-CN" altLang="zh-CN" sz="2000" dirty="0" smtClean="0"/>
              <a:t>栏÷（</a:t>
            </a:r>
            <a:r>
              <a:rPr lang="en-US" altLang="zh-CN" sz="2000" dirty="0" smtClean="0"/>
              <a:t>1+</a:t>
            </a:r>
            <a:r>
              <a:rPr lang="zh-CN" altLang="zh-CN" sz="2000" dirty="0" smtClean="0"/>
              <a:t>征收率</a:t>
            </a:r>
            <a:r>
              <a:rPr lang="en-US" altLang="zh-CN" sz="2000" dirty="0" smtClean="0"/>
              <a:t>)</a:t>
            </a:r>
            <a:r>
              <a:rPr lang="zh-CN" altLang="zh-CN" sz="2000" dirty="0" smtClean="0"/>
              <a:t>。</a:t>
            </a:r>
            <a:endParaRPr lang="zh-CN" altLang="zh-CN" sz="2000" dirty="0" smtClean="0"/>
          </a:p>
          <a:p>
            <a:endParaRPr lang="zh-CN" alt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653142" y="883815"/>
            <a:ext cx="10885714" cy="4524315"/>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28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小型微利企业和个体工商户延缓缴纳</a:t>
            </a:r>
            <a:r>
              <a:rPr kumimoji="0" lang="en-US" altLang="zh-CN" sz="28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8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年所得税</a:t>
            </a:r>
            <a:endParaRPr kumimoji="0" lang="zh-CN" altLang="en-US" sz="28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endParaRPr kumimoji="0" lang="en-US" altLang="zh-CN"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r>
              <a:rPr kumimoji="0" lang="zh-CN" altLang="en-US"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享受主体</a:t>
            </a:r>
            <a:r>
              <a:rPr kumimoji="0" lang="en-US" altLang="zh-CN"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 小型微利企业和个体工商户</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r>
              <a:rPr kumimoji="0" lang="zh-CN" altLang="en-US"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优惠内容</a:t>
            </a:r>
            <a:r>
              <a:rPr kumimoji="0" lang="en-US" altLang="zh-CN" sz="20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endParaRPr kumimoji="0" lang="en-US"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 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5</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日至</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12</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31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日，小型微利企业在</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年剩余申报期按规定办理预缴申报后，可以暂缓缴纳当期的企业所得税，延迟至</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年首个申报期内一并缴纳。小型微利企业是指符合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国家税务总局关于实施小型微利企业普惠性所得税减免政策有关问题的公告</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2019</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年第</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号）规定条件的企业。在预缴申报时，小型微利企业通过填写预缴纳税申报表相关行次，即可享受小型微利企业所得税延缓缴纳政策。</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5</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日至</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12</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31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日，个体工商户在</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年剩余申报期按规定办理个人所得税经营所得纳税申报后，可以暂缓缴纳当期的个人所得税，延迟至</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年首个申报期内一并缴纳。其中，个体工商户实行简易申报的，</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5</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日至</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2020</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12</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月</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31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日期间暂不扣划个人所得税，延迟至</a:t>
            </a:r>
            <a:r>
              <a:rPr kumimoji="0" lang="en-US" altLang="zh-CN"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2021</a:t>
            </a:r>
            <a:r>
              <a:rPr kumimoji="0" lang="zh-CN" altLang="en-US" sz="20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年首个申报期内一并划缴。</a:t>
            </a: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4511675"/>
          </a:xfrm>
        </p:spPr>
        <p:txBody>
          <a:bodyPr>
            <a:normAutofit/>
          </a:bodyPr>
          <a:lstStyle/>
          <a:p>
            <a:r>
              <a:rPr lang="zh-CN" altLang="zh-CN" b="1" dirty="0" smtClean="0"/>
              <a:t>免征文化事业建设费</a:t>
            </a:r>
            <a:br>
              <a:rPr lang="zh-CN" altLang="zh-CN" dirty="0" smtClean="0"/>
            </a:br>
            <a:br>
              <a:rPr lang="en-US" altLang="zh-CN" dirty="0" smtClean="0"/>
            </a:br>
            <a:r>
              <a:rPr lang="en-US" altLang="zh-CN" dirty="0" smtClean="0"/>
              <a:t>   </a:t>
            </a:r>
            <a:r>
              <a:rPr lang="zh-CN" altLang="zh-CN" sz="2800" b="1" dirty="0" smtClean="0"/>
              <a:t>【</a:t>
            </a:r>
            <a:r>
              <a:rPr lang="zh-CN" altLang="zh-CN" sz="2800" b="1" dirty="0" smtClean="0"/>
              <a:t>享受主体】</a:t>
            </a:r>
            <a:br>
              <a:rPr lang="zh-CN" altLang="zh-CN" sz="2800" dirty="0" smtClean="0"/>
            </a:br>
            <a:r>
              <a:rPr lang="en-US" altLang="zh-CN" sz="2800" dirty="0" smtClean="0"/>
              <a:t>      </a:t>
            </a:r>
            <a:r>
              <a:rPr lang="zh-CN" altLang="zh-CN" sz="2800" dirty="0" smtClean="0"/>
              <a:t>文</a:t>
            </a:r>
            <a:r>
              <a:rPr lang="zh-CN" altLang="zh-CN" sz="2800" dirty="0" smtClean="0"/>
              <a:t>化事业建设费缴费人</a:t>
            </a:r>
            <a:br>
              <a:rPr lang="zh-CN" altLang="zh-CN" sz="2800" dirty="0" smtClean="0"/>
            </a:br>
            <a:r>
              <a:rPr lang="en-US" altLang="zh-CN" sz="2800" dirty="0" smtClean="0"/>
              <a:t>    </a:t>
            </a:r>
            <a:r>
              <a:rPr lang="zh-CN" altLang="zh-CN" sz="2800" b="1" dirty="0" smtClean="0"/>
              <a:t>【</a:t>
            </a:r>
            <a:r>
              <a:rPr lang="zh-CN" altLang="zh-CN" sz="2800" b="1" dirty="0" smtClean="0"/>
              <a:t>优惠内容】</a:t>
            </a:r>
            <a:br>
              <a:rPr lang="zh-CN" altLang="zh-CN" sz="2800" dirty="0" smtClean="0"/>
            </a:br>
            <a:r>
              <a:rPr lang="en-US" altLang="zh-CN" sz="2800" dirty="0" smtClean="0"/>
              <a:t>      </a:t>
            </a:r>
            <a:r>
              <a:rPr lang="zh-CN" altLang="zh-CN" sz="2800" dirty="0" smtClean="0"/>
              <a:t>对</a:t>
            </a:r>
            <a:r>
              <a:rPr lang="zh-CN" altLang="zh-CN" sz="2800" dirty="0" smtClean="0"/>
              <a:t>所属期为</a:t>
            </a:r>
            <a:r>
              <a:rPr lang="en-US" altLang="zh-CN" sz="2800" dirty="0" smtClean="0"/>
              <a:t>2020</a:t>
            </a:r>
            <a:r>
              <a:rPr lang="zh-CN" altLang="zh-CN" sz="2800" dirty="0" smtClean="0"/>
              <a:t>年</a:t>
            </a:r>
            <a:r>
              <a:rPr lang="en-US" altLang="zh-CN" sz="2800" dirty="0" smtClean="0"/>
              <a:t>1</a:t>
            </a:r>
            <a:r>
              <a:rPr lang="zh-CN" altLang="zh-CN" sz="2800" dirty="0" smtClean="0"/>
              <a:t>月</a:t>
            </a:r>
            <a:r>
              <a:rPr lang="en-US" altLang="zh-CN" sz="2800" dirty="0" smtClean="0"/>
              <a:t>1</a:t>
            </a:r>
            <a:r>
              <a:rPr lang="zh-CN" altLang="zh-CN" sz="2800" dirty="0" smtClean="0"/>
              <a:t>日至</a:t>
            </a:r>
            <a:r>
              <a:rPr lang="en-US" altLang="zh-CN" sz="2800" dirty="0" smtClean="0"/>
              <a:t>2020</a:t>
            </a:r>
            <a:r>
              <a:rPr lang="zh-CN" altLang="zh-CN" sz="2800" dirty="0" smtClean="0"/>
              <a:t>年</a:t>
            </a:r>
            <a:r>
              <a:rPr lang="en-US" altLang="zh-CN" sz="2800" dirty="0" smtClean="0"/>
              <a:t>12</a:t>
            </a:r>
            <a:r>
              <a:rPr lang="zh-CN" altLang="zh-CN" sz="2800" dirty="0" smtClean="0"/>
              <a:t>月</a:t>
            </a:r>
            <a:r>
              <a:rPr lang="en-US" altLang="zh-CN" sz="2800" dirty="0" smtClean="0"/>
              <a:t>31</a:t>
            </a:r>
            <a:r>
              <a:rPr lang="zh-CN" altLang="zh-CN" sz="2800" dirty="0" smtClean="0"/>
              <a:t>日的文化事业建设费予以免征。</a:t>
            </a:r>
            <a:br>
              <a:rPr lang="zh-CN" altLang="zh-CN" sz="2800" dirty="0" smtClean="0"/>
            </a:br>
            <a:endParaRPr lang="zh-CN" altLang="en-US" sz="2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5850618"/>
          </a:xfrm>
        </p:spPr>
        <p:txBody>
          <a:bodyPr>
            <a:normAutofit/>
          </a:bodyPr>
          <a:lstStyle/>
          <a:p>
            <a:r>
              <a:rPr lang="zh-CN" altLang="en-US" b="1" dirty="0" smtClean="0"/>
              <a:t>减免</a:t>
            </a:r>
            <a:r>
              <a:rPr lang="zh-CN" altLang="zh-CN" b="1" dirty="0" smtClean="0"/>
              <a:t>城</a:t>
            </a:r>
            <a:r>
              <a:rPr lang="zh-CN" altLang="zh-CN" b="1" dirty="0" smtClean="0"/>
              <a:t>镇土地使用</a:t>
            </a:r>
            <a:r>
              <a:rPr lang="zh-CN" altLang="zh-CN" b="1" dirty="0" smtClean="0"/>
              <a:t>税</a:t>
            </a:r>
            <a:r>
              <a:rPr lang="zh-CN" altLang="en-US" b="1" dirty="0" smtClean="0"/>
              <a:t>、</a:t>
            </a:r>
            <a:r>
              <a:rPr lang="zh-CN" altLang="zh-CN" b="1" dirty="0" smtClean="0"/>
              <a:t>房</a:t>
            </a:r>
            <a:r>
              <a:rPr lang="zh-CN" altLang="zh-CN" b="1" dirty="0" smtClean="0"/>
              <a:t>产</a:t>
            </a:r>
            <a:r>
              <a:rPr lang="zh-CN" altLang="zh-CN" b="1" dirty="0" smtClean="0"/>
              <a:t>税</a:t>
            </a:r>
            <a:br>
              <a:rPr lang="en-US" altLang="zh-CN" b="1" dirty="0" smtClean="0"/>
            </a:br>
            <a:r>
              <a:rPr lang="zh-CN" altLang="en-US" sz="3600" dirty="0" smtClean="0"/>
              <a:t>（</a:t>
            </a:r>
            <a:r>
              <a:rPr lang="zh-CN" altLang="zh-CN" sz="3600" dirty="0" smtClean="0"/>
              <a:t>豫</a:t>
            </a:r>
            <a:r>
              <a:rPr lang="zh-CN" altLang="zh-CN" sz="3600" dirty="0" smtClean="0"/>
              <a:t>税发〔</a:t>
            </a:r>
            <a:r>
              <a:rPr lang="en-US" altLang="zh-CN" sz="3600" dirty="0" smtClean="0"/>
              <a:t>2020</a:t>
            </a:r>
            <a:r>
              <a:rPr lang="zh-CN" altLang="zh-CN" sz="3600" dirty="0" smtClean="0"/>
              <a:t>〕</a:t>
            </a:r>
            <a:r>
              <a:rPr lang="en-US" altLang="zh-CN" sz="3600" dirty="0" smtClean="0"/>
              <a:t>26</a:t>
            </a:r>
            <a:r>
              <a:rPr lang="zh-CN" altLang="zh-CN" sz="3600" dirty="0" smtClean="0"/>
              <a:t>号</a:t>
            </a:r>
            <a:r>
              <a:rPr lang="zh-CN" altLang="en-US" sz="3600" dirty="0" smtClean="0"/>
              <a:t>）</a:t>
            </a:r>
            <a:br>
              <a:rPr lang="zh-CN" altLang="zh-CN" dirty="0" smtClean="0"/>
            </a:br>
            <a:r>
              <a:rPr lang="zh-CN" altLang="zh-CN" sz="2800" dirty="0" smtClean="0"/>
              <a:t> </a:t>
            </a:r>
            <a:r>
              <a:rPr lang="en-US" altLang="zh-CN" sz="2800" dirty="0" smtClean="0"/>
              <a:t>    </a:t>
            </a:r>
            <a:br>
              <a:rPr lang="en-US" altLang="zh-CN" sz="2800" dirty="0" smtClean="0"/>
            </a:br>
            <a:r>
              <a:rPr lang="en-US" altLang="zh-CN" sz="2800" dirty="0" smtClean="0"/>
              <a:t> </a:t>
            </a:r>
            <a:r>
              <a:rPr lang="en-US" altLang="zh-CN" sz="2800" dirty="0" smtClean="0"/>
              <a:t>     </a:t>
            </a:r>
            <a:r>
              <a:rPr lang="zh-CN" altLang="zh-CN" sz="2800" dirty="0" smtClean="0"/>
              <a:t>因</a:t>
            </a:r>
            <a:r>
              <a:rPr lang="zh-CN" altLang="zh-CN" sz="2800" dirty="0" smtClean="0"/>
              <a:t>疫情影响，缴纳城镇土地使用税、房产税确有困难且符合下列条件之一的，可申报困难减免：</a:t>
            </a:r>
            <a:br>
              <a:rPr lang="en-US" altLang="zh-CN" sz="2800" dirty="0" smtClean="0"/>
            </a:br>
            <a:r>
              <a:rPr lang="en-US" altLang="zh-CN" sz="2800" dirty="0" smtClean="0"/>
              <a:t>   </a:t>
            </a:r>
            <a:r>
              <a:rPr lang="zh-CN" altLang="zh-CN" sz="2800" dirty="0" smtClean="0"/>
              <a:t>（一）受疫情影响较大的困难行业纳税人，可申报免缴</a:t>
            </a:r>
            <a:r>
              <a:rPr lang="en-US" altLang="zh-CN" sz="2800" dirty="0" smtClean="0"/>
              <a:t>2020</a:t>
            </a:r>
            <a:r>
              <a:rPr lang="zh-CN" altLang="zh-CN" sz="2800" dirty="0" smtClean="0"/>
              <a:t>年第一季度自用土地、房产的城镇土地使用税、房产税。</a:t>
            </a:r>
            <a:br>
              <a:rPr lang="en-US" altLang="zh-CN" sz="2800" dirty="0" smtClean="0"/>
            </a:br>
            <a:r>
              <a:rPr lang="en-US" altLang="zh-CN" sz="2800" dirty="0" smtClean="0"/>
              <a:t>    </a:t>
            </a:r>
            <a:r>
              <a:rPr lang="en-US" altLang="zh-CN" sz="2800" dirty="0" smtClean="0"/>
              <a:t>    </a:t>
            </a:r>
            <a:r>
              <a:rPr lang="zh-CN" altLang="zh-CN" sz="2800" dirty="0" smtClean="0"/>
              <a:t>困</a:t>
            </a:r>
            <a:r>
              <a:rPr lang="zh-CN" altLang="zh-CN" sz="2800" dirty="0" smtClean="0"/>
              <a:t>难行业包括</a:t>
            </a:r>
            <a:r>
              <a:rPr lang="zh-CN" altLang="zh-CN" sz="2800" b="1" dirty="0" smtClean="0"/>
              <a:t>批发和零售业、交通运输业</a:t>
            </a:r>
            <a:r>
              <a:rPr lang="zh-CN" altLang="zh-CN" sz="2800" dirty="0" smtClean="0"/>
              <a:t>（指铁路运输、道路运输，航空运输、多式联运和运输代理四类）、</a:t>
            </a:r>
            <a:r>
              <a:rPr lang="zh-CN" altLang="zh-CN" sz="2800" b="1" dirty="0" smtClean="0"/>
              <a:t>住宿和餐饮业、旅游</a:t>
            </a:r>
            <a:r>
              <a:rPr lang="zh-CN" altLang="zh-CN" sz="2800" dirty="0" smtClean="0"/>
              <a:t>（指旅行社及相关服务、游览景区管理两类）、</a:t>
            </a:r>
            <a:r>
              <a:rPr lang="zh-CN" altLang="zh-CN" sz="2800" b="1" dirty="0" smtClean="0"/>
              <a:t>文化体育和娱乐业</a:t>
            </a:r>
            <a:r>
              <a:rPr lang="zh-CN" altLang="zh-CN" sz="2800" dirty="0" smtClean="0"/>
              <a:t>五类，具体标准按照现行《国民经济行业分类》执行。困难行业纳税人</a:t>
            </a:r>
            <a:r>
              <a:rPr lang="en-US" altLang="zh-CN" sz="2800" dirty="0" smtClean="0"/>
              <a:t>2019</a:t>
            </a:r>
            <a:r>
              <a:rPr lang="zh-CN" altLang="zh-CN" sz="2800" dirty="0" smtClean="0"/>
              <a:t>年度或</a:t>
            </a:r>
            <a:r>
              <a:rPr lang="en-US" altLang="zh-CN" sz="2800" dirty="0" smtClean="0"/>
              <a:t>2020</a:t>
            </a:r>
            <a:r>
              <a:rPr lang="zh-CN" altLang="zh-CN" sz="2800" dirty="0" smtClean="0"/>
              <a:t>年度第一季度主营业务收入须占收入总额（剔除不征税收入和投资收益）的</a:t>
            </a:r>
            <a:r>
              <a:rPr lang="en-US" altLang="zh-CN" sz="2800" dirty="0" smtClean="0"/>
              <a:t>50%</a:t>
            </a:r>
            <a:r>
              <a:rPr lang="zh-CN" altLang="zh-CN" sz="2800" dirty="0" smtClean="0"/>
              <a:t>以上。没有销售额的，可根据纳税人经营范围判断</a:t>
            </a:r>
            <a:r>
              <a:rPr lang="zh-CN" altLang="zh-CN" sz="2800" dirty="0" smtClean="0"/>
              <a:t>。</a:t>
            </a:r>
            <a:endParaRPr lang="zh-CN" altLang="en-US"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1115" y="1290410"/>
            <a:ext cx="10515600" cy="4511675"/>
          </a:xfrm>
        </p:spPr>
        <p:txBody>
          <a:bodyPr>
            <a:normAutofit fontScale="90000"/>
          </a:bodyPr>
          <a:lstStyle/>
          <a:p>
            <a:br>
              <a:rPr lang="en-US" altLang="zh-CN" b="1" dirty="0" smtClean="0"/>
            </a:br>
            <a:r>
              <a:rPr lang="zh-CN" altLang="zh-CN" sz="2800" dirty="0" smtClean="0"/>
              <a:t> </a:t>
            </a:r>
            <a:r>
              <a:rPr lang="en-US" altLang="zh-CN" sz="2800" dirty="0" smtClean="0"/>
              <a:t>     </a:t>
            </a:r>
            <a:r>
              <a:rPr lang="zh-CN" altLang="zh-CN" sz="2800" dirty="0" smtClean="0"/>
              <a:t>（</a:t>
            </a:r>
            <a:r>
              <a:rPr lang="zh-CN" altLang="zh-CN" sz="2800" dirty="0" smtClean="0"/>
              <a:t>二）增值税小规模纳税人可申报</a:t>
            </a:r>
            <a:r>
              <a:rPr lang="en-US" altLang="zh-CN" sz="2800" dirty="0" smtClean="0"/>
              <a:t>2020</a:t>
            </a:r>
            <a:r>
              <a:rPr lang="zh-CN" altLang="zh-CN" sz="2800" dirty="0" smtClean="0"/>
              <a:t>年第一季度自用土地、房产的城镇土地使用税、房产税困难减免。</a:t>
            </a:r>
            <a:br>
              <a:rPr lang="en-US" altLang="zh-CN" sz="2800" dirty="0" smtClean="0"/>
            </a:br>
            <a:r>
              <a:rPr lang="en-US" altLang="zh-CN" sz="2800" dirty="0" smtClean="0"/>
              <a:t>   </a:t>
            </a:r>
            <a:r>
              <a:rPr lang="en-US" altLang="zh-CN" sz="2800" dirty="0" smtClean="0"/>
              <a:t>   </a:t>
            </a:r>
            <a:r>
              <a:rPr lang="zh-CN" altLang="zh-CN" sz="2800" dirty="0" smtClean="0"/>
              <a:t>（</a:t>
            </a:r>
            <a:r>
              <a:rPr lang="zh-CN" altLang="zh-CN" sz="2800" dirty="0" smtClean="0"/>
              <a:t>三）疫情期间为个体工商户减免租金的大型商务楼宇、商场、市场和产业园区等各类单位和个人，可申报</a:t>
            </a:r>
            <a:r>
              <a:rPr lang="en-US" altLang="zh-CN" sz="2800" dirty="0" smtClean="0"/>
              <a:t>2020</a:t>
            </a:r>
            <a:r>
              <a:rPr lang="zh-CN" altLang="zh-CN" sz="2800" dirty="0" smtClean="0"/>
              <a:t>年第一季度城镇土地使用税、房产税困难减免。</a:t>
            </a:r>
            <a:br>
              <a:rPr lang="en-US" altLang="zh-CN" sz="2800" dirty="0" smtClean="0"/>
            </a:br>
            <a:r>
              <a:rPr lang="en-US" altLang="zh-CN" sz="2800" dirty="0" smtClean="0"/>
              <a:t>    </a:t>
            </a:r>
            <a:r>
              <a:rPr lang="en-US" altLang="zh-CN" sz="2800" dirty="0" smtClean="0"/>
              <a:t>    </a:t>
            </a:r>
            <a:r>
              <a:rPr lang="zh-CN" altLang="zh-CN" sz="2800" dirty="0" smtClean="0"/>
              <a:t>减</a:t>
            </a:r>
            <a:r>
              <a:rPr lang="zh-CN" altLang="zh-CN" sz="2800" dirty="0" smtClean="0"/>
              <a:t>免租金，是指按月免除</a:t>
            </a:r>
            <a:r>
              <a:rPr lang="en-US" altLang="zh-CN" sz="2800" dirty="0" smtClean="0"/>
              <a:t>1</a:t>
            </a:r>
            <a:r>
              <a:rPr lang="zh-CN" altLang="zh-CN" sz="2800" dirty="0" smtClean="0"/>
              <a:t>个月（含）以上租金，或通过定额、比例等其他方式减免的租金额度，按照疫情期间有效合同（协议）计算相当于</a:t>
            </a:r>
            <a:r>
              <a:rPr lang="en-US" altLang="zh-CN" sz="2800" dirty="0" smtClean="0"/>
              <a:t>1</a:t>
            </a:r>
            <a:r>
              <a:rPr lang="zh-CN" altLang="zh-CN" sz="2800" dirty="0" smtClean="0"/>
              <a:t>个月（含）以上租金。</a:t>
            </a:r>
            <a:br>
              <a:rPr lang="en-US" altLang="zh-CN" sz="2800" dirty="0" smtClean="0"/>
            </a:br>
            <a:r>
              <a:rPr lang="en-US" altLang="zh-CN" sz="2800" dirty="0" smtClean="0"/>
              <a:t>    </a:t>
            </a:r>
            <a:r>
              <a:rPr lang="en-US" altLang="zh-CN" sz="2800" dirty="0" smtClean="0"/>
              <a:t>   </a:t>
            </a:r>
            <a:r>
              <a:rPr lang="zh-CN" altLang="zh-CN" sz="2800" dirty="0" smtClean="0"/>
              <a:t>纳</a:t>
            </a:r>
            <a:r>
              <a:rPr lang="zh-CN" altLang="zh-CN" sz="2800" dirty="0" smtClean="0"/>
              <a:t>税人减免租金超过</a:t>
            </a:r>
            <a:r>
              <a:rPr lang="en-US" altLang="zh-CN" sz="2800" dirty="0" smtClean="0"/>
              <a:t>1</a:t>
            </a:r>
            <a:r>
              <a:rPr lang="zh-CN" altLang="zh-CN" sz="2800" dirty="0" smtClean="0"/>
              <a:t>个月（含）、不足</a:t>
            </a:r>
            <a:r>
              <a:rPr lang="en-US" altLang="zh-CN" sz="2800" dirty="0" smtClean="0"/>
              <a:t>1</a:t>
            </a:r>
            <a:r>
              <a:rPr lang="zh-CN" altLang="zh-CN" sz="2800" dirty="0" smtClean="0"/>
              <a:t>个半月的，可申报免缴</a:t>
            </a:r>
            <a:r>
              <a:rPr lang="en-US" altLang="zh-CN" sz="2800" dirty="0" smtClean="0"/>
              <a:t>1</a:t>
            </a:r>
            <a:r>
              <a:rPr lang="zh-CN" altLang="zh-CN" sz="2800" dirty="0" smtClean="0"/>
              <a:t>个月城镇土地使用税、房产税；超过</a:t>
            </a:r>
            <a:r>
              <a:rPr lang="en-US" altLang="zh-CN" sz="2800" dirty="0" smtClean="0"/>
              <a:t>1</a:t>
            </a:r>
            <a:r>
              <a:rPr lang="zh-CN" altLang="zh-CN" sz="2800" dirty="0" smtClean="0"/>
              <a:t>个半月（含）、不足</a:t>
            </a:r>
            <a:r>
              <a:rPr lang="en-US" altLang="zh-CN" sz="2800" dirty="0" smtClean="0"/>
              <a:t>2</a:t>
            </a:r>
            <a:r>
              <a:rPr lang="zh-CN" altLang="zh-CN" sz="2800" dirty="0" smtClean="0"/>
              <a:t>个半月的，可申报免缴</a:t>
            </a:r>
            <a:r>
              <a:rPr lang="en-US" altLang="zh-CN" sz="2800" dirty="0" smtClean="0"/>
              <a:t>2</a:t>
            </a:r>
            <a:r>
              <a:rPr lang="zh-CN" altLang="zh-CN" sz="2800" dirty="0" smtClean="0"/>
              <a:t>个月城镇土地使用税、房产税；超过</a:t>
            </a:r>
            <a:r>
              <a:rPr lang="en-US" altLang="zh-CN" sz="2800" dirty="0" smtClean="0"/>
              <a:t>2</a:t>
            </a:r>
            <a:r>
              <a:rPr lang="zh-CN" altLang="zh-CN" sz="2800" dirty="0" smtClean="0"/>
              <a:t>个半月（含）的，可申报免缴</a:t>
            </a:r>
            <a:r>
              <a:rPr lang="en-US" altLang="zh-CN" sz="2800" dirty="0" smtClean="0"/>
              <a:t>3</a:t>
            </a:r>
            <a:r>
              <a:rPr lang="zh-CN" altLang="zh-CN" sz="2800" dirty="0" smtClean="0"/>
              <a:t>个月城镇土地使用税、房产税。 </a:t>
            </a:r>
            <a:br>
              <a:rPr lang="en-US" altLang="zh-CN" sz="2800" dirty="0" smtClean="0"/>
            </a:br>
            <a:r>
              <a:rPr lang="en-US" altLang="zh-CN" sz="2800" dirty="0" smtClean="0"/>
              <a:t>   </a:t>
            </a:r>
            <a:br>
              <a:rPr lang="zh-CN" altLang="zh-CN" sz="2800" dirty="0" smtClean="0"/>
            </a:br>
            <a:endParaRPr lang="zh-CN" alt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11"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13" name="TextBox 12"/>
          <p:cNvSpPr txBox="1"/>
          <p:nvPr/>
        </p:nvSpPr>
        <p:spPr>
          <a:xfrm>
            <a:off x="5581600" y="1789153"/>
            <a:ext cx="1028700" cy="972820"/>
          </a:xfrm>
          <a:prstGeom prst="rect">
            <a:avLst/>
          </a:prstGeom>
          <a:noFill/>
        </p:spPr>
        <p:txBody>
          <a:bodyPr wrap="none" rtlCol="0">
            <a:spAutoFit/>
          </a:bodyPr>
          <a:lstStyle/>
          <a:p>
            <a:pPr algn="ctr"/>
            <a:r>
              <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03</a:t>
            </a:r>
            <a:endPar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endParaRPr>
          </a:p>
        </p:txBody>
      </p:sp>
      <p:sp>
        <p:nvSpPr>
          <p:cNvPr id="15" name="标题 1"/>
          <p:cNvSpPr txBox="1"/>
          <p:nvPr/>
        </p:nvSpPr>
        <p:spPr>
          <a:xfrm>
            <a:off x="981455" y="3773520"/>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高频问题汇总</a:t>
            </a:r>
            <a:endPar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副标题 2"/>
          <p:cNvSpPr txBox="1"/>
          <p:nvPr/>
        </p:nvSpPr>
        <p:spPr>
          <a:xfrm>
            <a:off x="1881095" y="4687573"/>
            <a:ext cx="8532149" cy="38341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endPar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endParaRPr>
          </a:p>
        </p:txBody>
      </p:sp>
      <p:sp>
        <p:nvSpPr>
          <p:cNvPr id="2"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084">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p:bldP spid="15" grpId="0"/>
      <p:bldP spid="16" grpId="0" build="p"/>
      <p:bldP spid="2"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3934259" y="2061080"/>
            <a:ext cx="5408547" cy="672766"/>
          </a:xfrm>
          <a:prstGeom prst="rect">
            <a:avLst/>
          </a:prstGeom>
          <a:gradFill>
            <a:gsLst>
              <a:gs pos="0">
                <a:srgbClr val="E30000"/>
              </a:gs>
              <a:gs pos="100000">
                <a:srgbClr val="760303"/>
              </a:gs>
            </a:gsLst>
            <a:lin ang="27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8" name="Freeform 6"/>
          <p:cNvSpPr/>
          <p:nvPr/>
        </p:nvSpPr>
        <p:spPr bwMode="auto">
          <a:xfrm>
            <a:off x="3151396" y="2061080"/>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00000"/>
              </a:solidFill>
              <a:ea typeface="宋体" panose="02010600030101010101" pitchFamily="2" charset="-122"/>
            </a:endParaRPr>
          </a:p>
        </p:txBody>
      </p:sp>
      <p:sp>
        <p:nvSpPr>
          <p:cNvPr id="9" name="TextBox 144"/>
          <p:cNvSpPr txBox="1"/>
          <p:nvPr/>
        </p:nvSpPr>
        <p:spPr>
          <a:xfrm>
            <a:off x="3242223" y="2136725"/>
            <a:ext cx="974090" cy="568325"/>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zh-CN" sz="3120" b="1" dirty="0">
                <a:solidFill>
                  <a:srgbClr val="F8F8F8"/>
                </a:solidFill>
                <a:latin typeface="微软雅黑" panose="020B0503020204020204" charset="-122"/>
              </a:rPr>
              <a:t>一、</a:t>
            </a:r>
            <a:endParaRPr lang="zh-CN" sz="3120" b="1" dirty="0">
              <a:solidFill>
                <a:srgbClr val="F8F8F8"/>
              </a:solidFill>
              <a:latin typeface="微软雅黑" panose="020B0503020204020204" charset="-122"/>
            </a:endParaRPr>
          </a:p>
        </p:txBody>
      </p:sp>
      <p:sp>
        <p:nvSpPr>
          <p:cNvPr id="10" name="TextBox 145"/>
          <p:cNvSpPr txBox="1"/>
          <p:nvPr/>
        </p:nvSpPr>
        <p:spPr>
          <a:xfrm>
            <a:off x="4418185" y="2171107"/>
            <a:ext cx="4373297" cy="509267"/>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smtClean="0">
                <a:solidFill>
                  <a:schemeClr val="bg1"/>
                </a:solidFill>
                <a:latin typeface="微软雅黑" panose="020B0503020204020204" charset="-122"/>
                <a:ea typeface="微软雅黑" panose="020B0503020204020204" charset="-122"/>
              </a:rPr>
              <a:t>疫情防控税收优惠政策概述</a:t>
            </a:r>
            <a:endParaRPr lang="zh-CN" altLang="zh-CN" sz="2725" dirty="0">
              <a:solidFill>
                <a:schemeClr val="bg1"/>
              </a:solidFill>
              <a:latin typeface="微软雅黑" panose="020B0503020204020204" charset="-122"/>
              <a:ea typeface="微软雅黑" panose="020B0503020204020204" charset="-122"/>
            </a:endParaRPr>
          </a:p>
        </p:txBody>
      </p:sp>
      <p:sp>
        <p:nvSpPr>
          <p:cNvPr id="11" name="Rectangle 5"/>
          <p:cNvSpPr>
            <a:spLocks noChangeArrowheads="1"/>
          </p:cNvSpPr>
          <p:nvPr/>
        </p:nvSpPr>
        <p:spPr bwMode="auto">
          <a:xfrm>
            <a:off x="3966916" y="2887086"/>
            <a:ext cx="5408547" cy="672766"/>
          </a:xfrm>
          <a:prstGeom prst="rect">
            <a:avLst/>
          </a:prstGeom>
          <a:gradFill>
            <a:gsLst>
              <a:gs pos="0">
                <a:srgbClr val="E30000"/>
              </a:gs>
              <a:gs pos="100000">
                <a:srgbClr val="760303"/>
              </a:gs>
            </a:gsLst>
            <a:lin ang="27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12" name="Freeform 6"/>
          <p:cNvSpPr/>
          <p:nvPr/>
        </p:nvSpPr>
        <p:spPr bwMode="auto">
          <a:xfrm>
            <a:off x="3151396" y="2930629"/>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4261D"/>
              </a:solidFill>
              <a:ea typeface="宋体" panose="02010600030101010101" pitchFamily="2" charset="-122"/>
            </a:endParaRPr>
          </a:p>
        </p:txBody>
      </p:sp>
      <p:sp>
        <p:nvSpPr>
          <p:cNvPr id="14" name="TextBox 148"/>
          <p:cNvSpPr txBox="1"/>
          <p:nvPr/>
        </p:nvSpPr>
        <p:spPr>
          <a:xfrm>
            <a:off x="3239048" y="2982145"/>
            <a:ext cx="974090" cy="568325"/>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zh-CN" altLang="en-US" sz="3120" b="1" dirty="0">
                <a:solidFill>
                  <a:srgbClr val="F8F8F8"/>
                </a:solidFill>
                <a:latin typeface="微软雅黑" panose="020B0503020204020204" charset="-122"/>
              </a:rPr>
              <a:t>二、</a:t>
            </a:r>
            <a:endParaRPr lang="zh-CN" altLang="en-US" sz="3120" b="1" dirty="0">
              <a:solidFill>
                <a:srgbClr val="F8F8F8"/>
              </a:solidFill>
              <a:latin typeface="微软雅黑" panose="020B0503020204020204" charset="-122"/>
            </a:endParaRPr>
          </a:p>
        </p:txBody>
      </p:sp>
      <p:sp>
        <p:nvSpPr>
          <p:cNvPr id="15" name="TextBox 149"/>
          <p:cNvSpPr txBox="1"/>
          <p:nvPr/>
        </p:nvSpPr>
        <p:spPr>
          <a:xfrm>
            <a:off x="5024610" y="3020970"/>
            <a:ext cx="2258060" cy="534035"/>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a:solidFill>
                  <a:schemeClr val="bg1"/>
                </a:solidFill>
                <a:latin typeface="微软雅黑" panose="020B0503020204020204" charset="-122"/>
                <a:ea typeface="微软雅黑" panose="020B0503020204020204" charset="-122"/>
              </a:rPr>
              <a:t>重点事项讲解</a:t>
            </a:r>
            <a:endParaRPr lang="zh-CN" altLang="en-US" sz="2725" dirty="0">
              <a:solidFill>
                <a:schemeClr val="bg1"/>
              </a:solidFill>
              <a:latin typeface="微软雅黑" panose="020B0503020204020204" charset="-122"/>
              <a:ea typeface="微软雅黑" panose="020B0503020204020204" charset="-122"/>
            </a:endParaRPr>
          </a:p>
        </p:txBody>
      </p:sp>
      <p:sp>
        <p:nvSpPr>
          <p:cNvPr id="16" name="Rectangle 5"/>
          <p:cNvSpPr>
            <a:spLocks noChangeArrowheads="1"/>
          </p:cNvSpPr>
          <p:nvPr/>
        </p:nvSpPr>
        <p:spPr bwMode="auto">
          <a:xfrm>
            <a:off x="3934259" y="3800179"/>
            <a:ext cx="5408547" cy="672766"/>
          </a:xfrm>
          <a:prstGeom prst="rect">
            <a:avLst/>
          </a:prstGeom>
          <a:gradFill>
            <a:gsLst>
              <a:gs pos="0">
                <a:srgbClr val="E30000"/>
              </a:gs>
              <a:gs pos="100000">
                <a:srgbClr val="760303"/>
              </a:gs>
            </a:gsLst>
            <a:lin ang="2700000" scaled="0"/>
          </a:gradFill>
          <a:ln w="25400" cap="flat">
            <a:gradFill>
              <a:gsLst>
                <a:gs pos="0">
                  <a:schemeClr val="bg1"/>
                </a:gs>
                <a:gs pos="100000">
                  <a:schemeClr val="bg1">
                    <a:lumMod val="85000"/>
                  </a:schemeClr>
                </a:gs>
              </a:gsLst>
              <a:lin ang="5400000" scaled="0"/>
            </a:gradFill>
            <a:prstDash val="solid"/>
            <a:miter lim="800000"/>
          </a:ln>
          <a:effectLst>
            <a:outerShdw blurRad="203200" sx="102000" sy="102000" algn="ctr" rotWithShape="0">
              <a:prstClr val="black">
                <a:alpha val="40000"/>
              </a:prstClr>
            </a:outerShdw>
          </a:effectLst>
        </p:spPr>
        <p:txBody>
          <a:bodyPr vert="horz" wrap="square" lIns="89051" tIns="44526" rIns="89051" bIns="44526" numCol="1" anchor="t" anchorCtr="0" compatLnSpc="1"/>
          <a:lstStyle/>
          <a:p>
            <a:pPr fontAlgn="base">
              <a:spcBef>
                <a:spcPct val="0"/>
              </a:spcBef>
              <a:spcAft>
                <a:spcPct val="0"/>
              </a:spcAft>
            </a:pPr>
            <a:endParaRPr lang="zh-CN" altLang="en-US" sz="1755" kern="0">
              <a:solidFill>
                <a:schemeClr val="bg1"/>
              </a:solidFill>
              <a:latin typeface="微软雅黑" panose="020B0503020204020204" charset="-122"/>
              <a:ea typeface="微软雅黑" panose="020B0503020204020204" charset="-122"/>
            </a:endParaRPr>
          </a:p>
        </p:txBody>
      </p:sp>
      <p:sp>
        <p:nvSpPr>
          <p:cNvPr id="17" name="Freeform 6"/>
          <p:cNvSpPr/>
          <p:nvPr/>
        </p:nvSpPr>
        <p:spPr bwMode="auto">
          <a:xfrm>
            <a:off x="3151396" y="3800179"/>
            <a:ext cx="848474" cy="672766"/>
          </a:xfrm>
          <a:custGeom>
            <a:avLst/>
            <a:gdLst>
              <a:gd name="T0" fmla="*/ 2158 w 2158"/>
              <a:gd name="T1" fmla="*/ 531 h 1996"/>
              <a:gd name="T2" fmla="*/ 1996 w 2158"/>
              <a:gd name="T3" fmla="*/ 397 h 1996"/>
              <a:gd name="T4" fmla="*/ 1996 w 2158"/>
              <a:gd name="T5" fmla="*/ 0 h 1996"/>
              <a:gd name="T6" fmla="*/ 0 w 2158"/>
              <a:gd name="T7" fmla="*/ 0 h 1996"/>
              <a:gd name="T8" fmla="*/ 0 w 2158"/>
              <a:gd name="T9" fmla="*/ 1996 h 1996"/>
              <a:gd name="T10" fmla="*/ 1996 w 2158"/>
              <a:gd name="T11" fmla="*/ 1996 h 1996"/>
              <a:gd name="T12" fmla="*/ 1996 w 2158"/>
              <a:gd name="T13" fmla="*/ 666 h 1996"/>
              <a:gd name="T14" fmla="*/ 2158 w 2158"/>
              <a:gd name="T15" fmla="*/ 531 h 19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58" h="1996">
                <a:moveTo>
                  <a:pt x="2158" y="531"/>
                </a:moveTo>
                <a:lnTo>
                  <a:pt x="1996" y="397"/>
                </a:lnTo>
                <a:lnTo>
                  <a:pt x="1996" y="0"/>
                </a:lnTo>
                <a:lnTo>
                  <a:pt x="0" y="0"/>
                </a:lnTo>
                <a:lnTo>
                  <a:pt x="0" y="1996"/>
                </a:lnTo>
                <a:lnTo>
                  <a:pt x="1996" y="1996"/>
                </a:lnTo>
                <a:lnTo>
                  <a:pt x="1996" y="666"/>
                </a:lnTo>
                <a:lnTo>
                  <a:pt x="2158" y="531"/>
                </a:lnTo>
                <a:close/>
              </a:path>
            </a:pathLst>
          </a:custGeom>
          <a:gradFill>
            <a:gsLst>
              <a:gs pos="0">
                <a:srgbClr val="E30000"/>
              </a:gs>
              <a:gs pos="100000">
                <a:srgbClr val="760303"/>
              </a:gs>
            </a:gsLst>
            <a:lin ang="2700000" scaled="0"/>
          </a:gradFill>
          <a:ln w="19050">
            <a:solidFill>
              <a:srgbClr val="F8F8F8"/>
            </a:solidFill>
            <a:round/>
          </a:ln>
        </p:spPr>
        <p:txBody>
          <a:bodyPr vert="horz" wrap="square" lIns="89051" tIns="44526" rIns="89051" bIns="44526" numCol="1" anchor="t" anchorCtr="0" compatLnSpc="1"/>
          <a:lstStyle/>
          <a:p>
            <a:pPr fontAlgn="base">
              <a:spcBef>
                <a:spcPct val="0"/>
              </a:spcBef>
              <a:spcAft>
                <a:spcPct val="0"/>
              </a:spcAft>
            </a:pPr>
            <a:endParaRPr lang="zh-CN" altLang="en-US" sz="1755" kern="0">
              <a:solidFill>
                <a:srgbClr val="C4261D"/>
              </a:solidFill>
              <a:ea typeface="宋体" panose="02010600030101010101" pitchFamily="2" charset="-122"/>
            </a:endParaRPr>
          </a:p>
        </p:txBody>
      </p:sp>
      <p:sp>
        <p:nvSpPr>
          <p:cNvPr id="18" name="TextBox 152"/>
          <p:cNvSpPr txBox="1"/>
          <p:nvPr/>
        </p:nvSpPr>
        <p:spPr>
          <a:xfrm>
            <a:off x="3239048" y="3851694"/>
            <a:ext cx="974090" cy="568325"/>
          </a:xfrm>
          <a:prstGeom prst="rect">
            <a:avLst/>
          </a:prstGeom>
          <a:noFill/>
        </p:spPr>
        <p:txBody>
          <a:bodyPr wrap="none" lIns="89051" tIns="44526" rIns="89051" bIns="44526" rtlCol="0">
            <a:spAutoFit/>
          </a:bodyPr>
          <a:lstStyle/>
          <a:p>
            <a:pPr fontAlgn="base">
              <a:spcBef>
                <a:spcPct val="0"/>
              </a:spcBef>
              <a:spcAft>
                <a:spcPct val="0"/>
              </a:spcAft>
              <a:buFont typeface="Arial" panose="020B0604020202020204" pitchFamily="34" charset="0"/>
              <a:buNone/>
            </a:pPr>
            <a:r>
              <a:rPr lang="zh-CN" altLang="en-US" sz="3120" b="1" dirty="0">
                <a:solidFill>
                  <a:srgbClr val="F8F8F8"/>
                </a:solidFill>
                <a:latin typeface="微软雅黑" panose="020B0503020204020204" charset="-122"/>
              </a:rPr>
              <a:t>三、</a:t>
            </a:r>
            <a:endParaRPr lang="zh-CN" altLang="en-US" sz="3120" b="1" dirty="0">
              <a:solidFill>
                <a:srgbClr val="F8F8F8"/>
              </a:solidFill>
              <a:latin typeface="微软雅黑" panose="020B0503020204020204" charset="-122"/>
            </a:endParaRPr>
          </a:p>
        </p:txBody>
      </p:sp>
      <p:sp>
        <p:nvSpPr>
          <p:cNvPr id="19" name="TextBox 153"/>
          <p:cNvSpPr txBox="1"/>
          <p:nvPr/>
        </p:nvSpPr>
        <p:spPr>
          <a:xfrm>
            <a:off x="5024610" y="3890520"/>
            <a:ext cx="2258060" cy="508635"/>
          </a:xfrm>
          <a:prstGeom prst="rect">
            <a:avLst/>
          </a:prstGeom>
          <a:noFill/>
        </p:spPr>
        <p:txBody>
          <a:bodyPr wrap="none" lIns="89051" tIns="44526" rIns="89051" bIns="44526" rtlCol="0">
            <a:spAutoFit/>
          </a:bodyPr>
          <a:lstStyle/>
          <a:p>
            <a:pPr algn="l" fontAlgn="base">
              <a:spcBef>
                <a:spcPct val="0"/>
              </a:spcBef>
              <a:spcAft>
                <a:spcPct val="0"/>
              </a:spcAft>
              <a:buFont typeface="Arial" panose="020B0604020202020204" pitchFamily="34" charset="0"/>
              <a:buNone/>
            </a:pPr>
            <a:r>
              <a:rPr lang="zh-CN" altLang="en-US" sz="2725" dirty="0">
                <a:solidFill>
                  <a:schemeClr val="bg1"/>
                </a:solidFill>
                <a:latin typeface="微软雅黑" panose="020B0503020204020204" charset="-122"/>
                <a:ea typeface="微软雅黑" panose="020B0503020204020204" charset="-122"/>
              </a:rPr>
              <a:t>高频问题汇总</a:t>
            </a:r>
            <a:endParaRPr lang="zh-CN" altLang="en-US" sz="2725" dirty="0">
              <a:solidFill>
                <a:schemeClr val="bg1"/>
              </a:solidFill>
              <a:latin typeface="微软雅黑" panose="020B0503020204020204" charset="-122"/>
              <a:ea typeface="微软雅黑" panose="020B0503020204020204" charset="-122"/>
            </a:endParaRPr>
          </a:p>
        </p:txBody>
      </p:sp>
      <p:sp>
        <p:nvSpPr>
          <p:cNvPr id="43" name="TextBox 156"/>
          <p:cNvSpPr txBox="1"/>
          <p:nvPr/>
        </p:nvSpPr>
        <p:spPr>
          <a:xfrm>
            <a:off x="3239135" y="4707890"/>
            <a:ext cx="436880" cy="568325"/>
          </a:xfrm>
          <a:prstGeom prst="rect">
            <a:avLst/>
          </a:prstGeom>
          <a:noFill/>
        </p:spPr>
        <p:txBody>
          <a:bodyPr wrap="square" lIns="89051" tIns="44526" rIns="89051" bIns="44526" rtlCol="0">
            <a:spAutoFit/>
          </a:bodyPr>
          <a:lstStyle/>
          <a:p>
            <a:pPr fontAlgn="base">
              <a:spcBef>
                <a:spcPct val="0"/>
              </a:spcBef>
              <a:spcAft>
                <a:spcPct val="0"/>
              </a:spcAft>
              <a:buFont typeface="Arial" panose="020B0604020202020204" pitchFamily="34" charset="0"/>
              <a:buNone/>
            </a:pPr>
            <a:r>
              <a:rPr lang="en-US" altLang="zh-CN" sz="3120" b="1" dirty="0">
                <a:solidFill>
                  <a:srgbClr val="F8F8F8"/>
                </a:solidFill>
                <a:latin typeface="微软雅黑" panose="020B0503020204020204" charset="-122"/>
              </a:rPr>
              <a:t>4</a:t>
            </a:r>
            <a:endParaRPr lang="zh-CN" altLang="en-US" sz="3120" b="1" dirty="0">
              <a:solidFill>
                <a:srgbClr val="F8F8F8"/>
              </a:solidFill>
              <a:latin typeface="微软雅黑" panose="020B0503020204020204" charset="-122"/>
            </a:endParaRPr>
          </a:p>
        </p:txBody>
      </p:sp>
      <p:sp>
        <p:nvSpPr>
          <p:cNvPr id="70" name="任意多边形 69"/>
          <p:cNvSpPr/>
          <p:nvPr/>
        </p:nvSpPr>
        <p:spPr>
          <a:xfrm flipH="1">
            <a:off x="9019433" y="-5714"/>
            <a:ext cx="1141578" cy="904754"/>
          </a:xfrm>
          <a:custGeom>
            <a:avLst/>
            <a:gdLst>
              <a:gd name="connsiteX0" fmla="*/ 195808 w 2065008"/>
              <a:gd name="connsiteY0" fmla="*/ 0 h 1635827"/>
              <a:gd name="connsiteX1" fmla="*/ 1869200 w 2065008"/>
              <a:gd name="connsiteY1" fmla="*/ 0 h 1635827"/>
              <a:gd name="connsiteX2" fmla="*/ 1888673 w 2065008"/>
              <a:gd name="connsiteY2" fmla="*/ 26040 h 1635827"/>
              <a:gd name="connsiteX3" fmla="*/ 2065008 w 2065008"/>
              <a:gd name="connsiteY3" fmla="*/ 603323 h 1635827"/>
              <a:gd name="connsiteX4" fmla="*/ 1032504 w 2065008"/>
              <a:gd name="connsiteY4" fmla="*/ 1635827 h 1635827"/>
              <a:gd name="connsiteX5" fmla="*/ 0 w 2065008"/>
              <a:gd name="connsiteY5" fmla="*/ 603323 h 1635827"/>
              <a:gd name="connsiteX6" fmla="*/ 176336 w 2065008"/>
              <a:gd name="connsiteY6" fmla="*/ 26040 h 1635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5008" h="1635827">
                <a:moveTo>
                  <a:pt x="195808" y="0"/>
                </a:moveTo>
                <a:lnTo>
                  <a:pt x="1869200" y="0"/>
                </a:lnTo>
                <a:lnTo>
                  <a:pt x="1888673" y="26040"/>
                </a:lnTo>
                <a:cubicBezTo>
                  <a:pt x="2000002" y="190829"/>
                  <a:pt x="2065008" y="389485"/>
                  <a:pt x="2065008" y="603323"/>
                </a:cubicBezTo>
                <a:cubicBezTo>
                  <a:pt x="2065008" y="1173559"/>
                  <a:pt x="1602740" y="1635827"/>
                  <a:pt x="1032504" y="1635827"/>
                </a:cubicBezTo>
                <a:cubicBezTo>
                  <a:pt x="462268" y="1635827"/>
                  <a:pt x="0" y="1173559"/>
                  <a:pt x="0" y="603323"/>
                </a:cubicBezTo>
                <a:cubicBezTo>
                  <a:pt x="0" y="389485"/>
                  <a:pt x="65006" y="190829"/>
                  <a:pt x="176336" y="26040"/>
                </a:cubicBezTo>
                <a:close/>
              </a:path>
            </a:pathLst>
          </a:custGeom>
          <a:gradFill>
            <a:gsLst>
              <a:gs pos="0">
                <a:srgbClr val="E30000"/>
              </a:gs>
              <a:gs pos="100000">
                <a:srgbClr val="760303"/>
              </a:gs>
            </a:gsLst>
            <a:lin ang="27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sp>
        <p:nvSpPr>
          <p:cNvPr id="71" name="椭圆 70"/>
          <p:cNvSpPr/>
          <p:nvPr/>
        </p:nvSpPr>
        <p:spPr>
          <a:xfrm flipH="1">
            <a:off x="1324895" y="213331"/>
            <a:ext cx="685709" cy="685709"/>
          </a:xfrm>
          <a:prstGeom prst="ellipse">
            <a:avLst/>
          </a:prstGeom>
          <a:gradFill>
            <a:gsLst>
              <a:gs pos="0">
                <a:srgbClr val="E30000"/>
              </a:gs>
              <a:gs pos="100000">
                <a:srgbClr val="760303"/>
              </a:gs>
            </a:gsLst>
            <a:lin ang="2700000" scaled="0"/>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grpSp>
        <p:nvGrpSpPr>
          <p:cNvPr id="72" name="组合 71"/>
          <p:cNvGrpSpPr/>
          <p:nvPr/>
        </p:nvGrpSpPr>
        <p:grpSpPr>
          <a:xfrm flipH="1">
            <a:off x="4475972" y="-43813"/>
            <a:ext cx="3239337" cy="1617128"/>
            <a:chOff x="3708760" y="62403"/>
            <a:chExt cx="3459899" cy="1727615"/>
          </a:xfrm>
        </p:grpSpPr>
        <p:sp>
          <p:nvSpPr>
            <p:cNvPr id="73" name="任意多边形 72"/>
            <p:cNvSpPr/>
            <p:nvPr/>
          </p:nvSpPr>
          <p:spPr>
            <a:xfrm>
              <a:off x="3708760" y="62403"/>
              <a:ext cx="3459899" cy="1727615"/>
            </a:xfrm>
            <a:custGeom>
              <a:avLst/>
              <a:gdLst>
                <a:gd name="connsiteX0" fmla="*/ 0 w 5424462"/>
                <a:gd name="connsiteY0" fmla="*/ 0 h 2708663"/>
                <a:gd name="connsiteX1" fmla="*/ 5424462 w 5424462"/>
                <a:gd name="connsiteY1" fmla="*/ 0 h 2708663"/>
                <a:gd name="connsiteX2" fmla="*/ 5410648 w 5424462"/>
                <a:gd name="connsiteY2" fmla="*/ 273571 h 2708663"/>
                <a:gd name="connsiteX3" fmla="*/ 2712231 w 5424462"/>
                <a:gd name="connsiteY3" fmla="*/ 2708663 h 2708663"/>
                <a:gd name="connsiteX4" fmla="*/ 13814 w 5424462"/>
                <a:gd name="connsiteY4" fmla="*/ 273571 h 2708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4462" h="2708663">
                  <a:moveTo>
                    <a:pt x="0" y="0"/>
                  </a:moveTo>
                  <a:lnTo>
                    <a:pt x="5424462" y="0"/>
                  </a:lnTo>
                  <a:lnTo>
                    <a:pt x="5410648" y="273571"/>
                  </a:lnTo>
                  <a:cubicBezTo>
                    <a:pt x="5271745" y="1641326"/>
                    <a:pt x="4116633" y="2708663"/>
                    <a:pt x="2712231" y="2708663"/>
                  </a:cubicBezTo>
                  <a:cubicBezTo>
                    <a:pt x="1307829" y="2708663"/>
                    <a:pt x="152717" y="1641326"/>
                    <a:pt x="13814" y="273571"/>
                  </a:cubicBezTo>
                  <a:close/>
                </a:path>
              </a:pathLst>
            </a:custGeom>
            <a:gradFill>
              <a:gsLst>
                <a:gs pos="0">
                  <a:srgbClr val="E30000"/>
                </a:gs>
                <a:gs pos="100000">
                  <a:srgbClr val="760303"/>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sp>
          <p:nvSpPr>
            <p:cNvPr id="74" name="文本框 20"/>
            <p:cNvSpPr>
              <a:spLocks noChangeArrowheads="1"/>
            </p:cNvSpPr>
            <p:nvPr/>
          </p:nvSpPr>
          <p:spPr bwMode="auto">
            <a:xfrm>
              <a:off x="4473710" y="306589"/>
              <a:ext cx="1929324" cy="79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r>
                <a:rPr lang="zh-CN" altLang="en-US"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rPr>
                <a:t>目   录</a:t>
              </a:r>
              <a:endParaRPr lang="zh-CN" altLang="en-US" sz="4000" b="1">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微软雅黑" panose="020B0503020204020204" charset="-122"/>
              </a:endParaRPr>
            </a:p>
          </p:txBody>
        </p:sp>
      </p:grpSp>
      <p:sp>
        <p:nvSpPr>
          <p:cNvPr id="75" name="椭圆 74"/>
          <p:cNvSpPr/>
          <p:nvPr/>
        </p:nvSpPr>
        <p:spPr>
          <a:xfrm flipH="1">
            <a:off x="3151547" y="899040"/>
            <a:ext cx="635550" cy="635550"/>
          </a:xfrm>
          <a:prstGeom prst="ellipse">
            <a:avLst/>
          </a:prstGeom>
          <a:solidFill>
            <a:schemeClr val="bg1">
              <a:alpha val="52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sz="1755">
              <a:solidFill>
                <a:srgbClr val="FFFFFF"/>
              </a:solidFill>
            </a:endParaRPr>
          </a:p>
        </p:txBody>
      </p:sp>
    </p:spTree>
  </p:cSld>
  <p:clrMapOvr>
    <a:masterClrMapping/>
  </p:clrMapOvr>
  <p:transition advTm="7441">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1+#ppt_w/2"/>
                                          </p:val>
                                        </p:tav>
                                        <p:tav tm="100000">
                                          <p:val>
                                            <p:strVal val="#ppt_x"/>
                                          </p:val>
                                        </p:tav>
                                      </p:tavLst>
                                    </p:anim>
                                    <p:anim calcmode="lin" valueType="num">
                                      <p:cBhvr additive="base">
                                        <p:cTn id="24" dur="500" fill="hold"/>
                                        <p:tgtEl>
                                          <p:spTgt spid="11"/>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1+#ppt_w/2"/>
                                          </p:val>
                                        </p:tav>
                                        <p:tav tm="100000">
                                          <p:val>
                                            <p:strVal val="#ppt_x"/>
                                          </p:val>
                                        </p:tav>
                                      </p:tavLst>
                                    </p:anim>
                                    <p:anim calcmode="lin" valueType="num">
                                      <p:cBhvr additive="base">
                                        <p:cTn id="40" dur="500" fill="hold"/>
                                        <p:tgtEl>
                                          <p:spTgt spid="16"/>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0-#ppt_w/2"/>
                                          </p:val>
                                        </p:tav>
                                        <p:tav tm="100000">
                                          <p:val>
                                            <p:strVal val="#ppt_x"/>
                                          </p:val>
                                        </p:tav>
                                      </p:tavLst>
                                    </p:anim>
                                    <p:anim calcmode="lin" valueType="num">
                                      <p:cBhvr additive="base">
                                        <p:cTn id="44" dur="500" fill="hold"/>
                                        <p:tgtEl>
                                          <p:spTgt spid="17"/>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500"/>
                                        <p:tgtEl>
                                          <p:spTgt spid="19"/>
                                        </p:tgtEl>
                                      </p:cBhvr>
                                    </p:animEffect>
                                  </p:childTnLst>
                                </p:cTn>
                              </p:par>
                            </p:childTnLst>
                          </p:cTn>
                        </p:par>
                        <p:par>
                          <p:cTn id="52" fill="hold">
                            <p:stCondLst>
                              <p:cond delay="300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500"/>
                                        <p:tgtEl>
                                          <p:spTgt spid="43"/>
                                        </p:tgtEl>
                                      </p:cBhvr>
                                    </p:animEffect>
                                  </p:childTnLst>
                                </p:cTn>
                              </p:par>
                            </p:childTnLst>
                          </p:cTn>
                        </p:par>
                        <p:par>
                          <p:cTn id="56" fill="hold">
                            <p:stCondLst>
                              <p:cond delay="3500"/>
                            </p:stCondLst>
                            <p:childTnLst>
                              <p:par>
                                <p:cTn id="57" presetID="47" presetClass="entr" presetSubtype="0" fill="hold"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fade">
                                      <p:cBhvr>
                                        <p:cTn id="59" dur="1000"/>
                                        <p:tgtEl>
                                          <p:spTgt spid="72"/>
                                        </p:tgtEl>
                                      </p:cBhvr>
                                    </p:animEffect>
                                    <p:anim calcmode="lin" valueType="num">
                                      <p:cBhvr>
                                        <p:cTn id="60" dur="1000" fill="hold"/>
                                        <p:tgtEl>
                                          <p:spTgt spid="72"/>
                                        </p:tgtEl>
                                        <p:attrNameLst>
                                          <p:attrName>ppt_x</p:attrName>
                                        </p:attrNameLst>
                                      </p:cBhvr>
                                      <p:tavLst>
                                        <p:tav tm="0">
                                          <p:val>
                                            <p:strVal val="#ppt_x"/>
                                          </p:val>
                                        </p:tav>
                                        <p:tav tm="100000">
                                          <p:val>
                                            <p:strVal val="#ppt_x"/>
                                          </p:val>
                                        </p:tav>
                                      </p:tavLst>
                                    </p:anim>
                                    <p:anim calcmode="lin" valueType="num">
                                      <p:cBhvr>
                                        <p:cTn id="61" dur="1000" fill="hold"/>
                                        <p:tgtEl>
                                          <p:spTgt spid="72"/>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23" presetClass="entr" presetSubtype="36" fill="hold" grpId="0"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strVal val="(6*min(max(#ppt_w*#ppt_h,.3),1)-7.4)/-.7*#ppt_w"/>
                                          </p:val>
                                        </p:tav>
                                        <p:tav tm="100000">
                                          <p:val>
                                            <p:strVal val="#ppt_w"/>
                                          </p:val>
                                        </p:tav>
                                      </p:tavLst>
                                    </p:anim>
                                    <p:anim calcmode="lin" valueType="num">
                                      <p:cBhvr>
                                        <p:cTn id="66" dur="500" fill="hold"/>
                                        <p:tgtEl>
                                          <p:spTgt spid="70"/>
                                        </p:tgtEl>
                                        <p:attrNameLst>
                                          <p:attrName>ppt_h</p:attrName>
                                        </p:attrNameLst>
                                      </p:cBhvr>
                                      <p:tavLst>
                                        <p:tav tm="0">
                                          <p:val>
                                            <p:strVal val="(6*min(max(#ppt_w*#ppt_h,.3),1)-7.4)/-.7*#ppt_h"/>
                                          </p:val>
                                        </p:tav>
                                        <p:tav tm="100000">
                                          <p:val>
                                            <p:strVal val="#ppt_h"/>
                                          </p:val>
                                        </p:tav>
                                      </p:tavLst>
                                    </p:anim>
                                    <p:anim calcmode="lin" valueType="num">
                                      <p:cBhvr>
                                        <p:cTn id="67" dur="500" fill="hold"/>
                                        <p:tgtEl>
                                          <p:spTgt spid="70"/>
                                        </p:tgtEl>
                                        <p:attrNameLst>
                                          <p:attrName>ppt_x</p:attrName>
                                        </p:attrNameLst>
                                      </p:cBhvr>
                                      <p:tavLst>
                                        <p:tav tm="0">
                                          <p:val>
                                            <p:fltVal val="0.5"/>
                                          </p:val>
                                        </p:tav>
                                        <p:tav tm="100000">
                                          <p:val>
                                            <p:strVal val="#ppt_x"/>
                                          </p:val>
                                        </p:tav>
                                      </p:tavLst>
                                    </p:anim>
                                    <p:anim calcmode="lin" valueType="num">
                                      <p:cBhvr>
                                        <p:cTn id="68" dur="500" fill="hold"/>
                                        <p:tgtEl>
                                          <p:spTgt spid="70"/>
                                        </p:tgtEl>
                                        <p:attrNameLst>
                                          <p:attrName>ppt_y</p:attrName>
                                        </p:attrNameLst>
                                      </p:cBhvr>
                                      <p:tavLst>
                                        <p:tav tm="0">
                                          <p:val>
                                            <p:strVal val="1+(6*min(max(#ppt_w*#ppt_h,.3),1)-7.4)/-.7*#ppt_h/2"/>
                                          </p:val>
                                        </p:tav>
                                        <p:tav tm="100000">
                                          <p:val>
                                            <p:strVal val="#ppt_y"/>
                                          </p:val>
                                        </p:tav>
                                      </p:tavLst>
                                    </p:anim>
                                  </p:childTnLst>
                                </p:cTn>
                              </p:par>
                            </p:childTnLst>
                          </p:cTn>
                        </p:par>
                        <p:par>
                          <p:cTn id="69" fill="hold">
                            <p:stCondLst>
                              <p:cond delay="5000"/>
                            </p:stCondLst>
                            <p:childTnLst>
                              <p:par>
                                <p:cTn id="70" presetID="23" presetClass="entr" presetSubtype="36"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 calcmode="lin" valueType="num">
                                      <p:cBhvr>
                                        <p:cTn id="72" dur="500" fill="hold"/>
                                        <p:tgtEl>
                                          <p:spTgt spid="75"/>
                                        </p:tgtEl>
                                        <p:attrNameLst>
                                          <p:attrName>ppt_w</p:attrName>
                                        </p:attrNameLst>
                                      </p:cBhvr>
                                      <p:tavLst>
                                        <p:tav tm="0">
                                          <p:val>
                                            <p:strVal val="(6*min(max(#ppt_w*#ppt_h,.3),1)-7.4)/-.7*#ppt_w"/>
                                          </p:val>
                                        </p:tav>
                                        <p:tav tm="100000">
                                          <p:val>
                                            <p:strVal val="#ppt_w"/>
                                          </p:val>
                                        </p:tav>
                                      </p:tavLst>
                                    </p:anim>
                                    <p:anim calcmode="lin" valueType="num">
                                      <p:cBhvr>
                                        <p:cTn id="73" dur="500" fill="hold"/>
                                        <p:tgtEl>
                                          <p:spTgt spid="75"/>
                                        </p:tgtEl>
                                        <p:attrNameLst>
                                          <p:attrName>ppt_h</p:attrName>
                                        </p:attrNameLst>
                                      </p:cBhvr>
                                      <p:tavLst>
                                        <p:tav tm="0">
                                          <p:val>
                                            <p:strVal val="(6*min(max(#ppt_w*#ppt_h,.3),1)-7.4)/-.7*#ppt_h"/>
                                          </p:val>
                                        </p:tav>
                                        <p:tav tm="100000">
                                          <p:val>
                                            <p:strVal val="#ppt_h"/>
                                          </p:val>
                                        </p:tav>
                                      </p:tavLst>
                                    </p:anim>
                                    <p:anim calcmode="lin" valueType="num">
                                      <p:cBhvr>
                                        <p:cTn id="74" dur="500" fill="hold"/>
                                        <p:tgtEl>
                                          <p:spTgt spid="75"/>
                                        </p:tgtEl>
                                        <p:attrNameLst>
                                          <p:attrName>ppt_x</p:attrName>
                                        </p:attrNameLst>
                                      </p:cBhvr>
                                      <p:tavLst>
                                        <p:tav tm="0">
                                          <p:val>
                                            <p:fltVal val="0.5"/>
                                          </p:val>
                                        </p:tav>
                                        <p:tav tm="100000">
                                          <p:val>
                                            <p:strVal val="#ppt_x"/>
                                          </p:val>
                                        </p:tav>
                                      </p:tavLst>
                                    </p:anim>
                                    <p:anim calcmode="lin" valueType="num">
                                      <p:cBhvr>
                                        <p:cTn id="75"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5500"/>
                            </p:stCondLst>
                            <p:childTnLst>
                              <p:par>
                                <p:cTn id="77" presetID="23" presetClass="entr" presetSubtype="36" fill="hold" grpId="0" nodeType="after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p:cTn id="79" dur="500" fill="hold"/>
                                        <p:tgtEl>
                                          <p:spTgt spid="71"/>
                                        </p:tgtEl>
                                        <p:attrNameLst>
                                          <p:attrName>ppt_w</p:attrName>
                                        </p:attrNameLst>
                                      </p:cBhvr>
                                      <p:tavLst>
                                        <p:tav tm="0">
                                          <p:val>
                                            <p:strVal val="(6*min(max(#ppt_w*#ppt_h,.3),1)-7.4)/-.7*#ppt_w"/>
                                          </p:val>
                                        </p:tav>
                                        <p:tav tm="100000">
                                          <p:val>
                                            <p:strVal val="#ppt_w"/>
                                          </p:val>
                                        </p:tav>
                                      </p:tavLst>
                                    </p:anim>
                                    <p:anim calcmode="lin" valueType="num">
                                      <p:cBhvr>
                                        <p:cTn id="80" dur="500" fill="hold"/>
                                        <p:tgtEl>
                                          <p:spTgt spid="71"/>
                                        </p:tgtEl>
                                        <p:attrNameLst>
                                          <p:attrName>ppt_h</p:attrName>
                                        </p:attrNameLst>
                                      </p:cBhvr>
                                      <p:tavLst>
                                        <p:tav tm="0">
                                          <p:val>
                                            <p:strVal val="(6*min(max(#ppt_w*#ppt_h,.3),1)-7.4)/-.7*#ppt_h"/>
                                          </p:val>
                                        </p:tav>
                                        <p:tav tm="100000">
                                          <p:val>
                                            <p:strVal val="#ppt_h"/>
                                          </p:val>
                                        </p:tav>
                                      </p:tavLst>
                                    </p:anim>
                                    <p:anim calcmode="lin" valueType="num">
                                      <p:cBhvr>
                                        <p:cTn id="81" dur="500" fill="hold"/>
                                        <p:tgtEl>
                                          <p:spTgt spid="71"/>
                                        </p:tgtEl>
                                        <p:attrNameLst>
                                          <p:attrName>ppt_x</p:attrName>
                                        </p:attrNameLst>
                                      </p:cBhvr>
                                      <p:tavLst>
                                        <p:tav tm="0">
                                          <p:val>
                                            <p:fltVal val="0.5"/>
                                          </p:val>
                                        </p:tav>
                                        <p:tav tm="100000">
                                          <p:val>
                                            <p:strVal val="#ppt_x"/>
                                          </p:val>
                                        </p:tav>
                                      </p:tavLst>
                                    </p:anim>
                                    <p:anim calcmode="lin" valueType="num">
                                      <p:cBhvr>
                                        <p:cTn id="82" dur="500" fill="hold"/>
                                        <p:tgtEl>
                                          <p:spTgt spid="7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8" grpId="0" bldLvl="0" animBg="1"/>
      <p:bldP spid="9" grpId="0"/>
      <p:bldP spid="10" grpId="0"/>
      <p:bldP spid="11" grpId="0" bldLvl="0" animBg="1"/>
      <p:bldP spid="12" grpId="0" bldLvl="0" animBg="1"/>
      <p:bldP spid="14" grpId="0"/>
      <p:bldP spid="15" grpId="0"/>
      <p:bldP spid="16" grpId="0" bldLvl="0" animBg="1"/>
      <p:bldP spid="17" grpId="0" bldLvl="0" animBg="1"/>
      <p:bldP spid="18" grpId="0"/>
      <p:bldP spid="19" grpId="0"/>
      <p:bldP spid="43" grpId="0"/>
      <p:bldP spid="70" grpId="0" bldLvl="0" animBg="1"/>
      <p:bldP spid="71" grpId="0" bldLvl="0" animBg="1"/>
      <p:bldP spid="7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306286" y="683714"/>
            <a:ext cx="9655628" cy="1015663"/>
          </a:xfrm>
          <a:prstGeom prst="rect">
            <a:avLst/>
          </a:prstGeom>
          <a:noFill/>
          <a:ln>
            <a:noFill/>
          </a:ln>
        </p:spPr>
        <p:txBody>
          <a:bodyPr wrap="square" rtlCol="0" anchor="t">
            <a:spAutoFit/>
          </a:bodyPr>
          <a:lstStyle/>
          <a:p>
            <a:pPr algn="ctr"/>
            <a:r>
              <a:rPr lang="zh-CN" altLang="en-US" sz="6000" b="1" dirty="0" smtClean="0">
                <a:ln w="22225">
                  <a:solidFill>
                    <a:schemeClr val="accent2"/>
                  </a:solidFill>
                  <a:prstDash val="solid"/>
                </a:ln>
                <a:solidFill>
                  <a:schemeClr val="accent2">
                    <a:lumMod val="40000"/>
                    <a:lumOff val="60000"/>
                  </a:schemeClr>
                </a:solidFill>
                <a:effectLst/>
              </a:rPr>
              <a:t>一、哪</a:t>
            </a:r>
            <a:r>
              <a:rPr lang="zh-CN" altLang="en-US" sz="6000" b="1" dirty="0">
                <a:ln w="22225">
                  <a:solidFill>
                    <a:schemeClr val="accent2"/>
                  </a:solidFill>
                  <a:prstDash val="solid"/>
                </a:ln>
                <a:solidFill>
                  <a:schemeClr val="accent2">
                    <a:lumMod val="40000"/>
                    <a:lumOff val="60000"/>
                  </a:schemeClr>
                </a:solidFill>
                <a:effectLst/>
              </a:rPr>
              <a:t>如何享受优惠呢？</a:t>
            </a:r>
            <a:endParaRPr lang="zh-CN" altLang="en-US" sz="6000" b="1" dirty="0">
              <a:ln w="22225">
                <a:solidFill>
                  <a:schemeClr val="accent2"/>
                </a:solidFill>
                <a:prstDash val="solid"/>
              </a:ln>
              <a:solidFill>
                <a:schemeClr val="accent2">
                  <a:lumMod val="40000"/>
                  <a:lumOff val="60000"/>
                </a:schemeClr>
              </a:solidFill>
              <a:effectLst/>
            </a:endParaRPr>
          </a:p>
        </p:txBody>
      </p:sp>
      <p:sp>
        <p:nvSpPr>
          <p:cNvPr id="5" name="矩形 4"/>
          <p:cNvSpPr/>
          <p:nvPr/>
        </p:nvSpPr>
        <p:spPr>
          <a:xfrm>
            <a:off x="1589314" y="1940741"/>
            <a:ext cx="8999673" cy="2308324"/>
          </a:xfrm>
          <a:prstGeom prst="rect">
            <a:avLst/>
          </a:prstGeom>
        </p:spPr>
        <p:txBody>
          <a:bodyPr wrap="square">
            <a:spAutoFit/>
          </a:bodyPr>
          <a:lstStyle/>
          <a:p>
            <a:r>
              <a:rPr lang="en-US" altLang="zh-CN" dirty="0" smtClean="0"/>
              <a:t>           </a:t>
            </a:r>
            <a:r>
              <a:rPr lang="zh-CN" altLang="en-US" sz="3600" dirty="0" smtClean="0"/>
              <a:t>为进一步减轻纳税人负担，此次</a:t>
            </a:r>
            <a:r>
              <a:rPr lang="zh-CN" altLang="zh-CN" sz="3600" dirty="0" smtClean="0"/>
              <a:t>按</a:t>
            </a:r>
            <a:r>
              <a:rPr lang="zh-CN" altLang="zh-CN" sz="3600" dirty="0" smtClean="0"/>
              <a:t>规定享</a:t>
            </a:r>
            <a:r>
              <a:rPr lang="zh-CN" altLang="zh-CN" sz="3600" dirty="0" smtClean="0"/>
              <a:t>受的</a:t>
            </a:r>
            <a:r>
              <a:rPr lang="zh-CN" altLang="en-US" sz="3600" dirty="0" smtClean="0"/>
              <a:t>各项税收</a:t>
            </a:r>
            <a:r>
              <a:rPr lang="zh-CN" altLang="zh-CN" sz="3600" dirty="0" smtClean="0"/>
              <a:t>优</a:t>
            </a:r>
            <a:r>
              <a:rPr lang="zh-CN" altLang="zh-CN" sz="3600" dirty="0" smtClean="0"/>
              <a:t>惠</a:t>
            </a:r>
            <a:r>
              <a:rPr lang="zh-CN" altLang="zh-CN" sz="3600" dirty="0" smtClean="0"/>
              <a:t>，</a:t>
            </a:r>
            <a:r>
              <a:rPr lang="zh-CN" altLang="en-US" sz="3600" dirty="0" smtClean="0"/>
              <a:t>均可</a:t>
            </a:r>
            <a:r>
              <a:rPr lang="zh-CN" altLang="zh-CN" sz="3600" dirty="0" smtClean="0"/>
              <a:t>采</a:t>
            </a:r>
            <a:r>
              <a:rPr lang="zh-CN" altLang="zh-CN" sz="3600" dirty="0" smtClean="0"/>
              <a:t>取“自行判别、申报享受、相关资料留存备查”的方式</a:t>
            </a:r>
            <a:r>
              <a:rPr lang="zh-CN" altLang="zh-CN" sz="3600" dirty="0" smtClean="0"/>
              <a:t>，将</a:t>
            </a:r>
            <a:r>
              <a:rPr lang="zh-CN" altLang="en-US" sz="3600" dirty="0" smtClean="0"/>
              <a:t>享受的优惠填写到</a:t>
            </a:r>
            <a:r>
              <a:rPr lang="zh-CN" altLang="zh-CN" sz="3600" dirty="0" smtClean="0"/>
              <a:t>申</a:t>
            </a:r>
            <a:r>
              <a:rPr lang="zh-CN" altLang="zh-CN" sz="3600" dirty="0" smtClean="0"/>
              <a:t>报表相应行</a:t>
            </a:r>
            <a:r>
              <a:rPr lang="zh-CN" altLang="zh-CN" sz="3600" dirty="0" smtClean="0"/>
              <a:t>次</a:t>
            </a:r>
            <a:r>
              <a:rPr lang="zh-CN" altLang="en-US" sz="3600" dirty="0" smtClean="0"/>
              <a:t>即可</a:t>
            </a:r>
            <a:r>
              <a:rPr lang="zh-CN" altLang="zh-CN" sz="3600" dirty="0" smtClean="0"/>
              <a:t> 。</a:t>
            </a:r>
            <a:endParaRPr lang="zh-CN" altLang="zh-CN" sz="36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8315" y="563971"/>
            <a:ext cx="9655628" cy="1015663"/>
          </a:xfrm>
          <a:prstGeom prst="rect">
            <a:avLst/>
          </a:prstGeom>
          <a:noFill/>
          <a:ln>
            <a:noFill/>
          </a:ln>
        </p:spPr>
        <p:txBody>
          <a:bodyPr wrap="square" rtlCol="0" anchor="t">
            <a:spAutoFit/>
          </a:bodyPr>
          <a:lstStyle/>
          <a:p>
            <a:pPr algn="ctr"/>
            <a:r>
              <a:rPr lang="zh-CN" altLang="en-US" sz="6000" b="1" dirty="0" smtClean="0">
                <a:ln w="22225">
                  <a:solidFill>
                    <a:schemeClr val="accent2"/>
                  </a:solidFill>
                  <a:prstDash val="solid"/>
                </a:ln>
                <a:solidFill>
                  <a:schemeClr val="accent2">
                    <a:lumMod val="40000"/>
                    <a:lumOff val="60000"/>
                  </a:schemeClr>
                </a:solidFill>
              </a:rPr>
              <a:t>二</a:t>
            </a:r>
            <a:r>
              <a:rPr lang="zh-CN" altLang="en-US" sz="6000" b="1" dirty="0" smtClean="0">
                <a:ln w="22225">
                  <a:solidFill>
                    <a:schemeClr val="accent2"/>
                  </a:solidFill>
                  <a:prstDash val="solid"/>
                </a:ln>
                <a:solidFill>
                  <a:schemeClr val="accent2">
                    <a:lumMod val="40000"/>
                    <a:lumOff val="60000"/>
                  </a:schemeClr>
                </a:solidFill>
                <a:effectLst/>
              </a:rPr>
              <a:t>、哪</a:t>
            </a:r>
            <a:r>
              <a:rPr lang="zh-CN" altLang="en-US" sz="6000" b="1" dirty="0">
                <a:ln w="22225">
                  <a:solidFill>
                    <a:schemeClr val="accent2"/>
                  </a:solidFill>
                  <a:prstDash val="solid"/>
                </a:ln>
                <a:solidFill>
                  <a:schemeClr val="accent2">
                    <a:lumMod val="40000"/>
                    <a:lumOff val="60000"/>
                  </a:schemeClr>
                </a:solidFill>
                <a:effectLst/>
              </a:rPr>
              <a:t>如</a:t>
            </a:r>
            <a:r>
              <a:rPr lang="zh-CN" altLang="en-US" sz="6000" b="1" dirty="0" smtClean="0">
                <a:ln w="22225">
                  <a:solidFill>
                    <a:schemeClr val="accent2"/>
                  </a:solidFill>
                  <a:prstDash val="solid"/>
                </a:ln>
                <a:solidFill>
                  <a:schemeClr val="accent2">
                    <a:lumMod val="40000"/>
                    <a:lumOff val="60000"/>
                  </a:schemeClr>
                </a:solidFill>
                <a:effectLst/>
              </a:rPr>
              <a:t>何开票呢</a:t>
            </a:r>
            <a:r>
              <a:rPr lang="zh-CN" altLang="en-US" sz="6000" b="1" dirty="0">
                <a:ln w="22225">
                  <a:solidFill>
                    <a:schemeClr val="accent2"/>
                  </a:solidFill>
                  <a:prstDash val="solid"/>
                </a:ln>
                <a:solidFill>
                  <a:schemeClr val="accent2">
                    <a:lumMod val="40000"/>
                    <a:lumOff val="60000"/>
                  </a:schemeClr>
                </a:solidFill>
                <a:effectLst/>
              </a:rPr>
              <a:t>？</a:t>
            </a:r>
            <a:endParaRPr lang="zh-CN" altLang="en-US" sz="6000" b="1" dirty="0">
              <a:ln w="22225">
                <a:solidFill>
                  <a:schemeClr val="accent2"/>
                </a:solidFill>
                <a:prstDash val="solid"/>
              </a:ln>
              <a:solidFill>
                <a:schemeClr val="accent2">
                  <a:lumMod val="40000"/>
                  <a:lumOff val="60000"/>
                </a:schemeClr>
              </a:solidFill>
              <a:effectLst/>
            </a:endParaRPr>
          </a:p>
        </p:txBody>
      </p:sp>
      <p:sp>
        <p:nvSpPr>
          <p:cNvPr id="5" name="矩形 4"/>
          <p:cNvSpPr/>
          <p:nvPr/>
        </p:nvSpPr>
        <p:spPr>
          <a:xfrm>
            <a:off x="1175658" y="1799228"/>
            <a:ext cx="8697686" cy="4154984"/>
          </a:xfrm>
          <a:prstGeom prst="rect">
            <a:avLst/>
          </a:prstGeom>
        </p:spPr>
        <p:txBody>
          <a:bodyPr wrap="square">
            <a:spAutoFit/>
          </a:bodyPr>
          <a:lstStyle/>
          <a:p>
            <a:r>
              <a:rPr lang="en-US" altLang="zh-CN" sz="2400" dirty="0" smtClean="0"/>
              <a:t>        </a:t>
            </a:r>
            <a:r>
              <a:rPr lang="zh-CN" altLang="zh-CN" sz="2400" dirty="0" smtClean="0"/>
              <a:t>纳</a:t>
            </a:r>
            <a:r>
              <a:rPr lang="zh-CN" altLang="zh-CN" sz="2400" dirty="0" smtClean="0"/>
              <a:t>税人按规定适用免征增值税政策的，不得开具增值税专用发票；已开具增值税专用发票的，应当开具对应红字发票或者作废原发票，再按规定适用免征增值税政策并开具普通发票。纳税人在疫情防控期间已经开具增值税专用发票，按规定应当开具对应红字发票而未及时开具的，可以先适用免征增值税政策，对应红字发票应当于相关免征增值税政策执行到期后</a:t>
            </a:r>
            <a:r>
              <a:rPr lang="en-US" altLang="zh-CN" sz="2400" dirty="0" smtClean="0"/>
              <a:t>1</a:t>
            </a:r>
            <a:r>
              <a:rPr lang="zh-CN" altLang="zh-CN" sz="2400" dirty="0" smtClean="0"/>
              <a:t>个月内完成开具。</a:t>
            </a:r>
            <a:endParaRPr lang="zh-CN" altLang="zh-CN" sz="2400" dirty="0" smtClean="0"/>
          </a:p>
          <a:p>
            <a:r>
              <a:rPr lang="en-US" altLang="zh-CN" sz="2400" dirty="0" smtClean="0"/>
              <a:t>       </a:t>
            </a:r>
            <a:r>
              <a:rPr lang="zh-CN" altLang="zh-CN" sz="2400" dirty="0" smtClean="0"/>
              <a:t>纳</a:t>
            </a:r>
            <a:r>
              <a:rPr lang="zh-CN" altLang="zh-CN" sz="2400" dirty="0" smtClean="0"/>
              <a:t>税人已将适用免税政策的销售额、销售数量，按照征税销售额、销售数量进行增值税申报的，可以选择更正当期申报或者在下期申报时调整。已征应予免征的增值税税款，可以予以退还或者抵减纳税人以后应缴纳的增值税税款</a:t>
            </a:r>
            <a:r>
              <a:rPr lang="zh-CN" altLang="zh-CN" sz="2400" dirty="0" smtClean="0"/>
              <a:t>。</a:t>
            </a:r>
            <a:endParaRPr lang="zh-CN" altLang="zh-CN" sz="3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cstate="print"/>
          <a:stretch>
            <a:fillRect/>
          </a:stretch>
        </a:blipFill>
        <a:effectLst/>
      </p:bgPr>
    </p:bg>
    <p:spTree>
      <p:nvGrpSpPr>
        <p:cNvPr id="1" name=""/>
        <p:cNvGrpSpPr/>
        <p:nvPr/>
      </p:nvGrpSpPr>
      <p:grpSpPr>
        <a:xfrm>
          <a:off x="0" y="0"/>
          <a:ext cx="0" cy="0"/>
          <a:chOff x="0" y="0"/>
          <a:chExt cx="0" cy="0"/>
        </a:xfrm>
      </p:grpSpPr>
      <p:sp>
        <p:nvSpPr>
          <p:cNvPr id="16" name="矩形 15"/>
          <p:cNvSpPr/>
          <p:nvPr/>
        </p:nvSpPr>
        <p:spPr>
          <a:xfrm>
            <a:off x="3954326" y="1880287"/>
            <a:ext cx="4485640" cy="1554480"/>
          </a:xfrm>
          <a:prstGeom prst="rect">
            <a:avLst/>
          </a:prstGeom>
          <a:noFill/>
        </p:spPr>
        <p:txBody>
          <a:bodyPr wrap="none" rtlCol="0">
            <a:spAutoFit/>
          </a:bodyPr>
          <a:lstStyle/>
          <a:p>
            <a:r>
              <a:rPr lang="en-US" altLang="zh-CN" sz="96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黑体" panose="02010609060101010101" charset="-122"/>
                <a:ea typeface="黑体" panose="02010609060101010101" charset="-122"/>
              </a:rPr>
              <a:t>THANKS!</a:t>
            </a:r>
            <a:endParaRPr lang="en-US" altLang="zh-CN" sz="96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黑体" panose="02010609060101010101" charset="-122"/>
              <a:ea typeface="黑体" panose="02010609060101010101" charset="-122"/>
            </a:endParaRPr>
          </a:p>
        </p:txBody>
      </p:sp>
      <p:sp>
        <p:nvSpPr>
          <p:cNvPr id="17" name="文本框 16"/>
          <p:cNvSpPr txBox="1"/>
          <p:nvPr/>
        </p:nvSpPr>
        <p:spPr>
          <a:xfrm>
            <a:off x="2756168" y="3260707"/>
            <a:ext cx="6881956" cy="651510"/>
          </a:xfrm>
          <a:prstGeom prst="rect">
            <a:avLst/>
          </a:prstGeom>
          <a:noFill/>
        </p:spPr>
        <p:txBody>
          <a:bodyPr wrap="square" rtlCol="0">
            <a:spAutoFit/>
          </a:bodyPr>
          <a:lstStyle/>
          <a:p>
            <a:pPr algn="ctr">
              <a:lnSpc>
                <a:spcPct val="80000"/>
              </a:lnSpc>
            </a:pPr>
            <a:r>
              <a:rPr sz="1400" dirty="0">
                <a:gradFill>
                  <a:gsLst>
                    <a:gs pos="0">
                      <a:srgbClr val="E30000"/>
                    </a:gs>
                    <a:gs pos="100000">
                      <a:srgbClr val="760303"/>
                    </a:gs>
                  </a:gsLst>
                  <a:lin ang="5400000" scaled="0"/>
                </a:gradFill>
                <a:effectLst/>
                <a:latin typeface="微软雅黑" panose="020B0503020204020204" charset="-122"/>
                <a:ea typeface="微软雅黑" panose="020B0503020204020204" charset="-122"/>
              </a:rPr>
              <a:t>Professional custom all kinds of industry ppt template, this work belongs to fly impression design original, do not download after the network communication.</a:t>
            </a:r>
            <a:endParaRPr sz="1400" dirty="0">
              <a:gradFill>
                <a:gsLst>
                  <a:gs pos="0">
                    <a:srgbClr val="E30000"/>
                  </a:gs>
                  <a:gs pos="100000">
                    <a:srgbClr val="760303"/>
                  </a:gs>
                </a:gsLst>
                <a:lin ang="5400000" scaled="0"/>
              </a:gradFill>
              <a:effectLst/>
              <a:latin typeface="微软雅黑" panose="020B0503020204020204" charset="-122"/>
              <a:ea typeface="微软雅黑" panose="020B0503020204020204" charset="-122"/>
            </a:endParaRPr>
          </a:p>
        </p:txBody>
      </p:sp>
    </p:spTree>
  </p:cSld>
  <p:clrMapOvr>
    <a:masterClrMapping/>
  </p:clrMapOvr>
  <p:transition advTm="8564">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250" fill="hold"/>
                                        <p:tgtEl>
                                          <p:spTgt spid="16"/>
                                        </p:tgtEl>
                                        <p:attrNameLst>
                                          <p:attrName>ppt_w</p:attrName>
                                        </p:attrNameLst>
                                      </p:cBhvr>
                                      <p:tavLst>
                                        <p:tav tm="0">
                                          <p:val>
                                            <p:fltVal val="0"/>
                                          </p:val>
                                        </p:tav>
                                        <p:tav tm="100000">
                                          <p:val>
                                            <p:strVal val="#ppt_w"/>
                                          </p:val>
                                        </p:tav>
                                      </p:tavLst>
                                    </p:anim>
                                    <p:anim calcmode="lin" valueType="num">
                                      <p:cBhvr>
                                        <p:cTn id="8" dur="250" fill="hold"/>
                                        <p:tgtEl>
                                          <p:spTgt spid="16"/>
                                        </p:tgtEl>
                                        <p:attrNameLst>
                                          <p:attrName>ppt_h</p:attrName>
                                        </p:attrNameLst>
                                      </p:cBhvr>
                                      <p:tavLst>
                                        <p:tav tm="0">
                                          <p:val>
                                            <p:fltVal val="0"/>
                                          </p:val>
                                        </p:tav>
                                        <p:tav tm="100000">
                                          <p:val>
                                            <p:strVal val="#ppt_h"/>
                                          </p:val>
                                        </p:tav>
                                      </p:tavLst>
                                    </p:anim>
                                    <p:animEffect transition="in" filter="fade">
                                      <p:cBhvr>
                                        <p:cTn id="9" dur="250"/>
                                        <p:tgtEl>
                                          <p:spTgt spid="16"/>
                                        </p:tgtEl>
                                      </p:cBhvr>
                                    </p:animEffect>
                                  </p:childTnLst>
                                </p:cTn>
                              </p:par>
                              <p:par>
                                <p:cTn id="10" presetID="6" presetClass="emph" presetSubtype="0" decel="100000" fill="hold" grpId="1" nodeType="withEffect">
                                  <p:stCondLst>
                                    <p:cond delay="200"/>
                                  </p:stCondLst>
                                  <p:childTnLst>
                                    <p:animScale>
                                      <p:cBhvr>
                                        <p:cTn id="11" dur="250" fill="hold"/>
                                        <p:tgtEl>
                                          <p:spTgt spid="16"/>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16"/>
                                        </p:tgtEl>
                                      </p:cBhvr>
                                      <p:by x="83000" y="83000"/>
                                    </p:animScale>
                                  </p:childTnLst>
                                </p:cTn>
                              </p:par>
                            </p:childTnLst>
                          </p:cTn>
                        </p:par>
                        <p:par>
                          <p:cTn id="14" fill="hold">
                            <p:stCondLst>
                              <p:cond delay="500"/>
                            </p:stCondLst>
                            <p:childTnLst>
                              <p:par>
                                <p:cTn id="15" presetID="53" presetClass="entr" presetSubtype="16"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11"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13" name="TextBox 12"/>
          <p:cNvSpPr txBox="1"/>
          <p:nvPr/>
        </p:nvSpPr>
        <p:spPr>
          <a:xfrm>
            <a:off x="5581600" y="1789153"/>
            <a:ext cx="1028700" cy="922020"/>
          </a:xfrm>
          <a:prstGeom prst="rect">
            <a:avLst/>
          </a:prstGeom>
          <a:noFill/>
        </p:spPr>
        <p:txBody>
          <a:bodyPr wrap="none" rtlCol="0">
            <a:spAutoFit/>
          </a:bodyPr>
          <a:lstStyle/>
          <a:p>
            <a:pPr algn="ctr"/>
            <a:r>
              <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01</a:t>
            </a:r>
            <a:endPar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endParaRPr>
          </a:p>
        </p:txBody>
      </p:sp>
      <p:sp>
        <p:nvSpPr>
          <p:cNvPr id="15" name="标题 1"/>
          <p:cNvSpPr txBox="1"/>
          <p:nvPr/>
        </p:nvSpPr>
        <p:spPr>
          <a:xfrm>
            <a:off x="966215" y="3790665"/>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疫情防控最新税收优惠政策概述</a:t>
            </a:r>
            <a:endPar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16" name="副标题 2"/>
          <p:cNvSpPr txBox="1"/>
          <p:nvPr/>
        </p:nvSpPr>
        <p:spPr>
          <a:xfrm>
            <a:off x="1881095" y="4687573"/>
            <a:ext cx="8532149" cy="38341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endPar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endParaRPr>
          </a:p>
        </p:txBody>
      </p:sp>
      <p:sp>
        <p:nvSpPr>
          <p:cNvPr id="2"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318">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1000"/>
                                        <p:tgtEl>
                                          <p:spTgt spid="10"/>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1000"/>
                                        <p:tgtEl>
                                          <p:spTgt spid="11"/>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fade">
                                      <p:cBhvr>
                                        <p:cTn id="24" dur="500"/>
                                        <p:tgtEl>
                                          <p:spTgt spid="16">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3" grpId="0"/>
      <p:bldP spid="15" grpId="0"/>
      <p:bldP spid="16" grpId="0" build="p"/>
      <p:bldP spid="2"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endParaRPr lang="zh-CN" altLang="en-US" sz="2000" dirty="0">
              <a:latin typeface="微软雅黑" panose="020B0503020204020204" charset="-122"/>
              <a:ea typeface="微软雅黑" panose="020B0503020204020204" charset="-122"/>
            </a:endParaRPr>
          </a:p>
        </p:txBody>
      </p:sp>
      <p:cxnSp>
        <p:nvCxnSpPr>
          <p:cNvPr id="122" name="直接连接符 121"/>
          <p:cNvCxnSpPr/>
          <p:nvPr/>
        </p:nvCxnSpPr>
        <p:spPr>
          <a:xfrm>
            <a:off x="-3236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398554"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4"/>
          <p:cNvSpPr txBox="1"/>
          <p:nvPr/>
        </p:nvSpPr>
        <p:spPr>
          <a:xfrm>
            <a:off x="4892040" y="314960"/>
            <a:ext cx="2379345" cy="468630"/>
          </a:xfrm>
          <a:prstGeom prst="rect">
            <a:avLst/>
          </a:prstGeom>
          <a:solidFill>
            <a:schemeClr val="accent2">
              <a:lumMod val="40000"/>
              <a:lumOff val="60000"/>
            </a:schemeClr>
          </a:solidFill>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2400" b="1" dirty="0" smtClean="0">
                <a:latin typeface="微软雅黑" panose="020B0503020204020204" charset="-122"/>
                <a:ea typeface="微软雅黑" panose="020B0503020204020204" charset="-122"/>
              </a:rPr>
              <a:t>主要内容</a:t>
            </a:r>
            <a:endParaRPr lang="zh-CN" altLang="en-US" sz="2400" b="1" dirty="0">
              <a:latin typeface="微软雅黑" panose="020B0503020204020204" charset="-122"/>
              <a:ea typeface="微软雅黑" panose="020B0503020204020204" charset="-122"/>
            </a:endParaRPr>
          </a:p>
        </p:txBody>
      </p:sp>
      <p:sp>
        <p:nvSpPr>
          <p:cNvPr id="3" name="文本框 2"/>
          <p:cNvSpPr txBox="1"/>
          <p:nvPr/>
        </p:nvSpPr>
        <p:spPr>
          <a:xfrm>
            <a:off x="553085" y="1015365"/>
            <a:ext cx="10381615" cy="646331"/>
          </a:xfrm>
          <a:prstGeom prst="rect">
            <a:avLst/>
          </a:prstGeom>
          <a:noFill/>
        </p:spPr>
        <p:txBody>
          <a:bodyPr wrap="square" rtlCol="0">
            <a:spAutoFit/>
          </a:bodyPr>
          <a:lstStyle/>
          <a:p>
            <a:r>
              <a:rPr lang="zh-CN" altLang="en-US" sz="3600" dirty="0" smtClean="0"/>
              <a:t>主要涉及五类，</a:t>
            </a:r>
            <a:r>
              <a:rPr lang="en-US" altLang="zh-CN" sz="3600" dirty="0" smtClean="0"/>
              <a:t>28</a:t>
            </a:r>
            <a:r>
              <a:rPr lang="zh-CN" altLang="en-US" sz="3600" dirty="0" smtClean="0"/>
              <a:t>项内容</a:t>
            </a:r>
            <a:endParaRPr lang="zh-CN" altLang="en-US" sz="3600" dirty="0"/>
          </a:p>
        </p:txBody>
      </p:sp>
      <p:sp>
        <p:nvSpPr>
          <p:cNvPr id="8" name="竖卷形 7"/>
          <p:cNvSpPr/>
          <p:nvPr/>
        </p:nvSpPr>
        <p:spPr>
          <a:xfrm>
            <a:off x="7717972" y="1701527"/>
            <a:ext cx="3799114" cy="4322445"/>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竖卷形 8"/>
          <p:cNvSpPr/>
          <p:nvPr/>
        </p:nvSpPr>
        <p:spPr>
          <a:xfrm>
            <a:off x="3810000" y="1701529"/>
            <a:ext cx="3298371" cy="4322445"/>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竖卷形 9"/>
          <p:cNvSpPr/>
          <p:nvPr/>
        </p:nvSpPr>
        <p:spPr>
          <a:xfrm>
            <a:off x="238760" y="1657985"/>
            <a:ext cx="3190240" cy="4322445"/>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670139" y="2216183"/>
            <a:ext cx="2334318" cy="2862322"/>
          </a:xfrm>
          <a:prstGeom prst="rect">
            <a:avLst/>
          </a:prstGeom>
        </p:spPr>
        <p:txBody>
          <a:bodyPr wrap="square">
            <a:spAutoFit/>
          </a:bodyPr>
          <a:lstStyle/>
          <a:p>
            <a:r>
              <a:rPr lang="zh-CN" altLang="zh-CN" b="1" dirty="0" smtClean="0"/>
              <a:t>一、支持防护救治</a:t>
            </a:r>
            <a:endParaRPr lang="zh-CN" altLang="zh-CN" dirty="0" smtClean="0"/>
          </a:p>
          <a:p>
            <a:r>
              <a:rPr lang="en-US" altLang="zh-CN" dirty="0" smtClean="0"/>
              <a:t>1.</a:t>
            </a:r>
            <a:r>
              <a:rPr lang="zh-CN" altLang="zh-CN" dirty="0" smtClean="0"/>
              <a:t>取得政府规定标准的疫情防治临时性工作补助和奖金免征个人所得税；</a:t>
            </a:r>
            <a:endParaRPr lang="zh-CN" altLang="zh-CN" dirty="0" smtClean="0"/>
          </a:p>
          <a:p>
            <a:r>
              <a:rPr lang="en-US" altLang="zh-CN" dirty="0" smtClean="0"/>
              <a:t>2.</a:t>
            </a:r>
            <a:r>
              <a:rPr lang="zh-CN" altLang="zh-CN" dirty="0" smtClean="0"/>
              <a:t>个人取得单位发放的预防新型冠状病毒感染肺炎的医药防护用品等免征个人所得税。</a:t>
            </a:r>
            <a:endParaRPr lang="zh-CN" altLang="zh-CN" dirty="0"/>
          </a:p>
        </p:txBody>
      </p:sp>
      <p:sp>
        <p:nvSpPr>
          <p:cNvPr id="5" name="矩形 4"/>
          <p:cNvSpPr/>
          <p:nvPr/>
        </p:nvSpPr>
        <p:spPr>
          <a:xfrm>
            <a:off x="4234543" y="2039174"/>
            <a:ext cx="2405743" cy="4031873"/>
          </a:xfrm>
          <a:prstGeom prst="rect">
            <a:avLst/>
          </a:prstGeom>
        </p:spPr>
        <p:txBody>
          <a:bodyPr wrap="square">
            <a:spAutoFit/>
          </a:bodyPr>
          <a:lstStyle/>
          <a:p>
            <a:r>
              <a:rPr lang="zh-CN" altLang="zh-CN" b="1" dirty="0" smtClean="0"/>
              <a:t>二、支持物资供应</a:t>
            </a:r>
            <a:endParaRPr lang="zh-CN" altLang="zh-CN" dirty="0" smtClean="0"/>
          </a:p>
          <a:p>
            <a:r>
              <a:rPr lang="en-US" altLang="zh-CN" sz="1400" dirty="0" smtClean="0"/>
              <a:t>3.</a:t>
            </a:r>
            <a:r>
              <a:rPr lang="zh-CN" altLang="zh-CN" sz="1400" dirty="0" smtClean="0"/>
              <a:t>对疫情防控重点保障物资生产企业全额退还增值税增量留抵税额；</a:t>
            </a:r>
            <a:endParaRPr lang="zh-CN" altLang="zh-CN" sz="1400" dirty="0" smtClean="0"/>
          </a:p>
          <a:p>
            <a:r>
              <a:rPr lang="en-US" altLang="zh-CN" sz="1400" dirty="0" smtClean="0"/>
              <a:t>4.</a:t>
            </a:r>
            <a:r>
              <a:rPr lang="zh-CN" altLang="zh-CN" sz="1400" dirty="0" smtClean="0"/>
              <a:t>纳税人提供疫情防控重点保障物资运输收入免征增值税；</a:t>
            </a:r>
            <a:endParaRPr lang="zh-CN" altLang="zh-CN" sz="1400" dirty="0" smtClean="0"/>
          </a:p>
          <a:p>
            <a:r>
              <a:rPr lang="en-US" altLang="zh-CN" sz="1400" dirty="0" smtClean="0"/>
              <a:t>5.</a:t>
            </a:r>
            <a:r>
              <a:rPr lang="zh-CN" altLang="zh-CN" sz="1400" dirty="0" smtClean="0"/>
              <a:t>纳税人提供公共交通运输服务、生活服务及居民必需生活物资快递收派服务收入免征增值税；</a:t>
            </a:r>
            <a:endParaRPr lang="zh-CN" altLang="zh-CN" sz="1400" dirty="0" smtClean="0"/>
          </a:p>
          <a:p>
            <a:r>
              <a:rPr lang="en-US" altLang="zh-CN" sz="1400" dirty="0" smtClean="0"/>
              <a:t>6.</a:t>
            </a:r>
            <a:r>
              <a:rPr lang="zh-CN" altLang="zh-CN" sz="1400" dirty="0" smtClean="0"/>
              <a:t>对疫情防控重点保障物资生产企业扩大产能购置设备允许企业所得税税前一次性扣除；</a:t>
            </a:r>
            <a:endParaRPr lang="zh-CN" altLang="zh-CN" sz="1400" dirty="0" smtClean="0"/>
          </a:p>
          <a:p>
            <a:r>
              <a:rPr lang="en-US" altLang="zh-CN" sz="1400" dirty="0" smtClean="0"/>
              <a:t>7.</a:t>
            </a:r>
            <a:r>
              <a:rPr lang="zh-CN" altLang="zh-CN" sz="1400" dirty="0" smtClean="0"/>
              <a:t>对卫生健康主管部门组织进口的直接用于防控疫情物资免征关税。</a:t>
            </a:r>
            <a:endParaRPr lang="zh-CN" altLang="zh-CN" sz="1400" dirty="0"/>
          </a:p>
        </p:txBody>
      </p:sp>
      <p:sp>
        <p:nvSpPr>
          <p:cNvPr id="71681" name="Rectangle 1"/>
          <p:cNvSpPr>
            <a:spLocks noChangeArrowheads="1"/>
          </p:cNvSpPr>
          <p:nvPr/>
        </p:nvSpPr>
        <p:spPr bwMode="auto">
          <a:xfrm>
            <a:off x="8534400" y="2188240"/>
            <a:ext cx="2460171" cy="3754874"/>
          </a:xfrm>
          <a:prstGeom prst="rect">
            <a:avLst/>
          </a:prstGeom>
          <a:noFill/>
          <a:ln w="9525">
            <a:noFill/>
            <a:miter lim="800000"/>
          </a:ln>
          <a:effectLst/>
        </p:spPr>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1400" b="1"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三、鼓励公益捐赠</a:t>
            </a:r>
            <a:endParaRPr kumimoji="0" lang="zh-CN"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8.</a:t>
            </a:r>
            <a:r>
              <a:rPr kumimoji="0" lang="zh-CN" altLang="en-US"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通过公益性社会组织或县级以上人民政府及其部门等国家机关捐赠应对疫情的现金和物品允许企业所得税或个人所得税税前全额扣除；</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9.</a:t>
            </a:r>
            <a:r>
              <a:rPr kumimoji="0" lang="zh-CN" altLang="en-US"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直接向承担疫情防治任务的医院捐赠应对疫情物品允许企业所得税或个人所得税税前全额扣除；</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10.</a:t>
            </a:r>
            <a:r>
              <a:rPr kumimoji="0" lang="zh-CN" altLang="en-US"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无偿捐赠应对疫情的货物免征增值税、消费税、城市维护建设税、教育费附加、地方教育附加；</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a:p>
            <a:pPr marL="0" marR="0" lvl="0" indent="304800" algn="l" defTabSz="914400" rtl="0" eaLnBrk="0" fontAlgn="base" latinLnBrk="0" hangingPunct="0">
              <a:lnSpc>
                <a:spcPct val="100000"/>
              </a:lnSpc>
              <a:spcBef>
                <a:spcPct val="0"/>
              </a:spcBef>
              <a:spcAft>
                <a:spcPct val="0"/>
              </a:spcAft>
              <a:buClrTx/>
              <a:buSzTx/>
              <a:buFontTx/>
              <a:buNone/>
            </a:pPr>
            <a:r>
              <a:rPr kumimoji="0" lang="en-US" altLang="zh-CN"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11.</a:t>
            </a:r>
            <a:r>
              <a:rPr kumimoji="0" lang="zh-CN" altLang="en-US" sz="1400" b="0" i="0" u="none" strike="noStrike" cap="none" normalizeH="0" baseline="0" dirty="0" smtClean="0">
                <a:ln>
                  <a:noFill/>
                </a:ln>
                <a:solidFill>
                  <a:srgbClr val="333333"/>
                </a:solidFill>
                <a:effectLst/>
                <a:latin typeface="Tahoma" panose="020B0604030504040204" pitchFamily="34" charset="0"/>
                <a:ea typeface="微软雅黑" panose="020B0503020204020204" charset="-122"/>
                <a:cs typeface="宋体" panose="02010600030101010101" pitchFamily="2" charset="-122"/>
              </a:rPr>
              <a:t>扩大捐赠免税进口物资范围。</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advTm="11887">
    <p:blinds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标题 4"/>
          <p:cNvSpPr txBox="1"/>
          <p:nvPr/>
        </p:nvSpPr>
        <p:spPr>
          <a:xfrm>
            <a:off x="5267960" y="300990"/>
            <a:ext cx="1878330" cy="468630"/>
          </a:xfrm>
          <a:prstGeom prst="rect">
            <a:avLst/>
          </a:prstGeom>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000" dirty="0">
                <a:latin typeface="微软雅黑" panose="020B0503020204020204" charset="-122"/>
                <a:ea typeface="微软雅黑" panose="020B0503020204020204" charset="-122"/>
              </a:rPr>
              <a:t>此处添加名称</a:t>
            </a:r>
            <a:endParaRPr lang="zh-CN" altLang="en-US" sz="2000" dirty="0">
              <a:latin typeface="微软雅黑" panose="020B0503020204020204" charset="-122"/>
              <a:ea typeface="微软雅黑" panose="020B0503020204020204" charset="-122"/>
            </a:endParaRPr>
          </a:p>
        </p:txBody>
      </p:sp>
      <p:cxnSp>
        <p:nvCxnSpPr>
          <p:cNvPr id="122" name="直接连接符 121"/>
          <p:cNvCxnSpPr/>
          <p:nvPr/>
        </p:nvCxnSpPr>
        <p:spPr>
          <a:xfrm>
            <a:off x="-323686" y="549146"/>
            <a:ext cx="5088651"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92" name="直接连接符 91"/>
          <p:cNvCxnSpPr/>
          <p:nvPr/>
        </p:nvCxnSpPr>
        <p:spPr>
          <a:xfrm>
            <a:off x="7398554" y="549146"/>
            <a:ext cx="5111740" cy="0"/>
          </a:xfrm>
          <a:prstGeom prst="line">
            <a:avLst/>
          </a:prstGeom>
          <a:ln>
            <a:solidFill>
              <a:schemeClr val="tx1"/>
            </a:solidFill>
            <a:prstDash val="dash"/>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 name="标题 4"/>
          <p:cNvSpPr txBox="1"/>
          <p:nvPr/>
        </p:nvSpPr>
        <p:spPr>
          <a:xfrm>
            <a:off x="4892040" y="314960"/>
            <a:ext cx="2379345" cy="468630"/>
          </a:xfrm>
          <a:prstGeom prst="rect">
            <a:avLst/>
          </a:prstGeom>
          <a:solidFill>
            <a:schemeClr val="accent2">
              <a:lumMod val="40000"/>
              <a:lumOff val="60000"/>
            </a:schemeClr>
          </a:solidFill>
        </p:spPr>
        <p:txBody>
          <a:bodyPr vert="horz" lIns="91425" tIns="45712" rIns="91425" bIns="45712"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zh-CN" altLang="en-US" sz="2400" b="1" dirty="0" smtClean="0">
                <a:latin typeface="微软雅黑" panose="020B0503020204020204" charset="-122"/>
                <a:ea typeface="微软雅黑" panose="020B0503020204020204" charset="-122"/>
              </a:rPr>
              <a:t>主要内容</a:t>
            </a:r>
            <a:endParaRPr lang="zh-CN" altLang="en-US" sz="2400" b="1" dirty="0">
              <a:latin typeface="微软雅黑" panose="020B0503020204020204" charset="-122"/>
              <a:ea typeface="微软雅黑" panose="020B0503020204020204" charset="-122"/>
            </a:endParaRPr>
          </a:p>
        </p:txBody>
      </p:sp>
      <p:sp>
        <p:nvSpPr>
          <p:cNvPr id="3" name="文本框 2"/>
          <p:cNvSpPr txBox="1"/>
          <p:nvPr/>
        </p:nvSpPr>
        <p:spPr>
          <a:xfrm>
            <a:off x="553085" y="1015365"/>
            <a:ext cx="10381615" cy="369332"/>
          </a:xfrm>
          <a:prstGeom prst="rect">
            <a:avLst/>
          </a:prstGeom>
          <a:noFill/>
        </p:spPr>
        <p:txBody>
          <a:bodyPr wrap="square" rtlCol="0">
            <a:spAutoFit/>
          </a:bodyPr>
          <a:lstStyle/>
          <a:p>
            <a:r>
              <a:rPr lang="zh-CN" altLang="en-US" dirty="0" smtClean="0"/>
              <a:t>主要涉及五类，</a:t>
            </a:r>
            <a:r>
              <a:rPr lang="en-US" altLang="zh-CN" dirty="0" smtClean="0"/>
              <a:t>28</a:t>
            </a:r>
            <a:r>
              <a:rPr lang="zh-CN" altLang="en-US" dirty="0" smtClean="0"/>
              <a:t>项内容</a:t>
            </a:r>
            <a:endParaRPr lang="zh-CN" altLang="en-US" dirty="0"/>
          </a:p>
        </p:txBody>
      </p:sp>
      <p:sp>
        <p:nvSpPr>
          <p:cNvPr id="7" name="竖卷形 6"/>
          <p:cNvSpPr/>
          <p:nvPr/>
        </p:nvSpPr>
        <p:spPr>
          <a:xfrm>
            <a:off x="6437086" y="1690642"/>
            <a:ext cx="4165600" cy="4322445"/>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竖卷形 7"/>
          <p:cNvSpPr/>
          <p:nvPr/>
        </p:nvSpPr>
        <p:spPr>
          <a:xfrm>
            <a:off x="902426" y="1621972"/>
            <a:ext cx="4649288" cy="4532630"/>
          </a:xfrm>
          <a:prstGeom prst="vertic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1676400" y="2227069"/>
            <a:ext cx="3352801" cy="3924151"/>
          </a:xfrm>
          <a:prstGeom prst="rect">
            <a:avLst/>
          </a:prstGeom>
        </p:spPr>
        <p:txBody>
          <a:bodyPr wrap="square">
            <a:spAutoFit/>
          </a:bodyPr>
          <a:lstStyle/>
          <a:p>
            <a:r>
              <a:rPr lang="zh-CN" altLang="zh-CN" b="1" dirty="0" smtClean="0"/>
              <a:t>四、支持复工复产</a:t>
            </a:r>
            <a:endParaRPr lang="zh-CN" altLang="zh-CN" dirty="0" smtClean="0"/>
          </a:p>
          <a:p>
            <a:r>
              <a:rPr lang="en-US" altLang="zh-CN" sz="1050" dirty="0" smtClean="0"/>
              <a:t>12.</a:t>
            </a:r>
            <a:r>
              <a:rPr lang="zh-CN" altLang="zh-CN" sz="1050" dirty="0" smtClean="0"/>
              <a:t>受疫情影响较大的困难行业企业</a:t>
            </a:r>
            <a:r>
              <a:rPr lang="en-US" altLang="zh-CN" sz="1050" dirty="0" smtClean="0"/>
              <a:t>2020</a:t>
            </a:r>
            <a:r>
              <a:rPr lang="zh-CN" altLang="zh-CN" sz="1050" dirty="0" smtClean="0"/>
              <a:t>年度发生的亏损最长结转年限延长至</a:t>
            </a:r>
            <a:r>
              <a:rPr lang="en-US" altLang="zh-CN" sz="1050" dirty="0" smtClean="0"/>
              <a:t>8</a:t>
            </a:r>
            <a:r>
              <a:rPr lang="zh-CN" altLang="zh-CN" sz="1050" dirty="0" smtClean="0"/>
              <a:t>年；</a:t>
            </a:r>
            <a:endParaRPr lang="zh-CN" altLang="zh-CN" sz="1050" dirty="0" smtClean="0"/>
          </a:p>
          <a:p>
            <a:r>
              <a:rPr lang="en-US" altLang="zh-CN" sz="1050" dirty="0" smtClean="0"/>
              <a:t>13.</a:t>
            </a:r>
            <a:r>
              <a:rPr lang="zh-CN" altLang="zh-CN" sz="1050" dirty="0" smtClean="0"/>
              <a:t>阶段性减免增值税小规模纳税人增值税；</a:t>
            </a:r>
            <a:endParaRPr lang="zh-CN" altLang="zh-CN" sz="1050" dirty="0" smtClean="0"/>
          </a:p>
          <a:p>
            <a:r>
              <a:rPr lang="en-US" altLang="zh-CN" sz="1050" dirty="0" smtClean="0"/>
              <a:t>14.</a:t>
            </a:r>
            <a:r>
              <a:rPr lang="zh-CN" altLang="zh-CN" sz="1050" dirty="0" smtClean="0"/>
              <a:t>延续实施支持小微企业、个体工商户和农户普惠金融有关税收优惠政策；</a:t>
            </a:r>
            <a:endParaRPr lang="zh-CN" altLang="zh-CN" sz="1050" dirty="0" smtClean="0"/>
          </a:p>
          <a:p>
            <a:r>
              <a:rPr lang="en-US" altLang="zh-CN" sz="1050" dirty="0" smtClean="0"/>
              <a:t>15.</a:t>
            </a:r>
            <a:r>
              <a:rPr lang="zh-CN" altLang="zh-CN" sz="1050" dirty="0" smtClean="0"/>
              <a:t>阶段性减免企业养老、失业、工伤保险单位缴费；</a:t>
            </a:r>
            <a:endParaRPr lang="zh-CN" altLang="zh-CN" sz="1050" dirty="0" smtClean="0"/>
          </a:p>
          <a:p>
            <a:r>
              <a:rPr lang="en-US" altLang="zh-CN" sz="1050" dirty="0" smtClean="0"/>
              <a:t>16.</a:t>
            </a:r>
            <a:r>
              <a:rPr lang="zh-CN" altLang="zh-CN" sz="1050" dirty="0" smtClean="0"/>
              <a:t>阶段性减免以单位方式参保的有雇工的个体工商户职工养老、失业、工伤保险；</a:t>
            </a:r>
            <a:endParaRPr lang="zh-CN" altLang="zh-CN" sz="1050" dirty="0" smtClean="0"/>
          </a:p>
          <a:p>
            <a:r>
              <a:rPr lang="en-US" altLang="zh-CN" sz="1050" dirty="0" smtClean="0"/>
              <a:t>17.</a:t>
            </a:r>
            <a:r>
              <a:rPr lang="zh-CN" altLang="zh-CN" sz="1050" dirty="0" smtClean="0"/>
              <a:t>阶段性减征职工基本医疗保险单位缴费；</a:t>
            </a:r>
            <a:endParaRPr lang="zh-CN" altLang="zh-CN" sz="1050" dirty="0" smtClean="0"/>
          </a:p>
          <a:p>
            <a:r>
              <a:rPr lang="en-US" altLang="zh-CN" sz="1050" dirty="0" smtClean="0"/>
              <a:t>18.2020</a:t>
            </a:r>
            <a:r>
              <a:rPr lang="zh-CN" altLang="zh-CN" sz="1050" dirty="0" smtClean="0"/>
              <a:t>年社会保险个人缴费基数下限可继续执行</a:t>
            </a:r>
            <a:r>
              <a:rPr lang="en-US" altLang="zh-CN" sz="1050" dirty="0" smtClean="0"/>
              <a:t>2019</a:t>
            </a:r>
            <a:r>
              <a:rPr lang="zh-CN" altLang="zh-CN" sz="1050" dirty="0" smtClean="0"/>
              <a:t>年个人缴费基数下限标准；</a:t>
            </a:r>
            <a:endParaRPr lang="zh-CN" altLang="zh-CN" sz="1050" dirty="0" smtClean="0"/>
          </a:p>
          <a:p>
            <a:r>
              <a:rPr lang="en-US" altLang="zh-CN" sz="1050" dirty="0" smtClean="0"/>
              <a:t>19.</a:t>
            </a:r>
            <a:r>
              <a:rPr lang="zh-CN" altLang="zh-CN" sz="1050" dirty="0" smtClean="0"/>
              <a:t>以个人身份参加企业职工基本养老保险的个体工商户和各类灵活就业人员</a:t>
            </a:r>
            <a:r>
              <a:rPr lang="en-US" altLang="zh-CN" sz="1050" dirty="0" smtClean="0"/>
              <a:t>2020</a:t>
            </a:r>
            <a:r>
              <a:rPr lang="zh-CN" altLang="zh-CN" sz="1050" dirty="0" smtClean="0"/>
              <a:t>年可自愿暂缓缴费；</a:t>
            </a:r>
            <a:endParaRPr lang="zh-CN" altLang="zh-CN" sz="1050" dirty="0" smtClean="0"/>
          </a:p>
          <a:p>
            <a:r>
              <a:rPr lang="en-US" altLang="zh-CN" sz="1050" dirty="0" smtClean="0"/>
              <a:t>20.</a:t>
            </a:r>
            <a:r>
              <a:rPr lang="zh-CN" altLang="zh-CN" sz="1050" dirty="0" smtClean="0"/>
              <a:t>出租人减免服务业小微企业和个体工商户房屋租金可按规定享受房产税、城镇土地使用税减免优惠；</a:t>
            </a:r>
            <a:endParaRPr lang="zh-CN" altLang="zh-CN" sz="1050" dirty="0" smtClean="0"/>
          </a:p>
          <a:p>
            <a:r>
              <a:rPr lang="en-US" altLang="zh-CN" sz="1050" dirty="0" smtClean="0"/>
              <a:t>21.</a:t>
            </a:r>
            <a:r>
              <a:rPr lang="zh-CN" altLang="zh-CN" sz="1050" dirty="0" smtClean="0"/>
              <a:t>小型微利企业和个体工商户延缓缴纳</a:t>
            </a:r>
            <a:r>
              <a:rPr lang="en-US" altLang="zh-CN" sz="1050" dirty="0" smtClean="0"/>
              <a:t>2020</a:t>
            </a:r>
            <a:r>
              <a:rPr lang="zh-CN" altLang="zh-CN" sz="1050" dirty="0" smtClean="0"/>
              <a:t>年所得税；</a:t>
            </a:r>
            <a:endParaRPr lang="zh-CN" altLang="zh-CN" sz="1050" dirty="0" smtClean="0"/>
          </a:p>
          <a:p>
            <a:r>
              <a:rPr lang="en-US" altLang="zh-CN" sz="1050" dirty="0" smtClean="0"/>
              <a:t>22.</a:t>
            </a:r>
            <a:r>
              <a:rPr lang="zh-CN" altLang="zh-CN" sz="1050" dirty="0" smtClean="0"/>
              <a:t>物流企业大宗商品仓储设施用地减半征收城镇土地使用税；</a:t>
            </a:r>
            <a:endParaRPr lang="zh-CN" altLang="zh-CN" sz="1050" dirty="0" smtClean="0"/>
          </a:p>
          <a:p>
            <a:r>
              <a:rPr lang="en-US" altLang="zh-CN" sz="1050" dirty="0" smtClean="0"/>
              <a:t>23.</a:t>
            </a:r>
            <a:r>
              <a:rPr lang="zh-CN" altLang="zh-CN" sz="1050" dirty="0" smtClean="0"/>
              <a:t>电影放映服务免征增值税；</a:t>
            </a:r>
            <a:endParaRPr lang="zh-CN" altLang="zh-CN" sz="1050" dirty="0" smtClean="0"/>
          </a:p>
          <a:p>
            <a:r>
              <a:rPr lang="en-US" altLang="zh-CN" sz="1050" dirty="0" smtClean="0"/>
              <a:t>24.</a:t>
            </a:r>
            <a:r>
              <a:rPr lang="zh-CN" altLang="zh-CN" sz="1050" dirty="0" smtClean="0"/>
              <a:t>电影行业企业</a:t>
            </a:r>
            <a:r>
              <a:rPr lang="en-US" altLang="zh-CN" sz="1050" dirty="0" smtClean="0"/>
              <a:t>2020</a:t>
            </a:r>
            <a:r>
              <a:rPr lang="zh-CN" altLang="zh-CN" sz="1050" dirty="0" smtClean="0"/>
              <a:t>年度发生的亏损最长结转年限延长至</a:t>
            </a:r>
            <a:r>
              <a:rPr lang="en-US" altLang="zh-CN" sz="1050" dirty="0" smtClean="0"/>
              <a:t>8</a:t>
            </a:r>
            <a:r>
              <a:rPr lang="zh-CN" altLang="zh-CN" sz="1050" dirty="0" smtClean="0"/>
              <a:t>年；</a:t>
            </a:r>
            <a:endParaRPr lang="zh-CN" altLang="zh-CN" sz="1050" dirty="0" smtClean="0"/>
          </a:p>
          <a:p>
            <a:r>
              <a:rPr lang="en-US" altLang="zh-CN" sz="1050" dirty="0" smtClean="0"/>
              <a:t>25.</a:t>
            </a:r>
            <a:r>
              <a:rPr lang="zh-CN" altLang="zh-CN" sz="1050" dirty="0" smtClean="0"/>
              <a:t>免征文化事业建设费。</a:t>
            </a:r>
            <a:endParaRPr lang="zh-CN" altLang="zh-CN" sz="1050" dirty="0"/>
          </a:p>
        </p:txBody>
      </p:sp>
      <p:sp>
        <p:nvSpPr>
          <p:cNvPr id="11" name="矩形 10"/>
          <p:cNvSpPr/>
          <p:nvPr/>
        </p:nvSpPr>
        <p:spPr>
          <a:xfrm>
            <a:off x="7334411" y="2230789"/>
            <a:ext cx="2626018" cy="2031325"/>
          </a:xfrm>
          <a:prstGeom prst="rect">
            <a:avLst/>
          </a:prstGeom>
        </p:spPr>
        <p:txBody>
          <a:bodyPr wrap="square">
            <a:spAutoFit/>
          </a:bodyPr>
          <a:lstStyle/>
          <a:p>
            <a:r>
              <a:rPr lang="zh-CN" altLang="zh-CN" b="1" dirty="0" smtClean="0"/>
              <a:t>五、稳外贸扩内需</a:t>
            </a:r>
            <a:endParaRPr lang="zh-CN" altLang="zh-CN" dirty="0" smtClean="0"/>
          </a:p>
          <a:p>
            <a:r>
              <a:rPr lang="en-US" altLang="zh-CN" dirty="0" smtClean="0"/>
              <a:t>26.</a:t>
            </a:r>
            <a:r>
              <a:rPr lang="zh-CN" altLang="zh-CN" dirty="0" smtClean="0"/>
              <a:t>提高部分产品出口退税率；</a:t>
            </a:r>
            <a:endParaRPr lang="zh-CN" altLang="zh-CN" dirty="0" smtClean="0"/>
          </a:p>
          <a:p>
            <a:r>
              <a:rPr lang="en-US" altLang="zh-CN" dirty="0" smtClean="0"/>
              <a:t>27.</a:t>
            </a:r>
            <a:r>
              <a:rPr lang="zh-CN" altLang="zh-CN" dirty="0" smtClean="0"/>
              <a:t>二手车经销企业销售旧车减征增值税；</a:t>
            </a:r>
            <a:endParaRPr lang="zh-CN" altLang="zh-CN" dirty="0" smtClean="0"/>
          </a:p>
          <a:p>
            <a:r>
              <a:rPr lang="en-US" altLang="zh-CN" dirty="0" smtClean="0"/>
              <a:t>28.</a:t>
            </a:r>
            <a:r>
              <a:rPr lang="zh-CN" altLang="zh-CN" dirty="0" smtClean="0"/>
              <a:t>延续实施新能源汽车免征车辆购置税政策</a:t>
            </a:r>
            <a:endParaRPr lang="zh-CN" altLang="zh-CN" dirty="0"/>
          </a:p>
        </p:txBody>
      </p:sp>
    </p:spTree>
  </p:cSld>
  <p:clrMapOvr>
    <a:masterClrMapping/>
  </p:clrMapOvr>
  <p:transition advTm="11887">
    <p:blinds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Freeform 5"/>
          <p:cNvSpPr/>
          <p:nvPr/>
        </p:nvSpPr>
        <p:spPr bwMode="auto">
          <a:xfrm rot="1801673">
            <a:off x="4744449" y="945377"/>
            <a:ext cx="2704058" cy="247939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a:outerShdw blurRad="381000" dir="18900000" sy="23000" kx="-1200000" algn="bl" rotWithShape="0">
              <a:prstClr val="black">
                <a:alpha val="20000"/>
              </a:prstClr>
            </a:outerShdw>
          </a:effectLst>
        </p:spPr>
        <p:txBody>
          <a:bodyPr vert="horz" wrap="square" lIns="91427" tIns="45713" rIns="91427" bIns="45713" numCol="1" anchor="t" anchorCtr="0" compatLnSpc="1"/>
          <a:lstStyle/>
          <a:p>
            <a:endParaRPr lang="zh-CN" altLang="en-US">
              <a:solidFill>
                <a:schemeClr val="bg1"/>
              </a:solidFill>
            </a:endParaRPr>
          </a:p>
        </p:txBody>
      </p:sp>
      <p:sp>
        <p:nvSpPr>
          <p:cNvPr id="89" name="Freeform 5"/>
          <p:cNvSpPr/>
          <p:nvPr/>
        </p:nvSpPr>
        <p:spPr bwMode="auto">
          <a:xfrm rot="1801673">
            <a:off x="4842345" y="1054807"/>
            <a:ext cx="2507212" cy="226053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
        <p:nvSpPr>
          <p:cNvPr id="90" name="TextBox 12"/>
          <p:cNvSpPr txBox="1"/>
          <p:nvPr/>
        </p:nvSpPr>
        <p:spPr>
          <a:xfrm>
            <a:off x="5581600" y="1789153"/>
            <a:ext cx="1028700" cy="972820"/>
          </a:xfrm>
          <a:prstGeom prst="rect">
            <a:avLst/>
          </a:prstGeom>
          <a:noFill/>
        </p:spPr>
        <p:txBody>
          <a:bodyPr wrap="none" rtlCol="0">
            <a:spAutoFit/>
          </a:bodyPr>
          <a:lstStyle/>
          <a:p>
            <a:pPr algn="ctr"/>
            <a:r>
              <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rPr>
              <a:t>02</a:t>
            </a:r>
            <a:endParaRPr lang="en-US" altLang="zh-CN" sz="5400" b="1" dirty="0" smtClean="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cs typeface="Arial Unicode MS" panose="020B0604020202020204" pitchFamily="34" charset="-122"/>
              <a:sym typeface="微软雅黑" panose="020B0503020204020204" charset="-122"/>
            </a:endParaRPr>
          </a:p>
        </p:txBody>
      </p:sp>
      <p:sp>
        <p:nvSpPr>
          <p:cNvPr id="91" name="标题 1"/>
          <p:cNvSpPr txBox="1"/>
          <p:nvPr/>
        </p:nvSpPr>
        <p:spPr>
          <a:xfrm>
            <a:off x="981455" y="3773520"/>
            <a:ext cx="10360468" cy="146982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重点事项讲解</a:t>
            </a:r>
            <a:endParaRPr lang="zh-CN" altLang="en-US" sz="5400" b="1" dirty="0">
              <a:gradFill>
                <a:gsLst>
                  <a:gs pos="0">
                    <a:srgbClr val="E30000"/>
                  </a:gs>
                  <a:gs pos="100000">
                    <a:srgbClr val="760303"/>
                  </a:gs>
                </a:gsLst>
                <a:lin ang="54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sp>
        <p:nvSpPr>
          <p:cNvPr id="92" name="副标题 2"/>
          <p:cNvSpPr txBox="1"/>
          <p:nvPr/>
        </p:nvSpPr>
        <p:spPr>
          <a:xfrm>
            <a:off x="1881095" y="4687573"/>
            <a:ext cx="8532149" cy="38341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endPar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endParaRPr>
          </a:p>
        </p:txBody>
      </p:sp>
      <p:sp>
        <p:nvSpPr>
          <p:cNvPr id="93" name="Freeform 5"/>
          <p:cNvSpPr/>
          <p:nvPr/>
        </p:nvSpPr>
        <p:spPr bwMode="auto">
          <a:xfrm rot="1801673">
            <a:off x="5015959" y="1211433"/>
            <a:ext cx="2159981" cy="194728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9525" cap="flat">
            <a:solidFill>
              <a:srgbClr val="C00000"/>
            </a:solidFill>
            <a:prstDash val="solid"/>
            <a:miter lim="800000"/>
          </a:ln>
          <a:effectLst/>
        </p:spPr>
        <p:txBody>
          <a:bodyPr vert="horz" wrap="square" lIns="91427" tIns="45713" rIns="91427" bIns="45713" numCol="1" anchor="t" anchorCtr="0" compatLnSpc="1"/>
          <a:lstStyle/>
          <a:p>
            <a:endParaRPr lang="zh-CN" altLang="en-US">
              <a:solidFill>
                <a:schemeClr val="bg1">
                  <a:lumMod val="95000"/>
                </a:schemeClr>
              </a:solidFill>
            </a:endParaRPr>
          </a:p>
        </p:txBody>
      </p:sp>
    </p:spTree>
  </p:cSld>
  <p:clrMapOvr>
    <a:masterClrMapping/>
  </p:clrMapOvr>
  <p:transition advTm="603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750"/>
                                  </p:stCondLst>
                                  <p:childTnLst>
                                    <p:set>
                                      <p:cBhvr>
                                        <p:cTn id="6" dur="1" fill="hold">
                                          <p:stCondLst>
                                            <p:cond delay="0"/>
                                          </p:stCondLst>
                                        </p:cTn>
                                        <p:tgtEl>
                                          <p:spTgt spid="88"/>
                                        </p:tgtEl>
                                        <p:attrNameLst>
                                          <p:attrName>style.visibility</p:attrName>
                                        </p:attrNameLst>
                                      </p:cBhvr>
                                      <p:to>
                                        <p:strVal val="visible"/>
                                      </p:to>
                                    </p:set>
                                    <p:animEffect transition="in" filter="wipe(down)">
                                      <p:cBhvr>
                                        <p:cTn id="7" dur="1000"/>
                                        <p:tgtEl>
                                          <p:spTgt spid="88"/>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89"/>
                                        </p:tgtEl>
                                        <p:attrNameLst>
                                          <p:attrName>style.visibility</p:attrName>
                                        </p:attrNameLst>
                                      </p:cBhvr>
                                      <p:to>
                                        <p:strVal val="visible"/>
                                      </p:to>
                                    </p:set>
                                    <p:animEffect transition="in" filter="wipe(up)">
                                      <p:cBhvr>
                                        <p:cTn id="10" dur="1000"/>
                                        <p:tgtEl>
                                          <p:spTgt spid="89"/>
                                        </p:tgtEl>
                                      </p:cBhvr>
                                    </p:animEffect>
                                  </p:childTnLst>
                                </p:cTn>
                              </p:par>
                            </p:childTnLst>
                          </p:cTn>
                        </p:par>
                        <p:par>
                          <p:cTn id="11" fill="hold">
                            <p:stCondLst>
                              <p:cond delay="1750"/>
                            </p:stCondLst>
                            <p:childTnLst>
                              <p:par>
                                <p:cTn id="12" presetID="10" presetClass="entr" presetSubtype="0" fill="hold" grpId="0" nodeType="afterEffect">
                                  <p:stCondLst>
                                    <p:cond delay="0"/>
                                  </p:stCondLst>
                                  <p:childTnLst>
                                    <p:set>
                                      <p:cBhvr>
                                        <p:cTn id="13" dur="1" fill="hold">
                                          <p:stCondLst>
                                            <p:cond delay="0"/>
                                          </p:stCondLst>
                                        </p:cTn>
                                        <p:tgtEl>
                                          <p:spTgt spid="90"/>
                                        </p:tgtEl>
                                        <p:attrNameLst>
                                          <p:attrName>style.visibility</p:attrName>
                                        </p:attrNameLst>
                                      </p:cBhvr>
                                      <p:to>
                                        <p:strVal val="visible"/>
                                      </p:to>
                                    </p:set>
                                    <p:animEffect transition="in" filter="fade">
                                      <p:cBhvr>
                                        <p:cTn id="14" dur="500"/>
                                        <p:tgtEl>
                                          <p:spTgt spid="90"/>
                                        </p:tgtEl>
                                      </p:cBhvr>
                                    </p:animEffect>
                                  </p:childTnLst>
                                </p:cTn>
                              </p:par>
                            </p:childTnLst>
                          </p:cTn>
                        </p:par>
                        <p:par>
                          <p:cTn id="15" fill="hold">
                            <p:stCondLst>
                              <p:cond delay="2250"/>
                            </p:stCondLst>
                            <p:childTnLst>
                              <p:par>
                                <p:cTn id="16" presetID="42"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10" presetClass="entr" presetSubtype="0" fill="hold" grpId="0" nodeType="afterEffect">
                                  <p:stCondLst>
                                    <p:cond delay="0"/>
                                  </p:stCondLst>
                                  <p:childTnLst>
                                    <p:set>
                                      <p:cBhvr>
                                        <p:cTn id="23" dur="1" fill="hold">
                                          <p:stCondLst>
                                            <p:cond delay="0"/>
                                          </p:stCondLst>
                                        </p:cTn>
                                        <p:tgtEl>
                                          <p:spTgt spid="92">
                                            <p:txEl>
                                              <p:pRg st="0" end="0"/>
                                            </p:txEl>
                                          </p:spTgt>
                                        </p:tgtEl>
                                        <p:attrNameLst>
                                          <p:attrName>style.visibility</p:attrName>
                                        </p:attrNameLst>
                                      </p:cBhvr>
                                      <p:to>
                                        <p:strVal val="visible"/>
                                      </p:to>
                                    </p:set>
                                    <p:animEffect transition="in" filter="fade">
                                      <p:cBhvr>
                                        <p:cTn id="24" dur="500"/>
                                        <p:tgtEl>
                                          <p:spTgt spid="92">
                                            <p:txEl>
                                              <p:pRg st="0" end="0"/>
                                            </p:txEl>
                                          </p:spTgt>
                                        </p:tgtEl>
                                      </p:cBhvr>
                                    </p:animEffect>
                                  </p:childTnLst>
                                </p:cTn>
                              </p:par>
                              <p:par>
                                <p:cTn id="25" presetID="22" presetClass="entr" presetSubtype="1" fill="hold" grpId="0" nodeType="withEffect">
                                  <p:stCondLst>
                                    <p:cond delay="750"/>
                                  </p:stCondLst>
                                  <p:childTnLst>
                                    <p:set>
                                      <p:cBhvr>
                                        <p:cTn id="26" dur="1" fill="hold">
                                          <p:stCondLst>
                                            <p:cond delay="0"/>
                                          </p:stCondLst>
                                        </p:cTn>
                                        <p:tgtEl>
                                          <p:spTgt spid="93"/>
                                        </p:tgtEl>
                                        <p:attrNameLst>
                                          <p:attrName>style.visibility</p:attrName>
                                        </p:attrNameLst>
                                      </p:cBhvr>
                                      <p:to>
                                        <p:strVal val="visible"/>
                                      </p:to>
                                    </p:set>
                                    <p:animEffect transition="in" filter="wipe(up)">
                                      <p:cBhvr>
                                        <p:cTn id="27" dur="1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P spid="89" grpId="0" bldLvl="0" animBg="1"/>
      <p:bldP spid="90" grpId="0"/>
      <p:bldP spid="91" grpId="0"/>
      <p:bldP spid="92" grpId="0" build="p"/>
      <p:bldP spid="9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标题 1"/>
          <p:cNvSpPr txBox="1"/>
          <p:nvPr/>
        </p:nvSpPr>
        <p:spPr>
          <a:xfrm>
            <a:off x="981455" y="925286"/>
            <a:ext cx="10360468" cy="4746171"/>
          </a:xfrm>
          <a:prstGeom prst="rect">
            <a:avLst/>
          </a:prstGeom>
        </p:spPr>
        <p:txBody>
          <a:bodyPr>
            <a:normAutofit fontScale="4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altLang="zh-CN" sz="5400" b="1" dirty="0" smtClean="0"/>
          </a:p>
          <a:p>
            <a:pPr algn="l"/>
            <a:r>
              <a:rPr lang="zh-CN" altLang="zh-CN" sz="8000" b="1" dirty="0" smtClean="0"/>
              <a:t>个</a:t>
            </a:r>
            <a:r>
              <a:rPr lang="zh-CN" altLang="zh-CN" sz="8000" b="1" dirty="0" smtClean="0"/>
              <a:t>人取得单位发放的预防新型冠状病毒感染肺炎的医药防护用品等免征个人所得税</a:t>
            </a:r>
            <a:endParaRPr lang="zh-CN" altLang="zh-CN" sz="8000" dirty="0" smtClean="0"/>
          </a:p>
          <a:p>
            <a:pPr algn="l"/>
            <a:endParaRPr lang="en-US" altLang="zh-CN" sz="5400" b="1" dirty="0" smtClean="0"/>
          </a:p>
          <a:p>
            <a:pPr algn="l"/>
            <a:r>
              <a:rPr lang="en-US" altLang="zh-CN" sz="6000" b="1" dirty="0" smtClean="0"/>
              <a:t>       </a:t>
            </a:r>
            <a:r>
              <a:rPr lang="zh-CN" altLang="zh-CN" sz="6000" b="1" dirty="0" smtClean="0"/>
              <a:t>【</a:t>
            </a:r>
            <a:r>
              <a:rPr lang="zh-CN" altLang="zh-CN" sz="6000" b="1" dirty="0" smtClean="0"/>
              <a:t>享受主体】</a:t>
            </a:r>
            <a:endParaRPr lang="zh-CN" altLang="zh-CN" sz="6000" dirty="0" smtClean="0"/>
          </a:p>
          <a:p>
            <a:pPr algn="l"/>
            <a:r>
              <a:rPr lang="en-US" altLang="zh-CN" sz="6000" dirty="0" smtClean="0"/>
              <a:t>         </a:t>
            </a:r>
            <a:r>
              <a:rPr lang="zh-CN" altLang="zh-CN" sz="6000" dirty="0" smtClean="0"/>
              <a:t>取</a:t>
            </a:r>
            <a:r>
              <a:rPr lang="zh-CN" altLang="zh-CN" sz="6000" dirty="0" smtClean="0"/>
              <a:t>得单位发放的用于预防新型冠状病毒感染的肺炎的药品、医疗用品和防护用品等实物（不包括现金）的个人</a:t>
            </a:r>
            <a:endParaRPr lang="zh-CN" altLang="zh-CN" sz="6000" dirty="0" smtClean="0"/>
          </a:p>
          <a:p>
            <a:pPr algn="l"/>
            <a:r>
              <a:rPr lang="en-US" altLang="zh-CN" sz="6000" b="1" dirty="0" smtClean="0"/>
              <a:t>      </a:t>
            </a:r>
            <a:r>
              <a:rPr lang="zh-CN" altLang="zh-CN" sz="6000" b="1" dirty="0" smtClean="0"/>
              <a:t>【</a:t>
            </a:r>
            <a:r>
              <a:rPr lang="zh-CN" altLang="zh-CN" sz="6000" b="1" dirty="0" smtClean="0"/>
              <a:t>优惠内容】</a:t>
            </a:r>
            <a:endParaRPr lang="zh-CN" altLang="zh-CN" sz="6000" dirty="0" smtClean="0"/>
          </a:p>
          <a:p>
            <a:pPr algn="l"/>
            <a:r>
              <a:rPr lang="en-US" altLang="zh-CN" sz="6000" dirty="0" smtClean="0"/>
              <a:t>        </a:t>
            </a:r>
            <a:r>
              <a:rPr lang="zh-CN" altLang="zh-CN" sz="6000" dirty="0" smtClean="0"/>
              <a:t>自</a:t>
            </a:r>
            <a:r>
              <a:rPr lang="en-US" altLang="zh-CN" sz="6000" dirty="0" smtClean="0"/>
              <a:t>2020</a:t>
            </a:r>
            <a:r>
              <a:rPr lang="zh-CN" altLang="zh-CN" sz="6000" dirty="0" smtClean="0"/>
              <a:t>年</a:t>
            </a:r>
            <a:r>
              <a:rPr lang="en-US" altLang="zh-CN" sz="6000" dirty="0" smtClean="0"/>
              <a:t>1</a:t>
            </a:r>
            <a:r>
              <a:rPr lang="zh-CN" altLang="zh-CN" sz="6000" dirty="0" smtClean="0"/>
              <a:t>月</a:t>
            </a:r>
            <a:r>
              <a:rPr lang="en-US" altLang="zh-CN" sz="6000" dirty="0" smtClean="0"/>
              <a:t>1</a:t>
            </a:r>
            <a:r>
              <a:rPr lang="zh-CN" altLang="zh-CN" sz="6000" dirty="0" smtClean="0"/>
              <a:t>日至</a:t>
            </a:r>
            <a:r>
              <a:rPr lang="en-US" altLang="zh-CN" sz="6000" dirty="0" smtClean="0"/>
              <a:t>2020</a:t>
            </a:r>
            <a:r>
              <a:rPr lang="zh-CN" altLang="zh-CN" sz="6000" dirty="0" smtClean="0"/>
              <a:t>年</a:t>
            </a:r>
            <a:r>
              <a:rPr lang="en-US" altLang="zh-CN" sz="6000" dirty="0" smtClean="0"/>
              <a:t>12</a:t>
            </a:r>
            <a:r>
              <a:rPr lang="zh-CN" altLang="zh-CN" sz="6000" dirty="0" smtClean="0"/>
              <a:t>月</a:t>
            </a:r>
            <a:r>
              <a:rPr lang="en-US" altLang="zh-CN" sz="6000" dirty="0" smtClean="0"/>
              <a:t>31</a:t>
            </a:r>
            <a:r>
              <a:rPr lang="zh-CN" altLang="zh-CN" sz="6000" dirty="0" smtClean="0"/>
              <a:t>日，单位发给个人用于预防新型冠状病毒感染的肺炎的药品、医疗用品和防护用品等实物（不包括现金），不计入工资、薪金收入，免征个人所得税</a:t>
            </a:r>
            <a:r>
              <a:rPr lang="zh-CN" altLang="zh-CN" sz="6000" dirty="0" smtClean="0"/>
              <a:t>。</a:t>
            </a:r>
            <a:endParaRPr lang="zh-CN" altLang="zh-CN" sz="6000" dirty="0" smtClean="0"/>
          </a:p>
        </p:txBody>
      </p:sp>
      <p:sp>
        <p:nvSpPr>
          <p:cNvPr id="92" name="副标题 2"/>
          <p:cNvSpPr txBox="1"/>
          <p:nvPr/>
        </p:nvSpPr>
        <p:spPr>
          <a:xfrm>
            <a:off x="1881095" y="4687573"/>
            <a:ext cx="8532149" cy="383417"/>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120000"/>
              </a:lnSpc>
            </a:pPr>
            <a:endParaRPr lang="zh-CN" altLang="en-US" sz="1600" dirty="0">
              <a:gradFill>
                <a:gsLst>
                  <a:gs pos="0">
                    <a:srgbClr val="E30000"/>
                  </a:gs>
                  <a:gs pos="100000">
                    <a:srgbClr val="760303"/>
                  </a:gs>
                </a:gsLst>
                <a:lin ang="5400000" scaled="0"/>
              </a:gradFill>
              <a:latin typeface="微软雅黑" panose="020B0503020204020204" charset="-122"/>
              <a:ea typeface="微软雅黑" panose="020B0503020204020204" charset="-122"/>
              <a:cs typeface="Lato Light" charset="0"/>
              <a:sym typeface="Lato Light" charset="0"/>
            </a:endParaRPr>
          </a:p>
        </p:txBody>
      </p:sp>
    </p:spTree>
  </p:cSld>
  <p:clrMapOvr>
    <a:masterClrMapping/>
  </p:clrMapOvr>
  <p:transition advTm="6037">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1000"/>
                                        <p:tgtEl>
                                          <p:spTgt spid="91"/>
                                        </p:tgtEl>
                                      </p:cBhvr>
                                    </p:animEffect>
                                    <p:anim calcmode="lin" valueType="num">
                                      <p:cBhvr>
                                        <p:cTn id="8" dur="1000" fill="hold"/>
                                        <p:tgtEl>
                                          <p:spTgt spid="91"/>
                                        </p:tgtEl>
                                        <p:attrNameLst>
                                          <p:attrName>ppt_x</p:attrName>
                                        </p:attrNameLst>
                                      </p:cBhvr>
                                      <p:tavLst>
                                        <p:tav tm="0">
                                          <p:val>
                                            <p:strVal val="#ppt_x"/>
                                          </p:val>
                                        </p:tav>
                                        <p:tav tm="100000">
                                          <p:val>
                                            <p:strVal val="#ppt_x"/>
                                          </p:val>
                                        </p:tav>
                                      </p:tavLst>
                                    </p:anim>
                                    <p:anim calcmode="lin" valueType="num">
                                      <p:cBhvr>
                                        <p:cTn id="9" dur="1000" fill="hold"/>
                                        <p:tgtEl>
                                          <p:spTgt spid="9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92">
                                            <p:txEl>
                                              <p:pRg st="0" end="0"/>
                                            </p:txEl>
                                          </p:spTgt>
                                        </p:tgtEl>
                                        <p:attrNameLst>
                                          <p:attrName>style.visibility</p:attrName>
                                        </p:attrNameLst>
                                      </p:cBhvr>
                                      <p:to>
                                        <p:strVal val="visible"/>
                                      </p:to>
                                    </p:set>
                                    <p:animEffect transition="in" filter="fade">
                                      <p:cBhvr>
                                        <p:cTn id="13" dur="500"/>
                                        <p:tgtEl>
                                          <p:spTgt spid="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838200" y="1169035"/>
            <a:ext cx="10160000" cy="4893647"/>
          </a:xfrm>
          <a:prstGeom prst="rect">
            <a:avLst/>
          </a:prstGeom>
          <a:noFill/>
          <a:ln w="9525">
            <a:noFill/>
          </a:ln>
        </p:spPr>
        <p:txBody>
          <a:bodyPr wrap="square">
            <a:spAutoFit/>
          </a:bodyPr>
          <a:lstStyle/>
          <a:p>
            <a:r>
              <a:rPr lang="zh-CN" altLang="zh-CN" sz="2400" b="1" dirty="0" smtClean="0"/>
              <a:t>纳税人提供公共交通运输服务、生活服务及居民必需生活物资快递收派服务收入免征增值税</a:t>
            </a:r>
            <a:endParaRPr lang="zh-CN" altLang="zh-CN" sz="2400" dirty="0" smtClean="0"/>
          </a:p>
          <a:p>
            <a:r>
              <a:rPr lang="en-US" altLang="zh-CN" sz="2400" b="1" dirty="0" smtClean="0"/>
              <a:t>       </a:t>
            </a:r>
            <a:r>
              <a:rPr lang="zh-CN" altLang="zh-CN" sz="2400" b="1" dirty="0" smtClean="0"/>
              <a:t>【</a:t>
            </a:r>
            <a:r>
              <a:rPr lang="zh-CN" altLang="zh-CN" sz="2400" b="1" dirty="0" smtClean="0"/>
              <a:t>享受主体】</a:t>
            </a:r>
            <a:endParaRPr lang="zh-CN" altLang="zh-CN" sz="2400" dirty="0" smtClean="0"/>
          </a:p>
          <a:p>
            <a:r>
              <a:rPr lang="en-US" altLang="zh-CN" sz="2400" dirty="0" smtClean="0"/>
              <a:t>        </a:t>
            </a:r>
            <a:r>
              <a:rPr lang="zh-CN" altLang="zh-CN" sz="2400" dirty="0" smtClean="0"/>
              <a:t>提</a:t>
            </a:r>
            <a:r>
              <a:rPr lang="zh-CN" altLang="zh-CN" sz="2400" dirty="0" smtClean="0"/>
              <a:t>供公共交通运输服务、生活服务，以及为居民提供必需生活物资快递收派服务的纳税人</a:t>
            </a:r>
            <a:endParaRPr lang="zh-CN" altLang="zh-CN" sz="2400" dirty="0" smtClean="0"/>
          </a:p>
          <a:p>
            <a:r>
              <a:rPr lang="en-US" altLang="zh-CN" sz="2400" b="1" dirty="0" smtClean="0"/>
              <a:t>      </a:t>
            </a:r>
            <a:r>
              <a:rPr lang="zh-CN" altLang="zh-CN" sz="2400" b="1" dirty="0" smtClean="0"/>
              <a:t>【</a:t>
            </a:r>
            <a:r>
              <a:rPr lang="zh-CN" altLang="zh-CN" sz="2400" b="1" dirty="0" smtClean="0"/>
              <a:t>优惠内容】</a:t>
            </a:r>
            <a:endParaRPr lang="zh-CN" altLang="zh-CN" sz="2400" dirty="0" smtClean="0"/>
          </a:p>
          <a:p>
            <a:r>
              <a:rPr lang="en-US" altLang="zh-CN" sz="2400" dirty="0" smtClean="0"/>
              <a:t>       </a:t>
            </a:r>
            <a:r>
              <a:rPr lang="zh-CN" altLang="zh-CN" sz="2400" dirty="0" smtClean="0"/>
              <a:t>自</a:t>
            </a:r>
            <a:r>
              <a:rPr lang="en-US" altLang="zh-CN" sz="2400" dirty="0" smtClean="0"/>
              <a:t>2020</a:t>
            </a:r>
            <a:r>
              <a:rPr lang="zh-CN" altLang="zh-CN" sz="2400" dirty="0" smtClean="0"/>
              <a:t>年</a:t>
            </a:r>
            <a:r>
              <a:rPr lang="en-US" altLang="zh-CN" sz="2400" dirty="0" smtClean="0"/>
              <a:t>1</a:t>
            </a:r>
            <a:r>
              <a:rPr lang="zh-CN" altLang="zh-CN" sz="2400" dirty="0" smtClean="0"/>
              <a:t>月</a:t>
            </a:r>
            <a:r>
              <a:rPr lang="en-US" altLang="zh-CN" sz="2400" dirty="0" smtClean="0"/>
              <a:t>1</a:t>
            </a:r>
            <a:r>
              <a:rPr lang="zh-CN" altLang="zh-CN" sz="2400" dirty="0" smtClean="0"/>
              <a:t>日至</a:t>
            </a:r>
            <a:r>
              <a:rPr lang="en-US" altLang="zh-CN" sz="2400" dirty="0" smtClean="0"/>
              <a:t>2020</a:t>
            </a:r>
            <a:r>
              <a:rPr lang="zh-CN" altLang="zh-CN" sz="2400" dirty="0" smtClean="0"/>
              <a:t>年</a:t>
            </a:r>
            <a:r>
              <a:rPr lang="en-US" altLang="zh-CN" sz="2400" dirty="0" smtClean="0"/>
              <a:t>12</a:t>
            </a:r>
            <a:r>
              <a:rPr lang="zh-CN" altLang="zh-CN" sz="2400" dirty="0" smtClean="0"/>
              <a:t>月</a:t>
            </a:r>
            <a:r>
              <a:rPr lang="en-US" altLang="zh-CN" sz="2400" dirty="0" smtClean="0"/>
              <a:t>31</a:t>
            </a:r>
            <a:r>
              <a:rPr lang="zh-CN" altLang="zh-CN" sz="2400" dirty="0" smtClean="0"/>
              <a:t>日，对纳税人提供公共交通运输服务、生活服务，以及为居民提供必需生活物资快递收派服务取得的收入，免征增值税。</a:t>
            </a:r>
            <a:endParaRPr lang="zh-CN" altLang="zh-CN" sz="2400" dirty="0" smtClean="0"/>
          </a:p>
          <a:p>
            <a:r>
              <a:rPr lang="zh-CN" altLang="zh-CN" sz="2400" dirty="0" smtClean="0"/>
              <a:t>公共交通运输服务的具体范围，按照《营业税改征增值税试点有关事项的规定》（财税〔</a:t>
            </a:r>
            <a:r>
              <a:rPr lang="en-US" altLang="zh-CN" sz="2400" dirty="0" smtClean="0"/>
              <a:t>2016</a:t>
            </a:r>
            <a:r>
              <a:rPr lang="zh-CN" altLang="zh-CN" sz="2400" dirty="0" smtClean="0"/>
              <a:t>〕</a:t>
            </a:r>
            <a:r>
              <a:rPr lang="en-US" altLang="zh-CN" sz="2400" dirty="0" smtClean="0"/>
              <a:t>36</a:t>
            </a:r>
            <a:r>
              <a:rPr lang="zh-CN" altLang="zh-CN" sz="2400" dirty="0" smtClean="0"/>
              <a:t>号印发）执行。</a:t>
            </a:r>
            <a:endParaRPr lang="zh-CN" altLang="zh-CN" sz="2400" dirty="0" smtClean="0"/>
          </a:p>
          <a:p>
            <a:r>
              <a:rPr lang="zh-CN" altLang="zh-CN" sz="2400" dirty="0" smtClean="0"/>
              <a:t>生活服务、快递收派服务的具体范围，按照《销售服务、无形资产、不动产注释》（财税〔</a:t>
            </a:r>
            <a:r>
              <a:rPr lang="en-US" altLang="zh-CN" sz="2400" dirty="0" smtClean="0"/>
              <a:t>2016</a:t>
            </a:r>
            <a:r>
              <a:rPr lang="zh-CN" altLang="zh-CN" sz="2400" dirty="0" smtClean="0"/>
              <a:t>〕</a:t>
            </a:r>
            <a:r>
              <a:rPr lang="en-US" altLang="zh-CN" sz="2400" dirty="0" smtClean="0"/>
              <a:t>36</a:t>
            </a:r>
            <a:r>
              <a:rPr lang="zh-CN" altLang="zh-CN" sz="2400" dirty="0" smtClean="0"/>
              <a:t>号印发）执行。</a:t>
            </a:r>
            <a:endParaRPr lang="zh-CN" altLang="zh-CN"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752475" y="1156335"/>
            <a:ext cx="9976485" cy="5200650"/>
          </a:xfrm>
          <a:prstGeom prst="rect">
            <a:avLst/>
          </a:prstGeom>
          <a:noFill/>
          <a:ln w="9525">
            <a:noFill/>
          </a:ln>
        </p:spPr>
        <p:txBody>
          <a:bodyPr wrap="square">
            <a:spAutoFit/>
          </a:bodyPr>
          <a:lstStyle/>
          <a:p>
            <a:r>
              <a:rPr lang="en-US" altLang="zh-CN" sz="2400" b="1" dirty="0" smtClean="0"/>
              <a:t>        </a:t>
            </a:r>
            <a:r>
              <a:rPr lang="zh-CN" altLang="zh-CN" sz="2400" b="1" dirty="0" smtClean="0"/>
              <a:t>生</a:t>
            </a:r>
            <a:r>
              <a:rPr lang="zh-CN" altLang="zh-CN" sz="2400" b="1" dirty="0" smtClean="0"/>
              <a:t>活服</a:t>
            </a:r>
            <a:r>
              <a:rPr lang="zh-CN" altLang="zh-CN" sz="2400" b="1" dirty="0" smtClean="0"/>
              <a:t>务是</a:t>
            </a:r>
            <a:r>
              <a:rPr lang="zh-CN" altLang="zh-CN" sz="2400" b="1" dirty="0" smtClean="0"/>
              <a:t>指为满足城乡居民日常生活需求提供的各类服务活动。包括文化体育服务、教育医疗服务、旅游娱乐服务、餐饮住宿服务、居民日常服务和其他生活服务。</a:t>
            </a:r>
            <a:endParaRPr lang="zh-CN" altLang="zh-CN" sz="2400" b="1" dirty="0" smtClean="0"/>
          </a:p>
          <a:p>
            <a:r>
              <a:rPr lang="zh-CN" altLang="zh-CN" sz="2000" dirty="0" smtClean="0"/>
              <a:t>■文化体育服务，包括文化服务和体育服务。（</a:t>
            </a:r>
            <a:r>
              <a:rPr lang="en-US" altLang="zh-CN" sz="2000" dirty="0" smtClean="0"/>
              <a:t>1</a:t>
            </a:r>
            <a:r>
              <a:rPr lang="zh-CN" altLang="zh-CN" sz="2000" dirty="0" smtClean="0"/>
              <a:t>）文化服务，是指为满足社会公众文化生活需求提供的各种服务。包括：文艺创作、文艺表演、文化比赛，图书馆的图书和资料借阅，档案馆的档案管理，文物及非物质文化遗产保护，组织举办宗教活动、科技活动、文化活动，提供游览场所。（</a:t>
            </a:r>
            <a:r>
              <a:rPr lang="en-US" altLang="zh-CN" sz="2000" dirty="0" smtClean="0"/>
              <a:t>2</a:t>
            </a:r>
            <a:r>
              <a:rPr lang="zh-CN" altLang="zh-CN" sz="2000" dirty="0" smtClean="0"/>
              <a:t>）体育服务，是指组织举办体育比赛、体育表演、体育活动，以及提供体育训练、体育指导、体育管理的业务活动。</a:t>
            </a:r>
            <a:endParaRPr lang="zh-CN" altLang="zh-CN" sz="2000" dirty="0" smtClean="0"/>
          </a:p>
          <a:p>
            <a:r>
              <a:rPr lang="zh-CN" altLang="zh-CN" sz="2000" dirty="0" smtClean="0"/>
              <a:t>■教育医疗服务，包括教育服务和医疗服务。（</a:t>
            </a:r>
            <a:r>
              <a:rPr lang="en-US" altLang="zh-CN" sz="2000" dirty="0" smtClean="0"/>
              <a:t>1</a:t>
            </a:r>
            <a:r>
              <a:rPr lang="zh-CN" altLang="zh-CN" sz="2000" dirty="0" smtClean="0"/>
              <a:t>）教育服务，是指提供学历教育服务、非学历教育服务、教育辅助服务的业务活动。学历教育服务，是指根据教育行政管理部门确定或者认可的招生和教学计划组织教学，并颁发相应学历证书的业务活动。包括初等教育、初级中等教育、高级中等教育、高等教育等。非学历教育服务，包括学前教育、各类培训、演讲、讲座、报告会等。教育辅助服务，包括教育测评、考试、招生等服务。（</a:t>
            </a:r>
            <a:r>
              <a:rPr lang="en-US" altLang="zh-CN" sz="2000" dirty="0" smtClean="0"/>
              <a:t>2</a:t>
            </a:r>
            <a:r>
              <a:rPr lang="zh-CN" altLang="zh-CN" sz="2000" dirty="0" smtClean="0"/>
              <a:t>）医疗服务，是指提供医学检查、诊断、治疗、康复、预防、保健、接生、计划生育、防疫服务等方面的服务，以及与这些服务有关的提供药品、医用材料器具、救护车、病房住宿和伙食的业务</a:t>
            </a:r>
            <a:r>
              <a:rPr lang="zh-CN" altLang="zh-CN" sz="2000" dirty="0" smtClean="0"/>
              <a:t>。</a:t>
            </a:r>
            <a:endParaRPr lang="zh-CN" altLang="zh-CN" sz="2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5824</Words>
  <Application>WPS 演示</Application>
  <PresentationFormat>自定义</PresentationFormat>
  <Paragraphs>171</Paragraphs>
  <Slides>22</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22</vt:i4>
      </vt:variant>
    </vt:vector>
  </HeadingPairs>
  <TitlesOfParts>
    <vt:vector size="35" baseType="lpstr">
      <vt:lpstr>Arial</vt:lpstr>
      <vt:lpstr>宋体</vt:lpstr>
      <vt:lpstr>Wingdings</vt:lpstr>
      <vt:lpstr>Calibri</vt:lpstr>
      <vt:lpstr>微软雅黑</vt:lpstr>
      <vt:lpstr>Arial Unicode MS</vt:lpstr>
      <vt:lpstr>Lato Light</vt:lpstr>
      <vt:lpstr>Tahoma</vt:lpstr>
      <vt:lpstr>Arial Unicode MS</vt:lpstr>
      <vt:lpstr>Calibri Light</vt:lpstr>
      <vt:lpstr>黑体</vt:lpstr>
      <vt:lpstr>Segoe Print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免征文化事业建设费     【享受主体】       文化事业建设费缴费人     【优惠内容】       对所属期为2020年1月1日至2020年12月31日的文化事业建设费予以免征。 </vt:lpstr>
      <vt:lpstr>减免城镇土地使用税、房产税 （豫税发〔2020〕26号）             因疫情影响，缴纳城镇土地使用税、房产税确有困难且符合下列条件之一的，可申报困难减免：    （一）受疫情影响较大的困难行业纳税人，可申报免缴2020年第一季度自用土地、房产的城镇土地使用税、房产税。         困难行业包括批发和零售业、交通运输业（指铁路运输、道路运输，航空运输、多式联运和运输代理四类）、住宿和餐饮业、旅游（指旅行社及相关服务、游览景区管理两类）、文化体育和娱乐业五类，具体标准按照现行《国民经济行业分类》执行。困难行业纳税人2019年度或2020年度第一季度主营业务收入须占收入总额（剔除不征税收入和投资收益）的50%以上。没有销售额的，可根据纳税人经营范围判断。</vt:lpstr>
      <vt:lpstr>       （二）增值税小规模纳税人可申报2020年第一季度自用土地、房产的城镇土地使用税、房产税困难减免。       （三）疫情期间为个体工商户减免租金的大型商务楼宇、商场、市场和产业园区等各类单位和个人，可申报2020年第一季度城镇土地使用税、房产税困难减免。         减免租金，是指按月免除1个月（含）以上租金，或通过定额、比例等其他方式减免的租金额度，按照疫情期间有效合同（协议）计算相当于1个月（含）以上租金。        纳税人减免租金超过1个月（含）、不足1个半月的，可申报免缴1个月城镇土地使用税、房产税；超过1个半月（含）、不足2个半月的，可申报免缴2个月城镇土地使用税、房产税；超过2个半月（含）的，可申报免缴3个月城镇土地使用税、房产税。      </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hnswadmin</cp:lastModifiedBy>
  <cp:revision>91</cp:revision>
  <dcterms:created xsi:type="dcterms:W3CDTF">2017-05-10T13:31:00Z</dcterms:created>
  <dcterms:modified xsi:type="dcterms:W3CDTF">2023-03-22T01:30:23Z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