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32"/>
  </p:handoutMasterIdLst>
  <p:sldIdLst>
    <p:sldId id="297" r:id="rId4"/>
    <p:sldId id="365" r:id="rId6"/>
    <p:sldId id="263" r:id="rId7"/>
    <p:sldId id="345" r:id="rId8"/>
    <p:sldId id="346" r:id="rId9"/>
    <p:sldId id="347" r:id="rId10"/>
    <p:sldId id="366" r:id="rId11"/>
    <p:sldId id="367" r:id="rId12"/>
    <p:sldId id="369" r:id="rId13"/>
    <p:sldId id="350" r:id="rId14"/>
    <p:sldId id="377" r:id="rId15"/>
    <p:sldId id="370" r:id="rId16"/>
    <p:sldId id="379" r:id="rId17"/>
    <p:sldId id="351" r:id="rId18"/>
    <p:sldId id="352" r:id="rId19"/>
    <p:sldId id="380" r:id="rId20"/>
    <p:sldId id="353" r:id="rId21"/>
    <p:sldId id="354" r:id="rId22"/>
    <p:sldId id="355" r:id="rId23"/>
    <p:sldId id="356" r:id="rId24"/>
    <p:sldId id="357" r:id="rId25"/>
    <p:sldId id="381" r:id="rId26"/>
    <p:sldId id="358" r:id="rId27"/>
    <p:sldId id="371" r:id="rId28"/>
    <p:sldId id="337" r:id="rId29"/>
    <p:sldId id="372" r:id="rId30"/>
    <p:sldId id="374" r:id="rId31"/>
  </p:sldIdLst>
  <p:sldSz cx="9144000" cy="5141595"/>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1848C0"/>
    <a:srgbClr val="FFFFFF"/>
    <a:srgbClr val="CCFFFF"/>
    <a:srgbClr val="FF00FF"/>
    <a:srgbClr val="6699FF"/>
    <a:srgbClr val="0000FF"/>
    <a:srgbClr val="66FFFF"/>
    <a:srgbClr val="725F42"/>
    <a:srgbClr val="957B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1" autoAdjust="0"/>
    <p:restoredTop sz="94723" autoAdjust="0"/>
  </p:normalViewPr>
  <p:slideViewPr>
    <p:cSldViewPr>
      <p:cViewPr>
        <p:scale>
          <a:sx n="90" d="100"/>
          <a:sy n="90" d="100"/>
        </p:scale>
        <p:origin x="-187" y="-192"/>
      </p:cViewPr>
      <p:guideLst>
        <p:guide orient="horz" pos="2186"/>
        <p:guide pos="2880"/>
        <p:guide pos="960"/>
        <p:guide pos="3840"/>
        <p:guide pos="479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4637C0-1F94-4FE6-A671-110DD2A1381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57DB20-2E87-4E5B-9441-63DB909E25D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3554" name="幻灯片图像占位符 1"/>
          <p:cNvSpPr>
            <a:spLocks noGrp="1" noRot="1" noChangeAspect="1" noChangeArrowheads="1"/>
          </p:cNvSpPr>
          <p:nvPr>
            <p:ph type="sldImg" idx="4294967295"/>
          </p:nvPr>
        </p:nvSpPr>
        <p:spPr>
          <a:xfrm>
            <a:off x="-228490463" y="0"/>
            <a:ext cx="456982513" cy="256974975"/>
          </a:xfrm>
        </p:spPr>
      </p:sp>
      <p:sp>
        <p:nvSpPr>
          <p:cNvPr id="23555" name="备注占位符 2"/>
          <p:cNvSpPr>
            <a:spLocks noGrp="1" noRot="1" noChangeAspect="1" noChangeArrowheads="1"/>
          </p:cNvSpPr>
          <p:nvPr>
            <p:ph type="body" idx="4294967295"/>
          </p:nvPr>
        </p:nvSpPr>
        <p:spPr bwMode="auto">
          <a:xfrm>
            <a:off x="0" y="0"/>
            <a:ext cx="1588" cy="300482000"/>
          </a:xfrm>
          <a:prstGeom prst="rect">
            <a:avLst/>
          </a:prstGeom>
          <a:noFill/>
          <a:ln>
            <a:miter lim="800000"/>
          </a:ln>
        </p:spPr>
        <p:txBody>
          <a:bodyPr/>
          <a:lstStyle/>
          <a:p>
            <a:r>
              <a:rPr lang="zh-CN" altLang="en-US">
                <a:cs typeface="Arial" panose="020B0604020202020204" pitchFamily="34" charset="0"/>
              </a:rPr>
              <a:t>（一）代开发票部门登记</a:t>
            </a:r>
            <a:r>
              <a:rPr lang="en-US"/>
              <a:t> </a:t>
            </a:r>
            <a:endParaRPr lang="zh-CN" altLang="en-US">
              <a:cs typeface="Arial" panose="020B0604020202020204" pitchFamily="34" charset="0"/>
            </a:endParaRPr>
          </a:p>
          <a:p>
            <a:r>
              <a:rPr lang="zh-CN" altLang="en-US">
                <a:cs typeface="Arial" panose="020B0604020202020204" pitchFamily="34" charset="0"/>
              </a:rPr>
              <a:t>比照国税局现有代开增值税发票模式，在国税综合征管软件或金税三期系统中登记维护地税局代开发票部门信息。地税局代开发票部门编码为</a:t>
            </a:r>
            <a:r>
              <a:rPr lang="en-US"/>
              <a:t>15</a:t>
            </a:r>
            <a:r>
              <a:rPr lang="zh-CN" altLang="en-US">
                <a:cs typeface="Arial" panose="020B0604020202020204" pitchFamily="34" charset="0"/>
              </a:rPr>
              <a:t>位，第</a:t>
            </a:r>
            <a:r>
              <a:rPr lang="en-US"/>
              <a:t>11</a:t>
            </a:r>
            <a:r>
              <a:rPr lang="zh-CN" altLang="en-US">
                <a:cs typeface="Arial" panose="020B0604020202020204" pitchFamily="34" charset="0"/>
              </a:rPr>
              <a:t>位为“</a:t>
            </a:r>
            <a:r>
              <a:rPr lang="en-US"/>
              <a:t>D</a:t>
            </a:r>
            <a:r>
              <a:rPr lang="zh-CN" altLang="en-US">
                <a:cs typeface="Arial" panose="020B0604020202020204" pitchFamily="34" charset="0"/>
              </a:rPr>
              <a:t>”，其他编码规则按照</a:t>
            </a:r>
            <a:r>
              <a:rPr lang="en-US"/>
              <a:t>《</a:t>
            </a:r>
            <a:r>
              <a:rPr lang="zh-CN" altLang="en-US">
                <a:cs typeface="Arial" panose="020B0604020202020204" pitchFamily="34" charset="0"/>
              </a:rPr>
              <a:t>国家税务总局关于增值税防伪税控代开专用发票系统设备及软件配备的通知</a:t>
            </a:r>
            <a:r>
              <a:rPr lang="en-US"/>
              <a:t>》</a:t>
            </a:r>
            <a:r>
              <a:rPr lang="zh-CN" altLang="en-US">
                <a:cs typeface="Arial" panose="020B0604020202020204" pitchFamily="34" charset="0"/>
              </a:rPr>
              <a:t>（国税发</a:t>
            </a:r>
            <a:r>
              <a:rPr lang="en-US"/>
              <a:t>〔2004〕139</a:t>
            </a:r>
            <a:r>
              <a:rPr lang="zh-CN" altLang="en-US">
                <a:cs typeface="Arial" panose="020B0604020202020204" pitchFamily="34" charset="0"/>
              </a:rPr>
              <a:t>号）规定编制。</a:t>
            </a:r>
            <a:endParaRPr lang="zh-CN" altLang="en-US">
              <a:cs typeface="Arial" panose="020B0604020202020204" pitchFamily="34" charset="0"/>
            </a:endParaRPr>
          </a:p>
          <a:p>
            <a:r>
              <a:rPr lang="zh-CN" altLang="en-US">
                <a:cs typeface="Arial" panose="020B0604020202020204" pitchFamily="34" charset="0"/>
              </a:rPr>
              <a:t>（二）税控专用设备发行</a:t>
            </a:r>
            <a:r>
              <a:rPr lang="en-US"/>
              <a:t> </a:t>
            </a:r>
            <a:endParaRPr lang="zh-CN" altLang="en-US">
              <a:cs typeface="Arial" panose="020B0604020202020204" pitchFamily="34" charset="0"/>
            </a:endParaRPr>
          </a:p>
          <a:p>
            <a:r>
              <a:rPr lang="zh-CN" altLang="en-US">
                <a:cs typeface="Arial" panose="020B0604020202020204" pitchFamily="34" charset="0"/>
              </a:rPr>
              <a:t>地税局代开发票部门登记信息同步至增值税发票管理新系统，比照现有代开增值税发票税控专用设备发行流程，国税局为同级地税局代开发票部门发行税控专用设备并加载税务数字证书。</a:t>
            </a:r>
            <a:endParaRPr lang="zh-CN" altLang="en-US">
              <a:cs typeface="Arial" panose="020B0604020202020204" pitchFamily="34" charset="0"/>
            </a:endParaRPr>
          </a:p>
          <a:p>
            <a:r>
              <a:rPr lang="zh-CN" altLang="en-US">
                <a:cs typeface="Arial" panose="020B0604020202020204" pitchFamily="34" charset="0"/>
              </a:rPr>
              <a:t>（三）发票提供</a:t>
            </a:r>
            <a:r>
              <a:rPr lang="en-US"/>
              <a:t> </a:t>
            </a:r>
            <a:endParaRPr lang="zh-CN" altLang="en-US">
              <a:cs typeface="Arial" panose="020B0604020202020204" pitchFamily="34" charset="0"/>
            </a:endParaRPr>
          </a:p>
          <a:p>
            <a:r>
              <a:rPr lang="zh-CN" altLang="en-US">
                <a:cs typeface="Arial" panose="020B0604020202020204" pitchFamily="34" charset="0"/>
              </a:rPr>
              <a:t>国税局向同级地税局提供六联增值税专用发票和五联增值税普通发票。</a:t>
            </a:r>
            <a:endParaRPr lang="zh-CN" altLang="en-US">
              <a:cs typeface="Arial" panose="020B0604020202020204" pitchFamily="34" charset="0"/>
            </a:endParaRPr>
          </a:p>
          <a:p>
            <a:endParaRPr lang="zh-CN" altLang="en-US">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7410" name="幻灯片图像占位符 1"/>
          <p:cNvSpPr>
            <a:spLocks noGrp="1" noRot="1" noChangeAspect="1" noChangeArrowheads="1"/>
          </p:cNvSpPr>
          <p:nvPr>
            <p:ph type="sldImg" idx="4294967295"/>
          </p:nvPr>
        </p:nvSpPr>
        <p:spPr>
          <a:xfrm>
            <a:off x="-228490463" y="0"/>
            <a:ext cx="456984101" cy="256974975"/>
          </a:xfrm>
        </p:spPr>
      </p:sp>
      <p:sp>
        <p:nvSpPr>
          <p:cNvPr id="17411" name="备注占位符 2"/>
          <p:cNvSpPr>
            <a:spLocks noGrp="1" noRot="1" noChangeAspect="1" noChangeArrowheads="1"/>
          </p:cNvSpPr>
          <p:nvPr>
            <p:ph type="body" idx="4294967295"/>
          </p:nvPr>
        </p:nvSpPr>
        <p:spPr bwMode="auto">
          <a:xfrm>
            <a:off x="0" y="0"/>
            <a:ext cx="3175" cy="300483588"/>
          </a:xfrm>
          <a:prstGeom prst="rect">
            <a:avLst/>
          </a:prstGeom>
          <a:noFill/>
          <a:ln>
            <a:miter lim="800000"/>
          </a:ln>
        </p:spPr>
        <p:txBody>
          <a:bodyPr/>
          <a:lstStyle/>
          <a:p>
            <a:r>
              <a:rPr lang="zh-CN" altLang="en-US">
                <a:cs typeface="Arial" panose="020B0604020202020204" pitchFamily="34" charset="0"/>
              </a:rPr>
              <a:t>（一）代开发票部门登记</a:t>
            </a:r>
            <a:r>
              <a:rPr lang="en-US"/>
              <a:t> </a:t>
            </a:r>
            <a:endParaRPr lang="zh-CN" altLang="en-US">
              <a:cs typeface="Arial" panose="020B0604020202020204" pitchFamily="34" charset="0"/>
            </a:endParaRPr>
          </a:p>
          <a:p>
            <a:r>
              <a:rPr lang="zh-CN" altLang="en-US">
                <a:cs typeface="Arial" panose="020B0604020202020204" pitchFamily="34" charset="0"/>
              </a:rPr>
              <a:t>比照国税局现有代开增值税发票模式，在国税综合征管软件或金税三期系统中登记维护地税局代开发票部门信息。地税局代开发票部门编码为</a:t>
            </a:r>
            <a:r>
              <a:rPr lang="en-US"/>
              <a:t>15</a:t>
            </a:r>
            <a:r>
              <a:rPr lang="zh-CN" altLang="en-US">
                <a:cs typeface="Arial" panose="020B0604020202020204" pitchFamily="34" charset="0"/>
              </a:rPr>
              <a:t>位，第</a:t>
            </a:r>
            <a:r>
              <a:rPr lang="en-US"/>
              <a:t>11</a:t>
            </a:r>
            <a:r>
              <a:rPr lang="zh-CN" altLang="en-US">
                <a:cs typeface="Arial" panose="020B0604020202020204" pitchFamily="34" charset="0"/>
              </a:rPr>
              <a:t>位为“</a:t>
            </a:r>
            <a:r>
              <a:rPr lang="en-US"/>
              <a:t>D</a:t>
            </a:r>
            <a:r>
              <a:rPr lang="zh-CN" altLang="en-US">
                <a:cs typeface="Arial" panose="020B0604020202020204" pitchFamily="34" charset="0"/>
              </a:rPr>
              <a:t>”，其他编码规则按照</a:t>
            </a:r>
            <a:r>
              <a:rPr lang="en-US"/>
              <a:t>《</a:t>
            </a:r>
            <a:r>
              <a:rPr lang="zh-CN" altLang="en-US">
                <a:cs typeface="Arial" panose="020B0604020202020204" pitchFamily="34" charset="0"/>
              </a:rPr>
              <a:t>国家税务总局关于增值税防伪税控代开专用发票系统设备及软件配备的通知</a:t>
            </a:r>
            <a:r>
              <a:rPr lang="en-US"/>
              <a:t>》</a:t>
            </a:r>
            <a:r>
              <a:rPr lang="zh-CN" altLang="en-US">
                <a:cs typeface="Arial" panose="020B0604020202020204" pitchFamily="34" charset="0"/>
              </a:rPr>
              <a:t>（国税发</a:t>
            </a:r>
            <a:r>
              <a:rPr lang="en-US"/>
              <a:t>〔2004〕139</a:t>
            </a:r>
            <a:r>
              <a:rPr lang="zh-CN" altLang="en-US">
                <a:cs typeface="Arial" panose="020B0604020202020204" pitchFamily="34" charset="0"/>
              </a:rPr>
              <a:t>号）规定编制。</a:t>
            </a:r>
            <a:endParaRPr lang="zh-CN" altLang="en-US">
              <a:cs typeface="Arial" panose="020B0604020202020204" pitchFamily="34" charset="0"/>
            </a:endParaRPr>
          </a:p>
          <a:p>
            <a:r>
              <a:rPr lang="zh-CN" altLang="en-US">
                <a:cs typeface="Arial" panose="020B0604020202020204" pitchFamily="34" charset="0"/>
              </a:rPr>
              <a:t>（二）税控专用设备发行</a:t>
            </a:r>
            <a:r>
              <a:rPr lang="en-US"/>
              <a:t> </a:t>
            </a:r>
            <a:endParaRPr lang="zh-CN" altLang="en-US">
              <a:cs typeface="Arial" panose="020B0604020202020204" pitchFamily="34" charset="0"/>
            </a:endParaRPr>
          </a:p>
          <a:p>
            <a:r>
              <a:rPr lang="zh-CN" altLang="en-US">
                <a:cs typeface="Arial" panose="020B0604020202020204" pitchFamily="34" charset="0"/>
              </a:rPr>
              <a:t>地税局代开发票部门登记信息同步至增值税发票管理新系统，比照现有代开增值税发票税控专用设备发行流程，国税局为同级地税局代开发票部门发行税控专用设备并加载税务数字证书。</a:t>
            </a:r>
            <a:endParaRPr lang="zh-CN" altLang="en-US">
              <a:cs typeface="Arial" panose="020B0604020202020204" pitchFamily="34" charset="0"/>
            </a:endParaRPr>
          </a:p>
          <a:p>
            <a:r>
              <a:rPr lang="zh-CN" altLang="en-US">
                <a:cs typeface="Arial" panose="020B0604020202020204" pitchFamily="34" charset="0"/>
              </a:rPr>
              <a:t>（三）发票提供</a:t>
            </a:r>
            <a:r>
              <a:rPr lang="en-US"/>
              <a:t> </a:t>
            </a:r>
            <a:endParaRPr lang="zh-CN" altLang="en-US">
              <a:cs typeface="Arial" panose="020B0604020202020204" pitchFamily="34" charset="0"/>
            </a:endParaRPr>
          </a:p>
          <a:p>
            <a:r>
              <a:rPr lang="zh-CN" altLang="en-US">
                <a:cs typeface="Arial" panose="020B0604020202020204" pitchFamily="34" charset="0"/>
              </a:rPr>
              <a:t>国税局向同级地税局提供六联增值税专用发票和五联增值税普通发票。</a:t>
            </a:r>
            <a:endParaRPr lang="zh-CN" altLang="en-US">
              <a:cs typeface="Arial" panose="020B0604020202020204" pitchFamily="34" charset="0"/>
            </a:endParaRPr>
          </a:p>
          <a:p>
            <a:endParaRPr lang="zh-CN" altLang="en-US">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1506" name="幻灯片图像占位符 1"/>
          <p:cNvSpPr>
            <a:spLocks noGrp="1" noRot="1" noChangeAspect="1" noChangeArrowheads="1"/>
          </p:cNvSpPr>
          <p:nvPr>
            <p:ph type="sldImg" idx="4294967295"/>
          </p:nvPr>
        </p:nvSpPr>
        <p:spPr>
          <a:xfrm>
            <a:off x="-228490463" y="0"/>
            <a:ext cx="456982513" cy="256974975"/>
          </a:xfrm>
        </p:spPr>
      </p:sp>
      <p:sp>
        <p:nvSpPr>
          <p:cNvPr id="21507" name="备注占位符 2"/>
          <p:cNvSpPr>
            <a:spLocks noGrp="1" noRot="1" noChangeAspect="1" noChangeArrowheads="1"/>
          </p:cNvSpPr>
          <p:nvPr>
            <p:ph type="body" idx="4294967295"/>
          </p:nvPr>
        </p:nvSpPr>
        <p:spPr bwMode="auto">
          <a:xfrm>
            <a:off x="0" y="0"/>
            <a:ext cx="1588" cy="300482000"/>
          </a:xfrm>
          <a:prstGeom prst="rect">
            <a:avLst/>
          </a:prstGeom>
          <a:noFill/>
          <a:ln>
            <a:miter lim="800000"/>
          </a:ln>
        </p:spPr>
        <p:txBody>
          <a:bodyPr/>
          <a:lstStyle/>
          <a:p>
            <a:r>
              <a:rPr lang="zh-CN" altLang="en-US">
                <a:cs typeface="Arial" panose="020B0604020202020204" pitchFamily="34" charset="0"/>
              </a:rPr>
              <a:t>（一）代开发票部门登记</a:t>
            </a:r>
            <a:r>
              <a:rPr lang="en-US"/>
              <a:t> </a:t>
            </a:r>
            <a:endParaRPr lang="zh-CN" altLang="en-US">
              <a:cs typeface="Arial" panose="020B0604020202020204" pitchFamily="34" charset="0"/>
            </a:endParaRPr>
          </a:p>
          <a:p>
            <a:r>
              <a:rPr lang="zh-CN" altLang="en-US">
                <a:cs typeface="Arial" panose="020B0604020202020204" pitchFamily="34" charset="0"/>
              </a:rPr>
              <a:t>比照国税局现有代开增值税发票模式，在国税综合征管软件或金税三期系统中登记维护地税局代开发票部门信息。地税局代开发票部门编码为</a:t>
            </a:r>
            <a:r>
              <a:rPr lang="en-US"/>
              <a:t>15</a:t>
            </a:r>
            <a:r>
              <a:rPr lang="zh-CN" altLang="en-US">
                <a:cs typeface="Arial" panose="020B0604020202020204" pitchFamily="34" charset="0"/>
              </a:rPr>
              <a:t>位，第</a:t>
            </a:r>
            <a:r>
              <a:rPr lang="en-US"/>
              <a:t>11</a:t>
            </a:r>
            <a:r>
              <a:rPr lang="zh-CN" altLang="en-US">
                <a:cs typeface="Arial" panose="020B0604020202020204" pitchFamily="34" charset="0"/>
              </a:rPr>
              <a:t>位为“</a:t>
            </a:r>
            <a:r>
              <a:rPr lang="en-US"/>
              <a:t>D</a:t>
            </a:r>
            <a:r>
              <a:rPr lang="zh-CN" altLang="en-US">
                <a:cs typeface="Arial" panose="020B0604020202020204" pitchFamily="34" charset="0"/>
              </a:rPr>
              <a:t>”，其他编码规则按照</a:t>
            </a:r>
            <a:r>
              <a:rPr lang="en-US"/>
              <a:t>《</a:t>
            </a:r>
            <a:r>
              <a:rPr lang="zh-CN" altLang="en-US">
                <a:cs typeface="Arial" panose="020B0604020202020204" pitchFamily="34" charset="0"/>
              </a:rPr>
              <a:t>国家税务总局关于增值税防伪税控代开专用发票系统设备及软件配备的通知</a:t>
            </a:r>
            <a:r>
              <a:rPr lang="en-US"/>
              <a:t>》</a:t>
            </a:r>
            <a:r>
              <a:rPr lang="zh-CN" altLang="en-US">
                <a:cs typeface="Arial" panose="020B0604020202020204" pitchFamily="34" charset="0"/>
              </a:rPr>
              <a:t>（国税发</a:t>
            </a:r>
            <a:r>
              <a:rPr lang="en-US"/>
              <a:t>〔2004〕139</a:t>
            </a:r>
            <a:r>
              <a:rPr lang="zh-CN" altLang="en-US">
                <a:cs typeface="Arial" panose="020B0604020202020204" pitchFamily="34" charset="0"/>
              </a:rPr>
              <a:t>号）规定编制。</a:t>
            </a:r>
            <a:endParaRPr lang="zh-CN" altLang="en-US">
              <a:cs typeface="Arial" panose="020B0604020202020204" pitchFamily="34" charset="0"/>
            </a:endParaRPr>
          </a:p>
          <a:p>
            <a:r>
              <a:rPr lang="zh-CN" altLang="en-US">
                <a:cs typeface="Arial" panose="020B0604020202020204" pitchFamily="34" charset="0"/>
              </a:rPr>
              <a:t>（二）税控专用设备发行</a:t>
            </a:r>
            <a:r>
              <a:rPr lang="en-US"/>
              <a:t> </a:t>
            </a:r>
            <a:endParaRPr lang="zh-CN" altLang="en-US">
              <a:cs typeface="Arial" panose="020B0604020202020204" pitchFamily="34" charset="0"/>
            </a:endParaRPr>
          </a:p>
          <a:p>
            <a:r>
              <a:rPr lang="zh-CN" altLang="en-US">
                <a:cs typeface="Arial" panose="020B0604020202020204" pitchFamily="34" charset="0"/>
              </a:rPr>
              <a:t>地税局代开发票部门登记信息同步至增值税发票管理新系统，比照现有代开增值税发票税控专用设备发行流程，国税局为同级地税局代开发票部门发行税控专用设备并加载税务数字证书。</a:t>
            </a:r>
            <a:endParaRPr lang="zh-CN" altLang="en-US">
              <a:cs typeface="Arial" panose="020B0604020202020204" pitchFamily="34" charset="0"/>
            </a:endParaRPr>
          </a:p>
          <a:p>
            <a:r>
              <a:rPr lang="zh-CN" altLang="en-US">
                <a:cs typeface="Arial" panose="020B0604020202020204" pitchFamily="34" charset="0"/>
              </a:rPr>
              <a:t>（三）发票提供</a:t>
            </a:r>
            <a:r>
              <a:rPr lang="en-US"/>
              <a:t> </a:t>
            </a:r>
            <a:endParaRPr lang="zh-CN" altLang="en-US">
              <a:cs typeface="Arial" panose="020B0604020202020204" pitchFamily="34" charset="0"/>
            </a:endParaRPr>
          </a:p>
          <a:p>
            <a:r>
              <a:rPr lang="zh-CN" altLang="en-US">
                <a:cs typeface="Arial" panose="020B0604020202020204" pitchFamily="34" charset="0"/>
              </a:rPr>
              <a:t>国税局向同级地税局提供六联增值税专用发票和五联增值税普通发票。</a:t>
            </a:r>
            <a:endParaRPr lang="zh-CN" altLang="en-US">
              <a:cs typeface="Arial" panose="020B0604020202020204" pitchFamily="34" charset="0"/>
            </a:endParaRPr>
          </a:p>
          <a:p>
            <a:endParaRPr lang="zh-CN" altLang="en-US">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1506" name="幻灯片图像占位符 1"/>
          <p:cNvSpPr>
            <a:spLocks noGrp="1" noRot="1" noChangeAspect="1" noChangeArrowheads="1"/>
          </p:cNvSpPr>
          <p:nvPr>
            <p:ph type="sldImg" idx="4294967295"/>
          </p:nvPr>
        </p:nvSpPr>
        <p:spPr>
          <a:xfrm>
            <a:off x="-228490463" y="0"/>
            <a:ext cx="456982513" cy="256974975"/>
          </a:xfrm>
        </p:spPr>
      </p:sp>
      <p:sp>
        <p:nvSpPr>
          <p:cNvPr id="21507" name="备注占位符 2"/>
          <p:cNvSpPr>
            <a:spLocks noGrp="1" noRot="1" noChangeAspect="1" noChangeArrowheads="1"/>
          </p:cNvSpPr>
          <p:nvPr>
            <p:ph type="body" idx="4294967295"/>
          </p:nvPr>
        </p:nvSpPr>
        <p:spPr bwMode="auto">
          <a:xfrm>
            <a:off x="0" y="0"/>
            <a:ext cx="1588" cy="300482000"/>
          </a:xfrm>
          <a:prstGeom prst="rect">
            <a:avLst/>
          </a:prstGeom>
          <a:noFill/>
          <a:ln>
            <a:miter lim="800000"/>
          </a:ln>
        </p:spPr>
        <p:txBody>
          <a:bodyPr/>
          <a:lstStyle/>
          <a:p>
            <a:r>
              <a:rPr lang="zh-CN" altLang="en-US">
                <a:cs typeface="Arial" panose="020B0604020202020204" pitchFamily="34" charset="0"/>
              </a:rPr>
              <a:t>（一）代开发票部门登记</a:t>
            </a:r>
            <a:r>
              <a:rPr lang="en-US"/>
              <a:t> </a:t>
            </a:r>
            <a:endParaRPr lang="zh-CN" altLang="en-US">
              <a:cs typeface="Arial" panose="020B0604020202020204" pitchFamily="34" charset="0"/>
            </a:endParaRPr>
          </a:p>
          <a:p>
            <a:r>
              <a:rPr lang="zh-CN" altLang="en-US">
                <a:cs typeface="Arial" panose="020B0604020202020204" pitchFamily="34" charset="0"/>
              </a:rPr>
              <a:t>比照国税局现有代开增值税发票模式，在国税综合征管软件或金税三期系统中登记维护地税局代开发票部门信息。地税局代开发票部门编码为</a:t>
            </a:r>
            <a:r>
              <a:rPr lang="en-US"/>
              <a:t>15</a:t>
            </a:r>
            <a:r>
              <a:rPr lang="zh-CN" altLang="en-US">
                <a:cs typeface="Arial" panose="020B0604020202020204" pitchFamily="34" charset="0"/>
              </a:rPr>
              <a:t>位，第</a:t>
            </a:r>
            <a:r>
              <a:rPr lang="en-US"/>
              <a:t>11</a:t>
            </a:r>
            <a:r>
              <a:rPr lang="zh-CN" altLang="en-US">
                <a:cs typeface="Arial" panose="020B0604020202020204" pitchFamily="34" charset="0"/>
              </a:rPr>
              <a:t>位为“</a:t>
            </a:r>
            <a:r>
              <a:rPr lang="en-US"/>
              <a:t>D</a:t>
            </a:r>
            <a:r>
              <a:rPr lang="zh-CN" altLang="en-US">
                <a:cs typeface="Arial" panose="020B0604020202020204" pitchFamily="34" charset="0"/>
              </a:rPr>
              <a:t>”，其他编码规则按照</a:t>
            </a:r>
            <a:r>
              <a:rPr lang="en-US"/>
              <a:t>《</a:t>
            </a:r>
            <a:r>
              <a:rPr lang="zh-CN" altLang="en-US">
                <a:cs typeface="Arial" panose="020B0604020202020204" pitchFamily="34" charset="0"/>
              </a:rPr>
              <a:t>国家税务总局关于增值税防伪税控代开专用发票系统设备及软件配备的通知</a:t>
            </a:r>
            <a:r>
              <a:rPr lang="en-US"/>
              <a:t>》</a:t>
            </a:r>
            <a:r>
              <a:rPr lang="zh-CN" altLang="en-US">
                <a:cs typeface="Arial" panose="020B0604020202020204" pitchFamily="34" charset="0"/>
              </a:rPr>
              <a:t>（国税发</a:t>
            </a:r>
            <a:r>
              <a:rPr lang="en-US"/>
              <a:t>〔2004〕139</a:t>
            </a:r>
            <a:r>
              <a:rPr lang="zh-CN" altLang="en-US">
                <a:cs typeface="Arial" panose="020B0604020202020204" pitchFamily="34" charset="0"/>
              </a:rPr>
              <a:t>号）规定编制。</a:t>
            </a:r>
            <a:endParaRPr lang="zh-CN" altLang="en-US">
              <a:cs typeface="Arial" panose="020B0604020202020204" pitchFamily="34" charset="0"/>
            </a:endParaRPr>
          </a:p>
          <a:p>
            <a:r>
              <a:rPr lang="zh-CN" altLang="en-US">
                <a:cs typeface="Arial" panose="020B0604020202020204" pitchFamily="34" charset="0"/>
              </a:rPr>
              <a:t>（二）税控专用设备发行</a:t>
            </a:r>
            <a:r>
              <a:rPr lang="en-US"/>
              <a:t> </a:t>
            </a:r>
            <a:endParaRPr lang="zh-CN" altLang="en-US">
              <a:cs typeface="Arial" panose="020B0604020202020204" pitchFamily="34" charset="0"/>
            </a:endParaRPr>
          </a:p>
          <a:p>
            <a:r>
              <a:rPr lang="zh-CN" altLang="en-US">
                <a:cs typeface="Arial" panose="020B0604020202020204" pitchFamily="34" charset="0"/>
              </a:rPr>
              <a:t>地税局代开发票部门登记信息同步至增值税发票管理新系统，比照现有代开增值税发票税控专用设备发行流程，国税局为同级地税局代开发票部门发行税控专用设备并加载税务数字证书。</a:t>
            </a:r>
            <a:endParaRPr lang="zh-CN" altLang="en-US">
              <a:cs typeface="Arial" panose="020B0604020202020204" pitchFamily="34" charset="0"/>
            </a:endParaRPr>
          </a:p>
          <a:p>
            <a:r>
              <a:rPr lang="zh-CN" altLang="en-US">
                <a:cs typeface="Arial" panose="020B0604020202020204" pitchFamily="34" charset="0"/>
              </a:rPr>
              <a:t>（三）发票提供</a:t>
            </a:r>
            <a:r>
              <a:rPr lang="en-US"/>
              <a:t> </a:t>
            </a:r>
            <a:endParaRPr lang="zh-CN" altLang="en-US">
              <a:cs typeface="Arial" panose="020B0604020202020204" pitchFamily="34" charset="0"/>
            </a:endParaRPr>
          </a:p>
          <a:p>
            <a:r>
              <a:rPr lang="zh-CN" altLang="en-US">
                <a:cs typeface="Arial" panose="020B0604020202020204" pitchFamily="34" charset="0"/>
              </a:rPr>
              <a:t>国税局向同级地税局提供六联增值税专用发票和五联增值税普通发票。</a:t>
            </a:r>
            <a:endParaRPr lang="zh-CN" altLang="en-US">
              <a:cs typeface="Arial" panose="020B0604020202020204" pitchFamily="34" charset="0"/>
            </a:endParaRPr>
          </a:p>
          <a:p>
            <a:endParaRPr lang="zh-CN" altLang="en-US">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3554" name="幻灯片图像占位符 1"/>
          <p:cNvSpPr>
            <a:spLocks noGrp="1" noRot="1" noChangeAspect="1" noChangeArrowheads="1"/>
          </p:cNvSpPr>
          <p:nvPr>
            <p:ph type="sldImg" idx="4294967295"/>
          </p:nvPr>
        </p:nvSpPr>
        <p:spPr>
          <a:xfrm>
            <a:off x="-228490463" y="0"/>
            <a:ext cx="456982513" cy="256974975"/>
          </a:xfrm>
        </p:spPr>
      </p:sp>
      <p:sp>
        <p:nvSpPr>
          <p:cNvPr id="23555" name="备注占位符 2"/>
          <p:cNvSpPr>
            <a:spLocks noGrp="1" noRot="1" noChangeAspect="1" noChangeArrowheads="1"/>
          </p:cNvSpPr>
          <p:nvPr>
            <p:ph type="body" idx="4294967295"/>
          </p:nvPr>
        </p:nvSpPr>
        <p:spPr bwMode="auto">
          <a:xfrm>
            <a:off x="0" y="0"/>
            <a:ext cx="1588" cy="300482000"/>
          </a:xfrm>
          <a:prstGeom prst="rect">
            <a:avLst/>
          </a:prstGeom>
          <a:noFill/>
          <a:ln>
            <a:miter lim="800000"/>
          </a:ln>
        </p:spPr>
        <p:txBody>
          <a:bodyPr/>
          <a:lstStyle/>
          <a:p>
            <a:r>
              <a:rPr lang="zh-CN" altLang="en-US">
                <a:cs typeface="Arial" panose="020B0604020202020204" pitchFamily="34" charset="0"/>
              </a:rPr>
              <a:t>（一）代开发票部门登记</a:t>
            </a:r>
            <a:r>
              <a:rPr lang="en-US"/>
              <a:t> </a:t>
            </a:r>
            <a:endParaRPr lang="zh-CN" altLang="en-US">
              <a:cs typeface="Arial" panose="020B0604020202020204" pitchFamily="34" charset="0"/>
            </a:endParaRPr>
          </a:p>
          <a:p>
            <a:r>
              <a:rPr lang="zh-CN" altLang="en-US">
                <a:cs typeface="Arial" panose="020B0604020202020204" pitchFamily="34" charset="0"/>
              </a:rPr>
              <a:t>比照国税局现有代开增值税发票模式，在国税综合征管软件或金税三期系统中登记维护地税局代开发票部门信息。地税局代开发票部门编码为</a:t>
            </a:r>
            <a:r>
              <a:rPr lang="en-US"/>
              <a:t>15</a:t>
            </a:r>
            <a:r>
              <a:rPr lang="zh-CN" altLang="en-US">
                <a:cs typeface="Arial" panose="020B0604020202020204" pitchFamily="34" charset="0"/>
              </a:rPr>
              <a:t>位，第</a:t>
            </a:r>
            <a:r>
              <a:rPr lang="en-US"/>
              <a:t>11</a:t>
            </a:r>
            <a:r>
              <a:rPr lang="zh-CN" altLang="en-US">
                <a:cs typeface="Arial" panose="020B0604020202020204" pitchFamily="34" charset="0"/>
              </a:rPr>
              <a:t>位为“</a:t>
            </a:r>
            <a:r>
              <a:rPr lang="en-US"/>
              <a:t>D</a:t>
            </a:r>
            <a:r>
              <a:rPr lang="zh-CN" altLang="en-US">
                <a:cs typeface="Arial" panose="020B0604020202020204" pitchFamily="34" charset="0"/>
              </a:rPr>
              <a:t>”，其他编码规则按照</a:t>
            </a:r>
            <a:r>
              <a:rPr lang="en-US"/>
              <a:t>《</a:t>
            </a:r>
            <a:r>
              <a:rPr lang="zh-CN" altLang="en-US">
                <a:cs typeface="Arial" panose="020B0604020202020204" pitchFamily="34" charset="0"/>
              </a:rPr>
              <a:t>国家税务总局关于增值税防伪税控代开专用发票系统设备及软件配备的通知</a:t>
            </a:r>
            <a:r>
              <a:rPr lang="en-US"/>
              <a:t>》</a:t>
            </a:r>
            <a:r>
              <a:rPr lang="zh-CN" altLang="en-US">
                <a:cs typeface="Arial" panose="020B0604020202020204" pitchFamily="34" charset="0"/>
              </a:rPr>
              <a:t>（国税发</a:t>
            </a:r>
            <a:r>
              <a:rPr lang="en-US"/>
              <a:t>〔2004〕139</a:t>
            </a:r>
            <a:r>
              <a:rPr lang="zh-CN" altLang="en-US">
                <a:cs typeface="Arial" panose="020B0604020202020204" pitchFamily="34" charset="0"/>
              </a:rPr>
              <a:t>号）规定编制。</a:t>
            </a:r>
            <a:endParaRPr lang="zh-CN" altLang="en-US">
              <a:cs typeface="Arial" panose="020B0604020202020204" pitchFamily="34" charset="0"/>
            </a:endParaRPr>
          </a:p>
          <a:p>
            <a:r>
              <a:rPr lang="zh-CN" altLang="en-US">
                <a:cs typeface="Arial" panose="020B0604020202020204" pitchFamily="34" charset="0"/>
              </a:rPr>
              <a:t>（二）税控专用设备发行</a:t>
            </a:r>
            <a:r>
              <a:rPr lang="en-US"/>
              <a:t> </a:t>
            </a:r>
            <a:endParaRPr lang="zh-CN" altLang="en-US">
              <a:cs typeface="Arial" panose="020B0604020202020204" pitchFamily="34" charset="0"/>
            </a:endParaRPr>
          </a:p>
          <a:p>
            <a:r>
              <a:rPr lang="zh-CN" altLang="en-US">
                <a:cs typeface="Arial" panose="020B0604020202020204" pitchFamily="34" charset="0"/>
              </a:rPr>
              <a:t>地税局代开发票部门登记信息同步至增值税发票管理新系统，比照现有代开增值税发票税控专用设备发行流程，国税局为同级地税局代开发票部门发行税控专用设备并加载税务数字证书。</a:t>
            </a:r>
            <a:endParaRPr lang="zh-CN" altLang="en-US">
              <a:cs typeface="Arial" panose="020B0604020202020204" pitchFamily="34" charset="0"/>
            </a:endParaRPr>
          </a:p>
          <a:p>
            <a:r>
              <a:rPr lang="zh-CN" altLang="en-US">
                <a:cs typeface="Arial" panose="020B0604020202020204" pitchFamily="34" charset="0"/>
              </a:rPr>
              <a:t>（三）发票提供</a:t>
            </a:r>
            <a:r>
              <a:rPr lang="en-US"/>
              <a:t> </a:t>
            </a:r>
            <a:endParaRPr lang="zh-CN" altLang="en-US">
              <a:cs typeface="Arial" panose="020B0604020202020204" pitchFamily="34" charset="0"/>
            </a:endParaRPr>
          </a:p>
          <a:p>
            <a:r>
              <a:rPr lang="zh-CN" altLang="en-US">
                <a:cs typeface="Arial" panose="020B0604020202020204" pitchFamily="34" charset="0"/>
              </a:rPr>
              <a:t>国税局向同级地税局提供六联增值税专用发票和五联增值税普通发票。</a:t>
            </a:r>
            <a:endParaRPr lang="zh-CN" altLang="en-US">
              <a:cs typeface="Arial" panose="020B0604020202020204" pitchFamily="34" charset="0"/>
            </a:endParaRPr>
          </a:p>
          <a:p>
            <a:endParaRPr lang="zh-CN" altLang="en-US">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025"/>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3063"/>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9B82B5CC-3DF7-4CFC-BB6F-C9B2D7E763A5}" type="slidenum">
              <a:rPr lang="zh-CN" altLang="zh-CN"/>
            </a:fld>
            <a:endParaRPr lang="zh-CN"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8C25ADD5-BBEB-4F93-82B1-DE7B6B4BB47C}" type="slidenum">
              <a:rPr lang="zh-CN" altLang="zh-CN"/>
            </a:fld>
            <a:endParaRPr lang="zh-CN"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62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626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5E172943-B4CB-4E58-80ED-70D4653156EC}" type="slidenum">
              <a:rPr lang="zh-CN" altLang="zh-CN"/>
            </a:fld>
            <a:endParaRPr lang="zh-CN"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025"/>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3063"/>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4792372E-91EB-4D81-B3DB-61AF1CCE9DF9}" type="slidenum">
              <a:rPr lang="zh-CN" altLang="zh-CN"/>
            </a:fld>
            <a:endParaRPr lang="zh-CN"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A61A0449-714C-4043-94B6-043E9580E464}" type="slidenum">
              <a:rPr lang="zh-CN" altLang="zh-CN"/>
            </a:fld>
            <a:endParaRPr lang="zh-CN"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3588"/>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39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EA3E23E7-F0A5-4A79-B783-89A6185DC0B7}" type="slidenum">
              <a:rPr lang="zh-CN" altLang="zh-CN"/>
            </a:fld>
            <a:endParaRPr lang="zh-CN"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D3C05986-053F-4097-AEDB-E215373A85D2}" type="slidenum">
              <a:rPr lang="zh-CN" altLang="zh-CN"/>
            </a:fld>
            <a:endParaRPr lang="zh-CN"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0363"/>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1630363"/>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zh-CN" altLang="zh-CN"/>
          </a:p>
        </p:txBody>
      </p:sp>
      <p:sp>
        <p:nvSpPr>
          <p:cNvPr id="8" name="Rectangle 5"/>
          <p:cNvSpPr>
            <a:spLocks noGrp="1" noChangeArrowheads="1"/>
          </p:cNvSpPr>
          <p:nvPr>
            <p:ph type="ftr" sz="quarter" idx="11"/>
          </p:nvPr>
        </p:nvSpPr>
        <p:spPr/>
        <p:txBody>
          <a:bodyPr/>
          <a:lstStyle>
            <a:lvl1pPr>
              <a:defRPr/>
            </a:lvl1pPr>
          </a:lstStyle>
          <a:p>
            <a:pPr>
              <a:defRPr/>
            </a:pPr>
            <a:endParaRPr lang="zh-CN" altLang="zh-CN"/>
          </a:p>
        </p:txBody>
      </p:sp>
      <p:sp>
        <p:nvSpPr>
          <p:cNvPr id="9" name="Rectangle 6"/>
          <p:cNvSpPr>
            <a:spLocks noGrp="1" noChangeArrowheads="1"/>
          </p:cNvSpPr>
          <p:nvPr>
            <p:ph type="sldNum" sz="quarter" idx="12"/>
          </p:nvPr>
        </p:nvSpPr>
        <p:spPr/>
        <p:txBody>
          <a:bodyPr/>
          <a:lstStyle>
            <a:lvl1pPr>
              <a:defRPr/>
            </a:lvl1pPr>
          </a:lstStyle>
          <a:p>
            <a:pPr>
              <a:defRPr/>
            </a:pPr>
            <a:fld id="{04E44253-E442-4C13-8EEC-A801B3F7EA1D}" type="slidenum">
              <a:rPr lang="zh-CN" altLang="zh-CN"/>
            </a:fld>
            <a:endParaRPr lang="zh-CN"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zh-CN" altLang="zh-CN"/>
          </a:p>
        </p:txBody>
      </p:sp>
      <p:sp>
        <p:nvSpPr>
          <p:cNvPr id="4" name="Rectangle 5"/>
          <p:cNvSpPr>
            <a:spLocks noGrp="1" noChangeArrowheads="1"/>
          </p:cNvSpPr>
          <p:nvPr>
            <p:ph type="ftr" sz="quarter" idx="11"/>
          </p:nvPr>
        </p:nvSpPr>
        <p:spPr/>
        <p:txBody>
          <a:bodyPr/>
          <a:lstStyle>
            <a:lvl1pPr>
              <a:defRPr/>
            </a:lvl1pPr>
          </a:lstStyle>
          <a:p>
            <a:pPr>
              <a:defRPr/>
            </a:pPr>
            <a:endParaRPr lang="zh-CN" altLang="zh-CN"/>
          </a:p>
        </p:txBody>
      </p:sp>
      <p:sp>
        <p:nvSpPr>
          <p:cNvPr id="5" name="Rectangle 6"/>
          <p:cNvSpPr>
            <a:spLocks noGrp="1" noChangeArrowheads="1"/>
          </p:cNvSpPr>
          <p:nvPr>
            <p:ph type="sldNum" sz="quarter" idx="12"/>
          </p:nvPr>
        </p:nvSpPr>
        <p:spPr/>
        <p:txBody>
          <a:bodyPr/>
          <a:lstStyle>
            <a:lvl1pPr>
              <a:defRPr/>
            </a:lvl1pPr>
          </a:lstStyle>
          <a:p>
            <a:pPr>
              <a:defRPr/>
            </a:pPr>
            <a:fld id="{EC809ED1-3ED6-4381-8897-179CB618D6D4}" type="slidenum">
              <a:rPr lang="zh-CN" altLang="zh-CN"/>
            </a:fld>
            <a:endParaRPr lang="zh-CN"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zh-CN"/>
          </a:p>
        </p:txBody>
      </p:sp>
      <p:sp>
        <p:nvSpPr>
          <p:cNvPr id="3" name="Rectangle 5"/>
          <p:cNvSpPr>
            <a:spLocks noGrp="1" noChangeArrowheads="1"/>
          </p:cNvSpPr>
          <p:nvPr>
            <p:ph type="ftr" sz="quarter" idx="11"/>
          </p:nvPr>
        </p:nvSpPr>
        <p:spPr/>
        <p:txBody>
          <a:bodyPr/>
          <a:lstStyle>
            <a:lvl1pPr>
              <a:defRPr/>
            </a:lvl1pPr>
          </a:lstStyle>
          <a:p>
            <a:pPr>
              <a:defRPr/>
            </a:pPr>
            <a:endParaRPr lang="zh-CN" altLang="zh-CN"/>
          </a:p>
        </p:txBody>
      </p:sp>
      <p:sp>
        <p:nvSpPr>
          <p:cNvPr id="4" name="Rectangle 6"/>
          <p:cNvSpPr>
            <a:spLocks noGrp="1" noChangeArrowheads="1"/>
          </p:cNvSpPr>
          <p:nvPr>
            <p:ph type="sldNum" sz="quarter" idx="12"/>
          </p:nvPr>
        </p:nvSpPr>
        <p:spPr/>
        <p:txBody>
          <a:bodyPr/>
          <a:lstStyle>
            <a:lvl1pPr>
              <a:defRPr/>
            </a:lvl1pPr>
          </a:lstStyle>
          <a:p>
            <a:pPr>
              <a:defRPr/>
            </a:pPr>
            <a:fld id="{9353CA06-B455-459A-804D-50343EDCBDEF}" type="slidenum">
              <a:rPr lang="zh-CN" altLang="zh-CN"/>
            </a:fld>
            <a:endParaRPr lang="zh-CN"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7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63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E3AFA8EF-8FBF-4045-9F2E-E626908C9988}" type="slidenum">
              <a:rPr lang="zh-CN" altLang="zh-CN"/>
            </a:fld>
            <a:endParaRPr lang="zh-CN"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4A7B7C7C-798D-42C6-8C92-142E7AA39C7E}" type="slidenum">
              <a:rPr lang="zh-CN" altLang="zh-CN"/>
            </a:fld>
            <a:endParaRPr lang="zh-CN"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598863"/>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8788"/>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4313"/>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D4357007-EEB5-4E44-BF31-920E4846DD7A}" type="slidenum">
              <a:rPr lang="zh-CN" altLang="zh-CN"/>
            </a:fld>
            <a:endParaRPr lang="zh-CN"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9FF476F1-FB22-4F27-A70A-A2B54760E4AF}" type="slidenum">
              <a:rPr lang="zh-CN" altLang="zh-CN"/>
            </a:fld>
            <a:endParaRPr lang="zh-CN"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62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626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057B703C-E1BB-4CD5-A4F8-10679600BFF0}" type="slidenum">
              <a:rPr lang="zh-CN" altLang="zh-CN"/>
            </a:fld>
            <a:endParaRPr lang="zh-CN"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24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4648200" y="1200150"/>
            <a:ext cx="4038600" cy="16192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4648200" y="2971800"/>
            <a:ext cx="4038600" cy="1620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Rectangle 4"/>
          <p:cNvSpPr>
            <a:spLocks noGrp="1" noChangeArrowheads="1"/>
          </p:cNvSpPr>
          <p:nvPr>
            <p:ph type="dt" sz="half" idx="10"/>
          </p:nvPr>
        </p:nvSpPr>
        <p:spPr/>
        <p:txBody>
          <a:bodyPr/>
          <a:lstStyle>
            <a:lvl1pPr>
              <a:defRPr/>
            </a:lvl1pPr>
          </a:lstStyle>
          <a:p>
            <a:pPr>
              <a:defRPr/>
            </a:pPr>
            <a:endParaRPr lang="zh-CN" altLang="zh-CN"/>
          </a:p>
        </p:txBody>
      </p:sp>
      <p:sp>
        <p:nvSpPr>
          <p:cNvPr id="7" name="Rectangle 5"/>
          <p:cNvSpPr>
            <a:spLocks noGrp="1" noChangeArrowheads="1"/>
          </p:cNvSpPr>
          <p:nvPr>
            <p:ph type="ftr" sz="quarter" idx="11"/>
          </p:nvPr>
        </p:nvSpPr>
        <p:spPr/>
        <p:txBody>
          <a:bodyPr/>
          <a:lstStyle>
            <a:lvl1pPr>
              <a:defRPr/>
            </a:lvl1pPr>
          </a:lstStyle>
          <a:p>
            <a:pPr>
              <a:defRPr/>
            </a:pPr>
            <a:endParaRPr lang="zh-CN" altLang="zh-CN"/>
          </a:p>
        </p:txBody>
      </p:sp>
      <p:sp>
        <p:nvSpPr>
          <p:cNvPr id="8" name="Rectangle 6"/>
          <p:cNvSpPr>
            <a:spLocks noGrp="1" noChangeArrowheads="1"/>
          </p:cNvSpPr>
          <p:nvPr>
            <p:ph type="sldNum" sz="quarter" idx="12"/>
          </p:nvPr>
        </p:nvSpPr>
        <p:spPr/>
        <p:txBody>
          <a:bodyPr/>
          <a:lstStyle>
            <a:lvl1pPr>
              <a:defRPr/>
            </a:lvl1pPr>
          </a:lstStyle>
          <a:p>
            <a:pPr>
              <a:defRPr/>
            </a:pPr>
            <a:fld id="{58423B1B-3B57-4F5A-83B2-F06C57B18BAE}" type="slidenum">
              <a:rPr lang="zh-CN" altLang="zh-CN"/>
            </a:fld>
            <a:endParaRPr lang="zh-CN"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3588"/>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39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9082C129-7450-4A17-B3DA-D1B842132156}" type="slidenum">
              <a:rPr lang="zh-CN" altLang="zh-CN"/>
            </a:fld>
            <a:endParaRPr lang="zh-CN"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F4F10622-D0AB-410D-BD9B-6678D7C42A84}" type="slidenum">
              <a:rPr lang="zh-CN" altLang="zh-CN"/>
            </a:fld>
            <a:endParaRPr lang="zh-CN"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0363"/>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1630363"/>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zh-CN" altLang="zh-CN"/>
          </a:p>
        </p:txBody>
      </p:sp>
      <p:sp>
        <p:nvSpPr>
          <p:cNvPr id="8" name="Rectangle 5"/>
          <p:cNvSpPr>
            <a:spLocks noGrp="1" noChangeArrowheads="1"/>
          </p:cNvSpPr>
          <p:nvPr>
            <p:ph type="ftr" sz="quarter" idx="11"/>
          </p:nvPr>
        </p:nvSpPr>
        <p:spPr/>
        <p:txBody>
          <a:bodyPr/>
          <a:lstStyle>
            <a:lvl1pPr>
              <a:defRPr/>
            </a:lvl1pPr>
          </a:lstStyle>
          <a:p>
            <a:pPr>
              <a:defRPr/>
            </a:pPr>
            <a:endParaRPr lang="zh-CN" altLang="zh-CN"/>
          </a:p>
        </p:txBody>
      </p:sp>
      <p:sp>
        <p:nvSpPr>
          <p:cNvPr id="9" name="Rectangle 6"/>
          <p:cNvSpPr>
            <a:spLocks noGrp="1" noChangeArrowheads="1"/>
          </p:cNvSpPr>
          <p:nvPr>
            <p:ph type="sldNum" sz="quarter" idx="12"/>
          </p:nvPr>
        </p:nvSpPr>
        <p:spPr/>
        <p:txBody>
          <a:bodyPr/>
          <a:lstStyle>
            <a:lvl1pPr>
              <a:defRPr/>
            </a:lvl1pPr>
          </a:lstStyle>
          <a:p>
            <a:pPr>
              <a:defRPr/>
            </a:pPr>
            <a:fld id="{D8D76188-6D91-4C51-A641-E86C758C0381}" type="slidenum">
              <a:rPr lang="zh-CN" altLang="zh-CN"/>
            </a:fld>
            <a:endParaRPr lang="zh-CN"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zh-CN" altLang="zh-CN"/>
          </a:p>
        </p:txBody>
      </p:sp>
      <p:sp>
        <p:nvSpPr>
          <p:cNvPr id="4" name="Rectangle 5"/>
          <p:cNvSpPr>
            <a:spLocks noGrp="1" noChangeArrowheads="1"/>
          </p:cNvSpPr>
          <p:nvPr>
            <p:ph type="ftr" sz="quarter" idx="11"/>
          </p:nvPr>
        </p:nvSpPr>
        <p:spPr/>
        <p:txBody>
          <a:bodyPr/>
          <a:lstStyle>
            <a:lvl1pPr>
              <a:defRPr/>
            </a:lvl1pPr>
          </a:lstStyle>
          <a:p>
            <a:pPr>
              <a:defRPr/>
            </a:pPr>
            <a:endParaRPr lang="zh-CN" altLang="zh-CN"/>
          </a:p>
        </p:txBody>
      </p:sp>
      <p:sp>
        <p:nvSpPr>
          <p:cNvPr id="5" name="Rectangle 6"/>
          <p:cNvSpPr>
            <a:spLocks noGrp="1" noChangeArrowheads="1"/>
          </p:cNvSpPr>
          <p:nvPr>
            <p:ph type="sldNum" sz="quarter" idx="12"/>
          </p:nvPr>
        </p:nvSpPr>
        <p:spPr/>
        <p:txBody>
          <a:bodyPr/>
          <a:lstStyle>
            <a:lvl1pPr>
              <a:defRPr/>
            </a:lvl1pPr>
          </a:lstStyle>
          <a:p>
            <a:pPr>
              <a:defRPr/>
            </a:pPr>
            <a:fld id="{AA2B9886-C5F1-4CAC-B2C7-E7FF91FF14B6}" type="slidenum">
              <a:rPr lang="zh-CN" altLang="zh-CN"/>
            </a:fld>
            <a:endParaRPr lang="zh-CN"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zh-CN"/>
          </a:p>
        </p:txBody>
      </p:sp>
      <p:sp>
        <p:nvSpPr>
          <p:cNvPr id="3" name="Rectangle 5"/>
          <p:cNvSpPr>
            <a:spLocks noGrp="1" noChangeArrowheads="1"/>
          </p:cNvSpPr>
          <p:nvPr>
            <p:ph type="ftr" sz="quarter" idx="11"/>
          </p:nvPr>
        </p:nvSpPr>
        <p:spPr/>
        <p:txBody>
          <a:bodyPr/>
          <a:lstStyle>
            <a:lvl1pPr>
              <a:defRPr/>
            </a:lvl1pPr>
          </a:lstStyle>
          <a:p>
            <a:pPr>
              <a:defRPr/>
            </a:pPr>
            <a:endParaRPr lang="zh-CN" altLang="zh-CN"/>
          </a:p>
        </p:txBody>
      </p:sp>
      <p:sp>
        <p:nvSpPr>
          <p:cNvPr id="4" name="Rectangle 6"/>
          <p:cNvSpPr>
            <a:spLocks noGrp="1" noChangeArrowheads="1"/>
          </p:cNvSpPr>
          <p:nvPr>
            <p:ph type="sldNum" sz="quarter" idx="12"/>
          </p:nvPr>
        </p:nvSpPr>
        <p:spPr/>
        <p:txBody>
          <a:bodyPr/>
          <a:lstStyle>
            <a:lvl1pPr>
              <a:defRPr/>
            </a:lvl1pPr>
          </a:lstStyle>
          <a:p>
            <a:pPr>
              <a:defRPr/>
            </a:pPr>
            <a:fld id="{07D04115-C947-4B3B-8BC9-A0E76F31C3BF}" type="slidenum">
              <a:rPr lang="zh-CN" altLang="zh-CN"/>
            </a:fld>
            <a:endParaRPr lang="zh-CN"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7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63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C20CFA44-D2E3-4DB0-B424-685F0DF4935D}" type="slidenum">
              <a:rPr lang="zh-CN" altLang="zh-CN"/>
            </a:fld>
            <a:endParaRPr lang="zh-CN"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598863"/>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8788"/>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4313"/>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267118C1-1B0D-4999-8545-95E7E76C6762}" type="slidenum">
              <a:rPr lang="zh-CN" altLang="zh-CN"/>
            </a:fld>
            <a:endParaRPr lang="zh-CN"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smtClean="0"/>
              <a:t>单击此处编辑母版标题样式</a:t>
            </a:r>
            <a:endParaRPr lang="zh-CN" smtClean="0"/>
          </a:p>
        </p:txBody>
      </p:sp>
      <p:sp>
        <p:nvSpPr>
          <p:cNvPr id="1027" name="Rectangle 3"/>
          <p:cNvSpPr>
            <a:spLocks noGrp="1" noChangeArrowheads="1"/>
          </p:cNvSpPr>
          <p:nvPr>
            <p:ph type="body" idx="1"/>
          </p:nvPr>
        </p:nvSpPr>
        <p:spPr bwMode="auto">
          <a:xfrm>
            <a:off x="457200" y="1200150"/>
            <a:ext cx="8229600" cy="3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smtClean="0"/>
              <a:t>单击此处编辑母版文本样式</a:t>
            </a:r>
            <a:endParaRPr lang="zh-CN" smtClean="0"/>
          </a:p>
          <a:p>
            <a:pPr lvl="1"/>
            <a:r>
              <a:rPr lang="zh-CN" smtClean="0"/>
              <a:t>第二级</a:t>
            </a:r>
            <a:endParaRPr lang="zh-CN" smtClean="0"/>
          </a:p>
          <a:p>
            <a:pPr lvl="2"/>
            <a:r>
              <a:rPr lang="zh-CN" smtClean="0"/>
              <a:t>第三级</a:t>
            </a:r>
            <a:endParaRPr lang="zh-CN" smtClean="0"/>
          </a:p>
          <a:p>
            <a:pPr lvl="3"/>
            <a:r>
              <a:rPr lang="zh-CN" smtClean="0"/>
              <a:t>第四级</a:t>
            </a:r>
            <a:endParaRPr lang="zh-CN" smtClean="0"/>
          </a:p>
          <a:p>
            <a:pPr lvl="4"/>
            <a:r>
              <a:rPr lang="zh-CN" smtClean="0"/>
              <a:t>第五级</a:t>
            </a:r>
            <a:endParaRPr lang="zh-CN" smtClean="0"/>
          </a:p>
        </p:txBody>
      </p:sp>
      <p:sp>
        <p:nvSpPr>
          <p:cNvPr id="1028" name="Rectangle 4"/>
          <p:cNvSpPr>
            <a:spLocks noGrp="1" noChangeArrowheads="1"/>
          </p:cNvSpPr>
          <p:nvPr>
            <p:ph type="dt" sz="half" idx="2"/>
          </p:nvPr>
        </p:nvSpPr>
        <p:spPr bwMode="auto">
          <a:xfrm>
            <a:off x="457200" y="4683125"/>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buFont typeface="Arial" panose="020B0604020202020204" pitchFamily="34" charset="0"/>
              <a:buNone/>
              <a:defRPr sz="1400" smtClean="0">
                <a:latin typeface="Arial" panose="020B0604020202020204" pitchFamily="34" charset="0"/>
                <a:ea typeface="宋体" panose="02010600030101010101" pitchFamily="2" charset="-122"/>
              </a:defRPr>
            </a:lvl1pPr>
          </a:lstStyle>
          <a:p>
            <a:pPr>
              <a:defRPr/>
            </a:pPr>
            <a:endParaRPr lang="zh-CN" altLang="zh-CN"/>
          </a:p>
        </p:txBody>
      </p:sp>
      <p:sp>
        <p:nvSpPr>
          <p:cNvPr id="1029" name="Rectangle 5"/>
          <p:cNvSpPr>
            <a:spLocks noGrp="1" noChangeArrowheads="1"/>
          </p:cNvSpPr>
          <p:nvPr>
            <p:ph type="ftr" sz="quarter" idx="3"/>
          </p:nvPr>
        </p:nvSpPr>
        <p:spPr bwMode="auto">
          <a:xfrm>
            <a:off x="3124200" y="4683125"/>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buFont typeface="Arial" panose="020B0604020202020204" pitchFamily="34" charset="0"/>
              <a:buNone/>
              <a:defRPr sz="1400" smtClean="0">
                <a:latin typeface="Arial" panose="020B0604020202020204" pitchFamily="34" charset="0"/>
                <a:ea typeface="宋体" panose="02010600030101010101" pitchFamily="2" charset="-122"/>
              </a:defRPr>
            </a:lvl1pPr>
          </a:lstStyle>
          <a:p>
            <a:pPr>
              <a:defRPr/>
            </a:pPr>
            <a:endParaRPr lang="zh-CN" altLang="zh-CN"/>
          </a:p>
        </p:txBody>
      </p:sp>
      <p:sp>
        <p:nvSpPr>
          <p:cNvPr id="1030" name="Rectangle 6"/>
          <p:cNvSpPr>
            <a:spLocks noGrp="1" noChangeArrowheads="1"/>
          </p:cNvSpPr>
          <p:nvPr>
            <p:ph type="sldNum" sz="quarter" idx="4"/>
          </p:nvPr>
        </p:nvSpPr>
        <p:spPr bwMode="auto">
          <a:xfrm>
            <a:off x="6553200" y="4683125"/>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buFont typeface="Arial" panose="020B0604020202020204" pitchFamily="34" charset="0"/>
              <a:buNone/>
              <a:defRPr sz="1400" smtClean="0">
                <a:latin typeface="Arial" panose="020B0604020202020204" pitchFamily="34" charset="0"/>
                <a:ea typeface="宋体" panose="02010600030101010101" pitchFamily="2" charset="-122"/>
              </a:defRPr>
            </a:lvl1pPr>
          </a:lstStyle>
          <a:p>
            <a:pPr>
              <a:defRPr/>
            </a:pPr>
            <a:fld id="{F7E3AAC6-B715-4F06-991C-2803DC77D751}" type="slidenum">
              <a:rPr lang="zh-CN" altLang="zh-CN"/>
            </a:fld>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smtClean="0"/>
              <a:t>单击此处编辑母版标题样式</a:t>
            </a:r>
            <a:endParaRPr lang="zh-CN" smtClean="0"/>
          </a:p>
        </p:txBody>
      </p:sp>
      <p:sp>
        <p:nvSpPr>
          <p:cNvPr id="2051" name="Rectangle 3"/>
          <p:cNvSpPr>
            <a:spLocks noGrp="1" noChangeArrowheads="1"/>
          </p:cNvSpPr>
          <p:nvPr>
            <p:ph type="body" idx="1"/>
          </p:nvPr>
        </p:nvSpPr>
        <p:spPr bwMode="auto">
          <a:xfrm>
            <a:off x="457200" y="1200150"/>
            <a:ext cx="8229600" cy="3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smtClean="0"/>
              <a:t>单击此处编辑母版文本样式</a:t>
            </a:r>
            <a:endParaRPr lang="zh-CN" smtClean="0"/>
          </a:p>
          <a:p>
            <a:pPr lvl="1"/>
            <a:r>
              <a:rPr lang="zh-CN" smtClean="0"/>
              <a:t>第二级</a:t>
            </a:r>
            <a:endParaRPr lang="zh-CN" smtClean="0"/>
          </a:p>
          <a:p>
            <a:pPr lvl="2"/>
            <a:r>
              <a:rPr lang="zh-CN" smtClean="0"/>
              <a:t>第三级</a:t>
            </a:r>
            <a:endParaRPr lang="zh-CN" smtClean="0"/>
          </a:p>
          <a:p>
            <a:pPr lvl="3"/>
            <a:r>
              <a:rPr lang="zh-CN" smtClean="0"/>
              <a:t>第四级</a:t>
            </a:r>
            <a:endParaRPr lang="zh-CN" smtClean="0"/>
          </a:p>
          <a:p>
            <a:pPr lvl="4"/>
            <a:r>
              <a:rPr lang="zh-CN" smtClean="0"/>
              <a:t>第五级</a:t>
            </a:r>
            <a:endParaRPr lang="zh-CN" smtClean="0"/>
          </a:p>
        </p:txBody>
      </p:sp>
      <p:sp>
        <p:nvSpPr>
          <p:cNvPr id="2052" name="Rectangle 4"/>
          <p:cNvSpPr>
            <a:spLocks noGrp="1" noChangeArrowheads="1"/>
          </p:cNvSpPr>
          <p:nvPr>
            <p:ph type="dt" sz="half" idx="2"/>
          </p:nvPr>
        </p:nvSpPr>
        <p:spPr bwMode="auto">
          <a:xfrm>
            <a:off x="457200" y="4683125"/>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buFont typeface="Arial" panose="020B0604020202020204" pitchFamily="34" charset="0"/>
              <a:buNone/>
              <a:defRPr sz="1400" smtClean="0">
                <a:latin typeface="Arial" panose="020B0604020202020204" pitchFamily="34" charset="0"/>
                <a:ea typeface="宋体" panose="02010600030101010101" pitchFamily="2" charset="-122"/>
              </a:defRPr>
            </a:lvl1pPr>
          </a:lstStyle>
          <a:p>
            <a:pPr>
              <a:defRPr/>
            </a:pPr>
            <a:endParaRPr lang="zh-CN" altLang="zh-CN"/>
          </a:p>
        </p:txBody>
      </p:sp>
      <p:sp>
        <p:nvSpPr>
          <p:cNvPr id="2053" name="Rectangle 5"/>
          <p:cNvSpPr>
            <a:spLocks noGrp="1" noChangeArrowheads="1"/>
          </p:cNvSpPr>
          <p:nvPr>
            <p:ph type="ftr" sz="quarter" idx="3"/>
          </p:nvPr>
        </p:nvSpPr>
        <p:spPr bwMode="auto">
          <a:xfrm>
            <a:off x="3124200" y="4683125"/>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buFont typeface="Arial" panose="020B0604020202020204" pitchFamily="34" charset="0"/>
              <a:buNone/>
              <a:defRPr sz="1400" smtClean="0">
                <a:latin typeface="Arial" panose="020B0604020202020204" pitchFamily="34" charset="0"/>
                <a:ea typeface="宋体" panose="02010600030101010101" pitchFamily="2" charset="-122"/>
              </a:defRPr>
            </a:lvl1pPr>
          </a:lstStyle>
          <a:p>
            <a:pPr>
              <a:defRPr/>
            </a:pPr>
            <a:endParaRPr lang="zh-CN" altLang="zh-CN"/>
          </a:p>
        </p:txBody>
      </p:sp>
      <p:sp>
        <p:nvSpPr>
          <p:cNvPr id="2054" name="Rectangle 6"/>
          <p:cNvSpPr>
            <a:spLocks noGrp="1" noChangeArrowheads="1"/>
          </p:cNvSpPr>
          <p:nvPr>
            <p:ph type="sldNum" sz="quarter" idx="4"/>
          </p:nvPr>
        </p:nvSpPr>
        <p:spPr bwMode="auto">
          <a:xfrm>
            <a:off x="6553200" y="4683125"/>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buFont typeface="Arial" panose="020B0604020202020204" pitchFamily="34" charset="0"/>
              <a:buNone/>
              <a:defRPr sz="1400" smtClean="0">
                <a:latin typeface="Arial" panose="020B0604020202020204" pitchFamily="34" charset="0"/>
                <a:ea typeface="宋体" panose="02010600030101010101" pitchFamily="2" charset="-122"/>
              </a:defRPr>
            </a:lvl1pPr>
          </a:lstStyle>
          <a:p>
            <a:pPr>
              <a:defRPr/>
            </a:pPr>
            <a:fld id="{0C18D2F1-48B6-467B-B212-24FB78A7EC95}" type="slidenum">
              <a:rPr lang="zh-CN" altLang="zh-CN"/>
            </a:fld>
            <a:endParaRPr lang="zh-CN" altLang="zh-C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7.xm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2.png"/><Relationship Id="rId3" Type="http://schemas.openxmlformats.org/officeDocument/2006/relationships/image" Target="../media/image1.png"/><Relationship Id="rId2" Type="http://schemas.microsoft.com/office/2007/relationships/media" Target="file:///C:\Users\dzh\Desktop\PPT(025)12-06\&#21830;&#21153;&#19968;.mp3" TargetMode="External"/><Relationship Id="rId1" Type="http://schemas.openxmlformats.org/officeDocument/2006/relationships/audio" Target="file:///C:\Users\dzh\Desktop\PPT(025)12-06\&#21830;&#21153;&#19968;.mp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5.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7.pn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9.jpe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商务一.mp3">
            <a:hlinkClick r:id="" action="ppaction://media"/>
          </p:cNvPr>
          <p:cNvPicPr>
            <a:picLocks noRot="1" noChangeAspect="1"/>
          </p:cNvPicPr>
          <p:nvPr>
            <a:audioFile r:link="rId1"/>
            <p:extLst>
              <p:ext uri="{DAA4B4D4-6D71-4841-9C94-3DE7FCFB9230}">
                <p14:media xmlns:p14="http://schemas.microsoft.com/office/powerpoint/2010/main" r:link="rId2"/>
              </p:ext>
            </p:extLst>
          </p:nvPr>
        </p:nvPicPr>
        <p:blipFill>
          <a:blip r:embed="rId3" cstate="print"/>
          <a:srcRect/>
          <a:stretch>
            <a:fillRect/>
          </a:stretch>
        </p:blipFill>
        <p:spPr bwMode="auto">
          <a:xfrm>
            <a:off x="10476656" y="-6145"/>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t="57336"/>
          <a:stretch>
            <a:fillRect/>
          </a:stretch>
        </p:blipFill>
        <p:spPr>
          <a:xfrm>
            <a:off x="-142908" y="3929688"/>
            <a:ext cx="9141180" cy="1212225"/>
          </a:xfrm>
          <a:prstGeom prst="rect">
            <a:avLst/>
          </a:prstGeom>
        </p:spPr>
      </p:pic>
      <p:sp>
        <p:nvSpPr>
          <p:cNvPr id="84" name="TextBox 83"/>
          <p:cNvSpPr txBox="1"/>
          <p:nvPr/>
        </p:nvSpPr>
        <p:spPr>
          <a:xfrm>
            <a:off x="714348" y="0"/>
            <a:ext cx="8001056" cy="1015663"/>
          </a:xfrm>
          <a:prstGeom prst="rect">
            <a:avLst/>
          </a:prstGeom>
          <a:noFill/>
        </p:spPr>
        <p:txBody>
          <a:bodyPr wrap="square" rtlCol="0">
            <a:spAutoFit/>
          </a:bodyPr>
          <a:lstStyle/>
          <a:p>
            <a:r>
              <a:rPr lang="zh-CN" altLang="en-US" sz="2800" b="1" dirty="0" smtClean="0">
                <a:latin typeface="微软雅黑" panose="020B0503020204020204" pitchFamily="34" charset="-122"/>
                <a:ea typeface="微软雅黑" panose="020B0503020204020204" pitchFamily="34" charset="-122"/>
                <a:sym typeface="黑体" panose="02010609060101010101" pitchFamily="49" charset="-122"/>
              </a:rPr>
              <a:t>湖滨区税务局</a:t>
            </a:r>
            <a:r>
              <a:rPr lang="zh-CN" altLang="en-US" sz="2800" b="1" dirty="0" smtClean="0">
                <a:latin typeface="微软雅黑" panose="020B0503020204020204" pitchFamily="34" charset="-122"/>
                <a:ea typeface="微软雅黑" panose="020B0503020204020204" pitchFamily="34" charset="-122"/>
                <a:sym typeface="Calibri" panose="020F0502020204030204" pitchFamily="34" charset="0"/>
              </a:rPr>
              <a:t>社会保险费</a:t>
            </a:r>
            <a:endParaRPr lang="zh-CN" altLang="en-US" sz="2800" b="1" dirty="0" smtClean="0">
              <a:latin typeface="微软雅黑" panose="020B0503020204020204" pitchFamily="34" charset="-122"/>
              <a:ea typeface="微软雅黑" panose="020B0503020204020204" pitchFamily="34" charset="-122"/>
              <a:sym typeface="Calibri" panose="020F0502020204030204" pitchFamily="34" charset="0"/>
            </a:endParaRPr>
          </a:p>
          <a:p>
            <a:endParaRPr lang="zh-CN" altLang="en-US" sz="3200" spc="-150" dirty="0">
              <a:solidFill>
                <a:schemeClr val="tx1">
                  <a:lumMod val="95000"/>
                  <a:lumOff val="5000"/>
                </a:schemeClr>
              </a:solidFill>
              <a:latin typeface="隶书" pitchFamily="49" charset="-122"/>
              <a:ea typeface="隶书" pitchFamily="49" charset="-122"/>
            </a:endParaRPr>
          </a:p>
        </p:txBody>
      </p:sp>
      <p:sp>
        <p:nvSpPr>
          <p:cNvPr id="28" name="矩形 27"/>
          <p:cNvSpPr/>
          <p:nvPr/>
        </p:nvSpPr>
        <p:spPr bwMode="auto">
          <a:xfrm>
            <a:off x="1214414" y="3499650"/>
            <a:ext cx="5643602" cy="428628"/>
          </a:xfrm>
          <a:prstGeom prst="rect">
            <a:avLst/>
          </a:prstGeom>
          <a:solidFill>
            <a:schemeClr val="bg2">
              <a:lumMod val="20000"/>
              <a:lumOff val="80000"/>
              <a:alpha val="0"/>
            </a:schemeClr>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社保和非税收入股   刘彦平</a:t>
            </a:r>
            <a:endParaRPr kumimoji="0" lang="zh-CN" altLang="en-US" sz="180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p:txBody>
      </p:sp>
      <p:pic>
        <p:nvPicPr>
          <p:cNvPr id="29" name="图片 28" descr="微信图片_20190422145639.jpg"/>
          <p:cNvPicPr>
            <a:picLocks noChangeAspect="1"/>
          </p:cNvPicPr>
          <p:nvPr/>
        </p:nvPicPr>
        <p:blipFill>
          <a:blip r:embed="rId6" cstate="print"/>
          <a:stretch>
            <a:fillRect/>
          </a:stretch>
        </p:blipFill>
        <p:spPr>
          <a:xfrm flipH="1">
            <a:off x="0" y="1"/>
            <a:ext cx="571472" cy="572590"/>
          </a:xfrm>
          <a:prstGeom prst="rect">
            <a:avLst/>
          </a:prstGeom>
        </p:spPr>
      </p:pic>
      <p:grpSp>
        <p:nvGrpSpPr>
          <p:cNvPr id="30" name="组合 29"/>
          <p:cNvGrpSpPr/>
          <p:nvPr/>
        </p:nvGrpSpPr>
        <p:grpSpPr>
          <a:xfrm>
            <a:off x="714348" y="1285072"/>
            <a:ext cx="1503834" cy="1506875"/>
            <a:chOff x="1589596" y="810715"/>
            <a:chExt cx="2340698" cy="2345431"/>
          </a:xfrm>
        </p:grpSpPr>
        <p:grpSp>
          <p:nvGrpSpPr>
            <p:cNvPr id="31" name="组合 79"/>
            <p:cNvGrpSpPr/>
            <p:nvPr/>
          </p:nvGrpSpPr>
          <p:grpSpPr bwMode="auto">
            <a:xfrm>
              <a:off x="1589596" y="810715"/>
              <a:ext cx="2340698" cy="2345431"/>
              <a:chOff x="6379729" y="2488774"/>
              <a:chExt cx="2513016" cy="2513016"/>
            </a:xfrm>
          </p:grpSpPr>
          <p:sp>
            <p:nvSpPr>
              <p:cNvPr id="3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3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32" name="椭圆 80"/>
            <p:cNvSpPr/>
            <p:nvPr/>
          </p:nvSpPr>
          <p:spPr bwMode="auto">
            <a:xfrm>
              <a:off x="1932719" y="1141999"/>
              <a:ext cx="1691508" cy="1694936"/>
            </a:xfrm>
            <a:prstGeom prst="ellipse">
              <a:avLst/>
            </a:prstGeom>
            <a:solidFill>
              <a:srgbClr val="1848C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4800" b="1"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rPr>
                <a:t>降</a:t>
              </a:r>
              <a:endParaRPr kumimoji="0" lang="zh-CN" altLang="en-US" sz="4800" b="1"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35" name="组合 34"/>
          <p:cNvGrpSpPr/>
          <p:nvPr/>
        </p:nvGrpSpPr>
        <p:grpSpPr>
          <a:xfrm>
            <a:off x="1952207" y="1285072"/>
            <a:ext cx="1503834" cy="1506875"/>
            <a:chOff x="1589596" y="810715"/>
            <a:chExt cx="2340698" cy="2345431"/>
          </a:xfrm>
        </p:grpSpPr>
        <p:grpSp>
          <p:nvGrpSpPr>
            <p:cNvPr id="40" name="组合 79"/>
            <p:cNvGrpSpPr/>
            <p:nvPr/>
          </p:nvGrpSpPr>
          <p:grpSpPr bwMode="auto">
            <a:xfrm>
              <a:off x="1589596" y="810715"/>
              <a:ext cx="2340698" cy="2345431"/>
              <a:chOff x="6379729" y="2488774"/>
              <a:chExt cx="2513016" cy="2513016"/>
            </a:xfrm>
          </p:grpSpPr>
          <p:sp>
            <p:nvSpPr>
              <p:cNvPr id="4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43"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41" name="椭圆 80"/>
            <p:cNvSpPr/>
            <p:nvPr/>
          </p:nvSpPr>
          <p:spPr bwMode="auto">
            <a:xfrm>
              <a:off x="1932719" y="1141999"/>
              <a:ext cx="1691508" cy="1694936"/>
            </a:xfrm>
            <a:prstGeom prst="ellipse">
              <a:avLst/>
            </a:prstGeom>
            <a:solidFill>
              <a:srgbClr val="1848C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4800" b="1"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rPr>
                <a:t>费</a:t>
              </a:r>
              <a:endParaRPr kumimoji="0" lang="zh-CN" altLang="en-US" sz="4800" b="1"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44" name="组合 43"/>
          <p:cNvGrpSpPr/>
          <p:nvPr/>
        </p:nvGrpSpPr>
        <p:grpSpPr>
          <a:xfrm>
            <a:off x="3190066" y="1285072"/>
            <a:ext cx="1503834" cy="1506875"/>
            <a:chOff x="1589596" y="810715"/>
            <a:chExt cx="2340698" cy="2345431"/>
          </a:xfrm>
        </p:grpSpPr>
        <p:grpSp>
          <p:nvGrpSpPr>
            <p:cNvPr id="45" name="组合 79"/>
            <p:cNvGrpSpPr/>
            <p:nvPr/>
          </p:nvGrpSpPr>
          <p:grpSpPr bwMode="auto">
            <a:xfrm>
              <a:off x="1589596" y="810715"/>
              <a:ext cx="2340698" cy="2345431"/>
              <a:chOff x="6379729" y="2488774"/>
              <a:chExt cx="2513016" cy="2513016"/>
            </a:xfrm>
          </p:grpSpPr>
          <p:sp>
            <p:nvSpPr>
              <p:cNvPr id="4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48"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46" name="椭圆 80"/>
            <p:cNvSpPr/>
            <p:nvPr/>
          </p:nvSpPr>
          <p:spPr bwMode="auto">
            <a:xfrm>
              <a:off x="1932719" y="1141999"/>
              <a:ext cx="1691508" cy="1694936"/>
            </a:xfrm>
            <a:prstGeom prst="ellipse">
              <a:avLst/>
            </a:prstGeom>
            <a:solidFill>
              <a:srgbClr val="1848C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lang="zh-CN" altLang="en-US" sz="4800" b="1" kern="0" dirty="0" smtClean="0">
                  <a:solidFill>
                    <a:srgbClr val="FFFFFF"/>
                  </a:solidFill>
                </a:rPr>
                <a:t>政</a:t>
              </a:r>
              <a:endParaRPr kumimoji="0" lang="zh-CN" altLang="en-US" sz="4800" b="1"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49" name="组合 48"/>
          <p:cNvGrpSpPr/>
          <p:nvPr/>
        </p:nvGrpSpPr>
        <p:grpSpPr>
          <a:xfrm>
            <a:off x="4427924" y="1285072"/>
            <a:ext cx="1503834" cy="1506875"/>
            <a:chOff x="1589596" y="810715"/>
            <a:chExt cx="2340698" cy="2345431"/>
          </a:xfrm>
        </p:grpSpPr>
        <p:grpSp>
          <p:nvGrpSpPr>
            <p:cNvPr id="50" name="组合 79"/>
            <p:cNvGrpSpPr/>
            <p:nvPr/>
          </p:nvGrpSpPr>
          <p:grpSpPr bwMode="auto">
            <a:xfrm>
              <a:off x="1589596" y="810715"/>
              <a:ext cx="2340698" cy="2345431"/>
              <a:chOff x="6379729" y="2488774"/>
              <a:chExt cx="2513016" cy="2513016"/>
            </a:xfrm>
          </p:grpSpPr>
          <p:sp>
            <p:nvSpPr>
              <p:cNvPr id="5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53"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51" name="椭圆 80"/>
            <p:cNvSpPr/>
            <p:nvPr/>
          </p:nvSpPr>
          <p:spPr bwMode="auto">
            <a:xfrm>
              <a:off x="1932719" y="1141999"/>
              <a:ext cx="1691508" cy="1694936"/>
            </a:xfrm>
            <a:prstGeom prst="ellipse">
              <a:avLst/>
            </a:prstGeom>
            <a:solidFill>
              <a:srgbClr val="1848C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4800" b="1"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rPr>
                <a:t>策</a:t>
              </a:r>
              <a:endParaRPr kumimoji="0" lang="en-US" sz="4800" b="1"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64" name="组合 63"/>
          <p:cNvGrpSpPr/>
          <p:nvPr/>
        </p:nvGrpSpPr>
        <p:grpSpPr>
          <a:xfrm>
            <a:off x="5643570" y="1285072"/>
            <a:ext cx="1503834" cy="1506875"/>
            <a:chOff x="1589596" y="810715"/>
            <a:chExt cx="2340698" cy="2345431"/>
          </a:xfrm>
        </p:grpSpPr>
        <p:grpSp>
          <p:nvGrpSpPr>
            <p:cNvPr id="65" name="组合 79"/>
            <p:cNvGrpSpPr/>
            <p:nvPr/>
          </p:nvGrpSpPr>
          <p:grpSpPr bwMode="auto">
            <a:xfrm>
              <a:off x="1589596" y="810715"/>
              <a:ext cx="2340698" cy="2345431"/>
              <a:chOff x="6379729" y="2488774"/>
              <a:chExt cx="2513016" cy="2513016"/>
            </a:xfrm>
          </p:grpSpPr>
          <p:sp>
            <p:nvSpPr>
              <p:cNvPr id="6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68"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66" name="椭圆 80"/>
            <p:cNvSpPr/>
            <p:nvPr/>
          </p:nvSpPr>
          <p:spPr bwMode="auto">
            <a:xfrm>
              <a:off x="1923173" y="1144292"/>
              <a:ext cx="1691508" cy="1694936"/>
            </a:xfrm>
            <a:prstGeom prst="ellipse">
              <a:avLst/>
            </a:prstGeom>
            <a:solidFill>
              <a:srgbClr val="1848C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4800" b="1"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rPr>
                <a:t>培</a:t>
              </a:r>
              <a:endParaRPr kumimoji="0" lang="zh-CN" altLang="en-US" sz="4800" b="1"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69" name="组合 68"/>
          <p:cNvGrpSpPr/>
          <p:nvPr/>
        </p:nvGrpSpPr>
        <p:grpSpPr>
          <a:xfrm>
            <a:off x="6809991" y="1285072"/>
            <a:ext cx="1503834" cy="1506875"/>
            <a:chOff x="1589596" y="810715"/>
            <a:chExt cx="2340698" cy="2345431"/>
          </a:xfrm>
        </p:grpSpPr>
        <p:grpSp>
          <p:nvGrpSpPr>
            <p:cNvPr id="70" name="组合 79"/>
            <p:cNvGrpSpPr/>
            <p:nvPr/>
          </p:nvGrpSpPr>
          <p:grpSpPr bwMode="auto">
            <a:xfrm>
              <a:off x="1589596" y="810715"/>
              <a:ext cx="2340698" cy="2345431"/>
              <a:chOff x="6379729" y="2488774"/>
              <a:chExt cx="2513016" cy="2513016"/>
            </a:xfrm>
          </p:grpSpPr>
          <p:sp>
            <p:nvSpPr>
              <p:cNvPr id="7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73"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71" name="椭圆 80"/>
            <p:cNvSpPr/>
            <p:nvPr/>
          </p:nvSpPr>
          <p:spPr bwMode="auto">
            <a:xfrm>
              <a:off x="1932719" y="1141999"/>
              <a:ext cx="1691508" cy="1694936"/>
            </a:xfrm>
            <a:prstGeom prst="ellipse">
              <a:avLst/>
            </a:prstGeom>
            <a:solidFill>
              <a:srgbClr val="1848C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4800" b="1"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rPr>
                <a:t>训</a:t>
              </a:r>
              <a:endParaRPr kumimoji="0" lang="zh-CN" altLang="en-US" sz="4800" b="1"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grpSp>
    </p:spTree>
  </p:cSld>
  <p:clrMapOvr>
    <a:masterClrMapping/>
  </p:clrMapOvr>
  <p:transition spd="med" advClick="0" advTm="12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6"/>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84"/>
                                        </p:tgtEl>
                                        <p:attrNameLst>
                                          <p:attrName>style.visibility</p:attrName>
                                        </p:attrNameLst>
                                      </p:cBhvr>
                                      <p:to>
                                        <p:strVal val="visible"/>
                                      </p:to>
                                    </p:set>
                                    <p:anim calcmode="lin" valueType="num">
                                      <p:cBhvr>
                                        <p:cTn id="16"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4"/>
                                        </p:tgtEl>
                                        <p:attrNameLst>
                                          <p:attrName>ppt_y</p:attrName>
                                        </p:attrNameLst>
                                      </p:cBhvr>
                                      <p:tavLst>
                                        <p:tav tm="0">
                                          <p:val>
                                            <p:strVal val="#ppt_y"/>
                                          </p:val>
                                        </p:tav>
                                        <p:tav tm="100000">
                                          <p:val>
                                            <p:strVal val="#ppt_y"/>
                                          </p:val>
                                        </p:tav>
                                      </p:tavLst>
                                    </p:anim>
                                    <p:anim calcmode="lin" valueType="num">
                                      <p:cBhvr>
                                        <p:cTn id="18"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500" fill="hold"/>
                                        <p:tgtEl>
                                          <p:spTgt spid="44"/>
                                        </p:tgtEl>
                                        <p:attrNameLst>
                                          <p:attrName>ppt_x</p:attrName>
                                        </p:attrNameLst>
                                      </p:cBhvr>
                                      <p:tavLst>
                                        <p:tav tm="0">
                                          <p:val>
                                            <p:strVal val="#ppt_x"/>
                                          </p:val>
                                        </p:tav>
                                        <p:tav tm="100000">
                                          <p:val>
                                            <p:strVal val="#ppt_x"/>
                                          </p:val>
                                        </p:tav>
                                      </p:tavLst>
                                    </p:anim>
                                    <p:anim calcmode="lin" valueType="num">
                                      <p:cBhvr additive="base">
                                        <p:cTn id="3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additive="base">
                                        <p:cTn id="43" dur="500" fill="hold"/>
                                        <p:tgtEl>
                                          <p:spTgt spid="49"/>
                                        </p:tgtEl>
                                        <p:attrNameLst>
                                          <p:attrName>ppt_x</p:attrName>
                                        </p:attrNameLst>
                                      </p:cBhvr>
                                      <p:tavLst>
                                        <p:tav tm="0">
                                          <p:val>
                                            <p:strVal val="#ppt_x"/>
                                          </p:val>
                                        </p:tav>
                                        <p:tav tm="100000">
                                          <p:val>
                                            <p:strVal val="#ppt_x"/>
                                          </p:val>
                                        </p:tav>
                                      </p:tavLst>
                                    </p:anim>
                                    <p:anim calcmode="lin" valueType="num">
                                      <p:cBhvr additive="base">
                                        <p:cTn id="4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4"/>
                                        </p:tgtEl>
                                        <p:attrNameLst>
                                          <p:attrName>style.visibility</p:attrName>
                                        </p:attrNameLst>
                                      </p:cBhvr>
                                      <p:to>
                                        <p:strVal val="visible"/>
                                      </p:to>
                                    </p:set>
                                    <p:anim calcmode="lin" valueType="num">
                                      <p:cBhvr additive="base">
                                        <p:cTn id="49" dur="500" fill="hold"/>
                                        <p:tgtEl>
                                          <p:spTgt spid="64"/>
                                        </p:tgtEl>
                                        <p:attrNameLst>
                                          <p:attrName>ppt_x</p:attrName>
                                        </p:attrNameLst>
                                      </p:cBhvr>
                                      <p:tavLst>
                                        <p:tav tm="0">
                                          <p:val>
                                            <p:strVal val="#ppt_x"/>
                                          </p:val>
                                        </p:tav>
                                        <p:tav tm="100000">
                                          <p:val>
                                            <p:strVal val="#ppt_x"/>
                                          </p:val>
                                        </p:tav>
                                      </p:tavLst>
                                    </p:anim>
                                    <p:anim calcmode="lin" valueType="num">
                                      <p:cBhvr additive="base">
                                        <p:cTn id="50"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9"/>
                                        </p:tgtEl>
                                        <p:attrNameLst>
                                          <p:attrName>style.visibility</p:attrName>
                                        </p:attrNameLst>
                                      </p:cBhvr>
                                      <p:to>
                                        <p:strVal val="visible"/>
                                      </p:to>
                                    </p:set>
                                    <p:anim calcmode="lin" valueType="num">
                                      <p:cBhvr additive="base">
                                        <p:cTn id="55" dur="500" fill="hold"/>
                                        <p:tgtEl>
                                          <p:spTgt spid="69"/>
                                        </p:tgtEl>
                                        <p:attrNameLst>
                                          <p:attrName>ppt_x</p:attrName>
                                        </p:attrNameLst>
                                      </p:cBhvr>
                                      <p:tavLst>
                                        <p:tav tm="0">
                                          <p:val>
                                            <p:strVal val="#ppt_x"/>
                                          </p:val>
                                        </p:tav>
                                        <p:tav tm="100000">
                                          <p:val>
                                            <p:strVal val="#ppt_x"/>
                                          </p:val>
                                        </p:tav>
                                      </p:tavLst>
                                    </p:anim>
                                    <p:anim calcmode="lin" valueType="num">
                                      <p:cBhvr additive="base">
                                        <p:cTn id="56"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3" repeatCount="indefinite" fill="remove" display="0">
                  <p:stCondLst>
                    <p:cond delay="indefinite"/>
                  </p:stCondLst>
                  <p:endCondLst>
                    <p:cond evt="onStopAudio" delay="0">
                      <p:tgtEl>
                        <p:sldTgt/>
                      </p:tgtEl>
                    </p:cond>
                  </p:endCondLst>
                </p:cTn>
                <p:tgtEl>
                  <p:spTgt spid="16"/>
                </p:tgtEl>
              </p:cMediaNode>
            </p:audio>
          </p:childTnLst>
        </p:cTn>
      </p:par>
    </p:tnLst>
    <p:bldLst>
      <p:bldP spid="84" grpId="0"/>
      <p:bldP spid="2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灯片编号占位符 1"/>
          <p:cNvSpPr>
            <a:spLocks noChangeArrowheads="1"/>
          </p:cNvSpPr>
          <p:nvPr/>
        </p:nvSpPr>
        <p:spPr bwMode="auto">
          <a:xfrm>
            <a:off x="6457950" y="4765792"/>
            <a:ext cx="2057400" cy="273759"/>
          </a:xfrm>
          <a:prstGeom prst="rect">
            <a:avLst/>
          </a:prstGeom>
          <a:noFill/>
          <a:ln w="9525">
            <a:noFill/>
            <a:miter lim="800000"/>
          </a:ln>
        </p:spPr>
        <p:txBody>
          <a:bodyPr anchor="ctr"/>
          <a:lstStyle/>
          <a:p>
            <a:pPr algn="r"/>
            <a:fld id="{D0F818A8-C712-47FA-A0F8-A635931CCA21}" type="slidenum">
              <a:rPr lang="zh-CN" altLang="en-US" sz="1200">
                <a:solidFill>
                  <a:srgbClr val="898989"/>
                </a:solidFill>
              </a:rPr>
            </a:fld>
            <a:endParaRPr lang="zh-CN" altLang="en-US" sz="1200">
              <a:solidFill>
                <a:srgbClr val="898989"/>
              </a:solidFill>
            </a:endParaRPr>
          </a:p>
        </p:txBody>
      </p:sp>
      <p:sp>
        <p:nvSpPr>
          <p:cNvPr id="12292" name="TextBox 3"/>
          <p:cNvSpPr>
            <a:spLocks noChangeArrowheads="1"/>
          </p:cNvSpPr>
          <p:nvPr/>
        </p:nvSpPr>
        <p:spPr bwMode="auto">
          <a:xfrm>
            <a:off x="396876" y="0"/>
            <a:ext cx="2303463" cy="353943"/>
          </a:xfrm>
          <a:prstGeom prst="rect">
            <a:avLst/>
          </a:prstGeom>
          <a:noFill/>
          <a:ln w="9525">
            <a:noFill/>
            <a:miter lim="800000"/>
          </a:ln>
        </p:spPr>
        <p:txBody>
          <a:bodyPr>
            <a:spAutoFit/>
          </a:bodyPr>
          <a:lstStyle/>
          <a:p>
            <a:pPr eaLnBrk="0" hangingPunct="0"/>
            <a:r>
              <a:rPr lang="zh-CN" altLang="en-US" sz="900" b="1">
                <a:solidFill>
                  <a:srgbClr val="FFFFFF"/>
                </a:solidFill>
                <a:latin typeface="黑体" panose="02010609060101010101" pitchFamily="49" charset="-122"/>
                <a:ea typeface="黑体" panose="02010609060101010101" pitchFamily="49" charset="-122"/>
                <a:sym typeface="黑体" panose="02010609060101010101" pitchFamily="49" charset="-122"/>
              </a:rPr>
              <a:t>河 南 省 国 家 税 务 局</a:t>
            </a:r>
            <a:r>
              <a:rPr lang="zh-CN" altLang="en-US" sz="800" b="1">
                <a:solidFill>
                  <a:srgbClr val="FFFFFF"/>
                </a:solidFill>
                <a:latin typeface="Calibri" panose="020F0502020204030204" pitchFamily="34" charset="0"/>
                <a:sym typeface="Calibri" panose="020F0502020204030204" pitchFamily="34" charset="0"/>
              </a:rPr>
              <a:t>                                                                                                                                                                                                 </a:t>
            </a:r>
            <a:r>
              <a:rPr lang="en-US" sz="800" b="1">
                <a:solidFill>
                  <a:srgbClr val="FFFFFF"/>
                </a:solidFill>
                <a:latin typeface="Calibri" panose="020F0502020204030204" pitchFamily="34" charset="0"/>
                <a:sym typeface="Calibri" panose="020F0502020204030204" pitchFamily="34" charset="0"/>
              </a:rPr>
              <a:t>HE NAN PROVINCIAL OFFICE,SAT</a:t>
            </a:r>
            <a:endParaRPr lang="en-US" sz="800" b="1">
              <a:solidFill>
                <a:srgbClr val="FFFFFF"/>
              </a:solidFill>
              <a:latin typeface="Calibri" panose="020F0502020204030204" pitchFamily="34" charset="0"/>
              <a:sym typeface="Calibri" panose="020F0502020204030204" pitchFamily="34" charset="0"/>
            </a:endParaRPr>
          </a:p>
        </p:txBody>
      </p:sp>
      <p:sp>
        <p:nvSpPr>
          <p:cNvPr id="12298" name="矩形 11"/>
          <p:cNvSpPr>
            <a:spLocks noChangeArrowheads="1"/>
          </p:cNvSpPr>
          <p:nvPr/>
        </p:nvSpPr>
        <p:spPr bwMode="auto">
          <a:xfrm>
            <a:off x="6137275" y="4864584"/>
            <a:ext cx="300082" cy="369332"/>
          </a:xfrm>
          <a:prstGeom prst="rect">
            <a:avLst/>
          </a:prstGeom>
          <a:noFill/>
          <a:ln w="9525">
            <a:noFill/>
            <a:miter lim="800000"/>
          </a:ln>
        </p:spPr>
        <p:txBody>
          <a:bodyPr wrap="none">
            <a:spAutoFit/>
          </a:bodyPr>
          <a:lstStyle/>
          <a:p>
            <a:r>
              <a:rPr lang="en-US">
                <a:solidFill>
                  <a:srgbClr val="FFFFFF"/>
                </a:solidFill>
                <a:latin typeface="黑体" panose="02010609060101010101" pitchFamily="49" charset="-122"/>
                <a:ea typeface="黑体" panose="02010609060101010101" pitchFamily="49" charset="-122"/>
                <a:sym typeface="黑体" panose="02010609060101010101" pitchFamily="49" charset="-122"/>
              </a:rPr>
              <a:t>*</a:t>
            </a:r>
            <a:endParaRPr lang="en-US">
              <a:solidFill>
                <a:srgbClr val="000000"/>
              </a:solidFill>
              <a:latin typeface="Calibri" panose="020F0502020204030204" pitchFamily="34" charset="0"/>
              <a:sym typeface="宋体" panose="02010600030101010101" pitchFamily="2" charset="-122"/>
            </a:endParaRPr>
          </a:p>
        </p:txBody>
      </p:sp>
      <p:grpSp>
        <p:nvGrpSpPr>
          <p:cNvPr id="2" name="Group 11"/>
          <p:cNvGrpSpPr/>
          <p:nvPr/>
        </p:nvGrpSpPr>
        <p:grpSpPr bwMode="auto">
          <a:xfrm>
            <a:off x="179389" y="426113"/>
            <a:ext cx="8713787" cy="1154550"/>
            <a:chOff x="0" y="0"/>
            <a:chExt cx="8712968" cy="1492250"/>
          </a:xfrm>
        </p:grpSpPr>
        <p:sp>
          <p:nvSpPr>
            <p:cNvPr id="12300" name="MH_Others_1"/>
            <p:cNvSpPr>
              <a:spLocks noChangeArrowheads="1"/>
            </p:cNvSpPr>
            <p:nvPr/>
          </p:nvSpPr>
          <p:spPr bwMode="auto">
            <a:xfrm>
              <a:off x="0" y="0"/>
              <a:ext cx="3516086" cy="1492250"/>
            </a:xfrm>
            <a:prstGeom prst="rect">
              <a:avLst/>
            </a:prstGeom>
            <a:noFill/>
            <a:ln w="9525">
              <a:noFill/>
              <a:miter lim="800000"/>
            </a:ln>
          </p:spPr>
          <p:txBody>
            <a:bodyPr anchor="ctr"/>
            <a:lstStyle/>
            <a:p>
              <a:endParaRPr lang="zh-CN" altLang="en-US" sz="5400">
                <a:solidFill>
                  <a:srgbClr val="BBD6EE"/>
                </a:solidFill>
                <a:latin typeface="Broadway" pitchFamily="82" charset="0"/>
                <a:ea typeface="华文中宋" pitchFamily="2" charset="-122"/>
                <a:sym typeface="Broadway" pitchFamily="82" charset="0"/>
              </a:endParaRPr>
            </a:p>
          </p:txBody>
        </p:sp>
        <p:sp>
          <p:nvSpPr>
            <p:cNvPr id="12301" name="MH_Others_2"/>
            <p:cNvSpPr>
              <a:spLocks noChangeArrowheads="1"/>
            </p:cNvSpPr>
            <p:nvPr/>
          </p:nvSpPr>
          <p:spPr bwMode="auto">
            <a:xfrm>
              <a:off x="865552" y="262465"/>
              <a:ext cx="7847416" cy="636664"/>
            </a:xfrm>
            <a:prstGeom prst="rect">
              <a:avLst/>
            </a:prstGeom>
            <a:noFill/>
            <a:ln w="9525">
              <a:noFill/>
              <a:miter lim="800000"/>
            </a:ln>
          </p:spPr>
          <p:txBody>
            <a:bodyPr anchor="ctr"/>
            <a:lstStyle/>
            <a:p>
              <a:pPr algn="ctr"/>
              <a:endParaRPr lang="zh-CN" altLang="en-US"/>
            </a:p>
          </p:txBody>
        </p:sp>
      </p:grpSp>
      <p:sp>
        <p:nvSpPr>
          <p:cNvPr id="12302" name="文本框 12300"/>
          <p:cNvSpPr txBox="1">
            <a:spLocks noChangeArrowheads="1"/>
          </p:cNvSpPr>
          <p:nvPr/>
        </p:nvSpPr>
        <p:spPr bwMode="auto">
          <a:xfrm>
            <a:off x="1000100" y="785006"/>
            <a:ext cx="7531128" cy="3548215"/>
          </a:xfrm>
          <a:prstGeom prst="rect">
            <a:avLst/>
          </a:prstGeom>
          <a:noFill/>
          <a:ln w="9525">
            <a:noFill/>
            <a:miter lim="800000"/>
          </a:ln>
        </p:spPr>
        <p:txBody>
          <a:bodyPr wrap="square">
            <a:spAutoFit/>
          </a:bodyPr>
          <a:lstStyle/>
          <a:p>
            <a:pPr indent="406400"/>
            <a:endParaRPr lang="zh-CN" altLang="en-US" sz="2400" b="1" dirty="0">
              <a:latin typeface="宋体" panose="02010600030101010101" pitchFamily="2" charset="-122"/>
              <a:sym typeface="仿宋_GB2312" charset="-122"/>
            </a:endParaRPr>
          </a:p>
          <a:p>
            <a:pPr indent="406400"/>
            <a:endParaRPr lang="zh-CN" altLang="en-US" sz="2400" b="1" dirty="0">
              <a:latin typeface="宋体" panose="02010600030101010101" pitchFamily="2" charset="-122"/>
              <a:sym typeface="仿宋_GB2312" charset="-122"/>
            </a:endParaRPr>
          </a:p>
          <a:p>
            <a:pPr indent="406400">
              <a:lnSpc>
                <a:spcPct val="150000"/>
              </a:lnSpc>
            </a:pPr>
            <a:r>
              <a:rPr lang="zh-CN" altLang="en-US" sz="2400" b="1" dirty="0">
                <a:latin typeface="华文楷体" pitchFamily="2" charset="-122"/>
                <a:ea typeface="华文楷体" pitchFamily="2" charset="-122"/>
                <a:sym typeface="仿宋_GB2312" charset="-122"/>
              </a:rPr>
              <a:t>《方案》实施到位后，预计2019年全年可减轻企业社保缴费负担3000多亿元。可为我省企业减负97亿元左右。从数据上来看，降费力度较大，涉及面广，涉及除城乡居民以外的所有单位及个人。</a:t>
            </a:r>
            <a:endParaRPr lang="zh-CN" altLang="en-US" sz="2400" b="1" dirty="0">
              <a:latin typeface="华文楷体" pitchFamily="2" charset="-122"/>
              <a:ea typeface="华文楷体" pitchFamily="2" charset="-122"/>
              <a:sym typeface="仿宋_GB2312" charset="-122"/>
            </a:endParaRPr>
          </a:p>
          <a:p>
            <a:pPr indent="406400">
              <a:lnSpc>
                <a:spcPct val="150000"/>
              </a:lnSpc>
            </a:pPr>
            <a:endParaRPr lang="zh-CN" altLang="en-US" sz="2400" dirty="0">
              <a:latin typeface="华文楷体" pitchFamily="2" charset="-122"/>
              <a:ea typeface="华文楷体" pitchFamily="2" charset="-122"/>
            </a:endParaRPr>
          </a:p>
        </p:txBody>
      </p:sp>
      <p:sp>
        <p:nvSpPr>
          <p:cNvPr id="16" name="Line 6"/>
          <p:cNvSpPr>
            <a:spLocks noChangeShapeType="1"/>
          </p:cNvSpPr>
          <p:nvPr/>
        </p:nvSpPr>
        <p:spPr bwMode="auto">
          <a:xfrm flipV="1">
            <a:off x="0" y="667848"/>
            <a:ext cx="9144000" cy="45719"/>
          </a:xfrm>
          <a:prstGeom prst="line">
            <a:avLst/>
          </a:prstGeom>
          <a:noFill/>
          <a:ln w="25400" cmpd="sng">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prstDash val="solid"/>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 name="矩形 16"/>
          <p:cNvSpPr/>
          <p:nvPr/>
        </p:nvSpPr>
        <p:spPr bwMode="auto">
          <a:xfrm>
            <a:off x="0" y="0"/>
            <a:ext cx="785786" cy="5141913"/>
          </a:xfrm>
          <a:prstGeom prst="rect">
            <a:avLst/>
          </a:prstGeom>
          <a:solidFill>
            <a:srgbClr val="1848C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8" name="矩形 17"/>
          <p:cNvSpPr/>
          <p:nvPr/>
        </p:nvSpPr>
        <p:spPr>
          <a:xfrm>
            <a:off x="1071538" y="284940"/>
            <a:ext cx="2492990"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sym typeface="华文琥珀" pitchFamily="2" charset="-122"/>
              </a:rPr>
              <a:t>意义及即将带来的效果</a:t>
            </a:r>
            <a:endParaRPr lang="zh-CN" altLang="en-US" b="1" dirty="0" smtClean="0">
              <a:latin typeface="微软雅黑" panose="020B0503020204020204" pitchFamily="34" charset="-122"/>
              <a:ea typeface="微软雅黑" panose="020B0503020204020204" pitchFamily="34" charset="-122"/>
              <a:sym typeface="华文琥珀" pitchFamily="2"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1"/>
          <p:cNvSpPr>
            <a:spLocks noChangeArrowheads="1"/>
          </p:cNvSpPr>
          <p:nvPr/>
        </p:nvSpPr>
        <p:spPr bwMode="auto">
          <a:xfrm>
            <a:off x="6457950" y="4765792"/>
            <a:ext cx="2057400" cy="273759"/>
          </a:xfrm>
          <a:prstGeom prst="rect">
            <a:avLst/>
          </a:prstGeom>
          <a:noFill/>
          <a:ln w="9525">
            <a:noFill/>
            <a:miter lim="800000"/>
          </a:ln>
        </p:spPr>
        <p:txBody>
          <a:bodyPr anchor="ctr"/>
          <a:lstStyle/>
          <a:p>
            <a:pPr algn="r"/>
            <a:fld id="{F210F9F2-68AE-4D06-890D-5D64A8CC3C5D}" type="slidenum">
              <a:rPr lang="zh-CN" altLang="en-US" sz="1200">
                <a:solidFill>
                  <a:srgbClr val="898989"/>
                </a:solidFill>
                <a:latin typeface="Calibri" panose="020F0502020204030204" pitchFamily="34" charset="0"/>
              </a:rPr>
            </a:fld>
            <a:endParaRPr lang="zh-CN" altLang="en-US" sz="1200">
              <a:solidFill>
                <a:srgbClr val="898989"/>
              </a:solidFill>
              <a:latin typeface="Calibri" panose="020F0502020204030204" pitchFamily="34" charset="0"/>
            </a:endParaRPr>
          </a:p>
        </p:txBody>
      </p:sp>
      <p:sp>
        <p:nvSpPr>
          <p:cNvPr id="10244" name="TextBox 3"/>
          <p:cNvSpPr>
            <a:spLocks noChangeArrowheads="1"/>
          </p:cNvSpPr>
          <p:nvPr/>
        </p:nvSpPr>
        <p:spPr bwMode="auto">
          <a:xfrm>
            <a:off x="396876" y="0"/>
            <a:ext cx="2303463" cy="353943"/>
          </a:xfrm>
          <a:prstGeom prst="rect">
            <a:avLst/>
          </a:prstGeom>
          <a:noFill/>
          <a:ln w="9525">
            <a:noFill/>
            <a:miter lim="800000"/>
          </a:ln>
        </p:spPr>
        <p:txBody>
          <a:bodyPr>
            <a:spAutoFit/>
          </a:bodyPr>
          <a:lstStyle/>
          <a:p>
            <a:pPr eaLnBrk="0" hangingPunct="0"/>
            <a:r>
              <a:rPr lang="zh-CN" altLang="en-US" sz="900" b="1" dirty="0">
                <a:solidFill>
                  <a:srgbClr val="FFFFFF"/>
                </a:solidFill>
                <a:latin typeface="黑体" panose="02010609060101010101" pitchFamily="49" charset="-122"/>
                <a:ea typeface="黑体" panose="02010609060101010101" pitchFamily="49" charset="-122"/>
                <a:sym typeface="黑体" panose="02010609060101010101" pitchFamily="49" charset="-122"/>
              </a:rPr>
              <a:t>河 南 </a:t>
            </a:r>
            <a:r>
              <a:rPr lang="zh-CN" altLang="en-US" sz="900" b="1" dirty="0" smtClean="0">
                <a:solidFill>
                  <a:srgbClr val="FFFFFF"/>
                </a:solidFill>
                <a:latin typeface="黑体" panose="02010609060101010101" pitchFamily="49" charset="-122"/>
                <a:ea typeface="黑体" panose="02010609060101010101" pitchFamily="49" charset="-122"/>
                <a:sym typeface="黑体" panose="02010609060101010101" pitchFamily="49" charset="-122"/>
              </a:rPr>
              <a:t> </a:t>
            </a:r>
            <a:r>
              <a:rPr lang="zh-CN" altLang="en-US" sz="900" b="1" dirty="0">
                <a:solidFill>
                  <a:srgbClr val="FFFFFF"/>
                </a:solidFill>
                <a:latin typeface="黑体" panose="02010609060101010101" pitchFamily="49" charset="-122"/>
                <a:ea typeface="黑体" panose="02010609060101010101" pitchFamily="49" charset="-122"/>
                <a:sym typeface="黑体" panose="02010609060101010101" pitchFamily="49" charset="-122"/>
              </a:rPr>
              <a:t>国 家 税 务 局</a:t>
            </a:r>
            <a:r>
              <a:rPr lang="zh-CN" altLang="en-US" sz="800" b="1" dirty="0">
                <a:solidFill>
                  <a:srgbClr val="FFFFFF"/>
                </a:solidFill>
                <a:latin typeface="Calibri" panose="020F0502020204030204" pitchFamily="34" charset="0"/>
                <a:sym typeface="Calibri" panose="020F0502020204030204" pitchFamily="34" charset="0"/>
              </a:rPr>
              <a:t>                                                                                                                                                                                                 </a:t>
            </a:r>
            <a:r>
              <a:rPr lang="en-US" sz="800" b="1" dirty="0">
                <a:solidFill>
                  <a:srgbClr val="FFFFFF"/>
                </a:solidFill>
                <a:latin typeface="Calibri" panose="020F0502020204030204" pitchFamily="34" charset="0"/>
                <a:sym typeface="Calibri" panose="020F0502020204030204" pitchFamily="34" charset="0"/>
              </a:rPr>
              <a:t>HE NAN PROVINCIAL OFFICE,SAT</a:t>
            </a:r>
            <a:endParaRPr lang="en-US" sz="800" b="1" dirty="0">
              <a:solidFill>
                <a:srgbClr val="FFFFFF"/>
              </a:solidFill>
              <a:latin typeface="Calibri" panose="020F0502020204030204" pitchFamily="34" charset="0"/>
              <a:sym typeface="Calibri" panose="020F0502020204030204" pitchFamily="34" charset="0"/>
            </a:endParaRPr>
          </a:p>
        </p:txBody>
      </p:sp>
      <p:sp>
        <p:nvSpPr>
          <p:cNvPr id="10250" name="MH_Others_1"/>
          <p:cNvSpPr>
            <a:spLocks noChangeArrowheads="1"/>
          </p:cNvSpPr>
          <p:nvPr/>
        </p:nvSpPr>
        <p:spPr bwMode="auto">
          <a:xfrm>
            <a:off x="179388" y="426113"/>
            <a:ext cx="3516312" cy="1265244"/>
          </a:xfrm>
          <a:prstGeom prst="rect">
            <a:avLst/>
          </a:prstGeom>
          <a:noFill/>
          <a:ln w="9525">
            <a:noFill/>
            <a:miter lim="800000"/>
          </a:ln>
        </p:spPr>
        <p:txBody>
          <a:bodyPr anchor="ctr"/>
          <a:lstStyle/>
          <a:p>
            <a:endParaRPr lang="zh-CN" altLang="en-US" sz="5400">
              <a:solidFill>
                <a:srgbClr val="BBD6EE"/>
              </a:solidFill>
              <a:latin typeface="Broadway" pitchFamily="82" charset="0"/>
              <a:ea typeface="华文中宋" pitchFamily="2" charset="-122"/>
              <a:sym typeface="Broadway" pitchFamily="82" charset="0"/>
            </a:endParaRPr>
          </a:p>
        </p:txBody>
      </p:sp>
      <p:sp>
        <p:nvSpPr>
          <p:cNvPr id="10252" name="文本框 7"/>
          <p:cNvSpPr txBox="1">
            <a:spLocks noChangeArrowheads="1"/>
          </p:cNvSpPr>
          <p:nvPr/>
        </p:nvSpPr>
        <p:spPr bwMode="auto">
          <a:xfrm>
            <a:off x="4475164" y="642739"/>
            <a:ext cx="4168802" cy="3970318"/>
          </a:xfrm>
          <a:prstGeom prst="rect">
            <a:avLst/>
          </a:prstGeom>
          <a:noFill/>
          <a:ln w="9525">
            <a:noFill/>
            <a:miter lim="800000"/>
          </a:ln>
        </p:spPr>
        <p:txBody>
          <a:bodyPr wrap="square">
            <a:spAutoFit/>
          </a:bodyPr>
          <a:lstStyle/>
          <a:p>
            <a:r>
              <a:rPr lang="en-US" dirty="0">
                <a:latin typeface="Calibri" panose="020F0502020204030204" pitchFamily="34" charset="0"/>
              </a:rPr>
              <a:t>     </a:t>
            </a:r>
            <a:endParaRPr lang="en-US" dirty="0">
              <a:latin typeface="Calibri" panose="020F0502020204030204" pitchFamily="34" charset="0"/>
            </a:endParaRPr>
          </a:p>
          <a:p>
            <a:pPr>
              <a:lnSpc>
                <a:spcPct val="150000"/>
              </a:lnSpc>
            </a:pPr>
            <a:r>
              <a:rPr lang="en-US" dirty="0">
                <a:latin typeface="Calibri" panose="020F0502020204030204" pitchFamily="34" charset="0"/>
              </a:rPr>
              <a:t>        </a:t>
            </a:r>
            <a:r>
              <a:rPr lang="en-US" dirty="0" smtClean="0">
                <a:latin typeface="Calibri" panose="020F0502020204030204" pitchFamily="34" charset="0"/>
              </a:rPr>
              <a:t>  </a:t>
            </a:r>
            <a:r>
              <a:rPr lang="en-US" sz="2000" b="1" dirty="0">
                <a:latin typeface="华文楷体" pitchFamily="2" charset="-122"/>
                <a:ea typeface="华文楷体" pitchFamily="2" charset="-122"/>
              </a:rPr>
              <a:t>2015年以来先后5次降低或阶段性降低社保费率，涉及企业职工基本养老保险、失业保险、工伤保险和生育保险，</a:t>
            </a:r>
            <a:r>
              <a:rPr lang="zh-CN" altLang="en-US" sz="2000" b="1" dirty="0">
                <a:latin typeface="华文楷体" pitchFamily="2" charset="-122"/>
                <a:ea typeface="华文楷体" pitchFamily="2" charset="-122"/>
              </a:rPr>
              <a:t>据不完全统计</a:t>
            </a:r>
            <a:r>
              <a:rPr lang="en-US" sz="2000" b="1" dirty="0">
                <a:latin typeface="华文楷体" pitchFamily="2" charset="-122"/>
                <a:ea typeface="华文楷体" pitchFamily="2" charset="-122"/>
              </a:rPr>
              <a:t>，2015年到今年4月30日现行阶段性降费率政策执行期满，共可减轻企业社保缴费负担近5000亿元。</a:t>
            </a:r>
            <a:endParaRPr lang="en-US" sz="2000" b="1" dirty="0">
              <a:latin typeface="华文楷体" pitchFamily="2" charset="-122"/>
              <a:ea typeface="华文楷体" pitchFamily="2" charset="-122"/>
            </a:endParaRPr>
          </a:p>
          <a:p>
            <a:endParaRPr lang="zh-CN" altLang="en-US" sz="2400" dirty="0">
              <a:latin typeface="宋体" panose="02010600030101010101" pitchFamily="2" charset="-122"/>
            </a:endParaRPr>
          </a:p>
        </p:txBody>
      </p:sp>
      <p:pic>
        <p:nvPicPr>
          <p:cNvPr id="10253" name="图片 2" descr="timg"/>
          <p:cNvPicPr>
            <a:picLocks noChangeAspect="1" noChangeArrowheads="1"/>
          </p:cNvPicPr>
          <p:nvPr/>
        </p:nvPicPr>
        <p:blipFill>
          <a:blip r:embed="rId1"/>
          <a:srcRect/>
          <a:stretch>
            <a:fillRect/>
          </a:stretch>
        </p:blipFill>
        <p:spPr bwMode="auto">
          <a:xfrm>
            <a:off x="450850" y="1154550"/>
            <a:ext cx="3829050" cy="2128181"/>
          </a:xfrm>
          <a:prstGeom prst="rect">
            <a:avLst/>
          </a:prstGeom>
          <a:noFill/>
          <a:ln w="9525">
            <a:noFill/>
            <a:miter lim="800000"/>
            <a:headEnd/>
            <a:tailEnd/>
          </a:ln>
        </p:spPr>
      </p:pic>
      <p:sp>
        <p:nvSpPr>
          <p:cNvPr id="14" name="Line 6"/>
          <p:cNvSpPr>
            <a:spLocks noChangeShapeType="1"/>
          </p:cNvSpPr>
          <p:nvPr/>
        </p:nvSpPr>
        <p:spPr bwMode="auto">
          <a:xfrm flipV="1">
            <a:off x="0" y="667848"/>
            <a:ext cx="9144000" cy="45719"/>
          </a:xfrm>
          <a:prstGeom prst="line">
            <a:avLst/>
          </a:prstGeom>
          <a:noFill/>
          <a:ln w="25400" cmpd="sng">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prstDash val="solid"/>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 name="矩形 14"/>
          <p:cNvSpPr/>
          <p:nvPr/>
        </p:nvSpPr>
        <p:spPr bwMode="auto">
          <a:xfrm>
            <a:off x="0" y="0"/>
            <a:ext cx="785786" cy="5141913"/>
          </a:xfrm>
          <a:prstGeom prst="rect">
            <a:avLst/>
          </a:prstGeom>
          <a:solidFill>
            <a:srgbClr val="1848C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6" name="矩形 15"/>
          <p:cNvSpPr/>
          <p:nvPr/>
        </p:nvSpPr>
        <p:spPr>
          <a:xfrm>
            <a:off x="1071538" y="284940"/>
            <a:ext cx="2492990"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sym typeface="华文琥珀" pitchFamily="2" charset="-122"/>
              </a:rPr>
              <a:t>意义及即将带来的效果</a:t>
            </a:r>
            <a:endParaRPr lang="zh-CN" altLang="en-US" b="1" dirty="0" smtClean="0">
              <a:latin typeface="微软雅黑" panose="020B0503020204020204" pitchFamily="34" charset="-122"/>
              <a:ea typeface="微软雅黑" panose="020B0503020204020204" pitchFamily="34" charset="-122"/>
              <a:sym typeface="华文琥珀" pitchFamily="2" charset="-122"/>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7053" y="1701258"/>
            <a:ext cx="4311021"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3805"/>
            <a:endParaRPr lang="zh-CN" altLang="en-US" sz="1700">
              <a:solidFill>
                <a:srgbClr val="1F497D"/>
              </a:solidFill>
            </a:endParaRPr>
          </a:p>
        </p:txBody>
      </p:sp>
      <p:sp>
        <p:nvSpPr>
          <p:cNvPr id="8" name="矩形 7"/>
          <p:cNvSpPr/>
          <p:nvPr/>
        </p:nvSpPr>
        <p:spPr>
          <a:xfrm>
            <a:off x="4355976" y="1701258"/>
            <a:ext cx="287957"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srgbClr val="1F497D"/>
              </a:solidFill>
            </a:endParaRPr>
          </a:p>
        </p:txBody>
      </p:sp>
      <p:sp>
        <p:nvSpPr>
          <p:cNvPr id="9" name="TextBox 8"/>
          <p:cNvSpPr txBox="1"/>
          <p:nvPr/>
        </p:nvSpPr>
        <p:spPr>
          <a:xfrm>
            <a:off x="2483768" y="1744304"/>
            <a:ext cx="1704313" cy="1569660"/>
          </a:xfrm>
          <a:prstGeom prst="rect">
            <a:avLst/>
          </a:prstGeom>
          <a:noFill/>
        </p:spPr>
        <p:txBody>
          <a:bodyPr wrap="none" rtlCol="0">
            <a:spAutoFit/>
          </a:bodyPr>
          <a:lstStyle/>
          <a:p>
            <a:pPr algn="r" defTabSz="913765"/>
            <a:r>
              <a:rPr lang="en-US" altLang="zh-CN" sz="9600" b="1" dirty="0" smtClean="0">
                <a:solidFill>
                  <a:schemeClr val="bg1"/>
                </a:solidFill>
                <a:latin typeface="微软雅黑" panose="020B0503020204020204" pitchFamily="34" charset="-122"/>
                <a:ea typeface="微软雅黑" panose="020B0503020204020204" pitchFamily="34" charset="-122"/>
              </a:rPr>
              <a:t>03</a:t>
            </a:r>
            <a:endParaRPr lang="zh-CN" altLang="en-US" sz="9600" b="1" dirty="0">
              <a:solidFill>
                <a:schemeClr val="bg1"/>
              </a:solidFill>
              <a:latin typeface="微软雅黑" panose="020B0503020204020204" pitchFamily="34" charset="-122"/>
              <a:ea typeface="微软雅黑" panose="020B0503020204020204" pitchFamily="34" charset="-122"/>
            </a:endParaRPr>
          </a:p>
        </p:txBody>
      </p:sp>
      <p:sp>
        <p:nvSpPr>
          <p:cNvPr id="10" name="文本占位符 3"/>
          <p:cNvSpPr txBox="1"/>
          <p:nvPr/>
        </p:nvSpPr>
        <p:spPr>
          <a:xfrm>
            <a:off x="4714876" y="1928014"/>
            <a:ext cx="4429124" cy="431935"/>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sz="2000" dirty="0" smtClean="0">
                <a:solidFill>
                  <a:schemeClr val="tx1"/>
                </a:solidFill>
                <a:latin typeface="微软雅黑" panose="020B0503020204020204" pitchFamily="34" charset="-122"/>
                <a:ea typeface="微软雅黑" panose="020B0503020204020204" pitchFamily="34" charset="-122"/>
                <a:sym typeface="华文琥珀" pitchFamily="2" charset="-122"/>
              </a:rPr>
              <a:t>方案的详细内容</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11" name="矩形 10"/>
          <p:cNvSpPr/>
          <p:nvPr/>
        </p:nvSpPr>
        <p:spPr>
          <a:xfrm>
            <a:off x="4786314" y="2642394"/>
            <a:ext cx="4032448" cy="45719"/>
          </a:xfrm>
          <a:prstGeom prst="rect">
            <a:avLst/>
          </a:prstGeom>
          <a:solidFill>
            <a:srgbClr val="1848C0"/>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3765"/>
            <a:endParaRPr lang="en-US" sz="1700">
              <a:solidFill>
                <a:srgbClr val="1F497D"/>
              </a:solidFill>
            </a:endParaRPr>
          </a:p>
        </p:txBody>
      </p:sp>
      <p:sp>
        <p:nvSpPr>
          <p:cNvPr id="12" name="矩形 11"/>
          <p:cNvSpPr/>
          <p:nvPr/>
        </p:nvSpPr>
        <p:spPr>
          <a:xfrm>
            <a:off x="4857752" y="2499518"/>
            <a:ext cx="3597467" cy="1367796"/>
          </a:xfrm>
          <a:prstGeom prst="rect">
            <a:avLst/>
          </a:prstGeom>
        </p:spPr>
        <p:txBody>
          <a:bodyPr vert="horz" lIns="91416" tIns="45708" rIns="91416" bIns="45708" rtlCol="0" anchor="ctr">
            <a:noAutofit/>
          </a:bodyPr>
          <a:lstStyle/>
          <a:p>
            <a:pPr>
              <a:lnSpc>
                <a:spcPct val="150000"/>
              </a:lnSpc>
              <a:spcBef>
                <a:spcPct val="20000"/>
              </a:spcBef>
              <a:buFont typeface="Arial" panose="020B0604020202020204" pitchFamily="34" charset="0"/>
              <a:buNone/>
            </a:pPr>
            <a:endParaRPr lang="zh-CN" altLang="en-US" sz="1600" dirty="0">
              <a:solidFill>
                <a:schemeClr val="tx1">
                  <a:lumMod val="85000"/>
                  <a:lumOff val="15000"/>
                </a:schemeClr>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400"/>
                                        <p:tgtEl>
                                          <p:spTgt spid="8"/>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par>
                                <p:cTn id="11" presetID="15" presetClass="entr" presetSubtype="0" fill="hold" grpId="0" nodeType="withEffect">
                                  <p:stCondLst>
                                    <p:cond delay="20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400"/>
                                        <p:tgtEl>
                                          <p:spTgt spid="10"/>
                                        </p:tgtEl>
                                      </p:cBhvr>
                                    </p:animEffect>
                                  </p:childTnLst>
                                </p:cTn>
                              </p:par>
                              <p:par>
                                <p:cTn id="21" presetID="22" presetClass="entr" presetSubtype="8" fill="hold" grpId="0" nodeType="withEffect">
                                  <p:stCondLst>
                                    <p:cond delay="20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400"/>
                                        <p:tgtEl>
                                          <p:spTgt spid="11"/>
                                        </p:tgtEl>
                                      </p:cBhvr>
                                    </p:animEffect>
                                  </p:childTnLst>
                                </p:cTn>
                              </p:par>
                            </p:childTnLst>
                          </p:cTn>
                        </p:par>
                        <p:par>
                          <p:cTn id="24" fill="hold">
                            <p:stCondLst>
                              <p:cond delay="500"/>
                            </p:stCondLst>
                            <p:childTnLst>
                              <p:par>
                                <p:cTn id="25" presetID="22" presetClass="entr" presetSubtype="8" fill="hold" grpId="0" nodeType="afterEffect" nodePh="1">
                                  <p:stCondLst>
                                    <p:cond delay="0"/>
                                  </p:stCondLst>
                                  <p:endCondLst>
                                    <p:cond evt="begin" delay="0">
                                      <p:tn val="25"/>
                                    </p:cond>
                                  </p:end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4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灯片编号占位符 1"/>
          <p:cNvSpPr>
            <a:spLocks noChangeArrowheads="1"/>
          </p:cNvSpPr>
          <p:nvPr/>
        </p:nvSpPr>
        <p:spPr bwMode="auto">
          <a:xfrm>
            <a:off x="6457950" y="4765792"/>
            <a:ext cx="2057400" cy="273759"/>
          </a:xfrm>
          <a:prstGeom prst="rect">
            <a:avLst/>
          </a:prstGeom>
          <a:noFill/>
          <a:ln w="9525">
            <a:noFill/>
            <a:miter lim="800000"/>
          </a:ln>
        </p:spPr>
        <p:txBody>
          <a:bodyPr anchor="ctr"/>
          <a:lstStyle/>
          <a:p>
            <a:pPr algn="r"/>
            <a:fld id="{D0F818A8-C712-47FA-A0F8-A635931CCA21}" type="slidenum">
              <a:rPr lang="zh-CN" altLang="en-US" sz="1200">
                <a:solidFill>
                  <a:srgbClr val="898989"/>
                </a:solidFill>
              </a:rPr>
            </a:fld>
            <a:endParaRPr lang="zh-CN" altLang="en-US" sz="1200">
              <a:solidFill>
                <a:srgbClr val="898989"/>
              </a:solidFill>
            </a:endParaRPr>
          </a:p>
        </p:txBody>
      </p:sp>
      <p:sp>
        <p:nvSpPr>
          <p:cNvPr id="12292" name="TextBox 3"/>
          <p:cNvSpPr>
            <a:spLocks noChangeArrowheads="1"/>
          </p:cNvSpPr>
          <p:nvPr/>
        </p:nvSpPr>
        <p:spPr bwMode="auto">
          <a:xfrm>
            <a:off x="396876" y="0"/>
            <a:ext cx="2303463" cy="353943"/>
          </a:xfrm>
          <a:prstGeom prst="rect">
            <a:avLst/>
          </a:prstGeom>
          <a:noFill/>
          <a:ln w="9525">
            <a:noFill/>
            <a:miter lim="800000"/>
          </a:ln>
        </p:spPr>
        <p:txBody>
          <a:bodyPr>
            <a:spAutoFit/>
          </a:bodyPr>
          <a:lstStyle/>
          <a:p>
            <a:pPr eaLnBrk="0" hangingPunct="0"/>
            <a:r>
              <a:rPr lang="zh-CN" altLang="en-US" sz="900" b="1">
                <a:solidFill>
                  <a:srgbClr val="FFFFFF"/>
                </a:solidFill>
                <a:latin typeface="黑体" panose="02010609060101010101" pitchFamily="49" charset="-122"/>
                <a:ea typeface="黑体" panose="02010609060101010101" pitchFamily="49" charset="-122"/>
                <a:sym typeface="黑体" panose="02010609060101010101" pitchFamily="49" charset="-122"/>
              </a:rPr>
              <a:t>河 南 省 国 家 税 务 局</a:t>
            </a:r>
            <a:r>
              <a:rPr lang="zh-CN" altLang="en-US" sz="800" b="1">
                <a:solidFill>
                  <a:srgbClr val="FFFFFF"/>
                </a:solidFill>
                <a:latin typeface="Calibri" panose="020F0502020204030204" pitchFamily="34" charset="0"/>
                <a:sym typeface="Calibri" panose="020F0502020204030204" pitchFamily="34" charset="0"/>
              </a:rPr>
              <a:t>                                                                                                                                                                                                 </a:t>
            </a:r>
            <a:r>
              <a:rPr lang="en-US" sz="800" b="1">
                <a:solidFill>
                  <a:srgbClr val="FFFFFF"/>
                </a:solidFill>
                <a:latin typeface="Calibri" panose="020F0502020204030204" pitchFamily="34" charset="0"/>
                <a:sym typeface="Calibri" panose="020F0502020204030204" pitchFamily="34" charset="0"/>
              </a:rPr>
              <a:t>HE NAN PROVINCIAL OFFICE,SAT</a:t>
            </a:r>
            <a:endParaRPr lang="en-US" sz="800" b="1">
              <a:solidFill>
                <a:srgbClr val="FFFFFF"/>
              </a:solidFill>
              <a:latin typeface="Calibri" panose="020F0502020204030204" pitchFamily="34" charset="0"/>
              <a:sym typeface="Calibri" panose="020F0502020204030204" pitchFamily="34" charset="0"/>
            </a:endParaRPr>
          </a:p>
        </p:txBody>
      </p:sp>
      <p:sp>
        <p:nvSpPr>
          <p:cNvPr id="12298" name="矩形 11"/>
          <p:cNvSpPr>
            <a:spLocks noChangeArrowheads="1"/>
          </p:cNvSpPr>
          <p:nvPr/>
        </p:nvSpPr>
        <p:spPr bwMode="auto">
          <a:xfrm>
            <a:off x="6137275" y="4864584"/>
            <a:ext cx="300082" cy="369332"/>
          </a:xfrm>
          <a:prstGeom prst="rect">
            <a:avLst/>
          </a:prstGeom>
          <a:noFill/>
          <a:ln w="9525">
            <a:noFill/>
            <a:miter lim="800000"/>
          </a:ln>
        </p:spPr>
        <p:txBody>
          <a:bodyPr wrap="none">
            <a:spAutoFit/>
          </a:bodyPr>
          <a:lstStyle/>
          <a:p>
            <a:r>
              <a:rPr lang="en-US">
                <a:solidFill>
                  <a:srgbClr val="FFFFFF"/>
                </a:solidFill>
                <a:latin typeface="黑体" panose="02010609060101010101" pitchFamily="49" charset="-122"/>
                <a:ea typeface="黑体" panose="02010609060101010101" pitchFamily="49" charset="-122"/>
                <a:sym typeface="黑体" panose="02010609060101010101" pitchFamily="49" charset="-122"/>
              </a:rPr>
              <a:t>*</a:t>
            </a:r>
            <a:endParaRPr lang="en-US">
              <a:solidFill>
                <a:srgbClr val="000000"/>
              </a:solidFill>
              <a:latin typeface="Calibri" panose="020F0502020204030204" pitchFamily="34" charset="0"/>
              <a:sym typeface="宋体" panose="02010600030101010101" pitchFamily="2" charset="-122"/>
            </a:endParaRPr>
          </a:p>
        </p:txBody>
      </p:sp>
      <p:grpSp>
        <p:nvGrpSpPr>
          <p:cNvPr id="2" name="Group 11"/>
          <p:cNvGrpSpPr/>
          <p:nvPr/>
        </p:nvGrpSpPr>
        <p:grpSpPr bwMode="auto">
          <a:xfrm>
            <a:off x="179389" y="426113"/>
            <a:ext cx="8713787" cy="1154550"/>
            <a:chOff x="0" y="0"/>
            <a:chExt cx="8712968" cy="1492250"/>
          </a:xfrm>
        </p:grpSpPr>
        <p:sp>
          <p:nvSpPr>
            <p:cNvPr id="12300" name="MH_Others_1"/>
            <p:cNvSpPr>
              <a:spLocks noChangeArrowheads="1"/>
            </p:cNvSpPr>
            <p:nvPr/>
          </p:nvSpPr>
          <p:spPr bwMode="auto">
            <a:xfrm>
              <a:off x="0" y="0"/>
              <a:ext cx="3516086" cy="1492250"/>
            </a:xfrm>
            <a:prstGeom prst="rect">
              <a:avLst/>
            </a:prstGeom>
            <a:noFill/>
            <a:ln w="9525">
              <a:noFill/>
              <a:miter lim="800000"/>
            </a:ln>
          </p:spPr>
          <p:txBody>
            <a:bodyPr anchor="ctr"/>
            <a:lstStyle/>
            <a:p>
              <a:endParaRPr lang="zh-CN" altLang="en-US" sz="5400">
                <a:solidFill>
                  <a:srgbClr val="BBD6EE"/>
                </a:solidFill>
                <a:latin typeface="Broadway" pitchFamily="82" charset="0"/>
                <a:ea typeface="华文中宋" pitchFamily="2" charset="-122"/>
                <a:sym typeface="Broadway" pitchFamily="82" charset="0"/>
              </a:endParaRPr>
            </a:p>
          </p:txBody>
        </p:sp>
        <p:sp>
          <p:nvSpPr>
            <p:cNvPr id="12301" name="MH_Others_2"/>
            <p:cNvSpPr>
              <a:spLocks noChangeArrowheads="1"/>
            </p:cNvSpPr>
            <p:nvPr/>
          </p:nvSpPr>
          <p:spPr bwMode="auto">
            <a:xfrm>
              <a:off x="865552" y="262465"/>
              <a:ext cx="7847416" cy="636664"/>
            </a:xfrm>
            <a:prstGeom prst="rect">
              <a:avLst/>
            </a:prstGeom>
            <a:noFill/>
            <a:ln w="9525">
              <a:noFill/>
              <a:miter lim="800000"/>
            </a:ln>
          </p:spPr>
          <p:txBody>
            <a:bodyPr anchor="ctr"/>
            <a:lstStyle/>
            <a:p>
              <a:pPr algn="ctr"/>
              <a:endParaRPr lang="zh-CN" altLang="en-US"/>
            </a:p>
          </p:txBody>
        </p:sp>
      </p:grpSp>
      <p:sp>
        <p:nvSpPr>
          <p:cNvPr id="12302" name="文本框 12300"/>
          <p:cNvSpPr txBox="1">
            <a:spLocks noChangeArrowheads="1"/>
          </p:cNvSpPr>
          <p:nvPr/>
        </p:nvSpPr>
        <p:spPr bwMode="auto">
          <a:xfrm>
            <a:off x="1000100" y="785006"/>
            <a:ext cx="7531128" cy="1384995"/>
          </a:xfrm>
          <a:prstGeom prst="rect">
            <a:avLst/>
          </a:prstGeom>
          <a:noFill/>
          <a:ln w="9525">
            <a:noFill/>
            <a:miter lim="800000"/>
          </a:ln>
        </p:spPr>
        <p:txBody>
          <a:bodyPr wrap="square">
            <a:spAutoFit/>
          </a:bodyPr>
          <a:lstStyle/>
          <a:p>
            <a:pPr indent="406400"/>
            <a:endParaRPr lang="zh-CN" altLang="en-US" sz="2400" b="1" dirty="0">
              <a:latin typeface="宋体" panose="02010600030101010101" pitchFamily="2" charset="-122"/>
              <a:sym typeface="仿宋_GB2312" charset="-122"/>
            </a:endParaRPr>
          </a:p>
          <a:p>
            <a:pPr indent="406400"/>
            <a:endParaRPr lang="zh-CN" altLang="en-US" sz="2400" b="1" dirty="0">
              <a:latin typeface="宋体" panose="02010600030101010101" pitchFamily="2" charset="-122"/>
              <a:sym typeface="仿宋_GB2312" charset="-122"/>
            </a:endParaRPr>
          </a:p>
          <a:p>
            <a:pPr indent="406400">
              <a:lnSpc>
                <a:spcPct val="150000"/>
              </a:lnSpc>
            </a:pPr>
            <a:endParaRPr lang="zh-CN" altLang="en-US" sz="2400" dirty="0">
              <a:latin typeface="华文楷体" pitchFamily="2" charset="-122"/>
              <a:ea typeface="华文楷体" pitchFamily="2" charset="-122"/>
            </a:endParaRPr>
          </a:p>
        </p:txBody>
      </p:sp>
      <p:sp>
        <p:nvSpPr>
          <p:cNvPr id="16" name="Line 6"/>
          <p:cNvSpPr>
            <a:spLocks noChangeShapeType="1"/>
          </p:cNvSpPr>
          <p:nvPr/>
        </p:nvSpPr>
        <p:spPr bwMode="auto">
          <a:xfrm flipV="1">
            <a:off x="0" y="667848"/>
            <a:ext cx="9144000" cy="45719"/>
          </a:xfrm>
          <a:prstGeom prst="line">
            <a:avLst/>
          </a:prstGeom>
          <a:noFill/>
          <a:ln w="25400" cmpd="sng">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prstDash val="solid"/>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 name="矩形 16"/>
          <p:cNvSpPr/>
          <p:nvPr/>
        </p:nvSpPr>
        <p:spPr bwMode="auto">
          <a:xfrm>
            <a:off x="0" y="0"/>
            <a:ext cx="785786" cy="5141913"/>
          </a:xfrm>
          <a:prstGeom prst="rect">
            <a:avLst/>
          </a:prstGeom>
          <a:solidFill>
            <a:srgbClr val="1848C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8" name="矩形 17"/>
          <p:cNvSpPr/>
          <p:nvPr/>
        </p:nvSpPr>
        <p:spPr>
          <a:xfrm>
            <a:off x="1071538" y="284940"/>
            <a:ext cx="1800493" cy="369332"/>
          </a:xfrm>
          <a:prstGeom prst="rect">
            <a:avLst/>
          </a:prstGeom>
        </p:spPr>
        <p:txBody>
          <a:bodyPr wrap="none">
            <a:spAutoFit/>
          </a:bodyPr>
          <a:lstStyle/>
          <a:p>
            <a:pPr algn="ctr"/>
            <a:r>
              <a:rPr lang="zh-CN" altLang="en-US" b="1" dirty="0" smtClean="0">
                <a:latin typeface="微软雅黑" panose="020B0503020204020204" pitchFamily="34" charset="-122"/>
                <a:ea typeface="微软雅黑" panose="020B0503020204020204" pitchFamily="34" charset="-122"/>
                <a:sym typeface="华文琥珀" pitchFamily="2" charset="-122"/>
              </a:rPr>
              <a:t>方案的详细内容</a:t>
            </a:r>
            <a:endParaRPr lang="zh-CN" altLang="en-US" b="1" dirty="0">
              <a:latin typeface="微软雅黑" panose="020B0503020204020204" pitchFamily="34" charset="-122"/>
              <a:ea typeface="微软雅黑" panose="020B0503020204020204" pitchFamily="34" charset="-122"/>
            </a:endParaRPr>
          </a:p>
        </p:txBody>
      </p:sp>
      <p:sp>
        <p:nvSpPr>
          <p:cNvPr id="12" name="TextBox 11"/>
          <p:cNvSpPr txBox="1"/>
          <p:nvPr/>
        </p:nvSpPr>
        <p:spPr>
          <a:xfrm>
            <a:off x="1000100" y="1142196"/>
            <a:ext cx="7715304" cy="1754326"/>
          </a:xfrm>
          <a:prstGeom prst="rect">
            <a:avLst/>
          </a:prstGeom>
          <a:noFill/>
        </p:spPr>
        <p:txBody>
          <a:bodyPr wrap="square" rtlCol="0">
            <a:spAutoFit/>
          </a:bodyPr>
          <a:lstStyle/>
          <a:p>
            <a:pPr indent="541655">
              <a:lnSpc>
                <a:spcPct val="150000"/>
              </a:lnSpc>
            </a:pPr>
            <a:r>
              <a:rPr lang="zh-CN" altLang="en-US" sz="2400" b="1" dirty="0" smtClean="0">
                <a:latin typeface="华文楷体" pitchFamily="2" charset="-122"/>
                <a:ea typeface="华文楷体" pitchFamily="2" charset="-122"/>
              </a:rPr>
              <a:t>主要对河南省四部门联合下发的豫人社〔2019〕13号进行解读。该文件包括</a:t>
            </a:r>
            <a:r>
              <a:rPr lang="en-US" altLang="zh-CN" sz="2400" b="1" dirty="0" smtClean="0">
                <a:latin typeface="华文楷体" pitchFamily="2" charset="-122"/>
                <a:ea typeface="华文楷体" pitchFamily="2" charset="-122"/>
              </a:rPr>
              <a:t>8</a:t>
            </a:r>
            <a:r>
              <a:rPr lang="zh-CN" altLang="en-US" sz="2400" b="1" dirty="0" smtClean="0">
                <a:latin typeface="华文楷体" pitchFamily="2" charset="-122"/>
                <a:ea typeface="华文楷体" pitchFamily="2" charset="-122"/>
              </a:rPr>
              <a:t>个方面的内容：</a:t>
            </a:r>
            <a:endParaRPr lang="en-US" altLang="zh-CN" b="1" dirty="0" smtClean="0">
              <a:latin typeface="华文楷体" pitchFamily="2" charset="-122"/>
              <a:ea typeface="华文楷体" pitchFamily="2" charset="-122"/>
            </a:endParaRPr>
          </a:p>
          <a:p>
            <a:endParaRPr lang="en-US" altLang="zh-CN" b="1" dirty="0" smtClean="0">
              <a:latin typeface="华文楷体" pitchFamily="2" charset="-122"/>
              <a:ea typeface="华文楷体" pitchFamily="2" charset="-122"/>
            </a:endParaRPr>
          </a:p>
          <a:p>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灯片编号占位符 1"/>
          <p:cNvSpPr>
            <a:spLocks noChangeArrowheads="1"/>
          </p:cNvSpPr>
          <p:nvPr/>
        </p:nvSpPr>
        <p:spPr bwMode="auto">
          <a:xfrm>
            <a:off x="6457950" y="4765792"/>
            <a:ext cx="2057400" cy="273759"/>
          </a:xfrm>
          <a:prstGeom prst="rect">
            <a:avLst/>
          </a:prstGeom>
          <a:noFill/>
          <a:ln w="9525">
            <a:noFill/>
            <a:miter lim="800000"/>
          </a:ln>
        </p:spPr>
        <p:txBody>
          <a:bodyPr anchor="ctr"/>
          <a:lstStyle/>
          <a:p>
            <a:pPr algn="r"/>
            <a:fld id="{124F6F90-2FD6-484C-982B-1F2CE144E87D}" type="slidenum">
              <a:rPr lang="zh-CN" altLang="en-US" sz="1200">
                <a:solidFill>
                  <a:srgbClr val="898989"/>
                </a:solidFill>
              </a:rPr>
            </a:fld>
            <a:endParaRPr lang="zh-CN" altLang="en-US" sz="1200">
              <a:solidFill>
                <a:srgbClr val="898989"/>
              </a:solidFill>
            </a:endParaRPr>
          </a:p>
        </p:txBody>
      </p:sp>
      <p:sp>
        <p:nvSpPr>
          <p:cNvPr id="13321" name="TextBox 3"/>
          <p:cNvSpPr>
            <a:spLocks noChangeArrowheads="1"/>
          </p:cNvSpPr>
          <p:nvPr/>
        </p:nvSpPr>
        <p:spPr bwMode="auto">
          <a:xfrm>
            <a:off x="434976" y="9523"/>
            <a:ext cx="2303463" cy="261610"/>
          </a:xfrm>
          <a:prstGeom prst="rect">
            <a:avLst/>
          </a:prstGeom>
          <a:noFill/>
          <a:ln w="9525">
            <a:noFill/>
            <a:miter lim="800000"/>
          </a:ln>
        </p:spPr>
        <p:txBody>
          <a:bodyPr>
            <a:spAutoFit/>
          </a:bodyPr>
          <a:lstStyle/>
          <a:p>
            <a:pPr eaLnBrk="0" hangingPunct="0"/>
            <a:endParaRPr lang="zh-CN" altLang="en-US" sz="1100" b="1">
              <a:solidFill>
                <a:srgbClr val="FFFFFF"/>
              </a:solidFill>
              <a:latin typeface="Calibri" panose="020F0502020204030204" pitchFamily="34" charset="0"/>
              <a:sym typeface="Calibri" panose="020F0502020204030204" pitchFamily="34" charset="0"/>
            </a:endParaRPr>
          </a:p>
        </p:txBody>
      </p:sp>
      <p:sp>
        <p:nvSpPr>
          <p:cNvPr id="13322" name="矩形 11"/>
          <p:cNvSpPr>
            <a:spLocks noChangeArrowheads="1"/>
          </p:cNvSpPr>
          <p:nvPr/>
        </p:nvSpPr>
        <p:spPr bwMode="auto">
          <a:xfrm>
            <a:off x="6137275" y="4864584"/>
            <a:ext cx="300082" cy="369332"/>
          </a:xfrm>
          <a:prstGeom prst="rect">
            <a:avLst/>
          </a:prstGeom>
          <a:noFill/>
          <a:ln w="9525">
            <a:noFill/>
            <a:miter lim="800000"/>
          </a:ln>
        </p:spPr>
        <p:txBody>
          <a:bodyPr wrap="none">
            <a:spAutoFit/>
          </a:bodyPr>
          <a:lstStyle/>
          <a:p>
            <a:r>
              <a:rPr lang="en-US">
                <a:solidFill>
                  <a:srgbClr val="FFFFFF"/>
                </a:solidFill>
                <a:latin typeface="黑体" panose="02010609060101010101" pitchFamily="49" charset="-122"/>
                <a:ea typeface="黑体" panose="02010609060101010101" pitchFamily="49" charset="-122"/>
                <a:sym typeface="黑体" panose="02010609060101010101" pitchFamily="49" charset="-122"/>
              </a:rPr>
              <a:t>*</a:t>
            </a:r>
            <a:endParaRPr lang="en-US">
              <a:solidFill>
                <a:srgbClr val="000000"/>
              </a:solidFill>
              <a:latin typeface="Calibri" panose="020F0502020204030204" pitchFamily="34" charset="0"/>
              <a:sym typeface="宋体" panose="02010600030101010101" pitchFamily="2" charset="-122"/>
            </a:endParaRPr>
          </a:p>
        </p:txBody>
      </p:sp>
      <p:grpSp>
        <p:nvGrpSpPr>
          <p:cNvPr id="2" name="Group 12"/>
          <p:cNvGrpSpPr/>
          <p:nvPr/>
        </p:nvGrpSpPr>
        <p:grpSpPr bwMode="auto">
          <a:xfrm>
            <a:off x="1643042" y="1142196"/>
            <a:ext cx="6617335" cy="530855"/>
            <a:chOff x="0" y="0"/>
            <a:chExt cx="10421" cy="1114"/>
          </a:xfrm>
          <a:solidFill>
            <a:srgbClr val="1848C0"/>
          </a:solidFill>
        </p:grpSpPr>
        <p:sp>
          <p:nvSpPr>
            <p:cNvPr id="13325" name="MH_Number_1"/>
            <p:cNvSpPr>
              <a:spLocks noChangeArrowheads="1"/>
            </p:cNvSpPr>
            <p:nvPr/>
          </p:nvSpPr>
          <p:spPr bwMode="auto">
            <a:xfrm>
              <a:off x="0" y="0"/>
              <a:ext cx="1027" cy="1114"/>
            </a:xfrm>
            <a:prstGeom prst="ellipse">
              <a:avLst/>
            </a:prstGeom>
            <a:solidFill>
              <a:srgbClr val="FF9900"/>
            </a:solidFill>
            <a:ln w="9525">
              <a:noFill/>
              <a:round/>
            </a:ln>
          </p:spPr>
          <p:txBody>
            <a:bodyPr anchor="ctr"/>
            <a:lstStyle/>
            <a:p>
              <a:pPr algn="ctr"/>
              <a:r>
                <a:rPr lang="en-US"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26" name="MH_Entry_1"/>
            <p:cNvSpPr>
              <a:spLocks noChangeArrowheads="1"/>
            </p:cNvSpPr>
            <p:nvPr/>
          </p:nvSpPr>
          <p:spPr bwMode="auto">
            <a:xfrm>
              <a:off x="958" y="90"/>
              <a:ext cx="9463" cy="945"/>
            </a:xfrm>
            <a:custGeom>
              <a:avLst/>
              <a:gdLst>
                <a:gd name="T0" fmla="*/ 0 w 3954840"/>
                <a:gd name="T1" fmla="*/ 0 h 557348"/>
                <a:gd name="T2" fmla="*/ 3835506 w 3954840"/>
                <a:gd name="T3" fmla="*/ 0 h 557348"/>
                <a:gd name="T4" fmla="*/ 3954840 w 3954840"/>
                <a:gd name="T5" fmla="*/ 92893 h 557348"/>
                <a:gd name="T6" fmla="*/ 3954840 w 3954840"/>
                <a:gd name="T7" fmla="*/ 464455 h 557348"/>
                <a:gd name="T8" fmla="*/ 3835506 w 3954840"/>
                <a:gd name="T9" fmla="*/ 557348 h 557348"/>
                <a:gd name="T10" fmla="*/ 0 w 3954840"/>
                <a:gd name="T11" fmla="*/ 557348 h 557348"/>
                <a:gd name="T12" fmla="*/ 45938 w 3954840"/>
                <a:gd name="T13" fmla="*/ 532414 h 557348"/>
                <a:gd name="T14" fmla="*/ 180850 w 3954840"/>
                <a:gd name="T15" fmla="*/ 278674 h 557348"/>
                <a:gd name="T16" fmla="*/ 45938 w 3954840"/>
                <a:gd name="T17" fmla="*/ 24934 h 5573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54840"/>
                <a:gd name="T28" fmla="*/ 0 h 557348"/>
                <a:gd name="T29" fmla="*/ 3954840 w 3954840"/>
                <a:gd name="T30" fmla="*/ 557348 h 5573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grpFill/>
            <a:ln w="9525">
              <a:noFill/>
              <a:miter lim="800000"/>
            </a:ln>
          </p:spPr>
          <p:txBody>
            <a:bodyPr lIns="180000" tIns="36000" rIns="36000" bIns="36000" anchor="ctr"/>
            <a:lstStyle/>
            <a:p>
              <a:pPr algn="just"/>
              <a:r>
                <a:rPr lang="zh-CN" altLang="en-US" b="1" dirty="0">
                  <a:solidFill>
                    <a:srgbClr val="FFFFFF"/>
                  </a:solidFill>
                  <a:latin typeface="华文楷体" pitchFamily="2" charset="-122"/>
                  <a:ea typeface="华文楷体" pitchFamily="2" charset="-122"/>
                  <a:sym typeface="微软雅黑" panose="020B0503020204020204" pitchFamily="34" charset="-122"/>
                </a:rPr>
                <a:t>   </a:t>
              </a:r>
              <a:r>
                <a:rPr lang="zh-CN" altLang="en-US" b="1" dirty="0" smtClean="0">
                  <a:solidFill>
                    <a:srgbClr val="FFFFFF"/>
                  </a:solidFill>
                  <a:latin typeface="华文楷体" pitchFamily="2" charset="-122"/>
                  <a:ea typeface="华文楷体" pitchFamily="2" charset="-122"/>
                  <a:sym typeface="微软雅黑" panose="020B0503020204020204" pitchFamily="34" charset="-122"/>
                </a:rPr>
                <a:t>  降低</a:t>
              </a:r>
              <a:r>
                <a:rPr lang="zh-CN" altLang="en-US" b="1" dirty="0">
                  <a:solidFill>
                    <a:srgbClr val="FFFFFF"/>
                  </a:solidFill>
                  <a:latin typeface="华文楷体" pitchFamily="2" charset="-122"/>
                  <a:ea typeface="华文楷体" pitchFamily="2" charset="-122"/>
                  <a:sym typeface="微软雅黑" panose="020B0503020204020204" pitchFamily="34" charset="-122"/>
                </a:rPr>
                <a:t>养老保险单位缴费比例</a:t>
              </a:r>
              <a:endParaRPr lang="zh-CN" altLang="en-US" b="1" dirty="0">
                <a:solidFill>
                  <a:srgbClr val="FFFFFF"/>
                </a:solidFill>
                <a:latin typeface="华文楷体" pitchFamily="2" charset="-122"/>
                <a:ea typeface="华文楷体" pitchFamily="2" charset="-122"/>
                <a:sym typeface="微软雅黑" panose="020B0503020204020204" pitchFamily="34" charset="-122"/>
              </a:endParaRPr>
            </a:p>
          </p:txBody>
        </p:sp>
      </p:grpSp>
      <p:grpSp>
        <p:nvGrpSpPr>
          <p:cNvPr id="3" name="Group 15"/>
          <p:cNvGrpSpPr/>
          <p:nvPr/>
        </p:nvGrpSpPr>
        <p:grpSpPr bwMode="auto">
          <a:xfrm>
            <a:off x="1643042" y="1856576"/>
            <a:ext cx="6616700" cy="530855"/>
            <a:chOff x="0" y="0"/>
            <a:chExt cx="10420" cy="1114"/>
          </a:xfrm>
          <a:solidFill>
            <a:srgbClr val="1848C0"/>
          </a:solidFill>
        </p:grpSpPr>
        <p:sp>
          <p:nvSpPr>
            <p:cNvPr id="13328" name="MH_Number_1"/>
            <p:cNvSpPr>
              <a:spLocks noChangeArrowheads="1"/>
            </p:cNvSpPr>
            <p:nvPr/>
          </p:nvSpPr>
          <p:spPr bwMode="auto">
            <a:xfrm>
              <a:off x="0" y="0"/>
              <a:ext cx="1027" cy="1114"/>
            </a:xfrm>
            <a:prstGeom prst="ellipse">
              <a:avLst/>
            </a:prstGeom>
            <a:solidFill>
              <a:srgbClr val="FF9900"/>
            </a:solidFill>
            <a:ln w="9525">
              <a:noFill/>
              <a:round/>
            </a:ln>
          </p:spPr>
          <p:txBody>
            <a:bodyPr anchor="ctr"/>
            <a:lstStyle/>
            <a:p>
              <a:pPr algn="ctr"/>
              <a:r>
                <a:rPr lang="zh-CN" altLang="en-US"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29" name="MH_Entry_1"/>
            <p:cNvSpPr>
              <a:spLocks noChangeArrowheads="1"/>
            </p:cNvSpPr>
            <p:nvPr/>
          </p:nvSpPr>
          <p:spPr bwMode="auto">
            <a:xfrm>
              <a:off x="958" y="90"/>
              <a:ext cx="9463" cy="945"/>
            </a:xfrm>
            <a:custGeom>
              <a:avLst/>
              <a:gdLst>
                <a:gd name="T0" fmla="*/ 0 w 3954840"/>
                <a:gd name="T1" fmla="*/ 0 h 557348"/>
                <a:gd name="T2" fmla="*/ 3835506 w 3954840"/>
                <a:gd name="T3" fmla="*/ 0 h 557348"/>
                <a:gd name="T4" fmla="*/ 3954840 w 3954840"/>
                <a:gd name="T5" fmla="*/ 92893 h 557348"/>
                <a:gd name="T6" fmla="*/ 3954840 w 3954840"/>
                <a:gd name="T7" fmla="*/ 464455 h 557348"/>
                <a:gd name="T8" fmla="*/ 3835506 w 3954840"/>
                <a:gd name="T9" fmla="*/ 557348 h 557348"/>
                <a:gd name="T10" fmla="*/ 0 w 3954840"/>
                <a:gd name="T11" fmla="*/ 557348 h 557348"/>
                <a:gd name="T12" fmla="*/ 45938 w 3954840"/>
                <a:gd name="T13" fmla="*/ 532414 h 557348"/>
                <a:gd name="T14" fmla="*/ 180850 w 3954840"/>
                <a:gd name="T15" fmla="*/ 278674 h 557348"/>
                <a:gd name="T16" fmla="*/ 45938 w 3954840"/>
                <a:gd name="T17" fmla="*/ 24934 h 5573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54840"/>
                <a:gd name="T28" fmla="*/ 0 h 557348"/>
                <a:gd name="T29" fmla="*/ 3954840 w 3954840"/>
                <a:gd name="T30" fmla="*/ 557348 h 5573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grpFill/>
            <a:ln w="9525">
              <a:noFill/>
              <a:miter lim="800000"/>
            </a:ln>
          </p:spPr>
          <p:txBody>
            <a:bodyPr lIns="180000" tIns="36000" rIns="36000" bIns="36000" anchor="ctr"/>
            <a:lstStyle/>
            <a:p>
              <a:pPr algn="just"/>
              <a:r>
                <a:rPr lang="zh-CN" altLang="en-US" b="1" dirty="0">
                  <a:solidFill>
                    <a:srgbClr val="FFFFFF"/>
                  </a:solidFill>
                  <a:latin typeface="华文楷体" pitchFamily="2" charset="-122"/>
                  <a:ea typeface="华文楷体" pitchFamily="2" charset="-122"/>
                  <a:sym typeface="微软雅黑" panose="020B0503020204020204" pitchFamily="34" charset="-122"/>
                </a:rPr>
                <a:t>   </a:t>
              </a:r>
              <a:endParaRPr lang="zh-CN" altLang="en-US" b="1" dirty="0">
                <a:solidFill>
                  <a:srgbClr val="FFFFFF"/>
                </a:solidFill>
                <a:latin typeface="华文楷体" pitchFamily="2" charset="-122"/>
                <a:ea typeface="华文楷体" pitchFamily="2" charset="-122"/>
                <a:sym typeface="微软雅黑" panose="020B0503020204020204" pitchFamily="34" charset="-122"/>
              </a:endParaRPr>
            </a:p>
            <a:p>
              <a:pPr algn="just"/>
              <a:r>
                <a:rPr lang="zh-CN" altLang="en-US" b="1" dirty="0">
                  <a:solidFill>
                    <a:srgbClr val="FFFFFF"/>
                  </a:solidFill>
                  <a:latin typeface="华文楷体" pitchFamily="2" charset="-122"/>
                  <a:ea typeface="华文楷体" pitchFamily="2" charset="-122"/>
                  <a:sym typeface="微软雅黑" panose="020B0503020204020204" pitchFamily="34" charset="-122"/>
                </a:rPr>
                <a:t>  </a:t>
              </a:r>
              <a:r>
                <a:rPr lang="zh-CN" altLang="en-US" b="1" dirty="0" smtClean="0">
                  <a:solidFill>
                    <a:srgbClr val="FFFFFF"/>
                  </a:solidFill>
                  <a:latin typeface="华文楷体" pitchFamily="2" charset="-122"/>
                  <a:ea typeface="华文楷体" pitchFamily="2" charset="-122"/>
                  <a:sym typeface="微软雅黑" panose="020B0503020204020204" pitchFamily="34" charset="-122"/>
                </a:rPr>
                <a:t>   继续</a:t>
              </a:r>
              <a:r>
                <a:rPr lang="zh-CN" altLang="en-US" b="1" dirty="0">
                  <a:solidFill>
                    <a:srgbClr val="FFFFFF"/>
                  </a:solidFill>
                  <a:latin typeface="华文楷体" pitchFamily="2" charset="-122"/>
                  <a:ea typeface="华文楷体" pitchFamily="2" charset="-122"/>
                  <a:sym typeface="微软雅黑" panose="020B0503020204020204" pitchFamily="34" charset="-122"/>
                </a:rPr>
                <a:t>阶段性降低失业保险、工伤保险费率</a:t>
              </a:r>
              <a:endParaRPr lang="zh-CN" altLang="en-US" b="1" dirty="0">
                <a:solidFill>
                  <a:srgbClr val="FFFFFF"/>
                </a:solidFill>
                <a:latin typeface="华文楷体" pitchFamily="2" charset="-122"/>
                <a:ea typeface="华文楷体" pitchFamily="2" charset="-122"/>
                <a:sym typeface="微软雅黑" panose="020B0503020204020204" pitchFamily="34" charset="-122"/>
              </a:endParaRPr>
            </a:p>
            <a:p>
              <a:pPr algn="just"/>
              <a:endParaRPr lang="zh-CN" altLang="en-US" b="1" dirty="0">
                <a:solidFill>
                  <a:srgbClr val="FFFFFF"/>
                </a:solidFill>
                <a:latin typeface="华文楷体" pitchFamily="2" charset="-122"/>
                <a:ea typeface="华文楷体" pitchFamily="2" charset="-122"/>
                <a:sym typeface="微软雅黑" panose="020B0503020204020204" pitchFamily="34" charset="-122"/>
              </a:endParaRPr>
            </a:p>
          </p:txBody>
        </p:sp>
      </p:grpSp>
      <p:grpSp>
        <p:nvGrpSpPr>
          <p:cNvPr id="4" name="Group 18"/>
          <p:cNvGrpSpPr/>
          <p:nvPr/>
        </p:nvGrpSpPr>
        <p:grpSpPr bwMode="auto">
          <a:xfrm>
            <a:off x="1714480" y="2499518"/>
            <a:ext cx="6617335" cy="530855"/>
            <a:chOff x="0" y="0"/>
            <a:chExt cx="10421" cy="1114"/>
          </a:xfrm>
          <a:solidFill>
            <a:srgbClr val="1848C0"/>
          </a:solidFill>
        </p:grpSpPr>
        <p:sp>
          <p:nvSpPr>
            <p:cNvPr id="13331" name="MH_Number_1"/>
            <p:cNvSpPr>
              <a:spLocks noChangeArrowheads="1"/>
            </p:cNvSpPr>
            <p:nvPr/>
          </p:nvSpPr>
          <p:spPr bwMode="auto">
            <a:xfrm>
              <a:off x="0" y="0"/>
              <a:ext cx="1027" cy="1114"/>
            </a:xfrm>
            <a:prstGeom prst="ellipse">
              <a:avLst/>
            </a:prstGeom>
            <a:solidFill>
              <a:srgbClr val="FF9900"/>
            </a:solidFill>
            <a:ln w="9525">
              <a:noFill/>
              <a:round/>
            </a:ln>
          </p:spPr>
          <p:txBody>
            <a:bodyPr anchor="ctr"/>
            <a:lstStyle/>
            <a:p>
              <a:pPr algn="ctr"/>
              <a:r>
                <a:rPr lang="zh-CN" altLang="en-US"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13332" name="MH_Entry_1"/>
            <p:cNvSpPr>
              <a:spLocks noChangeArrowheads="1"/>
            </p:cNvSpPr>
            <p:nvPr/>
          </p:nvSpPr>
          <p:spPr bwMode="auto">
            <a:xfrm>
              <a:off x="958" y="90"/>
              <a:ext cx="9463" cy="945"/>
            </a:xfrm>
            <a:custGeom>
              <a:avLst/>
              <a:gdLst>
                <a:gd name="T0" fmla="*/ 0 w 3954840"/>
                <a:gd name="T1" fmla="*/ 0 h 557348"/>
                <a:gd name="T2" fmla="*/ 3835506 w 3954840"/>
                <a:gd name="T3" fmla="*/ 0 h 557348"/>
                <a:gd name="T4" fmla="*/ 3954840 w 3954840"/>
                <a:gd name="T5" fmla="*/ 92893 h 557348"/>
                <a:gd name="T6" fmla="*/ 3954840 w 3954840"/>
                <a:gd name="T7" fmla="*/ 464455 h 557348"/>
                <a:gd name="T8" fmla="*/ 3835506 w 3954840"/>
                <a:gd name="T9" fmla="*/ 557348 h 557348"/>
                <a:gd name="T10" fmla="*/ 0 w 3954840"/>
                <a:gd name="T11" fmla="*/ 557348 h 557348"/>
                <a:gd name="T12" fmla="*/ 45938 w 3954840"/>
                <a:gd name="T13" fmla="*/ 532414 h 557348"/>
                <a:gd name="T14" fmla="*/ 180850 w 3954840"/>
                <a:gd name="T15" fmla="*/ 278674 h 557348"/>
                <a:gd name="T16" fmla="*/ 45938 w 3954840"/>
                <a:gd name="T17" fmla="*/ 24934 h 5573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54840"/>
                <a:gd name="T28" fmla="*/ 0 h 557348"/>
                <a:gd name="T29" fmla="*/ 3954840 w 3954840"/>
                <a:gd name="T30" fmla="*/ 557348 h 5573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grpFill/>
            <a:ln w="9525">
              <a:noFill/>
              <a:miter lim="800000"/>
            </a:ln>
          </p:spPr>
          <p:txBody>
            <a:bodyPr lIns="180000" tIns="36000" rIns="36000" bIns="36000" anchor="ctr"/>
            <a:lstStyle/>
            <a:p>
              <a:pPr algn="just"/>
              <a:r>
                <a:rPr lang="zh-CN" altLang="en-US" b="1" dirty="0">
                  <a:solidFill>
                    <a:srgbClr val="FFFFFF"/>
                  </a:solidFill>
                  <a:latin typeface="华文楷体" pitchFamily="2" charset="-122"/>
                  <a:ea typeface="华文楷体" pitchFamily="2" charset="-122"/>
                  <a:sym typeface="微软雅黑" panose="020B0503020204020204" pitchFamily="34" charset="-122"/>
                </a:rPr>
                <a:t>   </a:t>
              </a:r>
              <a:endParaRPr lang="zh-CN" altLang="en-US" b="1" dirty="0">
                <a:solidFill>
                  <a:srgbClr val="FFFFFF"/>
                </a:solidFill>
                <a:latin typeface="华文楷体" pitchFamily="2" charset="-122"/>
                <a:ea typeface="华文楷体" pitchFamily="2" charset="-122"/>
                <a:sym typeface="微软雅黑" panose="020B0503020204020204" pitchFamily="34" charset="-122"/>
              </a:endParaRPr>
            </a:p>
            <a:p>
              <a:pPr algn="just"/>
              <a:r>
                <a:rPr lang="zh-CN" altLang="en-US" b="1" dirty="0">
                  <a:solidFill>
                    <a:srgbClr val="FFFFFF"/>
                  </a:solidFill>
                  <a:latin typeface="华文楷体" pitchFamily="2" charset="-122"/>
                  <a:ea typeface="华文楷体" pitchFamily="2" charset="-122"/>
                  <a:sym typeface="微软雅黑" panose="020B0503020204020204" pitchFamily="34" charset="-122"/>
                </a:rPr>
                <a:t>  </a:t>
              </a:r>
              <a:r>
                <a:rPr lang="zh-CN" altLang="en-US" b="1" dirty="0" smtClean="0">
                  <a:solidFill>
                    <a:srgbClr val="FFFFFF"/>
                  </a:solidFill>
                  <a:latin typeface="华文楷体" pitchFamily="2" charset="-122"/>
                  <a:ea typeface="华文楷体" pitchFamily="2" charset="-122"/>
                  <a:sym typeface="微软雅黑" panose="020B0503020204020204" pitchFamily="34" charset="-122"/>
                </a:rPr>
                <a:t>  调整</a:t>
              </a:r>
              <a:r>
                <a:rPr lang="zh-CN" altLang="en-US" b="1" dirty="0">
                  <a:solidFill>
                    <a:srgbClr val="FFFFFF"/>
                  </a:solidFill>
                  <a:latin typeface="华文楷体" pitchFamily="2" charset="-122"/>
                  <a:ea typeface="华文楷体" pitchFamily="2" charset="-122"/>
                  <a:sym typeface="微软雅黑" panose="020B0503020204020204" pitchFamily="34" charset="-122"/>
                </a:rPr>
                <a:t>社保缴费基数政策</a:t>
              </a:r>
              <a:endParaRPr lang="zh-CN" altLang="en-US" b="1" dirty="0">
                <a:solidFill>
                  <a:srgbClr val="FFFFFF"/>
                </a:solidFill>
                <a:latin typeface="华文楷体" pitchFamily="2" charset="-122"/>
                <a:ea typeface="华文楷体" pitchFamily="2" charset="-122"/>
                <a:sym typeface="微软雅黑" panose="020B0503020204020204" pitchFamily="34" charset="-122"/>
              </a:endParaRPr>
            </a:p>
            <a:p>
              <a:pPr algn="just"/>
              <a:endParaRPr lang="zh-CN" altLang="en-US" b="1" dirty="0">
                <a:solidFill>
                  <a:srgbClr val="FFFFFF"/>
                </a:solidFill>
                <a:latin typeface="华文楷体" pitchFamily="2" charset="-122"/>
                <a:ea typeface="华文楷体" pitchFamily="2" charset="-122"/>
                <a:sym typeface="微软雅黑" panose="020B0503020204020204" pitchFamily="34" charset="-122"/>
              </a:endParaRPr>
            </a:p>
          </p:txBody>
        </p:sp>
      </p:grpSp>
      <p:grpSp>
        <p:nvGrpSpPr>
          <p:cNvPr id="5" name="Group 21"/>
          <p:cNvGrpSpPr/>
          <p:nvPr/>
        </p:nvGrpSpPr>
        <p:grpSpPr bwMode="auto">
          <a:xfrm>
            <a:off x="1714480" y="3142460"/>
            <a:ext cx="6616700" cy="530855"/>
            <a:chOff x="0" y="0"/>
            <a:chExt cx="10420" cy="1114"/>
          </a:xfrm>
          <a:solidFill>
            <a:srgbClr val="1848C0"/>
          </a:solidFill>
        </p:grpSpPr>
        <p:sp>
          <p:nvSpPr>
            <p:cNvPr id="13334" name="MH_Number_1"/>
            <p:cNvSpPr>
              <a:spLocks noChangeArrowheads="1"/>
            </p:cNvSpPr>
            <p:nvPr/>
          </p:nvSpPr>
          <p:spPr bwMode="auto">
            <a:xfrm>
              <a:off x="0" y="0"/>
              <a:ext cx="1027" cy="1114"/>
            </a:xfrm>
            <a:prstGeom prst="ellipse">
              <a:avLst/>
            </a:prstGeom>
            <a:solidFill>
              <a:srgbClr val="FF9900"/>
            </a:solidFill>
            <a:ln w="9525">
              <a:noFill/>
              <a:round/>
            </a:ln>
          </p:spPr>
          <p:txBody>
            <a:bodyPr anchor="ctr"/>
            <a:lstStyle/>
            <a:p>
              <a:pPr algn="ctr"/>
              <a:r>
                <a:rPr lang="zh-CN" altLang="en-US"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13335" name="MH_Entry_1"/>
            <p:cNvSpPr>
              <a:spLocks noChangeArrowheads="1"/>
            </p:cNvSpPr>
            <p:nvPr/>
          </p:nvSpPr>
          <p:spPr bwMode="auto">
            <a:xfrm>
              <a:off x="958" y="90"/>
              <a:ext cx="9463" cy="945"/>
            </a:xfrm>
            <a:custGeom>
              <a:avLst/>
              <a:gdLst>
                <a:gd name="T0" fmla="*/ 0 w 3954840"/>
                <a:gd name="T1" fmla="*/ 0 h 557348"/>
                <a:gd name="T2" fmla="*/ 3835506 w 3954840"/>
                <a:gd name="T3" fmla="*/ 0 h 557348"/>
                <a:gd name="T4" fmla="*/ 3954840 w 3954840"/>
                <a:gd name="T5" fmla="*/ 92893 h 557348"/>
                <a:gd name="T6" fmla="*/ 3954840 w 3954840"/>
                <a:gd name="T7" fmla="*/ 464455 h 557348"/>
                <a:gd name="T8" fmla="*/ 3835506 w 3954840"/>
                <a:gd name="T9" fmla="*/ 557348 h 557348"/>
                <a:gd name="T10" fmla="*/ 0 w 3954840"/>
                <a:gd name="T11" fmla="*/ 557348 h 557348"/>
                <a:gd name="T12" fmla="*/ 45938 w 3954840"/>
                <a:gd name="T13" fmla="*/ 532414 h 557348"/>
                <a:gd name="T14" fmla="*/ 180850 w 3954840"/>
                <a:gd name="T15" fmla="*/ 278674 h 557348"/>
                <a:gd name="T16" fmla="*/ 45938 w 3954840"/>
                <a:gd name="T17" fmla="*/ 24934 h 5573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54840"/>
                <a:gd name="T28" fmla="*/ 0 h 557348"/>
                <a:gd name="T29" fmla="*/ 3954840 w 3954840"/>
                <a:gd name="T30" fmla="*/ 557348 h 5573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grpFill/>
            <a:ln w="9525">
              <a:noFill/>
              <a:miter lim="800000"/>
            </a:ln>
          </p:spPr>
          <p:txBody>
            <a:bodyPr lIns="180000" tIns="36000" rIns="36000" bIns="36000" anchor="ctr"/>
            <a:lstStyle/>
            <a:p>
              <a:pPr algn="just"/>
              <a:r>
                <a:rPr lang="zh-CN" altLang="en-US" b="1" dirty="0">
                  <a:solidFill>
                    <a:srgbClr val="FFFFFF"/>
                  </a:solidFill>
                  <a:latin typeface="华文楷体" pitchFamily="2" charset="-122"/>
                  <a:ea typeface="华文楷体" pitchFamily="2" charset="-122"/>
                  <a:sym typeface="微软雅黑" panose="020B0503020204020204" pitchFamily="34" charset="-122"/>
                </a:rPr>
                <a:t>   </a:t>
              </a:r>
              <a:endParaRPr lang="zh-CN" altLang="en-US" b="1" dirty="0">
                <a:solidFill>
                  <a:srgbClr val="FFFFFF"/>
                </a:solidFill>
                <a:latin typeface="华文楷体" pitchFamily="2" charset="-122"/>
                <a:ea typeface="华文楷体" pitchFamily="2" charset="-122"/>
                <a:sym typeface="微软雅黑" panose="020B0503020204020204" pitchFamily="34" charset="-122"/>
              </a:endParaRPr>
            </a:p>
            <a:p>
              <a:pPr algn="just"/>
              <a:r>
                <a:rPr lang="zh-CN" altLang="en-US" b="1" dirty="0">
                  <a:solidFill>
                    <a:srgbClr val="FFFFFF"/>
                  </a:solidFill>
                  <a:latin typeface="华文楷体" pitchFamily="2" charset="-122"/>
                  <a:ea typeface="华文楷体" pitchFamily="2" charset="-122"/>
                  <a:sym typeface="微软雅黑" panose="020B0503020204020204" pitchFamily="34" charset="-122"/>
                </a:rPr>
                <a:t>  </a:t>
              </a:r>
              <a:r>
                <a:rPr lang="zh-CN" altLang="en-US" b="1" dirty="0" smtClean="0">
                  <a:solidFill>
                    <a:srgbClr val="FFFFFF"/>
                  </a:solidFill>
                  <a:latin typeface="华文楷体" pitchFamily="2" charset="-122"/>
                  <a:ea typeface="华文楷体" pitchFamily="2" charset="-122"/>
                  <a:sym typeface="微软雅黑" panose="020B0503020204020204" pitchFamily="34" charset="-122"/>
                </a:rPr>
                <a:t>   统一</a:t>
              </a:r>
              <a:r>
                <a:rPr lang="zh-CN" altLang="en-US" b="1" dirty="0">
                  <a:solidFill>
                    <a:srgbClr val="FFFFFF"/>
                  </a:solidFill>
                  <a:latin typeface="华文楷体" pitchFamily="2" charset="-122"/>
                  <a:ea typeface="华文楷体" pitchFamily="2" charset="-122"/>
                  <a:sym typeface="微软雅黑" panose="020B0503020204020204" pitchFamily="34" charset="-122"/>
                </a:rPr>
                <a:t>养老保险政策</a:t>
              </a:r>
              <a:endParaRPr lang="zh-CN" altLang="en-US" b="1" dirty="0">
                <a:solidFill>
                  <a:srgbClr val="FFFFFF"/>
                </a:solidFill>
                <a:latin typeface="华文楷体" pitchFamily="2" charset="-122"/>
                <a:ea typeface="华文楷体" pitchFamily="2" charset="-122"/>
                <a:sym typeface="微软雅黑" panose="020B0503020204020204" pitchFamily="34" charset="-122"/>
              </a:endParaRPr>
            </a:p>
            <a:p>
              <a:pPr algn="just"/>
              <a:endParaRPr lang="zh-CN" altLang="en-US" b="1" dirty="0">
                <a:solidFill>
                  <a:srgbClr val="FFFFFF"/>
                </a:solidFill>
                <a:latin typeface="华文楷体" pitchFamily="2" charset="-122"/>
                <a:ea typeface="华文楷体" pitchFamily="2" charset="-122"/>
                <a:sym typeface="微软雅黑" panose="020B0503020204020204" pitchFamily="34" charset="-122"/>
              </a:endParaRPr>
            </a:p>
          </p:txBody>
        </p:sp>
      </p:grpSp>
      <p:sp>
        <p:nvSpPr>
          <p:cNvPr id="31" name="Line 6"/>
          <p:cNvSpPr>
            <a:spLocks noChangeShapeType="1"/>
          </p:cNvSpPr>
          <p:nvPr/>
        </p:nvSpPr>
        <p:spPr bwMode="auto">
          <a:xfrm flipV="1">
            <a:off x="0" y="667848"/>
            <a:ext cx="9144000" cy="45719"/>
          </a:xfrm>
          <a:prstGeom prst="line">
            <a:avLst/>
          </a:prstGeom>
          <a:noFill/>
          <a:ln w="25400" cmpd="sng">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prstDash val="solid"/>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 name="矩形 31"/>
          <p:cNvSpPr/>
          <p:nvPr/>
        </p:nvSpPr>
        <p:spPr bwMode="auto">
          <a:xfrm>
            <a:off x="0" y="0"/>
            <a:ext cx="785786" cy="5141913"/>
          </a:xfrm>
          <a:prstGeom prst="rect">
            <a:avLst/>
          </a:prstGeom>
          <a:solidFill>
            <a:srgbClr val="1848C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3" name="矩形 32"/>
          <p:cNvSpPr/>
          <p:nvPr/>
        </p:nvSpPr>
        <p:spPr>
          <a:xfrm>
            <a:off x="1071538" y="284940"/>
            <a:ext cx="1800493" cy="369332"/>
          </a:xfrm>
          <a:prstGeom prst="rect">
            <a:avLst/>
          </a:prstGeom>
        </p:spPr>
        <p:txBody>
          <a:bodyPr wrap="none">
            <a:spAutoFit/>
          </a:bodyPr>
          <a:lstStyle/>
          <a:p>
            <a:pPr algn="ctr"/>
            <a:r>
              <a:rPr lang="zh-CN" altLang="en-US" b="1" dirty="0" smtClean="0">
                <a:latin typeface="微软雅黑" panose="020B0503020204020204" pitchFamily="34" charset="-122"/>
                <a:ea typeface="微软雅黑" panose="020B0503020204020204" pitchFamily="34" charset="-122"/>
                <a:sym typeface="华文琥珀" pitchFamily="2" charset="-122"/>
              </a:rPr>
              <a:t>方案的详细内容</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1"/>
          <p:cNvSpPr>
            <a:spLocks noChangeArrowheads="1"/>
          </p:cNvSpPr>
          <p:nvPr/>
        </p:nvSpPr>
        <p:spPr bwMode="auto">
          <a:xfrm>
            <a:off x="6457950" y="4765792"/>
            <a:ext cx="2057400" cy="273759"/>
          </a:xfrm>
          <a:prstGeom prst="rect">
            <a:avLst/>
          </a:prstGeom>
          <a:noFill/>
          <a:ln w="9525">
            <a:noFill/>
            <a:miter lim="800000"/>
          </a:ln>
        </p:spPr>
        <p:txBody>
          <a:bodyPr anchor="ctr"/>
          <a:lstStyle/>
          <a:p>
            <a:pPr algn="r"/>
            <a:fld id="{66201000-B231-42FF-B27E-38F8FFE41F8D}" type="slidenum">
              <a:rPr lang="zh-CN" altLang="en-US" sz="1200">
                <a:solidFill>
                  <a:srgbClr val="898989"/>
                </a:solidFill>
              </a:rPr>
            </a:fld>
            <a:endParaRPr lang="zh-CN" altLang="en-US" sz="1200">
              <a:solidFill>
                <a:srgbClr val="898989"/>
              </a:solidFill>
            </a:endParaRPr>
          </a:p>
        </p:txBody>
      </p:sp>
      <p:sp>
        <p:nvSpPr>
          <p:cNvPr id="14340" name="TextBox 3"/>
          <p:cNvSpPr>
            <a:spLocks noChangeArrowheads="1"/>
          </p:cNvSpPr>
          <p:nvPr/>
        </p:nvSpPr>
        <p:spPr bwMode="auto">
          <a:xfrm>
            <a:off x="396876" y="0"/>
            <a:ext cx="2303463" cy="353943"/>
          </a:xfrm>
          <a:prstGeom prst="rect">
            <a:avLst/>
          </a:prstGeom>
          <a:noFill/>
          <a:ln w="9525">
            <a:noFill/>
            <a:miter lim="800000"/>
          </a:ln>
        </p:spPr>
        <p:txBody>
          <a:bodyPr>
            <a:spAutoFit/>
          </a:bodyPr>
          <a:lstStyle/>
          <a:p>
            <a:pPr eaLnBrk="0" hangingPunct="0"/>
            <a:r>
              <a:rPr lang="zh-CN" altLang="en-US" sz="900" b="1">
                <a:solidFill>
                  <a:srgbClr val="FFFFFF"/>
                </a:solidFill>
                <a:latin typeface="黑体" panose="02010609060101010101" pitchFamily="49" charset="-122"/>
                <a:ea typeface="黑体" panose="02010609060101010101" pitchFamily="49" charset="-122"/>
                <a:sym typeface="黑体" panose="02010609060101010101" pitchFamily="49" charset="-122"/>
              </a:rPr>
              <a:t>河 南 省 国 家 税 务 局</a:t>
            </a:r>
            <a:r>
              <a:rPr lang="zh-CN" altLang="en-US" sz="800" b="1">
                <a:solidFill>
                  <a:srgbClr val="FFFFFF"/>
                </a:solidFill>
                <a:latin typeface="Calibri" panose="020F0502020204030204" pitchFamily="34" charset="0"/>
                <a:sym typeface="Calibri" panose="020F0502020204030204" pitchFamily="34" charset="0"/>
              </a:rPr>
              <a:t>                                                                                                                                                                                                 </a:t>
            </a:r>
            <a:r>
              <a:rPr lang="en-US" sz="800" b="1">
                <a:solidFill>
                  <a:srgbClr val="FFFFFF"/>
                </a:solidFill>
                <a:latin typeface="Calibri" panose="020F0502020204030204" pitchFamily="34" charset="0"/>
                <a:sym typeface="Calibri" panose="020F0502020204030204" pitchFamily="34" charset="0"/>
              </a:rPr>
              <a:t>HE NAN PROVINCIAL OFFICE,SAT</a:t>
            </a:r>
            <a:endParaRPr lang="en-US" sz="800" b="1">
              <a:solidFill>
                <a:srgbClr val="FFFFFF"/>
              </a:solidFill>
              <a:latin typeface="Calibri" panose="020F0502020204030204" pitchFamily="34" charset="0"/>
              <a:sym typeface="Calibri" panose="020F0502020204030204" pitchFamily="34" charset="0"/>
            </a:endParaRPr>
          </a:p>
        </p:txBody>
      </p:sp>
      <p:sp>
        <p:nvSpPr>
          <p:cNvPr id="14345" name="TextBox 3"/>
          <p:cNvSpPr>
            <a:spLocks noChangeArrowheads="1"/>
          </p:cNvSpPr>
          <p:nvPr/>
        </p:nvSpPr>
        <p:spPr bwMode="auto">
          <a:xfrm>
            <a:off x="434976" y="9523"/>
            <a:ext cx="2303463" cy="261610"/>
          </a:xfrm>
          <a:prstGeom prst="rect">
            <a:avLst/>
          </a:prstGeom>
          <a:noFill/>
          <a:ln w="9525">
            <a:noFill/>
            <a:miter lim="800000"/>
          </a:ln>
        </p:spPr>
        <p:txBody>
          <a:bodyPr>
            <a:spAutoFit/>
          </a:bodyPr>
          <a:lstStyle/>
          <a:p>
            <a:pPr eaLnBrk="0" hangingPunct="0"/>
            <a:endParaRPr lang="zh-CN" altLang="en-US" sz="1100" b="1">
              <a:solidFill>
                <a:srgbClr val="FFFFFF"/>
              </a:solidFill>
              <a:latin typeface="Calibri" panose="020F0502020204030204" pitchFamily="34" charset="0"/>
              <a:sym typeface="Calibri" panose="020F0502020204030204" pitchFamily="34" charset="0"/>
            </a:endParaRPr>
          </a:p>
        </p:txBody>
      </p:sp>
      <p:sp>
        <p:nvSpPr>
          <p:cNvPr id="14346" name="矩形 11"/>
          <p:cNvSpPr>
            <a:spLocks noChangeArrowheads="1"/>
          </p:cNvSpPr>
          <p:nvPr/>
        </p:nvSpPr>
        <p:spPr bwMode="auto">
          <a:xfrm>
            <a:off x="6137275" y="4864584"/>
            <a:ext cx="300082" cy="369332"/>
          </a:xfrm>
          <a:prstGeom prst="rect">
            <a:avLst/>
          </a:prstGeom>
          <a:noFill/>
          <a:ln w="9525">
            <a:noFill/>
            <a:miter lim="800000"/>
          </a:ln>
        </p:spPr>
        <p:txBody>
          <a:bodyPr wrap="none">
            <a:spAutoFit/>
          </a:bodyPr>
          <a:lstStyle/>
          <a:p>
            <a:r>
              <a:rPr lang="en-US">
                <a:solidFill>
                  <a:srgbClr val="FFFFFF"/>
                </a:solidFill>
                <a:latin typeface="黑体" panose="02010609060101010101" pitchFamily="49" charset="-122"/>
                <a:ea typeface="黑体" panose="02010609060101010101" pitchFamily="49" charset="-122"/>
                <a:sym typeface="黑体" panose="02010609060101010101" pitchFamily="49" charset="-122"/>
              </a:rPr>
              <a:t>*</a:t>
            </a:r>
            <a:endParaRPr lang="en-US">
              <a:solidFill>
                <a:srgbClr val="000000"/>
              </a:solidFill>
              <a:latin typeface="Calibri" panose="020F0502020204030204" pitchFamily="34" charset="0"/>
              <a:sym typeface="宋体" panose="02010600030101010101" pitchFamily="2" charset="-122"/>
            </a:endParaRPr>
          </a:p>
        </p:txBody>
      </p:sp>
      <p:grpSp>
        <p:nvGrpSpPr>
          <p:cNvPr id="2" name="Group 11"/>
          <p:cNvGrpSpPr/>
          <p:nvPr/>
        </p:nvGrpSpPr>
        <p:grpSpPr bwMode="auto">
          <a:xfrm>
            <a:off x="179389" y="426113"/>
            <a:ext cx="8713787" cy="1154550"/>
            <a:chOff x="0" y="0"/>
            <a:chExt cx="8712968" cy="1492250"/>
          </a:xfrm>
        </p:grpSpPr>
        <p:sp>
          <p:nvSpPr>
            <p:cNvPr id="14348" name="MH_Others_1"/>
            <p:cNvSpPr>
              <a:spLocks noChangeArrowheads="1"/>
            </p:cNvSpPr>
            <p:nvPr/>
          </p:nvSpPr>
          <p:spPr bwMode="auto">
            <a:xfrm>
              <a:off x="0" y="0"/>
              <a:ext cx="3516086" cy="1492250"/>
            </a:xfrm>
            <a:prstGeom prst="rect">
              <a:avLst/>
            </a:prstGeom>
            <a:noFill/>
            <a:ln w="9525">
              <a:noFill/>
              <a:miter lim="800000"/>
            </a:ln>
          </p:spPr>
          <p:txBody>
            <a:bodyPr anchor="ctr"/>
            <a:lstStyle/>
            <a:p>
              <a:endParaRPr lang="zh-CN" altLang="en-US" sz="5400">
                <a:solidFill>
                  <a:srgbClr val="BBD6EE"/>
                </a:solidFill>
                <a:latin typeface="Broadway" pitchFamily="82" charset="0"/>
                <a:ea typeface="华文中宋" pitchFamily="2" charset="-122"/>
                <a:sym typeface="Broadway" pitchFamily="82" charset="0"/>
              </a:endParaRPr>
            </a:p>
          </p:txBody>
        </p:sp>
        <p:sp>
          <p:nvSpPr>
            <p:cNvPr id="14349" name="MH_Others_2"/>
            <p:cNvSpPr>
              <a:spLocks noChangeArrowheads="1"/>
            </p:cNvSpPr>
            <p:nvPr/>
          </p:nvSpPr>
          <p:spPr bwMode="auto">
            <a:xfrm>
              <a:off x="865552" y="262465"/>
              <a:ext cx="7847416" cy="636664"/>
            </a:xfrm>
            <a:prstGeom prst="rect">
              <a:avLst/>
            </a:prstGeom>
            <a:noFill/>
            <a:ln w="9525">
              <a:noFill/>
              <a:miter lim="800000"/>
            </a:ln>
          </p:spPr>
          <p:txBody>
            <a:bodyPr anchor="ctr"/>
            <a:lstStyle/>
            <a:p>
              <a:pPr algn="ctr"/>
              <a:endParaRPr lang="zh-CN" altLang="en-US" sz="3200">
                <a:solidFill>
                  <a:srgbClr val="1E4E79"/>
                </a:solidFill>
                <a:latin typeface="华文琥珀" pitchFamily="2" charset="-122"/>
                <a:ea typeface="华文琥珀" pitchFamily="2" charset="-122"/>
                <a:sym typeface="华文琥珀" pitchFamily="2" charset="-122"/>
              </a:endParaRPr>
            </a:p>
          </p:txBody>
        </p:sp>
      </p:grpSp>
      <p:grpSp>
        <p:nvGrpSpPr>
          <p:cNvPr id="3" name="Group 14"/>
          <p:cNvGrpSpPr/>
          <p:nvPr/>
        </p:nvGrpSpPr>
        <p:grpSpPr bwMode="auto">
          <a:xfrm>
            <a:off x="1428728" y="2642394"/>
            <a:ext cx="6617335" cy="530855"/>
            <a:chOff x="0" y="0"/>
            <a:chExt cx="10421" cy="1114"/>
          </a:xfrm>
          <a:solidFill>
            <a:srgbClr val="1848C0"/>
          </a:solidFill>
        </p:grpSpPr>
        <p:sp>
          <p:nvSpPr>
            <p:cNvPr id="14351" name="MH_Number_1"/>
            <p:cNvSpPr>
              <a:spLocks noChangeArrowheads="1"/>
            </p:cNvSpPr>
            <p:nvPr/>
          </p:nvSpPr>
          <p:spPr bwMode="auto">
            <a:xfrm>
              <a:off x="0" y="0"/>
              <a:ext cx="1027" cy="1114"/>
            </a:xfrm>
            <a:prstGeom prst="ellipse">
              <a:avLst/>
            </a:prstGeom>
            <a:solidFill>
              <a:srgbClr val="FF9900"/>
            </a:solidFill>
            <a:ln w="9525">
              <a:noFill/>
              <a:round/>
            </a:ln>
          </p:spPr>
          <p:txBody>
            <a:bodyPr anchor="ctr"/>
            <a:lstStyle/>
            <a:p>
              <a:pPr algn="ctr"/>
              <a:r>
                <a:rPr lang="zh-CN" altLang="en-US"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7</a:t>
              </a:r>
              <a:endParaRPr lang="zh-CN" altLang="en-US"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52" name="MH_Entry_1"/>
            <p:cNvSpPr>
              <a:spLocks noChangeArrowheads="1"/>
            </p:cNvSpPr>
            <p:nvPr/>
          </p:nvSpPr>
          <p:spPr bwMode="auto">
            <a:xfrm>
              <a:off x="958" y="90"/>
              <a:ext cx="9463" cy="945"/>
            </a:xfrm>
            <a:custGeom>
              <a:avLst/>
              <a:gdLst>
                <a:gd name="T0" fmla="*/ 0 w 3954840"/>
                <a:gd name="T1" fmla="*/ 0 h 557348"/>
                <a:gd name="T2" fmla="*/ 3835506 w 3954840"/>
                <a:gd name="T3" fmla="*/ 0 h 557348"/>
                <a:gd name="T4" fmla="*/ 3954840 w 3954840"/>
                <a:gd name="T5" fmla="*/ 92893 h 557348"/>
                <a:gd name="T6" fmla="*/ 3954840 w 3954840"/>
                <a:gd name="T7" fmla="*/ 464455 h 557348"/>
                <a:gd name="T8" fmla="*/ 3835506 w 3954840"/>
                <a:gd name="T9" fmla="*/ 557348 h 557348"/>
                <a:gd name="T10" fmla="*/ 0 w 3954840"/>
                <a:gd name="T11" fmla="*/ 557348 h 557348"/>
                <a:gd name="T12" fmla="*/ 45938 w 3954840"/>
                <a:gd name="T13" fmla="*/ 532414 h 557348"/>
                <a:gd name="T14" fmla="*/ 180850 w 3954840"/>
                <a:gd name="T15" fmla="*/ 278674 h 557348"/>
                <a:gd name="T16" fmla="*/ 45938 w 3954840"/>
                <a:gd name="T17" fmla="*/ 24934 h 5573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54840"/>
                <a:gd name="T28" fmla="*/ 0 h 557348"/>
                <a:gd name="T29" fmla="*/ 3954840 w 3954840"/>
                <a:gd name="T30" fmla="*/ 557348 h 5573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grpFill/>
            <a:ln w="9525">
              <a:noFill/>
              <a:miter lim="800000"/>
            </a:ln>
          </p:spPr>
          <p:txBody>
            <a:bodyPr lIns="180000" tIns="36000" rIns="36000" bIns="36000" anchor="ctr"/>
            <a:lstStyle/>
            <a:p>
              <a:pPr algn="just"/>
              <a:r>
                <a:rPr lang="zh-CN" altLang="en-US" b="1" dirty="0">
                  <a:solidFill>
                    <a:srgbClr val="FFFFFF"/>
                  </a:solidFill>
                  <a:latin typeface="华文楷体" pitchFamily="2" charset="-122"/>
                  <a:ea typeface="华文楷体" pitchFamily="2" charset="-122"/>
                  <a:sym typeface="微软雅黑" panose="020B0503020204020204" pitchFamily="34" charset="-122"/>
                </a:rPr>
                <a:t>   </a:t>
              </a:r>
              <a:r>
                <a:rPr lang="zh-CN" altLang="en-US" b="1" dirty="0" smtClean="0">
                  <a:solidFill>
                    <a:srgbClr val="FFFFFF"/>
                  </a:solidFill>
                  <a:latin typeface="华文楷体" pitchFamily="2" charset="-122"/>
                  <a:ea typeface="华文楷体" pitchFamily="2" charset="-122"/>
                  <a:sym typeface="微软雅黑" panose="020B0503020204020204" pitchFamily="34" charset="-122"/>
                </a:rPr>
                <a:t>  建立</a:t>
              </a:r>
              <a:r>
                <a:rPr lang="zh-CN" altLang="en-US" b="1" dirty="0">
                  <a:solidFill>
                    <a:srgbClr val="FFFFFF"/>
                  </a:solidFill>
                  <a:latin typeface="华文楷体" pitchFamily="2" charset="-122"/>
                  <a:ea typeface="华文楷体" pitchFamily="2" charset="-122"/>
                  <a:sym typeface="微软雅黑" panose="020B0503020204020204" pitchFamily="34" charset="-122"/>
                </a:rPr>
                <a:t>工作协调机制</a:t>
              </a:r>
              <a:endParaRPr lang="zh-CN" altLang="en-US" b="1" dirty="0">
                <a:solidFill>
                  <a:srgbClr val="FFFFFF"/>
                </a:solidFill>
                <a:latin typeface="华文楷体" pitchFamily="2" charset="-122"/>
                <a:ea typeface="华文楷体" pitchFamily="2" charset="-122"/>
                <a:sym typeface="微软雅黑" panose="020B0503020204020204" pitchFamily="34" charset="-122"/>
              </a:endParaRPr>
            </a:p>
          </p:txBody>
        </p:sp>
      </p:grpSp>
      <p:grpSp>
        <p:nvGrpSpPr>
          <p:cNvPr id="4" name="Group 17"/>
          <p:cNvGrpSpPr/>
          <p:nvPr/>
        </p:nvGrpSpPr>
        <p:grpSpPr bwMode="auto">
          <a:xfrm>
            <a:off x="1428728" y="3356774"/>
            <a:ext cx="6617335" cy="530855"/>
            <a:chOff x="0" y="0"/>
            <a:chExt cx="10421" cy="1114"/>
          </a:xfrm>
          <a:solidFill>
            <a:srgbClr val="1848C0"/>
          </a:solidFill>
        </p:grpSpPr>
        <p:sp>
          <p:nvSpPr>
            <p:cNvPr id="14354" name="MH_Number_1"/>
            <p:cNvSpPr>
              <a:spLocks noChangeArrowheads="1"/>
            </p:cNvSpPr>
            <p:nvPr/>
          </p:nvSpPr>
          <p:spPr bwMode="auto">
            <a:xfrm>
              <a:off x="0" y="0"/>
              <a:ext cx="1027" cy="1114"/>
            </a:xfrm>
            <a:prstGeom prst="ellipse">
              <a:avLst/>
            </a:prstGeom>
            <a:solidFill>
              <a:srgbClr val="FF9900"/>
            </a:solidFill>
            <a:ln w="9525">
              <a:noFill/>
              <a:round/>
            </a:ln>
          </p:spPr>
          <p:txBody>
            <a:bodyPr anchor="ctr"/>
            <a:lstStyle/>
            <a:p>
              <a:pPr algn="ctr"/>
              <a:r>
                <a:rPr lang="zh-CN" altLang="en-US"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8</a:t>
              </a:r>
              <a:endParaRPr lang="zh-CN" altLang="en-US"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55" name="MH_Entry_1"/>
            <p:cNvSpPr>
              <a:spLocks noChangeArrowheads="1"/>
            </p:cNvSpPr>
            <p:nvPr/>
          </p:nvSpPr>
          <p:spPr bwMode="auto">
            <a:xfrm>
              <a:off x="958" y="90"/>
              <a:ext cx="9463" cy="945"/>
            </a:xfrm>
            <a:custGeom>
              <a:avLst/>
              <a:gdLst>
                <a:gd name="T0" fmla="*/ 0 w 3954840"/>
                <a:gd name="T1" fmla="*/ 0 h 557348"/>
                <a:gd name="T2" fmla="*/ 3835506 w 3954840"/>
                <a:gd name="T3" fmla="*/ 0 h 557348"/>
                <a:gd name="T4" fmla="*/ 3954840 w 3954840"/>
                <a:gd name="T5" fmla="*/ 92893 h 557348"/>
                <a:gd name="T6" fmla="*/ 3954840 w 3954840"/>
                <a:gd name="T7" fmla="*/ 464455 h 557348"/>
                <a:gd name="T8" fmla="*/ 3835506 w 3954840"/>
                <a:gd name="T9" fmla="*/ 557348 h 557348"/>
                <a:gd name="T10" fmla="*/ 0 w 3954840"/>
                <a:gd name="T11" fmla="*/ 557348 h 557348"/>
                <a:gd name="T12" fmla="*/ 45938 w 3954840"/>
                <a:gd name="T13" fmla="*/ 532414 h 557348"/>
                <a:gd name="T14" fmla="*/ 180850 w 3954840"/>
                <a:gd name="T15" fmla="*/ 278674 h 557348"/>
                <a:gd name="T16" fmla="*/ 45938 w 3954840"/>
                <a:gd name="T17" fmla="*/ 24934 h 5573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54840"/>
                <a:gd name="T28" fmla="*/ 0 h 557348"/>
                <a:gd name="T29" fmla="*/ 3954840 w 3954840"/>
                <a:gd name="T30" fmla="*/ 557348 h 5573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grpFill/>
            <a:ln w="9525">
              <a:noFill/>
              <a:miter lim="800000"/>
            </a:ln>
          </p:spPr>
          <p:txBody>
            <a:bodyPr lIns="180000" tIns="36000" rIns="36000" bIns="36000" anchor="ctr"/>
            <a:lstStyle/>
            <a:p>
              <a:pPr algn="just"/>
              <a:r>
                <a:rPr lang="zh-CN" altLang="en-US" b="1" dirty="0">
                  <a:solidFill>
                    <a:srgbClr val="FFFFFF"/>
                  </a:solidFill>
                  <a:latin typeface="华文楷体" pitchFamily="2" charset="-122"/>
                  <a:ea typeface="华文楷体" pitchFamily="2" charset="-122"/>
                  <a:sym typeface="微软雅黑" panose="020B0503020204020204" pitchFamily="34" charset="-122"/>
                </a:rPr>
                <a:t>   </a:t>
              </a:r>
              <a:r>
                <a:rPr lang="zh-CN" altLang="en-US" b="1" dirty="0" smtClean="0">
                  <a:solidFill>
                    <a:srgbClr val="FFFFFF"/>
                  </a:solidFill>
                  <a:latin typeface="华文楷体" pitchFamily="2" charset="-122"/>
                  <a:ea typeface="华文楷体" pitchFamily="2" charset="-122"/>
                  <a:sym typeface="微软雅黑" panose="020B0503020204020204" pitchFamily="34" charset="-122"/>
                </a:rPr>
                <a:t>  认真</a:t>
              </a:r>
              <a:r>
                <a:rPr lang="zh-CN" altLang="en-US" b="1" dirty="0">
                  <a:solidFill>
                    <a:srgbClr val="FFFFFF"/>
                  </a:solidFill>
                  <a:latin typeface="华文楷体" pitchFamily="2" charset="-122"/>
                  <a:ea typeface="华文楷体" pitchFamily="2" charset="-122"/>
                  <a:sym typeface="微软雅黑" panose="020B0503020204020204" pitchFamily="34" charset="-122"/>
                </a:rPr>
                <a:t>做好组织落实工作</a:t>
              </a:r>
              <a:endParaRPr lang="zh-CN" altLang="en-US" b="1" dirty="0">
                <a:solidFill>
                  <a:srgbClr val="FFFFFF"/>
                </a:solidFill>
                <a:latin typeface="华文楷体" pitchFamily="2" charset="-122"/>
                <a:ea typeface="华文楷体" pitchFamily="2" charset="-122"/>
                <a:sym typeface="微软雅黑" panose="020B0503020204020204" pitchFamily="34" charset="-122"/>
              </a:endParaRPr>
            </a:p>
          </p:txBody>
        </p:sp>
      </p:grpSp>
      <p:sp>
        <p:nvSpPr>
          <p:cNvPr id="14356" name="TextBox 3"/>
          <p:cNvSpPr>
            <a:spLocks noChangeArrowheads="1"/>
          </p:cNvSpPr>
          <p:nvPr/>
        </p:nvSpPr>
        <p:spPr bwMode="auto">
          <a:xfrm>
            <a:off x="450850" y="40469"/>
            <a:ext cx="2705100" cy="292388"/>
          </a:xfrm>
          <a:prstGeom prst="rect">
            <a:avLst/>
          </a:prstGeom>
          <a:noFill/>
          <a:ln w="9525">
            <a:noFill/>
            <a:miter lim="800000"/>
          </a:ln>
        </p:spPr>
        <p:txBody>
          <a:bodyPr>
            <a:spAutoFit/>
          </a:bodyPr>
          <a:lstStyle/>
          <a:p>
            <a:pPr eaLnBrk="0" hangingPunct="0"/>
            <a:r>
              <a:rPr lang="zh-CN" altLang="en-US" sz="1300" b="1" dirty="0">
                <a:solidFill>
                  <a:schemeClr val="bg1"/>
                </a:solidFill>
                <a:latin typeface="黑体" panose="02010609060101010101" pitchFamily="49" charset="-122"/>
                <a:ea typeface="黑体" panose="02010609060101010101" pitchFamily="49" charset="-122"/>
                <a:sym typeface="黑体" panose="02010609060101010101" pitchFamily="49" charset="-122"/>
              </a:rPr>
              <a:t> </a:t>
            </a:r>
            <a:r>
              <a:rPr lang="zh-CN" altLang="en-US" sz="1300" b="1" dirty="0" smtClean="0">
                <a:solidFill>
                  <a:schemeClr val="bg1"/>
                </a:solidFill>
                <a:latin typeface="黑体" panose="02010609060101010101" pitchFamily="49" charset="-122"/>
                <a:ea typeface="黑体" panose="02010609060101010101" pitchFamily="49" charset="-122"/>
                <a:sym typeface="黑体" panose="02010609060101010101" pitchFamily="49" charset="-122"/>
              </a:rPr>
              <a:t>家税总局</a:t>
            </a:r>
            <a:r>
              <a:rPr lang="zh-CN" altLang="en-US" sz="1300" b="1" dirty="0">
                <a:solidFill>
                  <a:schemeClr val="bg1"/>
                </a:solidFill>
                <a:latin typeface="黑体" panose="02010609060101010101" pitchFamily="49" charset="-122"/>
                <a:ea typeface="黑体" panose="02010609060101010101" pitchFamily="49" charset="-122"/>
                <a:sym typeface="黑体" panose="02010609060101010101" pitchFamily="49" charset="-122"/>
              </a:rPr>
              <a:t>三门峡市税务局</a:t>
            </a:r>
            <a:endParaRPr lang="zh-CN" altLang="en-US" sz="1300" b="1" dirty="0">
              <a:solidFill>
                <a:schemeClr val="bg1"/>
              </a:solidFill>
              <a:latin typeface="黑体" panose="02010609060101010101" pitchFamily="49" charset="-122"/>
              <a:ea typeface="黑体" panose="02010609060101010101" pitchFamily="49" charset="-122"/>
              <a:sym typeface="黑体" panose="02010609060101010101" pitchFamily="49" charset="-122"/>
            </a:endParaRPr>
          </a:p>
        </p:txBody>
      </p:sp>
      <p:sp>
        <p:nvSpPr>
          <p:cNvPr id="21" name="Line 6"/>
          <p:cNvSpPr>
            <a:spLocks noChangeShapeType="1"/>
          </p:cNvSpPr>
          <p:nvPr/>
        </p:nvSpPr>
        <p:spPr bwMode="auto">
          <a:xfrm flipV="1">
            <a:off x="0" y="667848"/>
            <a:ext cx="9144000" cy="45719"/>
          </a:xfrm>
          <a:prstGeom prst="line">
            <a:avLst/>
          </a:prstGeom>
          <a:noFill/>
          <a:ln w="25400" cmpd="sng">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prstDash val="solid"/>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 name="矩形 21"/>
          <p:cNvSpPr/>
          <p:nvPr/>
        </p:nvSpPr>
        <p:spPr bwMode="auto">
          <a:xfrm>
            <a:off x="0" y="0"/>
            <a:ext cx="785786" cy="5141913"/>
          </a:xfrm>
          <a:prstGeom prst="rect">
            <a:avLst/>
          </a:prstGeom>
          <a:solidFill>
            <a:srgbClr val="1848C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3" name="矩形 22"/>
          <p:cNvSpPr/>
          <p:nvPr/>
        </p:nvSpPr>
        <p:spPr>
          <a:xfrm>
            <a:off x="1071538" y="284940"/>
            <a:ext cx="1800493" cy="369332"/>
          </a:xfrm>
          <a:prstGeom prst="rect">
            <a:avLst/>
          </a:prstGeom>
        </p:spPr>
        <p:txBody>
          <a:bodyPr wrap="none">
            <a:spAutoFit/>
          </a:bodyPr>
          <a:lstStyle/>
          <a:p>
            <a:pPr algn="ctr"/>
            <a:r>
              <a:rPr lang="zh-CN" altLang="en-US" b="1" dirty="0" smtClean="0">
                <a:latin typeface="微软雅黑" panose="020B0503020204020204" pitchFamily="34" charset="-122"/>
                <a:ea typeface="微软雅黑" panose="020B0503020204020204" pitchFamily="34" charset="-122"/>
                <a:sym typeface="华文琥珀" pitchFamily="2" charset="-122"/>
              </a:rPr>
              <a:t>方案的详细内容</a:t>
            </a:r>
            <a:endParaRPr lang="zh-CN" altLang="en-US" b="1" dirty="0">
              <a:latin typeface="微软雅黑" panose="020B0503020204020204" pitchFamily="34" charset="-122"/>
              <a:ea typeface="微软雅黑" panose="020B0503020204020204" pitchFamily="34" charset="-122"/>
            </a:endParaRPr>
          </a:p>
        </p:txBody>
      </p:sp>
      <p:grpSp>
        <p:nvGrpSpPr>
          <p:cNvPr id="20" name="Group 24"/>
          <p:cNvGrpSpPr/>
          <p:nvPr/>
        </p:nvGrpSpPr>
        <p:grpSpPr bwMode="auto">
          <a:xfrm>
            <a:off x="1428728" y="1213634"/>
            <a:ext cx="6616700" cy="529665"/>
            <a:chOff x="0" y="0"/>
            <a:chExt cx="10420" cy="1114"/>
          </a:xfrm>
          <a:solidFill>
            <a:srgbClr val="1848C0"/>
          </a:solidFill>
        </p:grpSpPr>
        <p:sp>
          <p:nvSpPr>
            <p:cNvPr id="24" name="MH_Number_1"/>
            <p:cNvSpPr>
              <a:spLocks noChangeArrowheads="1"/>
            </p:cNvSpPr>
            <p:nvPr/>
          </p:nvSpPr>
          <p:spPr bwMode="auto">
            <a:xfrm>
              <a:off x="0" y="0"/>
              <a:ext cx="1027" cy="1114"/>
            </a:xfrm>
            <a:prstGeom prst="ellipse">
              <a:avLst/>
            </a:prstGeom>
            <a:solidFill>
              <a:srgbClr val="FF9900"/>
            </a:solidFill>
            <a:ln w="9525">
              <a:noFill/>
              <a:round/>
            </a:ln>
          </p:spPr>
          <p:txBody>
            <a:bodyPr anchor="ctr"/>
            <a:lstStyle/>
            <a:p>
              <a:pPr algn="ctr"/>
              <a:r>
                <a:rPr lang="zh-CN" altLang="en-US"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5</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25" name="MH_Entry_1"/>
            <p:cNvSpPr>
              <a:spLocks noChangeArrowheads="1"/>
            </p:cNvSpPr>
            <p:nvPr/>
          </p:nvSpPr>
          <p:spPr bwMode="auto">
            <a:xfrm>
              <a:off x="958" y="90"/>
              <a:ext cx="9463" cy="945"/>
            </a:xfrm>
            <a:custGeom>
              <a:avLst/>
              <a:gdLst>
                <a:gd name="T0" fmla="*/ 0 w 3954840"/>
                <a:gd name="T1" fmla="*/ 0 h 557348"/>
                <a:gd name="T2" fmla="*/ 3835506 w 3954840"/>
                <a:gd name="T3" fmla="*/ 0 h 557348"/>
                <a:gd name="T4" fmla="*/ 3954840 w 3954840"/>
                <a:gd name="T5" fmla="*/ 92893 h 557348"/>
                <a:gd name="T6" fmla="*/ 3954840 w 3954840"/>
                <a:gd name="T7" fmla="*/ 464455 h 557348"/>
                <a:gd name="T8" fmla="*/ 3835506 w 3954840"/>
                <a:gd name="T9" fmla="*/ 557348 h 557348"/>
                <a:gd name="T10" fmla="*/ 0 w 3954840"/>
                <a:gd name="T11" fmla="*/ 557348 h 557348"/>
                <a:gd name="T12" fmla="*/ 45938 w 3954840"/>
                <a:gd name="T13" fmla="*/ 532414 h 557348"/>
                <a:gd name="T14" fmla="*/ 180850 w 3954840"/>
                <a:gd name="T15" fmla="*/ 278674 h 557348"/>
                <a:gd name="T16" fmla="*/ 45938 w 3954840"/>
                <a:gd name="T17" fmla="*/ 24934 h 5573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54840"/>
                <a:gd name="T28" fmla="*/ 0 h 557348"/>
                <a:gd name="T29" fmla="*/ 3954840 w 3954840"/>
                <a:gd name="T30" fmla="*/ 557348 h 5573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grpFill/>
            <a:ln w="9525">
              <a:noFill/>
              <a:miter lim="800000"/>
            </a:ln>
          </p:spPr>
          <p:txBody>
            <a:bodyPr lIns="180000" tIns="36000" rIns="36000" bIns="36000" anchor="ctr"/>
            <a:lstStyle/>
            <a:p>
              <a:pPr algn="just"/>
              <a:r>
                <a:rPr lang="zh-CN" altLang="en-US" b="1" dirty="0">
                  <a:solidFill>
                    <a:srgbClr val="FFFFFF"/>
                  </a:solidFill>
                  <a:latin typeface="华文楷体" pitchFamily="2" charset="-122"/>
                  <a:ea typeface="华文楷体" pitchFamily="2" charset="-122"/>
                  <a:sym typeface="微软雅黑" panose="020B0503020204020204" pitchFamily="34" charset="-122"/>
                </a:rPr>
                <a:t>   </a:t>
              </a:r>
              <a:endParaRPr lang="zh-CN" altLang="en-US" b="1" dirty="0">
                <a:solidFill>
                  <a:srgbClr val="FFFFFF"/>
                </a:solidFill>
                <a:latin typeface="华文楷体" pitchFamily="2" charset="-122"/>
                <a:ea typeface="华文楷体" pitchFamily="2" charset="-122"/>
                <a:sym typeface="微软雅黑" panose="020B0503020204020204" pitchFamily="34" charset="-122"/>
              </a:endParaRPr>
            </a:p>
            <a:p>
              <a:pPr algn="just"/>
              <a:r>
                <a:rPr lang="zh-CN" altLang="en-US" b="1" dirty="0">
                  <a:solidFill>
                    <a:srgbClr val="FFFFFF"/>
                  </a:solidFill>
                  <a:latin typeface="华文楷体" pitchFamily="2" charset="-122"/>
                  <a:ea typeface="华文楷体" pitchFamily="2" charset="-122"/>
                  <a:sym typeface="微软雅黑" panose="020B0503020204020204" pitchFamily="34" charset="-122"/>
                </a:rPr>
                <a:t>  </a:t>
              </a:r>
              <a:r>
                <a:rPr lang="zh-CN" altLang="en-US" b="1" dirty="0" smtClean="0">
                  <a:solidFill>
                    <a:srgbClr val="FFFFFF"/>
                  </a:solidFill>
                  <a:latin typeface="华文楷体" pitchFamily="2" charset="-122"/>
                  <a:ea typeface="华文楷体" pitchFamily="2" charset="-122"/>
                  <a:sym typeface="微软雅黑" panose="020B0503020204020204" pitchFamily="34" charset="-122"/>
                </a:rPr>
                <a:t>  加快</a:t>
              </a:r>
              <a:r>
                <a:rPr lang="zh-CN" altLang="en-US" b="1" dirty="0">
                  <a:solidFill>
                    <a:srgbClr val="FFFFFF"/>
                  </a:solidFill>
                  <a:latin typeface="华文楷体" pitchFamily="2" charset="-122"/>
                  <a:ea typeface="华文楷体" pitchFamily="2" charset="-122"/>
                  <a:sym typeface="微软雅黑" panose="020B0503020204020204" pitchFamily="34" charset="-122"/>
                </a:rPr>
                <a:t>推进养老保险省级统筹</a:t>
              </a:r>
              <a:endParaRPr lang="zh-CN" altLang="en-US" b="1" dirty="0">
                <a:solidFill>
                  <a:srgbClr val="FFFFFF"/>
                </a:solidFill>
                <a:latin typeface="华文楷体" pitchFamily="2" charset="-122"/>
                <a:ea typeface="华文楷体" pitchFamily="2" charset="-122"/>
                <a:sym typeface="微软雅黑" panose="020B0503020204020204" pitchFamily="34" charset="-122"/>
              </a:endParaRPr>
            </a:p>
            <a:p>
              <a:pPr algn="just"/>
              <a:endParaRPr lang="zh-CN" altLang="en-US" b="1" dirty="0">
                <a:solidFill>
                  <a:srgbClr val="FFFFFF"/>
                </a:solidFill>
                <a:latin typeface="华文楷体" pitchFamily="2" charset="-122"/>
                <a:ea typeface="华文楷体" pitchFamily="2" charset="-122"/>
                <a:sym typeface="微软雅黑" panose="020B0503020204020204" pitchFamily="34" charset="-122"/>
              </a:endParaRPr>
            </a:p>
          </p:txBody>
        </p:sp>
      </p:grpSp>
      <p:grpSp>
        <p:nvGrpSpPr>
          <p:cNvPr id="26" name="Group 27"/>
          <p:cNvGrpSpPr/>
          <p:nvPr/>
        </p:nvGrpSpPr>
        <p:grpSpPr bwMode="auto">
          <a:xfrm>
            <a:off x="1428728" y="1928014"/>
            <a:ext cx="6616700" cy="530855"/>
            <a:chOff x="0" y="0"/>
            <a:chExt cx="10420" cy="1114"/>
          </a:xfrm>
          <a:solidFill>
            <a:srgbClr val="1848C0"/>
          </a:solidFill>
        </p:grpSpPr>
        <p:sp>
          <p:nvSpPr>
            <p:cNvPr id="27" name="MH_Number_1"/>
            <p:cNvSpPr>
              <a:spLocks noChangeArrowheads="1"/>
            </p:cNvSpPr>
            <p:nvPr/>
          </p:nvSpPr>
          <p:spPr bwMode="auto">
            <a:xfrm>
              <a:off x="0" y="0"/>
              <a:ext cx="1027" cy="1114"/>
            </a:xfrm>
            <a:prstGeom prst="ellipse">
              <a:avLst/>
            </a:prstGeom>
            <a:solidFill>
              <a:srgbClr val="FF9900"/>
            </a:solidFill>
            <a:ln w="9525">
              <a:noFill/>
              <a:round/>
            </a:ln>
          </p:spPr>
          <p:txBody>
            <a:bodyPr anchor="ctr"/>
            <a:lstStyle/>
            <a:p>
              <a:pPr algn="ctr"/>
              <a:r>
                <a:rPr lang="zh-CN" altLang="en-US"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6</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28" name="MH_Entry_1"/>
            <p:cNvSpPr>
              <a:spLocks noChangeArrowheads="1"/>
            </p:cNvSpPr>
            <p:nvPr/>
          </p:nvSpPr>
          <p:spPr bwMode="auto">
            <a:xfrm>
              <a:off x="958" y="90"/>
              <a:ext cx="9463" cy="945"/>
            </a:xfrm>
            <a:custGeom>
              <a:avLst/>
              <a:gdLst>
                <a:gd name="T0" fmla="*/ 0 w 3954840"/>
                <a:gd name="T1" fmla="*/ 0 h 557348"/>
                <a:gd name="T2" fmla="*/ 3835506 w 3954840"/>
                <a:gd name="T3" fmla="*/ 0 h 557348"/>
                <a:gd name="T4" fmla="*/ 3954840 w 3954840"/>
                <a:gd name="T5" fmla="*/ 92893 h 557348"/>
                <a:gd name="T6" fmla="*/ 3954840 w 3954840"/>
                <a:gd name="T7" fmla="*/ 464455 h 557348"/>
                <a:gd name="T8" fmla="*/ 3835506 w 3954840"/>
                <a:gd name="T9" fmla="*/ 557348 h 557348"/>
                <a:gd name="T10" fmla="*/ 0 w 3954840"/>
                <a:gd name="T11" fmla="*/ 557348 h 557348"/>
                <a:gd name="T12" fmla="*/ 45938 w 3954840"/>
                <a:gd name="T13" fmla="*/ 532414 h 557348"/>
                <a:gd name="T14" fmla="*/ 180850 w 3954840"/>
                <a:gd name="T15" fmla="*/ 278674 h 557348"/>
                <a:gd name="T16" fmla="*/ 45938 w 3954840"/>
                <a:gd name="T17" fmla="*/ 24934 h 5573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54840"/>
                <a:gd name="T28" fmla="*/ 0 h 557348"/>
                <a:gd name="T29" fmla="*/ 3954840 w 3954840"/>
                <a:gd name="T30" fmla="*/ 557348 h 5573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grpFill/>
            <a:ln w="9525">
              <a:noFill/>
              <a:miter lim="800000"/>
            </a:ln>
          </p:spPr>
          <p:txBody>
            <a:bodyPr lIns="180000" tIns="36000" rIns="36000" bIns="36000" anchor="ctr"/>
            <a:lstStyle/>
            <a:p>
              <a:pPr algn="just"/>
              <a:r>
                <a:rPr lang="zh-CN" altLang="en-US" b="1" dirty="0">
                  <a:solidFill>
                    <a:srgbClr val="FFFFFF"/>
                  </a:solidFill>
                  <a:latin typeface="华文楷体" pitchFamily="2" charset="-122"/>
                  <a:ea typeface="华文楷体" pitchFamily="2" charset="-122"/>
                  <a:sym typeface="微软雅黑" panose="020B0503020204020204" pitchFamily="34" charset="-122"/>
                </a:rPr>
                <a:t>   </a:t>
              </a:r>
              <a:endParaRPr lang="zh-CN" altLang="en-US" b="1" dirty="0">
                <a:solidFill>
                  <a:srgbClr val="FFFFFF"/>
                </a:solidFill>
                <a:latin typeface="华文楷体" pitchFamily="2" charset="-122"/>
                <a:ea typeface="华文楷体" pitchFamily="2" charset="-122"/>
                <a:sym typeface="微软雅黑" panose="020B0503020204020204" pitchFamily="34" charset="-122"/>
              </a:endParaRPr>
            </a:p>
            <a:p>
              <a:pPr algn="just"/>
              <a:r>
                <a:rPr lang="zh-CN" altLang="en-US" b="1" dirty="0">
                  <a:solidFill>
                    <a:srgbClr val="FFFFFF"/>
                  </a:solidFill>
                  <a:latin typeface="华文楷体" pitchFamily="2" charset="-122"/>
                  <a:ea typeface="华文楷体" pitchFamily="2" charset="-122"/>
                  <a:sym typeface="微软雅黑" panose="020B0503020204020204" pitchFamily="34" charset="-122"/>
                </a:rPr>
                <a:t>  </a:t>
              </a:r>
              <a:r>
                <a:rPr lang="zh-CN" altLang="en-US" b="1" dirty="0" smtClean="0">
                  <a:solidFill>
                    <a:srgbClr val="FFFFFF"/>
                  </a:solidFill>
                  <a:latin typeface="华文楷体" pitchFamily="2" charset="-122"/>
                  <a:ea typeface="华文楷体" pitchFamily="2" charset="-122"/>
                  <a:sym typeface="微软雅黑" panose="020B0503020204020204" pitchFamily="34" charset="-122"/>
                </a:rPr>
                <a:t>  稳步</a:t>
              </a:r>
              <a:r>
                <a:rPr lang="zh-CN" altLang="en-US" b="1" dirty="0">
                  <a:solidFill>
                    <a:srgbClr val="FFFFFF"/>
                  </a:solidFill>
                  <a:latin typeface="华文楷体" pitchFamily="2" charset="-122"/>
                  <a:ea typeface="华文楷体" pitchFamily="2" charset="-122"/>
                  <a:sym typeface="微软雅黑" panose="020B0503020204020204" pitchFamily="34" charset="-122"/>
                </a:rPr>
                <a:t>推进社保费征收体制改革</a:t>
              </a:r>
              <a:endParaRPr lang="zh-CN" altLang="en-US" b="1" dirty="0">
                <a:solidFill>
                  <a:srgbClr val="FFFFFF"/>
                </a:solidFill>
                <a:latin typeface="华文楷体" pitchFamily="2" charset="-122"/>
                <a:ea typeface="华文楷体" pitchFamily="2" charset="-122"/>
                <a:sym typeface="微软雅黑" panose="020B0503020204020204" pitchFamily="34" charset="-122"/>
              </a:endParaRPr>
            </a:p>
            <a:p>
              <a:pPr algn="just"/>
              <a:endParaRPr lang="zh-CN" altLang="en-US" b="1" dirty="0">
                <a:solidFill>
                  <a:srgbClr val="FFFFFF"/>
                </a:solidFill>
                <a:latin typeface="华文楷体" pitchFamily="2" charset="-122"/>
                <a:ea typeface="华文楷体" pitchFamily="2" charset="-122"/>
                <a:sym typeface="微软雅黑" panose="020B0503020204020204" pitchFamily="34" charset="-122"/>
              </a:endParaRPr>
            </a:p>
          </p:txBody>
        </p:sp>
      </p:gr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down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strips(down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downLef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灯片编号占位符 1"/>
          <p:cNvSpPr>
            <a:spLocks noChangeArrowheads="1"/>
          </p:cNvSpPr>
          <p:nvPr/>
        </p:nvSpPr>
        <p:spPr bwMode="auto">
          <a:xfrm>
            <a:off x="6457950" y="4765792"/>
            <a:ext cx="2057400" cy="273759"/>
          </a:xfrm>
          <a:prstGeom prst="rect">
            <a:avLst/>
          </a:prstGeom>
          <a:noFill/>
          <a:ln w="9525">
            <a:noFill/>
            <a:miter lim="800000"/>
          </a:ln>
        </p:spPr>
        <p:txBody>
          <a:bodyPr anchor="ctr"/>
          <a:lstStyle/>
          <a:p>
            <a:pPr algn="r"/>
            <a:fld id="{D0F818A8-C712-47FA-A0F8-A635931CCA21}" type="slidenum">
              <a:rPr lang="zh-CN" altLang="en-US" sz="1200">
                <a:solidFill>
                  <a:srgbClr val="898989"/>
                </a:solidFill>
              </a:rPr>
            </a:fld>
            <a:endParaRPr lang="zh-CN" altLang="en-US" sz="1200">
              <a:solidFill>
                <a:srgbClr val="898989"/>
              </a:solidFill>
            </a:endParaRPr>
          </a:p>
        </p:txBody>
      </p:sp>
      <p:sp>
        <p:nvSpPr>
          <p:cNvPr id="12292" name="TextBox 3"/>
          <p:cNvSpPr>
            <a:spLocks noChangeArrowheads="1"/>
          </p:cNvSpPr>
          <p:nvPr/>
        </p:nvSpPr>
        <p:spPr bwMode="auto">
          <a:xfrm>
            <a:off x="396876" y="0"/>
            <a:ext cx="2303463" cy="353943"/>
          </a:xfrm>
          <a:prstGeom prst="rect">
            <a:avLst/>
          </a:prstGeom>
          <a:noFill/>
          <a:ln w="9525">
            <a:noFill/>
            <a:miter lim="800000"/>
          </a:ln>
        </p:spPr>
        <p:txBody>
          <a:bodyPr>
            <a:spAutoFit/>
          </a:bodyPr>
          <a:lstStyle/>
          <a:p>
            <a:pPr eaLnBrk="0" hangingPunct="0"/>
            <a:r>
              <a:rPr lang="zh-CN" altLang="en-US" sz="900" b="1">
                <a:solidFill>
                  <a:srgbClr val="FFFFFF"/>
                </a:solidFill>
                <a:latin typeface="黑体" panose="02010609060101010101" pitchFamily="49" charset="-122"/>
                <a:ea typeface="黑体" panose="02010609060101010101" pitchFamily="49" charset="-122"/>
                <a:sym typeface="黑体" panose="02010609060101010101" pitchFamily="49" charset="-122"/>
              </a:rPr>
              <a:t>河 南 省 国 家 税 务 局</a:t>
            </a:r>
            <a:r>
              <a:rPr lang="zh-CN" altLang="en-US" sz="800" b="1">
                <a:solidFill>
                  <a:srgbClr val="FFFFFF"/>
                </a:solidFill>
                <a:latin typeface="Calibri" panose="020F0502020204030204" pitchFamily="34" charset="0"/>
                <a:sym typeface="Calibri" panose="020F0502020204030204" pitchFamily="34" charset="0"/>
              </a:rPr>
              <a:t>                                                                                                                                                                                                 </a:t>
            </a:r>
            <a:r>
              <a:rPr lang="en-US" sz="800" b="1">
                <a:solidFill>
                  <a:srgbClr val="FFFFFF"/>
                </a:solidFill>
                <a:latin typeface="Calibri" panose="020F0502020204030204" pitchFamily="34" charset="0"/>
                <a:sym typeface="Calibri" panose="020F0502020204030204" pitchFamily="34" charset="0"/>
              </a:rPr>
              <a:t>HE NAN PROVINCIAL OFFICE,SAT</a:t>
            </a:r>
            <a:endParaRPr lang="en-US" sz="800" b="1">
              <a:solidFill>
                <a:srgbClr val="FFFFFF"/>
              </a:solidFill>
              <a:latin typeface="Calibri" panose="020F0502020204030204" pitchFamily="34" charset="0"/>
              <a:sym typeface="Calibri" panose="020F0502020204030204" pitchFamily="34" charset="0"/>
            </a:endParaRPr>
          </a:p>
        </p:txBody>
      </p:sp>
      <p:sp>
        <p:nvSpPr>
          <p:cNvPr id="12298" name="矩形 11"/>
          <p:cNvSpPr>
            <a:spLocks noChangeArrowheads="1"/>
          </p:cNvSpPr>
          <p:nvPr/>
        </p:nvSpPr>
        <p:spPr bwMode="auto">
          <a:xfrm>
            <a:off x="6137275" y="4864584"/>
            <a:ext cx="300082" cy="369332"/>
          </a:xfrm>
          <a:prstGeom prst="rect">
            <a:avLst/>
          </a:prstGeom>
          <a:noFill/>
          <a:ln w="9525">
            <a:noFill/>
            <a:miter lim="800000"/>
          </a:ln>
        </p:spPr>
        <p:txBody>
          <a:bodyPr wrap="none">
            <a:spAutoFit/>
          </a:bodyPr>
          <a:lstStyle/>
          <a:p>
            <a:r>
              <a:rPr lang="en-US">
                <a:solidFill>
                  <a:srgbClr val="FFFFFF"/>
                </a:solidFill>
                <a:latin typeface="黑体" panose="02010609060101010101" pitchFamily="49" charset="-122"/>
                <a:ea typeface="黑体" panose="02010609060101010101" pitchFamily="49" charset="-122"/>
                <a:sym typeface="黑体" panose="02010609060101010101" pitchFamily="49" charset="-122"/>
              </a:rPr>
              <a:t>*</a:t>
            </a:r>
            <a:endParaRPr lang="en-US">
              <a:solidFill>
                <a:srgbClr val="000000"/>
              </a:solidFill>
              <a:latin typeface="Calibri" panose="020F0502020204030204" pitchFamily="34" charset="0"/>
              <a:sym typeface="宋体" panose="02010600030101010101" pitchFamily="2" charset="-122"/>
            </a:endParaRPr>
          </a:p>
        </p:txBody>
      </p:sp>
      <p:grpSp>
        <p:nvGrpSpPr>
          <p:cNvPr id="2" name="Group 11"/>
          <p:cNvGrpSpPr/>
          <p:nvPr/>
        </p:nvGrpSpPr>
        <p:grpSpPr bwMode="auto">
          <a:xfrm>
            <a:off x="179389" y="426113"/>
            <a:ext cx="8713787" cy="1154550"/>
            <a:chOff x="0" y="0"/>
            <a:chExt cx="8712968" cy="1492250"/>
          </a:xfrm>
        </p:grpSpPr>
        <p:sp>
          <p:nvSpPr>
            <p:cNvPr id="12300" name="MH_Others_1"/>
            <p:cNvSpPr>
              <a:spLocks noChangeArrowheads="1"/>
            </p:cNvSpPr>
            <p:nvPr/>
          </p:nvSpPr>
          <p:spPr bwMode="auto">
            <a:xfrm>
              <a:off x="0" y="0"/>
              <a:ext cx="3516086" cy="1492250"/>
            </a:xfrm>
            <a:prstGeom prst="rect">
              <a:avLst/>
            </a:prstGeom>
            <a:noFill/>
            <a:ln w="9525">
              <a:noFill/>
              <a:miter lim="800000"/>
            </a:ln>
          </p:spPr>
          <p:txBody>
            <a:bodyPr anchor="ctr"/>
            <a:lstStyle/>
            <a:p>
              <a:endParaRPr lang="zh-CN" altLang="en-US" sz="5400">
                <a:solidFill>
                  <a:srgbClr val="BBD6EE"/>
                </a:solidFill>
                <a:latin typeface="Broadway" pitchFamily="82" charset="0"/>
                <a:ea typeface="华文中宋" pitchFamily="2" charset="-122"/>
                <a:sym typeface="Broadway" pitchFamily="82" charset="0"/>
              </a:endParaRPr>
            </a:p>
          </p:txBody>
        </p:sp>
        <p:sp>
          <p:nvSpPr>
            <p:cNvPr id="12301" name="MH_Others_2"/>
            <p:cNvSpPr>
              <a:spLocks noChangeArrowheads="1"/>
            </p:cNvSpPr>
            <p:nvPr/>
          </p:nvSpPr>
          <p:spPr bwMode="auto">
            <a:xfrm>
              <a:off x="865552" y="262465"/>
              <a:ext cx="7847416" cy="636664"/>
            </a:xfrm>
            <a:prstGeom prst="rect">
              <a:avLst/>
            </a:prstGeom>
            <a:noFill/>
            <a:ln w="9525">
              <a:noFill/>
              <a:miter lim="800000"/>
            </a:ln>
          </p:spPr>
          <p:txBody>
            <a:bodyPr anchor="ctr"/>
            <a:lstStyle/>
            <a:p>
              <a:pPr algn="ctr"/>
              <a:endParaRPr lang="zh-CN" altLang="en-US"/>
            </a:p>
          </p:txBody>
        </p:sp>
      </p:grpSp>
      <p:sp>
        <p:nvSpPr>
          <p:cNvPr id="12302" name="文本框 12300"/>
          <p:cNvSpPr txBox="1">
            <a:spLocks noChangeArrowheads="1"/>
          </p:cNvSpPr>
          <p:nvPr/>
        </p:nvSpPr>
        <p:spPr bwMode="auto">
          <a:xfrm>
            <a:off x="1000100" y="785006"/>
            <a:ext cx="7531128" cy="1384995"/>
          </a:xfrm>
          <a:prstGeom prst="rect">
            <a:avLst/>
          </a:prstGeom>
          <a:noFill/>
          <a:ln w="9525">
            <a:noFill/>
            <a:miter lim="800000"/>
          </a:ln>
        </p:spPr>
        <p:txBody>
          <a:bodyPr wrap="square">
            <a:spAutoFit/>
          </a:bodyPr>
          <a:lstStyle/>
          <a:p>
            <a:pPr indent="406400"/>
            <a:endParaRPr lang="zh-CN" altLang="en-US" sz="2400" b="1" dirty="0">
              <a:latin typeface="宋体" panose="02010600030101010101" pitchFamily="2" charset="-122"/>
              <a:sym typeface="仿宋_GB2312" charset="-122"/>
            </a:endParaRPr>
          </a:p>
          <a:p>
            <a:pPr indent="406400"/>
            <a:endParaRPr lang="zh-CN" altLang="en-US" sz="2400" b="1" dirty="0">
              <a:latin typeface="宋体" panose="02010600030101010101" pitchFamily="2" charset="-122"/>
              <a:sym typeface="仿宋_GB2312" charset="-122"/>
            </a:endParaRPr>
          </a:p>
          <a:p>
            <a:pPr indent="406400">
              <a:lnSpc>
                <a:spcPct val="150000"/>
              </a:lnSpc>
            </a:pPr>
            <a:endParaRPr lang="zh-CN" altLang="en-US" sz="2400" dirty="0">
              <a:latin typeface="华文楷体" pitchFamily="2" charset="-122"/>
              <a:ea typeface="华文楷体" pitchFamily="2" charset="-122"/>
            </a:endParaRPr>
          </a:p>
        </p:txBody>
      </p:sp>
      <p:sp>
        <p:nvSpPr>
          <p:cNvPr id="16" name="Line 6"/>
          <p:cNvSpPr>
            <a:spLocks noChangeShapeType="1"/>
          </p:cNvSpPr>
          <p:nvPr/>
        </p:nvSpPr>
        <p:spPr bwMode="auto">
          <a:xfrm flipV="1">
            <a:off x="0" y="667848"/>
            <a:ext cx="9144000" cy="45719"/>
          </a:xfrm>
          <a:prstGeom prst="line">
            <a:avLst/>
          </a:prstGeom>
          <a:noFill/>
          <a:ln w="25400" cmpd="sng">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prstDash val="solid"/>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 name="矩形 16"/>
          <p:cNvSpPr/>
          <p:nvPr/>
        </p:nvSpPr>
        <p:spPr bwMode="auto">
          <a:xfrm>
            <a:off x="0" y="0"/>
            <a:ext cx="785786" cy="5141913"/>
          </a:xfrm>
          <a:prstGeom prst="rect">
            <a:avLst/>
          </a:prstGeom>
          <a:solidFill>
            <a:srgbClr val="1848C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8" name="矩形 17"/>
          <p:cNvSpPr/>
          <p:nvPr/>
        </p:nvSpPr>
        <p:spPr>
          <a:xfrm>
            <a:off x="1071538" y="284940"/>
            <a:ext cx="1800493" cy="369332"/>
          </a:xfrm>
          <a:prstGeom prst="rect">
            <a:avLst/>
          </a:prstGeom>
        </p:spPr>
        <p:txBody>
          <a:bodyPr wrap="none">
            <a:spAutoFit/>
          </a:bodyPr>
          <a:lstStyle/>
          <a:p>
            <a:pPr algn="ctr"/>
            <a:r>
              <a:rPr lang="zh-CN" altLang="en-US" b="1" dirty="0" smtClean="0">
                <a:latin typeface="微软雅黑" panose="020B0503020204020204" pitchFamily="34" charset="-122"/>
                <a:ea typeface="微软雅黑" panose="020B0503020204020204" pitchFamily="34" charset="-122"/>
                <a:sym typeface="华文琥珀" pitchFamily="2" charset="-122"/>
              </a:rPr>
              <a:t>方案的详细内容</a:t>
            </a:r>
            <a:endParaRPr lang="zh-CN" altLang="en-US" b="1" dirty="0">
              <a:latin typeface="微软雅黑" panose="020B0503020204020204" pitchFamily="34" charset="-122"/>
              <a:ea typeface="微软雅黑" panose="020B0503020204020204" pitchFamily="34" charset="-122"/>
            </a:endParaRPr>
          </a:p>
        </p:txBody>
      </p:sp>
      <p:sp>
        <p:nvSpPr>
          <p:cNvPr id="12" name="TextBox 11"/>
          <p:cNvSpPr txBox="1"/>
          <p:nvPr/>
        </p:nvSpPr>
        <p:spPr>
          <a:xfrm>
            <a:off x="1000100" y="1142196"/>
            <a:ext cx="7715304" cy="2031325"/>
          </a:xfrm>
          <a:prstGeom prst="rect">
            <a:avLst/>
          </a:prstGeom>
          <a:noFill/>
        </p:spPr>
        <p:txBody>
          <a:bodyPr wrap="square" rtlCol="0">
            <a:spAutoFit/>
          </a:bodyPr>
          <a:lstStyle/>
          <a:p>
            <a:pPr indent="541655">
              <a:lnSpc>
                <a:spcPct val="150000"/>
              </a:lnSpc>
            </a:pPr>
            <a:r>
              <a:rPr lang="en-US" altLang="zh-CN" sz="2400" b="1" dirty="0" smtClean="0">
                <a:latin typeface="华文楷体" pitchFamily="2" charset="-122"/>
                <a:ea typeface="华文楷体" pitchFamily="2" charset="-122"/>
              </a:rPr>
              <a:t>1——4</a:t>
            </a:r>
            <a:r>
              <a:rPr lang="zh-CN" altLang="en-US" sz="2400" b="1" dirty="0" smtClean="0">
                <a:latin typeface="华文楷体" pitchFamily="2" charset="-122"/>
                <a:ea typeface="华文楷体" pitchFamily="2" charset="-122"/>
              </a:rPr>
              <a:t>：是对参保缴费人的政策变化的相关规定</a:t>
            </a:r>
            <a:endParaRPr lang="en-US" altLang="zh-CN" sz="2400" b="1" dirty="0" smtClean="0">
              <a:latin typeface="华文楷体" pitchFamily="2" charset="-122"/>
              <a:ea typeface="华文楷体" pitchFamily="2" charset="-122"/>
            </a:endParaRPr>
          </a:p>
          <a:p>
            <a:pPr indent="541655">
              <a:lnSpc>
                <a:spcPct val="150000"/>
              </a:lnSpc>
            </a:pPr>
            <a:r>
              <a:rPr lang="en-US" altLang="zh-CN" sz="2400" b="1" dirty="0" smtClean="0">
                <a:latin typeface="华文楷体" pitchFamily="2" charset="-122"/>
                <a:ea typeface="华文楷体" pitchFamily="2" charset="-122"/>
              </a:rPr>
              <a:t>5——8</a:t>
            </a:r>
            <a:r>
              <a:rPr lang="zh-CN" altLang="en-US" sz="2400" b="1" dirty="0" smtClean="0">
                <a:latin typeface="华文楷体" pitchFamily="2" charset="-122"/>
                <a:ea typeface="华文楷体" pitchFamily="2" charset="-122"/>
              </a:rPr>
              <a:t>：对四部门当前开展社保工作提出了要求</a:t>
            </a:r>
            <a:endParaRPr lang="en-US" altLang="zh-CN" sz="2400" b="1" dirty="0" smtClean="0">
              <a:latin typeface="华文楷体" pitchFamily="2" charset="-122"/>
              <a:ea typeface="华文楷体" pitchFamily="2" charset="-122"/>
            </a:endParaRPr>
          </a:p>
          <a:p>
            <a:endParaRPr lang="en-US" altLang="zh-CN" b="1" dirty="0" smtClean="0">
              <a:latin typeface="华文楷体" pitchFamily="2" charset="-122"/>
              <a:ea typeface="华文楷体" pitchFamily="2" charset="-122"/>
            </a:endParaRPr>
          </a:p>
          <a:p>
            <a:endParaRPr lang="en-US" altLang="zh-CN" b="1" dirty="0" smtClean="0">
              <a:latin typeface="华文楷体" pitchFamily="2" charset="-122"/>
              <a:ea typeface="华文楷体" pitchFamily="2" charset="-122"/>
            </a:endParaRPr>
          </a:p>
          <a:p>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灯片编号占位符 1"/>
          <p:cNvSpPr>
            <a:spLocks noChangeArrowheads="1"/>
          </p:cNvSpPr>
          <p:nvPr/>
        </p:nvSpPr>
        <p:spPr bwMode="auto">
          <a:xfrm>
            <a:off x="6457950" y="4765792"/>
            <a:ext cx="2057400" cy="273759"/>
          </a:xfrm>
          <a:prstGeom prst="rect">
            <a:avLst/>
          </a:prstGeom>
          <a:noFill/>
          <a:ln w="9525">
            <a:noFill/>
            <a:miter lim="800000"/>
          </a:ln>
        </p:spPr>
        <p:txBody>
          <a:bodyPr anchor="ctr"/>
          <a:lstStyle/>
          <a:p>
            <a:pPr algn="r"/>
            <a:fld id="{FADBCB89-B596-4612-ABEE-5DFB324B28A1}" type="slidenum">
              <a:rPr lang="zh-CN" altLang="en-US" sz="1200">
                <a:solidFill>
                  <a:srgbClr val="898989"/>
                </a:solidFill>
              </a:rPr>
            </a:fld>
            <a:endParaRPr lang="zh-CN" altLang="en-US" sz="1200">
              <a:solidFill>
                <a:srgbClr val="898989"/>
              </a:solidFill>
            </a:endParaRPr>
          </a:p>
        </p:txBody>
      </p:sp>
      <p:sp>
        <p:nvSpPr>
          <p:cNvPr id="15364" name="TextBox 3"/>
          <p:cNvSpPr>
            <a:spLocks noChangeArrowheads="1"/>
          </p:cNvSpPr>
          <p:nvPr/>
        </p:nvSpPr>
        <p:spPr bwMode="auto">
          <a:xfrm>
            <a:off x="714348" y="642130"/>
            <a:ext cx="2303463" cy="353943"/>
          </a:xfrm>
          <a:prstGeom prst="rect">
            <a:avLst/>
          </a:prstGeom>
          <a:noFill/>
          <a:ln w="9525">
            <a:noFill/>
            <a:miter lim="800000"/>
          </a:ln>
        </p:spPr>
        <p:txBody>
          <a:bodyPr>
            <a:spAutoFit/>
          </a:bodyPr>
          <a:lstStyle/>
          <a:p>
            <a:pPr eaLnBrk="0" hangingPunct="0"/>
            <a:r>
              <a:rPr lang="zh-CN" altLang="en-US" sz="900" b="1">
                <a:solidFill>
                  <a:srgbClr val="FFFFFF"/>
                </a:solidFill>
                <a:latin typeface="黑体" panose="02010609060101010101" pitchFamily="49" charset="-122"/>
                <a:ea typeface="黑体" panose="02010609060101010101" pitchFamily="49" charset="-122"/>
                <a:sym typeface="黑体" panose="02010609060101010101" pitchFamily="49" charset="-122"/>
              </a:rPr>
              <a:t>河 南 省 国 家 税 务 局</a:t>
            </a:r>
            <a:r>
              <a:rPr lang="zh-CN" altLang="en-US" sz="800" b="1">
                <a:solidFill>
                  <a:srgbClr val="FFFFFF"/>
                </a:solidFill>
                <a:latin typeface="Calibri" panose="020F0502020204030204" pitchFamily="34" charset="0"/>
                <a:sym typeface="Calibri" panose="020F0502020204030204" pitchFamily="34" charset="0"/>
              </a:rPr>
              <a:t>                                                                                                                                                                                                 </a:t>
            </a:r>
            <a:r>
              <a:rPr lang="en-US" sz="800" b="1">
                <a:solidFill>
                  <a:srgbClr val="FFFFFF"/>
                </a:solidFill>
                <a:latin typeface="Calibri" panose="020F0502020204030204" pitchFamily="34" charset="0"/>
                <a:sym typeface="Calibri" panose="020F0502020204030204" pitchFamily="34" charset="0"/>
              </a:rPr>
              <a:t>HE NAN PROVINCIAL OFFICE,SAT</a:t>
            </a:r>
            <a:endParaRPr lang="en-US" sz="800" b="1">
              <a:solidFill>
                <a:srgbClr val="FFFFFF"/>
              </a:solidFill>
              <a:latin typeface="Calibri" panose="020F0502020204030204" pitchFamily="34" charset="0"/>
              <a:sym typeface="Calibri" panose="020F0502020204030204" pitchFamily="34" charset="0"/>
            </a:endParaRPr>
          </a:p>
        </p:txBody>
      </p:sp>
      <p:sp>
        <p:nvSpPr>
          <p:cNvPr id="15369" name="TextBox 3"/>
          <p:cNvSpPr>
            <a:spLocks noChangeArrowheads="1"/>
          </p:cNvSpPr>
          <p:nvPr/>
        </p:nvSpPr>
        <p:spPr bwMode="auto">
          <a:xfrm>
            <a:off x="434976" y="9523"/>
            <a:ext cx="2303463" cy="261610"/>
          </a:xfrm>
          <a:prstGeom prst="rect">
            <a:avLst/>
          </a:prstGeom>
          <a:noFill/>
          <a:ln w="9525">
            <a:noFill/>
            <a:miter lim="800000"/>
          </a:ln>
        </p:spPr>
        <p:txBody>
          <a:bodyPr>
            <a:spAutoFit/>
          </a:bodyPr>
          <a:lstStyle/>
          <a:p>
            <a:pPr eaLnBrk="0" hangingPunct="0"/>
            <a:endParaRPr lang="zh-CN" altLang="en-US" sz="1100" b="1">
              <a:solidFill>
                <a:srgbClr val="FFFFFF"/>
              </a:solidFill>
              <a:latin typeface="Calibri" panose="020F0502020204030204" pitchFamily="34" charset="0"/>
              <a:sym typeface="Calibri" panose="020F0502020204030204" pitchFamily="34" charset="0"/>
            </a:endParaRPr>
          </a:p>
        </p:txBody>
      </p:sp>
      <p:sp>
        <p:nvSpPr>
          <p:cNvPr id="15370" name="矩形 11"/>
          <p:cNvSpPr>
            <a:spLocks noChangeArrowheads="1"/>
          </p:cNvSpPr>
          <p:nvPr/>
        </p:nvSpPr>
        <p:spPr bwMode="auto">
          <a:xfrm>
            <a:off x="6137275" y="4864584"/>
            <a:ext cx="300082" cy="369332"/>
          </a:xfrm>
          <a:prstGeom prst="rect">
            <a:avLst/>
          </a:prstGeom>
          <a:noFill/>
          <a:ln w="9525">
            <a:noFill/>
            <a:miter lim="800000"/>
          </a:ln>
        </p:spPr>
        <p:txBody>
          <a:bodyPr wrap="none">
            <a:spAutoFit/>
          </a:bodyPr>
          <a:lstStyle/>
          <a:p>
            <a:r>
              <a:rPr lang="en-US">
                <a:solidFill>
                  <a:srgbClr val="FFFFFF"/>
                </a:solidFill>
                <a:latin typeface="黑体" panose="02010609060101010101" pitchFamily="49" charset="-122"/>
                <a:ea typeface="黑体" panose="02010609060101010101" pitchFamily="49" charset="-122"/>
                <a:sym typeface="黑体" panose="02010609060101010101" pitchFamily="49" charset="-122"/>
              </a:rPr>
              <a:t>*</a:t>
            </a:r>
            <a:endParaRPr lang="en-US">
              <a:solidFill>
                <a:srgbClr val="000000"/>
              </a:solidFill>
              <a:latin typeface="Calibri" panose="020F0502020204030204" pitchFamily="34" charset="0"/>
              <a:sym typeface="宋体" panose="02010600030101010101" pitchFamily="2" charset="-122"/>
            </a:endParaRPr>
          </a:p>
        </p:txBody>
      </p:sp>
      <p:grpSp>
        <p:nvGrpSpPr>
          <p:cNvPr id="2" name="Group 11"/>
          <p:cNvGrpSpPr/>
          <p:nvPr/>
        </p:nvGrpSpPr>
        <p:grpSpPr bwMode="auto">
          <a:xfrm>
            <a:off x="430213" y="785006"/>
            <a:ext cx="8713787" cy="1154550"/>
            <a:chOff x="0" y="0"/>
            <a:chExt cx="8712968" cy="1492250"/>
          </a:xfrm>
        </p:grpSpPr>
        <p:sp>
          <p:nvSpPr>
            <p:cNvPr id="15372" name="MH_Others_1"/>
            <p:cNvSpPr>
              <a:spLocks noChangeArrowheads="1"/>
            </p:cNvSpPr>
            <p:nvPr/>
          </p:nvSpPr>
          <p:spPr bwMode="auto">
            <a:xfrm>
              <a:off x="0" y="0"/>
              <a:ext cx="3516086" cy="1492250"/>
            </a:xfrm>
            <a:prstGeom prst="rect">
              <a:avLst/>
            </a:prstGeom>
            <a:noFill/>
            <a:ln w="9525">
              <a:noFill/>
              <a:miter lim="800000"/>
            </a:ln>
          </p:spPr>
          <p:txBody>
            <a:bodyPr anchor="ctr"/>
            <a:lstStyle/>
            <a:p>
              <a:endParaRPr lang="zh-CN" altLang="en-US" sz="5400">
                <a:solidFill>
                  <a:srgbClr val="BBD6EE"/>
                </a:solidFill>
                <a:latin typeface="Broadway" pitchFamily="82" charset="0"/>
                <a:ea typeface="华文中宋" pitchFamily="2" charset="-122"/>
                <a:sym typeface="Broadway" pitchFamily="82" charset="0"/>
              </a:endParaRPr>
            </a:p>
          </p:txBody>
        </p:sp>
        <p:sp>
          <p:nvSpPr>
            <p:cNvPr id="15373" name="MH_Others_2"/>
            <p:cNvSpPr>
              <a:spLocks noChangeArrowheads="1"/>
            </p:cNvSpPr>
            <p:nvPr/>
          </p:nvSpPr>
          <p:spPr bwMode="auto">
            <a:xfrm>
              <a:off x="865552" y="262465"/>
              <a:ext cx="7847416" cy="636664"/>
            </a:xfrm>
            <a:prstGeom prst="rect">
              <a:avLst/>
            </a:prstGeom>
            <a:noFill/>
            <a:ln w="9525">
              <a:noFill/>
              <a:miter lim="800000"/>
            </a:ln>
          </p:spPr>
          <p:txBody>
            <a:bodyPr anchor="ctr"/>
            <a:lstStyle/>
            <a:p>
              <a:pPr algn="ctr"/>
              <a:endParaRPr lang="zh-CN" altLang="en-US"/>
            </a:p>
          </p:txBody>
        </p:sp>
      </p:grpSp>
      <p:grpSp>
        <p:nvGrpSpPr>
          <p:cNvPr id="3" name="Group 14"/>
          <p:cNvGrpSpPr/>
          <p:nvPr/>
        </p:nvGrpSpPr>
        <p:grpSpPr bwMode="auto">
          <a:xfrm>
            <a:off x="915988" y="142111"/>
            <a:ext cx="6617335" cy="530855"/>
            <a:chOff x="0" y="-571"/>
            <a:chExt cx="10421" cy="1114"/>
          </a:xfrm>
          <a:solidFill>
            <a:srgbClr val="1848C0"/>
          </a:solidFill>
        </p:grpSpPr>
        <p:sp>
          <p:nvSpPr>
            <p:cNvPr id="15375" name="MH_Number_1"/>
            <p:cNvSpPr>
              <a:spLocks noChangeArrowheads="1"/>
            </p:cNvSpPr>
            <p:nvPr/>
          </p:nvSpPr>
          <p:spPr bwMode="auto">
            <a:xfrm>
              <a:off x="0" y="-571"/>
              <a:ext cx="1027" cy="1114"/>
            </a:xfrm>
            <a:prstGeom prst="ellipse">
              <a:avLst/>
            </a:prstGeom>
            <a:solidFill>
              <a:srgbClr val="FF9900"/>
            </a:solidFill>
            <a:ln w="9525">
              <a:noFill/>
              <a:round/>
            </a:ln>
          </p:spPr>
          <p:txBody>
            <a:bodyPr anchor="ctr"/>
            <a:lstStyle/>
            <a:p>
              <a:pPr algn="ctr"/>
              <a:r>
                <a:rPr 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76" name="MH_Entry_1"/>
            <p:cNvSpPr>
              <a:spLocks noChangeArrowheads="1"/>
            </p:cNvSpPr>
            <p:nvPr/>
          </p:nvSpPr>
          <p:spPr bwMode="auto">
            <a:xfrm>
              <a:off x="958" y="-481"/>
              <a:ext cx="9463" cy="945"/>
            </a:xfrm>
            <a:custGeom>
              <a:avLst/>
              <a:gdLst>
                <a:gd name="T0" fmla="*/ 0 w 3954840"/>
                <a:gd name="T1" fmla="*/ 0 h 557348"/>
                <a:gd name="T2" fmla="*/ 3835506 w 3954840"/>
                <a:gd name="T3" fmla="*/ 0 h 557348"/>
                <a:gd name="T4" fmla="*/ 3954840 w 3954840"/>
                <a:gd name="T5" fmla="*/ 92893 h 557348"/>
                <a:gd name="T6" fmla="*/ 3954840 w 3954840"/>
                <a:gd name="T7" fmla="*/ 464455 h 557348"/>
                <a:gd name="T8" fmla="*/ 3835506 w 3954840"/>
                <a:gd name="T9" fmla="*/ 557348 h 557348"/>
                <a:gd name="T10" fmla="*/ 0 w 3954840"/>
                <a:gd name="T11" fmla="*/ 557348 h 557348"/>
                <a:gd name="T12" fmla="*/ 45938 w 3954840"/>
                <a:gd name="T13" fmla="*/ 532414 h 557348"/>
                <a:gd name="T14" fmla="*/ 180850 w 3954840"/>
                <a:gd name="T15" fmla="*/ 278674 h 557348"/>
                <a:gd name="T16" fmla="*/ 45938 w 3954840"/>
                <a:gd name="T17" fmla="*/ 24934 h 5573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54840"/>
                <a:gd name="T28" fmla="*/ 0 h 557348"/>
                <a:gd name="T29" fmla="*/ 3954840 w 3954840"/>
                <a:gd name="T30" fmla="*/ 557348 h 5573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grpFill/>
            <a:ln w="9525">
              <a:noFill/>
              <a:miter lim="800000"/>
            </a:ln>
          </p:spPr>
          <p:txBody>
            <a:bodyPr lIns="180000" tIns="36000" rIns="36000" bIns="36000" anchor="ctr"/>
            <a:lstStyle/>
            <a:p>
              <a:pPr algn="just"/>
              <a:r>
                <a:rPr lang="zh-CN" altLang="en-US"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降低养老保险单位缴费比例</a:t>
              </a:r>
              <a:endParaRPr lang="zh-CN" altLang="en-US"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5377" name="文本框 17423"/>
          <p:cNvSpPr txBox="1">
            <a:spLocks noChangeArrowheads="1"/>
          </p:cNvSpPr>
          <p:nvPr/>
        </p:nvSpPr>
        <p:spPr bwMode="auto">
          <a:xfrm>
            <a:off x="1214414" y="1285072"/>
            <a:ext cx="7750175" cy="1077218"/>
          </a:xfrm>
          <a:prstGeom prst="rect">
            <a:avLst/>
          </a:prstGeom>
          <a:noFill/>
          <a:ln w="9525">
            <a:noFill/>
            <a:miter lim="800000"/>
          </a:ln>
        </p:spPr>
        <p:txBody>
          <a:bodyPr>
            <a:spAutoFit/>
          </a:bodyPr>
          <a:lstStyle/>
          <a:p>
            <a:r>
              <a:rPr lang="en-US" b="1" dirty="0">
                <a:latin typeface="华文楷体" pitchFamily="2" charset="-122"/>
                <a:ea typeface="华文楷体" pitchFamily="2" charset="-122"/>
              </a:rPr>
              <a:t>     </a:t>
            </a:r>
            <a:r>
              <a:rPr lang="en-US" sz="2400" b="1" dirty="0">
                <a:latin typeface="华文楷体" pitchFamily="2" charset="-122"/>
                <a:ea typeface="华文楷体" pitchFamily="2" charset="-122"/>
              </a:rPr>
              <a:t>  </a:t>
            </a:r>
            <a:r>
              <a:rPr lang="zh-CN" altLang="en-US" sz="2000" b="1" dirty="0">
                <a:latin typeface="华文楷体" pitchFamily="2" charset="-122"/>
                <a:ea typeface="华文楷体" pitchFamily="2" charset="-122"/>
              </a:rPr>
              <a:t>自2019年5月1日起，城镇职工基本养老保险（包括企业和机关事业单位基本养老保险，以下简称养老保险）单位缴费比例降至16%。</a:t>
            </a:r>
            <a:endParaRPr lang="zh-CN" altLang="en-US" sz="2000" b="1" dirty="0">
              <a:latin typeface="华文楷体" pitchFamily="2" charset="-122"/>
              <a:ea typeface="华文楷体" pitchFamily="2" charset="-122"/>
            </a:endParaRPr>
          </a:p>
          <a:p>
            <a:r>
              <a:rPr lang="zh-CN" altLang="en-US" sz="2000" dirty="0">
                <a:latin typeface="华文楷体" pitchFamily="2" charset="-122"/>
                <a:ea typeface="华文楷体" pitchFamily="2" charset="-122"/>
              </a:rPr>
              <a:t> </a:t>
            </a:r>
            <a:endParaRPr lang="zh-CN" altLang="en-US" sz="2000" dirty="0">
              <a:latin typeface="华文楷体" pitchFamily="2" charset="-122"/>
              <a:ea typeface="华文楷体" pitchFamily="2" charset="-122"/>
            </a:endParaRPr>
          </a:p>
        </p:txBody>
      </p:sp>
      <p:pic>
        <p:nvPicPr>
          <p:cNvPr id="15378" name="文本框 17424"/>
          <p:cNvPicPr>
            <a:picLocks noGrp="1" noChangeAspect="1" noChangeArrowheads="1"/>
          </p:cNvPicPr>
          <p:nvPr/>
        </p:nvPicPr>
        <p:blipFill>
          <a:blip r:embed="rId1"/>
          <a:srcRect/>
          <a:stretch>
            <a:fillRect/>
          </a:stretch>
        </p:blipFill>
        <p:spPr bwMode="auto">
          <a:xfrm>
            <a:off x="1571604" y="2713832"/>
            <a:ext cx="6454775" cy="1222395"/>
          </a:xfrm>
          <a:prstGeom prst="rect">
            <a:avLst/>
          </a:prstGeom>
          <a:noFill/>
          <a:ln w="9525">
            <a:noFill/>
            <a:miter lim="800000"/>
            <a:headEnd/>
            <a:tailEnd/>
          </a:ln>
        </p:spPr>
      </p:pic>
      <p:sp>
        <p:nvSpPr>
          <p:cNvPr id="20" name="Line 6"/>
          <p:cNvSpPr>
            <a:spLocks noChangeShapeType="1"/>
          </p:cNvSpPr>
          <p:nvPr/>
        </p:nvSpPr>
        <p:spPr bwMode="auto">
          <a:xfrm flipV="1">
            <a:off x="0" y="667848"/>
            <a:ext cx="9144000" cy="45719"/>
          </a:xfrm>
          <a:prstGeom prst="line">
            <a:avLst/>
          </a:prstGeom>
          <a:noFill/>
          <a:ln w="25400" cmpd="sng">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prstDash val="solid"/>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 name="矩形 20"/>
          <p:cNvSpPr/>
          <p:nvPr/>
        </p:nvSpPr>
        <p:spPr bwMode="auto">
          <a:xfrm>
            <a:off x="0" y="0"/>
            <a:ext cx="785786" cy="5141913"/>
          </a:xfrm>
          <a:prstGeom prst="rect">
            <a:avLst/>
          </a:prstGeom>
          <a:solidFill>
            <a:srgbClr val="1848C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灯片编号占位符 1"/>
          <p:cNvSpPr>
            <a:spLocks noChangeArrowheads="1"/>
          </p:cNvSpPr>
          <p:nvPr/>
        </p:nvSpPr>
        <p:spPr bwMode="auto">
          <a:xfrm>
            <a:off x="6457950" y="4765792"/>
            <a:ext cx="2057400" cy="273759"/>
          </a:xfrm>
          <a:prstGeom prst="rect">
            <a:avLst/>
          </a:prstGeom>
          <a:noFill/>
          <a:ln w="9525">
            <a:noFill/>
            <a:miter lim="800000"/>
          </a:ln>
        </p:spPr>
        <p:txBody>
          <a:bodyPr anchor="ctr"/>
          <a:lstStyle/>
          <a:p>
            <a:pPr algn="r"/>
            <a:fld id="{41FCBA4E-4300-4322-A113-45894F614756}" type="slidenum">
              <a:rPr lang="zh-CN" altLang="en-US" sz="1200">
                <a:solidFill>
                  <a:srgbClr val="898989"/>
                </a:solidFill>
              </a:rPr>
            </a:fld>
            <a:endParaRPr lang="zh-CN" altLang="en-US" sz="1200">
              <a:solidFill>
                <a:srgbClr val="898989"/>
              </a:solidFill>
            </a:endParaRPr>
          </a:p>
        </p:txBody>
      </p:sp>
      <p:sp>
        <p:nvSpPr>
          <p:cNvPr id="16388" name="TextBox 3"/>
          <p:cNvSpPr>
            <a:spLocks noChangeArrowheads="1"/>
          </p:cNvSpPr>
          <p:nvPr/>
        </p:nvSpPr>
        <p:spPr bwMode="auto">
          <a:xfrm>
            <a:off x="396876" y="0"/>
            <a:ext cx="2303463" cy="353943"/>
          </a:xfrm>
          <a:prstGeom prst="rect">
            <a:avLst/>
          </a:prstGeom>
          <a:noFill/>
          <a:ln w="9525">
            <a:noFill/>
            <a:miter lim="800000"/>
          </a:ln>
        </p:spPr>
        <p:txBody>
          <a:bodyPr>
            <a:spAutoFit/>
          </a:bodyPr>
          <a:lstStyle/>
          <a:p>
            <a:pPr eaLnBrk="0" hangingPunct="0"/>
            <a:r>
              <a:rPr lang="zh-CN" altLang="en-US" sz="900" b="1">
                <a:solidFill>
                  <a:srgbClr val="FFFFFF"/>
                </a:solidFill>
                <a:latin typeface="黑体" panose="02010609060101010101" pitchFamily="49" charset="-122"/>
                <a:ea typeface="黑体" panose="02010609060101010101" pitchFamily="49" charset="-122"/>
                <a:sym typeface="黑体" panose="02010609060101010101" pitchFamily="49" charset="-122"/>
              </a:rPr>
              <a:t>河 南 省 国 家 税 务 局</a:t>
            </a:r>
            <a:r>
              <a:rPr lang="zh-CN" altLang="en-US" sz="800" b="1">
                <a:solidFill>
                  <a:srgbClr val="FFFFFF"/>
                </a:solidFill>
                <a:latin typeface="Calibri" panose="020F0502020204030204" pitchFamily="34" charset="0"/>
                <a:sym typeface="Calibri" panose="020F0502020204030204" pitchFamily="34" charset="0"/>
              </a:rPr>
              <a:t>                                                                                                                                                                                                 </a:t>
            </a:r>
            <a:r>
              <a:rPr lang="en-US" sz="800" b="1">
                <a:solidFill>
                  <a:srgbClr val="FFFFFF"/>
                </a:solidFill>
                <a:latin typeface="Calibri" panose="020F0502020204030204" pitchFamily="34" charset="0"/>
                <a:sym typeface="Calibri" panose="020F0502020204030204" pitchFamily="34" charset="0"/>
              </a:rPr>
              <a:t>HE NAN PROVINCIAL OFFICE,SAT</a:t>
            </a:r>
            <a:endParaRPr lang="en-US" sz="800" b="1">
              <a:solidFill>
                <a:srgbClr val="FFFFFF"/>
              </a:solidFill>
              <a:latin typeface="Calibri" panose="020F0502020204030204" pitchFamily="34" charset="0"/>
              <a:sym typeface="Calibri" panose="020F0502020204030204" pitchFamily="34" charset="0"/>
            </a:endParaRPr>
          </a:p>
        </p:txBody>
      </p:sp>
      <p:sp>
        <p:nvSpPr>
          <p:cNvPr id="16393" name="TextBox 3"/>
          <p:cNvSpPr>
            <a:spLocks noChangeArrowheads="1"/>
          </p:cNvSpPr>
          <p:nvPr/>
        </p:nvSpPr>
        <p:spPr bwMode="auto">
          <a:xfrm>
            <a:off x="434976" y="9523"/>
            <a:ext cx="2303463" cy="261610"/>
          </a:xfrm>
          <a:prstGeom prst="rect">
            <a:avLst/>
          </a:prstGeom>
          <a:noFill/>
          <a:ln w="9525">
            <a:noFill/>
            <a:miter lim="800000"/>
          </a:ln>
        </p:spPr>
        <p:txBody>
          <a:bodyPr>
            <a:spAutoFit/>
          </a:bodyPr>
          <a:lstStyle/>
          <a:p>
            <a:pPr eaLnBrk="0" hangingPunct="0"/>
            <a:endParaRPr lang="zh-CN" altLang="en-US" sz="1100" b="1">
              <a:solidFill>
                <a:srgbClr val="FFFFFF"/>
              </a:solidFill>
              <a:latin typeface="Calibri" panose="020F0502020204030204" pitchFamily="34" charset="0"/>
              <a:sym typeface="Calibri" panose="020F0502020204030204" pitchFamily="34" charset="0"/>
            </a:endParaRPr>
          </a:p>
        </p:txBody>
      </p:sp>
      <p:sp>
        <p:nvSpPr>
          <p:cNvPr id="16394" name="矩形 11"/>
          <p:cNvSpPr>
            <a:spLocks noChangeArrowheads="1"/>
          </p:cNvSpPr>
          <p:nvPr/>
        </p:nvSpPr>
        <p:spPr bwMode="auto">
          <a:xfrm>
            <a:off x="6137276" y="4864583"/>
            <a:ext cx="184731" cy="369332"/>
          </a:xfrm>
          <a:prstGeom prst="rect">
            <a:avLst/>
          </a:prstGeom>
          <a:noFill/>
          <a:ln w="9525">
            <a:noFill/>
            <a:miter lim="800000"/>
          </a:ln>
        </p:spPr>
        <p:txBody>
          <a:bodyPr wrap="none">
            <a:spAutoFit/>
          </a:bodyPr>
          <a:lstStyle/>
          <a:p>
            <a:endParaRPr lang="en-US">
              <a:solidFill>
                <a:srgbClr val="000000"/>
              </a:solidFill>
              <a:latin typeface="Calibri" panose="020F0502020204030204" pitchFamily="34" charset="0"/>
              <a:sym typeface="宋体" panose="02010600030101010101" pitchFamily="2" charset="-122"/>
            </a:endParaRPr>
          </a:p>
        </p:txBody>
      </p:sp>
      <p:grpSp>
        <p:nvGrpSpPr>
          <p:cNvPr id="2" name="Group 11"/>
          <p:cNvGrpSpPr/>
          <p:nvPr/>
        </p:nvGrpSpPr>
        <p:grpSpPr bwMode="auto">
          <a:xfrm>
            <a:off x="142844" y="142064"/>
            <a:ext cx="8713787" cy="493957"/>
            <a:chOff x="0" y="0"/>
            <a:chExt cx="8712968" cy="1492250"/>
          </a:xfrm>
        </p:grpSpPr>
        <p:sp>
          <p:nvSpPr>
            <p:cNvPr id="16396" name="MH_Others_1"/>
            <p:cNvSpPr>
              <a:spLocks noChangeArrowheads="1"/>
            </p:cNvSpPr>
            <p:nvPr/>
          </p:nvSpPr>
          <p:spPr bwMode="auto">
            <a:xfrm>
              <a:off x="0" y="0"/>
              <a:ext cx="3516086" cy="1492250"/>
            </a:xfrm>
            <a:prstGeom prst="rect">
              <a:avLst/>
            </a:prstGeom>
            <a:noFill/>
            <a:ln w="9525">
              <a:noFill/>
              <a:miter lim="800000"/>
            </a:ln>
          </p:spPr>
          <p:txBody>
            <a:bodyPr anchor="ctr"/>
            <a:lstStyle/>
            <a:p>
              <a:endParaRPr lang="zh-CN" altLang="en-US" sz="5400">
                <a:solidFill>
                  <a:srgbClr val="BBD6EE"/>
                </a:solidFill>
                <a:latin typeface="Broadway" pitchFamily="82" charset="0"/>
                <a:ea typeface="华文中宋" pitchFamily="2" charset="-122"/>
                <a:sym typeface="Broadway" pitchFamily="82" charset="0"/>
              </a:endParaRPr>
            </a:p>
          </p:txBody>
        </p:sp>
        <p:sp>
          <p:nvSpPr>
            <p:cNvPr id="16397" name="MH_Others_2"/>
            <p:cNvSpPr>
              <a:spLocks noChangeArrowheads="1"/>
            </p:cNvSpPr>
            <p:nvPr/>
          </p:nvSpPr>
          <p:spPr bwMode="auto">
            <a:xfrm>
              <a:off x="865552" y="262465"/>
              <a:ext cx="7847416" cy="636664"/>
            </a:xfrm>
            <a:prstGeom prst="rect">
              <a:avLst/>
            </a:prstGeom>
            <a:noFill/>
            <a:ln w="9525">
              <a:noFill/>
              <a:miter lim="800000"/>
            </a:ln>
          </p:spPr>
          <p:txBody>
            <a:bodyPr anchor="ctr"/>
            <a:lstStyle/>
            <a:p>
              <a:pPr algn="ctr"/>
              <a:endParaRPr lang="zh-CN" altLang="en-US"/>
            </a:p>
          </p:txBody>
        </p:sp>
      </p:grpSp>
      <p:grpSp>
        <p:nvGrpSpPr>
          <p:cNvPr id="3" name="Group 14"/>
          <p:cNvGrpSpPr/>
          <p:nvPr/>
        </p:nvGrpSpPr>
        <p:grpSpPr bwMode="auto">
          <a:xfrm>
            <a:off x="1066768" y="140"/>
            <a:ext cx="6617335" cy="529664"/>
            <a:chOff x="0" y="-301"/>
            <a:chExt cx="10421" cy="1114"/>
          </a:xfrm>
        </p:grpSpPr>
        <p:sp>
          <p:nvSpPr>
            <p:cNvPr id="16399" name="MH_Number_1"/>
            <p:cNvSpPr>
              <a:spLocks noChangeArrowheads="1"/>
            </p:cNvSpPr>
            <p:nvPr/>
          </p:nvSpPr>
          <p:spPr bwMode="auto">
            <a:xfrm>
              <a:off x="0" y="-301"/>
              <a:ext cx="1027" cy="1114"/>
            </a:xfrm>
            <a:prstGeom prst="ellipse">
              <a:avLst/>
            </a:prstGeom>
            <a:solidFill>
              <a:srgbClr val="FF9900"/>
            </a:solidFill>
            <a:ln w="9525">
              <a:noFill/>
              <a:round/>
            </a:ln>
          </p:spPr>
          <p:txBody>
            <a:bodyPr anchor="ctr"/>
            <a:lstStyle/>
            <a:p>
              <a:pPr algn="ctr"/>
              <a:r>
                <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b="1" dirty="0"/>
            </a:p>
          </p:txBody>
        </p:sp>
        <p:sp>
          <p:nvSpPr>
            <p:cNvPr id="16400" name="MH_Entry_1"/>
            <p:cNvSpPr>
              <a:spLocks noChangeArrowheads="1"/>
            </p:cNvSpPr>
            <p:nvPr/>
          </p:nvSpPr>
          <p:spPr bwMode="auto">
            <a:xfrm>
              <a:off x="958" y="-211"/>
              <a:ext cx="9463" cy="945"/>
            </a:xfrm>
            <a:custGeom>
              <a:avLst/>
              <a:gdLst>
                <a:gd name="T0" fmla="*/ 0 w 3954840"/>
                <a:gd name="T1" fmla="*/ 0 h 557348"/>
                <a:gd name="T2" fmla="*/ 3835506 w 3954840"/>
                <a:gd name="T3" fmla="*/ 0 h 557348"/>
                <a:gd name="T4" fmla="*/ 3954840 w 3954840"/>
                <a:gd name="T5" fmla="*/ 92893 h 557348"/>
                <a:gd name="T6" fmla="*/ 3954840 w 3954840"/>
                <a:gd name="T7" fmla="*/ 464455 h 557348"/>
                <a:gd name="T8" fmla="*/ 3835506 w 3954840"/>
                <a:gd name="T9" fmla="*/ 557348 h 557348"/>
                <a:gd name="T10" fmla="*/ 0 w 3954840"/>
                <a:gd name="T11" fmla="*/ 557348 h 557348"/>
                <a:gd name="T12" fmla="*/ 45938 w 3954840"/>
                <a:gd name="T13" fmla="*/ 532414 h 557348"/>
                <a:gd name="T14" fmla="*/ 180850 w 3954840"/>
                <a:gd name="T15" fmla="*/ 278674 h 557348"/>
                <a:gd name="T16" fmla="*/ 45938 w 3954840"/>
                <a:gd name="T17" fmla="*/ 24934 h 5573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54840"/>
                <a:gd name="T28" fmla="*/ 0 h 557348"/>
                <a:gd name="T29" fmla="*/ 3954840 w 3954840"/>
                <a:gd name="T30" fmla="*/ 557348 h 5573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1848C0"/>
            </a:solidFill>
            <a:ln w="9525">
              <a:noFill/>
              <a:miter lim="800000"/>
            </a:ln>
          </p:spPr>
          <p:txBody>
            <a:bodyPr lIns="180000" tIns="36000" rIns="36000" bIns="36000" anchor="ctr"/>
            <a:lstStyle/>
            <a:p>
              <a:pPr algn="just"/>
              <a:r>
                <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r>
                <a:rPr lang="zh-CN" altLang="en-US"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继续阶段性降低失业保险、工伤保险费率</a:t>
              </a:r>
              <a:endParaRPr lang="zh-CN" altLang="en-US"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endPar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6401" name="文本框 19471"/>
          <p:cNvSpPr txBox="1">
            <a:spLocks noChangeArrowheads="1"/>
          </p:cNvSpPr>
          <p:nvPr/>
        </p:nvSpPr>
        <p:spPr bwMode="auto">
          <a:xfrm>
            <a:off x="1173163" y="1145028"/>
            <a:ext cx="7226300" cy="2862322"/>
          </a:xfrm>
          <a:prstGeom prst="rect">
            <a:avLst/>
          </a:prstGeom>
          <a:noFill/>
          <a:ln w="9525">
            <a:noFill/>
            <a:miter lim="800000"/>
          </a:ln>
        </p:spPr>
        <p:txBody>
          <a:bodyPr>
            <a:spAutoFit/>
          </a:bodyPr>
          <a:lstStyle/>
          <a:p>
            <a:r>
              <a:rPr lang="en-US" b="1" dirty="0">
                <a:latin typeface="华文楷体" pitchFamily="2" charset="-122"/>
                <a:ea typeface="华文楷体" pitchFamily="2" charset="-122"/>
              </a:rPr>
              <a:t>         </a:t>
            </a:r>
            <a:r>
              <a:rPr lang="zh-CN" altLang="en-US" sz="2000" b="1" dirty="0">
                <a:latin typeface="华文楷体" pitchFamily="2" charset="-122"/>
                <a:ea typeface="华文楷体" pitchFamily="2" charset="-122"/>
              </a:rPr>
              <a:t>2019年5月1日起，将原定执行至2019年4月30日的失业保险总费率1%的政策延长期限至2020年4月30日。</a:t>
            </a:r>
            <a:endParaRPr lang="zh-CN" altLang="en-US" sz="2000" b="1" dirty="0">
              <a:latin typeface="华文楷体" pitchFamily="2" charset="-122"/>
              <a:ea typeface="华文楷体" pitchFamily="2" charset="-122"/>
            </a:endParaRPr>
          </a:p>
          <a:p>
            <a:r>
              <a:rPr lang="zh-CN" altLang="en-US" sz="2000" b="1" dirty="0">
                <a:latin typeface="华文楷体" pitchFamily="2" charset="-122"/>
                <a:ea typeface="华文楷体" pitchFamily="2" charset="-122"/>
              </a:rPr>
              <a:t> </a:t>
            </a:r>
            <a:endParaRPr lang="zh-CN" altLang="en-US" sz="2000" b="1" dirty="0">
              <a:latin typeface="华文楷体" pitchFamily="2" charset="-122"/>
              <a:ea typeface="华文楷体" pitchFamily="2" charset="-122"/>
            </a:endParaRPr>
          </a:p>
          <a:p>
            <a:r>
              <a:rPr lang="zh-CN" altLang="en-US" sz="2000" b="1" dirty="0">
                <a:latin typeface="华文楷体" pitchFamily="2" charset="-122"/>
                <a:ea typeface="华文楷体" pitchFamily="2" charset="-122"/>
              </a:rPr>
              <a:t>　  自2019年5月1日起，将原定执行至2019年4月30日的阶段性降低工伤保险费率政策延长期限至2020年4月30日。截止2018年底，工伤保险基金累计结余可支付月数在18至23个月的统筹地区继续执行费率下调20%的政策，累计结余可支付月数在24个月以上的统筹地区继续执行费率下调50%的政策；累计结余可支付月数低于18个月后，停止下调。</a:t>
            </a:r>
            <a:endParaRPr lang="zh-CN" altLang="en-US" sz="2000" b="1" dirty="0">
              <a:latin typeface="华文楷体" pitchFamily="2" charset="-122"/>
              <a:ea typeface="华文楷体" pitchFamily="2" charset="-122"/>
            </a:endParaRPr>
          </a:p>
        </p:txBody>
      </p:sp>
      <p:sp>
        <p:nvSpPr>
          <p:cNvPr id="16402" name="文本框 19472"/>
          <p:cNvSpPr txBox="1">
            <a:spLocks noChangeArrowheads="1"/>
          </p:cNvSpPr>
          <p:nvPr/>
        </p:nvSpPr>
        <p:spPr bwMode="auto">
          <a:xfrm>
            <a:off x="1285852" y="4071154"/>
            <a:ext cx="7272338" cy="923330"/>
          </a:xfrm>
          <a:prstGeom prst="rect">
            <a:avLst/>
          </a:prstGeom>
          <a:noFill/>
          <a:ln w="9525">
            <a:noFill/>
            <a:miter lim="800000"/>
          </a:ln>
        </p:spPr>
        <p:txBody>
          <a:bodyPr>
            <a:spAutoFit/>
          </a:bodyPr>
          <a:lstStyle/>
          <a:p>
            <a:r>
              <a:rPr lang="zh-CN" altLang="en-US" b="1" dirty="0">
                <a:effectLst>
                  <a:outerShdw blurRad="38100" dist="38100" dir="2700000" algn="tl">
                    <a:srgbClr val="C0C0C0"/>
                  </a:outerShdw>
                </a:effectLst>
              </a:rPr>
              <a:t>有何变化？</a:t>
            </a:r>
            <a:endParaRPr lang="zh-CN" altLang="en-US" b="1" dirty="0">
              <a:effectLst>
                <a:outerShdw blurRad="38100" dist="38100" dir="2700000" algn="tl">
                  <a:srgbClr val="C0C0C0"/>
                </a:outerShdw>
              </a:effectLst>
            </a:endParaRPr>
          </a:p>
          <a:p>
            <a:r>
              <a:rPr lang="zh-CN" altLang="en-US" b="1" dirty="0">
                <a:effectLst>
                  <a:outerShdw blurRad="38100" dist="38100" dir="2700000" algn="tl">
                    <a:srgbClr val="C0C0C0"/>
                  </a:outerShdw>
                </a:effectLst>
              </a:rPr>
              <a:t>　　失业保险（2015年3月1日前费率为3%,目前为1%)、工伤保险从去年实施的现行阶段性降低政策再延期一年。</a:t>
            </a:r>
            <a:endParaRPr lang="zh-CN" altLang="en-US" b="1" dirty="0">
              <a:effectLst>
                <a:outerShdw blurRad="38100" dist="38100" dir="2700000" algn="tl">
                  <a:srgbClr val="C0C0C0"/>
                </a:outerShdw>
              </a:effectLst>
            </a:endParaRPr>
          </a:p>
        </p:txBody>
      </p:sp>
      <p:sp>
        <p:nvSpPr>
          <p:cNvPr id="22" name="Line 6"/>
          <p:cNvSpPr>
            <a:spLocks noChangeShapeType="1"/>
          </p:cNvSpPr>
          <p:nvPr/>
        </p:nvSpPr>
        <p:spPr bwMode="auto">
          <a:xfrm flipV="1">
            <a:off x="0" y="642130"/>
            <a:ext cx="9144000" cy="45719"/>
          </a:xfrm>
          <a:prstGeom prst="line">
            <a:avLst/>
          </a:prstGeom>
          <a:noFill/>
          <a:ln w="25400" cmpd="sng">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prstDash val="solid"/>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 name="矩形 23"/>
          <p:cNvSpPr/>
          <p:nvPr/>
        </p:nvSpPr>
        <p:spPr bwMode="auto">
          <a:xfrm>
            <a:off x="0" y="0"/>
            <a:ext cx="785786" cy="5141913"/>
          </a:xfrm>
          <a:prstGeom prst="rect">
            <a:avLst/>
          </a:prstGeom>
          <a:solidFill>
            <a:srgbClr val="1848C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灯片编号占位符 1"/>
          <p:cNvSpPr>
            <a:spLocks noChangeArrowheads="1"/>
          </p:cNvSpPr>
          <p:nvPr/>
        </p:nvSpPr>
        <p:spPr bwMode="auto">
          <a:xfrm>
            <a:off x="6457950" y="4765792"/>
            <a:ext cx="2057400" cy="273759"/>
          </a:xfrm>
          <a:prstGeom prst="rect">
            <a:avLst/>
          </a:prstGeom>
          <a:noFill/>
          <a:ln w="9525">
            <a:noFill/>
            <a:miter lim="800000"/>
          </a:ln>
        </p:spPr>
        <p:txBody>
          <a:bodyPr anchor="ctr"/>
          <a:lstStyle/>
          <a:p>
            <a:pPr algn="r"/>
            <a:fld id="{50A5092B-2BAA-4589-A252-D9A3F0ABD3F6}" type="slidenum">
              <a:rPr lang="zh-CN" altLang="en-US" sz="1200">
                <a:solidFill>
                  <a:srgbClr val="898989"/>
                </a:solidFill>
              </a:rPr>
            </a:fld>
            <a:endParaRPr lang="zh-CN" altLang="en-US" sz="1200">
              <a:solidFill>
                <a:srgbClr val="898989"/>
              </a:solidFill>
            </a:endParaRPr>
          </a:p>
        </p:txBody>
      </p:sp>
      <p:sp>
        <p:nvSpPr>
          <p:cNvPr id="18436" name="TextBox 3"/>
          <p:cNvSpPr>
            <a:spLocks noChangeArrowheads="1"/>
          </p:cNvSpPr>
          <p:nvPr/>
        </p:nvSpPr>
        <p:spPr bwMode="auto">
          <a:xfrm>
            <a:off x="396876" y="0"/>
            <a:ext cx="2303463" cy="353943"/>
          </a:xfrm>
          <a:prstGeom prst="rect">
            <a:avLst/>
          </a:prstGeom>
          <a:noFill/>
          <a:ln w="9525">
            <a:noFill/>
            <a:miter lim="800000"/>
          </a:ln>
        </p:spPr>
        <p:txBody>
          <a:bodyPr>
            <a:spAutoFit/>
          </a:bodyPr>
          <a:lstStyle/>
          <a:p>
            <a:pPr eaLnBrk="0" hangingPunct="0"/>
            <a:r>
              <a:rPr lang="zh-CN" altLang="en-US" sz="900" b="1">
                <a:solidFill>
                  <a:srgbClr val="FFFFFF"/>
                </a:solidFill>
                <a:latin typeface="黑体" panose="02010609060101010101" pitchFamily="49" charset="-122"/>
                <a:ea typeface="黑体" panose="02010609060101010101" pitchFamily="49" charset="-122"/>
                <a:sym typeface="黑体" panose="02010609060101010101" pitchFamily="49" charset="-122"/>
              </a:rPr>
              <a:t>河 南 省 国 家 税 务 局</a:t>
            </a:r>
            <a:r>
              <a:rPr lang="zh-CN" altLang="en-US" sz="800" b="1">
                <a:solidFill>
                  <a:srgbClr val="FFFFFF"/>
                </a:solidFill>
                <a:latin typeface="Calibri" panose="020F0502020204030204" pitchFamily="34" charset="0"/>
                <a:sym typeface="Calibri" panose="020F0502020204030204" pitchFamily="34" charset="0"/>
              </a:rPr>
              <a:t>                                                                                                                                                                                                 </a:t>
            </a:r>
            <a:r>
              <a:rPr lang="en-US" sz="800" b="1">
                <a:solidFill>
                  <a:srgbClr val="FFFFFF"/>
                </a:solidFill>
                <a:latin typeface="Calibri" panose="020F0502020204030204" pitchFamily="34" charset="0"/>
                <a:sym typeface="Calibri" panose="020F0502020204030204" pitchFamily="34" charset="0"/>
              </a:rPr>
              <a:t>HE NAN PROVINCIAL OFFICE,SAT</a:t>
            </a:r>
            <a:endParaRPr lang="en-US" sz="800" b="1">
              <a:solidFill>
                <a:srgbClr val="FFFFFF"/>
              </a:solidFill>
              <a:latin typeface="Calibri" panose="020F0502020204030204" pitchFamily="34" charset="0"/>
              <a:sym typeface="Calibri" panose="020F0502020204030204" pitchFamily="34" charset="0"/>
            </a:endParaRPr>
          </a:p>
        </p:txBody>
      </p:sp>
      <p:sp>
        <p:nvSpPr>
          <p:cNvPr id="18442" name="矩形 11"/>
          <p:cNvSpPr>
            <a:spLocks noChangeArrowheads="1"/>
          </p:cNvSpPr>
          <p:nvPr/>
        </p:nvSpPr>
        <p:spPr bwMode="auto">
          <a:xfrm>
            <a:off x="6137276" y="4864583"/>
            <a:ext cx="184731" cy="369332"/>
          </a:xfrm>
          <a:prstGeom prst="rect">
            <a:avLst/>
          </a:prstGeom>
          <a:noFill/>
          <a:ln w="9525">
            <a:noFill/>
            <a:miter lim="800000"/>
          </a:ln>
        </p:spPr>
        <p:txBody>
          <a:bodyPr wrap="none">
            <a:spAutoFit/>
          </a:bodyPr>
          <a:lstStyle/>
          <a:p>
            <a:endParaRPr lang="en-US">
              <a:solidFill>
                <a:srgbClr val="000000"/>
              </a:solidFill>
              <a:latin typeface="Calibri" panose="020F0502020204030204" pitchFamily="34" charset="0"/>
              <a:sym typeface="宋体" panose="02010600030101010101" pitchFamily="2" charset="-122"/>
            </a:endParaRPr>
          </a:p>
        </p:txBody>
      </p:sp>
      <p:grpSp>
        <p:nvGrpSpPr>
          <p:cNvPr id="2" name="Group 11"/>
          <p:cNvGrpSpPr/>
          <p:nvPr/>
        </p:nvGrpSpPr>
        <p:grpSpPr bwMode="auto">
          <a:xfrm>
            <a:off x="179389" y="426113"/>
            <a:ext cx="8713787" cy="554660"/>
            <a:chOff x="0" y="0"/>
            <a:chExt cx="8712968" cy="1492250"/>
          </a:xfrm>
        </p:grpSpPr>
        <p:sp>
          <p:nvSpPr>
            <p:cNvPr id="18444" name="MH_Others_1"/>
            <p:cNvSpPr>
              <a:spLocks noChangeArrowheads="1"/>
            </p:cNvSpPr>
            <p:nvPr/>
          </p:nvSpPr>
          <p:spPr bwMode="auto">
            <a:xfrm>
              <a:off x="0" y="0"/>
              <a:ext cx="3516086" cy="1492250"/>
            </a:xfrm>
            <a:prstGeom prst="rect">
              <a:avLst/>
            </a:prstGeom>
            <a:noFill/>
            <a:ln w="9525">
              <a:noFill/>
              <a:miter lim="800000"/>
            </a:ln>
          </p:spPr>
          <p:txBody>
            <a:bodyPr anchor="ctr"/>
            <a:lstStyle/>
            <a:p>
              <a:endParaRPr lang="zh-CN" altLang="en-US" sz="5400">
                <a:solidFill>
                  <a:srgbClr val="BBD6EE"/>
                </a:solidFill>
                <a:latin typeface="Broadway" pitchFamily="82" charset="0"/>
                <a:ea typeface="华文中宋" pitchFamily="2" charset="-122"/>
                <a:sym typeface="Broadway" pitchFamily="82" charset="0"/>
              </a:endParaRPr>
            </a:p>
          </p:txBody>
        </p:sp>
        <p:sp>
          <p:nvSpPr>
            <p:cNvPr id="18445" name="MH_Others_2"/>
            <p:cNvSpPr>
              <a:spLocks noChangeArrowheads="1"/>
            </p:cNvSpPr>
            <p:nvPr/>
          </p:nvSpPr>
          <p:spPr bwMode="auto">
            <a:xfrm>
              <a:off x="865552" y="262465"/>
              <a:ext cx="7847416" cy="636664"/>
            </a:xfrm>
            <a:prstGeom prst="rect">
              <a:avLst/>
            </a:prstGeom>
            <a:noFill/>
            <a:ln w="9525">
              <a:noFill/>
              <a:miter lim="800000"/>
            </a:ln>
          </p:spPr>
          <p:txBody>
            <a:bodyPr anchor="ctr"/>
            <a:lstStyle/>
            <a:p>
              <a:pPr algn="ctr"/>
              <a:endParaRPr lang="zh-CN" altLang="en-US"/>
            </a:p>
          </p:txBody>
        </p:sp>
      </p:grpSp>
      <p:grpSp>
        <p:nvGrpSpPr>
          <p:cNvPr id="3" name="Group 14"/>
          <p:cNvGrpSpPr/>
          <p:nvPr/>
        </p:nvGrpSpPr>
        <p:grpSpPr bwMode="auto">
          <a:xfrm>
            <a:off x="1263650" y="99191"/>
            <a:ext cx="6617335" cy="530855"/>
            <a:chOff x="0" y="-736"/>
            <a:chExt cx="10421" cy="1114"/>
          </a:xfrm>
        </p:grpSpPr>
        <p:sp>
          <p:nvSpPr>
            <p:cNvPr id="18447" name="MH_Number_1"/>
            <p:cNvSpPr>
              <a:spLocks noChangeArrowheads="1"/>
            </p:cNvSpPr>
            <p:nvPr/>
          </p:nvSpPr>
          <p:spPr bwMode="auto">
            <a:xfrm>
              <a:off x="0" y="-736"/>
              <a:ext cx="1027" cy="1114"/>
            </a:xfrm>
            <a:prstGeom prst="ellipse">
              <a:avLst/>
            </a:prstGeom>
            <a:solidFill>
              <a:srgbClr val="FF9900"/>
            </a:solidFill>
            <a:ln w="9525">
              <a:noFill/>
              <a:round/>
            </a:ln>
          </p:spPr>
          <p:txBody>
            <a:bodyPr anchor="ctr"/>
            <a:lstStyle/>
            <a:p>
              <a:pPr algn="ctr"/>
              <a:r>
                <a:rPr lang="zh-CN" altLang="en-US"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b="1" dirty="0"/>
            </a:p>
          </p:txBody>
        </p:sp>
        <p:sp>
          <p:nvSpPr>
            <p:cNvPr id="18448" name="MH_Entry_1"/>
            <p:cNvSpPr>
              <a:spLocks noChangeArrowheads="1"/>
            </p:cNvSpPr>
            <p:nvPr/>
          </p:nvSpPr>
          <p:spPr bwMode="auto">
            <a:xfrm>
              <a:off x="958" y="-646"/>
              <a:ext cx="9463" cy="945"/>
            </a:xfrm>
            <a:custGeom>
              <a:avLst/>
              <a:gdLst>
                <a:gd name="T0" fmla="*/ 0 w 3954840"/>
                <a:gd name="T1" fmla="*/ 0 h 557348"/>
                <a:gd name="T2" fmla="*/ 3835506 w 3954840"/>
                <a:gd name="T3" fmla="*/ 0 h 557348"/>
                <a:gd name="T4" fmla="*/ 3954840 w 3954840"/>
                <a:gd name="T5" fmla="*/ 92893 h 557348"/>
                <a:gd name="T6" fmla="*/ 3954840 w 3954840"/>
                <a:gd name="T7" fmla="*/ 464455 h 557348"/>
                <a:gd name="T8" fmla="*/ 3835506 w 3954840"/>
                <a:gd name="T9" fmla="*/ 557348 h 557348"/>
                <a:gd name="T10" fmla="*/ 0 w 3954840"/>
                <a:gd name="T11" fmla="*/ 557348 h 557348"/>
                <a:gd name="T12" fmla="*/ 45938 w 3954840"/>
                <a:gd name="T13" fmla="*/ 532414 h 557348"/>
                <a:gd name="T14" fmla="*/ 180850 w 3954840"/>
                <a:gd name="T15" fmla="*/ 278674 h 557348"/>
                <a:gd name="T16" fmla="*/ 45938 w 3954840"/>
                <a:gd name="T17" fmla="*/ 24934 h 5573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54840"/>
                <a:gd name="T28" fmla="*/ 0 h 557348"/>
                <a:gd name="T29" fmla="*/ 3954840 w 3954840"/>
                <a:gd name="T30" fmla="*/ 557348 h 5573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1848C0"/>
            </a:solidFill>
            <a:ln w="9525">
              <a:noFill/>
              <a:miter lim="800000"/>
            </a:ln>
          </p:spPr>
          <p:txBody>
            <a:bodyPr lIns="180000" tIns="36000" rIns="36000" bIns="36000" anchor="ctr"/>
            <a:lstStyle/>
            <a:p>
              <a:pPr algn="just"/>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r>
                <a:rPr lang="zh-CN" altLang="en-US"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b="1"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调整</a:t>
              </a:r>
              <a:r>
                <a:rPr lang="zh-CN" altLang="en-US"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社保缴费基数政策</a:t>
              </a:r>
              <a:endParaRPr lang="zh-CN" altLang="en-US"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endPar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8449" name="文本框 21519"/>
          <p:cNvSpPr txBox="1">
            <a:spLocks noChangeArrowheads="1"/>
          </p:cNvSpPr>
          <p:nvPr/>
        </p:nvSpPr>
        <p:spPr bwMode="auto">
          <a:xfrm>
            <a:off x="928662" y="856444"/>
            <a:ext cx="7858180" cy="4247317"/>
          </a:xfrm>
          <a:prstGeom prst="rect">
            <a:avLst/>
          </a:prstGeom>
          <a:noFill/>
          <a:ln w="9525">
            <a:noFill/>
            <a:miter lim="800000"/>
          </a:ln>
        </p:spPr>
        <p:txBody>
          <a:bodyPr wrap="square">
            <a:spAutoFit/>
          </a:bodyPr>
          <a:lstStyle/>
          <a:p>
            <a:pPr>
              <a:lnSpc>
                <a:spcPct val="150000"/>
              </a:lnSpc>
            </a:pPr>
            <a:r>
              <a:rPr lang="en-US" dirty="0">
                <a:latin typeface="华文楷体" pitchFamily="2" charset="-122"/>
                <a:ea typeface="华文楷体" pitchFamily="2" charset="-122"/>
              </a:rPr>
              <a:t>        </a:t>
            </a:r>
            <a:r>
              <a:rPr lang="zh-CN" altLang="en-US" b="1" dirty="0">
                <a:latin typeface="华文楷体" pitchFamily="2" charset="-122"/>
                <a:ea typeface="华文楷体" pitchFamily="2" charset="-122"/>
              </a:rPr>
              <a:t>自2019年5月1日起，调整就业人员平均工资计算口径。以全省城镇非私营单位就业人员平均工资和城镇私营单位就业人员平均工资加权计算的全口径城镇单位就业人员平均工资，核定社保个人缴费基数上下限，合理降低部分参保人员和企业的社保缴费基数。</a:t>
            </a:r>
            <a:endParaRPr lang="zh-CN" altLang="en-US" b="1" dirty="0">
              <a:latin typeface="华文楷体" pitchFamily="2" charset="-122"/>
              <a:ea typeface="华文楷体" pitchFamily="2" charset="-122"/>
            </a:endParaRPr>
          </a:p>
          <a:p>
            <a:pPr>
              <a:lnSpc>
                <a:spcPct val="150000"/>
              </a:lnSpc>
            </a:pPr>
            <a:r>
              <a:rPr lang="zh-CN" altLang="en-US" b="1" dirty="0">
                <a:latin typeface="华文楷体" pitchFamily="2" charset="-122"/>
                <a:ea typeface="华文楷体" pitchFamily="2" charset="-122"/>
              </a:rPr>
              <a:t>      全口径城镇单位就业人员平均工资及个人缴费基数上下限，每年由省人力资源社会保障厅、财政厅、税务局、医保局、统计局统一公布。</a:t>
            </a:r>
            <a:endParaRPr lang="zh-CN" altLang="en-US" b="1" dirty="0">
              <a:latin typeface="华文楷体" pitchFamily="2" charset="-122"/>
              <a:ea typeface="华文楷体" pitchFamily="2" charset="-122"/>
            </a:endParaRPr>
          </a:p>
          <a:p>
            <a:pPr>
              <a:lnSpc>
                <a:spcPct val="150000"/>
              </a:lnSpc>
            </a:pPr>
            <a:r>
              <a:rPr lang="zh-CN" altLang="en-US" b="1" dirty="0">
                <a:latin typeface="华文楷体" pitchFamily="2" charset="-122"/>
                <a:ea typeface="华文楷体" pitchFamily="2" charset="-122"/>
              </a:rPr>
              <a:t>      缴费基数每年申报调整一次，使用期限为当年7月1日至次年6月30日。</a:t>
            </a:r>
            <a:r>
              <a:rPr lang="zh-CN" altLang="en-US" b="1" dirty="0">
                <a:solidFill>
                  <a:srgbClr val="C11A09"/>
                </a:solidFill>
                <a:latin typeface="华文楷体" pitchFamily="2" charset="-122"/>
                <a:ea typeface="华文楷体" pitchFamily="2" charset="-122"/>
              </a:rPr>
              <a:t>2019年5月至6月，</a:t>
            </a:r>
            <a:r>
              <a:rPr lang="zh-CN" altLang="en-US" b="1" dirty="0">
                <a:latin typeface="华文楷体" pitchFamily="2" charset="-122"/>
                <a:ea typeface="华文楷体" pitchFamily="2" charset="-122"/>
              </a:rPr>
              <a:t>可以按照2017年全口径城镇单位就业人员平均工资作为个人缴费基数上下限申报调整缴费基数。</a:t>
            </a:r>
            <a:r>
              <a:rPr lang="zh-CN" altLang="en-US" b="1" dirty="0">
                <a:solidFill>
                  <a:srgbClr val="C11A09"/>
                </a:solidFill>
                <a:latin typeface="华文楷体" pitchFamily="2" charset="-122"/>
                <a:ea typeface="华文楷体" pitchFamily="2" charset="-122"/>
              </a:rPr>
              <a:t>2019年的7月份，会根据2018年的全口径城镇单位社平工资进行基数调整。</a:t>
            </a:r>
            <a:endParaRPr lang="zh-CN" altLang="en-US" b="1" dirty="0">
              <a:solidFill>
                <a:srgbClr val="C11A09"/>
              </a:solidFill>
              <a:latin typeface="华文楷体" pitchFamily="2" charset="-122"/>
              <a:ea typeface="华文楷体" pitchFamily="2" charset="-122"/>
            </a:endParaRPr>
          </a:p>
        </p:txBody>
      </p:sp>
      <p:sp>
        <p:nvSpPr>
          <p:cNvPr id="19" name="Line 6"/>
          <p:cNvSpPr>
            <a:spLocks noChangeShapeType="1"/>
          </p:cNvSpPr>
          <p:nvPr/>
        </p:nvSpPr>
        <p:spPr bwMode="auto">
          <a:xfrm flipV="1">
            <a:off x="0" y="642130"/>
            <a:ext cx="9144000" cy="45719"/>
          </a:xfrm>
          <a:prstGeom prst="line">
            <a:avLst/>
          </a:prstGeom>
          <a:noFill/>
          <a:ln w="25400" cmpd="sng">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prstDash val="solid"/>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 name="矩形 19"/>
          <p:cNvSpPr/>
          <p:nvPr/>
        </p:nvSpPr>
        <p:spPr bwMode="auto">
          <a:xfrm>
            <a:off x="0" y="0"/>
            <a:ext cx="785786" cy="5141913"/>
          </a:xfrm>
          <a:prstGeom prst="rect">
            <a:avLst/>
          </a:prstGeom>
          <a:solidFill>
            <a:srgbClr val="1848C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3"/>
          <p:cNvSpPr>
            <a:spLocks noChangeArrowheads="1"/>
          </p:cNvSpPr>
          <p:nvPr/>
        </p:nvSpPr>
        <p:spPr bwMode="auto">
          <a:xfrm>
            <a:off x="0" y="0"/>
            <a:ext cx="2971842" cy="5141913"/>
          </a:xfrm>
          <a:prstGeom prst="rect">
            <a:avLst/>
          </a:prstGeom>
          <a:solidFill>
            <a:srgbClr val="1848C0"/>
          </a:solidFill>
          <a:ln>
            <a:noFill/>
          </a:ln>
          <a:effectLst/>
        </p:spPr>
        <p:txBody>
          <a:bodyPr wrap="none" anchor="ctr"/>
          <a:lstStyle/>
          <a:p>
            <a:endParaRPr lang="zh-CN" altLang="en-US"/>
          </a:p>
        </p:txBody>
      </p:sp>
      <p:sp>
        <p:nvSpPr>
          <p:cNvPr id="5141" name="Line 29"/>
          <p:cNvSpPr>
            <a:spLocks noChangeShapeType="1"/>
          </p:cNvSpPr>
          <p:nvPr/>
        </p:nvSpPr>
        <p:spPr bwMode="auto">
          <a:xfrm>
            <a:off x="381110" y="2038354"/>
            <a:ext cx="2286000"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44" name="Line 32"/>
          <p:cNvSpPr>
            <a:spLocks noChangeShapeType="1"/>
          </p:cNvSpPr>
          <p:nvPr/>
        </p:nvSpPr>
        <p:spPr bwMode="auto">
          <a:xfrm>
            <a:off x="381110" y="2830517"/>
            <a:ext cx="2286000"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 name="TextBox 32"/>
          <p:cNvSpPr txBox="1"/>
          <p:nvPr/>
        </p:nvSpPr>
        <p:spPr>
          <a:xfrm>
            <a:off x="571472" y="2070890"/>
            <a:ext cx="1333322" cy="523220"/>
          </a:xfrm>
          <a:prstGeom prst="rect">
            <a:avLst/>
          </a:prstGeom>
          <a:noFill/>
        </p:spPr>
        <p:txBody>
          <a:bodyPr wrap="squar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sz="2800" dirty="0"/>
              <a:t>目录页</a:t>
            </a:r>
            <a:endParaRPr lang="zh-CN" altLang="en-US" sz="2800" dirty="0"/>
          </a:p>
        </p:txBody>
      </p:sp>
      <p:sp>
        <p:nvSpPr>
          <p:cNvPr id="34" name="TextBox 33"/>
          <p:cNvSpPr txBox="1"/>
          <p:nvPr/>
        </p:nvSpPr>
        <p:spPr>
          <a:xfrm rot="21560070">
            <a:off x="454618" y="2482625"/>
            <a:ext cx="2241811"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l"/>
            <a:r>
              <a:rPr lang="en-US" altLang="zh-CN" sz="1400" b="1" dirty="0">
                <a:solidFill>
                  <a:schemeClr val="bg1"/>
                </a:solidFill>
              </a:rPr>
              <a:t>CONTENTS </a:t>
            </a:r>
            <a:r>
              <a:rPr lang="en-US" altLang="zh-CN" sz="1400" b="1" dirty="0" smtClean="0">
                <a:solidFill>
                  <a:schemeClr val="bg1"/>
                </a:solidFill>
              </a:rPr>
              <a:t>  PAGE </a:t>
            </a:r>
            <a:endParaRPr lang="en-US" altLang="zh-CN" sz="1400" b="1" dirty="0">
              <a:solidFill>
                <a:schemeClr val="bg1"/>
              </a:solidFill>
            </a:endParaRPr>
          </a:p>
        </p:txBody>
      </p:sp>
      <p:grpSp>
        <p:nvGrpSpPr>
          <p:cNvPr id="2" name="组合 27"/>
          <p:cNvGrpSpPr/>
          <p:nvPr/>
        </p:nvGrpSpPr>
        <p:grpSpPr>
          <a:xfrm>
            <a:off x="4101556" y="856444"/>
            <a:ext cx="470000" cy="464134"/>
            <a:chOff x="4965079" y="546100"/>
            <a:chExt cx="588369" cy="581025"/>
          </a:xfrm>
        </p:grpSpPr>
        <p:sp>
          <p:nvSpPr>
            <p:cNvPr id="29" name="Oval 6"/>
            <p:cNvSpPr>
              <a:spLocks noChangeArrowheads="1"/>
            </p:cNvSpPr>
            <p:nvPr/>
          </p:nvSpPr>
          <p:spPr bwMode="auto">
            <a:xfrm>
              <a:off x="4968752" y="546100"/>
              <a:ext cx="581024" cy="581025"/>
            </a:xfrm>
            <a:prstGeom prst="ellipse">
              <a:avLst/>
            </a:prstGeom>
            <a:solidFill>
              <a:srgbClr val="1848C0"/>
            </a:solidFill>
            <a:ln w="12700">
              <a:noFill/>
              <a:round/>
            </a:ln>
          </p:spPr>
          <p:txBody>
            <a:bodyPr/>
            <a:lstStyle/>
            <a:p>
              <a:endParaRPr lang="zh-CN" altLang="en-US">
                <a:solidFill>
                  <a:schemeClr val="bg1"/>
                </a:solidFill>
              </a:endParaRPr>
            </a:p>
          </p:txBody>
        </p:sp>
        <p:sp>
          <p:nvSpPr>
            <p:cNvPr id="30" name="Text Box 24"/>
            <p:cNvSpPr txBox="1">
              <a:spLocks noChangeArrowheads="1"/>
            </p:cNvSpPr>
            <p:nvPr/>
          </p:nvSpPr>
          <p:spPr bwMode="auto">
            <a:xfrm>
              <a:off x="4965079" y="586175"/>
              <a:ext cx="588369" cy="50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000" b="1" dirty="0">
                  <a:solidFill>
                    <a:schemeClr val="bg1"/>
                  </a:solidFill>
                </a:rPr>
                <a:t>01</a:t>
              </a:r>
              <a:endParaRPr lang="zh-CN" altLang="zh-CN" sz="2000" b="1" dirty="0">
                <a:solidFill>
                  <a:schemeClr val="bg1"/>
                </a:solidFill>
              </a:endParaRPr>
            </a:p>
          </p:txBody>
        </p:sp>
      </p:grpSp>
      <p:sp>
        <p:nvSpPr>
          <p:cNvPr id="31" name="TextBox 30"/>
          <p:cNvSpPr txBox="1"/>
          <p:nvPr/>
        </p:nvSpPr>
        <p:spPr>
          <a:xfrm>
            <a:off x="4714876" y="919234"/>
            <a:ext cx="3638327" cy="338554"/>
          </a:xfrm>
          <a:prstGeom prst="rect">
            <a:avLst/>
          </a:prstGeom>
          <a:noFill/>
          <a:effectLst/>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sym typeface="华文琥珀" pitchFamily="2" charset="-122"/>
              </a:rPr>
              <a:t>社会保险费降费方案出台的背景</a:t>
            </a:r>
            <a:endParaRPr lang="zh-CN" altLang="en-US" sz="1600" b="1" dirty="0">
              <a:latin typeface="微软雅黑" panose="020B0503020204020204" pitchFamily="34" charset="-122"/>
              <a:ea typeface="微软雅黑" panose="020B0503020204020204" pitchFamily="34" charset="-122"/>
            </a:endParaRPr>
          </a:p>
        </p:txBody>
      </p:sp>
      <p:grpSp>
        <p:nvGrpSpPr>
          <p:cNvPr id="3" name="组合 31"/>
          <p:cNvGrpSpPr/>
          <p:nvPr/>
        </p:nvGrpSpPr>
        <p:grpSpPr>
          <a:xfrm>
            <a:off x="4101556" y="1541234"/>
            <a:ext cx="470000" cy="464134"/>
            <a:chOff x="4965079" y="546100"/>
            <a:chExt cx="588369" cy="581025"/>
          </a:xfrm>
        </p:grpSpPr>
        <p:sp>
          <p:nvSpPr>
            <p:cNvPr id="38" name="Oval 6"/>
            <p:cNvSpPr>
              <a:spLocks noChangeArrowheads="1"/>
            </p:cNvSpPr>
            <p:nvPr/>
          </p:nvSpPr>
          <p:spPr bwMode="auto">
            <a:xfrm>
              <a:off x="4968752" y="546100"/>
              <a:ext cx="581024" cy="581025"/>
            </a:xfrm>
            <a:prstGeom prst="ellipse">
              <a:avLst/>
            </a:prstGeom>
            <a:solidFill>
              <a:srgbClr val="1848C0"/>
            </a:solidFill>
            <a:ln w="12700">
              <a:noFill/>
              <a:round/>
            </a:ln>
          </p:spPr>
          <p:txBody>
            <a:bodyPr/>
            <a:lstStyle/>
            <a:p>
              <a:endParaRPr lang="zh-CN" altLang="en-US">
                <a:solidFill>
                  <a:schemeClr val="bg1"/>
                </a:solidFill>
              </a:endParaRPr>
            </a:p>
          </p:txBody>
        </p:sp>
        <p:sp>
          <p:nvSpPr>
            <p:cNvPr id="45" name="Text Box 24"/>
            <p:cNvSpPr txBox="1">
              <a:spLocks noChangeArrowheads="1"/>
            </p:cNvSpPr>
            <p:nvPr/>
          </p:nvSpPr>
          <p:spPr bwMode="auto">
            <a:xfrm>
              <a:off x="4965079" y="586175"/>
              <a:ext cx="588369" cy="50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dirty="0" smtClean="0">
                  <a:solidFill>
                    <a:schemeClr val="bg1"/>
                  </a:solidFill>
                </a:rPr>
                <a:t>02</a:t>
              </a:r>
              <a:endParaRPr lang="zh-CN" altLang="zh-CN" sz="2000" b="1" dirty="0">
                <a:solidFill>
                  <a:schemeClr val="bg1"/>
                </a:solidFill>
              </a:endParaRPr>
            </a:p>
          </p:txBody>
        </p:sp>
      </p:grpSp>
      <p:sp>
        <p:nvSpPr>
          <p:cNvPr id="46" name="TextBox 45"/>
          <p:cNvSpPr txBox="1"/>
          <p:nvPr/>
        </p:nvSpPr>
        <p:spPr>
          <a:xfrm>
            <a:off x="4714876" y="1604024"/>
            <a:ext cx="3638327" cy="338554"/>
          </a:xfrm>
          <a:prstGeom prst="rect">
            <a:avLst/>
          </a:prstGeom>
          <a:noFill/>
          <a:effectLst/>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sym typeface="华文琥珀" pitchFamily="2" charset="-122"/>
              </a:rPr>
              <a:t>意义及即将带来的效果</a:t>
            </a:r>
            <a:endParaRPr lang="zh-CN" altLang="en-US" sz="1600" b="1" dirty="0" smtClean="0">
              <a:latin typeface="微软雅黑" panose="020B0503020204020204" pitchFamily="34" charset="-122"/>
              <a:ea typeface="微软雅黑" panose="020B0503020204020204" pitchFamily="34" charset="-122"/>
              <a:sym typeface="华文琥珀" pitchFamily="2" charset="-122"/>
            </a:endParaRPr>
          </a:p>
        </p:txBody>
      </p:sp>
      <p:grpSp>
        <p:nvGrpSpPr>
          <p:cNvPr id="4" name="组合 46"/>
          <p:cNvGrpSpPr/>
          <p:nvPr/>
        </p:nvGrpSpPr>
        <p:grpSpPr>
          <a:xfrm>
            <a:off x="4101556" y="2262138"/>
            <a:ext cx="470000" cy="464134"/>
            <a:chOff x="4965079" y="546100"/>
            <a:chExt cx="588369" cy="581025"/>
          </a:xfrm>
        </p:grpSpPr>
        <p:sp>
          <p:nvSpPr>
            <p:cNvPr id="48" name="Oval 6"/>
            <p:cNvSpPr>
              <a:spLocks noChangeArrowheads="1"/>
            </p:cNvSpPr>
            <p:nvPr/>
          </p:nvSpPr>
          <p:spPr bwMode="auto">
            <a:xfrm>
              <a:off x="4968752" y="546100"/>
              <a:ext cx="581024" cy="581025"/>
            </a:xfrm>
            <a:prstGeom prst="ellipse">
              <a:avLst/>
            </a:prstGeom>
            <a:solidFill>
              <a:srgbClr val="1848C0"/>
            </a:solidFill>
            <a:ln w="12700">
              <a:noFill/>
              <a:round/>
            </a:ln>
          </p:spPr>
          <p:txBody>
            <a:bodyPr/>
            <a:lstStyle/>
            <a:p>
              <a:endParaRPr lang="zh-CN" altLang="en-US">
                <a:solidFill>
                  <a:schemeClr val="bg1"/>
                </a:solidFill>
              </a:endParaRPr>
            </a:p>
          </p:txBody>
        </p:sp>
        <p:sp>
          <p:nvSpPr>
            <p:cNvPr id="49" name="Text Box 24"/>
            <p:cNvSpPr txBox="1">
              <a:spLocks noChangeArrowheads="1"/>
            </p:cNvSpPr>
            <p:nvPr/>
          </p:nvSpPr>
          <p:spPr bwMode="auto">
            <a:xfrm>
              <a:off x="4965079" y="586175"/>
              <a:ext cx="588369" cy="50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000" b="1" dirty="0" smtClean="0">
                  <a:solidFill>
                    <a:schemeClr val="bg1"/>
                  </a:solidFill>
                </a:rPr>
                <a:t>0</a:t>
              </a:r>
              <a:r>
                <a:rPr lang="en-US" altLang="zh-CN" sz="2000" b="1" dirty="0" smtClean="0">
                  <a:solidFill>
                    <a:schemeClr val="bg1"/>
                  </a:solidFill>
                </a:rPr>
                <a:t>3</a:t>
              </a:r>
              <a:endParaRPr lang="zh-CN" altLang="zh-CN" sz="2000" b="1" dirty="0">
                <a:solidFill>
                  <a:schemeClr val="bg1"/>
                </a:solidFill>
              </a:endParaRPr>
            </a:p>
          </p:txBody>
        </p:sp>
      </p:grpSp>
      <p:sp>
        <p:nvSpPr>
          <p:cNvPr id="50" name="TextBox 49"/>
          <p:cNvSpPr txBox="1"/>
          <p:nvPr/>
        </p:nvSpPr>
        <p:spPr>
          <a:xfrm>
            <a:off x="4714876" y="2324928"/>
            <a:ext cx="3638327" cy="369332"/>
          </a:xfrm>
          <a:prstGeom prst="rect">
            <a:avLst/>
          </a:prstGeom>
          <a:noFill/>
          <a:effectLst/>
        </p:spPr>
        <p:txBody>
          <a:bodyPr wrap="square" rtlCol="0">
            <a:spAutoFit/>
          </a:bodyPr>
          <a:lstStyle/>
          <a:p>
            <a:pPr eaLnBrk="1" hangingPunct="1"/>
            <a:r>
              <a:rPr lang="zh-CN" altLang="en-US" b="1" dirty="0" smtClean="0">
                <a:latin typeface="微软雅黑" panose="020B0503020204020204" pitchFamily="34" charset="-122"/>
                <a:ea typeface="微软雅黑" panose="020B0503020204020204" pitchFamily="34" charset="-122"/>
                <a:sym typeface="华文琥珀" pitchFamily="2" charset="-122"/>
              </a:rPr>
              <a:t>方案的详细内容</a:t>
            </a:r>
            <a:endParaRPr lang="zh-CN" altLang="en-US" b="1" dirty="0">
              <a:latin typeface="微软雅黑" panose="020B0503020204020204" pitchFamily="34" charset="-122"/>
              <a:ea typeface="微软雅黑" panose="020B0503020204020204" pitchFamily="34" charset="-122"/>
            </a:endParaRPr>
          </a:p>
        </p:txBody>
      </p:sp>
      <p:grpSp>
        <p:nvGrpSpPr>
          <p:cNvPr id="5" name="组合 50"/>
          <p:cNvGrpSpPr/>
          <p:nvPr/>
        </p:nvGrpSpPr>
        <p:grpSpPr>
          <a:xfrm>
            <a:off x="4101556" y="2983042"/>
            <a:ext cx="470000" cy="464134"/>
            <a:chOff x="4965079" y="546100"/>
            <a:chExt cx="588369" cy="581025"/>
          </a:xfrm>
        </p:grpSpPr>
        <p:sp>
          <p:nvSpPr>
            <p:cNvPr id="52" name="Oval 6"/>
            <p:cNvSpPr>
              <a:spLocks noChangeArrowheads="1"/>
            </p:cNvSpPr>
            <p:nvPr/>
          </p:nvSpPr>
          <p:spPr bwMode="auto">
            <a:xfrm>
              <a:off x="4968752" y="546100"/>
              <a:ext cx="581024" cy="581025"/>
            </a:xfrm>
            <a:prstGeom prst="ellipse">
              <a:avLst/>
            </a:prstGeom>
            <a:solidFill>
              <a:srgbClr val="1848C0"/>
            </a:solidFill>
            <a:ln w="12700">
              <a:noFill/>
              <a:round/>
            </a:ln>
          </p:spPr>
          <p:txBody>
            <a:bodyPr/>
            <a:lstStyle/>
            <a:p>
              <a:endParaRPr lang="zh-CN" altLang="en-US">
                <a:solidFill>
                  <a:schemeClr val="bg1"/>
                </a:solidFill>
              </a:endParaRPr>
            </a:p>
          </p:txBody>
        </p:sp>
        <p:sp>
          <p:nvSpPr>
            <p:cNvPr id="53" name="Text Box 24"/>
            <p:cNvSpPr txBox="1">
              <a:spLocks noChangeArrowheads="1"/>
            </p:cNvSpPr>
            <p:nvPr/>
          </p:nvSpPr>
          <p:spPr bwMode="auto">
            <a:xfrm>
              <a:off x="4965079" y="586175"/>
              <a:ext cx="588369" cy="50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dirty="0" smtClean="0">
                  <a:solidFill>
                    <a:schemeClr val="bg1"/>
                  </a:solidFill>
                </a:rPr>
                <a:t>04</a:t>
              </a:r>
              <a:endParaRPr lang="zh-CN" altLang="zh-CN" sz="2000" b="1" dirty="0">
                <a:solidFill>
                  <a:schemeClr val="bg1"/>
                </a:solidFill>
              </a:endParaRPr>
            </a:p>
          </p:txBody>
        </p:sp>
      </p:grpSp>
      <p:sp>
        <p:nvSpPr>
          <p:cNvPr id="54" name="TextBox 53"/>
          <p:cNvSpPr txBox="1"/>
          <p:nvPr/>
        </p:nvSpPr>
        <p:spPr>
          <a:xfrm>
            <a:off x="4714876" y="3045832"/>
            <a:ext cx="3638327" cy="338554"/>
          </a:xfrm>
          <a:prstGeom prst="rect">
            <a:avLst/>
          </a:prstGeom>
          <a:noFill/>
          <a:effectLst/>
        </p:spPr>
        <p:txBody>
          <a:bodyPr wrap="square" rtlCol="0">
            <a:spAutoFit/>
          </a:bodyPr>
          <a:lstStyle/>
          <a:p>
            <a:pPr eaLnBrk="1" hangingPunct="1"/>
            <a:r>
              <a:rPr lang="zh-CN" altLang="en-US" sz="1600" b="1" dirty="0" smtClean="0">
                <a:latin typeface="微软雅黑" panose="020B0503020204020204" pitchFamily="34" charset="-122"/>
                <a:ea typeface="微软雅黑" panose="020B0503020204020204" pitchFamily="34" charset="-122"/>
                <a:sym typeface="华文琥珀" pitchFamily="2" charset="-122"/>
              </a:rPr>
              <a:t>我市目前各项社保费费率</a:t>
            </a:r>
            <a:endParaRPr lang="zh-CN" altLang="zh-CN" sz="1600" b="1" dirty="0">
              <a:latin typeface="微软雅黑" panose="020B0503020204020204" pitchFamily="34" charset="-122"/>
              <a:ea typeface="微软雅黑" panose="020B0503020204020204" pitchFamily="34" charset="-122"/>
            </a:endParaRPr>
          </a:p>
        </p:txBody>
      </p:sp>
      <p:sp>
        <p:nvSpPr>
          <p:cNvPr id="42" name="Text Box 24"/>
          <p:cNvSpPr txBox="1">
            <a:spLocks noChangeArrowheads="1"/>
          </p:cNvSpPr>
          <p:nvPr/>
        </p:nvSpPr>
        <p:spPr bwMode="auto">
          <a:xfrm>
            <a:off x="4214810" y="3960291"/>
            <a:ext cx="3273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dirty="0" smtClean="0">
                <a:solidFill>
                  <a:schemeClr val="bg1"/>
                </a:solidFill>
              </a:rPr>
              <a:t>0</a:t>
            </a:r>
            <a:endParaRPr lang="zh-CN" altLang="zh-CN" sz="2000" b="1" dirty="0">
              <a:solidFill>
                <a:schemeClr val="bg1"/>
              </a:solidFill>
            </a:endParaRP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0-#ppt_w/2"/>
                                          </p:val>
                                        </p:tav>
                                        <p:tav tm="100000">
                                          <p:val>
                                            <p:strVal val="#ppt_x"/>
                                          </p:val>
                                        </p:tav>
                                      </p:tavLst>
                                    </p:anim>
                                    <p:anim calcmode="lin" valueType="num">
                                      <p:cBhvr additive="base">
                                        <p:cTn id="8" dur="500" fill="hold"/>
                                        <p:tgtEl>
                                          <p:spTgt spid="51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141"/>
                                        </p:tgtEl>
                                        <p:attrNameLst>
                                          <p:attrName>style.visibility</p:attrName>
                                        </p:attrNameLst>
                                      </p:cBhvr>
                                      <p:to>
                                        <p:strVal val="visible"/>
                                      </p:to>
                                    </p:set>
                                    <p:anim calcmode="lin" valueType="num">
                                      <p:cBhvr additive="base">
                                        <p:cTn id="12" dur="500" fill="hold"/>
                                        <p:tgtEl>
                                          <p:spTgt spid="5141"/>
                                        </p:tgtEl>
                                        <p:attrNameLst>
                                          <p:attrName>ppt_x</p:attrName>
                                        </p:attrNameLst>
                                      </p:cBhvr>
                                      <p:tavLst>
                                        <p:tav tm="0">
                                          <p:val>
                                            <p:strVal val="1+#ppt_w/2"/>
                                          </p:val>
                                        </p:tav>
                                        <p:tav tm="100000">
                                          <p:val>
                                            <p:strVal val="#ppt_x"/>
                                          </p:val>
                                        </p:tav>
                                      </p:tavLst>
                                    </p:anim>
                                    <p:anim calcmode="lin" valueType="num">
                                      <p:cBhvr additive="base">
                                        <p:cTn id="13" dur="500" fill="hold"/>
                                        <p:tgtEl>
                                          <p:spTgt spid="5141"/>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5144"/>
                                        </p:tgtEl>
                                        <p:attrNameLst>
                                          <p:attrName>style.visibility</p:attrName>
                                        </p:attrNameLst>
                                      </p:cBhvr>
                                      <p:to>
                                        <p:strVal val="visible"/>
                                      </p:to>
                                    </p:set>
                                    <p:anim calcmode="lin" valueType="num">
                                      <p:cBhvr additive="base">
                                        <p:cTn id="16" dur="500" fill="hold"/>
                                        <p:tgtEl>
                                          <p:spTgt spid="5144"/>
                                        </p:tgtEl>
                                        <p:attrNameLst>
                                          <p:attrName>ppt_x</p:attrName>
                                        </p:attrNameLst>
                                      </p:cBhvr>
                                      <p:tavLst>
                                        <p:tav tm="0">
                                          <p:val>
                                            <p:strVal val="0-#ppt_w/2"/>
                                          </p:val>
                                        </p:tav>
                                        <p:tav tm="100000">
                                          <p:val>
                                            <p:strVal val="#ppt_x"/>
                                          </p:val>
                                        </p:tav>
                                      </p:tavLst>
                                    </p:anim>
                                    <p:anim calcmode="lin" valueType="num">
                                      <p:cBhvr additive="base">
                                        <p:cTn id="17" dur="500" fill="hold"/>
                                        <p:tgtEl>
                                          <p:spTgt spid="514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1" fill="hold" grpId="0" nodeType="afterEffect">
                                  <p:stCondLst>
                                    <p:cond delay="0"/>
                                  </p:stCondLst>
                                  <p:iterate type="lt">
                                    <p:tmPct val="10000"/>
                                  </p:iterate>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ppt_x"/>
                                          </p:val>
                                        </p:tav>
                                        <p:tav tm="100000">
                                          <p:val>
                                            <p:strVal val="#ppt_x"/>
                                          </p:val>
                                        </p:tav>
                                      </p:tavLst>
                                    </p:anim>
                                    <p:anim calcmode="lin" valueType="num">
                                      <p:cBhvr additive="base">
                                        <p:cTn id="22" dur="500" fill="hold"/>
                                        <p:tgtEl>
                                          <p:spTgt spid="33"/>
                                        </p:tgtEl>
                                        <p:attrNameLst>
                                          <p:attrName>ppt_y</p:attrName>
                                        </p:attrNameLst>
                                      </p:cBhvr>
                                      <p:tavLst>
                                        <p:tav tm="0">
                                          <p:val>
                                            <p:strVal val="0-#ppt_h/2"/>
                                          </p:val>
                                        </p:tav>
                                        <p:tav tm="100000">
                                          <p:val>
                                            <p:strVal val="#ppt_y"/>
                                          </p:val>
                                        </p:tav>
                                      </p:tavLst>
                                    </p:anim>
                                  </p:childTnLst>
                                </p:cTn>
                              </p:par>
                            </p:childTnLst>
                          </p:cTn>
                        </p:par>
                        <p:par>
                          <p:cTn id="23" fill="hold">
                            <p:stCondLst>
                              <p:cond delay="1100"/>
                            </p:stCondLst>
                            <p:childTnLst>
                              <p:par>
                                <p:cTn id="24" presetID="2" presetClass="entr" presetSubtype="9" fill="hold" grpId="0" nodeType="afterEffect">
                                  <p:stCondLst>
                                    <p:cond delay="0"/>
                                  </p:stCondLst>
                                  <p:iterate type="lt">
                                    <p:tmPct val="10000"/>
                                  </p:iterate>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0-#ppt_w/2"/>
                                          </p:val>
                                        </p:tav>
                                        <p:tav tm="100000">
                                          <p:val>
                                            <p:strVal val="#ppt_x"/>
                                          </p:val>
                                        </p:tav>
                                      </p:tavLst>
                                    </p:anim>
                                    <p:anim calcmode="lin" valueType="num">
                                      <p:cBhvr additive="base">
                                        <p:cTn id="27" dur="500" fill="hold"/>
                                        <p:tgtEl>
                                          <p:spTgt spid="34"/>
                                        </p:tgtEl>
                                        <p:attrNameLst>
                                          <p:attrName>ppt_y</p:attrName>
                                        </p:attrNameLst>
                                      </p:cBhvr>
                                      <p:tavLst>
                                        <p:tav tm="0">
                                          <p:val>
                                            <p:strVal val="0-#ppt_h/2"/>
                                          </p:val>
                                        </p:tav>
                                        <p:tav tm="100000">
                                          <p:val>
                                            <p:strVal val="#ppt_y"/>
                                          </p:val>
                                        </p:tav>
                                      </p:tavLst>
                                    </p:anim>
                                  </p:childTnLst>
                                </p:cTn>
                              </p:par>
                            </p:childTnLst>
                          </p:cTn>
                        </p:par>
                        <p:par>
                          <p:cTn id="28" fill="hold">
                            <p:stCondLst>
                              <p:cond delay="2349"/>
                            </p:stCondLst>
                            <p:childTnLst>
                              <p:par>
                                <p:cTn id="29" presetID="2" presetClass="entr" presetSubtype="4"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2849"/>
                            </p:stCondLst>
                            <p:childTnLst>
                              <p:par>
                                <p:cTn id="34" presetID="2" presetClass="entr" presetSubtype="2"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1+#ppt_w/2"/>
                                          </p:val>
                                        </p:tav>
                                        <p:tav tm="100000">
                                          <p:val>
                                            <p:strVal val="#ppt_x"/>
                                          </p:val>
                                        </p:tav>
                                      </p:tavLst>
                                    </p:anim>
                                    <p:anim calcmode="lin" valueType="num">
                                      <p:cBhvr additive="base">
                                        <p:cTn id="37" dur="500" fill="hold"/>
                                        <p:tgtEl>
                                          <p:spTgt spid="31"/>
                                        </p:tgtEl>
                                        <p:attrNameLst>
                                          <p:attrName>ppt_y</p:attrName>
                                        </p:attrNameLst>
                                      </p:cBhvr>
                                      <p:tavLst>
                                        <p:tav tm="0">
                                          <p:val>
                                            <p:strVal val="#ppt_y"/>
                                          </p:val>
                                        </p:tav>
                                        <p:tav tm="100000">
                                          <p:val>
                                            <p:strVal val="#ppt_y"/>
                                          </p:val>
                                        </p:tav>
                                      </p:tavLst>
                                    </p:anim>
                                  </p:childTnLst>
                                </p:cTn>
                              </p:par>
                            </p:childTnLst>
                          </p:cTn>
                        </p:par>
                        <p:par>
                          <p:cTn id="38" fill="hold">
                            <p:stCondLst>
                              <p:cond delay="3349"/>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3849"/>
                            </p:stCondLst>
                            <p:childTnLst>
                              <p:par>
                                <p:cTn id="44" presetID="2" presetClass="entr" presetSubtype="2" fill="hold" grpId="0"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additive="base">
                                        <p:cTn id="46" dur="500" fill="hold"/>
                                        <p:tgtEl>
                                          <p:spTgt spid="46"/>
                                        </p:tgtEl>
                                        <p:attrNameLst>
                                          <p:attrName>ppt_x</p:attrName>
                                        </p:attrNameLst>
                                      </p:cBhvr>
                                      <p:tavLst>
                                        <p:tav tm="0">
                                          <p:val>
                                            <p:strVal val="1+#ppt_w/2"/>
                                          </p:val>
                                        </p:tav>
                                        <p:tav tm="100000">
                                          <p:val>
                                            <p:strVal val="#ppt_x"/>
                                          </p:val>
                                        </p:tav>
                                      </p:tavLst>
                                    </p:anim>
                                    <p:anim calcmode="lin" valueType="num">
                                      <p:cBhvr additive="base">
                                        <p:cTn id="47" dur="500" fill="hold"/>
                                        <p:tgtEl>
                                          <p:spTgt spid="46"/>
                                        </p:tgtEl>
                                        <p:attrNameLst>
                                          <p:attrName>ppt_y</p:attrName>
                                        </p:attrNameLst>
                                      </p:cBhvr>
                                      <p:tavLst>
                                        <p:tav tm="0">
                                          <p:val>
                                            <p:strVal val="#ppt_y"/>
                                          </p:val>
                                        </p:tav>
                                        <p:tav tm="100000">
                                          <p:val>
                                            <p:strVal val="#ppt_y"/>
                                          </p:val>
                                        </p:tav>
                                      </p:tavLst>
                                    </p:anim>
                                  </p:childTnLst>
                                </p:cTn>
                              </p:par>
                            </p:childTnLst>
                          </p:cTn>
                        </p:par>
                        <p:par>
                          <p:cTn id="48" fill="hold">
                            <p:stCondLst>
                              <p:cond delay="4349"/>
                            </p:stCondLst>
                            <p:childTnLst>
                              <p:par>
                                <p:cTn id="49" presetID="2" presetClass="entr" presetSubtype="4"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childTnLst>
                          </p:cTn>
                        </p:par>
                        <p:par>
                          <p:cTn id="53" fill="hold">
                            <p:stCondLst>
                              <p:cond delay="4849"/>
                            </p:stCondLst>
                            <p:childTnLst>
                              <p:par>
                                <p:cTn id="54" presetID="2" presetClass="entr" presetSubtype="2" fill="hold" grpId="0"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500" fill="hold"/>
                                        <p:tgtEl>
                                          <p:spTgt spid="50"/>
                                        </p:tgtEl>
                                        <p:attrNameLst>
                                          <p:attrName>ppt_x</p:attrName>
                                        </p:attrNameLst>
                                      </p:cBhvr>
                                      <p:tavLst>
                                        <p:tav tm="0">
                                          <p:val>
                                            <p:strVal val="1+#ppt_w/2"/>
                                          </p:val>
                                        </p:tav>
                                        <p:tav tm="100000">
                                          <p:val>
                                            <p:strVal val="#ppt_x"/>
                                          </p:val>
                                        </p:tav>
                                      </p:tavLst>
                                    </p:anim>
                                    <p:anim calcmode="lin" valueType="num">
                                      <p:cBhvr additive="base">
                                        <p:cTn id="57" dur="5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349"/>
                            </p:stCondLst>
                            <p:childTnLst>
                              <p:par>
                                <p:cTn id="59" presetID="2" presetClass="entr" presetSubtype="4" fill="hold" nodeType="after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ppt_x"/>
                                          </p:val>
                                        </p:tav>
                                        <p:tav tm="100000">
                                          <p:val>
                                            <p:strVal val="#ppt_x"/>
                                          </p:val>
                                        </p:tav>
                                      </p:tavLst>
                                    </p:anim>
                                    <p:anim calcmode="lin" valueType="num">
                                      <p:cBhvr additive="base">
                                        <p:cTn id="62" dur="500" fill="hold"/>
                                        <p:tgtEl>
                                          <p:spTgt spid="5"/>
                                        </p:tgtEl>
                                        <p:attrNameLst>
                                          <p:attrName>ppt_y</p:attrName>
                                        </p:attrNameLst>
                                      </p:cBhvr>
                                      <p:tavLst>
                                        <p:tav tm="0">
                                          <p:val>
                                            <p:strVal val="1+#ppt_h/2"/>
                                          </p:val>
                                        </p:tav>
                                        <p:tav tm="100000">
                                          <p:val>
                                            <p:strVal val="#ppt_y"/>
                                          </p:val>
                                        </p:tav>
                                      </p:tavLst>
                                    </p:anim>
                                  </p:childTnLst>
                                </p:cTn>
                              </p:par>
                            </p:childTnLst>
                          </p:cTn>
                        </p:par>
                        <p:par>
                          <p:cTn id="63" fill="hold">
                            <p:stCondLst>
                              <p:cond delay="5849"/>
                            </p:stCondLst>
                            <p:childTnLst>
                              <p:par>
                                <p:cTn id="64" presetID="2" presetClass="entr" presetSubtype="2"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 calcmode="lin" valueType="num">
                                      <p:cBhvr additive="base">
                                        <p:cTn id="66" dur="500" fill="hold"/>
                                        <p:tgtEl>
                                          <p:spTgt spid="54"/>
                                        </p:tgtEl>
                                        <p:attrNameLst>
                                          <p:attrName>ppt_x</p:attrName>
                                        </p:attrNameLst>
                                      </p:cBhvr>
                                      <p:tavLst>
                                        <p:tav tm="0">
                                          <p:val>
                                            <p:strVal val="1+#ppt_w/2"/>
                                          </p:val>
                                        </p:tav>
                                        <p:tav tm="100000">
                                          <p:val>
                                            <p:strVal val="#ppt_x"/>
                                          </p:val>
                                        </p:tav>
                                      </p:tavLst>
                                    </p:anim>
                                    <p:anim calcmode="lin" valueType="num">
                                      <p:cBhvr additive="base">
                                        <p:cTn id="67"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41" grpId="0" animBg="1"/>
      <p:bldP spid="5144" grpId="0" animBg="1"/>
      <p:bldP spid="33" grpId="0"/>
      <p:bldP spid="34" grpId="0"/>
      <p:bldP spid="31" grpId="0"/>
      <p:bldP spid="46" grpId="0"/>
      <p:bldP spid="50"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灯片编号占位符 1"/>
          <p:cNvSpPr>
            <a:spLocks noChangeArrowheads="1"/>
          </p:cNvSpPr>
          <p:nvPr/>
        </p:nvSpPr>
        <p:spPr bwMode="auto">
          <a:xfrm>
            <a:off x="6457950" y="4765792"/>
            <a:ext cx="2057400" cy="273759"/>
          </a:xfrm>
          <a:prstGeom prst="rect">
            <a:avLst/>
          </a:prstGeom>
          <a:noFill/>
          <a:ln w="9525">
            <a:noFill/>
            <a:miter lim="800000"/>
          </a:ln>
        </p:spPr>
        <p:txBody>
          <a:bodyPr anchor="ctr"/>
          <a:lstStyle/>
          <a:p>
            <a:pPr algn="r"/>
            <a:fld id="{66769B80-4C69-424C-9DA2-C50AB5FD8786}" type="slidenum">
              <a:rPr lang="zh-CN" altLang="en-US" sz="1200">
                <a:solidFill>
                  <a:srgbClr val="898989"/>
                </a:solidFill>
                <a:latin typeface="Calibri" panose="020F0502020204030204" pitchFamily="34" charset="0"/>
              </a:rPr>
            </a:fld>
            <a:endParaRPr lang="zh-CN" altLang="en-US" sz="1200">
              <a:solidFill>
                <a:srgbClr val="898989"/>
              </a:solidFill>
              <a:latin typeface="Calibri" panose="020F0502020204030204" pitchFamily="34" charset="0"/>
            </a:endParaRPr>
          </a:p>
        </p:txBody>
      </p:sp>
      <p:sp>
        <p:nvSpPr>
          <p:cNvPr id="19460" name="TextBox 3"/>
          <p:cNvSpPr>
            <a:spLocks noChangeArrowheads="1"/>
          </p:cNvSpPr>
          <p:nvPr/>
        </p:nvSpPr>
        <p:spPr bwMode="auto">
          <a:xfrm>
            <a:off x="396876" y="0"/>
            <a:ext cx="2303463" cy="353943"/>
          </a:xfrm>
          <a:prstGeom prst="rect">
            <a:avLst/>
          </a:prstGeom>
          <a:noFill/>
          <a:ln w="9525">
            <a:noFill/>
            <a:miter lim="800000"/>
          </a:ln>
        </p:spPr>
        <p:txBody>
          <a:bodyPr>
            <a:spAutoFit/>
          </a:bodyPr>
          <a:lstStyle/>
          <a:p>
            <a:pPr eaLnBrk="0" hangingPunct="0"/>
            <a:r>
              <a:rPr lang="zh-CN" altLang="en-US" sz="900" b="1">
                <a:solidFill>
                  <a:srgbClr val="FFFFFF"/>
                </a:solidFill>
                <a:latin typeface="黑体" panose="02010609060101010101" pitchFamily="49" charset="-122"/>
                <a:ea typeface="黑体" panose="02010609060101010101" pitchFamily="49" charset="-122"/>
                <a:sym typeface="黑体" panose="02010609060101010101" pitchFamily="49" charset="-122"/>
              </a:rPr>
              <a:t>河 南 省 国 家 税 务 局</a:t>
            </a:r>
            <a:r>
              <a:rPr lang="zh-CN" altLang="en-US" sz="800" b="1">
                <a:solidFill>
                  <a:srgbClr val="FFFFFF"/>
                </a:solidFill>
                <a:latin typeface="Calibri" panose="020F0502020204030204" pitchFamily="34" charset="0"/>
                <a:sym typeface="Calibri" panose="020F0502020204030204" pitchFamily="34" charset="0"/>
              </a:rPr>
              <a:t>                                                                                                                                                                                                 </a:t>
            </a:r>
            <a:r>
              <a:rPr lang="en-US" sz="800" b="1">
                <a:solidFill>
                  <a:srgbClr val="FFFFFF"/>
                </a:solidFill>
                <a:latin typeface="Calibri" panose="020F0502020204030204" pitchFamily="34" charset="0"/>
                <a:sym typeface="Calibri" panose="020F0502020204030204" pitchFamily="34" charset="0"/>
              </a:rPr>
              <a:t>HE NAN PROVINCIAL OFFICE,SAT</a:t>
            </a:r>
            <a:endParaRPr lang="en-US" sz="800" b="1">
              <a:solidFill>
                <a:srgbClr val="FFFFFF"/>
              </a:solidFill>
              <a:latin typeface="Calibri" panose="020F0502020204030204" pitchFamily="34" charset="0"/>
              <a:sym typeface="Calibri" panose="020F0502020204030204" pitchFamily="34" charset="0"/>
            </a:endParaRPr>
          </a:p>
        </p:txBody>
      </p:sp>
      <p:sp>
        <p:nvSpPr>
          <p:cNvPr id="19465" name="TextBox 3"/>
          <p:cNvSpPr>
            <a:spLocks noChangeArrowheads="1"/>
          </p:cNvSpPr>
          <p:nvPr/>
        </p:nvSpPr>
        <p:spPr bwMode="auto">
          <a:xfrm>
            <a:off x="434976" y="9523"/>
            <a:ext cx="2303463" cy="261610"/>
          </a:xfrm>
          <a:prstGeom prst="rect">
            <a:avLst/>
          </a:prstGeom>
          <a:noFill/>
          <a:ln w="9525">
            <a:noFill/>
            <a:miter lim="800000"/>
          </a:ln>
        </p:spPr>
        <p:txBody>
          <a:bodyPr>
            <a:spAutoFit/>
          </a:bodyPr>
          <a:lstStyle/>
          <a:p>
            <a:pPr eaLnBrk="0" hangingPunct="0"/>
            <a:endParaRPr lang="zh-CN" altLang="en-US" sz="1100" b="1">
              <a:solidFill>
                <a:srgbClr val="FFFFFF"/>
              </a:solidFill>
              <a:latin typeface="Calibri" panose="020F0502020204030204" pitchFamily="34" charset="0"/>
              <a:sym typeface="Calibri" panose="020F0502020204030204" pitchFamily="34" charset="0"/>
            </a:endParaRPr>
          </a:p>
        </p:txBody>
      </p:sp>
      <p:grpSp>
        <p:nvGrpSpPr>
          <p:cNvPr id="2" name="Group 10"/>
          <p:cNvGrpSpPr/>
          <p:nvPr/>
        </p:nvGrpSpPr>
        <p:grpSpPr bwMode="auto">
          <a:xfrm>
            <a:off x="179389" y="0"/>
            <a:ext cx="8713787" cy="554660"/>
            <a:chOff x="0" y="0"/>
            <a:chExt cx="8712968" cy="1492250"/>
          </a:xfrm>
        </p:grpSpPr>
        <p:sp>
          <p:nvSpPr>
            <p:cNvPr id="19467" name="MH_Others_1"/>
            <p:cNvSpPr>
              <a:spLocks noChangeArrowheads="1"/>
            </p:cNvSpPr>
            <p:nvPr/>
          </p:nvSpPr>
          <p:spPr bwMode="auto">
            <a:xfrm>
              <a:off x="0" y="0"/>
              <a:ext cx="3516086" cy="1492250"/>
            </a:xfrm>
            <a:prstGeom prst="rect">
              <a:avLst/>
            </a:prstGeom>
            <a:noFill/>
            <a:ln w="9525">
              <a:noFill/>
              <a:miter lim="800000"/>
            </a:ln>
          </p:spPr>
          <p:txBody>
            <a:bodyPr anchor="ctr"/>
            <a:lstStyle/>
            <a:p>
              <a:endParaRPr lang="zh-CN" altLang="en-US" sz="5400">
                <a:solidFill>
                  <a:srgbClr val="BBD6EE"/>
                </a:solidFill>
                <a:latin typeface="Broadway" pitchFamily="82" charset="0"/>
                <a:ea typeface="华文中宋" pitchFamily="2" charset="-122"/>
                <a:sym typeface="Broadway" pitchFamily="82" charset="0"/>
              </a:endParaRPr>
            </a:p>
          </p:txBody>
        </p:sp>
        <p:sp>
          <p:nvSpPr>
            <p:cNvPr id="19468" name="MH_Others_2"/>
            <p:cNvSpPr>
              <a:spLocks noChangeArrowheads="1"/>
            </p:cNvSpPr>
            <p:nvPr/>
          </p:nvSpPr>
          <p:spPr bwMode="auto">
            <a:xfrm>
              <a:off x="865552" y="262465"/>
              <a:ext cx="7847416" cy="636664"/>
            </a:xfrm>
            <a:prstGeom prst="rect">
              <a:avLst/>
            </a:prstGeom>
            <a:noFill/>
            <a:ln w="9525">
              <a:noFill/>
              <a:miter lim="800000"/>
            </a:ln>
          </p:spPr>
          <p:txBody>
            <a:bodyPr anchor="ctr"/>
            <a:lstStyle/>
            <a:p>
              <a:pPr algn="ctr"/>
              <a:endParaRPr lang="zh-CN" altLang="en-US">
                <a:latin typeface="Calibri" panose="020F0502020204030204" pitchFamily="34" charset="0"/>
              </a:endParaRPr>
            </a:p>
          </p:txBody>
        </p:sp>
      </p:grpSp>
      <p:grpSp>
        <p:nvGrpSpPr>
          <p:cNvPr id="3" name="Group 13"/>
          <p:cNvGrpSpPr/>
          <p:nvPr/>
        </p:nvGrpSpPr>
        <p:grpSpPr bwMode="auto">
          <a:xfrm>
            <a:off x="1263650" y="23805"/>
            <a:ext cx="6616700" cy="530855"/>
            <a:chOff x="0" y="0"/>
            <a:chExt cx="10420" cy="1114"/>
          </a:xfrm>
        </p:grpSpPr>
        <p:sp>
          <p:nvSpPr>
            <p:cNvPr id="19470" name="MH_Number_1"/>
            <p:cNvSpPr>
              <a:spLocks noChangeArrowheads="1"/>
            </p:cNvSpPr>
            <p:nvPr/>
          </p:nvSpPr>
          <p:spPr bwMode="auto">
            <a:xfrm>
              <a:off x="0" y="0"/>
              <a:ext cx="1027" cy="1114"/>
            </a:xfrm>
            <a:prstGeom prst="ellipse">
              <a:avLst/>
            </a:prstGeom>
            <a:solidFill>
              <a:srgbClr val="FF9900"/>
            </a:solidFill>
            <a:ln w="9525">
              <a:noFill/>
              <a:round/>
            </a:ln>
          </p:spPr>
          <p:txBody>
            <a:bodyPr anchor="ctr"/>
            <a:lstStyle/>
            <a:p>
              <a:pPr algn="ctr"/>
              <a:r>
                <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b="1" dirty="0">
                <a:latin typeface="Calibri" panose="020F0502020204030204" pitchFamily="34" charset="0"/>
              </a:endParaRPr>
            </a:p>
          </p:txBody>
        </p:sp>
        <p:sp>
          <p:nvSpPr>
            <p:cNvPr id="19471" name="MH_Entry_1"/>
            <p:cNvSpPr>
              <a:spLocks noChangeArrowheads="1"/>
            </p:cNvSpPr>
            <p:nvPr/>
          </p:nvSpPr>
          <p:spPr bwMode="auto">
            <a:xfrm>
              <a:off x="958" y="90"/>
              <a:ext cx="9463" cy="945"/>
            </a:xfrm>
            <a:custGeom>
              <a:avLst/>
              <a:gdLst>
                <a:gd name="T0" fmla="*/ 0 w 3954840"/>
                <a:gd name="T1" fmla="*/ 0 h 557348"/>
                <a:gd name="T2" fmla="*/ 3835506 w 3954840"/>
                <a:gd name="T3" fmla="*/ 0 h 557348"/>
                <a:gd name="T4" fmla="*/ 3954840 w 3954840"/>
                <a:gd name="T5" fmla="*/ 92893 h 557348"/>
                <a:gd name="T6" fmla="*/ 3954840 w 3954840"/>
                <a:gd name="T7" fmla="*/ 464455 h 557348"/>
                <a:gd name="T8" fmla="*/ 3835506 w 3954840"/>
                <a:gd name="T9" fmla="*/ 557348 h 557348"/>
                <a:gd name="T10" fmla="*/ 0 w 3954840"/>
                <a:gd name="T11" fmla="*/ 557348 h 557348"/>
                <a:gd name="T12" fmla="*/ 45938 w 3954840"/>
                <a:gd name="T13" fmla="*/ 532414 h 557348"/>
                <a:gd name="T14" fmla="*/ 180850 w 3954840"/>
                <a:gd name="T15" fmla="*/ 278674 h 557348"/>
                <a:gd name="T16" fmla="*/ 45938 w 3954840"/>
                <a:gd name="T17" fmla="*/ 24934 h 5573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54840"/>
                <a:gd name="T28" fmla="*/ 0 h 557348"/>
                <a:gd name="T29" fmla="*/ 3954840 w 3954840"/>
                <a:gd name="T30" fmla="*/ 557348 h 5573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1848C0"/>
            </a:solidFill>
            <a:ln w="9525">
              <a:noFill/>
              <a:miter lim="800000"/>
            </a:ln>
          </p:spPr>
          <p:txBody>
            <a:bodyPr lIns="180000" tIns="36000" rIns="36000" bIns="36000" anchor="ctr"/>
            <a:lstStyle/>
            <a:p>
              <a:pPr algn="just"/>
              <a:r>
                <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r>
                <a:rPr lang="zh-CN" altLang="en-US"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b="1"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调整</a:t>
              </a:r>
              <a:r>
                <a:rPr lang="zh-CN" altLang="en-US"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社保缴费基数政策</a:t>
              </a:r>
              <a:endParaRPr lang="zh-CN" altLang="en-US"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endPar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9472" name="文本框 21519"/>
          <p:cNvSpPr txBox="1">
            <a:spLocks noChangeArrowheads="1"/>
          </p:cNvSpPr>
          <p:nvPr/>
        </p:nvSpPr>
        <p:spPr bwMode="auto">
          <a:xfrm>
            <a:off x="857224" y="570692"/>
            <a:ext cx="8001056" cy="5011252"/>
          </a:xfrm>
          <a:prstGeom prst="rect">
            <a:avLst/>
          </a:prstGeom>
          <a:noFill/>
          <a:ln w="9525">
            <a:noFill/>
            <a:miter lim="800000"/>
          </a:ln>
        </p:spPr>
        <p:txBody>
          <a:bodyPr wrap="square">
            <a:spAutoFit/>
          </a:bodyPr>
          <a:lstStyle/>
          <a:p>
            <a:pPr>
              <a:lnSpc>
                <a:spcPct val="150000"/>
              </a:lnSpc>
            </a:pPr>
            <a:r>
              <a:rPr lang="zh-CN" altLang="en-US" b="1" dirty="0">
                <a:effectLst>
                  <a:outerShdw blurRad="38100" dist="38100" dir="2700000" algn="tl">
                    <a:srgbClr val="C0C0C0"/>
                  </a:outerShdw>
                </a:effectLst>
                <a:latin typeface="华文楷体" pitchFamily="2" charset="-122"/>
                <a:ea typeface="华文楷体" pitchFamily="2" charset="-122"/>
              </a:rPr>
              <a:t>有何变化？</a:t>
            </a:r>
            <a:endParaRPr lang="zh-CN" altLang="en-US" b="1" dirty="0">
              <a:effectLst>
                <a:outerShdw blurRad="38100" dist="38100" dir="2700000" algn="tl">
                  <a:srgbClr val="C0C0C0"/>
                </a:outerShdw>
              </a:effectLst>
              <a:latin typeface="华文楷体" pitchFamily="2" charset="-122"/>
              <a:ea typeface="华文楷体" pitchFamily="2" charset="-122"/>
            </a:endParaRPr>
          </a:p>
          <a:p>
            <a:pPr>
              <a:lnSpc>
                <a:spcPct val="150000"/>
              </a:lnSpc>
            </a:pPr>
            <a:r>
              <a:rPr lang="zh-CN" altLang="en-US" b="1" dirty="0">
                <a:effectLst>
                  <a:outerShdw blurRad="38100" dist="38100" dir="2700000" algn="tl">
                    <a:srgbClr val="C0C0C0"/>
                  </a:outerShdw>
                </a:effectLst>
                <a:latin typeface="华文楷体" pitchFamily="2" charset="-122"/>
                <a:ea typeface="华文楷体" pitchFamily="2" charset="-122"/>
              </a:rPr>
              <a:t>        全口径城镇单位就业人员平均工资，比</a:t>
            </a:r>
            <a:r>
              <a:rPr lang="zh-CN" altLang="en-US" b="1" dirty="0">
                <a:solidFill>
                  <a:srgbClr val="C11A09"/>
                </a:solidFill>
                <a:effectLst>
                  <a:outerShdw blurRad="38100" dist="38100" dir="2700000" algn="tl">
                    <a:srgbClr val="C0C0C0"/>
                  </a:outerShdw>
                </a:effectLst>
                <a:latin typeface="华文楷体" pitchFamily="2" charset="-122"/>
                <a:ea typeface="华文楷体" pitchFamily="2" charset="-122"/>
              </a:rPr>
              <a:t>原政策规定的非私营单位在岗职工平均工资，</a:t>
            </a:r>
            <a:r>
              <a:rPr lang="zh-CN" altLang="en-US" b="1" dirty="0">
                <a:effectLst>
                  <a:outerShdw blurRad="38100" dist="38100" dir="2700000" algn="tl">
                    <a:srgbClr val="C0C0C0"/>
                  </a:outerShdw>
                </a:effectLst>
                <a:latin typeface="华文楷体" pitchFamily="2" charset="-122"/>
                <a:ea typeface="华文楷体" pitchFamily="2" charset="-122"/>
              </a:rPr>
              <a:t>更能够合理地反映参保人员实际平均工资水平，以此来核定个人缴费基数上下限，工资水平较低的职工缴费基数可相应降低，缴费负担减轻。</a:t>
            </a:r>
            <a:endParaRPr lang="zh-CN" altLang="en-US" b="1" dirty="0">
              <a:effectLst>
                <a:outerShdw blurRad="38100" dist="38100" dir="2700000" algn="tl">
                  <a:srgbClr val="C0C0C0"/>
                </a:outerShdw>
              </a:effectLst>
              <a:latin typeface="华文楷体" pitchFamily="2" charset="-122"/>
              <a:ea typeface="华文楷体" pitchFamily="2" charset="-122"/>
            </a:endParaRPr>
          </a:p>
          <a:p>
            <a:pPr>
              <a:lnSpc>
                <a:spcPct val="150000"/>
              </a:lnSpc>
            </a:pPr>
            <a:r>
              <a:rPr lang="zh-CN" altLang="en-US" b="1" dirty="0">
                <a:effectLst>
                  <a:outerShdw blurRad="38100" dist="38100" dir="2700000" algn="tl">
                    <a:srgbClr val="C0C0C0"/>
                  </a:outerShdw>
                </a:effectLst>
                <a:latin typeface="华文楷体" pitchFamily="2" charset="-122"/>
                <a:ea typeface="华文楷体" pitchFamily="2" charset="-122"/>
              </a:rPr>
              <a:t>　  根据豫人社办【2019】36号文件规定，2017年河南省</a:t>
            </a:r>
            <a:r>
              <a:rPr lang="zh-CN" altLang="en-US" b="1" dirty="0">
                <a:solidFill>
                  <a:srgbClr val="C11A09"/>
                </a:solidFill>
                <a:effectLst>
                  <a:outerShdw blurRad="38100" dist="38100" dir="2700000" algn="tl">
                    <a:srgbClr val="C0C0C0"/>
                  </a:outerShdw>
                </a:effectLst>
                <a:latin typeface="华文楷体" pitchFamily="2" charset="-122"/>
                <a:ea typeface="华文楷体" pitchFamily="2" charset="-122"/>
              </a:rPr>
              <a:t>全口径城镇单位</a:t>
            </a:r>
            <a:r>
              <a:rPr lang="zh-CN" altLang="en-US" b="1" dirty="0">
                <a:effectLst>
                  <a:outerShdw blurRad="38100" dist="38100" dir="2700000" algn="tl">
                    <a:srgbClr val="C0C0C0"/>
                  </a:outerShdw>
                </a:effectLst>
                <a:latin typeface="华文楷体" pitchFamily="2" charset="-122"/>
                <a:ea typeface="华文楷体" pitchFamily="2" charset="-122"/>
              </a:rPr>
              <a:t>就业人员月平均工资4106元。个人月缴费基数上限为4106*300%=12318元，个人月缴费基数下限4106*60%=2464元。</a:t>
            </a:r>
            <a:endParaRPr lang="zh-CN" altLang="en-US" b="1" dirty="0">
              <a:effectLst>
                <a:outerShdw blurRad="38100" dist="38100" dir="2700000" algn="tl">
                  <a:srgbClr val="C0C0C0"/>
                </a:outerShdw>
              </a:effectLst>
              <a:latin typeface="华文楷体" pitchFamily="2" charset="-122"/>
              <a:ea typeface="华文楷体" pitchFamily="2" charset="-122"/>
            </a:endParaRPr>
          </a:p>
          <a:p>
            <a:pPr>
              <a:lnSpc>
                <a:spcPct val="150000"/>
              </a:lnSpc>
            </a:pPr>
            <a:r>
              <a:rPr lang="zh-CN" altLang="en-US" b="1" dirty="0">
                <a:effectLst>
                  <a:outerShdw blurRad="38100" dist="38100" dir="2700000" algn="tl">
                    <a:srgbClr val="C0C0C0"/>
                  </a:outerShdw>
                </a:effectLst>
                <a:latin typeface="华文楷体" pitchFamily="2" charset="-122"/>
                <a:ea typeface="华文楷体" pitchFamily="2" charset="-122"/>
              </a:rPr>
              <a:t>      例如:灵活就业人员，如果按照上限基数缴纳可以节省396.6元/月。（4767-4106）*300%*20%=396.6元。</a:t>
            </a:r>
            <a:endParaRPr lang="zh-CN" altLang="en-US" b="1" dirty="0">
              <a:effectLst>
                <a:outerShdw blurRad="38100" dist="38100" dir="2700000" algn="tl">
                  <a:srgbClr val="C0C0C0"/>
                </a:outerShdw>
              </a:effectLst>
              <a:latin typeface="华文楷体" pitchFamily="2" charset="-122"/>
              <a:ea typeface="华文楷体" pitchFamily="2" charset="-122"/>
            </a:endParaRPr>
          </a:p>
          <a:p>
            <a:pPr>
              <a:lnSpc>
                <a:spcPct val="150000"/>
              </a:lnSpc>
            </a:pPr>
            <a:r>
              <a:rPr lang="zh-CN" altLang="en-US" b="1" dirty="0">
                <a:effectLst>
                  <a:outerShdw blurRad="38100" dist="38100" dir="2700000" algn="tl">
                    <a:srgbClr val="C0C0C0"/>
                  </a:outerShdw>
                </a:effectLst>
                <a:latin typeface="华文楷体" pitchFamily="2" charset="-122"/>
                <a:ea typeface="华文楷体" pitchFamily="2" charset="-122"/>
              </a:rPr>
              <a:t>     按照新的下限基数缴纳可以节省79.3元/月。</a:t>
            </a:r>
            <a:endParaRPr lang="zh-CN" altLang="en-US" b="1" dirty="0">
              <a:effectLst>
                <a:outerShdw blurRad="38100" dist="38100" dir="2700000" algn="tl">
                  <a:srgbClr val="C0C0C0"/>
                </a:outerShdw>
              </a:effectLst>
              <a:latin typeface="华文楷体" pitchFamily="2" charset="-122"/>
              <a:ea typeface="华文楷体" pitchFamily="2" charset="-122"/>
            </a:endParaRPr>
          </a:p>
          <a:p>
            <a:pPr>
              <a:lnSpc>
                <a:spcPct val="150000"/>
              </a:lnSpc>
            </a:pPr>
            <a:r>
              <a:rPr lang="zh-CN" altLang="en-US" b="1" dirty="0">
                <a:effectLst>
                  <a:outerShdw blurRad="38100" dist="38100" dir="2700000" algn="tl">
                    <a:srgbClr val="C0C0C0"/>
                  </a:outerShdw>
                </a:effectLst>
                <a:latin typeface="华文楷体" pitchFamily="2" charset="-122"/>
                <a:ea typeface="华文楷体" pitchFamily="2" charset="-122"/>
              </a:rPr>
              <a:t>    （4767-4106）*60%*20%=79.3元/月。</a:t>
            </a:r>
            <a:endParaRPr lang="zh-CN" altLang="en-US" b="1" dirty="0">
              <a:effectLst>
                <a:outerShdw blurRad="38100" dist="38100" dir="2700000" algn="tl">
                  <a:srgbClr val="C0C0C0"/>
                </a:outerShdw>
              </a:effectLst>
              <a:latin typeface="华文楷体" pitchFamily="2" charset="-122"/>
              <a:ea typeface="华文楷体" pitchFamily="2" charset="-122"/>
            </a:endParaRPr>
          </a:p>
          <a:p>
            <a:endParaRPr lang="zh-CN" altLang="en-US" b="1" dirty="0">
              <a:effectLst>
                <a:outerShdw blurRad="38100" dist="38100" dir="2700000" algn="tl">
                  <a:srgbClr val="C0C0C0"/>
                </a:outerShdw>
              </a:effectLst>
              <a:latin typeface="Calibri" panose="020F0502020204030204" pitchFamily="34" charset="0"/>
            </a:endParaRPr>
          </a:p>
        </p:txBody>
      </p:sp>
      <p:sp>
        <p:nvSpPr>
          <p:cNvPr id="18" name="Line 6"/>
          <p:cNvSpPr>
            <a:spLocks noChangeShapeType="1"/>
          </p:cNvSpPr>
          <p:nvPr/>
        </p:nvSpPr>
        <p:spPr bwMode="auto">
          <a:xfrm flipV="1">
            <a:off x="0" y="642130"/>
            <a:ext cx="9144000" cy="45719"/>
          </a:xfrm>
          <a:prstGeom prst="line">
            <a:avLst/>
          </a:prstGeom>
          <a:noFill/>
          <a:ln w="25400" cmpd="sng">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prstDash val="solid"/>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 name="矩形 18"/>
          <p:cNvSpPr/>
          <p:nvPr/>
        </p:nvSpPr>
        <p:spPr bwMode="auto">
          <a:xfrm>
            <a:off x="0" y="0"/>
            <a:ext cx="785786" cy="5141913"/>
          </a:xfrm>
          <a:prstGeom prst="rect">
            <a:avLst/>
          </a:prstGeom>
          <a:solidFill>
            <a:srgbClr val="1848C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灯片编号占位符 1"/>
          <p:cNvSpPr>
            <a:spLocks noChangeArrowheads="1"/>
          </p:cNvSpPr>
          <p:nvPr/>
        </p:nvSpPr>
        <p:spPr bwMode="auto">
          <a:xfrm>
            <a:off x="6457950" y="4765792"/>
            <a:ext cx="2057400" cy="273759"/>
          </a:xfrm>
          <a:prstGeom prst="rect">
            <a:avLst/>
          </a:prstGeom>
          <a:noFill/>
          <a:ln w="9525">
            <a:noFill/>
            <a:miter lim="800000"/>
          </a:ln>
        </p:spPr>
        <p:txBody>
          <a:bodyPr anchor="ctr"/>
          <a:lstStyle/>
          <a:p>
            <a:pPr algn="r"/>
            <a:fld id="{52207961-DF5C-4575-811D-3E42925BB58E}" type="slidenum">
              <a:rPr lang="zh-CN" altLang="en-US" sz="1200">
                <a:solidFill>
                  <a:srgbClr val="898989"/>
                </a:solidFill>
              </a:rPr>
            </a:fld>
            <a:endParaRPr lang="zh-CN" altLang="en-US" sz="1200">
              <a:solidFill>
                <a:srgbClr val="898989"/>
              </a:solidFill>
            </a:endParaRPr>
          </a:p>
        </p:txBody>
      </p:sp>
      <p:sp>
        <p:nvSpPr>
          <p:cNvPr id="20484" name="TextBox 3"/>
          <p:cNvSpPr>
            <a:spLocks noChangeArrowheads="1"/>
          </p:cNvSpPr>
          <p:nvPr/>
        </p:nvSpPr>
        <p:spPr bwMode="auto">
          <a:xfrm>
            <a:off x="396876" y="0"/>
            <a:ext cx="2303463" cy="353943"/>
          </a:xfrm>
          <a:prstGeom prst="rect">
            <a:avLst/>
          </a:prstGeom>
          <a:noFill/>
          <a:ln w="9525">
            <a:noFill/>
            <a:miter lim="800000"/>
          </a:ln>
        </p:spPr>
        <p:txBody>
          <a:bodyPr>
            <a:spAutoFit/>
          </a:bodyPr>
          <a:lstStyle/>
          <a:p>
            <a:pPr eaLnBrk="0" hangingPunct="0"/>
            <a:r>
              <a:rPr lang="zh-CN" altLang="en-US" sz="900" b="1" dirty="0">
                <a:solidFill>
                  <a:srgbClr val="FFFFFF"/>
                </a:solidFill>
                <a:latin typeface="黑体" panose="02010609060101010101" pitchFamily="49" charset="-122"/>
                <a:ea typeface="黑体" panose="02010609060101010101" pitchFamily="49" charset="-122"/>
                <a:sym typeface="黑体" panose="02010609060101010101" pitchFamily="49" charset="-122"/>
              </a:rPr>
              <a:t>河 南 省 国 家 税 务 局</a:t>
            </a:r>
            <a:r>
              <a:rPr lang="zh-CN" altLang="en-US" sz="800" b="1" dirty="0">
                <a:solidFill>
                  <a:srgbClr val="FFFFFF"/>
                </a:solidFill>
                <a:latin typeface="Calibri" panose="020F0502020204030204" pitchFamily="34" charset="0"/>
                <a:sym typeface="Calibri" panose="020F0502020204030204" pitchFamily="34" charset="0"/>
              </a:rPr>
              <a:t>                                                                                                                                                                                                 </a:t>
            </a:r>
            <a:r>
              <a:rPr lang="en-US" sz="800" b="1" dirty="0">
                <a:solidFill>
                  <a:srgbClr val="FFFFFF"/>
                </a:solidFill>
                <a:latin typeface="Calibri" panose="020F0502020204030204" pitchFamily="34" charset="0"/>
                <a:sym typeface="Calibri" panose="020F0502020204030204" pitchFamily="34" charset="0"/>
              </a:rPr>
              <a:t>HE </a:t>
            </a:r>
            <a:r>
              <a:rPr lang="en-US" sz="800" b="1" dirty="0" smtClean="0">
                <a:solidFill>
                  <a:srgbClr val="FFFFFF"/>
                </a:solidFill>
                <a:latin typeface="Calibri" panose="020F0502020204030204" pitchFamily="34" charset="0"/>
                <a:sym typeface="Calibri" panose="020F0502020204030204" pitchFamily="34" charset="0"/>
              </a:rPr>
              <a:t>NN </a:t>
            </a:r>
            <a:r>
              <a:rPr lang="en-US" sz="800" b="1" dirty="0">
                <a:solidFill>
                  <a:srgbClr val="FFFFFF"/>
                </a:solidFill>
                <a:latin typeface="Calibri" panose="020F0502020204030204" pitchFamily="34" charset="0"/>
                <a:sym typeface="Calibri" panose="020F0502020204030204" pitchFamily="34" charset="0"/>
              </a:rPr>
              <a:t>PROVINCIAL OFFICE,SAT</a:t>
            </a:r>
            <a:endParaRPr lang="en-US" sz="800" b="1" dirty="0">
              <a:solidFill>
                <a:srgbClr val="FFFFFF"/>
              </a:solidFill>
              <a:latin typeface="Calibri" panose="020F0502020204030204" pitchFamily="34" charset="0"/>
              <a:sym typeface="Calibri" panose="020F0502020204030204" pitchFamily="34" charset="0"/>
            </a:endParaRPr>
          </a:p>
        </p:txBody>
      </p:sp>
      <p:sp>
        <p:nvSpPr>
          <p:cNvPr id="20489" name="TextBox 3"/>
          <p:cNvSpPr>
            <a:spLocks noChangeArrowheads="1"/>
          </p:cNvSpPr>
          <p:nvPr/>
        </p:nvSpPr>
        <p:spPr bwMode="auto">
          <a:xfrm>
            <a:off x="434976" y="9523"/>
            <a:ext cx="2303463" cy="261610"/>
          </a:xfrm>
          <a:prstGeom prst="rect">
            <a:avLst/>
          </a:prstGeom>
          <a:noFill/>
          <a:ln w="9525">
            <a:noFill/>
            <a:miter lim="800000"/>
          </a:ln>
        </p:spPr>
        <p:txBody>
          <a:bodyPr>
            <a:spAutoFit/>
          </a:bodyPr>
          <a:lstStyle/>
          <a:p>
            <a:pPr eaLnBrk="0" hangingPunct="0"/>
            <a:endParaRPr lang="zh-CN" altLang="en-US" sz="1100" b="1">
              <a:solidFill>
                <a:srgbClr val="FFFFFF"/>
              </a:solidFill>
              <a:latin typeface="Calibri" panose="020F0502020204030204" pitchFamily="34" charset="0"/>
              <a:sym typeface="Calibri" panose="020F0502020204030204" pitchFamily="34" charset="0"/>
            </a:endParaRPr>
          </a:p>
        </p:txBody>
      </p:sp>
      <p:sp>
        <p:nvSpPr>
          <p:cNvPr id="20490" name="矩形 11"/>
          <p:cNvSpPr>
            <a:spLocks noChangeArrowheads="1"/>
          </p:cNvSpPr>
          <p:nvPr/>
        </p:nvSpPr>
        <p:spPr bwMode="auto">
          <a:xfrm>
            <a:off x="6137275" y="4864584"/>
            <a:ext cx="300082" cy="369332"/>
          </a:xfrm>
          <a:prstGeom prst="rect">
            <a:avLst/>
          </a:prstGeom>
          <a:noFill/>
          <a:ln w="9525">
            <a:noFill/>
            <a:miter lim="800000"/>
          </a:ln>
        </p:spPr>
        <p:txBody>
          <a:bodyPr wrap="none">
            <a:spAutoFit/>
          </a:bodyPr>
          <a:lstStyle/>
          <a:p>
            <a:r>
              <a:rPr lang="en-US">
                <a:solidFill>
                  <a:srgbClr val="FFFFFF"/>
                </a:solidFill>
                <a:latin typeface="黑体" panose="02010609060101010101" pitchFamily="49" charset="-122"/>
                <a:ea typeface="黑体" panose="02010609060101010101" pitchFamily="49" charset="-122"/>
                <a:sym typeface="黑体" panose="02010609060101010101" pitchFamily="49" charset="-122"/>
              </a:rPr>
              <a:t>*</a:t>
            </a:r>
            <a:endParaRPr lang="en-US">
              <a:solidFill>
                <a:srgbClr val="000000"/>
              </a:solidFill>
              <a:latin typeface="Calibri" panose="020F0502020204030204" pitchFamily="34" charset="0"/>
              <a:sym typeface="宋体" panose="02010600030101010101" pitchFamily="2" charset="-122"/>
            </a:endParaRPr>
          </a:p>
        </p:txBody>
      </p:sp>
      <p:grpSp>
        <p:nvGrpSpPr>
          <p:cNvPr id="2" name="Group 11"/>
          <p:cNvGrpSpPr/>
          <p:nvPr/>
        </p:nvGrpSpPr>
        <p:grpSpPr bwMode="auto">
          <a:xfrm>
            <a:off x="203200" y="413020"/>
            <a:ext cx="8712200" cy="676066"/>
            <a:chOff x="0" y="0"/>
            <a:chExt cx="8712968" cy="1492250"/>
          </a:xfrm>
        </p:grpSpPr>
        <p:sp>
          <p:nvSpPr>
            <p:cNvPr id="20492" name="MH_Others_1"/>
            <p:cNvSpPr>
              <a:spLocks noChangeArrowheads="1"/>
            </p:cNvSpPr>
            <p:nvPr/>
          </p:nvSpPr>
          <p:spPr bwMode="auto">
            <a:xfrm>
              <a:off x="0" y="0"/>
              <a:ext cx="3516086" cy="1492250"/>
            </a:xfrm>
            <a:prstGeom prst="rect">
              <a:avLst/>
            </a:prstGeom>
            <a:noFill/>
            <a:ln w="9525">
              <a:noFill/>
              <a:miter lim="800000"/>
            </a:ln>
          </p:spPr>
          <p:txBody>
            <a:bodyPr anchor="ctr"/>
            <a:lstStyle/>
            <a:p>
              <a:endParaRPr lang="zh-CN" altLang="en-US" sz="5400">
                <a:solidFill>
                  <a:srgbClr val="BBD6EE"/>
                </a:solidFill>
                <a:latin typeface="Broadway" pitchFamily="82" charset="0"/>
                <a:ea typeface="华文中宋" pitchFamily="2" charset="-122"/>
                <a:sym typeface="Broadway" pitchFamily="82" charset="0"/>
              </a:endParaRPr>
            </a:p>
          </p:txBody>
        </p:sp>
        <p:sp>
          <p:nvSpPr>
            <p:cNvPr id="20493" name="MH_Others_2"/>
            <p:cNvSpPr>
              <a:spLocks noChangeArrowheads="1"/>
            </p:cNvSpPr>
            <p:nvPr/>
          </p:nvSpPr>
          <p:spPr bwMode="auto">
            <a:xfrm>
              <a:off x="865552" y="262465"/>
              <a:ext cx="7847416" cy="636664"/>
            </a:xfrm>
            <a:prstGeom prst="rect">
              <a:avLst/>
            </a:prstGeom>
            <a:noFill/>
            <a:ln w="9525">
              <a:noFill/>
              <a:miter lim="800000"/>
            </a:ln>
          </p:spPr>
          <p:txBody>
            <a:bodyPr anchor="ctr"/>
            <a:lstStyle/>
            <a:p>
              <a:pPr algn="ctr"/>
              <a:endParaRPr lang="zh-CN" altLang="en-US"/>
            </a:p>
          </p:txBody>
        </p:sp>
      </p:grpSp>
      <p:grpSp>
        <p:nvGrpSpPr>
          <p:cNvPr id="3" name="Group 14"/>
          <p:cNvGrpSpPr/>
          <p:nvPr/>
        </p:nvGrpSpPr>
        <p:grpSpPr bwMode="auto">
          <a:xfrm>
            <a:off x="1106170" y="-156"/>
            <a:ext cx="6617335" cy="529664"/>
            <a:chOff x="-833" y="-869"/>
            <a:chExt cx="10421" cy="1114"/>
          </a:xfrm>
        </p:grpSpPr>
        <p:sp>
          <p:nvSpPr>
            <p:cNvPr id="20495" name="MH_Number_1"/>
            <p:cNvSpPr>
              <a:spLocks noChangeArrowheads="1"/>
            </p:cNvSpPr>
            <p:nvPr/>
          </p:nvSpPr>
          <p:spPr bwMode="auto">
            <a:xfrm>
              <a:off x="-833" y="-869"/>
              <a:ext cx="1027" cy="1114"/>
            </a:xfrm>
            <a:prstGeom prst="ellipse">
              <a:avLst/>
            </a:prstGeom>
            <a:solidFill>
              <a:srgbClr val="FF9900"/>
            </a:solidFill>
            <a:ln w="9525">
              <a:noFill/>
              <a:round/>
            </a:ln>
          </p:spPr>
          <p:txBody>
            <a:bodyPr anchor="ctr"/>
            <a:lstStyle/>
            <a:p>
              <a:pPr algn="ctr"/>
              <a:r>
                <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b="1" dirty="0"/>
            </a:p>
          </p:txBody>
        </p:sp>
        <p:sp>
          <p:nvSpPr>
            <p:cNvPr id="20496" name="MH_Entry_1"/>
            <p:cNvSpPr>
              <a:spLocks noChangeArrowheads="1"/>
            </p:cNvSpPr>
            <p:nvPr/>
          </p:nvSpPr>
          <p:spPr bwMode="auto">
            <a:xfrm>
              <a:off x="125" y="-779"/>
              <a:ext cx="9463" cy="945"/>
            </a:xfrm>
            <a:custGeom>
              <a:avLst/>
              <a:gdLst>
                <a:gd name="T0" fmla="*/ 0 w 3954840"/>
                <a:gd name="T1" fmla="*/ 0 h 557348"/>
                <a:gd name="T2" fmla="*/ 3835506 w 3954840"/>
                <a:gd name="T3" fmla="*/ 0 h 557348"/>
                <a:gd name="T4" fmla="*/ 3954840 w 3954840"/>
                <a:gd name="T5" fmla="*/ 92893 h 557348"/>
                <a:gd name="T6" fmla="*/ 3954840 w 3954840"/>
                <a:gd name="T7" fmla="*/ 464455 h 557348"/>
                <a:gd name="T8" fmla="*/ 3835506 w 3954840"/>
                <a:gd name="T9" fmla="*/ 557348 h 557348"/>
                <a:gd name="T10" fmla="*/ 0 w 3954840"/>
                <a:gd name="T11" fmla="*/ 557348 h 557348"/>
                <a:gd name="T12" fmla="*/ 45938 w 3954840"/>
                <a:gd name="T13" fmla="*/ 532414 h 557348"/>
                <a:gd name="T14" fmla="*/ 180850 w 3954840"/>
                <a:gd name="T15" fmla="*/ 278674 h 557348"/>
                <a:gd name="T16" fmla="*/ 45938 w 3954840"/>
                <a:gd name="T17" fmla="*/ 24934 h 5573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54840"/>
                <a:gd name="T28" fmla="*/ 0 h 557348"/>
                <a:gd name="T29" fmla="*/ 3954840 w 3954840"/>
                <a:gd name="T30" fmla="*/ 557348 h 5573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1848C0"/>
            </a:solidFill>
            <a:ln w="9525">
              <a:noFill/>
              <a:miter lim="800000"/>
            </a:ln>
          </p:spPr>
          <p:txBody>
            <a:bodyPr lIns="180000" tIns="36000" rIns="36000" bIns="36000" anchor="ctr"/>
            <a:lstStyle/>
            <a:p>
              <a:pPr algn="just"/>
              <a:r>
                <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400"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b="1"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统一</a:t>
              </a:r>
              <a:r>
                <a:rPr lang="zh-CN" altLang="en-US"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养老保险政策</a:t>
              </a:r>
              <a:endParaRPr lang="zh-CN" altLang="en-US"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endPar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0498" name="文本框 2"/>
          <p:cNvSpPr txBox="1">
            <a:spLocks noChangeArrowheads="1"/>
          </p:cNvSpPr>
          <p:nvPr/>
        </p:nvSpPr>
        <p:spPr bwMode="auto">
          <a:xfrm>
            <a:off x="785786" y="999320"/>
            <a:ext cx="8358214" cy="4247317"/>
          </a:xfrm>
          <a:prstGeom prst="rect">
            <a:avLst/>
          </a:prstGeom>
          <a:noFill/>
          <a:ln w="9525">
            <a:noFill/>
            <a:miter lim="800000"/>
          </a:ln>
        </p:spPr>
        <p:txBody>
          <a:bodyPr wrap="square">
            <a:spAutoFit/>
          </a:bodyPr>
          <a:lstStyle/>
          <a:p>
            <a:pPr indent="541655">
              <a:lnSpc>
                <a:spcPct val="150000"/>
              </a:lnSpc>
            </a:pPr>
            <a:r>
              <a:rPr lang="en-US" altLang="zh-CN" sz="2000" b="1" dirty="0" smtClean="0">
                <a:latin typeface="华文楷体" pitchFamily="2" charset="-122"/>
                <a:ea typeface="华文楷体" pitchFamily="2" charset="-122"/>
              </a:rPr>
              <a:t>4</a:t>
            </a:r>
            <a:r>
              <a:rPr lang="zh-CN" altLang="en-US" sz="2000" b="1" dirty="0" smtClean="0">
                <a:latin typeface="华文楷体" pitchFamily="2" charset="-122"/>
                <a:ea typeface="华文楷体" pitchFamily="2" charset="-122"/>
              </a:rPr>
              <a:t>个统一：</a:t>
            </a:r>
            <a:endParaRPr lang="en-US" altLang="zh-CN" sz="2000" b="1" dirty="0" smtClean="0">
              <a:latin typeface="华文楷体" pitchFamily="2" charset="-122"/>
              <a:ea typeface="华文楷体" pitchFamily="2" charset="-122"/>
            </a:endParaRPr>
          </a:p>
          <a:p>
            <a:pPr indent="541655">
              <a:lnSpc>
                <a:spcPct val="150000"/>
              </a:lnSpc>
            </a:pPr>
            <a:r>
              <a:rPr lang="zh-CN" altLang="en-US" sz="2000" b="1" dirty="0" smtClean="0">
                <a:solidFill>
                  <a:srgbClr val="FF0000"/>
                </a:solidFill>
                <a:latin typeface="黑体" panose="02010609060101010101" pitchFamily="49" charset="-122"/>
                <a:ea typeface="黑体" panose="02010609060101010101" pitchFamily="49" charset="-122"/>
              </a:rPr>
              <a:t>（ </a:t>
            </a:r>
            <a:r>
              <a:rPr lang="zh-CN" altLang="en-US" sz="2000" b="1" dirty="0">
                <a:solidFill>
                  <a:srgbClr val="FF0000"/>
                </a:solidFill>
                <a:latin typeface="黑体" panose="02010609060101010101" pitchFamily="49" charset="-122"/>
                <a:ea typeface="黑体" panose="02010609060101010101" pitchFamily="49" charset="-122"/>
              </a:rPr>
              <a:t>一）统一参保政策。</a:t>
            </a:r>
            <a:r>
              <a:rPr lang="zh-CN" altLang="en-US" sz="2000" b="1" dirty="0">
                <a:latin typeface="华文楷体" pitchFamily="2" charset="-122"/>
                <a:ea typeface="华文楷体" pitchFamily="2" charset="-122"/>
              </a:rPr>
              <a:t>全省各类用人单位及其职工应当参加城镇职工基本养老保险。在城镇就业的无雇工的个体工商户、未在用人单位参加基本养老保险的非全日制从业人员、其他灵活就业人员，以及未与用人单位建立劳动关系的我省城乡居民（在校学生除外，以下简称灵活就业人员），年满16周岁且男未满60周岁、女未满55周岁的，可以按灵活就业人员身份在就业地或户籍地参加（接续）企业职工基本养老保险。</a:t>
            </a:r>
            <a:endParaRPr lang="zh-CN" altLang="en-US" sz="2000" b="1" dirty="0">
              <a:latin typeface="华文楷体" pitchFamily="2" charset="-122"/>
              <a:ea typeface="华文楷体" pitchFamily="2" charset="-122"/>
            </a:endParaRPr>
          </a:p>
          <a:p>
            <a:pPr>
              <a:lnSpc>
                <a:spcPct val="150000"/>
              </a:lnSpc>
            </a:pPr>
            <a:r>
              <a:rPr lang="zh-CN" altLang="en-US" sz="2000" b="1" dirty="0">
                <a:latin typeface="华文楷体" pitchFamily="2" charset="-122"/>
                <a:ea typeface="华文楷体" pitchFamily="2" charset="-122"/>
              </a:rPr>
              <a:t>      </a:t>
            </a:r>
            <a:r>
              <a:rPr lang="zh-CN" altLang="en-US" sz="2000" b="1" dirty="0" smtClean="0">
                <a:latin typeface="华文楷体" pitchFamily="2" charset="-122"/>
                <a:ea typeface="华文楷体" pitchFamily="2" charset="-122"/>
              </a:rPr>
              <a:t>（二）统一单位和个人缴费比例。参保单位统一按16%的比例缴纳基本养老保险费，职工个人缴费比例为8%。灵活就业人员缴费比例为20%。</a:t>
            </a:r>
            <a:endParaRPr lang="zh-CN" altLang="en-US" sz="2000" b="1" dirty="0">
              <a:latin typeface="华文楷体" pitchFamily="2" charset="-122"/>
              <a:ea typeface="华文楷体" pitchFamily="2" charset="-122"/>
            </a:endParaRPr>
          </a:p>
        </p:txBody>
      </p:sp>
      <p:sp>
        <p:nvSpPr>
          <p:cNvPr id="19" name="Line 6"/>
          <p:cNvSpPr>
            <a:spLocks noChangeShapeType="1"/>
          </p:cNvSpPr>
          <p:nvPr/>
        </p:nvSpPr>
        <p:spPr bwMode="auto">
          <a:xfrm flipV="1">
            <a:off x="0" y="642130"/>
            <a:ext cx="9144000" cy="45719"/>
          </a:xfrm>
          <a:prstGeom prst="line">
            <a:avLst/>
          </a:prstGeom>
          <a:noFill/>
          <a:ln w="25400" cmpd="sng">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prstDash val="solid"/>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 name="矩形 19"/>
          <p:cNvSpPr/>
          <p:nvPr/>
        </p:nvSpPr>
        <p:spPr bwMode="auto">
          <a:xfrm>
            <a:off x="0" y="0"/>
            <a:ext cx="785786" cy="5141913"/>
          </a:xfrm>
          <a:prstGeom prst="rect">
            <a:avLst/>
          </a:prstGeom>
          <a:solidFill>
            <a:srgbClr val="1848C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0498">
                                            <p:txEl>
                                              <p:pRg st="0" end="0"/>
                                            </p:txEl>
                                          </p:spTgt>
                                        </p:tgtEl>
                                        <p:attrNameLst>
                                          <p:attrName>style.visibility</p:attrName>
                                        </p:attrNameLst>
                                      </p:cBhvr>
                                      <p:to>
                                        <p:strVal val="visible"/>
                                      </p:to>
                                    </p:set>
                                    <p:animEffect transition="in" filter="strips(downLeft)">
                                      <p:cBhvr>
                                        <p:cTn id="7" dur="500"/>
                                        <p:tgtEl>
                                          <p:spTgt spid="204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0498">
                                            <p:txEl>
                                              <p:pRg st="1" end="1"/>
                                            </p:txEl>
                                          </p:spTgt>
                                        </p:tgtEl>
                                        <p:attrNameLst>
                                          <p:attrName>style.visibility</p:attrName>
                                        </p:attrNameLst>
                                      </p:cBhvr>
                                      <p:to>
                                        <p:strVal val="visible"/>
                                      </p:to>
                                    </p:set>
                                    <p:animEffect transition="in" filter="strips(downLeft)">
                                      <p:cBhvr>
                                        <p:cTn id="12" dur="500"/>
                                        <p:tgtEl>
                                          <p:spTgt spid="204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0498">
                                            <p:txEl>
                                              <p:pRg st="2" end="2"/>
                                            </p:txEl>
                                          </p:spTgt>
                                        </p:tgtEl>
                                        <p:attrNameLst>
                                          <p:attrName>style.visibility</p:attrName>
                                        </p:attrNameLst>
                                      </p:cBhvr>
                                      <p:to>
                                        <p:strVal val="visible"/>
                                      </p:to>
                                    </p:set>
                                    <p:animEffect transition="in" filter="strips(downLeft)">
                                      <p:cBhvr>
                                        <p:cTn id="17" dur="500"/>
                                        <p:tgtEl>
                                          <p:spTgt spid="204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灯片编号占位符 1"/>
          <p:cNvSpPr>
            <a:spLocks noChangeArrowheads="1"/>
          </p:cNvSpPr>
          <p:nvPr/>
        </p:nvSpPr>
        <p:spPr bwMode="auto">
          <a:xfrm>
            <a:off x="6457950" y="4765792"/>
            <a:ext cx="2057400" cy="273759"/>
          </a:xfrm>
          <a:prstGeom prst="rect">
            <a:avLst/>
          </a:prstGeom>
          <a:noFill/>
          <a:ln w="9525">
            <a:noFill/>
            <a:miter lim="800000"/>
          </a:ln>
        </p:spPr>
        <p:txBody>
          <a:bodyPr anchor="ctr"/>
          <a:lstStyle/>
          <a:p>
            <a:pPr algn="r"/>
            <a:fld id="{52207961-DF5C-4575-811D-3E42925BB58E}" type="slidenum">
              <a:rPr lang="zh-CN" altLang="en-US" sz="1200">
                <a:solidFill>
                  <a:srgbClr val="898989"/>
                </a:solidFill>
              </a:rPr>
            </a:fld>
            <a:endParaRPr lang="zh-CN" altLang="en-US" sz="1200">
              <a:solidFill>
                <a:srgbClr val="898989"/>
              </a:solidFill>
            </a:endParaRPr>
          </a:p>
        </p:txBody>
      </p:sp>
      <p:sp>
        <p:nvSpPr>
          <p:cNvPr id="20484" name="TextBox 3"/>
          <p:cNvSpPr>
            <a:spLocks noChangeArrowheads="1"/>
          </p:cNvSpPr>
          <p:nvPr/>
        </p:nvSpPr>
        <p:spPr bwMode="auto">
          <a:xfrm>
            <a:off x="396876" y="0"/>
            <a:ext cx="2303463" cy="353943"/>
          </a:xfrm>
          <a:prstGeom prst="rect">
            <a:avLst/>
          </a:prstGeom>
          <a:noFill/>
          <a:ln w="9525">
            <a:noFill/>
            <a:miter lim="800000"/>
          </a:ln>
        </p:spPr>
        <p:txBody>
          <a:bodyPr>
            <a:spAutoFit/>
          </a:bodyPr>
          <a:lstStyle/>
          <a:p>
            <a:pPr eaLnBrk="0" hangingPunct="0"/>
            <a:r>
              <a:rPr lang="zh-CN" altLang="en-US" sz="900" b="1" dirty="0">
                <a:solidFill>
                  <a:srgbClr val="FFFFFF"/>
                </a:solidFill>
                <a:latin typeface="黑体" panose="02010609060101010101" pitchFamily="49" charset="-122"/>
                <a:ea typeface="黑体" panose="02010609060101010101" pitchFamily="49" charset="-122"/>
                <a:sym typeface="黑体" panose="02010609060101010101" pitchFamily="49" charset="-122"/>
              </a:rPr>
              <a:t>河 南 省 国 家 税 务 局</a:t>
            </a:r>
            <a:r>
              <a:rPr lang="zh-CN" altLang="en-US" sz="800" b="1" dirty="0">
                <a:solidFill>
                  <a:srgbClr val="FFFFFF"/>
                </a:solidFill>
                <a:latin typeface="Calibri" panose="020F0502020204030204" pitchFamily="34" charset="0"/>
                <a:sym typeface="Calibri" panose="020F0502020204030204" pitchFamily="34" charset="0"/>
              </a:rPr>
              <a:t>                                                                                                                                                                                                 </a:t>
            </a:r>
            <a:r>
              <a:rPr lang="en-US" sz="800" b="1" dirty="0">
                <a:solidFill>
                  <a:srgbClr val="FFFFFF"/>
                </a:solidFill>
                <a:latin typeface="Calibri" panose="020F0502020204030204" pitchFamily="34" charset="0"/>
                <a:sym typeface="Calibri" panose="020F0502020204030204" pitchFamily="34" charset="0"/>
              </a:rPr>
              <a:t>HE </a:t>
            </a:r>
            <a:r>
              <a:rPr lang="en-US" sz="800" b="1" dirty="0" smtClean="0">
                <a:solidFill>
                  <a:srgbClr val="FFFFFF"/>
                </a:solidFill>
                <a:latin typeface="Calibri" panose="020F0502020204030204" pitchFamily="34" charset="0"/>
                <a:sym typeface="Calibri" panose="020F0502020204030204" pitchFamily="34" charset="0"/>
              </a:rPr>
              <a:t>NN </a:t>
            </a:r>
            <a:r>
              <a:rPr lang="en-US" sz="800" b="1" dirty="0">
                <a:solidFill>
                  <a:srgbClr val="FFFFFF"/>
                </a:solidFill>
                <a:latin typeface="Calibri" panose="020F0502020204030204" pitchFamily="34" charset="0"/>
                <a:sym typeface="Calibri" panose="020F0502020204030204" pitchFamily="34" charset="0"/>
              </a:rPr>
              <a:t>PROVINCIAL OFFICE,SAT</a:t>
            </a:r>
            <a:endParaRPr lang="en-US" sz="800" b="1" dirty="0">
              <a:solidFill>
                <a:srgbClr val="FFFFFF"/>
              </a:solidFill>
              <a:latin typeface="Calibri" panose="020F0502020204030204" pitchFamily="34" charset="0"/>
              <a:sym typeface="Calibri" panose="020F0502020204030204" pitchFamily="34" charset="0"/>
            </a:endParaRPr>
          </a:p>
        </p:txBody>
      </p:sp>
      <p:sp>
        <p:nvSpPr>
          <p:cNvPr id="20489" name="TextBox 3"/>
          <p:cNvSpPr>
            <a:spLocks noChangeArrowheads="1"/>
          </p:cNvSpPr>
          <p:nvPr/>
        </p:nvSpPr>
        <p:spPr bwMode="auto">
          <a:xfrm>
            <a:off x="434976" y="9523"/>
            <a:ext cx="2303463" cy="261610"/>
          </a:xfrm>
          <a:prstGeom prst="rect">
            <a:avLst/>
          </a:prstGeom>
          <a:noFill/>
          <a:ln w="9525">
            <a:noFill/>
            <a:miter lim="800000"/>
          </a:ln>
        </p:spPr>
        <p:txBody>
          <a:bodyPr>
            <a:spAutoFit/>
          </a:bodyPr>
          <a:lstStyle/>
          <a:p>
            <a:pPr eaLnBrk="0" hangingPunct="0"/>
            <a:endParaRPr lang="zh-CN" altLang="en-US" sz="1100" b="1">
              <a:solidFill>
                <a:srgbClr val="FFFFFF"/>
              </a:solidFill>
              <a:latin typeface="Calibri" panose="020F0502020204030204" pitchFamily="34" charset="0"/>
              <a:sym typeface="Calibri" panose="020F0502020204030204" pitchFamily="34" charset="0"/>
            </a:endParaRPr>
          </a:p>
        </p:txBody>
      </p:sp>
      <p:sp>
        <p:nvSpPr>
          <p:cNvPr id="20490" name="矩形 11"/>
          <p:cNvSpPr>
            <a:spLocks noChangeArrowheads="1"/>
          </p:cNvSpPr>
          <p:nvPr/>
        </p:nvSpPr>
        <p:spPr bwMode="auto">
          <a:xfrm>
            <a:off x="6137275" y="4864584"/>
            <a:ext cx="300082" cy="369332"/>
          </a:xfrm>
          <a:prstGeom prst="rect">
            <a:avLst/>
          </a:prstGeom>
          <a:noFill/>
          <a:ln w="9525">
            <a:noFill/>
            <a:miter lim="800000"/>
          </a:ln>
        </p:spPr>
        <p:txBody>
          <a:bodyPr wrap="none">
            <a:spAutoFit/>
          </a:bodyPr>
          <a:lstStyle/>
          <a:p>
            <a:r>
              <a:rPr lang="en-US">
                <a:solidFill>
                  <a:srgbClr val="FFFFFF"/>
                </a:solidFill>
                <a:latin typeface="黑体" panose="02010609060101010101" pitchFamily="49" charset="-122"/>
                <a:ea typeface="黑体" panose="02010609060101010101" pitchFamily="49" charset="-122"/>
                <a:sym typeface="黑体" panose="02010609060101010101" pitchFamily="49" charset="-122"/>
              </a:rPr>
              <a:t>*</a:t>
            </a:r>
            <a:endParaRPr lang="en-US">
              <a:solidFill>
                <a:srgbClr val="000000"/>
              </a:solidFill>
              <a:latin typeface="Calibri" panose="020F0502020204030204" pitchFamily="34" charset="0"/>
              <a:sym typeface="宋体" panose="02010600030101010101" pitchFamily="2" charset="-122"/>
            </a:endParaRPr>
          </a:p>
        </p:txBody>
      </p:sp>
      <p:grpSp>
        <p:nvGrpSpPr>
          <p:cNvPr id="2" name="Group 11"/>
          <p:cNvGrpSpPr/>
          <p:nvPr/>
        </p:nvGrpSpPr>
        <p:grpSpPr bwMode="auto">
          <a:xfrm>
            <a:off x="431800" y="1570824"/>
            <a:ext cx="8712200" cy="676066"/>
            <a:chOff x="0" y="0"/>
            <a:chExt cx="8712968" cy="1492250"/>
          </a:xfrm>
        </p:grpSpPr>
        <p:sp>
          <p:nvSpPr>
            <p:cNvPr id="20492" name="MH_Others_1"/>
            <p:cNvSpPr>
              <a:spLocks noChangeArrowheads="1"/>
            </p:cNvSpPr>
            <p:nvPr/>
          </p:nvSpPr>
          <p:spPr bwMode="auto">
            <a:xfrm>
              <a:off x="0" y="0"/>
              <a:ext cx="3516086" cy="1492250"/>
            </a:xfrm>
            <a:prstGeom prst="rect">
              <a:avLst/>
            </a:prstGeom>
            <a:noFill/>
            <a:ln w="9525">
              <a:noFill/>
              <a:miter lim="800000"/>
            </a:ln>
          </p:spPr>
          <p:txBody>
            <a:bodyPr anchor="ctr"/>
            <a:lstStyle/>
            <a:p>
              <a:endParaRPr lang="zh-CN" altLang="en-US" sz="5400">
                <a:solidFill>
                  <a:srgbClr val="BBD6EE"/>
                </a:solidFill>
                <a:latin typeface="Broadway" pitchFamily="82" charset="0"/>
                <a:ea typeface="华文中宋" pitchFamily="2" charset="-122"/>
                <a:sym typeface="Broadway" pitchFamily="82" charset="0"/>
              </a:endParaRPr>
            </a:p>
          </p:txBody>
        </p:sp>
        <p:sp>
          <p:nvSpPr>
            <p:cNvPr id="20493" name="MH_Others_2"/>
            <p:cNvSpPr>
              <a:spLocks noChangeArrowheads="1"/>
            </p:cNvSpPr>
            <p:nvPr/>
          </p:nvSpPr>
          <p:spPr bwMode="auto">
            <a:xfrm>
              <a:off x="865552" y="262465"/>
              <a:ext cx="7847416" cy="636664"/>
            </a:xfrm>
            <a:prstGeom prst="rect">
              <a:avLst/>
            </a:prstGeom>
            <a:noFill/>
            <a:ln w="9525">
              <a:noFill/>
              <a:miter lim="800000"/>
            </a:ln>
          </p:spPr>
          <p:txBody>
            <a:bodyPr anchor="ctr"/>
            <a:lstStyle/>
            <a:p>
              <a:pPr algn="ctr"/>
              <a:endParaRPr lang="zh-CN" altLang="en-US"/>
            </a:p>
          </p:txBody>
        </p:sp>
      </p:grpSp>
      <p:grpSp>
        <p:nvGrpSpPr>
          <p:cNvPr id="3" name="Group 14"/>
          <p:cNvGrpSpPr/>
          <p:nvPr/>
        </p:nvGrpSpPr>
        <p:grpSpPr bwMode="auto">
          <a:xfrm>
            <a:off x="1106170" y="-156"/>
            <a:ext cx="6617335" cy="529664"/>
            <a:chOff x="-833" y="-869"/>
            <a:chExt cx="10421" cy="1114"/>
          </a:xfrm>
        </p:grpSpPr>
        <p:sp>
          <p:nvSpPr>
            <p:cNvPr id="20495" name="MH_Number_1"/>
            <p:cNvSpPr>
              <a:spLocks noChangeArrowheads="1"/>
            </p:cNvSpPr>
            <p:nvPr/>
          </p:nvSpPr>
          <p:spPr bwMode="auto">
            <a:xfrm>
              <a:off x="-833" y="-869"/>
              <a:ext cx="1027" cy="1114"/>
            </a:xfrm>
            <a:prstGeom prst="ellipse">
              <a:avLst/>
            </a:prstGeom>
            <a:solidFill>
              <a:srgbClr val="FF9900"/>
            </a:solidFill>
            <a:ln w="9525">
              <a:noFill/>
              <a:round/>
            </a:ln>
          </p:spPr>
          <p:txBody>
            <a:bodyPr anchor="ctr"/>
            <a:lstStyle/>
            <a:p>
              <a:pPr algn="ctr"/>
              <a:r>
                <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b="1" dirty="0"/>
            </a:p>
          </p:txBody>
        </p:sp>
        <p:sp>
          <p:nvSpPr>
            <p:cNvPr id="20496" name="MH_Entry_1"/>
            <p:cNvSpPr>
              <a:spLocks noChangeArrowheads="1"/>
            </p:cNvSpPr>
            <p:nvPr/>
          </p:nvSpPr>
          <p:spPr bwMode="auto">
            <a:xfrm>
              <a:off x="125" y="-779"/>
              <a:ext cx="9463" cy="945"/>
            </a:xfrm>
            <a:custGeom>
              <a:avLst/>
              <a:gdLst>
                <a:gd name="T0" fmla="*/ 0 w 3954840"/>
                <a:gd name="T1" fmla="*/ 0 h 557348"/>
                <a:gd name="T2" fmla="*/ 3835506 w 3954840"/>
                <a:gd name="T3" fmla="*/ 0 h 557348"/>
                <a:gd name="T4" fmla="*/ 3954840 w 3954840"/>
                <a:gd name="T5" fmla="*/ 92893 h 557348"/>
                <a:gd name="T6" fmla="*/ 3954840 w 3954840"/>
                <a:gd name="T7" fmla="*/ 464455 h 557348"/>
                <a:gd name="T8" fmla="*/ 3835506 w 3954840"/>
                <a:gd name="T9" fmla="*/ 557348 h 557348"/>
                <a:gd name="T10" fmla="*/ 0 w 3954840"/>
                <a:gd name="T11" fmla="*/ 557348 h 557348"/>
                <a:gd name="T12" fmla="*/ 45938 w 3954840"/>
                <a:gd name="T13" fmla="*/ 532414 h 557348"/>
                <a:gd name="T14" fmla="*/ 180850 w 3954840"/>
                <a:gd name="T15" fmla="*/ 278674 h 557348"/>
                <a:gd name="T16" fmla="*/ 45938 w 3954840"/>
                <a:gd name="T17" fmla="*/ 24934 h 5573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54840"/>
                <a:gd name="T28" fmla="*/ 0 h 557348"/>
                <a:gd name="T29" fmla="*/ 3954840 w 3954840"/>
                <a:gd name="T30" fmla="*/ 557348 h 5573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1848C0"/>
            </a:solidFill>
            <a:ln w="9525">
              <a:noFill/>
              <a:miter lim="800000"/>
            </a:ln>
          </p:spPr>
          <p:txBody>
            <a:bodyPr lIns="180000" tIns="36000" rIns="36000" bIns="36000" anchor="ctr"/>
            <a:lstStyle/>
            <a:p>
              <a:pPr algn="just"/>
              <a:r>
                <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400"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b="1"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统一</a:t>
              </a:r>
              <a:r>
                <a:rPr lang="zh-CN" altLang="en-US"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养老保险政策</a:t>
              </a:r>
              <a:endParaRPr lang="zh-CN" altLang="en-US"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endPar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0498" name="文本框 2"/>
          <p:cNvSpPr txBox="1">
            <a:spLocks noChangeArrowheads="1"/>
          </p:cNvSpPr>
          <p:nvPr/>
        </p:nvSpPr>
        <p:spPr bwMode="auto">
          <a:xfrm>
            <a:off x="785786" y="1999452"/>
            <a:ext cx="8358214" cy="1015663"/>
          </a:xfrm>
          <a:prstGeom prst="rect">
            <a:avLst/>
          </a:prstGeom>
          <a:noFill/>
          <a:ln w="9525">
            <a:noFill/>
            <a:miter lim="800000"/>
          </a:ln>
        </p:spPr>
        <p:txBody>
          <a:bodyPr wrap="square">
            <a:spAutoFit/>
          </a:bodyPr>
          <a:lstStyle/>
          <a:p>
            <a:pPr indent="541655">
              <a:lnSpc>
                <a:spcPct val="150000"/>
              </a:lnSpc>
            </a:pPr>
            <a:r>
              <a:rPr lang="zh-CN" altLang="en-US" sz="2000" b="1" dirty="0" smtClean="0">
                <a:solidFill>
                  <a:srgbClr val="FF0000"/>
                </a:solidFill>
                <a:latin typeface="华文楷体" pitchFamily="2" charset="-122"/>
                <a:ea typeface="华文楷体" pitchFamily="2" charset="-122"/>
              </a:rPr>
              <a:t>（</a:t>
            </a:r>
            <a:r>
              <a:rPr lang="zh-CN" altLang="en-US" sz="2000" b="1" dirty="0" smtClean="0">
                <a:solidFill>
                  <a:srgbClr val="FF0000"/>
                </a:solidFill>
                <a:latin typeface="黑体" panose="02010609060101010101" pitchFamily="49" charset="-122"/>
                <a:ea typeface="黑体" panose="02010609060101010101" pitchFamily="49" charset="-122"/>
              </a:rPr>
              <a:t>二）统一单位和个人缴费比例。</a:t>
            </a:r>
            <a:r>
              <a:rPr lang="zh-CN" altLang="en-US" sz="2000" b="1" dirty="0" smtClean="0">
                <a:latin typeface="华文楷体" pitchFamily="2" charset="-122"/>
                <a:ea typeface="华文楷体" pitchFamily="2" charset="-122"/>
              </a:rPr>
              <a:t>参保单位统一按16%的比例缴纳基本养老保险费，职工个人缴费比例为8%。灵活就业人员缴费比例为20%。</a:t>
            </a:r>
            <a:endParaRPr lang="zh-CN" altLang="en-US" sz="2000" b="1" dirty="0">
              <a:latin typeface="华文楷体" pitchFamily="2" charset="-122"/>
              <a:ea typeface="华文楷体" pitchFamily="2" charset="-122"/>
            </a:endParaRPr>
          </a:p>
        </p:txBody>
      </p:sp>
      <p:sp>
        <p:nvSpPr>
          <p:cNvPr id="19" name="Line 6"/>
          <p:cNvSpPr>
            <a:spLocks noChangeShapeType="1"/>
          </p:cNvSpPr>
          <p:nvPr/>
        </p:nvSpPr>
        <p:spPr bwMode="auto">
          <a:xfrm flipV="1">
            <a:off x="0" y="642130"/>
            <a:ext cx="9144000" cy="45719"/>
          </a:xfrm>
          <a:prstGeom prst="line">
            <a:avLst/>
          </a:prstGeom>
          <a:noFill/>
          <a:ln w="25400" cmpd="sng">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prstDash val="solid"/>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 name="矩形 19"/>
          <p:cNvSpPr/>
          <p:nvPr/>
        </p:nvSpPr>
        <p:spPr bwMode="auto">
          <a:xfrm>
            <a:off x="0" y="0"/>
            <a:ext cx="785786" cy="5141913"/>
          </a:xfrm>
          <a:prstGeom prst="rect">
            <a:avLst/>
          </a:prstGeom>
          <a:solidFill>
            <a:srgbClr val="1848C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0498">
                                            <p:txEl>
                                              <p:pRg st="0" end="0"/>
                                            </p:txEl>
                                          </p:spTgt>
                                        </p:tgtEl>
                                        <p:attrNameLst>
                                          <p:attrName>style.visibility</p:attrName>
                                        </p:attrNameLst>
                                      </p:cBhvr>
                                      <p:to>
                                        <p:strVal val="visible"/>
                                      </p:to>
                                    </p:set>
                                    <p:animEffect transition="in" filter="strips(downLeft)">
                                      <p:cBhvr>
                                        <p:cTn id="7" dur="500"/>
                                        <p:tgtEl>
                                          <p:spTgt spid="204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灯片编号占位符 1"/>
          <p:cNvSpPr>
            <a:spLocks noChangeArrowheads="1"/>
          </p:cNvSpPr>
          <p:nvPr/>
        </p:nvSpPr>
        <p:spPr bwMode="auto">
          <a:xfrm>
            <a:off x="6457950" y="4765792"/>
            <a:ext cx="2057400" cy="273759"/>
          </a:xfrm>
          <a:prstGeom prst="rect">
            <a:avLst/>
          </a:prstGeom>
          <a:noFill/>
          <a:ln w="9525">
            <a:noFill/>
            <a:miter lim="800000"/>
          </a:ln>
        </p:spPr>
        <p:txBody>
          <a:bodyPr anchor="ctr"/>
          <a:lstStyle/>
          <a:p>
            <a:pPr algn="r"/>
            <a:fld id="{9E5A4E2E-8CBE-44EB-BBD3-3D6F36284D9E}" type="slidenum">
              <a:rPr lang="zh-CN" altLang="en-US" sz="1200">
                <a:solidFill>
                  <a:srgbClr val="898989"/>
                </a:solidFill>
                <a:latin typeface="Calibri" panose="020F0502020204030204" pitchFamily="34" charset="0"/>
              </a:rPr>
            </a:fld>
            <a:endParaRPr lang="zh-CN" altLang="en-US" sz="1200">
              <a:solidFill>
                <a:srgbClr val="898989"/>
              </a:solidFill>
              <a:latin typeface="Calibri" panose="020F0502020204030204" pitchFamily="34" charset="0"/>
            </a:endParaRPr>
          </a:p>
        </p:txBody>
      </p:sp>
      <p:sp>
        <p:nvSpPr>
          <p:cNvPr id="22532" name="TextBox 3"/>
          <p:cNvSpPr>
            <a:spLocks noChangeArrowheads="1"/>
          </p:cNvSpPr>
          <p:nvPr/>
        </p:nvSpPr>
        <p:spPr bwMode="auto">
          <a:xfrm>
            <a:off x="396876" y="0"/>
            <a:ext cx="2303463" cy="353943"/>
          </a:xfrm>
          <a:prstGeom prst="rect">
            <a:avLst/>
          </a:prstGeom>
          <a:noFill/>
          <a:ln w="9525">
            <a:noFill/>
            <a:miter lim="800000"/>
          </a:ln>
        </p:spPr>
        <p:txBody>
          <a:bodyPr>
            <a:spAutoFit/>
          </a:bodyPr>
          <a:lstStyle/>
          <a:p>
            <a:pPr eaLnBrk="0" hangingPunct="0"/>
            <a:r>
              <a:rPr lang="zh-CN" altLang="en-US" sz="900" b="1" dirty="0" smtClean="0">
                <a:solidFill>
                  <a:srgbClr val="FFFFFF"/>
                </a:solidFill>
                <a:latin typeface="黑体" panose="02010609060101010101" pitchFamily="49" charset="-122"/>
                <a:ea typeface="黑体" panose="02010609060101010101" pitchFamily="49" charset="-122"/>
                <a:sym typeface="黑体" panose="02010609060101010101" pitchFamily="49" charset="-122"/>
              </a:rPr>
              <a:t> </a:t>
            </a:r>
            <a:r>
              <a:rPr lang="zh-CN" altLang="en-US" sz="900" b="1" dirty="0">
                <a:solidFill>
                  <a:srgbClr val="FFFFFF"/>
                </a:solidFill>
                <a:latin typeface="黑体" panose="02010609060101010101" pitchFamily="49" charset="-122"/>
                <a:ea typeface="黑体" panose="02010609060101010101" pitchFamily="49" charset="-122"/>
                <a:sym typeface="黑体" panose="02010609060101010101" pitchFamily="49" charset="-122"/>
              </a:rPr>
              <a:t>南 </a:t>
            </a:r>
            <a:r>
              <a:rPr lang="zh-CN" altLang="en-US" sz="900" b="1" dirty="0" smtClean="0">
                <a:solidFill>
                  <a:srgbClr val="FFFFFF"/>
                </a:solidFill>
                <a:latin typeface="黑体" panose="02010609060101010101" pitchFamily="49" charset="-122"/>
                <a:ea typeface="黑体" panose="02010609060101010101" pitchFamily="49" charset="-122"/>
                <a:sym typeface="黑体" panose="02010609060101010101" pitchFamily="49" charset="-122"/>
              </a:rPr>
              <a:t> </a:t>
            </a:r>
            <a:r>
              <a:rPr lang="zh-CN" altLang="en-US" sz="900" b="1" dirty="0">
                <a:solidFill>
                  <a:srgbClr val="FFFFFF"/>
                </a:solidFill>
                <a:latin typeface="黑体" panose="02010609060101010101" pitchFamily="49" charset="-122"/>
                <a:ea typeface="黑体" panose="02010609060101010101" pitchFamily="49" charset="-122"/>
                <a:sym typeface="黑体" panose="02010609060101010101" pitchFamily="49" charset="-122"/>
              </a:rPr>
              <a:t>国 家 税 务 局</a:t>
            </a:r>
            <a:r>
              <a:rPr lang="zh-CN" altLang="en-US" sz="800" b="1" dirty="0">
                <a:solidFill>
                  <a:srgbClr val="FFFFFF"/>
                </a:solidFill>
                <a:latin typeface="Calibri" panose="020F0502020204030204" pitchFamily="34" charset="0"/>
                <a:sym typeface="Calibri" panose="020F0502020204030204" pitchFamily="34" charset="0"/>
              </a:rPr>
              <a:t>                                                                                                                                                                                                 </a:t>
            </a:r>
            <a:r>
              <a:rPr lang="en-US" sz="800" b="1" dirty="0">
                <a:solidFill>
                  <a:srgbClr val="FFFFFF"/>
                </a:solidFill>
                <a:latin typeface="Calibri" panose="020F0502020204030204" pitchFamily="34" charset="0"/>
                <a:sym typeface="Calibri" panose="020F0502020204030204" pitchFamily="34" charset="0"/>
              </a:rPr>
              <a:t>HE NAN PROVINCIAL OFFICE,SAT</a:t>
            </a:r>
            <a:endParaRPr lang="en-US" sz="800" b="1" dirty="0">
              <a:solidFill>
                <a:srgbClr val="FFFFFF"/>
              </a:solidFill>
              <a:latin typeface="Calibri" panose="020F0502020204030204" pitchFamily="34" charset="0"/>
              <a:sym typeface="Calibri" panose="020F0502020204030204" pitchFamily="34" charset="0"/>
            </a:endParaRPr>
          </a:p>
        </p:txBody>
      </p:sp>
      <p:sp>
        <p:nvSpPr>
          <p:cNvPr id="22537" name="TextBox 3"/>
          <p:cNvSpPr>
            <a:spLocks noChangeArrowheads="1"/>
          </p:cNvSpPr>
          <p:nvPr/>
        </p:nvSpPr>
        <p:spPr bwMode="auto">
          <a:xfrm>
            <a:off x="434976" y="9523"/>
            <a:ext cx="2303463" cy="261610"/>
          </a:xfrm>
          <a:prstGeom prst="rect">
            <a:avLst/>
          </a:prstGeom>
          <a:noFill/>
          <a:ln w="9525">
            <a:noFill/>
            <a:miter lim="800000"/>
          </a:ln>
        </p:spPr>
        <p:txBody>
          <a:bodyPr>
            <a:spAutoFit/>
          </a:bodyPr>
          <a:lstStyle/>
          <a:p>
            <a:pPr eaLnBrk="0" hangingPunct="0"/>
            <a:endParaRPr lang="zh-CN" altLang="en-US" sz="1100" b="1">
              <a:solidFill>
                <a:srgbClr val="FFFFFF"/>
              </a:solidFill>
              <a:latin typeface="Calibri" panose="020F0502020204030204" pitchFamily="34" charset="0"/>
              <a:sym typeface="Calibri" panose="020F0502020204030204" pitchFamily="34" charset="0"/>
            </a:endParaRPr>
          </a:p>
        </p:txBody>
      </p:sp>
      <p:sp>
        <p:nvSpPr>
          <p:cNvPr id="22538" name="矩形 11"/>
          <p:cNvSpPr>
            <a:spLocks noChangeArrowheads="1"/>
          </p:cNvSpPr>
          <p:nvPr/>
        </p:nvSpPr>
        <p:spPr bwMode="auto">
          <a:xfrm>
            <a:off x="6137275" y="4864584"/>
            <a:ext cx="300082" cy="369332"/>
          </a:xfrm>
          <a:prstGeom prst="rect">
            <a:avLst/>
          </a:prstGeom>
          <a:noFill/>
          <a:ln w="9525">
            <a:noFill/>
            <a:miter lim="800000"/>
          </a:ln>
        </p:spPr>
        <p:txBody>
          <a:bodyPr wrap="none">
            <a:spAutoFit/>
          </a:bodyPr>
          <a:lstStyle/>
          <a:p>
            <a:r>
              <a:rPr lang="en-US">
                <a:solidFill>
                  <a:srgbClr val="FFFFFF"/>
                </a:solidFill>
                <a:latin typeface="黑体" panose="02010609060101010101" pitchFamily="49" charset="-122"/>
                <a:ea typeface="黑体" panose="02010609060101010101" pitchFamily="49" charset="-122"/>
                <a:sym typeface="黑体" panose="02010609060101010101" pitchFamily="49" charset="-122"/>
              </a:rPr>
              <a:t>*</a:t>
            </a:r>
            <a:endParaRPr lang="en-US">
              <a:solidFill>
                <a:srgbClr val="000000"/>
              </a:solidFill>
              <a:latin typeface="Calibri" panose="020F0502020204030204" pitchFamily="34" charset="0"/>
              <a:sym typeface="宋体" panose="02010600030101010101" pitchFamily="2" charset="-122"/>
            </a:endParaRPr>
          </a:p>
        </p:txBody>
      </p:sp>
      <p:grpSp>
        <p:nvGrpSpPr>
          <p:cNvPr id="2" name="Group 11"/>
          <p:cNvGrpSpPr/>
          <p:nvPr/>
        </p:nvGrpSpPr>
        <p:grpSpPr bwMode="auto">
          <a:xfrm>
            <a:off x="203200" y="413020"/>
            <a:ext cx="8712200" cy="676066"/>
            <a:chOff x="0" y="0"/>
            <a:chExt cx="8712968" cy="1492250"/>
          </a:xfrm>
        </p:grpSpPr>
        <p:sp>
          <p:nvSpPr>
            <p:cNvPr id="22540" name="MH_Others_1"/>
            <p:cNvSpPr>
              <a:spLocks noChangeArrowheads="1"/>
            </p:cNvSpPr>
            <p:nvPr/>
          </p:nvSpPr>
          <p:spPr bwMode="auto">
            <a:xfrm>
              <a:off x="0" y="0"/>
              <a:ext cx="3516086" cy="1492250"/>
            </a:xfrm>
            <a:prstGeom prst="rect">
              <a:avLst/>
            </a:prstGeom>
            <a:noFill/>
            <a:ln w="9525">
              <a:noFill/>
              <a:miter lim="800000"/>
            </a:ln>
          </p:spPr>
          <p:txBody>
            <a:bodyPr anchor="ctr"/>
            <a:lstStyle/>
            <a:p>
              <a:endParaRPr lang="zh-CN" altLang="en-US" sz="5400">
                <a:solidFill>
                  <a:srgbClr val="BBD6EE"/>
                </a:solidFill>
                <a:latin typeface="Broadway" pitchFamily="82" charset="0"/>
                <a:ea typeface="华文中宋" pitchFamily="2" charset="-122"/>
                <a:sym typeface="Broadway" pitchFamily="82" charset="0"/>
              </a:endParaRPr>
            </a:p>
          </p:txBody>
        </p:sp>
        <p:sp>
          <p:nvSpPr>
            <p:cNvPr id="22541" name="MH_Others_2"/>
            <p:cNvSpPr>
              <a:spLocks noChangeArrowheads="1"/>
            </p:cNvSpPr>
            <p:nvPr/>
          </p:nvSpPr>
          <p:spPr bwMode="auto">
            <a:xfrm>
              <a:off x="865552" y="262465"/>
              <a:ext cx="7847416" cy="636664"/>
            </a:xfrm>
            <a:prstGeom prst="rect">
              <a:avLst/>
            </a:prstGeom>
            <a:noFill/>
            <a:ln w="9525">
              <a:noFill/>
              <a:miter lim="800000"/>
            </a:ln>
          </p:spPr>
          <p:txBody>
            <a:bodyPr anchor="ctr"/>
            <a:lstStyle/>
            <a:p>
              <a:pPr algn="ctr"/>
              <a:endParaRPr lang="zh-CN" altLang="en-US">
                <a:latin typeface="Calibri" panose="020F0502020204030204" pitchFamily="34" charset="0"/>
              </a:endParaRPr>
            </a:p>
          </p:txBody>
        </p:sp>
      </p:grpSp>
      <p:grpSp>
        <p:nvGrpSpPr>
          <p:cNvPr id="3" name="Group 14"/>
          <p:cNvGrpSpPr/>
          <p:nvPr/>
        </p:nvGrpSpPr>
        <p:grpSpPr bwMode="auto">
          <a:xfrm>
            <a:off x="1635125" y="-156"/>
            <a:ext cx="6617335" cy="529664"/>
            <a:chOff x="0" y="-869"/>
            <a:chExt cx="10421" cy="1114"/>
          </a:xfrm>
        </p:grpSpPr>
        <p:sp>
          <p:nvSpPr>
            <p:cNvPr id="22543" name="MH_Number_1"/>
            <p:cNvSpPr>
              <a:spLocks noChangeArrowheads="1"/>
            </p:cNvSpPr>
            <p:nvPr/>
          </p:nvSpPr>
          <p:spPr bwMode="auto">
            <a:xfrm>
              <a:off x="0" y="-869"/>
              <a:ext cx="1027" cy="1114"/>
            </a:xfrm>
            <a:prstGeom prst="ellipse">
              <a:avLst/>
            </a:prstGeom>
            <a:solidFill>
              <a:srgbClr val="FF9900"/>
            </a:solidFill>
            <a:ln w="9525">
              <a:noFill/>
              <a:round/>
            </a:ln>
          </p:spPr>
          <p:txBody>
            <a:bodyPr anchor="ctr"/>
            <a:lstStyle/>
            <a:p>
              <a:pPr algn="ctr"/>
              <a:r>
                <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b="1" dirty="0">
                <a:latin typeface="Calibri" panose="020F0502020204030204" pitchFamily="34" charset="0"/>
              </a:endParaRPr>
            </a:p>
          </p:txBody>
        </p:sp>
        <p:sp>
          <p:nvSpPr>
            <p:cNvPr id="22544" name="MH_Entry_1"/>
            <p:cNvSpPr>
              <a:spLocks noChangeArrowheads="1"/>
            </p:cNvSpPr>
            <p:nvPr/>
          </p:nvSpPr>
          <p:spPr bwMode="auto">
            <a:xfrm>
              <a:off x="958" y="-779"/>
              <a:ext cx="9463" cy="945"/>
            </a:xfrm>
            <a:custGeom>
              <a:avLst/>
              <a:gdLst>
                <a:gd name="T0" fmla="*/ 0 w 3954840"/>
                <a:gd name="T1" fmla="*/ 0 h 557348"/>
                <a:gd name="T2" fmla="*/ 3835506 w 3954840"/>
                <a:gd name="T3" fmla="*/ 0 h 557348"/>
                <a:gd name="T4" fmla="*/ 3954840 w 3954840"/>
                <a:gd name="T5" fmla="*/ 92893 h 557348"/>
                <a:gd name="T6" fmla="*/ 3954840 w 3954840"/>
                <a:gd name="T7" fmla="*/ 464455 h 557348"/>
                <a:gd name="T8" fmla="*/ 3835506 w 3954840"/>
                <a:gd name="T9" fmla="*/ 557348 h 557348"/>
                <a:gd name="T10" fmla="*/ 0 w 3954840"/>
                <a:gd name="T11" fmla="*/ 557348 h 557348"/>
                <a:gd name="T12" fmla="*/ 45938 w 3954840"/>
                <a:gd name="T13" fmla="*/ 532414 h 557348"/>
                <a:gd name="T14" fmla="*/ 180850 w 3954840"/>
                <a:gd name="T15" fmla="*/ 278674 h 557348"/>
                <a:gd name="T16" fmla="*/ 45938 w 3954840"/>
                <a:gd name="T17" fmla="*/ 24934 h 5573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54840"/>
                <a:gd name="T28" fmla="*/ 0 h 557348"/>
                <a:gd name="T29" fmla="*/ 3954840 w 3954840"/>
                <a:gd name="T30" fmla="*/ 557348 h 5573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1848C0"/>
            </a:solidFill>
            <a:ln w="9525">
              <a:noFill/>
              <a:miter lim="800000"/>
            </a:ln>
          </p:spPr>
          <p:txBody>
            <a:bodyPr lIns="180000" tIns="36000" rIns="36000" bIns="36000" anchor="ctr"/>
            <a:lstStyle/>
            <a:p>
              <a:pPr algn="just"/>
              <a:r>
                <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统一养老保险政策</a:t>
              </a:r>
              <a:endPar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endPar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2546" name="文本框 2"/>
          <p:cNvSpPr txBox="1">
            <a:spLocks noChangeArrowheads="1"/>
          </p:cNvSpPr>
          <p:nvPr/>
        </p:nvSpPr>
        <p:spPr bwMode="auto">
          <a:xfrm>
            <a:off x="1000100" y="642130"/>
            <a:ext cx="8001056" cy="4662815"/>
          </a:xfrm>
          <a:prstGeom prst="rect">
            <a:avLst/>
          </a:prstGeom>
          <a:noFill/>
          <a:ln w="9525">
            <a:noFill/>
            <a:miter lim="800000"/>
          </a:ln>
        </p:spPr>
        <p:txBody>
          <a:bodyPr wrap="square">
            <a:spAutoFit/>
          </a:bodyPr>
          <a:lstStyle/>
          <a:p>
            <a:pPr>
              <a:lnSpc>
                <a:spcPct val="150000"/>
              </a:lnSpc>
            </a:pPr>
            <a:r>
              <a:rPr lang="en-US" dirty="0">
                <a:latin typeface="Calibri" panose="020F0502020204030204" pitchFamily="34" charset="0"/>
              </a:rPr>
              <a:t>    </a:t>
            </a:r>
            <a:r>
              <a:rPr lang="en-US" b="1" dirty="0">
                <a:latin typeface="Calibri" panose="020F0502020204030204" pitchFamily="34" charset="0"/>
              </a:rPr>
              <a:t> </a:t>
            </a:r>
            <a:endParaRPr lang="en-US" b="1" dirty="0" smtClean="0">
              <a:latin typeface="Calibri" panose="020F0502020204030204" pitchFamily="34" charset="0"/>
            </a:endParaRPr>
          </a:p>
          <a:p>
            <a:pPr indent="541655">
              <a:lnSpc>
                <a:spcPct val="150000"/>
              </a:lnSpc>
            </a:pPr>
            <a:r>
              <a:rPr lang="en-US" sz="2000" b="1" dirty="0" smtClean="0">
                <a:solidFill>
                  <a:srgbClr val="FF0000"/>
                </a:solidFill>
                <a:latin typeface="黑体" panose="02010609060101010101" pitchFamily="49" charset="-122"/>
                <a:ea typeface="黑体" panose="02010609060101010101" pitchFamily="49" charset="-122"/>
              </a:rPr>
              <a:t>（</a:t>
            </a:r>
            <a:r>
              <a:rPr lang="en-US" sz="2000" b="1" dirty="0" err="1">
                <a:solidFill>
                  <a:srgbClr val="FF0000"/>
                </a:solidFill>
                <a:latin typeface="黑体" panose="02010609060101010101" pitchFamily="49" charset="-122"/>
                <a:ea typeface="黑体" panose="02010609060101010101" pitchFamily="49" charset="-122"/>
              </a:rPr>
              <a:t>三）统一缴费政策</a:t>
            </a:r>
            <a:r>
              <a:rPr lang="en-US" sz="2000" b="1" dirty="0">
                <a:solidFill>
                  <a:srgbClr val="FF0000"/>
                </a:solidFill>
                <a:latin typeface="黑体" panose="02010609060101010101" pitchFamily="49" charset="-122"/>
                <a:ea typeface="黑体" panose="02010609060101010101" pitchFamily="49" charset="-122"/>
              </a:rPr>
              <a:t>。</a:t>
            </a:r>
            <a:r>
              <a:rPr lang="en-US" sz="2000" b="1" dirty="0" err="1">
                <a:latin typeface="华文楷体" pitchFamily="2" charset="-122"/>
                <a:ea typeface="华文楷体" pitchFamily="2" charset="-122"/>
              </a:rPr>
              <a:t>参保单位以全部职工缴费工资基数之和作为单位缴费工资基数</a:t>
            </a:r>
            <a:r>
              <a:rPr lang="en-US" sz="2000" b="1" dirty="0">
                <a:latin typeface="华文楷体" pitchFamily="2" charset="-122"/>
                <a:ea typeface="华文楷体" pitchFamily="2" charset="-122"/>
              </a:rPr>
              <a:t>。</a:t>
            </a:r>
            <a:r>
              <a:rPr lang="en-US" sz="2000" b="1" dirty="0" err="1">
                <a:latin typeface="华文楷体" pitchFamily="2" charset="-122"/>
                <a:ea typeface="华文楷体" pitchFamily="2" charset="-122"/>
              </a:rPr>
              <a:t>企业职工以本人上一年度月平均工资作为个人缴纳基本养老保险费的基数</a:t>
            </a:r>
            <a:r>
              <a:rPr lang="en-US" sz="2000" b="1" dirty="0">
                <a:latin typeface="华文楷体" pitchFamily="2" charset="-122"/>
                <a:ea typeface="华文楷体" pitchFamily="2" charset="-122"/>
              </a:rPr>
              <a:t>(</a:t>
            </a:r>
            <a:r>
              <a:rPr lang="en-US" sz="2000" b="1" dirty="0" err="1">
                <a:latin typeface="华文楷体" pitchFamily="2" charset="-122"/>
                <a:ea typeface="华文楷体" pitchFamily="2" charset="-122"/>
              </a:rPr>
              <a:t>以下简称缴费工资基数</a:t>
            </a:r>
            <a:r>
              <a:rPr lang="en-US" sz="2000" b="1" dirty="0">
                <a:latin typeface="华文楷体" pitchFamily="2" charset="-122"/>
                <a:ea typeface="华文楷体" pitchFamily="2" charset="-122"/>
              </a:rPr>
              <a:t>)。</a:t>
            </a:r>
            <a:r>
              <a:rPr lang="en-US" sz="2000" b="1" dirty="0" err="1">
                <a:latin typeface="华文楷体" pitchFamily="2" charset="-122"/>
                <a:ea typeface="华文楷体" pitchFamily="2" charset="-122"/>
              </a:rPr>
              <a:t>机关事业单位职工以本人上一年度月平均工资（按国家和省规定纳入缴费基数项目的工资）作为个人缴费工资基数</a:t>
            </a:r>
            <a:r>
              <a:rPr lang="en-US" sz="2000" b="1" dirty="0">
                <a:latin typeface="华文楷体" pitchFamily="2" charset="-122"/>
                <a:ea typeface="华文楷体" pitchFamily="2" charset="-122"/>
              </a:rPr>
              <a:t>。职工月平均工资低于全省全口径城镇单位就业人员平均工资60%的，按60%计算缴费工资基数；超过全省全口径城镇单位就业人员平均工资300%的部分，不计入缴费工资基数。</a:t>
            </a:r>
            <a:endParaRPr lang="en-US" sz="2000" b="1" dirty="0">
              <a:latin typeface="华文楷体" pitchFamily="2" charset="-122"/>
              <a:ea typeface="华文楷体" pitchFamily="2" charset="-122"/>
            </a:endParaRPr>
          </a:p>
          <a:p>
            <a:pPr>
              <a:lnSpc>
                <a:spcPct val="150000"/>
              </a:lnSpc>
            </a:pPr>
            <a:r>
              <a:rPr lang="en-US" sz="2000" dirty="0">
                <a:latin typeface="华文楷体" pitchFamily="2" charset="-122"/>
                <a:ea typeface="华文楷体" pitchFamily="2" charset="-122"/>
              </a:rPr>
              <a:t>    </a:t>
            </a:r>
            <a:endParaRPr lang="en-US" sz="2000" dirty="0">
              <a:latin typeface="华文楷体" pitchFamily="2" charset="-122"/>
              <a:ea typeface="华文楷体" pitchFamily="2" charset="-122"/>
            </a:endParaRPr>
          </a:p>
          <a:p>
            <a:pPr>
              <a:lnSpc>
                <a:spcPct val="150000"/>
              </a:lnSpc>
            </a:pPr>
            <a:r>
              <a:rPr lang="en-US" dirty="0">
                <a:latin typeface="Calibri" panose="020F0502020204030204" pitchFamily="34" charset="0"/>
              </a:rPr>
              <a:t> </a:t>
            </a:r>
            <a:endParaRPr lang="zh-CN" altLang="en-US" sz="2000" dirty="0">
              <a:latin typeface="Calibri" panose="020F0502020204030204" pitchFamily="34" charset="0"/>
            </a:endParaRPr>
          </a:p>
        </p:txBody>
      </p:sp>
      <p:sp>
        <p:nvSpPr>
          <p:cNvPr id="19" name="Line 6"/>
          <p:cNvSpPr>
            <a:spLocks noChangeShapeType="1"/>
          </p:cNvSpPr>
          <p:nvPr/>
        </p:nvSpPr>
        <p:spPr bwMode="auto">
          <a:xfrm flipV="1">
            <a:off x="0" y="642130"/>
            <a:ext cx="9144000" cy="45719"/>
          </a:xfrm>
          <a:prstGeom prst="line">
            <a:avLst/>
          </a:prstGeom>
          <a:noFill/>
          <a:ln w="25400" cmpd="sng">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prstDash val="solid"/>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 name="矩形 19"/>
          <p:cNvSpPr/>
          <p:nvPr/>
        </p:nvSpPr>
        <p:spPr bwMode="auto">
          <a:xfrm>
            <a:off x="0" y="0"/>
            <a:ext cx="785786" cy="5141913"/>
          </a:xfrm>
          <a:prstGeom prst="rect">
            <a:avLst/>
          </a:prstGeom>
          <a:solidFill>
            <a:srgbClr val="1848C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2546">
                                            <p:txEl>
                                              <p:pRg st="0" end="0"/>
                                            </p:txEl>
                                          </p:spTgt>
                                        </p:tgtEl>
                                        <p:attrNameLst>
                                          <p:attrName>style.visibility</p:attrName>
                                        </p:attrNameLst>
                                      </p:cBhvr>
                                      <p:to>
                                        <p:strVal val="visible"/>
                                      </p:to>
                                    </p:set>
                                    <p:animEffect transition="in" filter="strips(downLeft)">
                                      <p:cBhvr>
                                        <p:cTn id="7" dur="500"/>
                                        <p:tgtEl>
                                          <p:spTgt spid="225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2546">
                                            <p:txEl>
                                              <p:pRg st="1" end="1"/>
                                            </p:txEl>
                                          </p:spTgt>
                                        </p:tgtEl>
                                        <p:attrNameLst>
                                          <p:attrName>style.visibility</p:attrName>
                                        </p:attrNameLst>
                                      </p:cBhvr>
                                      <p:to>
                                        <p:strVal val="visible"/>
                                      </p:to>
                                    </p:set>
                                    <p:animEffect transition="in" filter="strips(downLeft)">
                                      <p:cBhvr>
                                        <p:cTn id="12" dur="500"/>
                                        <p:tgtEl>
                                          <p:spTgt spid="225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2546">
                                            <p:txEl>
                                              <p:pRg st="3" end="3"/>
                                            </p:txEl>
                                          </p:spTgt>
                                        </p:tgtEl>
                                        <p:attrNameLst>
                                          <p:attrName>style.visibility</p:attrName>
                                        </p:attrNameLst>
                                      </p:cBhvr>
                                      <p:to>
                                        <p:strVal val="visible"/>
                                      </p:to>
                                    </p:set>
                                    <p:animEffect transition="in" filter="strips(downLeft)">
                                      <p:cBhvr>
                                        <p:cTn id="17" dur="500"/>
                                        <p:tgtEl>
                                          <p:spTgt spid="225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灯片编号占位符 1"/>
          <p:cNvSpPr>
            <a:spLocks noChangeArrowheads="1"/>
          </p:cNvSpPr>
          <p:nvPr/>
        </p:nvSpPr>
        <p:spPr bwMode="auto">
          <a:xfrm>
            <a:off x="6457950" y="4765792"/>
            <a:ext cx="2057400" cy="273759"/>
          </a:xfrm>
          <a:prstGeom prst="rect">
            <a:avLst/>
          </a:prstGeom>
          <a:noFill/>
          <a:ln w="9525">
            <a:noFill/>
            <a:miter lim="800000"/>
          </a:ln>
        </p:spPr>
        <p:txBody>
          <a:bodyPr anchor="ctr"/>
          <a:lstStyle/>
          <a:p>
            <a:pPr algn="r"/>
            <a:fld id="{9E5A4E2E-8CBE-44EB-BBD3-3D6F36284D9E}" type="slidenum">
              <a:rPr lang="zh-CN" altLang="en-US" sz="1200">
                <a:solidFill>
                  <a:srgbClr val="898989"/>
                </a:solidFill>
                <a:latin typeface="Calibri" panose="020F0502020204030204" pitchFamily="34" charset="0"/>
              </a:rPr>
            </a:fld>
            <a:endParaRPr lang="zh-CN" altLang="en-US" sz="1200">
              <a:solidFill>
                <a:srgbClr val="898989"/>
              </a:solidFill>
              <a:latin typeface="Calibri" panose="020F0502020204030204" pitchFamily="34" charset="0"/>
            </a:endParaRPr>
          </a:p>
        </p:txBody>
      </p:sp>
      <p:sp>
        <p:nvSpPr>
          <p:cNvPr id="22532" name="TextBox 3"/>
          <p:cNvSpPr>
            <a:spLocks noChangeArrowheads="1"/>
          </p:cNvSpPr>
          <p:nvPr/>
        </p:nvSpPr>
        <p:spPr bwMode="auto">
          <a:xfrm>
            <a:off x="396876" y="0"/>
            <a:ext cx="2303463" cy="353943"/>
          </a:xfrm>
          <a:prstGeom prst="rect">
            <a:avLst/>
          </a:prstGeom>
          <a:noFill/>
          <a:ln w="9525">
            <a:noFill/>
            <a:miter lim="800000"/>
          </a:ln>
        </p:spPr>
        <p:txBody>
          <a:bodyPr>
            <a:spAutoFit/>
          </a:bodyPr>
          <a:lstStyle/>
          <a:p>
            <a:pPr eaLnBrk="0" hangingPunct="0"/>
            <a:r>
              <a:rPr lang="zh-CN" altLang="en-US" sz="900" b="1" dirty="0" smtClean="0">
                <a:solidFill>
                  <a:srgbClr val="FFFFFF"/>
                </a:solidFill>
                <a:latin typeface="黑体" panose="02010609060101010101" pitchFamily="49" charset="-122"/>
                <a:ea typeface="黑体" panose="02010609060101010101" pitchFamily="49" charset="-122"/>
                <a:sym typeface="黑体" panose="02010609060101010101" pitchFamily="49" charset="-122"/>
              </a:rPr>
              <a:t> </a:t>
            </a:r>
            <a:r>
              <a:rPr lang="zh-CN" altLang="en-US" sz="900" b="1" dirty="0">
                <a:solidFill>
                  <a:srgbClr val="FFFFFF"/>
                </a:solidFill>
                <a:latin typeface="黑体" panose="02010609060101010101" pitchFamily="49" charset="-122"/>
                <a:ea typeface="黑体" panose="02010609060101010101" pitchFamily="49" charset="-122"/>
                <a:sym typeface="黑体" panose="02010609060101010101" pitchFamily="49" charset="-122"/>
              </a:rPr>
              <a:t>南 </a:t>
            </a:r>
            <a:r>
              <a:rPr lang="zh-CN" altLang="en-US" sz="900" b="1" dirty="0" smtClean="0">
                <a:solidFill>
                  <a:srgbClr val="FFFFFF"/>
                </a:solidFill>
                <a:latin typeface="黑体" panose="02010609060101010101" pitchFamily="49" charset="-122"/>
                <a:ea typeface="黑体" panose="02010609060101010101" pitchFamily="49" charset="-122"/>
                <a:sym typeface="黑体" panose="02010609060101010101" pitchFamily="49" charset="-122"/>
              </a:rPr>
              <a:t> </a:t>
            </a:r>
            <a:r>
              <a:rPr lang="zh-CN" altLang="en-US" sz="900" b="1" dirty="0">
                <a:solidFill>
                  <a:srgbClr val="FFFFFF"/>
                </a:solidFill>
                <a:latin typeface="黑体" panose="02010609060101010101" pitchFamily="49" charset="-122"/>
                <a:ea typeface="黑体" panose="02010609060101010101" pitchFamily="49" charset="-122"/>
                <a:sym typeface="黑体" panose="02010609060101010101" pitchFamily="49" charset="-122"/>
              </a:rPr>
              <a:t>国 家 税 务 局</a:t>
            </a:r>
            <a:r>
              <a:rPr lang="zh-CN" altLang="en-US" sz="800" b="1" dirty="0">
                <a:solidFill>
                  <a:srgbClr val="FFFFFF"/>
                </a:solidFill>
                <a:latin typeface="Calibri" panose="020F0502020204030204" pitchFamily="34" charset="0"/>
                <a:sym typeface="Calibri" panose="020F0502020204030204" pitchFamily="34" charset="0"/>
              </a:rPr>
              <a:t>                                                                                                                                                                                                 </a:t>
            </a:r>
            <a:r>
              <a:rPr lang="en-US" sz="800" b="1" dirty="0">
                <a:solidFill>
                  <a:srgbClr val="FFFFFF"/>
                </a:solidFill>
                <a:latin typeface="Calibri" panose="020F0502020204030204" pitchFamily="34" charset="0"/>
                <a:sym typeface="Calibri" panose="020F0502020204030204" pitchFamily="34" charset="0"/>
              </a:rPr>
              <a:t>HE NAN PROVINCIAL OFFICE,SAT</a:t>
            </a:r>
            <a:endParaRPr lang="en-US" sz="800" b="1" dirty="0">
              <a:solidFill>
                <a:srgbClr val="FFFFFF"/>
              </a:solidFill>
              <a:latin typeface="Calibri" panose="020F0502020204030204" pitchFamily="34" charset="0"/>
              <a:sym typeface="Calibri" panose="020F0502020204030204" pitchFamily="34" charset="0"/>
            </a:endParaRPr>
          </a:p>
        </p:txBody>
      </p:sp>
      <p:sp>
        <p:nvSpPr>
          <p:cNvPr id="22537" name="TextBox 3"/>
          <p:cNvSpPr>
            <a:spLocks noChangeArrowheads="1"/>
          </p:cNvSpPr>
          <p:nvPr/>
        </p:nvSpPr>
        <p:spPr bwMode="auto">
          <a:xfrm>
            <a:off x="434976" y="9523"/>
            <a:ext cx="2303463" cy="261610"/>
          </a:xfrm>
          <a:prstGeom prst="rect">
            <a:avLst/>
          </a:prstGeom>
          <a:noFill/>
          <a:ln w="9525">
            <a:noFill/>
            <a:miter lim="800000"/>
          </a:ln>
        </p:spPr>
        <p:txBody>
          <a:bodyPr>
            <a:spAutoFit/>
          </a:bodyPr>
          <a:lstStyle/>
          <a:p>
            <a:pPr eaLnBrk="0" hangingPunct="0"/>
            <a:endParaRPr lang="zh-CN" altLang="en-US" sz="1100" b="1">
              <a:solidFill>
                <a:srgbClr val="FFFFFF"/>
              </a:solidFill>
              <a:latin typeface="Calibri" panose="020F0502020204030204" pitchFamily="34" charset="0"/>
              <a:sym typeface="Calibri" panose="020F0502020204030204" pitchFamily="34" charset="0"/>
            </a:endParaRPr>
          </a:p>
        </p:txBody>
      </p:sp>
      <p:sp>
        <p:nvSpPr>
          <p:cNvPr id="22538" name="矩形 11"/>
          <p:cNvSpPr>
            <a:spLocks noChangeArrowheads="1"/>
          </p:cNvSpPr>
          <p:nvPr/>
        </p:nvSpPr>
        <p:spPr bwMode="auto">
          <a:xfrm>
            <a:off x="6137275" y="4864584"/>
            <a:ext cx="300082" cy="369332"/>
          </a:xfrm>
          <a:prstGeom prst="rect">
            <a:avLst/>
          </a:prstGeom>
          <a:noFill/>
          <a:ln w="9525">
            <a:noFill/>
            <a:miter lim="800000"/>
          </a:ln>
        </p:spPr>
        <p:txBody>
          <a:bodyPr wrap="none">
            <a:spAutoFit/>
          </a:bodyPr>
          <a:lstStyle/>
          <a:p>
            <a:r>
              <a:rPr lang="en-US">
                <a:solidFill>
                  <a:srgbClr val="FFFFFF"/>
                </a:solidFill>
                <a:latin typeface="黑体" panose="02010609060101010101" pitchFamily="49" charset="-122"/>
                <a:ea typeface="黑体" panose="02010609060101010101" pitchFamily="49" charset="-122"/>
                <a:sym typeface="黑体" panose="02010609060101010101" pitchFamily="49" charset="-122"/>
              </a:rPr>
              <a:t>*</a:t>
            </a:r>
            <a:endParaRPr lang="en-US">
              <a:solidFill>
                <a:srgbClr val="000000"/>
              </a:solidFill>
              <a:latin typeface="Calibri" panose="020F0502020204030204" pitchFamily="34" charset="0"/>
              <a:sym typeface="宋体" panose="02010600030101010101" pitchFamily="2" charset="-122"/>
            </a:endParaRPr>
          </a:p>
        </p:txBody>
      </p:sp>
      <p:grpSp>
        <p:nvGrpSpPr>
          <p:cNvPr id="2" name="Group 11"/>
          <p:cNvGrpSpPr/>
          <p:nvPr/>
        </p:nvGrpSpPr>
        <p:grpSpPr bwMode="auto">
          <a:xfrm>
            <a:off x="203200" y="413020"/>
            <a:ext cx="8712200" cy="676066"/>
            <a:chOff x="0" y="0"/>
            <a:chExt cx="8712968" cy="1492250"/>
          </a:xfrm>
        </p:grpSpPr>
        <p:sp>
          <p:nvSpPr>
            <p:cNvPr id="22540" name="MH_Others_1"/>
            <p:cNvSpPr>
              <a:spLocks noChangeArrowheads="1"/>
            </p:cNvSpPr>
            <p:nvPr/>
          </p:nvSpPr>
          <p:spPr bwMode="auto">
            <a:xfrm>
              <a:off x="0" y="0"/>
              <a:ext cx="3516086" cy="1492250"/>
            </a:xfrm>
            <a:prstGeom prst="rect">
              <a:avLst/>
            </a:prstGeom>
            <a:noFill/>
            <a:ln w="9525">
              <a:noFill/>
              <a:miter lim="800000"/>
            </a:ln>
          </p:spPr>
          <p:txBody>
            <a:bodyPr anchor="ctr"/>
            <a:lstStyle/>
            <a:p>
              <a:endParaRPr lang="zh-CN" altLang="en-US" sz="5400">
                <a:solidFill>
                  <a:srgbClr val="BBD6EE"/>
                </a:solidFill>
                <a:latin typeface="Broadway" pitchFamily="82" charset="0"/>
                <a:ea typeface="华文中宋" pitchFamily="2" charset="-122"/>
                <a:sym typeface="Broadway" pitchFamily="82" charset="0"/>
              </a:endParaRPr>
            </a:p>
          </p:txBody>
        </p:sp>
        <p:sp>
          <p:nvSpPr>
            <p:cNvPr id="22541" name="MH_Others_2"/>
            <p:cNvSpPr>
              <a:spLocks noChangeArrowheads="1"/>
            </p:cNvSpPr>
            <p:nvPr/>
          </p:nvSpPr>
          <p:spPr bwMode="auto">
            <a:xfrm>
              <a:off x="865552" y="262465"/>
              <a:ext cx="7847416" cy="636664"/>
            </a:xfrm>
            <a:prstGeom prst="rect">
              <a:avLst/>
            </a:prstGeom>
            <a:noFill/>
            <a:ln w="9525">
              <a:noFill/>
              <a:miter lim="800000"/>
            </a:ln>
          </p:spPr>
          <p:txBody>
            <a:bodyPr anchor="ctr"/>
            <a:lstStyle/>
            <a:p>
              <a:pPr algn="ctr"/>
              <a:endParaRPr lang="zh-CN" altLang="en-US">
                <a:latin typeface="Calibri" panose="020F0502020204030204" pitchFamily="34" charset="0"/>
              </a:endParaRPr>
            </a:p>
          </p:txBody>
        </p:sp>
      </p:grpSp>
      <p:grpSp>
        <p:nvGrpSpPr>
          <p:cNvPr id="3" name="Group 14"/>
          <p:cNvGrpSpPr/>
          <p:nvPr/>
        </p:nvGrpSpPr>
        <p:grpSpPr bwMode="auto">
          <a:xfrm>
            <a:off x="1635125" y="-156"/>
            <a:ext cx="6617335" cy="529664"/>
            <a:chOff x="0" y="-869"/>
            <a:chExt cx="10421" cy="1114"/>
          </a:xfrm>
        </p:grpSpPr>
        <p:sp>
          <p:nvSpPr>
            <p:cNvPr id="22543" name="MH_Number_1"/>
            <p:cNvSpPr>
              <a:spLocks noChangeArrowheads="1"/>
            </p:cNvSpPr>
            <p:nvPr/>
          </p:nvSpPr>
          <p:spPr bwMode="auto">
            <a:xfrm>
              <a:off x="0" y="-869"/>
              <a:ext cx="1027" cy="1114"/>
            </a:xfrm>
            <a:prstGeom prst="ellipse">
              <a:avLst/>
            </a:prstGeom>
            <a:solidFill>
              <a:srgbClr val="FF9900"/>
            </a:solidFill>
            <a:ln w="9525">
              <a:noFill/>
              <a:round/>
            </a:ln>
          </p:spPr>
          <p:txBody>
            <a:bodyPr anchor="ctr"/>
            <a:lstStyle/>
            <a:p>
              <a:pPr algn="ctr"/>
              <a:r>
                <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b="1" dirty="0">
                <a:latin typeface="Calibri" panose="020F0502020204030204" pitchFamily="34" charset="0"/>
              </a:endParaRPr>
            </a:p>
          </p:txBody>
        </p:sp>
        <p:sp>
          <p:nvSpPr>
            <p:cNvPr id="22544" name="MH_Entry_1"/>
            <p:cNvSpPr>
              <a:spLocks noChangeArrowheads="1"/>
            </p:cNvSpPr>
            <p:nvPr/>
          </p:nvSpPr>
          <p:spPr bwMode="auto">
            <a:xfrm>
              <a:off x="958" y="-779"/>
              <a:ext cx="9463" cy="945"/>
            </a:xfrm>
            <a:custGeom>
              <a:avLst/>
              <a:gdLst>
                <a:gd name="T0" fmla="*/ 0 w 3954840"/>
                <a:gd name="T1" fmla="*/ 0 h 557348"/>
                <a:gd name="T2" fmla="*/ 3835506 w 3954840"/>
                <a:gd name="T3" fmla="*/ 0 h 557348"/>
                <a:gd name="T4" fmla="*/ 3954840 w 3954840"/>
                <a:gd name="T5" fmla="*/ 92893 h 557348"/>
                <a:gd name="T6" fmla="*/ 3954840 w 3954840"/>
                <a:gd name="T7" fmla="*/ 464455 h 557348"/>
                <a:gd name="T8" fmla="*/ 3835506 w 3954840"/>
                <a:gd name="T9" fmla="*/ 557348 h 557348"/>
                <a:gd name="T10" fmla="*/ 0 w 3954840"/>
                <a:gd name="T11" fmla="*/ 557348 h 557348"/>
                <a:gd name="T12" fmla="*/ 45938 w 3954840"/>
                <a:gd name="T13" fmla="*/ 532414 h 557348"/>
                <a:gd name="T14" fmla="*/ 180850 w 3954840"/>
                <a:gd name="T15" fmla="*/ 278674 h 557348"/>
                <a:gd name="T16" fmla="*/ 45938 w 3954840"/>
                <a:gd name="T17" fmla="*/ 24934 h 5573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54840"/>
                <a:gd name="T28" fmla="*/ 0 h 557348"/>
                <a:gd name="T29" fmla="*/ 3954840 w 3954840"/>
                <a:gd name="T30" fmla="*/ 557348 h 5573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1848C0"/>
            </a:solidFill>
            <a:ln w="9525">
              <a:noFill/>
              <a:miter lim="800000"/>
            </a:ln>
          </p:spPr>
          <p:txBody>
            <a:bodyPr lIns="180000" tIns="36000" rIns="36000" bIns="36000" anchor="ctr"/>
            <a:lstStyle/>
            <a:p>
              <a:pPr algn="just"/>
              <a:r>
                <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统一养老保险政策</a:t>
              </a:r>
              <a:endPar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endPar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2546" name="文本框 2"/>
          <p:cNvSpPr txBox="1">
            <a:spLocks noChangeArrowheads="1"/>
          </p:cNvSpPr>
          <p:nvPr/>
        </p:nvSpPr>
        <p:spPr bwMode="auto">
          <a:xfrm>
            <a:off x="928662" y="785006"/>
            <a:ext cx="7858180" cy="3739485"/>
          </a:xfrm>
          <a:prstGeom prst="rect">
            <a:avLst/>
          </a:prstGeom>
          <a:noFill/>
          <a:ln w="9525">
            <a:noFill/>
            <a:miter lim="800000"/>
          </a:ln>
        </p:spPr>
        <p:txBody>
          <a:bodyPr wrap="square">
            <a:spAutoFit/>
          </a:bodyPr>
          <a:lstStyle/>
          <a:p>
            <a:pPr indent="541655">
              <a:lnSpc>
                <a:spcPct val="150000"/>
              </a:lnSpc>
            </a:pPr>
            <a:r>
              <a:rPr lang="en-US" dirty="0">
                <a:latin typeface="Calibri" panose="020F0502020204030204" pitchFamily="34" charset="0"/>
              </a:rPr>
              <a:t>  </a:t>
            </a:r>
            <a:endParaRPr lang="en-US" dirty="0" smtClean="0">
              <a:latin typeface="Calibri" panose="020F0502020204030204" pitchFamily="34" charset="0"/>
            </a:endParaRPr>
          </a:p>
          <a:p>
            <a:pPr indent="541655">
              <a:lnSpc>
                <a:spcPct val="150000"/>
              </a:lnSpc>
            </a:pPr>
            <a:endParaRPr lang="en-US" sz="2000" b="1" dirty="0" smtClean="0">
              <a:latin typeface="Calibri" panose="020F0502020204030204" pitchFamily="34" charset="0"/>
              <a:ea typeface="华文楷体" pitchFamily="2" charset="-122"/>
            </a:endParaRPr>
          </a:p>
          <a:p>
            <a:pPr indent="541655">
              <a:lnSpc>
                <a:spcPct val="150000"/>
              </a:lnSpc>
            </a:pPr>
            <a:r>
              <a:rPr lang="en-US" sz="2000" b="1" dirty="0" smtClean="0">
                <a:solidFill>
                  <a:srgbClr val="FF0000"/>
                </a:solidFill>
                <a:latin typeface="黑体" panose="02010609060101010101" pitchFamily="49" charset="-122"/>
                <a:ea typeface="黑体" panose="02010609060101010101" pitchFamily="49" charset="-122"/>
              </a:rPr>
              <a:t>（</a:t>
            </a:r>
            <a:r>
              <a:rPr lang="en-US" sz="2000" b="1" dirty="0" err="1">
                <a:solidFill>
                  <a:srgbClr val="FF0000"/>
                </a:solidFill>
                <a:latin typeface="黑体" panose="02010609060101010101" pitchFamily="49" charset="-122"/>
                <a:ea typeface="黑体" panose="02010609060101010101" pitchFamily="49" charset="-122"/>
              </a:rPr>
              <a:t>四）统一灵活就业人员缴费工资基数申报办法</a:t>
            </a:r>
            <a:r>
              <a:rPr lang="en-US" sz="2000" b="1" dirty="0">
                <a:latin typeface="华文楷体" pitchFamily="2" charset="-122"/>
                <a:ea typeface="华文楷体" pitchFamily="2" charset="-122"/>
              </a:rPr>
              <a:t>。灵活就业人员参加企业职工基本养老保险，可以在全省全口径城镇单位就业人员平均工资的60%至300%之间，自主选择申报适当的缴费工资基数，并从参保之月起缴纳基本养老保险费，可以选择按月、季、半年或年的缴纳方式缴纳基本养老保险费。</a:t>
            </a:r>
            <a:endParaRPr lang="en-US" sz="2000" b="1" dirty="0">
              <a:latin typeface="华文楷体" pitchFamily="2" charset="-122"/>
              <a:ea typeface="华文楷体" pitchFamily="2" charset="-122"/>
            </a:endParaRPr>
          </a:p>
          <a:p>
            <a:pPr>
              <a:lnSpc>
                <a:spcPct val="150000"/>
              </a:lnSpc>
            </a:pPr>
            <a:r>
              <a:rPr lang="en-US" sz="2000" b="1" dirty="0">
                <a:latin typeface="华文楷体" pitchFamily="2" charset="-122"/>
                <a:ea typeface="华文楷体" pitchFamily="2" charset="-122"/>
              </a:rPr>
              <a:t> </a:t>
            </a:r>
            <a:endParaRPr lang="zh-CN" altLang="en-US" sz="2000" b="1" dirty="0">
              <a:latin typeface="华文楷体" pitchFamily="2" charset="-122"/>
              <a:ea typeface="华文楷体" pitchFamily="2" charset="-122"/>
            </a:endParaRPr>
          </a:p>
        </p:txBody>
      </p:sp>
      <p:sp>
        <p:nvSpPr>
          <p:cNvPr id="19" name="Line 6"/>
          <p:cNvSpPr>
            <a:spLocks noChangeShapeType="1"/>
          </p:cNvSpPr>
          <p:nvPr/>
        </p:nvSpPr>
        <p:spPr bwMode="auto">
          <a:xfrm flipV="1">
            <a:off x="0" y="642130"/>
            <a:ext cx="9144000" cy="45719"/>
          </a:xfrm>
          <a:prstGeom prst="line">
            <a:avLst/>
          </a:prstGeom>
          <a:noFill/>
          <a:ln w="25400" cmpd="sng">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prstDash val="solid"/>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 name="矩形 19"/>
          <p:cNvSpPr/>
          <p:nvPr/>
        </p:nvSpPr>
        <p:spPr bwMode="auto">
          <a:xfrm>
            <a:off x="0" y="0"/>
            <a:ext cx="785786" cy="5141913"/>
          </a:xfrm>
          <a:prstGeom prst="rect">
            <a:avLst/>
          </a:prstGeom>
          <a:solidFill>
            <a:srgbClr val="1848C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2546">
                                            <p:txEl>
                                              <p:pRg st="0" end="0"/>
                                            </p:txEl>
                                          </p:spTgt>
                                        </p:tgtEl>
                                        <p:attrNameLst>
                                          <p:attrName>style.visibility</p:attrName>
                                        </p:attrNameLst>
                                      </p:cBhvr>
                                      <p:to>
                                        <p:strVal val="visible"/>
                                      </p:to>
                                    </p:set>
                                    <p:animEffect transition="in" filter="strips(downLeft)">
                                      <p:cBhvr>
                                        <p:cTn id="7" dur="500"/>
                                        <p:tgtEl>
                                          <p:spTgt spid="225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2546">
                                            <p:txEl>
                                              <p:pRg st="2" end="2"/>
                                            </p:txEl>
                                          </p:spTgt>
                                        </p:tgtEl>
                                        <p:attrNameLst>
                                          <p:attrName>style.visibility</p:attrName>
                                        </p:attrNameLst>
                                      </p:cBhvr>
                                      <p:to>
                                        <p:strVal val="visible"/>
                                      </p:to>
                                    </p:set>
                                    <p:animEffect transition="in" filter="strips(downLeft)">
                                      <p:cBhvr>
                                        <p:cTn id="12" dur="500"/>
                                        <p:tgtEl>
                                          <p:spTgt spid="2254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2546">
                                            <p:txEl>
                                              <p:pRg st="3" end="3"/>
                                            </p:txEl>
                                          </p:spTgt>
                                        </p:tgtEl>
                                        <p:attrNameLst>
                                          <p:attrName>style.visibility</p:attrName>
                                        </p:attrNameLst>
                                      </p:cBhvr>
                                      <p:to>
                                        <p:strVal val="visible"/>
                                      </p:to>
                                    </p:set>
                                    <p:animEffect transition="in" filter="strips(downLeft)">
                                      <p:cBhvr>
                                        <p:cTn id="17" dur="500"/>
                                        <p:tgtEl>
                                          <p:spTgt spid="225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7053" y="1701258"/>
            <a:ext cx="4311021"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3805"/>
            <a:endParaRPr lang="zh-CN" altLang="en-US" sz="1700">
              <a:solidFill>
                <a:srgbClr val="1F497D"/>
              </a:solidFill>
            </a:endParaRPr>
          </a:p>
        </p:txBody>
      </p:sp>
      <p:sp>
        <p:nvSpPr>
          <p:cNvPr id="8" name="矩形 7"/>
          <p:cNvSpPr/>
          <p:nvPr/>
        </p:nvSpPr>
        <p:spPr>
          <a:xfrm>
            <a:off x="4355976" y="1701258"/>
            <a:ext cx="287957"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srgbClr val="1F497D"/>
              </a:solidFill>
            </a:endParaRPr>
          </a:p>
        </p:txBody>
      </p:sp>
      <p:sp>
        <p:nvSpPr>
          <p:cNvPr id="9" name="TextBox 8"/>
          <p:cNvSpPr txBox="1"/>
          <p:nvPr/>
        </p:nvSpPr>
        <p:spPr>
          <a:xfrm>
            <a:off x="2483769" y="1744304"/>
            <a:ext cx="1704313" cy="1569660"/>
          </a:xfrm>
          <a:prstGeom prst="rect">
            <a:avLst/>
          </a:prstGeom>
          <a:noFill/>
        </p:spPr>
        <p:txBody>
          <a:bodyPr wrap="none" rtlCol="0">
            <a:spAutoFit/>
          </a:bodyPr>
          <a:lstStyle/>
          <a:p>
            <a:pPr algn="r" defTabSz="913765"/>
            <a:r>
              <a:rPr lang="en-US" altLang="zh-CN" sz="9600" b="1" dirty="0" smtClean="0">
                <a:solidFill>
                  <a:schemeClr val="bg1"/>
                </a:solidFill>
                <a:latin typeface="微软雅黑" panose="020B0503020204020204" pitchFamily="34" charset="-122"/>
                <a:ea typeface="微软雅黑" panose="020B0503020204020204" pitchFamily="34" charset="-122"/>
              </a:rPr>
              <a:t>04</a:t>
            </a:r>
            <a:endParaRPr lang="zh-CN" altLang="en-US" sz="9600" b="1" dirty="0">
              <a:solidFill>
                <a:schemeClr val="bg1"/>
              </a:solidFill>
              <a:latin typeface="微软雅黑" panose="020B0503020204020204" pitchFamily="34" charset="-122"/>
              <a:ea typeface="微软雅黑" panose="020B0503020204020204" pitchFamily="34" charset="-122"/>
            </a:endParaRPr>
          </a:p>
        </p:txBody>
      </p:sp>
      <p:sp>
        <p:nvSpPr>
          <p:cNvPr id="10" name="文本占位符 3"/>
          <p:cNvSpPr txBox="1"/>
          <p:nvPr/>
        </p:nvSpPr>
        <p:spPr>
          <a:xfrm>
            <a:off x="4788024" y="2285204"/>
            <a:ext cx="4186412" cy="431935"/>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sz="2400" dirty="0" smtClean="0">
                <a:solidFill>
                  <a:schemeClr val="tx1"/>
                </a:solidFill>
                <a:latin typeface="微软雅黑" panose="020B0503020204020204" pitchFamily="34" charset="-122"/>
                <a:ea typeface="微软雅黑" panose="020B0503020204020204" pitchFamily="34" charset="-122"/>
                <a:sym typeface="华文琥珀" pitchFamily="2" charset="-122"/>
              </a:rPr>
              <a:t>我市目前各项社保费费率</a:t>
            </a:r>
            <a:endParaRPr lang="zh-CN" altLang="zh-CN" sz="2400" dirty="0">
              <a:solidFill>
                <a:schemeClr val="tx1"/>
              </a:solidFill>
              <a:latin typeface="微软雅黑" panose="020B0503020204020204" pitchFamily="34" charset="-122"/>
              <a:ea typeface="微软雅黑" panose="020B0503020204020204" pitchFamily="34" charset="-122"/>
            </a:endParaRPr>
          </a:p>
        </p:txBody>
      </p:sp>
      <p:sp>
        <p:nvSpPr>
          <p:cNvPr id="11" name="矩形 10"/>
          <p:cNvSpPr/>
          <p:nvPr/>
        </p:nvSpPr>
        <p:spPr>
          <a:xfrm>
            <a:off x="4786314" y="2702626"/>
            <a:ext cx="4032448" cy="45719"/>
          </a:xfrm>
          <a:prstGeom prst="rect">
            <a:avLst/>
          </a:prstGeom>
          <a:solidFill>
            <a:srgbClr val="1848C0"/>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3765"/>
            <a:endParaRPr lang="en-US" sz="1700">
              <a:solidFill>
                <a:srgbClr val="1F497D"/>
              </a:solidFill>
            </a:endParaRPr>
          </a:p>
        </p:txBody>
      </p:sp>
      <p:sp>
        <p:nvSpPr>
          <p:cNvPr id="12" name="矩形 11"/>
          <p:cNvSpPr/>
          <p:nvPr/>
        </p:nvSpPr>
        <p:spPr>
          <a:xfrm>
            <a:off x="4786314" y="2142329"/>
            <a:ext cx="4000528" cy="1214445"/>
          </a:xfrm>
          <a:prstGeom prst="rect">
            <a:avLst/>
          </a:prstGeom>
        </p:spPr>
        <p:txBody>
          <a:bodyPr vert="horz" lIns="91416" tIns="45708" rIns="91416" bIns="45708" rtlCol="0" anchor="ctr">
            <a:noAutofit/>
          </a:bodyPr>
          <a:lstStyle/>
          <a:p>
            <a:pPr>
              <a:lnSpc>
                <a:spcPct val="150000"/>
              </a:lnSpc>
              <a:spcBef>
                <a:spcPct val="20000"/>
              </a:spcBef>
            </a:pP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400"/>
                                        <p:tgtEl>
                                          <p:spTgt spid="8"/>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par>
                                <p:cTn id="11" presetID="15" presetClass="entr" presetSubtype="0" fill="hold" grpId="0" nodeType="withEffect">
                                  <p:stCondLst>
                                    <p:cond delay="20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400"/>
                                        <p:tgtEl>
                                          <p:spTgt spid="10"/>
                                        </p:tgtEl>
                                      </p:cBhvr>
                                    </p:animEffect>
                                  </p:childTnLst>
                                </p:cTn>
                              </p:par>
                              <p:par>
                                <p:cTn id="21" presetID="22" presetClass="entr" presetSubtype="8" fill="hold" grpId="0" nodeType="withEffect">
                                  <p:stCondLst>
                                    <p:cond delay="20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400"/>
                                        <p:tgtEl>
                                          <p:spTgt spid="11"/>
                                        </p:tgtEl>
                                      </p:cBhvr>
                                    </p:animEffect>
                                  </p:childTnLst>
                                </p:cTn>
                              </p:par>
                            </p:childTnLst>
                          </p:cTn>
                        </p:par>
                        <p:par>
                          <p:cTn id="24" fill="hold">
                            <p:stCondLst>
                              <p:cond delay="500"/>
                            </p:stCondLst>
                            <p:childTnLst>
                              <p:par>
                                <p:cTn id="25" presetID="22" presetClass="entr" presetSubtype="8" fill="hold" grpId="0" nodeType="afterEffect" nodePh="1">
                                  <p:stCondLst>
                                    <p:cond delay="0"/>
                                  </p:stCondLst>
                                  <p:endCondLst>
                                    <p:cond evt="begin" delay="0">
                                      <p:tn val="25"/>
                                    </p:cond>
                                  </p:end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4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animBg="1"/>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4"/>
          <p:cNvSpPr txBox="1">
            <a:spLocks noChangeArrowheads="1"/>
          </p:cNvSpPr>
          <p:nvPr/>
        </p:nvSpPr>
        <p:spPr bwMode="auto">
          <a:xfrm>
            <a:off x="1000100" y="213502"/>
            <a:ext cx="30059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smtClean="0">
                <a:latin typeface="微软雅黑" panose="020B0503020204020204" pitchFamily="34" charset="-122"/>
                <a:ea typeface="微软雅黑" panose="020B0503020204020204" pitchFamily="34" charset="-122"/>
                <a:sym typeface="华文琥珀" pitchFamily="2" charset="-122"/>
              </a:rPr>
              <a:t>我市目前各项社保费费率</a:t>
            </a:r>
            <a:endParaRPr lang="zh-CN" altLang="zh-CN" sz="2000" b="1" dirty="0">
              <a:latin typeface="微软雅黑" panose="020B0503020204020204" pitchFamily="34" charset="-122"/>
              <a:ea typeface="微软雅黑" panose="020B0503020204020204" pitchFamily="34" charset="-122"/>
            </a:endParaRPr>
          </a:p>
        </p:txBody>
      </p:sp>
      <p:sp>
        <p:nvSpPr>
          <p:cNvPr id="9" name="Line 6"/>
          <p:cNvSpPr>
            <a:spLocks noChangeShapeType="1"/>
          </p:cNvSpPr>
          <p:nvPr/>
        </p:nvSpPr>
        <p:spPr bwMode="auto">
          <a:xfrm flipV="1">
            <a:off x="0" y="667848"/>
            <a:ext cx="9144000" cy="45719"/>
          </a:xfrm>
          <a:prstGeom prst="line">
            <a:avLst/>
          </a:prstGeom>
          <a:noFill/>
          <a:ln w="25400" cmpd="sng">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prstDash val="solid"/>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 name="矩形 9"/>
          <p:cNvSpPr/>
          <p:nvPr/>
        </p:nvSpPr>
        <p:spPr bwMode="auto">
          <a:xfrm>
            <a:off x="0" y="0"/>
            <a:ext cx="785786" cy="5141913"/>
          </a:xfrm>
          <a:prstGeom prst="rect">
            <a:avLst/>
          </a:prstGeom>
          <a:solidFill>
            <a:srgbClr val="1848C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aphicFrame>
        <p:nvGraphicFramePr>
          <p:cNvPr id="7" name="表格 6"/>
          <p:cNvGraphicFramePr>
            <a:graphicFrameLocks noGrp="1"/>
          </p:cNvGraphicFramePr>
          <p:nvPr/>
        </p:nvGraphicFramePr>
        <p:xfrm>
          <a:off x="1643042" y="785006"/>
          <a:ext cx="6572295" cy="4128584"/>
        </p:xfrm>
        <a:graphic>
          <a:graphicData uri="http://schemas.openxmlformats.org/drawingml/2006/table">
            <a:tbl>
              <a:tblPr firstRow="1" bandRow="1">
                <a:tableStyleId>{5C22544A-7EE6-4342-B048-85BDC9FD1C3A}</a:tableStyleId>
              </a:tblPr>
              <a:tblGrid>
                <a:gridCol w="2190765"/>
                <a:gridCol w="2190765"/>
                <a:gridCol w="2190765"/>
              </a:tblGrid>
              <a:tr h="297324">
                <a:tc>
                  <a:txBody>
                    <a:body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zh-CN"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险   种</a:t>
                      </a:r>
                      <a:endParaRPr kumimoji="0" lang="zh-CN"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sym typeface="仿宋_GB2312" charset="-122"/>
                      </a:endParaRPr>
                    </a:p>
                  </a:txBody>
                  <a:tcPr marL="0" marR="0" marT="0" marB="0" anchor="ctr" horzOverflow="overflow"/>
                </a:tc>
                <a:tc>
                  <a:txBody>
                    <a:body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        </a:t>
                      </a:r>
                      <a:r>
                        <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费   率</a:t>
                      </a:r>
                      <a:endParaRPr kumimoji="0" lang="zh-CN" altLang="en-US"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sym typeface="仿宋_GB2312" charset="-122"/>
                      </a:endParaRPr>
                    </a:p>
                  </a:txBody>
                  <a:tcPr marL="0" marR="0" marT="0" marB="0" anchor="ctr" horzOverflow="overflow"/>
                </a:tc>
                <a:tc>
                  <a:txBody>
                    <a:body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        </a:t>
                      </a:r>
                      <a:r>
                        <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涉及人群</a:t>
                      </a:r>
                      <a:endParaRPr kumimoji="0" lang="zh-CN" altLang="en-US"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sym typeface="仿宋_GB2312" charset="-122"/>
                      </a:endParaRPr>
                    </a:p>
                  </a:txBody>
                  <a:tcPr marL="0" marR="0" marT="0" marB="0" anchor="ctr" horzOverflow="overflow"/>
                </a:tc>
              </a:tr>
              <a:tr h="469713">
                <a:tc>
                  <a:txBody>
                    <a:body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zh-CN" sz="1400" b="0" i="0" u="none" strike="noStrike" cap="none" normalizeH="0" baseline="0" dirty="0" smtClean="0">
                          <a:ln>
                            <a:noFill/>
                          </a:ln>
                          <a:solidFill>
                            <a:srgbClr val="C11A09"/>
                          </a:solidFill>
                          <a:effectLst/>
                          <a:latin typeface="微软雅黑" panose="020B0503020204020204" pitchFamily="34" charset="-122"/>
                          <a:ea typeface="微软雅黑" panose="020B0503020204020204" pitchFamily="34" charset="-122"/>
                          <a:sym typeface="仿宋_GB2312" charset="-122"/>
                        </a:rPr>
                        <a:t>企业职工养老保险</a:t>
                      </a:r>
                      <a:endParaRPr kumimoji="0" lang="zh-CN" sz="1400" b="0" i="0" u="none" strike="noStrike" cap="none" normalizeH="0" baseline="0" dirty="0" smtClean="0">
                        <a:ln>
                          <a:noFill/>
                        </a:ln>
                        <a:solidFill>
                          <a:srgbClr val="C11A09"/>
                        </a:solidFill>
                        <a:effectLst/>
                        <a:latin typeface="微软雅黑" panose="020B0503020204020204" pitchFamily="34" charset="-122"/>
                        <a:ea typeface="微软雅黑" panose="020B0503020204020204" pitchFamily="34" charset="-122"/>
                        <a:sym typeface="仿宋_GB2312" charset="-122"/>
                      </a:endParaRPr>
                    </a:p>
                  </a:txBody>
                  <a:tcPr marL="0" marR="0" marT="0" marB="0" anchor="ctr" horzOverflow="overflow"/>
                </a:tc>
                <a:tc>
                  <a:txBody>
                    <a:body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单位缴纳</a:t>
                      </a:r>
                      <a:r>
                        <a:rPr kumimoji="0" 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1</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6</a:t>
                      </a:r>
                      <a:r>
                        <a:rPr kumimoji="0" 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a:t>
                      </a:r>
                      <a:endParaRPr kumimoji="0" 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个人缴纳</a:t>
                      </a:r>
                      <a:r>
                        <a:rPr kumimoji="0" 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8%</a:t>
                      </a:r>
                      <a:endParaRPr kumimoji="0" lang="zh-CN" altLang="en-US" sz="14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sym typeface="仿宋_GB2312" charset="-122"/>
                      </a:endParaRPr>
                    </a:p>
                  </a:txBody>
                  <a:tcPr marL="0" marR="0" marT="0" marB="0" anchor="ctr" horzOverflow="overflow"/>
                </a:tc>
                <a:tc rowSpan="2">
                  <a:txBody>
                    <a:body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单位及</a:t>
                      </a:r>
                      <a:r>
                        <a:rPr kumimoji="0" 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30</a:t>
                      </a:r>
                      <a:r>
                        <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万职工</a:t>
                      </a:r>
                      <a:endParaRPr kumimoji="0" lang="zh-CN" altLang="en-US" sz="1400" b="0"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sym typeface="仿宋_GB2312" charset="-122"/>
                      </a:endParaRPr>
                    </a:p>
                  </a:txBody>
                  <a:tcPr marL="0" marR="0" marT="0" marB="0" anchor="ctr" horzOverflow="overflow"/>
                </a:tc>
              </a:tr>
              <a:tr h="469713">
                <a:tc>
                  <a:txBody>
                    <a:body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zh-CN" sz="1400" b="0" i="0" u="none" strike="noStrike" cap="none" normalizeH="0" baseline="0" dirty="0" smtClean="0">
                          <a:ln>
                            <a:noFill/>
                          </a:ln>
                          <a:solidFill>
                            <a:srgbClr val="C11A09"/>
                          </a:solidFill>
                          <a:effectLst/>
                          <a:latin typeface="微软雅黑" panose="020B0503020204020204" pitchFamily="34" charset="-122"/>
                          <a:ea typeface="微软雅黑" panose="020B0503020204020204" pitchFamily="34" charset="-122"/>
                          <a:sym typeface="仿宋_GB2312" charset="-122"/>
                        </a:rPr>
                        <a:t>机关事业单位养老保险</a:t>
                      </a:r>
                      <a:endParaRPr kumimoji="0" lang="zh-CN" sz="1400" b="0" i="0" u="none" strike="noStrike" cap="none" normalizeH="0" baseline="0" dirty="0" smtClean="0">
                        <a:ln>
                          <a:noFill/>
                        </a:ln>
                        <a:solidFill>
                          <a:srgbClr val="C11A09"/>
                        </a:solidFill>
                        <a:effectLst/>
                        <a:latin typeface="微软雅黑" panose="020B0503020204020204" pitchFamily="34" charset="-122"/>
                        <a:ea typeface="微软雅黑" panose="020B0503020204020204" pitchFamily="34" charset="-122"/>
                        <a:sym typeface="仿宋_GB2312" charset="-122"/>
                      </a:endParaRPr>
                    </a:p>
                  </a:txBody>
                  <a:tcPr marL="0" marR="0" marT="0" marB="0" anchor="ctr" horzOverflow="overflow"/>
                </a:tc>
                <a:tc>
                  <a:txBody>
                    <a:body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单位缴纳16</a:t>
                      </a:r>
                      <a:r>
                        <a:rPr kumimoji="0" 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a:t>
                      </a:r>
                      <a:endParaRPr kumimoji="0" 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个人缴纳</a:t>
                      </a:r>
                      <a:r>
                        <a:rPr kumimoji="0" 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8%</a:t>
                      </a:r>
                      <a:endParaRPr kumimoji="0" lang="zh-CN" altLang="en-US" sz="14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sym typeface="仿宋_GB2312" charset="-122"/>
                      </a:endParaRPr>
                    </a:p>
                  </a:txBody>
                  <a:tcPr marL="0" marR="0" marT="0" marB="0" anchor="ctr" horzOverflow="overflow"/>
                </a:tc>
                <a:tc vMerge="1">
                  <a:tcPr/>
                </a:tc>
              </a:tr>
              <a:tr h="352985">
                <a:tc>
                  <a:txBody>
                    <a:body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城乡居民养老保险</a:t>
                      </a:r>
                      <a:endParaRPr kumimoji="0" lang="zh-CN" sz="14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sym typeface="仿宋_GB2312" charset="-122"/>
                      </a:endParaRPr>
                    </a:p>
                  </a:txBody>
                  <a:tcPr marL="0" marR="0" marT="0" marB="0" anchor="ctr" horzOverflow="overflow"/>
                </a:tc>
                <a:tc>
                  <a:txBody>
                    <a:body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200-5000</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元</a:t>
                      </a:r>
                      <a:r>
                        <a:rPr kumimoji="0" 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年 </a:t>
                      </a:r>
                      <a:r>
                        <a:rPr kumimoji="0" 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15</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个档次任选</a:t>
                      </a:r>
                      <a:endParaRPr kumimoji="0" lang="zh-CN" altLang="en-US" sz="14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sym typeface="仿宋_GB2312" charset="-122"/>
                      </a:endParaRPr>
                    </a:p>
                  </a:txBody>
                  <a:tcPr marL="0" marR="0" marT="0" marB="0" anchor="ctr" horzOverflow="overflow"/>
                </a:tc>
                <a:tc>
                  <a:txBody>
                    <a:body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约</a:t>
                      </a:r>
                      <a:r>
                        <a:rPr kumimoji="0" 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50</a:t>
                      </a:r>
                      <a:r>
                        <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余万城乡居民</a:t>
                      </a:r>
                      <a:endParaRPr kumimoji="0" lang="zh-CN" altLang="en-US" sz="1400" b="0"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sym typeface="仿宋_GB2312" charset="-122"/>
                      </a:endParaRPr>
                    </a:p>
                  </a:txBody>
                  <a:tcPr marL="0" marR="0" marT="0" marB="0" anchor="ctr" horzOverflow="overflow"/>
                </a:tc>
              </a:tr>
              <a:tr h="469713">
                <a:tc>
                  <a:txBody>
                    <a:body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zh-CN" sz="1400" b="0" i="0" u="none" strike="noStrike" cap="none" normalizeH="0" baseline="0" dirty="0" smtClean="0">
                          <a:ln>
                            <a:noFill/>
                          </a:ln>
                          <a:solidFill>
                            <a:srgbClr val="C11A09"/>
                          </a:solidFill>
                          <a:effectLst/>
                          <a:latin typeface="微软雅黑" panose="020B0503020204020204" pitchFamily="34" charset="-122"/>
                          <a:ea typeface="微软雅黑" panose="020B0503020204020204" pitchFamily="34" charset="-122"/>
                          <a:sym typeface="仿宋_GB2312" charset="-122"/>
                        </a:rPr>
                        <a:t>城镇职工基本医疗保险</a:t>
                      </a:r>
                      <a:endParaRPr kumimoji="0" lang="zh-CN" sz="1400" b="0" i="0" u="none" strike="noStrike" cap="none" normalizeH="0" baseline="0" dirty="0" smtClean="0">
                        <a:ln>
                          <a:noFill/>
                        </a:ln>
                        <a:solidFill>
                          <a:srgbClr val="C11A09"/>
                        </a:solidFill>
                        <a:effectLst/>
                        <a:latin typeface="微软雅黑" panose="020B0503020204020204" pitchFamily="34" charset="-122"/>
                        <a:ea typeface="微软雅黑" panose="020B0503020204020204" pitchFamily="34" charset="-122"/>
                        <a:sym typeface="仿宋_GB2312" charset="-122"/>
                      </a:endParaRPr>
                    </a:p>
                  </a:txBody>
                  <a:tcPr marL="0" marR="0" marT="0" marB="0" anchor="ctr" horzOverflow="overflow"/>
                </a:tc>
                <a:tc>
                  <a:txBody>
                    <a:body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单位缴纳</a:t>
                      </a:r>
                      <a:r>
                        <a:rPr kumimoji="0" 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7% </a:t>
                      </a:r>
                      <a:endParaRPr kumimoji="0" 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个人缴纳</a:t>
                      </a:r>
                      <a:r>
                        <a:rPr kumimoji="0" 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2%</a:t>
                      </a:r>
                      <a:endParaRPr kumimoji="0" lang="zh-CN" altLang="en-US" sz="14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sym typeface="仿宋_GB2312" charset="-122"/>
                      </a:endParaRPr>
                    </a:p>
                  </a:txBody>
                  <a:tcPr marL="0" marR="0" marT="0" marB="0" anchor="ctr" horzOverflow="overflow"/>
                </a:tc>
                <a:tc>
                  <a:txBody>
                    <a:body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单位及</a:t>
                      </a:r>
                      <a:r>
                        <a:rPr kumimoji="0" 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30</a:t>
                      </a:r>
                      <a:r>
                        <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万职工</a:t>
                      </a:r>
                      <a:endParaRPr kumimoji="0" lang="zh-CN" altLang="en-US" sz="1400" b="0"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sym typeface="仿宋_GB2312" charset="-122"/>
                      </a:endParaRPr>
                    </a:p>
                  </a:txBody>
                  <a:tcPr marL="0" marR="0" marT="0" marB="0" anchor="ctr" horzOverflow="overflow"/>
                </a:tc>
              </a:tr>
              <a:tr h="297324">
                <a:tc>
                  <a:txBody>
                    <a:body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城乡居民医疗保险</a:t>
                      </a:r>
                      <a:endParaRPr kumimoji="0" lang="zh-CN" sz="14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sym typeface="仿宋_GB2312" charset="-122"/>
                      </a:endParaRPr>
                    </a:p>
                  </a:txBody>
                  <a:tcPr marL="0" marR="0" marT="0" marB="0" anchor="ctr" horzOverflow="overflow"/>
                </a:tc>
                <a:tc>
                  <a:txBody>
                    <a:body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220</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元</a:t>
                      </a:r>
                      <a:r>
                        <a:rPr kumimoji="0" 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年</a:t>
                      </a:r>
                      <a:endParaRPr kumimoji="0" lang="zh-CN" altLang="en-US" sz="14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sym typeface="仿宋_GB2312" charset="-122"/>
                      </a:endParaRPr>
                    </a:p>
                  </a:txBody>
                  <a:tcPr marL="0" marR="0" marT="0" marB="0" anchor="ctr" horzOverflow="overflow"/>
                </a:tc>
                <a:tc>
                  <a:txBody>
                    <a:body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180</a:t>
                      </a:r>
                      <a:r>
                        <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万城乡居民</a:t>
                      </a:r>
                      <a:endParaRPr kumimoji="0" lang="zh-CN" altLang="en-US" sz="1400" b="0"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sym typeface="仿宋_GB2312" charset="-122"/>
                      </a:endParaRPr>
                    </a:p>
                  </a:txBody>
                  <a:tcPr marL="0" marR="0" marT="0" marB="0" anchor="ctr" horzOverflow="overflow"/>
                </a:tc>
              </a:tr>
              <a:tr h="297324">
                <a:tc>
                  <a:txBody>
                    <a:body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zh-CN" sz="1400" b="0" i="0" u="none" strike="noStrike" cap="none" normalizeH="0" baseline="0" smtClean="0">
                          <a:ln>
                            <a:noFill/>
                          </a:ln>
                          <a:solidFill>
                            <a:srgbClr val="C11A09"/>
                          </a:solidFill>
                          <a:effectLst/>
                          <a:latin typeface="微软雅黑" panose="020B0503020204020204" pitchFamily="34" charset="-122"/>
                          <a:ea typeface="微软雅黑" panose="020B0503020204020204" pitchFamily="34" charset="-122"/>
                          <a:sym typeface="仿宋_GB2312" charset="-122"/>
                        </a:rPr>
                        <a:t>工伤保险</a:t>
                      </a:r>
                      <a:endParaRPr kumimoji="0" lang="zh-CN" sz="1400" b="0" i="0" u="none" strike="noStrike" cap="none" normalizeH="0" baseline="0" smtClean="0">
                        <a:ln>
                          <a:noFill/>
                        </a:ln>
                        <a:solidFill>
                          <a:srgbClr val="C11A09"/>
                        </a:solidFill>
                        <a:effectLst/>
                        <a:latin typeface="微软雅黑" panose="020B0503020204020204" pitchFamily="34" charset="-122"/>
                        <a:ea typeface="微软雅黑" panose="020B0503020204020204" pitchFamily="34" charset="-122"/>
                        <a:sym typeface="仿宋_GB2312" charset="-122"/>
                      </a:endParaRPr>
                    </a:p>
                  </a:txBody>
                  <a:tcPr marL="0" marR="0" marT="0" marB="0" anchor="ctr" horzOverflow="overflow"/>
                </a:tc>
                <a:tc>
                  <a:txBody>
                    <a:body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0.2%-1.9% </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八档</a:t>
                      </a:r>
                      <a:endParaRPr kumimoji="0" lang="zh-CN" altLang="en-US" sz="14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sym typeface="仿宋_GB2312" charset="-122"/>
                      </a:endParaRPr>
                    </a:p>
                  </a:txBody>
                  <a:tcPr marL="0" marR="0" marT="0" marB="0" anchor="ctr" horzOverflow="overflow"/>
                </a:tc>
                <a:tc>
                  <a:txBody>
                    <a:body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企、事业、行政单位</a:t>
                      </a:r>
                      <a:endParaRPr kumimoji="0" lang="zh-CN" sz="14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sym typeface="仿宋_GB2312" charset="-122"/>
                      </a:endParaRPr>
                    </a:p>
                  </a:txBody>
                  <a:tcPr marL="0" marR="0" marT="0" marB="0" anchor="ctr" horzOverflow="overflow"/>
                </a:tc>
              </a:tr>
              <a:tr h="469713">
                <a:tc>
                  <a:txBody>
                    <a:body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zh-CN" sz="1400" b="0" i="0" u="none" strike="noStrike" cap="none" normalizeH="0" baseline="0" smtClean="0">
                          <a:ln>
                            <a:noFill/>
                          </a:ln>
                          <a:solidFill>
                            <a:srgbClr val="C11A09"/>
                          </a:solidFill>
                          <a:effectLst/>
                          <a:latin typeface="微软雅黑" panose="020B0503020204020204" pitchFamily="34" charset="-122"/>
                          <a:ea typeface="微软雅黑" panose="020B0503020204020204" pitchFamily="34" charset="-122"/>
                          <a:sym typeface="仿宋_GB2312" charset="-122"/>
                        </a:rPr>
                        <a:t>生育保险</a:t>
                      </a:r>
                      <a:endParaRPr kumimoji="0" lang="zh-CN" sz="1400" b="0" i="0" u="none" strike="noStrike" cap="none" normalizeH="0" baseline="0" smtClean="0">
                        <a:ln>
                          <a:noFill/>
                        </a:ln>
                        <a:solidFill>
                          <a:srgbClr val="C11A09"/>
                        </a:solidFill>
                        <a:effectLst/>
                        <a:latin typeface="微软雅黑" panose="020B0503020204020204" pitchFamily="34" charset="-122"/>
                        <a:ea typeface="微软雅黑" panose="020B0503020204020204" pitchFamily="34" charset="-122"/>
                        <a:sym typeface="仿宋_GB2312" charset="-122"/>
                      </a:endParaRPr>
                    </a:p>
                  </a:txBody>
                  <a:tcPr marL="0" marR="0" marT="0" marB="0" anchor="ctr" horzOverflow="overflow"/>
                </a:tc>
                <a:tc>
                  <a:txBody>
                    <a:body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差供、自收自支、企业</a:t>
                      </a:r>
                      <a:r>
                        <a:rPr kumimoji="0" 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0.5%</a:t>
                      </a:r>
                      <a:endParaRPr kumimoji="0" 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行政和全供事业单位</a:t>
                      </a:r>
                      <a:r>
                        <a:rPr kumimoji="0" 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0.25%</a:t>
                      </a:r>
                      <a:endParaRPr kumimoji="0" lang="zh-CN" altLang="en-US" sz="14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sym typeface="仿宋_GB2312" charset="-122"/>
                      </a:endParaRPr>
                    </a:p>
                  </a:txBody>
                  <a:tcPr marL="0" marR="0" marT="0" marB="0" anchor="ctr" horzOverflow="overflow"/>
                </a:tc>
                <a:tc>
                  <a:txBody>
                    <a:body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企、事业、行政单位</a:t>
                      </a:r>
                      <a:endParaRPr kumimoji="0" lang="zh-CN" sz="14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sym typeface="仿宋_GB2312" charset="-122"/>
                      </a:endParaRPr>
                    </a:p>
                  </a:txBody>
                  <a:tcPr marL="0" marR="0" marT="0" marB="0" anchor="ctr" horzOverflow="overflow"/>
                </a:tc>
              </a:tr>
              <a:tr h="469713">
                <a:tc>
                  <a:txBody>
                    <a:body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zh-CN" sz="1400" b="0" i="0" u="none" strike="noStrike" cap="none" normalizeH="0" baseline="0" smtClean="0">
                          <a:ln>
                            <a:noFill/>
                          </a:ln>
                          <a:solidFill>
                            <a:srgbClr val="C11A09"/>
                          </a:solidFill>
                          <a:effectLst/>
                          <a:latin typeface="微软雅黑" panose="020B0503020204020204" pitchFamily="34" charset="-122"/>
                          <a:ea typeface="微软雅黑" panose="020B0503020204020204" pitchFamily="34" charset="-122"/>
                          <a:sym typeface="仿宋_GB2312" charset="-122"/>
                        </a:rPr>
                        <a:t>失业保险</a:t>
                      </a:r>
                      <a:endParaRPr kumimoji="0" lang="zh-CN" sz="1400" b="0" i="0" u="none" strike="noStrike" cap="none" normalizeH="0" baseline="0" smtClean="0">
                        <a:ln>
                          <a:noFill/>
                        </a:ln>
                        <a:solidFill>
                          <a:srgbClr val="C11A09"/>
                        </a:solidFill>
                        <a:effectLst/>
                        <a:latin typeface="微软雅黑" panose="020B0503020204020204" pitchFamily="34" charset="-122"/>
                        <a:ea typeface="微软雅黑" panose="020B0503020204020204" pitchFamily="34" charset="-122"/>
                        <a:sym typeface="仿宋_GB2312" charset="-122"/>
                      </a:endParaRPr>
                    </a:p>
                  </a:txBody>
                  <a:tcPr marL="0" marR="0" marT="0" marB="0" anchor="ctr" horzOverflow="overflow"/>
                </a:tc>
                <a:tc>
                  <a:txBody>
                    <a:body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单位缴纳</a:t>
                      </a:r>
                      <a:r>
                        <a:rPr kumimoji="0" 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0.7%</a:t>
                      </a:r>
                      <a:endParaRPr kumimoji="0" 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个人缴纳</a:t>
                      </a:r>
                      <a:r>
                        <a:rPr kumimoji="0" 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0.3%</a:t>
                      </a:r>
                      <a:endParaRPr kumimoji="0" lang="zh-CN" altLang="en-US" sz="14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sym typeface="仿宋_GB2312" charset="-122"/>
                      </a:endParaRPr>
                    </a:p>
                  </a:txBody>
                  <a:tcPr marL="0" marR="0" marT="0" marB="0" anchor="ctr" horzOverflow="overflow"/>
                </a:tc>
                <a:tc>
                  <a:txBody>
                    <a:body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企、事业单位及</a:t>
                      </a:r>
                      <a:r>
                        <a:rPr kumimoji="0" 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30</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万职工</a:t>
                      </a:r>
                      <a:endParaRPr kumimoji="0" lang="zh-CN" altLang="en-US" sz="14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sym typeface="仿宋_GB2312" charset="-122"/>
                      </a:endParaRPr>
                    </a:p>
                  </a:txBody>
                  <a:tcPr marL="0" marR="0" marT="0" marB="0" anchor="ctr" horzOverflow="overflow"/>
                </a:tc>
              </a:tr>
              <a:tr h="297324">
                <a:tc>
                  <a:txBody>
                    <a:body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合   计</a:t>
                      </a:r>
                      <a:endParaRPr kumimoji="0" lang="zh-CN" sz="1400" b="0"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sym typeface="仿宋_GB2312" charset="-122"/>
                      </a:endParaRPr>
                    </a:p>
                  </a:txBody>
                  <a:tcPr marL="0" marR="0" marT="0" marB="0" anchor="ctr" horzOverflow="overflow"/>
                </a:tc>
                <a:tc>
                  <a:txBody>
                    <a:body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pPr>
                      <a:endParaRPr kumimoji="0" lang="zh-CN" altLang="zh-CN" sz="14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sym typeface="仿宋_GB2312" charset="-122"/>
                      </a:endParaRPr>
                    </a:p>
                  </a:txBody>
                  <a:tcPr marL="0" marR="0" marT="0" marB="0" anchor="ctr" horzOverflow="overflow"/>
                </a:tc>
                <a:tc>
                  <a:txBody>
                    <a:body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单位及全市</a:t>
                      </a:r>
                      <a:r>
                        <a:rPr kumimoji="0" 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220</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仿宋_GB2312" charset="-122"/>
                        </a:rPr>
                        <a:t>万个人</a:t>
                      </a:r>
                      <a:endParaRPr kumimoji="0" lang="zh-CN" altLang="en-US" sz="14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sym typeface="仿宋_GB2312" charset="-122"/>
                      </a:endParaRPr>
                    </a:p>
                  </a:txBody>
                  <a:tcPr marL="0" marR="0" marT="0" marB="0" anchor="ctr" horzOverflow="overflow"/>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410" y="0"/>
            <a:ext cx="9141180" cy="5141913"/>
          </a:xfrm>
          <a:prstGeom prst="rect">
            <a:avLst/>
          </a:prstGeom>
        </p:spPr>
      </p:pic>
      <p:sp>
        <p:nvSpPr>
          <p:cNvPr id="12" name="Rectangle 7"/>
          <p:cNvSpPr>
            <a:spLocks noChangeArrowheads="1"/>
          </p:cNvSpPr>
          <p:nvPr/>
        </p:nvSpPr>
        <p:spPr bwMode="auto">
          <a:xfrm>
            <a:off x="2026872" y="1973760"/>
            <a:ext cx="5003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3600" b="1" dirty="0">
                <a:solidFill>
                  <a:schemeClr val="tx1">
                    <a:lumMod val="85000"/>
                    <a:lumOff val="15000"/>
                  </a:schemeClr>
                </a:solidFill>
              </a:rPr>
              <a:t>THANKS FOR COMING</a:t>
            </a:r>
            <a:endParaRPr lang="zh-CN" altLang="zh-CN" sz="3600" dirty="0">
              <a:solidFill>
                <a:schemeClr val="tx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7053" y="1701258"/>
            <a:ext cx="4311021"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3805"/>
            <a:endParaRPr lang="zh-CN" altLang="en-US" sz="1700">
              <a:solidFill>
                <a:srgbClr val="1F497D"/>
              </a:solidFill>
            </a:endParaRPr>
          </a:p>
        </p:txBody>
      </p:sp>
      <p:sp>
        <p:nvSpPr>
          <p:cNvPr id="8" name="矩形 7"/>
          <p:cNvSpPr/>
          <p:nvPr/>
        </p:nvSpPr>
        <p:spPr>
          <a:xfrm>
            <a:off x="4355976" y="1701258"/>
            <a:ext cx="287957"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srgbClr val="1F497D"/>
              </a:solidFill>
            </a:endParaRPr>
          </a:p>
        </p:txBody>
      </p:sp>
      <p:sp>
        <p:nvSpPr>
          <p:cNvPr id="9" name="TextBox 8"/>
          <p:cNvSpPr txBox="1"/>
          <p:nvPr/>
        </p:nvSpPr>
        <p:spPr>
          <a:xfrm>
            <a:off x="2483768" y="1744304"/>
            <a:ext cx="1704313" cy="1569660"/>
          </a:xfrm>
          <a:prstGeom prst="rect">
            <a:avLst/>
          </a:prstGeom>
          <a:noFill/>
        </p:spPr>
        <p:txBody>
          <a:bodyPr wrap="none" rtlCol="0">
            <a:spAutoFit/>
          </a:bodyPr>
          <a:lstStyle/>
          <a:p>
            <a:pPr algn="r" defTabSz="913765"/>
            <a:r>
              <a:rPr lang="en-US" altLang="zh-CN" sz="9600" b="1" dirty="0" smtClean="0">
                <a:solidFill>
                  <a:schemeClr val="bg1"/>
                </a:solidFill>
                <a:latin typeface="微软雅黑" panose="020B0503020204020204" pitchFamily="34" charset="-122"/>
                <a:ea typeface="微软雅黑" panose="020B0503020204020204" pitchFamily="34" charset="-122"/>
              </a:rPr>
              <a:t>01</a:t>
            </a:r>
            <a:endParaRPr lang="zh-CN" altLang="en-US" sz="9600" b="1" dirty="0">
              <a:solidFill>
                <a:schemeClr val="bg1"/>
              </a:solidFill>
              <a:latin typeface="微软雅黑" panose="020B0503020204020204" pitchFamily="34" charset="-122"/>
              <a:ea typeface="微软雅黑" panose="020B0503020204020204" pitchFamily="34" charset="-122"/>
            </a:endParaRPr>
          </a:p>
        </p:txBody>
      </p:sp>
      <p:sp>
        <p:nvSpPr>
          <p:cNvPr id="10" name="文本占位符 3"/>
          <p:cNvSpPr txBox="1"/>
          <p:nvPr/>
        </p:nvSpPr>
        <p:spPr>
          <a:xfrm>
            <a:off x="4714876" y="1928014"/>
            <a:ext cx="4429124" cy="431935"/>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2000" dirty="0" smtClean="0">
                <a:solidFill>
                  <a:schemeClr val="tx1"/>
                </a:solidFill>
                <a:latin typeface="微软雅黑" panose="020B0503020204020204" pitchFamily="34" charset="-122"/>
                <a:ea typeface="微软雅黑" panose="020B0503020204020204" pitchFamily="34" charset="-122"/>
                <a:sym typeface="华文琥珀" pitchFamily="2" charset="-122"/>
              </a:rPr>
              <a:t>社会保险费降费方案出台的背景</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11" name="矩形 10"/>
          <p:cNvSpPr/>
          <p:nvPr/>
        </p:nvSpPr>
        <p:spPr>
          <a:xfrm>
            <a:off x="4786314" y="2642394"/>
            <a:ext cx="4032448" cy="45719"/>
          </a:xfrm>
          <a:prstGeom prst="rect">
            <a:avLst/>
          </a:prstGeom>
          <a:solidFill>
            <a:srgbClr val="1848C0"/>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3765"/>
            <a:endParaRPr lang="en-US" sz="1700">
              <a:solidFill>
                <a:srgbClr val="1F497D"/>
              </a:solidFill>
            </a:endParaRPr>
          </a:p>
        </p:txBody>
      </p:sp>
      <p:sp>
        <p:nvSpPr>
          <p:cNvPr id="12" name="矩形 11"/>
          <p:cNvSpPr/>
          <p:nvPr/>
        </p:nvSpPr>
        <p:spPr>
          <a:xfrm>
            <a:off x="4857752" y="2499518"/>
            <a:ext cx="3597467" cy="1367796"/>
          </a:xfrm>
          <a:prstGeom prst="rect">
            <a:avLst/>
          </a:prstGeom>
        </p:spPr>
        <p:txBody>
          <a:bodyPr vert="horz" lIns="91416" tIns="45708" rIns="91416" bIns="45708" rtlCol="0" anchor="ctr">
            <a:noAutofit/>
          </a:bodyPr>
          <a:lstStyle/>
          <a:p>
            <a:pPr>
              <a:lnSpc>
                <a:spcPct val="150000"/>
              </a:lnSpc>
              <a:spcBef>
                <a:spcPct val="20000"/>
              </a:spcBef>
              <a:buFont typeface="Arial" panose="020B0604020202020204" pitchFamily="34" charset="0"/>
              <a:buNone/>
            </a:pPr>
            <a:endParaRPr lang="zh-CN" altLang="en-US" sz="1600" dirty="0">
              <a:solidFill>
                <a:schemeClr val="tx1">
                  <a:lumMod val="85000"/>
                  <a:lumOff val="15000"/>
                </a:schemeClr>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400"/>
                                        <p:tgtEl>
                                          <p:spTgt spid="8"/>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par>
                                <p:cTn id="11" presetID="15" presetClass="entr" presetSubtype="0" fill="hold" grpId="0" nodeType="withEffect">
                                  <p:stCondLst>
                                    <p:cond delay="20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400"/>
                                        <p:tgtEl>
                                          <p:spTgt spid="10"/>
                                        </p:tgtEl>
                                      </p:cBhvr>
                                    </p:animEffect>
                                  </p:childTnLst>
                                </p:cTn>
                              </p:par>
                              <p:par>
                                <p:cTn id="21" presetID="22" presetClass="entr" presetSubtype="8" fill="hold" grpId="0" nodeType="withEffect">
                                  <p:stCondLst>
                                    <p:cond delay="20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400"/>
                                        <p:tgtEl>
                                          <p:spTgt spid="11"/>
                                        </p:tgtEl>
                                      </p:cBhvr>
                                    </p:animEffect>
                                  </p:childTnLst>
                                </p:cTn>
                              </p:par>
                            </p:childTnLst>
                          </p:cTn>
                        </p:par>
                        <p:par>
                          <p:cTn id="24" fill="hold">
                            <p:stCondLst>
                              <p:cond delay="500"/>
                            </p:stCondLst>
                            <p:childTnLst>
                              <p:par>
                                <p:cTn id="25" presetID="22" presetClass="entr" presetSubtype="8" fill="hold" grpId="0" nodeType="afterEffect" nodePh="1">
                                  <p:stCondLst>
                                    <p:cond delay="0"/>
                                  </p:stCondLst>
                                  <p:endCondLst>
                                    <p:cond evt="begin" delay="0">
                                      <p:tn val="25"/>
                                    </p:cond>
                                  </p:end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4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1"/>
          <p:cNvSpPr>
            <a:spLocks noChangeArrowheads="1"/>
          </p:cNvSpPr>
          <p:nvPr/>
        </p:nvSpPr>
        <p:spPr bwMode="auto">
          <a:xfrm>
            <a:off x="6457950" y="4765792"/>
            <a:ext cx="2057400" cy="273759"/>
          </a:xfrm>
          <a:prstGeom prst="rect">
            <a:avLst/>
          </a:prstGeom>
          <a:noFill/>
          <a:ln w="9525">
            <a:noFill/>
            <a:miter lim="800000"/>
          </a:ln>
        </p:spPr>
        <p:txBody>
          <a:bodyPr anchor="ctr"/>
          <a:lstStyle/>
          <a:p>
            <a:pPr algn="r"/>
            <a:fld id="{EAE3A63F-D9C6-4264-9DD9-35AB5F0872FE}" type="slidenum">
              <a:rPr lang="zh-CN" altLang="en-US" sz="1200">
                <a:solidFill>
                  <a:srgbClr val="898989"/>
                </a:solidFill>
                <a:latin typeface="Calibri" panose="020F0502020204030204" pitchFamily="34" charset="0"/>
              </a:rPr>
            </a:fld>
            <a:endParaRPr lang="zh-CN" altLang="en-US" sz="1200">
              <a:solidFill>
                <a:srgbClr val="898989"/>
              </a:solidFill>
              <a:latin typeface="Calibri" panose="020F0502020204030204" pitchFamily="34" charset="0"/>
            </a:endParaRPr>
          </a:p>
        </p:txBody>
      </p:sp>
      <p:sp>
        <p:nvSpPr>
          <p:cNvPr id="7172" name="TextBox 3"/>
          <p:cNvSpPr>
            <a:spLocks noChangeArrowheads="1"/>
          </p:cNvSpPr>
          <p:nvPr/>
        </p:nvSpPr>
        <p:spPr bwMode="auto">
          <a:xfrm>
            <a:off x="396876" y="0"/>
            <a:ext cx="2303463" cy="353943"/>
          </a:xfrm>
          <a:prstGeom prst="rect">
            <a:avLst/>
          </a:prstGeom>
          <a:noFill/>
          <a:ln w="9525">
            <a:noFill/>
            <a:miter lim="800000"/>
          </a:ln>
        </p:spPr>
        <p:txBody>
          <a:bodyPr>
            <a:spAutoFit/>
          </a:bodyPr>
          <a:lstStyle/>
          <a:p>
            <a:pPr eaLnBrk="0" hangingPunct="0"/>
            <a:r>
              <a:rPr lang="zh-CN" altLang="en-US" sz="900" b="1">
                <a:solidFill>
                  <a:srgbClr val="FFFFFF"/>
                </a:solidFill>
                <a:latin typeface="黑体" panose="02010609060101010101" pitchFamily="49" charset="-122"/>
                <a:ea typeface="黑体" panose="02010609060101010101" pitchFamily="49" charset="-122"/>
                <a:sym typeface="黑体" panose="02010609060101010101" pitchFamily="49" charset="-122"/>
              </a:rPr>
              <a:t>河 南 省 国 家 税 务 局</a:t>
            </a:r>
            <a:r>
              <a:rPr lang="zh-CN" altLang="en-US" sz="800" b="1">
                <a:solidFill>
                  <a:srgbClr val="FFFFFF"/>
                </a:solidFill>
                <a:latin typeface="Calibri" panose="020F0502020204030204" pitchFamily="34" charset="0"/>
                <a:sym typeface="Calibri" panose="020F0502020204030204" pitchFamily="34" charset="0"/>
              </a:rPr>
              <a:t>                                                                                                                                                                                                 </a:t>
            </a:r>
            <a:r>
              <a:rPr lang="en-US" sz="800" b="1">
                <a:solidFill>
                  <a:srgbClr val="FFFFFF"/>
                </a:solidFill>
                <a:latin typeface="Calibri" panose="020F0502020204030204" pitchFamily="34" charset="0"/>
                <a:sym typeface="Calibri" panose="020F0502020204030204" pitchFamily="34" charset="0"/>
              </a:rPr>
              <a:t>HE NAN PROVINCIAL OFFICE,SAT</a:t>
            </a:r>
            <a:endParaRPr lang="en-US" sz="800" b="1">
              <a:solidFill>
                <a:srgbClr val="FFFFFF"/>
              </a:solidFill>
              <a:latin typeface="Calibri" panose="020F0502020204030204" pitchFamily="34" charset="0"/>
              <a:sym typeface="Calibri" panose="020F0502020204030204" pitchFamily="34" charset="0"/>
            </a:endParaRPr>
          </a:p>
        </p:txBody>
      </p:sp>
      <p:sp>
        <p:nvSpPr>
          <p:cNvPr id="7177" name="TextBox 3"/>
          <p:cNvSpPr>
            <a:spLocks noChangeArrowheads="1"/>
          </p:cNvSpPr>
          <p:nvPr/>
        </p:nvSpPr>
        <p:spPr bwMode="auto">
          <a:xfrm>
            <a:off x="434976" y="9523"/>
            <a:ext cx="2303463" cy="261610"/>
          </a:xfrm>
          <a:prstGeom prst="rect">
            <a:avLst/>
          </a:prstGeom>
          <a:noFill/>
          <a:ln w="9525">
            <a:noFill/>
            <a:miter lim="800000"/>
          </a:ln>
        </p:spPr>
        <p:txBody>
          <a:bodyPr>
            <a:spAutoFit/>
          </a:bodyPr>
          <a:lstStyle/>
          <a:p>
            <a:pPr eaLnBrk="0" hangingPunct="0"/>
            <a:endParaRPr lang="zh-CN" altLang="en-US" sz="1100" b="1">
              <a:solidFill>
                <a:srgbClr val="FFFFFF"/>
              </a:solidFill>
              <a:latin typeface="Calibri" panose="020F0502020204030204" pitchFamily="34" charset="0"/>
              <a:sym typeface="Calibri" panose="020F0502020204030204" pitchFamily="34" charset="0"/>
            </a:endParaRPr>
          </a:p>
        </p:txBody>
      </p:sp>
      <p:sp>
        <p:nvSpPr>
          <p:cNvPr id="7178" name="矩形 11"/>
          <p:cNvSpPr>
            <a:spLocks noChangeArrowheads="1"/>
          </p:cNvSpPr>
          <p:nvPr/>
        </p:nvSpPr>
        <p:spPr bwMode="auto">
          <a:xfrm>
            <a:off x="6137276" y="4864583"/>
            <a:ext cx="184731" cy="369332"/>
          </a:xfrm>
          <a:prstGeom prst="rect">
            <a:avLst/>
          </a:prstGeom>
          <a:noFill/>
          <a:ln w="9525">
            <a:noFill/>
            <a:miter lim="800000"/>
          </a:ln>
        </p:spPr>
        <p:txBody>
          <a:bodyPr wrap="none">
            <a:spAutoFit/>
          </a:bodyPr>
          <a:lstStyle/>
          <a:p>
            <a:endParaRPr lang="zh-CN" altLang="en-US">
              <a:solidFill>
                <a:srgbClr val="000000"/>
              </a:solidFill>
              <a:latin typeface="Calibri" panose="020F0502020204030204" pitchFamily="34" charset="0"/>
              <a:sym typeface="宋体" panose="02010600030101010101" pitchFamily="2" charset="-122"/>
            </a:endParaRPr>
          </a:p>
        </p:txBody>
      </p:sp>
      <p:sp>
        <p:nvSpPr>
          <p:cNvPr id="7179" name="MH_Others_2"/>
          <p:cNvSpPr>
            <a:spLocks noChangeArrowheads="1"/>
          </p:cNvSpPr>
          <p:nvPr/>
        </p:nvSpPr>
        <p:spPr bwMode="auto">
          <a:xfrm>
            <a:off x="1031875" y="1121223"/>
            <a:ext cx="7848600" cy="492767"/>
          </a:xfrm>
          <a:prstGeom prst="rect">
            <a:avLst/>
          </a:prstGeom>
          <a:noFill/>
          <a:ln w="9525">
            <a:noFill/>
            <a:miter lim="800000"/>
          </a:ln>
        </p:spPr>
        <p:txBody>
          <a:bodyPr anchor="ctr"/>
          <a:lstStyle/>
          <a:p>
            <a:r>
              <a:rPr lang="zh-CN" altLang="en-US" sz="3200" dirty="0">
                <a:solidFill>
                  <a:srgbClr val="1E4E79"/>
                </a:solidFill>
                <a:latin typeface="华文琥珀" pitchFamily="2" charset="-122"/>
                <a:ea typeface="华文琥珀" pitchFamily="2" charset="-122"/>
                <a:sym typeface="华文琥珀" pitchFamily="2" charset="-122"/>
              </a:rPr>
              <a:t>      </a:t>
            </a:r>
            <a:endParaRPr lang="zh-CN" altLang="en-US" sz="3200" dirty="0">
              <a:solidFill>
                <a:srgbClr val="1E4E79"/>
              </a:solidFill>
              <a:latin typeface="华文琥珀" pitchFamily="2" charset="-122"/>
              <a:ea typeface="华文琥珀" pitchFamily="2" charset="-122"/>
              <a:sym typeface="华文琥珀" pitchFamily="2" charset="-122"/>
            </a:endParaRPr>
          </a:p>
          <a:p>
            <a:endParaRPr lang="zh-CN" altLang="en-US" sz="3200" dirty="0">
              <a:solidFill>
                <a:srgbClr val="1E4E79"/>
              </a:solidFill>
              <a:latin typeface="华文琥珀" pitchFamily="2" charset="-122"/>
              <a:ea typeface="华文琥珀" pitchFamily="2" charset="-122"/>
              <a:sym typeface="华文琥珀" pitchFamily="2" charset="-122"/>
            </a:endParaRPr>
          </a:p>
          <a:p>
            <a:r>
              <a:rPr lang="zh-CN" altLang="en-US" sz="2800" dirty="0">
                <a:latin typeface="仿宋_GB2312" charset="-122"/>
                <a:ea typeface="仿宋_GB2312" charset="-122"/>
                <a:sym typeface="仿宋_GB2312" charset="-122"/>
              </a:rPr>
              <a:t>    </a:t>
            </a:r>
            <a:endParaRPr lang="zh-CN" altLang="en-US" sz="2800" dirty="0">
              <a:latin typeface="仿宋_GB2312" charset="-122"/>
              <a:ea typeface="仿宋_GB2312" charset="-122"/>
              <a:sym typeface="仿宋_GB2312" charset="-122"/>
            </a:endParaRPr>
          </a:p>
          <a:p>
            <a:endParaRPr lang="zh-CN" altLang="en-US" sz="2800" dirty="0">
              <a:latin typeface="仿宋_GB2312" charset="-122"/>
              <a:ea typeface="仿宋_GB2312" charset="-122"/>
              <a:sym typeface="仿宋_GB2312" charset="-122"/>
            </a:endParaRPr>
          </a:p>
          <a:p>
            <a:endParaRPr lang="zh-CN" altLang="en-US" sz="2800" dirty="0">
              <a:latin typeface="仿宋_GB2312" charset="-122"/>
              <a:ea typeface="仿宋_GB2312" charset="-122"/>
              <a:sym typeface="仿宋_GB2312" charset="-122"/>
            </a:endParaRPr>
          </a:p>
          <a:p>
            <a:endParaRPr lang="zh-CN" altLang="en-US" sz="2800" dirty="0">
              <a:latin typeface="仿宋_GB2312" charset="-122"/>
              <a:ea typeface="仿宋_GB2312" charset="-122"/>
              <a:sym typeface="仿宋_GB2312" charset="-122"/>
            </a:endParaRPr>
          </a:p>
          <a:p>
            <a:endParaRPr lang="zh-CN" altLang="en-US" sz="2800" dirty="0">
              <a:solidFill>
                <a:srgbClr val="1E4E79"/>
              </a:solidFill>
              <a:latin typeface="华文琥珀" pitchFamily="2" charset="-122"/>
              <a:ea typeface="华文琥珀" pitchFamily="2" charset="-122"/>
              <a:sym typeface="华文琥珀" pitchFamily="2" charset="-122"/>
            </a:endParaRPr>
          </a:p>
          <a:p>
            <a:endParaRPr lang="zh-CN" altLang="en-US" sz="2800" dirty="0">
              <a:solidFill>
                <a:srgbClr val="1E4E79"/>
              </a:solidFill>
              <a:latin typeface="华文琥珀" pitchFamily="2" charset="-122"/>
              <a:ea typeface="华文琥珀" pitchFamily="2" charset="-122"/>
              <a:sym typeface="华文琥珀" pitchFamily="2" charset="-122"/>
            </a:endParaRPr>
          </a:p>
          <a:p>
            <a:endParaRPr lang="zh-CN" altLang="en-US" sz="2800" dirty="0">
              <a:latin typeface="仿宋_GB2312" charset="-122"/>
              <a:ea typeface="仿宋_GB2312" charset="-122"/>
              <a:sym typeface="仿宋_GB2312" charset="-122"/>
            </a:endParaRPr>
          </a:p>
          <a:p>
            <a:r>
              <a:rPr lang="zh-CN" altLang="en-US" sz="2800" dirty="0">
                <a:latin typeface="仿宋_GB2312" charset="-122"/>
                <a:ea typeface="仿宋_GB2312" charset="-122"/>
                <a:sym typeface="仿宋_GB2312" charset="-122"/>
              </a:rPr>
              <a:t>    </a:t>
            </a:r>
            <a:endParaRPr lang="zh-CN" altLang="en-US" sz="2800" dirty="0">
              <a:latin typeface="仿宋_GB2312" charset="-122"/>
              <a:ea typeface="仿宋_GB2312" charset="-122"/>
              <a:sym typeface="仿宋_GB2312" charset="-122"/>
            </a:endParaRPr>
          </a:p>
          <a:p>
            <a:endParaRPr lang="zh-CN" altLang="en-US" sz="2800" dirty="0">
              <a:latin typeface="仿宋_GB2312" charset="-122"/>
              <a:ea typeface="仿宋_GB2312" charset="-122"/>
              <a:sym typeface="仿宋_GB2312" charset="-122"/>
            </a:endParaRPr>
          </a:p>
          <a:p>
            <a:endParaRPr lang="zh-CN" altLang="en-US" sz="2800" dirty="0">
              <a:latin typeface="仿宋_GB2312" charset="-122"/>
              <a:ea typeface="仿宋_GB2312" charset="-122"/>
              <a:sym typeface="仿宋_GB2312" charset="-122"/>
            </a:endParaRPr>
          </a:p>
          <a:p>
            <a:endParaRPr lang="zh-CN" altLang="en-US" sz="2800" dirty="0">
              <a:latin typeface="仿宋_GB2312" charset="-122"/>
              <a:ea typeface="仿宋_GB2312" charset="-122"/>
              <a:sym typeface="仿宋_GB2312" charset="-122"/>
            </a:endParaRPr>
          </a:p>
          <a:p>
            <a:pPr indent="627380"/>
            <a:r>
              <a:rPr lang="zh-CN" altLang="en-US" sz="2400" b="1" dirty="0" smtClean="0">
                <a:latin typeface="华文楷体" pitchFamily="2" charset="-122"/>
                <a:ea typeface="华文楷体" pitchFamily="2" charset="-122"/>
                <a:sym typeface="仿宋_GB2312" charset="-122"/>
              </a:rPr>
              <a:t>习</a:t>
            </a:r>
            <a:r>
              <a:rPr lang="zh-CN" altLang="en-US" sz="2400" b="1" dirty="0">
                <a:latin typeface="华文楷体" pitchFamily="2" charset="-122"/>
                <a:ea typeface="华文楷体" pitchFamily="2" charset="-122"/>
                <a:sym typeface="仿宋_GB2312" charset="-122"/>
              </a:rPr>
              <a:t>近平总书记2018年11月</a:t>
            </a:r>
            <a:r>
              <a:rPr lang="en-US" sz="2400" b="1" dirty="0">
                <a:latin typeface="华文楷体" pitchFamily="2" charset="-122"/>
                <a:ea typeface="华文楷体" pitchFamily="2" charset="-122"/>
                <a:sym typeface="仿宋_GB2312" charset="-122"/>
              </a:rPr>
              <a:t>1</a:t>
            </a:r>
            <a:r>
              <a:rPr lang="zh-CN" altLang="en-US" sz="2400" b="1" dirty="0">
                <a:latin typeface="华文楷体" pitchFamily="2" charset="-122"/>
                <a:ea typeface="华文楷体" pitchFamily="2" charset="-122"/>
                <a:sym typeface="仿宋_GB2312" charset="-122"/>
              </a:rPr>
              <a:t>日在民营企业座谈会上强调，要根据实际情况，降低社保缴费名义费率，稳定缴费方式，确保企业社保缴费实际负担有实质性下降</a:t>
            </a:r>
            <a:r>
              <a:rPr lang="zh-CN" altLang="en-US" sz="2800" b="1" dirty="0">
                <a:latin typeface="华文楷体" pitchFamily="2" charset="-122"/>
                <a:ea typeface="华文楷体" pitchFamily="2" charset="-122"/>
                <a:sym typeface="仿宋_GB2312" charset="-122"/>
              </a:rPr>
              <a:t>。</a:t>
            </a:r>
            <a:endParaRPr lang="zh-CN" altLang="en-US" sz="2800" b="1" dirty="0">
              <a:latin typeface="华文楷体" pitchFamily="2" charset="-122"/>
              <a:ea typeface="华文楷体" pitchFamily="2" charset="-122"/>
              <a:sym typeface="仿宋_GB2312" charset="-122"/>
            </a:endParaRPr>
          </a:p>
          <a:p>
            <a:endParaRPr lang="zh-CN" altLang="en-US" sz="2800" dirty="0">
              <a:latin typeface="仿宋_GB2312" charset="-122"/>
              <a:ea typeface="仿宋_GB2312" charset="-122"/>
              <a:sym typeface="仿宋_GB2312" charset="-122"/>
            </a:endParaRPr>
          </a:p>
          <a:p>
            <a:r>
              <a:rPr lang="zh-CN" altLang="en-US" sz="2800" dirty="0">
                <a:latin typeface="仿宋_GB2312" charset="-122"/>
                <a:ea typeface="仿宋_GB2312" charset="-122"/>
                <a:sym typeface="仿宋_GB2312" charset="-122"/>
              </a:rPr>
              <a:t>    </a:t>
            </a:r>
            <a:endParaRPr lang="zh-CN" altLang="en-US" sz="2800" dirty="0">
              <a:latin typeface="仿宋_GB2312" charset="-122"/>
              <a:ea typeface="仿宋_GB2312" charset="-122"/>
              <a:sym typeface="仿宋_GB2312" charset="-122"/>
            </a:endParaRPr>
          </a:p>
        </p:txBody>
      </p:sp>
      <p:sp>
        <p:nvSpPr>
          <p:cNvPr id="7181" name="MH_Others_1"/>
          <p:cNvSpPr>
            <a:spLocks noChangeArrowheads="1"/>
          </p:cNvSpPr>
          <p:nvPr/>
        </p:nvSpPr>
        <p:spPr bwMode="auto">
          <a:xfrm>
            <a:off x="179388" y="426113"/>
            <a:ext cx="3516312" cy="1154550"/>
          </a:xfrm>
          <a:prstGeom prst="rect">
            <a:avLst/>
          </a:prstGeom>
          <a:noFill/>
          <a:ln w="9525">
            <a:noFill/>
            <a:miter lim="800000"/>
          </a:ln>
        </p:spPr>
        <p:txBody>
          <a:bodyPr anchor="ctr"/>
          <a:lstStyle/>
          <a:p>
            <a:endParaRPr lang="zh-CN" altLang="en-US" sz="5400">
              <a:solidFill>
                <a:srgbClr val="BBD6EE"/>
              </a:solidFill>
              <a:latin typeface="Broadway" pitchFamily="82" charset="0"/>
              <a:ea typeface="华文中宋" pitchFamily="2" charset="-122"/>
              <a:sym typeface="Broadway" pitchFamily="82" charset="0"/>
            </a:endParaRPr>
          </a:p>
        </p:txBody>
      </p:sp>
      <p:pic>
        <p:nvPicPr>
          <p:cNvPr id="7182" name="图片 3" descr="民"/>
          <p:cNvPicPr>
            <a:picLocks noChangeAspect="1" noChangeArrowheads="1"/>
          </p:cNvPicPr>
          <p:nvPr/>
        </p:nvPicPr>
        <p:blipFill>
          <a:blip r:embed="rId1"/>
          <a:srcRect/>
          <a:stretch>
            <a:fillRect/>
          </a:stretch>
        </p:blipFill>
        <p:spPr bwMode="auto">
          <a:xfrm>
            <a:off x="969963" y="1064091"/>
            <a:ext cx="3198812" cy="1527101"/>
          </a:xfrm>
          <a:prstGeom prst="rect">
            <a:avLst/>
          </a:prstGeom>
          <a:noFill/>
          <a:ln w="9525">
            <a:noFill/>
            <a:miter lim="800000"/>
            <a:headEnd/>
            <a:tailEnd/>
          </a:ln>
        </p:spPr>
      </p:pic>
      <p:pic>
        <p:nvPicPr>
          <p:cNvPr id="7183" name="图片 4" descr="习"/>
          <p:cNvPicPr>
            <a:picLocks noChangeAspect="1" noChangeArrowheads="1"/>
          </p:cNvPicPr>
          <p:nvPr/>
        </p:nvPicPr>
        <p:blipFill>
          <a:blip r:embed="rId2"/>
          <a:srcRect/>
          <a:stretch>
            <a:fillRect/>
          </a:stretch>
        </p:blipFill>
        <p:spPr bwMode="auto">
          <a:xfrm>
            <a:off x="4581526" y="1064091"/>
            <a:ext cx="3571875" cy="1527101"/>
          </a:xfrm>
          <a:prstGeom prst="rect">
            <a:avLst/>
          </a:prstGeom>
          <a:noFill/>
          <a:ln w="9525">
            <a:noFill/>
            <a:miter lim="800000"/>
            <a:headEnd/>
            <a:tailEnd/>
          </a:ln>
        </p:spPr>
      </p:pic>
      <p:sp>
        <p:nvSpPr>
          <p:cNvPr id="16" name="Line 6"/>
          <p:cNvSpPr>
            <a:spLocks noChangeShapeType="1"/>
          </p:cNvSpPr>
          <p:nvPr/>
        </p:nvSpPr>
        <p:spPr bwMode="auto">
          <a:xfrm flipV="1">
            <a:off x="0" y="667848"/>
            <a:ext cx="9144000" cy="45719"/>
          </a:xfrm>
          <a:prstGeom prst="line">
            <a:avLst/>
          </a:prstGeom>
          <a:noFill/>
          <a:ln w="25400" cmpd="sng">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prstDash val="solid"/>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 name="矩形 16"/>
          <p:cNvSpPr/>
          <p:nvPr/>
        </p:nvSpPr>
        <p:spPr bwMode="auto">
          <a:xfrm>
            <a:off x="0" y="0"/>
            <a:ext cx="785786" cy="5141913"/>
          </a:xfrm>
          <a:prstGeom prst="rect">
            <a:avLst/>
          </a:prstGeom>
          <a:solidFill>
            <a:srgbClr val="1848C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8" name="矩形 17"/>
          <p:cNvSpPr/>
          <p:nvPr/>
        </p:nvSpPr>
        <p:spPr>
          <a:xfrm>
            <a:off x="1071538" y="284940"/>
            <a:ext cx="3416320"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sym typeface="华文琥珀" pitchFamily="2" charset="-122"/>
              </a:rPr>
              <a:t>社会保险费降费方案出台的背景</a:t>
            </a:r>
            <a:endParaRPr lang="zh-CN" altLang="en-US" b="1" dirty="0">
              <a:latin typeface="微软雅黑" panose="020B0503020204020204" pitchFamily="34" charset="-122"/>
              <a:ea typeface="微软雅黑" panose="020B0503020204020204" pitchFamily="34" charset="-122"/>
              <a:sym typeface="华文琥珀" pitchFamily="2" charset="-122"/>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灯片编号占位符 1"/>
          <p:cNvSpPr>
            <a:spLocks noChangeArrowheads="1"/>
          </p:cNvSpPr>
          <p:nvPr/>
        </p:nvSpPr>
        <p:spPr bwMode="auto">
          <a:xfrm>
            <a:off x="6457950" y="4765792"/>
            <a:ext cx="2057400" cy="273759"/>
          </a:xfrm>
          <a:prstGeom prst="rect">
            <a:avLst/>
          </a:prstGeom>
          <a:noFill/>
          <a:ln w="9525">
            <a:noFill/>
            <a:miter lim="800000"/>
          </a:ln>
        </p:spPr>
        <p:txBody>
          <a:bodyPr anchor="ctr"/>
          <a:lstStyle/>
          <a:p>
            <a:pPr algn="r"/>
            <a:fld id="{F8057B84-4E71-4226-A7E6-3191EF169FA4}" type="slidenum">
              <a:rPr lang="zh-CN" altLang="en-US" sz="1200">
                <a:solidFill>
                  <a:srgbClr val="898989"/>
                </a:solidFill>
              </a:rPr>
            </a:fld>
            <a:endParaRPr lang="zh-CN" altLang="en-US" sz="1200">
              <a:solidFill>
                <a:srgbClr val="898989"/>
              </a:solidFill>
            </a:endParaRPr>
          </a:p>
        </p:txBody>
      </p:sp>
      <p:sp>
        <p:nvSpPr>
          <p:cNvPr id="8196" name="TextBox 3"/>
          <p:cNvSpPr>
            <a:spLocks noChangeArrowheads="1"/>
          </p:cNvSpPr>
          <p:nvPr/>
        </p:nvSpPr>
        <p:spPr bwMode="auto">
          <a:xfrm>
            <a:off x="396876" y="0"/>
            <a:ext cx="2303463" cy="353943"/>
          </a:xfrm>
          <a:prstGeom prst="rect">
            <a:avLst/>
          </a:prstGeom>
          <a:noFill/>
          <a:ln w="9525">
            <a:noFill/>
            <a:miter lim="800000"/>
          </a:ln>
        </p:spPr>
        <p:txBody>
          <a:bodyPr>
            <a:spAutoFit/>
          </a:bodyPr>
          <a:lstStyle/>
          <a:p>
            <a:pPr eaLnBrk="0" hangingPunct="0"/>
            <a:r>
              <a:rPr lang="zh-CN" altLang="en-US" sz="900" b="1">
                <a:solidFill>
                  <a:srgbClr val="FFFFFF"/>
                </a:solidFill>
                <a:latin typeface="黑体" panose="02010609060101010101" pitchFamily="49" charset="-122"/>
                <a:ea typeface="黑体" panose="02010609060101010101" pitchFamily="49" charset="-122"/>
                <a:sym typeface="黑体" panose="02010609060101010101" pitchFamily="49" charset="-122"/>
              </a:rPr>
              <a:t>河 南 省 国 家 税 务 局</a:t>
            </a:r>
            <a:r>
              <a:rPr lang="zh-CN" altLang="en-US" sz="800" b="1">
                <a:solidFill>
                  <a:srgbClr val="FFFFFF"/>
                </a:solidFill>
                <a:latin typeface="Calibri" panose="020F0502020204030204" pitchFamily="34" charset="0"/>
                <a:sym typeface="Calibri" panose="020F0502020204030204" pitchFamily="34" charset="0"/>
              </a:rPr>
              <a:t>                                                                                                                                                                                                 </a:t>
            </a:r>
            <a:r>
              <a:rPr lang="en-US" sz="800" b="1">
                <a:solidFill>
                  <a:srgbClr val="FFFFFF"/>
                </a:solidFill>
                <a:latin typeface="Calibri" panose="020F0502020204030204" pitchFamily="34" charset="0"/>
                <a:sym typeface="Calibri" panose="020F0502020204030204" pitchFamily="34" charset="0"/>
              </a:rPr>
              <a:t>HE NAN PROVINCIAL OFFICE,SAT</a:t>
            </a:r>
            <a:endParaRPr lang="en-US" sz="800" b="1">
              <a:solidFill>
                <a:srgbClr val="FFFFFF"/>
              </a:solidFill>
              <a:latin typeface="Calibri" panose="020F0502020204030204" pitchFamily="34" charset="0"/>
              <a:sym typeface="Calibri" panose="020F0502020204030204" pitchFamily="34" charset="0"/>
            </a:endParaRPr>
          </a:p>
        </p:txBody>
      </p:sp>
      <p:sp>
        <p:nvSpPr>
          <p:cNvPr id="8201" name="TextBox 3"/>
          <p:cNvSpPr>
            <a:spLocks noChangeArrowheads="1"/>
          </p:cNvSpPr>
          <p:nvPr/>
        </p:nvSpPr>
        <p:spPr bwMode="auto">
          <a:xfrm>
            <a:off x="434976" y="9523"/>
            <a:ext cx="2303463" cy="261610"/>
          </a:xfrm>
          <a:prstGeom prst="rect">
            <a:avLst/>
          </a:prstGeom>
          <a:noFill/>
          <a:ln w="9525">
            <a:noFill/>
            <a:miter lim="800000"/>
          </a:ln>
        </p:spPr>
        <p:txBody>
          <a:bodyPr>
            <a:spAutoFit/>
          </a:bodyPr>
          <a:lstStyle/>
          <a:p>
            <a:pPr eaLnBrk="0" hangingPunct="0"/>
            <a:endParaRPr lang="zh-CN" altLang="en-US" sz="1100" b="1">
              <a:solidFill>
                <a:srgbClr val="FFFFFF"/>
              </a:solidFill>
              <a:latin typeface="Calibri" panose="020F0502020204030204" pitchFamily="34" charset="0"/>
              <a:sym typeface="Calibri" panose="020F0502020204030204" pitchFamily="34" charset="0"/>
            </a:endParaRPr>
          </a:p>
        </p:txBody>
      </p:sp>
      <p:sp>
        <p:nvSpPr>
          <p:cNvPr id="8202" name="MH_Others_1"/>
          <p:cNvSpPr>
            <a:spLocks noChangeArrowheads="1"/>
          </p:cNvSpPr>
          <p:nvPr/>
        </p:nvSpPr>
        <p:spPr bwMode="auto">
          <a:xfrm>
            <a:off x="179388" y="426113"/>
            <a:ext cx="3516312" cy="1265244"/>
          </a:xfrm>
          <a:prstGeom prst="rect">
            <a:avLst/>
          </a:prstGeom>
          <a:noFill/>
          <a:ln w="9525">
            <a:noFill/>
            <a:miter lim="800000"/>
          </a:ln>
        </p:spPr>
        <p:txBody>
          <a:bodyPr anchor="ctr"/>
          <a:lstStyle/>
          <a:p>
            <a:endParaRPr lang="zh-CN" altLang="en-US" sz="5400">
              <a:solidFill>
                <a:srgbClr val="BBD6EE"/>
              </a:solidFill>
              <a:latin typeface="Broadway" pitchFamily="82" charset="0"/>
              <a:ea typeface="华文中宋" pitchFamily="2" charset="-122"/>
              <a:sym typeface="Broadway" pitchFamily="82" charset="0"/>
            </a:endParaRPr>
          </a:p>
        </p:txBody>
      </p:sp>
      <p:sp>
        <p:nvSpPr>
          <p:cNvPr id="8203" name="TextBox 3"/>
          <p:cNvSpPr>
            <a:spLocks noChangeArrowheads="1"/>
          </p:cNvSpPr>
          <p:nvPr/>
        </p:nvSpPr>
        <p:spPr bwMode="auto">
          <a:xfrm>
            <a:off x="357158" y="0"/>
            <a:ext cx="2705100" cy="292388"/>
          </a:xfrm>
          <a:prstGeom prst="rect">
            <a:avLst/>
          </a:prstGeom>
          <a:noFill/>
          <a:ln w="9525">
            <a:noFill/>
            <a:miter lim="800000"/>
          </a:ln>
        </p:spPr>
        <p:txBody>
          <a:bodyPr>
            <a:spAutoFit/>
          </a:bodyPr>
          <a:lstStyle/>
          <a:p>
            <a:pPr eaLnBrk="0" hangingPunct="0"/>
            <a:r>
              <a:rPr lang="zh-CN" altLang="en-US" sz="1300" b="1" dirty="0">
                <a:solidFill>
                  <a:schemeClr val="bg1"/>
                </a:solidFill>
                <a:latin typeface="黑体" panose="02010609060101010101" pitchFamily="49" charset="-122"/>
                <a:ea typeface="黑体" panose="02010609060101010101" pitchFamily="49" charset="-122"/>
                <a:sym typeface="黑体" panose="02010609060101010101" pitchFamily="49" charset="-122"/>
              </a:rPr>
              <a:t> </a:t>
            </a:r>
            <a:r>
              <a:rPr lang="zh-CN" altLang="en-US" sz="1300" b="1" dirty="0" smtClean="0">
                <a:solidFill>
                  <a:schemeClr val="bg1"/>
                </a:solidFill>
                <a:latin typeface="黑体" panose="02010609060101010101" pitchFamily="49" charset="-122"/>
                <a:ea typeface="黑体" panose="02010609060101010101" pitchFamily="49" charset="-122"/>
                <a:sym typeface="黑体" panose="02010609060101010101" pitchFamily="49" charset="-122"/>
              </a:rPr>
              <a:t>国税务</a:t>
            </a:r>
            <a:r>
              <a:rPr lang="zh-CN" altLang="en-US" sz="1300" b="1" dirty="0">
                <a:solidFill>
                  <a:schemeClr val="bg1"/>
                </a:solidFill>
                <a:latin typeface="黑体" panose="02010609060101010101" pitchFamily="49" charset="-122"/>
                <a:ea typeface="黑体" panose="02010609060101010101" pitchFamily="49" charset="-122"/>
                <a:sym typeface="黑体" panose="02010609060101010101" pitchFamily="49" charset="-122"/>
              </a:rPr>
              <a:t>总局三门峡市税务局</a:t>
            </a:r>
            <a:endParaRPr lang="zh-CN" altLang="en-US" sz="1300" b="1" dirty="0">
              <a:solidFill>
                <a:schemeClr val="bg1"/>
              </a:solidFill>
              <a:latin typeface="黑体" panose="02010609060101010101" pitchFamily="49" charset="-122"/>
              <a:ea typeface="黑体" panose="02010609060101010101" pitchFamily="49" charset="-122"/>
              <a:sym typeface="黑体" panose="02010609060101010101" pitchFamily="49" charset="-122"/>
            </a:endParaRPr>
          </a:p>
        </p:txBody>
      </p:sp>
      <p:sp>
        <p:nvSpPr>
          <p:cNvPr id="8204" name="文本框 7"/>
          <p:cNvSpPr txBox="1">
            <a:spLocks noChangeArrowheads="1"/>
          </p:cNvSpPr>
          <p:nvPr/>
        </p:nvSpPr>
        <p:spPr bwMode="auto">
          <a:xfrm>
            <a:off x="1390650" y="635597"/>
            <a:ext cx="6743700" cy="2862322"/>
          </a:xfrm>
          <a:prstGeom prst="rect">
            <a:avLst/>
          </a:prstGeom>
          <a:noFill/>
          <a:ln w="9525">
            <a:noFill/>
            <a:miter lim="800000"/>
          </a:ln>
        </p:spPr>
        <p:txBody>
          <a:bodyPr>
            <a:spAutoFit/>
          </a:bodyPr>
          <a:lstStyle/>
          <a:p>
            <a:r>
              <a:rPr lang="en-US" dirty="0"/>
              <a:t>       </a:t>
            </a:r>
            <a:endParaRPr lang="en-US" dirty="0" smtClean="0"/>
          </a:p>
          <a:p>
            <a:pPr indent="541655"/>
            <a:r>
              <a:rPr lang="zh-CN" altLang="en-US" b="1" dirty="0" smtClean="0">
                <a:latin typeface="华文楷体" pitchFamily="2" charset="-122"/>
                <a:ea typeface="华文楷体" pitchFamily="2" charset="-122"/>
              </a:rPr>
              <a:t>在</a:t>
            </a:r>
            <a:r>
              <a:rPr lang="zh-CN" altLang="en-US" b="1" dirty="0">
                <a:latin typeface="华文楷体" pitchFamily="2" charset="-122"/>
                <a:ea typeface="华文楷体" pitchFamily="2" charset="-122"/>
              </a:rPr>
              <a:t>今年《政府工作报告》和总理记者会上，李克强提出要明显降低企业社保缴费负担，从5月1日起各地可将城镇职工基本养老保险单位缴费比例从原规定的20%降至16%。</a:t>
            </a:r>
            <a:endParaRPr lang="zh-CN" altLang="en-US" b="1" dirty="0">
              <a:latin typeface="华文楷体" pitchFamily="2" charset="-122"/>
              <a:ea typeface="华文楷体" pitchFamily="2" charset="-122"/>
            </a:endParaRPr>
          </a:p>
          <a:p>
            <a:r>
              <a:rPr lang="zh-CN" altLang="en-US" b="1" dirty="0">
                <a:latin typeface="华文楷体" pitchFamily="2" charset="-122"/>
                <a:ea typeface="华文楷体" pitchFamily="2" charset="-122"/>
              </a:rPr>
              <a:t>     3月26日的国务院常务会议首个议题，就是落实降低社会保险费率部署，明确具体配套措施。</a:t>
            </a:r>
            <a:endParaRPr lang="zh-CN" altLang="en-US" b="1" dirty="0">
              <a:latin typeface="华文楷体" pitchFamily="2" charset="-122"/>
              <a:ea typeface="华文楷体" pitchFamily="2" charset="-122"/>
            </a:endParaRPr>
          </a:p>
          <a:p>
            <a:r>
              <a:rPr lang="zh-CN" altLang="en-US" b="1" dirty="0">
                <a:latin typeface="华文楷体" pitchFamily="2" charset="-122"/>
                <a:ea typeface="华文楷体" pitchFamily="2" charset="-122"/>
              </a:rPr>
              <a:t>     </a:t>
            </a:r>
            <a:r>
              <a:rPr lang="en-US" b="1" dirty="0">
                <a:latin typeface="华文楷体" pitchFamily="2" charset="-122"/>
                <a:ea typeface="华文楷体" pitchFamily="2" charset="-122"/>
              </a:rPr>
              <a:t>4</a:t>
            </a:r>
            <a:r>
              <a:rPr lang="zh-CN" altLang="en-US" b="1" dirty="0">
                <a:latin typeface="华文楷体" pitchFamily="2" charset="-122"/>
                <a:ea typeface="华文楷体" pitchFamily="2" charset="-122"/>
              </a:rPr>
              <a:t>月</a:t>
            </a:r>
            <a:r>
              <a:rPr lang="en-US" b="1" dirty="0">
                <a:latin typeface="华文楷体" pitchFamily="2" charset="-122"/>
                <a:ea typeface="华文楷体" pitchFamily="2" charset="-122"/>
              </a:rPr>
              <a:t>4</a:t>
            </a:r>
            <a:r>
              <a:rPr lang="zh-CN" altLang="en-US" b="1" dirty="0">
                <a:latin typeface="华文楷体" pitchFamily="2" charset="-122"/>
                <a:ea typeface="华文楷体" pitchFamily="2" charset="-122"/>
              </a:rPr>
              <a:t>日，国务院办公厅印发《关于降低社会保险费率综合方案的通知》国办发〔2019〕13号。明确降费方案及内容。</a:t>
            </a:r>
            <a:endParaRPr lang="zh-CN" altLang="en-US" b="1" dirty="0">
              <a:latin typeface="华文楷体" pitchFamily="2" charset="-122"/>
              <a:ea typeface="华文楷体" pitchFamily="2" charset="-122"/>
            </a:endParaRPr>
          </a:p>
          <a:p>
            <a:endParaRPr lang="zh-CN" altLang="en-US" dirty="0"/>
          </a:p>
          <a:p>
            <a:endParaRPr lang="zh-CN" altLang="en-US" dirty="0"/>
          </a:p>
        </p:txBody>
      </p:sp>
      <p:pic>
        <p:nvPicPr>
          <p:cNvPr id="8205" name="图片 8" descr="李克"/>
          <p:cNvPicPr>
            <a:picLocks noChangeAspect="1" noChangeArrowheads="1"/>
          </p:cNvPicPr>
          <p:nvPr/>
        </p:nvPicPr>
        <p:blipFill>
          <a:blip r:embed="rId1"/>
          <a:srcRect/>
          <a:stretch>
            <a:fillRect/>
          </a:stretch>
        </p:blipFill>
        <p:spPr bwMode="auto">
          <a:xfrm>
            <a:off x="1222376" y="3173227"/>
            <a:ext cx="3497263" cy="1606848"/>
          </a:xfrm>
          <a:prstGeom prst="rect">
            <a:avLst/>
          </a:prstGeom>
          <a:noFill/>
          <a:ln w="12700" cap="flat" cmpd="sng">
            <a:solidFill>
              <a:srgbClr val="0000FF"/>
            </a:solidFill>
            <a:miter lim="800000"/>
            <a:headEnd/>
            <a:tailEnd/>
          </a:ln>
        </p:spPr>
      </p:pic>
      <p:pic>
        <p:nvPicPr>
          <p:cNvPr id="8206" name="图片 9"/>
          <p:cNvPicPr>
            <a:picLocks noChangeAspect="1" noChangeArrowheads="1"/>
          </p:cNvPicPr>
          <p:nvPr/>
        </p:nvPicPr>
        <p:blipFill>
          <a:blip r:embed="rId2"/>
          <a:srcRect/>
          <a:stretch>
            <a:fillRect/>
          </a:stretch>
        </p:blipFill>
        <p:spPr bwMode="auto">
          <a:xfrm>
            <a:off x="5026026" y="3166085"/>
            <a:ext cx="3260725" cy="1599706"/>
          </a:xfrm>
          <a:prstGeom prst="rect">
            <a:avLst/>
          </a:prstGeom>
          <a:noFill/>
          <a:ln w="12700" cap="flat" cmpd="sng">
            <a:solidFill>
              <a:srgbClr val="0000FF"/>
            </a:solidFill>
            <a:miter lim="800000"/>
            <a:headEnd/>
            <a:tailEnd/>
          </a:ln>
        </p:spPr>
      </p:pic>
      <p:sp>
        <p:nvSpPr>
          <p:cNvPr id="15" name="Line 6"/>
          <p:cNvSpPr>
            <a:spLocks noChangeShapeType="1"/>
          </p:cNvSpPr>
          <p:nvPr/>
        </p:nvSpPr>
        <p:spPr bwMode="auto">
          <a:xfrm flipV="1">
            <a:off x="0" y="667848"/>
            <a:ext cx="9144000" cy="45719"/>
          </a:xfrm>
          <a:prstGeom prst="line">
            <a:avLst/>
          </a:prstGeom>
          <a:noFill/>
          <a:ln w="25400" cmpd="sng">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prstDash val="solid"/>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 name="矩形 15"/>
          <p:cNvSpPr/>
          <p:nvPr/>
        </p:nvSpPr>
        <p:spPr bwMode="auto">
          <a:xfrm>
            <a:off x="0" y="0"/>
            <a:ext cx="785786" cy="5141913"/>
          </a:xfrm>
          <a:prstGeom prst="rect">
            <a:avLst/>
          </a:prstGeom>
          <a:solidFill>
            <a:srgbClr val="1848C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7" name="矩形 16"/>
          <p:cNvSpPr/>
          <p:nvPr/>
        </p:nvSpPr>
        <p:spPr>
          <a:xfrm>
            <a:off x="1000100" y="213502"/>
            <a:ext cx="3416320"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sym typeface="华文琥珀" pitchFamily="2" charset="-122"/>
              </a:rPr>
              <a:t>社会保险费降费方案出台的背景</a:t>
            </a:r>
            <a:endParaRPr lang="zh-CN" altLang="en-US" b="1" dirty="0">
              <a:latin typeface="微软雅黑" panose="020B0503020204020204" pitchFamily="34" charset="-122"/>
              <a:ea typeface="微软雅黑" panose="020B0503020204020204" pitchFamily="34" charset="-122"/>
              <a:sym typeface="华文琥珀" pitchFamily="2" charset="-122"/>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灯片编号占位符 1"/>
          <p:cNvSpPr>
            <a:spLocks noChangeArrowheads="1"/>
          </p:cNvSpPr>
          <p:nvPr/>
        </p:nvSpPr>
        <p:spPr bwMode="auto">
          <a:xfrm>
            <a:off x="6457950" y="4765792"/>
            <a:ext cx="2057400" cy="273759"/>
          </a:xfrm>
          <a:prstGeom prst="rect">
            <a:avLst/>
          </a:prstGeom>
          <a:noFill/>
          <a:ln w="9525">
            <a:noFill/>
            <a:miter lim="800000"/>
          </a:ln>
        </p:spPr>
        <p:txBody>
          <a:bodyPr anchor="ctr"/>
          <a:lstStyle/>
          <a:p>
            <a:pPr algn="r"/>
            <a:fld id="{2BCA3C6F-CFF1-4016-B2E8-470FE7E6DA64}" type="slidenum">
              <a:rPr lang="zh-CN" altLang="en-US" sz="1200">
                <a:solidFill>
                  <a:srgbClr val="898989"/>
                </a:solidFill>
                <a:latin typeface="Calibri" panose="020F0502020204030204" pitchFamily="34" charset="0"/>
              </a:rPr>
            </a:fld>
            <a:endParaRPr lang="zh-CN" altLang="en-US" sz="1200">
              <a:solidFill>
                <a:srgbClr val="898989"/>
              </a:solidFill>
              <a:latin typeface="Calibri" panose="020F0502020204030204" pitchFamily="34" charset="0"/>
            </a:endParaRPr>
          </a:p>
        </p:txBody>
      </p:sp>
      <p:sp>
        <p:nvSpPr>
          <p:cNvPr id="9220" name="TextBox 3"/>
          <p:cNvSpPr>
            <a:spLocks noChangeArrowheads="1"/>
          </p:cNvSpPr>
          <p:nvPr/>
        </p:nvSpPr>
        <p:spPr bwMode="auto">
          <a:xfrm>
            <a:off x="396876" y="0"/>
            <a:ext cx="2303463" cy="353943"/>
          </a:xfrm>
          <a:prstGeom prst="rect">
            <a:avLst/>
          </a:prstGeom>
          <a:noFill/>
          <a:ln w="9525">
            <a:noFill/>
            <a:miter lim="800000"/>
          </a:ln>
        </p:spPr>
        <p:txBody>
          <a:bodyPr>
            <a:spAutoFit/>
          </a:bodyPr>
          <a:lstStyle/>
          <a:p>
            <a:pPr eaLnBrk="0" hangingPunct="0"/>
            <a:r>
              <a:rPr lang="zh-CN" altLang="en-US" sz="900" b="1">
                <a:solidFill>
                  <a:srgbClr val="FFFFFF"/>
                </a:solidFill>
                <a:latin typeface="黑体" panose="02010609060101010101" pitchFamily="49" charset="-122"/>
                <a:ea typeface="黑体" panose="02010609060101010101" pitchFamily="49" charset="-122"/>
                <a:sym typeface="黑体" panose="02010609060101010101" pitchFamily="49" charset="-122"/>
              </a:rPr>
              <a:t>河 南 省 国 家 税 务 局</a:t>
            </a:r>
            <a:r>
              <a:rPr lang="zh-CN" altLang="en-US" sz="800" b="1">
                <a:solidFill>
                  <a:srgbClr val="FFFFFF"/>
                </a:solidFill>
                <a:latin typeface="Calibri" panose="020F0502020204030204" pitchFamily="34" charset="0"/>
                <a:sym typeface="Calibri" panose="020F0502020204030204" pitchFamily="34" charset="0"/>
              </a:rPr>
              <a:t>                                                                                                                                                                                                 </a:t>
            </a:r>
            <a:r>
              <a:rPr lang="en-US" sz="800" b="1">
                <a:solidFill>
                  <a:srgbClr val="FFFFFF"/>
                </a:solidFill>
                <a:latin typeface="Calibri" panose="020F0502020204030204" pitchFamily="34" charset="0"/>
                <a:sym typeface="Calibri" panose="020F0502020204030204" pitchFamily="34" charset="0"/>
              </a:rPr>
              <a:t>HE NAN PROVINCIAL OFFICE,SAT</a:t>
            </a:r>
            <a:endParaRPr lang="en-US" sz="800" b="1">
              <a:solidFill>
                <a:srgbClr val="FFFFFF"/>
              </a:solidFill>
              <a:latin typeface="Calibri" panose="020F0502020204030204" pitchFamily="34" charset="0"/>
              <a:sym typeface="Calibri" panose="020F0502020204030204" pitchFamily="34" charset="0"/>
            </a:endParaRPr>
          </a:p>
        </p:txBody>
      </p:sp>
      <p:sp>
        <p:nvSpPr>
          <p:cNvPr id="9225" name="TextBox 3"/>
          <p:cNvSpPr>
            <a:spLocks noChangeArrowheads="1"/>
          </p:cNvSpPr>
          <p:nvPr/>
        </p:nvSpPr>
        <p:spPr bwMode="auto">
          <a:xfrm>
            <a:off x="434976" y="9523"/>
            <a:ext cx="2303463" cy="261610"/>
          </a:xfrm>
          <a:prstGeom prst="rect">
            <a:avLst/>
          </a:prstGeom>
          <a:noFill/>
          <a:ln w="9525">
            <a:noFill/>
            <a:miter lim="800000"/>
          </a:ln>
        </p:spPr>
        <p:txBody>
          <a:bodyPr>
            <a:spAutoFit/>
          </a:bodyPr>
          <a:lstStyle/>
          <a:p>
            <a:pPr eaLnBrk="0" hangingPunct="0"/>
            <a:endParaRPr lang="zh-CN" altLang="en-US" sz="1100" b="1">
              <a:solidFill>
                <a:srgbClr val="FFFFFF"/>
              </a:solidFill>
              <a:latin typeface="Calibri" panose="020F0502020204030204" pitchFamily="34" charset="0"/>
              <a:sym typeface="Calibri" panose="020F0502020204030204" pitchFamily="34" charset="0"/>
            </a:endParaRPr>
          </a:p>
        </p:txBody>
      </p:sp>
      <p:sp>
        <p:nvSpPr>
          <p:cNvPr id="9226" name="矩形 11"/>
          <p:cNvSpPr>
            <a:spLocks noChangeArrowheads="1"/>
          </p:cNvSpPr>
          <p:nvPr/>
        </p:nvSpPr>
        <p:spPr bwMode="auto">
          <a:xfrm>
            <a:off x="6137275" y="4864584"/>
            <a:ext cx="300082" cy="369332"/>
          </a:xfrm>
          <a:prstGeom prst="rect">
            <a:avLst/>
          </a:prstGeom>
          <a:noFill/>
          <a:ln w="9525">
            <a:noFill/>
            <a:miter lim="800000"/>
          </a:ln>
        </p:spPr>
        <p:txBody>
          <a:bodyPr wrap="none">
            <a:spAutoFit/>
          </a:bodyPr>
          <a:lstStyle/>
          <a:p>
            <a:r>
              <a:rPr lang="en-US">
                <a:solidFill>
                  <a:srgbClr val="FFFFFF"/>
                </a:solidFill>
                <a:latin typeface="黑体" panose="02010609060101010101" pitchFamily="49" charset="-122"/>
                <a:ea typeface="黑体" panose="02010609060101010101" pitchFamily="49" charset="-122"/>
                <a:sym typeface="黑体" panose="02010609060101010101" pitchFamily="49" charset="-122"/>
              </a:rPr>
              <a:t>*</a:t>
            </a:r>
            <a:endParaRPr lang="en-US">
              <a:solidFill>
                <a:srgbClr val="000000"/>
              </a:solidFill>
              <a:latin typeface="Calibri" panose="020F0502020204030204" pitchFamily="34" charset="0"/>
              <a:sym typeface="宋体" panose="02010600030101010101" pitchFamily="2" charset="-122"/>
            </a:endParaRPr>
          </a:p>
        </p:txBody>
      </p:sp>
      <p:grpSp>
        <p:nvGrpSpPr>
          <p:cNvPr id="2" name="Group 11"/>
          <p:cNvGrpSpPr/>
          <p:nvPr/>
        </p:nvGrpSpPr>
        <p:grpSpPr bwMode="auto">
          <a:xfrm>
            <a:off x="179389" y="426113"/>
            <a:ext cx="8713787" cy="1154550"/>
            <a:chOff x="0" y="0"/>
            <a:chExt cx="8712968" cy="1492250"/>
          </a:xfrm>
        </p:grpSpPr>
        <p:sp>
          <p:nvSpPr>
            <p:cNvPr id="9228" name="MH_Others_1"/>
            <p:cNvSpPr>
              <a:spLocks noChangeArrowheads="1"/>
            </p:cNvSpPr>
            <p:nvPr/>
          </p:nvSpPr>
          <p:spPr bwMode="auto">
            <a:xfrm>
              <a:off x="0" y="0"/>
              <a:ext cx="3516086" cy="1492250"/>
            </a:xfrm>
            <a:prstGeom prst="rect">
              <a:avLst/>
            </a:prstGeom>
            <a:noFill/>
            <a:ln w="9525">
              <a:noFill/>
              <a:miter lim="800000"/>
            </a:ln>
          </p:spPr>
          <p:txBody>
            <a:bodyPr anchor="ctr"/>
            <a:lstStyle/>
            <a:p>
              <a:endParaRPr lang="zh-CN" altLang="en-US" sz="5400">
                <a:solidFill>
                  <a:srgbClr val="BBD6EE"/>
                </a:solidFill>
                <a:latin typeface="Broadway" pitchFamily="82" charset="0"/>
                <a:ea typeface="华文中宋" pitchFamily="2" charset="-122"/>
                <a:sym typeface="Broadway" pitchFamily="82" charset="0"/>
              </a:endParaRPr>
            </a:p>
          </p:txBody>
        </p:sp>
        <p:sp>
          <p:nvSpPr>
            <p:cNvPr id="9229" name="MH_Others_2"/>
            <p:cNvSpPr>
              <a:spLocks noChangeArrowheads="1"/>
            </p:cNvSpPr>
            <p:nvPr/>
          </p:nvSpPr>
          <p:spPr bwMode="auto">
            <a:xfrm>
              <a:off x="865552" y="262465"/>
              <a:ext cx="7847416" cy="636664"/>
            </a:xfrm>
            <a:prstGeom prst="rect">
              <a:avLst/>
            </a:prstGeom>
            <a:noFill/>
            <a:ln w="9525">
              <a:noFill/>
              <a:miter lim="800000"/>
            </a:ln>
          </p:spPr>
          <p:txBody>
            <a:bodyPr anchor="ctr"/>
            <a:lstStyle/>
            <a:p>
              <a:pPr algn="ctr"/>
              <a:endParaRPr lang="zh-CN" altLang="en-US">
                <a:latin typeface="Calibri" panose="020F0502020204030204" pitchFamily="34" charset="0"/>
              </a:endParaRPr>
            </a:p>
          </p:txBody>
        </p:sp>
      </p:grpSp>
      <p:sp>
        <p:nvSpPr>
          <p:cNvPr id="9230" name="文本框 12300"/>
          <p:cNvSpPr txBox="1">
            <a:spLocks noChangeArrowheads="1"/>
          </p:cNvSpPr>
          <p:nvPr/>
        </p:nvSpPr>
        <p:spPr bwMode="auto">
          <a:xfrm>
            <a:off x="1214414" y="570691"/>
            <a:ext cx="7286676" cy="1280160"/>
          </a:xfrm>
          <a:prstGeom prst="rect">
            <a:avLst/>
          </a:prstGeom>
          <a:noFill/>
          <a:ln w="9525">
            <a:noFill/>
            <a:miter lim="800000"/>
          </a:ln>
        </p:spPr>
        <p:txBody>
          <a:bodyPr wrap="square">
            <a:spAutoFit/>
          </a:bodyPr>
          <a:lstStyle/>
          <a:p>
            <a:pPr indent="406400"/>
            <a:endParaRPr lang="en-US" altLang="zh-CN" sz="2400" b="1" dirty="0" smtClean="0">
              <a:latin typeface="宋体" panose="02010600030101010101" pitchFamily="2" charset="-122"/>
              <a:ea typeface="华文楷体" pitchFamily="2" charset="-122"/>
              <a:sym typeface="仿宋_GB2312" charset="-122"/>
            </a:endParaRPr>
          </a:p>
          <a:p>
            <a:pPr indent="406400"/>
            <a:r>
              <a:rPr lang="zh-CN" altLang="en-US" b="1" dirty="0" smtClean="0">
                <a:latin typeface="华文楷体" pitchFamily="2" charset="-122"/>
                <a:ea typeface="华文楷体" pitchFamily="2" charset="-122"/>
                <a:sym typeface="仿宋_GB2312" charset="-122"/>
              </a:rPr>
              <a:t>河南省委</a:t>
            </a:r>
            <a:r>
              <a:rPr lang="zh-CN" altLang="en-US" b="1" dirty="0">
                <a:latin typeface="华文楷体" pitchFamily="2" charset="-122"/>
                <a:ea typeface="华文楷体" pitchFamily="2" charset="-122"/>
                <a:sym typeface="仿宋_GB2312" charset="-122"/>
              </a:rPr>
              <a:t>、省政府对社保费降费工作高度重视，</a:t>
            </a:r>
            <a:r>
              <a:rPr lang="en-US" b="1" dirty="0">
                <a:latin typeface="华文楷体" pitchFamily="2" charset="-122"/>
                <a:ea typeface="华文楷体" pitchFamily="2" charset="-122"/>
                <a:sym typeface="仿宋_GB2312" charset="-122"/>
              </a:rPr>
              <a:t>4</a:t>
            </a:r>
            <a:r>
              <a:rPr lang="zh-CN" altLang="en-US" b="1" dirty="0">
                <a:latin typeface="华文楷体" pitchFamily="2" charset="-122"/>
                <a:ea typeface="华文楷体" pitchFamily="2" charset="-122"/>
                <a:sym typeface="仿宋_GB2312" charset="-122"/>
              </a:rPr>
              <a:t>月</a:t>
            </a:r>
            <a:r>
              <a:rPr lang="en-US" b="1" dirty="0">
                <a:latin typeface="华文楷体" pitchFamily="2" charset="-122"/>
                <a:ea typeface="华文楷体" pitchFamily="2" charset="-122"/>
                <a:sym typeface="仿宋_GB2312" charset="-122"/>
              </a:rPr>
              <a:t>19</a:t>
            </a:r>
            <a:r>
              <a:rPr lang="zh-CN" altLang="en-US" b="1" dirty="0">
                <a:latin typeface="华文楷体" pitchFamily="2" charset="-122"/>
                <a:ea typeface="华文楷体" pitchFamily="2" charset="-122"/>
                <a:sym typeface="仿宋_GB2312" charset="-122"/>
              </a:rPr>
              <a:t>日，四部门根据国办文件精神，联合下发《关于降低社会保险费率有关问题的通知》，明确河南省社保费降费具体内容。</a:t>
            </a:r>
            <a:endParaRPr lang="zh-CN" altLang="en-US" dirty="0">
              <a:latin typeface="华文楷体" pitchFamily="2" charset="-122"/>
              <a:ea typeface="华文楷体" pitchFamily="2" charset="-122"/>
            </a:endParaRPr>
          </a:p>
        </p:txBody>
      </p:sp>
      <p:sp>
        <p:nvSpPr>
          <p:cNvPr id="9232" name="Text Box 16"/>
          <p:cNvSpPr txBox="1">
            <a:spLocks noChangeArrowheads="1"/>
          </p:cNvSpPr>
          <p:nvPr/>
        </p:nvSpPr>
        <p:spPr bwMode="auto">
          <a:xfrm>
            <a:off x="1165225" y="2136513"/>
            <a:ext cx="6737350" cy="369332"/>
          </a:xfrm>
          <a:prstGeom prst="rect">
            <a:avLst/>
          </a:prstGeom>
          <a:noFill/>
          <a:ln w="9525">
            <a:noFill/>
            <a:miter lim="800000"/>
          </a:ln>
        </p:spPr>
        <p:txBody>
          <a:bodyPr>
            <a:spAutoFit/>
          </a:bodyPr>
          <a:lstStyle/>
          <a:p>
            <a:endParaRPr lang="zh-CN" altLang="zh-CN"/>
          </a:p>
        </p:txBody>
      </p:sp>
      <p:pic>
        <p:nvPicPr>
          <p:cNvPr id="9233" name="Picture 17" descr="四部门"/>
          <p:cNvPicPr>
            <a:picLocks noChangeAspect="1" noChangeArrowheads="1"/>
          </p:cNvPicPr>
          <p:nvPr/>
        </p:nvPicPr>
        <p:blipFill>
          <a:blip r:embed="rId1"/>
          <a:srcRect/>
          <a:stretch>
            <a:fillRect/>
          </a:stretch>
        </p:blipFill>
        <p:spPr bwMode="auto">
          <a:xfrm>
            <a:off x="2000232" y="2484069"/>
            <a:ext cx="2981325" cy="2645942"/>
          </a:xfrm>
          <a:prstGeom prst="rect">
            <a:avLst/>
          </a:prstGeom>
          <a:noFill/>
          <a:ln w="9525" cap="flat" cmpd="sng">
            <a:solidFill>
              <a:srgbClr val="0000FF"/>
            </a:solidFill>
            <a:miter lim="800000"/>
            <a:headEnd/>
            <a:tailEnd/>
          </a:ln>
        </p:spPr>
      </p:pic>
      <p:pic>
        <p:nvPicPr>
          <p:cNvPr id="9234" name="Picture 18" descr="四部门1"/>
          <p:cNvPicPr>
            <a:picLocks noChangeAspect="1" noChangeArrowheads="1"/>
          </p:cNvPicPr>
          <p:nvPr/>
        </p:nvPicPr>
        <p:blipFill>
          <a:blip r:embed="rId2"/>
          <a:srcRect/>
          <a:stretch>
            <a:fillRect/>
          </a:stretch>
        </p:blipFill>
        <p:spPr bwMode="auto">
          <a:xfrm>
            <a:off x="5010131" y="2490019"/>
            <a:ext cx="3240088" cy="2651894"/>
          </a:xfrm>
          <a:prstGeom prst="rect">
            <a:avLst/>
          </a:prstGeom>
          <a:noFill/>
          <a:ln w="9525" cap="flat" cmpd="sng">
            <a:solidFill>
              <a:srgbClr val="0000FF"/>
            </a:solidFill>
            <a:miter lim="800000"/>
            <a:headEnd/>
            <a:tailEnd/>
          </a:ln>
        </p:spPr>
      </p:pic>
      <p:sp>
        <p:nvSpPr>
          <p:cNvPr id="19" name="Line 6"/>
          <p:cNvSpPr>
            <a:spLocks noChangeShapeType="1"/>
          </p:cNvSpPr>
          <p:nvPr/>
        </p:nvSpPr>
        <p:spPr bwMode="auto">
          <a:xfrm flipV="1">
            <a:off x="0" y="667848"/>
            <a:ext cx="9144000" cy="45719"/>
          </a:xfrm>
          <a:prstGeom prst="line">
            <a:avLst/>
          </a:prstGeom>
          <a:noFill/>
          <a:ln w="25400" cmpd="sng">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prstDash val="solid"/>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 name="矩形 19"/>
          <p:cNvSpPr/>
          <p:nvPr/>
        </p:nvSpPr>
        <p:spPr bwMode="auto">
          <a:xfrm>
            <a:off x="0" y="0"/>
            <a:ext cx="785786" cy="5141913"/>
          </a:xfrm>
          <a:prstGeom prst="rect">
            <a:avLst/>
          </a:prstGeom>
          <a:solidFill>
            <a:srgbClr val="1848C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1" name="矩形 20"/>
          <p:cNvSpPr/>
          <p:nvPr/>
        </p:nvSpPr>
        <p:spPr>
          <a:xfrm>
            <a:off x="1071538" y="284940"/>
            <a:ext cx="3416320"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sym typeface="华文琥珀" pitchFamily="2" charset="-122"/>
              </a:rPr>
              <a:t>社会保险费降费方案出台的背景</a:t>
            </a:r>
            <a:endParaRPr lang="zh-CN" altLang="en-US" b="1" dirty="0">
              <a:latin typeface="微软雅黑" panose="020B0503020204020204" pitchFamily="34" charset="-122"/>
              <a:ea typeface="微软雅黑" panose="020B0503020204020204" pitchFamily="34" charset="-122"/>
              <a:sym typeface="华文琥珀" pitchFamily="2" charset="-122"/>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7053" y="1701258"/>
            <a:ext cx="4311021"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3805"/>
            <a:endParaRPr lang="zh-CN" altLang="en-US" sz="1700">
              <a:solidFill>
                <a:srgbClr val="1F497D"/>
              </a:solidFill>
            </a:endParaRPr>
          </a:p>
        </p:txBody>
      </p:sp>
      <p:sp>
        <p:nvSpPr>
          <p:cNvPr id="8" name="矩形 7"/>
          <p:cNvSpPr/>
          <p:nvPr/>
        </p:nvSpPr>
        <p:spPr>
          <a:xfrm>
            <a:off x="4355976" y="1701258"/>
            <a:ext cx="287957"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srgbClr val="1F497D"/>
              </a:solidFill>
            </a:endParaRPr>
          </a:p>
        </p:txBody>
      </p:sp>
      <p:sp>
        <p:nvSpPr>
          <p:cNvPr id="9" name="TextBox 8"/>
          <p:cNvSpPr txBox="1"/>
          <p:nvPr/>
        </p:nvSpPr>
        <p:spPr>
          <a:xfrm>
            <a:off x="2483768" y="1744304"/>
            <a:ext cx="1704313" cy="1569660"/>
          </a:xfrm>
          <a:prstGeom prst="rect">
            <a:avLst/>
          </a:prstGeom>
          <a:noFill/>
        </p:spPr>
        <p:txBody>
          <a:bodyPr wrap="none" rtlCol="0">
            <a:spAutoFit/>
          </a:bodyPr>
          <a:lstStyle/>
          <a:p>
            <a:pPr algn="r" defTabSz="913765"/>
            <a:r>
              <a:rPr lang="en-US" altLang="zh-CN" sz="9600" b="1" dirty="0" smtClean="0">
                <a:solidFill>
                  <a:schemeClr val="bg1"/>
                </a:solidFill>
                <a:latin typeface="微软雅黑" panose="020B0503020204020204" pitchFamily="34" charset="-122"/>
                <a:ea typeface="微软雅黑" panose="020B0503020204020204" pitchFamily="34" charset="-122"/>
              </a:rPr>
              <a:t>02</a:t>
            </a:r>
            <a:endParaRPr lang="zh-CN" altLang="en-US" sz="9600" b="1" dirty="0">
              <a:solidFill>
                <a:schemeClr val="bg1"/>
              </a:solidFill>
              <a:latin typeface="微软雅黑" panose="020B0503020204020204" pitchFamily="34" charset="-122"/>
              <a:ea typeface="微软雅黑" panose="020B0503020204020204" pitchFamily="34" charset="-122"/>
            </a:endParaRPr>
          </a:p>
        </p:txBody>
      </p:sp>
      <p:sp>
        <p:nvSpPr>
          <p:cNvPr id="10" name="文本占位符 3"/>
          <p:cNvSpPr txBox="1"/>
          <p:nvPr/>
        </p:nvSpPr>
        <p:spPr>
          <a:xfrm>
            <a:off x="4714876" y="1928014"/>
            <a:ext cx="4429124" cy="431935"/>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sz="2000" dirty="0" smtClean="0">
                <a:solidFill>
                  <a:schemeClr val="tx1"/>
                </a:solidFill>
                <a:latin typeface="微软雅黑" panose="020B0503020204020204" pitchFamily="34" charset="-122"/>
                <a:ea typeface="微软雅黑" panose="020B0503020204020204" pitchFamily="34" charset="-122"/>
                <a:sym typeface="华文琥珀" pitchFamily="2" charset="-122"/>
              </a:rPr>
              <a:t>意义及即将带来的效果</a:t>
            </a:r>
            <a:endParaRPr lang="zh-CN" altLang="en-US" sz="2000" dirty="0" smtClean="0">
              <a:solidFill>
                <a:schemeClr val="tx1"/>
              </a:solidFill>
              <a:latin typeface="微软雅黑" panose="020B0503020204020204" pitchFamily="34" charset="-122"/>
              <a:ea typeface="微软雅黑" panose="020B0503020204020204" pitchFamily="34" charset="-122"/>
              <a:sym typeface="华文琥珀" pitchFamily="2" charset="-122"/>
            </a:endParaRPr>
          </a:p>
        </p:txBody>
      </p:sp>
      <p:sp>
        <p:nvSpPr>
          <p:cNvPr id="11" name="矩形 10"/>
          <p:cNvSpPr/>
          <p:nvPr/>
        </p:nvSpPr>
        <p:spPr>
          <a:xfrm>
            <a:off x="4786314" y="2642394"/>
            <a:ext cx="4032448" cy="45719"/>
          </a:xfrm>
          <a:prstGeom prst="rect">
            <a:avLst/>
          </a:prstGeom>
          <a:solidFill>
            <a:srgbClr val="1848C0"/>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3765"/>
            <a:endParaRPr lang="en-US" sz="1700">
              <a:solidFill>
                <a:srgbClr val="1F497D"/>
              </a:solidFill>
            </a:endParaRPr>
          </a:p>
        </p:txBody>
      </p:sp>
      <p:sp>
        <p:nvSpPr>
          <p:cNvPr id="12" name="矩形 11"/>
          <p:cNvSpPr/>
          <p:nvPr/>
        </p:nvSpPr>
        <p:spPr>
          <a:xfrm>
            <a:off x="4857752" y="2499518"/>
            <a:ext cx="3597467" cy="1367796"/>
          </a:xfrm>
          <a:prstGeom prst="rect">
            <a:avLst/>
          </a:prstGeom>
        </p:spPr>
        <p:txBody>
          <a:bodyPr vert="horz" lIns="91416" tIns="45708" rIns="91416" bIns="45708" rtlCol="0" anchor="ctr">
            <a:noAutofit/>
          </a:bodyPr>
          <a:lstStyle/>
          <a:p>
            <a:pPr>
              <a:lnSpc>
                <a:spcPct val="150000"/>
              </a:lnSpc>
              <a:spcBef>
                <a:spcPct val="20000"/>
              </a:spcBef>
              <a:buFont typeface="Arial" panose="020B0604020202020204" pitchFamily="34" charset="0"/>
              <a:buNone/>
            </a:pPr>
            <a:endParaRPr lang="zh-CN" altLang="en-US" sz="1600" dirty="0">
              <a:solidFill>
                <a:schemeClr val="tx1">
                  <a:lumMod val="85000"/>
                  <a:lumOff val="15000"/>
                </a:schemeClr>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400"/>
                                        <p:tgtEl>
                                          <p:spTgt spid="8"/>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par>
                                <p:cTn id="11" presetID="15" presetClass="entr" presetSubtype="0" fill="hold" grpId="0" nodeType="withEffect">
                                  <p:stCondLst>
                                    <p:cond delay="20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400"/>
                                        <p:tgtEl>
                                          <p:spTgt spid="10"/>
                                        </p:tgtEl>
                                      </p:cBhvr>
                                    </p:animEffect>
                                  </p:childTnLst>
                                </p:cTn>
                              </p:par>
                              <p:par>
                                <p:cTn id="21" presetID="22" presetClass="entr" presetSubtype="8" fill="hold" grpId="0" nodeType="withEffect">
                                  <p:stCondLst>
                                    <p:cond delay="20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400"/>
                                        <p:tgtEl>
                                          <p:spTgt spid="11"/>
                                        </p:tgtEl>
                                      </p:cBhvr>
                                    </p:animEffect>
                                  </p:childTnLst>
                                </p:cTn>
                              </p:par>
                            </p:childTnLst>
                          </p:cTn>
                        </p:par>
                        <p:par>
                          <p:cTn id="24" fill="hold">
                            <p:stCondLst>
                              <p:cond delay="500"/>
                            </p:stCondLst>
                            <p:childTnLst>
                              <p:par>
                                <p:cTn id="25" presetID="22" presetClass="entr" presetSubtype="8" fill="hold" grpId="0" nodeType="afterEffect" nodePh="1">
                                  <p:stCondLst>
                                    <p:cond delay="0"/>
                                  </p:stCondLst>
                                  <p:endCondLst>
                                    <p:cond evt="begin" delay="0">
                                      <p:tn val="25"/>
                                    </p:cond>
                                  </p:end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4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灯片编号占位符 1"/>
          <p:cNvSpPr>
            <a:spLocks noChangeArrowheads="1"/>
          </p:cNvSpPr>
          <p:nvPr/>
        </p:nvSpPr>
        <p:spPr bwMode="auto">
          <a:xfrm>
            <a:off x="6457950" y="4765792"/>
            <a:ext cx="2057400" cy="273759"/>
          </a:xfrm>
          <a:prstGeom prst="rect">
            <a:avLst/>
          </a:prstGeom>
          <a:noFill/>
          <a:ln w="9525">
            <a:noFill/>
            <a:miter lim="800000"/>
          </a:ln>
        </p:spPr>
        <p:txBody>
          <a:bodyPr anchor="ctr"/>
          <a:lstStyle/>
          <a:p>
            <a:pPr algn="r"/>
            <a:fld id="{0EF4B654-C17B-4F12-A8ED-742AB7A75978}" type="slidenum">
              <a:rPr lang="zh-CN" altLang="en-US" sz="1200">
                <a:solidFill>
                  <a:srgbClr val="898989"/>
                </a:solidFill>
              </a:rPr>
            </a:fld>
            <a:endParaRPr lang="zh-CN" altLang="en-US" sz="1200">
              <a:solidFill>
                <a:srgbClr val="898989"/>
              </a:solidFill>
            </a:endParaRPr>
          </a:p>
        </p:txBody>
      </p:sp>
      <p:sp>
        <p:nvSpPr>
          <p:cNvPr id="11268" name="TextBox 3"/>
          <p:cNvSpPr>
            <a:spLocks noChangeArrowheads="1"/>
          </p:cNvSpPr>
          <p:nvPr/>
        </p:nvSpPr>
        <p:spPr bwMode="auto">
          <a:xfrm>
            <a:off x="396876" y="0"/>
            <a:ext cx="2303463" cy="353943"/>
          </a:xfrm>
          <a:prstGeom prst="rect">
            <a:avLst/>
          </a:prstGeom>
          <a:noFill/>
          <a:ln w="9525">
            <a:noFill/>
            <a:miter lim="800000"/>
          </a:ln>
        </p:spPr>
        <p:txBody>
          <a:bodyPr>
            <a:spAutoFit/>
          </a:bodyPr>
          <a:lstStyle/>
          <a:p>
            <a:pPr eaLnBrk="0" hangingPunct="0"/>
            <a:r>
              <a:rPr lang="zh-CN" altLang="en-US" sz="900" b="1">
                <a:solidFill>
                  <a:srgbClr val="FFFFFF"/>
                </a:solidFill>
                <a:latin typeface="黑体" panose="02010609060101010101" pitchFamily="49" charset="-122"/>
                <a:ea typeface="黑体" panose="02010609060101010101" pitchFamily="49" charset="-122"/>
                <a:sym typeface="黑体" panose="02010609060101010101" pitchFamily="49" charset="-122"/>
              </a:rPr>
              <a:t>河 南 省 国 家 税 务 局</a:t>
            </a:r>
            <a:r>
              <a:rPr lang="zh-CN" altLang="en-US" sz="800" b="1">
                <a:solidFill>
                  <a:srgbClr val="FFFFFF"/>
                </a:solidFill>
                <a:latin typeface="Calibri" panose="020F0502020204030204" pitchFamily="34" charset="0"/>
                <a:sym typeface="Calibri" panose="020F0502020204030204" pitchFamily="34" charset="0"/>
              </a:rPr>
              <a:t>                                                                                                                                                                                                 </a:t>
            </a:r>
            <a:r>
              <a:rPr lang="en-US" sz="800" b="1">
                <a:solidFill>
                  <a:srgbClr val="FFFFFF"/>
                </a:solidFill>
                <a:latin typeface="Calibri" panose="020F0502020204030204" pitchFamily="34" charset="0"/>
                <a:sym typeface="Calibri" panose="020F0502020204030204" pitchFamily="34" charset="0"/>
              </a:rPr>
              <a:t>HE NAN PROVINCIAL OFFICE,SAT</a:t>
            </a:r>
            <a:endParaRPr lang="en-US" sz="800" b="1">
              <a:solidFill>
                <a:srgbClr val="FFFFFF"/>
              </a:solidFill>
              <a:latin typeface="Calibri" panose="020F0502020204030204" pitchFamily="34" charset="0"/>
              <a:sym typeface="Calibri" panose="020F0502020204030204" pitchFamily="34" charset="0"/>
            </a:endParaRPr>
          </a:p>
        </p:txBody>
      </p:sp>
      <p:sp>
        <p:nvSpPr>
          <p:cNvPr id="11273" name="TextBox 3"/>
          <p:cNvSpPr>
            <a:spLocks noChangeArrowheads="1"/>
          </p:cNvSpPr>
          <p:nvPr/>
        </p:nvSpPr>
        <p:spPr bwMode="auto">
          <a:xfrm>
            <a:off x="434976" y="9523"/>
            <a:ext cx="2303463" cy="261610"/>
          </a:xfrm>
          <a:prstGeom prst="rect">
            <a:avLst/>
          </a:prstGeom>
          <a:noFill/>
          <a:ln w="9525">
            <a:noFill/>
            <a:miter lim="800000"/>
          </a:ln>
        </p:spPr>
        <p:txBody>
          <a:bodyPr>
            <a:spAutoFit/>
          </a:bodyPr>
          <a:lstStyle/>
          <a:p>
            <a:pPr eaLnBrk="0" hangingPunct="0"/>
            <a:endParaRPr lang="zh-CN" altLang="en-US" sz="1100" b="1">
              <a:solidFill>
                <a:srgbClr val="FFFFFF"/>
              </a:solidFill>
              <a:latin typeface="Calibri" panose="020F0502020204030204" pitchFamily="34" charset="0"/>
              <a:sym typeface="Calibri" panose="020F0502020204030204" pitchFamily="34" charset="0"/>
            </a:endParaRPr>
          </a:p>
        </p:txBody>
      </p:sp>
      <p:sp>
        <p:nvSpPr>
          <p:cNvPr id="11274" name="矩形 11"/>
          <p:cNvSpPr>
            <a:spLocks noChangeArrowheads="1"/>
          </p:cNvSpPr>
          <p:nvPr/>
        </p:nvSpPr>
        <p:spPr bwMode="auto">
          <a:xfrm>
            <a:off x="6137275" y="4864584"/>
            <a:ext cx="300082" cy="369332"/>
          </a:xfrm>
          <a:prstGeom prst="rect">
            <a:avLst/>
          </a:prstGeom>
          <a:noFill/>
          <a:ln w="9525">
            <a:noFill/>
            <a:miter lim="800000"/>
          </a:ln>
        </p:spPr>
        <p:txBody>
          <a:bodyPr wrap="none">
            <a:spAutoFit/>
          </a:bodyPr>
          <a:lstStyle/>
          <a:p>
            <a:r>
              <a:rPr lang="en-US">
                <a:solidFill>
                  <a:srgbClr val="FFFFFF"/>
                </a:solidFill>
                <a:latin typeface="黑体" panose="02010609060101010101" pitchFamily="49" charset="-122"/>
                <a:ea typeface="黑体" panose="02010609060101010101" pitchFamily="49" charset="-122"/>
                <a:sym typeface="黑体" panose="02010609060101010101" pitchFamily="49" charset="-122"/>
              </a:rPr>
              <a:t>*</a:t>
            </a:r>
            <a:endParaRPr lang="en-US">
              <a:solidFill>
                <a:srgbClr val="000000"/>
              </a:solidFill>
              <a:latin typeface="Calibri" panose="020F0502020204030204" pitchFamily="34" charset="0"/>
              <a:sym typeface="宋体" panose="02010600030101010101" pitchFamily="2" charset="-122"/>
            </a:endParaRPr>
          </a:p>
        </p:txBody>
      </p:sp>
      <p:grpSp>
        <p:nvGrpSpPr>
          <p:cNvPr id="2" name="Group 11"/>
          <p:cNvGrpSpPr/>
          <p:nvPr/>
        </p:nvGrpSpPr>
        <p:grpSpPr bwMode="auto">
          <a:xfrm>
            <a:off x="179389" y="426113"/>
            <a:ext cx="8713787" cy="1154550"/>
            <a:chOff x="0" y="0"/>
            <a:chExt cx="8712968" cy="1492250"/>
          </a:xfrm>
        </p:grpSpPr>
        <p:sp>
          <p:nvSpPr>
            <p:cNvPr id="11276" name="MH_Others_1"/>
            <p:cNvSpPr>
              <a:spLocks noChangeArrowheads="1"/>
            </p:cNvSpPr>
            <p:nvPr/>
          </p:nvSpPr>
          <p:spPr bwMode="auto">
            <a:xfrm>
              <a:off x="0" y="0"/>
              <a:ext cx="3516086" cy="1492250"/>
            </a:xfrm>
            <a:prstGeom prst="rect">
              <a:avLst/>
            </a:prstGeom>
            <a:noFill/>
            <a:ln w="9525">
              <a:noFill/>
              <a:miter lim="800000"/>
            </a:ln>
          </p:spPr>
          <p:txBody>
            <a:bodyPr anchor="ctr"/>
            <a:lstStyle/>
            <a:p>
              <a:endParaRPr lang="zh-CN" altLang="en-US" sz="5400">
                <a:solidFill>
                  <a:srgbClr val="BBD6EE"/>
                </a:solidFill>
                <a:latin typeface="Broadway" pitchFamily="82" charset="0"/>
                <a:ea typeface="华文中宋" pitchFamily="2" charset="-122"/>
                <a:sym typeface="Broadway" pitchFamily="82" charset="0"/>
              </a:endParaRPr>
            </a:p>
          </p:txBody>
        </p:sp>
        <p:sp>
          <p:nvSpPr>
            <p:cNvPr id="11277" name="MH_Others_2"/>
            <p:cNvSpPr>
              <a:spLocks noChangeArrowheads="1"/>
            </p:cNvSpPr>
            <p:nvPr/>
          </p:nvSpPr>
          <p:spPr bwMode="auto">
            <a:xfrm>
              <a:off x="865552" y="262465"/>
              <a:ext cx="7847416" cy="636664"/>
            </a:xfrm>
            <a:prstGeom prst="rect">
              <a:avLst/>
            </a:prstGeom>
            <a:noFill/>
            <a:ln w="9525">
              <a:noFill/>
              <a:miter lim="800000"/>
            </a:ln>
          </p:spPr>
          <p:txBody>
            <a:bodyPr anchor="ctr"/>
            <a:lstStyle/>
            <a:p>
              <a:endParaRPr lang="zh-CN" altLang="en-US" sz="3200" dirty="0">
                <a:solidFill>
                  <a:srgbClr val="1E4E79"/>
                </a:solidFill>
                <a:latin typeface="华文琥珀" pitchFamily="2" charset="-122"/>
                <a:ea typeface="华文琥珀" pitchFamily="2" charset="-122"/>
                <a:sym typeface="华文琥珀" pitchFamily="2" charset="-122"/>
              </a:endParaRPr>
            </a:p>
          </p:txBody>
        </p:sp>
      </p:grpSp>
      <p:sp>
        <p:nvSpPr>
          <p:cNvPr id="11278" name="文本框 10252"/>
          <p:cNvSpPr txBox="1">
            <a:spLocks noChangeArrowheads="1"/>
          </p:cNvSpPr>
          <p:nvPr/>
        </p:nvSpPr>
        <p:spPr bwMode="auto">
          <a:xfrm>
            <a:off x="1071538" y="1213634"/>
            <a:ext cx="7858180" cy="3416320"/>
          </a:xfrm>
          <a:prstGeom prst="rect">
            <a:avLst/>
          </a:prstGeom>
          <a:noFill/>
          <a:ln w="9525">
            <a:noFill/>
            <a:miter lim="800000"/>
          </a:ln>
        </p:spPr>
        <p:txBody>
          <a:bodyPr wrap="square">
            <a:spAutoFit/>
          </a:bodyPr>
          <a:lstStyle/>
          <a:p>
            <a:pPr>
              <a:lnSpc>
                <a:spcPct val="150000"/>
              </a:lnSpc>
            </a:pPr>
            <a:r>
              <a:rPr lang="zh-CN" altLang="en-US" dirty="0"/>
              <a:t>　</a:t>
            </a:r>
            <a:r>
              <a:rPr lang="zh-CN" altLang="en-US" sz="2400" dirty="0">
                <a:latin typeface="华文楷体" pitchFamily="2" charset="-122"/>
                <a:ea typeface="华文楷体" pitchFamily="2" charset="-122"/>
              </a:rPr>
              <a:t>    </a:t>
            </a:r>
            <a:r>
              <a:rPr lang="zh-CN" altLang="en-US" sz="2000" b="1" dirty="0">
                <a:latin typeface="华文楷体" pitchFamily="2" charset="-122"/>
                <a:ea typeface="华文楷体" pitchFamily="2" charset="-122"/>
                <a:sym typeface="仿宋_GB2312" charset="-122"/>
              </a:rPr>
              <a:t>降低社会保险费是减轻企业负担、稳定市场预期、激发市场主体活力的重大改革举措，是用政府收入的“减法”换企业效益的“加法”、市场活力的“乘法”，是一件利企惠民的大事、要事、好事。</a:t>
            </a:r>
            <a:r>
              <a:rPr lang="zh-CN" altLang="en-US" sz="2000" b="1" dirty="0">
                <a:solidFill>
                  <a:srgbClr val="FF0000"/>
                </a:solidFill>
                <a:latin typeface="华文楷体" pitchFamily="2" charset="-122"/>
                <a:ea typeface="华文楷体" pitchFamily="2" charset="-122"/>
                <a:sym typeface="仿宋_GB2312" charset="-122"/>
              </a:rPr>
              <a:t>主要体现</a:t>
            </a:r>
            <a:r>
              <a:rPr lang="zh-CN" altLang="en-US" sz="2000" b="1" dirty="0" smtClean="0">
                <a:solidFill>
                  <a:srgbClr val="FF0000"/>
                </a:solidFill>
                <a:latin typeface="华文楷体" pitchFamily="2" charset="-122"/>
                <a:ea typeface="华文楷体" pitchFamily="2" charset="-122"/>
                <a:sym typeface="仿宋_GB2312" charset="-122"/>
              </a:rPr>
              <a:t>在三个方面：</a:t>
            </a:r>
            <a:endParaRPr lang="zh-CN" altLang="en-US" sz="2000" b="1" dirty="0">
              <a:solidFill>
                <a:srgbClr val="FF0000"/>
              </a:solidFill>
              <a:latin typeface="华文楷体" pitchFamily="2" charset="-122"/>
              <a:ea typeface="华文楷体" pitchFamily="2" charset="-122"/>
              <a:sym typeface="仿宋_GB2312" charset="-122"/>
            </a:endParaRPr>
          </a:p>
          <a:p>
            <a:pPr>
              <a:lnSpc>
                <a:spcPct val="150000"/>
              </a:lnSpc>
            </a:pPr>
            <a:r>
              <a:rPr lang="zh-CN" altLang="en-US" sz="2000" b="1" dirty="0">
                <a:latin typeface="华文楷体" pitchFamily="2" charset="-122"/>
                <a:ea typeface="华文楷体" pitchFamily="2" charset="-122"/>
              </a:rPr>
              <a:t>    一是单位缴费比例最多可降低4个百分点，不设条件，也不是阶段性政策，而是长期性制度安排，政策力度大，普惠性强，减负效果明显，彰显了中央减轻企业社保缴费负担的鲜明态度和坚定决心</a:t>
            </a:r>
            <a:r>
              <a:rPr lang="zh-CN" altLang="en-US" sz="2000" b="1" dirty="0" smtClean="0">
                <a:latin typeface="华文楷体" pitchFamily="2" charset="-122"/>
                <a:ea typeface="华文楷体" pitchFamily="2" charset="-122"/>
              </a:rPr>
              <a:t>。</a:t>
            </a:r>
            <a:endParaRPr lang="zh-CN" altLang="en-US" sz="2000" b="1" dirty="0">
              <a:latin typeface="华文楷体" pitchFamily="2" charset="-122"/>
              <a:ea typeface="华文楷体" pitchFamily="2" charset="-122"/>
            </a:endParaRPr>
          </a:p>
        </p:txBody>
      </p:sp>
      <p:sp>
        <p:nvSpPr>
          <p:cNvPr id="11279" name="TextBox 3"/>
          <p:cNvSpPr>
            <a:spLocks noChangeArrowheads="1"/>
          </p:cNvSpPr>
          <p:nvPr/>
        </p:nvSpPr>
        <p:spPr bwMode="auto">
          <a:xfrm>
            <a:off x="450850" y="40469"/>
            <a:ext cx="2705100" cy="292388"/>
          </a:xfrm>
          <a:prstGeom prst="rect">
            <a:avLst/>
          </a:prstGeom>
          <a:noFill/>
          <a:ln w="9525">
            <a:noFill/>
            <a:miter lim="800000"/>
          </a:ln>
        </p:spPr>
        <p:txBody>
          <a:bodyPr>
            <a:spAutoFit/>
          </a:bodyPr>
          <a:lstStyle/>
          <a:p>
            <a:pPr eaLnBrk="0" hangingPunct="0"/>
            <a:r>
              <a:rPr lang="zh-CN" altLang="en-US" sz="1300" b="1" dirty="0" smtClean="0">
                <a:solidFill>
                  <a:schemeClr val="bg1"/>
                </a:solidFill>
                <a:latin typeface="黑体" panose="02010609060101010101" pitchFamily="49" charset="-122"/>
                <a:ea typeface="黑体" panose="02010609060101010101" pitchFamily="49" charset="-122"/>
                <a:sym typeface="黑体" panose="02010609060101010101" pitchFamily="49" charset="-122"/>
              </a:rPr>
              <a:t>国家</a:t>
            </a:r>
            <a:r>
              <a:rPr lang="zh-CN" altLang="en-US" sz="1300" b="1" dirty="0">
                <a:solidFill>
                  <a:schemeClr val="bg1"/>
                </a:solidFill>
                <a:latin typeface="黑体" panose="02010609060101010101" pitchFamily="49" charset="-122"/>
                <a:ea typeface="黑体" panose="02010609060101010101" pitchFamily="49" charset="-122"/>
                <a:sym typeface="黑体" panose="02010609060101010101" pitchFamily="49" charset="-122"/>
              </a:rPr>
              <a:t>税务总局三门峡市税务局</a:t>
            </a:r>
            <a:endParaRPr lang="zh-CN" altLang="en-US" sz="1300" b="1" dirty="0">
              <a:solidFill>
                <a:schemeClr val="bg1"/>
              </a:solidFill>
              <a:latin typeface="黑体" panose="02010609060101010101" pitchFamily="49" charset="-122"/>
              <a:ea typeface="黑体" panose="02010609060101010101" pitchFamily="49" charset="-122"/>
              <a:sym typeface="黑体" panose="02010609060101010101" pitchFamily="49" charset="-122"/>
            </a:endParaRPr>
          </a:p>
        </p:txBody>
      </p:sp>
      <p:sp>
        <p:nvSpPr>
          <p:cNvPr id="16" name="Line 6"/>
          <p:cNvSpPr>
            <a:spLocks noChangeShapeType="1"/>
          </p:cNvSpPr>
          <p:nvPr/>
        </p:nvSpPr>
        <p:spPr bwMode="auto">
          <a:xfrm flipV="1">
            <a:off x="0" y="667848"/>
            <a:ext cx="9144000" cy="45719"/>
          </a:xfrm>
          <a:prstGeom prst="line">
            <a:avLst/>
          </a:prstGeom>
          <a:noFill/>
          <a:ln w="25400" cmpd="sng">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prstDash val="solid"/>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 name="矩形 16"/>
          <p:cNvSpPr/>
          <p:nvPr/>
        </p:nvSpPr>
        <p:spPr bwMode="auto">
          <a:xfrm>
            <a:off x="0" y="0"/>
            <a:ext cx="785786" cy="5141913"/>
          </a:xfrm>
          <a:prstGeom prst="rect">
            <a:avLst/>
          </a:prstGeom>
          <a:solidFill>
            <a:srgbClr val="1848C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8" name="矩形 17"/>
          <p:cNvSpPr/>
          <p:nvPr/>
        </p:nvSpPr>
        <p:spPr>
          <a:xfrm>
            <a:off x="1071538" y="284940"/>
            <a:ext cx="2492990"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sym typeface="华文琥珀" pitchFamily="2" charset="-122"/>
              </a:rPr>
              <a:t>意义及即将带来的效果</a:t>
            </a:r>
            <a:endParaRPr lang="zh-CN" altLang="en-US" b="1" dirty="0" smtClean="0">
              <a:latin typeface="微软雅黑" panose="020B0503020204020204" pitchFamily="34" charset="-122"/>
              <a:ea typeface="微软雅黑" panose="020B0503020204020204" pitchFamily="34" charset="-122"/>
              <a:sym typeface="华文琥珀"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灯片编号占位符 1"/>
          <p:cNvSpPr>
            <a:spLocks noChangeArrowheads="1"/>
          </p:cNvSpPr>
          <p:nvPr/>
        </p:nvSpPr>
        <p:spPr bwMode="auto">
          <a:xfrm>
            <a:off x="6457950" y="4765792"/>
            <a:ext cx="2057400" cy="273759"/>
          </a:xfrm>
          <a:prstGeom prst="rect">
            <a:avLst/>
          </a:prstGeom>
          <a:noFill/>
          <a:ln w="9525">
            <a:noFill/>
            <a:miter lim="800000"/>
          </a:ln>
        </p:spPr>
        <p:txBody>
          <a:bodyPr anchor="ctr"/>
          <a:lstStyle/>
          <a:p>
            <a:pPr algn="r"/>
            <a:fld id="{0EF4B654-C17B-4F12-A8ED-742AB7A75978}" type="slidenum">
              <a:rPr lang="zh-CN" altLang="en-US" sz="1200">
                <a:solidFill>
                  <a:srgbClr val="898989"/>
                </a:solidFill>
              </a:rPr>
            </a:fld>
            <a:endParaRPr lang="zh-CN" altLang="en-US" sz="1200">
              <a:solidFill>
                <a:srgbClr val="898989"/>
              </a:solidFill>
            </a:endParaRPr>
          </a:p>
        </p:txBody>
      </p:sp>
      <p:sp>
        <p:nvSpPr>
          <p:cNvPr id="11268" name="TextBox 3"/>
          <p:cNvSpPr>
            <a:spLocks noChangeArrowheads="1"/>
          </p:cNvSpPr>
          <p:nvPr/>
        </p:nvSpPr>
        <p:spPr bwMode="auto">
          <a:xfrm>
            <a:off x="396876" y="0"/>
            <a:ext cx="2303463" cy="353943"/>
          </a:xfrm>
          <a:prstGeom prst="rect">
            <a:avLst/>
          </a:prstGeom>
          <a:noFill/>
          <a:ln w="9525">
            <a:noFill/>
            <a:miter lim="800000"/>
          </a:ln>
        </p:spPr>
        <p:txBody>
          <a:bodyPr>
            <a:spAutoFit/>
          </a:bodyPr>
          <a:lstStyle/>
          <a:p>
            <a:pPr eaLnBrk="0" hangingPunct="0"/>
            <a:r>
              <a:rPr lang="zh-CN" altLang="en-US" sz="900" b="1">
                <a:solidFill>
                  <a:srgbClr val="FFFFFF"/>
                </a:solidFill>
                <a:latin typeface="黑体" panose="02010609060101010101" pitchFamily="49" charset="-122"/>
                <a:ea typeface="黑体" panose="02010609060101010101" pitchFamily="49" charset="-122"/>
                <a:sym typeface="黑体" panose="02010609060101010101" pitchFamily="49" charset="-122"/>
              </a:rPr>
              <a:t>河 南 省 国 家 税 务 局</a:t>
            </a:r>
            <a:r>
              <a:rPr lang="zh-CN" altLang="en-US" sz="800" b="1">
                <a:solidFill>
                  <a:srgbClr val="FFFFFF"/>
                </a:solidFill>
                <a:latin typeface="Calibri" panose="020F0502020204030204" pitchFamily="34" charset="0"/>
                <a:sym typeface="Calibri" panose="020F0502020204030204" pitchFamily="34" charset="0"/>
              </a:rPr>
              <a:t>                                                                                                                                                                                                 </a:t>
            </a:r>
            <a:r>
              <a:rPr lang="en-US" sz="800" b="1">
                <a:solidFill>
                  <a:srgbClr val="FFFFFF"/>
                </a:solidFill>
                <a:latin typeface="Calibri" panose="020F0502020204030204" pitchFamily="34" charset="0"/>
                <a:sym typeface="Calibri" panose="020F0502020204030204" pitchFamily="34" charset="0"/>
              </a:rPr>
              <a:t>HE NAN PROVINCIAL OFFICE,SAT</a:t>
            </a:r>
            <a:endParaRPr lang="en-US" sz="800" b="1">
              <a:solidFill>
                <a:srgbClr val="FFFFFF"/>
              </a:solidFill>
              <a:latin typeface="Calibri" panose="020F0502020204030204" pitchFamily="34" charset="0"/>
              <a:sym typeface="Calibri" panose="020F0502020204030204" pitchFamily="34" charset="0"/>
            </a:endParaRPr>
          </a:p>
        </p:txBody>
      </p:sp>
      <p:sp>
        <p:nvSpPr>
          <p:cNvPr id="11273" name="TextBox 3"/>
          <p:cNvSpPr>
            <a:spLocks noChangeArrowheads="1"/>
          </p:cNvSpPr>
          <p:nvPr/>
        </p:nvSpPr>
        <p:spPr bwMode="auto">
          <a:xfrm>
            <a:off x="434976" y="9523"/>
            <a:ext cx="2303463" cy="261610"/>
          </a:xfrm>
          <a:prstGeom prst="rect">
            <a:avLst/>
          </a:prstGeom>
          <a:noFill/>
          <a:ln w="9525">
            <a:noFill/>
            <a:miter lim="800000"/>
          </a:ln>
        </p:spPr>
        <p:txBody>
          <a:bodyPr>
            <a:spAutoFit/>
          </a:bodyPr>
          <a:lstStyle/>
          <a:p>
            <a:pPr eaLnBrk="0" hangingPunct="0"/>
            <a:endParaRPr lang="zh-CN" altLang="en-US" sz="1100" b="1">
              <a:solidFill>
                <a:srgbClr val="FFFFFF"/>
              </a:solidFill>
              <a:latin typeface="Calibri" panose="020F0502020204030204" pitchFamily="34" charset="0"/>
              <a:sym typeface="Calibri" panose="020F0502020204030204" pitchFamily="34" charset="0"/>
            </a:endParaRPr>
          </a:p>
        </p:txBody>
      </p:sp>
      <p:sp>
        <p:nvSpPr>
          <p:cNvPr id="11274" name="矩形 11"/>
          <p:cNvSpPr>
            <a:spLocks noChangeArrowheads="1"/>
          </p:cNvSpPr>
          <p:nvPr/>
        </p:nvSpPr>
        <p:spPr bwMode="auto">
          <a:xfrm>
            <a:off x="6137275" y="4864584"/>
            <a:ext cx="300082" cy="369332"/>
          </a:xfrm>
          <a:prstGeom prst="rect">
            <a:avLst/>
          </a:prstGeom>
          <a:noFill/>
          <a:ln w="9525">
            <a:noFill/>
            <a:miter lim="800000"/>
          </a:ln>
        </p:spPr>
        <p:txBody>
          <a:bodyPr wrap="none">
            <a:spAutoFit/>
          </a:bodyPr>
          <a:lstStyle/>
          <a:p>
            <a:r>
              <a:rPr lang="en-US">
                <a:solidFill>
                  <a:srgbClr val="FFFFFF"/>
                </a:solidFill>
                <a:latin typeface="黑体" panose="02010609060101010101" pitchFamily="49" charset="-122"/>
                <a:ea typeface="黑体" panose="02010609060101010101" pitchFamily="49" charset="-122"/>
                <a:sym typeface="黑体" panose="02010609060101010101" pitchFamily="49" charset="-122"/>
              </a:rPr>
              <a:t>*</a:t>
            </a:r>
            <a:endParaRPr lang="en-US">
              <a:solidFill>
                <a:srgbClr val="000000"/>
              </a:solidFill>
              <a:latin typeface="Calibri" panose="020F0502020204030204" pitchFamily="34" charset="0"/>
              <a:sym typeface="宋体" panose="02010600030101010101" pitchFamily="2" charset="-122"/>
            </a:endParaRPr>
          </a:p>
        </p:txBody>
      </p:sp>
      <p:grpSp>
        <p:nvGrpSpPr>
          <p:cNvPr id="2" name="Group 11"/>
          <p:cNvGrpSpPr/>
          <p:nvPr/>
        </p:nvGrpSpPr>
        <p:grpSpPr bwMode="auto">
          <a:xfrm>
            <a:off x="179389" y="426113"/>
            <a:ext cx="8713787" cy="1154550"/>
            <a:chOff x="0" y="0"/>
            <a:chExt cx="8712968" cy="1492250"/>
          </a:xfrm>
        </p:grpSpPr>
        <p:sp>
          <p:nvSpPr>
            <p:cNvPr id="11276" name="MH_Others_1"/>
            <p:cNvSpPr>
              <a:spLocks noChangeArrowheads="1"/>
            </p:cNvSpPr>
            <p:nvPr/>
          </p:nvSpPr>
          <p:spPr bwMode="auto">
            <a:xfrm>
              <a:off x="0" y="0"/>
              <a:ext cx="3516086" cy="1492250"/>
            </a:xfrm>
            <a:prstGeom prst="rect">
              <a:avLst/>
            </a:prstGeom>
            <a:noFill/>
            <a:ln w="9525">
              <a:noFill/>
              <a:miter lim="800000"/>
            </a:ln>
          </p:spPr>
          <p:txBody>
            <a:bodyPr anchor="ctr"/>
            <a:lstStyle/>
            <a:p>
              <a:endParaRPr lang="zh-CN" altLang="en-US" sz="5400">
                <a:solidFill>
                  <a:srgbClr val="BBD6EE"/>
                </a:solidFill>
                <a:latin typeface="Broadway" pitchFamily="82" charset="0"/>
                <a:ea typeface="华文中宋" pitchFamily="2" charset="-122"/>
                <a:sym typeface="Broadway" pitchFamily="82" charset="0"/>
              </a:endParaRPr>
            </a:p>
          </p:txBody>
        </p:sp>
        <p:sp>
          <p:nvSpPr>
            <p:cNvPr id="11277" name="MH_Others_2"/>
            <p:cNvSpPr>
              <a:spLocks noChangeArrowheads="1"/>
            </p:cNvSpPr>
            <p:nvPr/>
          </p:nvSpPr>
          <p:spPr bwMode="auto">
            <a:xfrm>
              <a:off x="865552" y="262465"/>
              <a:ext cx="7847416" cy="636664"/>
            </a:xfrm>
            <a:prstGeom prst="rect">
              <a:avLst/>
            </a:prstGeom>
            <a:noFill/>
            <a:ln w="9525">
              <a:noFill/>
              <a:miter lim="800000"/>
            </a:ln>
          </p:spPr>
          <p:txBody>
            <a:bodyPr anchor="ctr"/>
            <a:lstStyle/>
            <a:p>
              <a:endParaRPr lang="zh-CN" altLang="en-US" sz="3200" dirty="0">
                <a:solidFill>
                  <a:srgbClr val="1E4E79"/>
                </a:solidFill>
                <a:latin typeface="华文琥珀" pitchFamily="2" charset="-122"/>
                <a:ea typeface="华文琥珀" pitchFamily="2" charset="-122"/>
                <a:sym typeface="华文琥珀" pitchFamily="2" charset="-122"/>
              </a:endParaRPr>
            </a:p>
          </p:txBody>
        </p:sp>
      </p:grpSp>
      <p:sp>
        <p:nvSpPr>
          <p:cNvPr id="11278" name="文本框 10252"/>
          <p:cNvSpPr txBox="1">
            <a:spLocks noChangeArrowheads="1"/>
          </p:cNvSpPr>
          <p:nvPr/>
        </p:nvSpPr>
        <p:spPr bwMode="auto">
          <a:xfrm>
            <a:off x="1500166" y="1213634"/>
            <a:ext cx="6797675" cy="3046988"/>
          </a:xfrm>
          <a:prstGeom prst="rect">
            <a:avLst/>
          </a:prstGeom>
          <a:noFill/>
          <a:ln w="9525">
            <a:noFill/>
            <a:miter lim="800000"/>
          </a:ln>
        </p:spPr>
        <p:txBody>
          <a:bodyPr>
            <a:spAutoFit/>
          </a:bodyPr>
          <a:lstStyle/>
          <a:p>
            <a:r>
              <a:rPr lang="zh-CN" altLang="en-US" dirty="0"/>
              <a:t>　</a:t>
            </a:r>
            <a:r>
              <a:rPr lang="zh-CN" altLang="en-US" sz="2400" dirty="0">
                <a:latin typeface="华文楷体" pitchFamily="2" charset="-122"/>
                <a:ea typeface="华文楷体" pitchFamily="2" charset="-122"/>
              </a:rPr>
              <a:t> </a:t>
            </a:r>
            <a:r>
              <a:rPr lang="zh-CN" altLang="en-US" sz="2400" b="1" dirty="0" smtClean="0">
                <a:latin typeface="华文楷体" pitchFamily="2" charset="-122"/>
                <a:ea typeface="华文楷体" pitchFamily="2" charset="-122"/>
              </a:rPr>
              <a:t>二</a:t>
            </a:r>
            <a:r>
              <a:rPr lang="zh-CN" altLang="en-US" sz="2400" b="1" dirty="0">
                <a:latin typeface="华文楷体" pitchFamily="2" charset="-122"/>
                <a:ea typeface="华文楷体" pitchFamily="2" charset="-122"/>
              </a:rPr>
              <a:t>是各地降费率后，全国费率差异缩小，有利于均衡企业缴费负担，促进形成公平的市场竞争环境，也有利于全国费率逐步统一，促进实现养老保险全国统筹。</a:t>
            </a:r>
            <a:endParaRPr lang="zh-CN" altLang="en-US" sz="2400" b="1" dirty="0">
              <a:latin typeface="华文楷体" pitchFamily="2" charset="-122"/>
              <a:ea typeface="华文楷体" pitchFamily="2" charset="-122"/>
            </a:endParaRPr>
          </a:p>
          <a:p>
            <a:r>
              <a:rPr lang="zh-CN" altLang="en-US" sz="2400" b="1" dirty="0">
                <a:latin typeface="华文楷体" pitchFamily="2" charset="-122"/>
                <a:ea typeface="华文楷体" pitchFamily="2" charset="-122"/>
              </a:rPr>
              <a:t>    三是降低费率后，参保缴费“门槛”下降，有利于提高企业和职工的参保积极性，将更多的职工纳入到职工养老保险制度中来，形成企业发展与养老保险制度发展的良性循环。</a:t>
            </a:r>
            <a:endParaRPr lang="zh-CN" altLang="en-US" sz="2400" b="1" dirty="0">
              <a:latin typeface="华文楷体" pitchFamily="2" charset="-122"/>
              <a:ea typeface="华文楷体" pitchFamily="2" charset="-122"/>
            </a:endParaRPr>
          </a:p>
        </p:txBody>
      </p:sp>
      <p:sp>
        <p:nvSpPr>
          <p:cNvPr id="11279" name="TextBox 3"/>
          <p:cNvSpPr>
            <a:spLocks noChangeArrowheads="1"/>
          </p:cNvSpPr>
          <p:nvPr/>
        </p:nvSpPr>
        <p:spPr bwMode="auto">
          <a:xfrm>
            <a:off x="450850" y="40469"/>
            <a:ext cx="2705100" cy="292388"/>
          </a:xfrm>
          <a:prstGeom prst="rect">
            <a:avLst/>
          </a:prstGeom>
          <a:noFill/>
          <a:ln w="9525">
            <a:noFill/>
            <a:miter lim="800000"/>
          </a:ln>
        </p:spPr>
        <p:txBody>
          <a:bodyPr>
            <a:spAutoFit/>
          </a:bodyPr>
          <a:lstStyle/>
          <a:p>
            <a:pPr eaLnBrk="0" hangingPunct="0"/>
            <a:r>
              <a:rPr lang="zh-CN" altLang="en-US" sz="1300" b="1" dirty="0" smtClean="0">
                <a:solidFill>
                  <a:schemeClr val="bg1"/>
                </a:solidFill>
                <a:latin typeface="黑体" panose="02010609060101010101" pitchFamily="49" charset="-122"/>
                <a:ea typeface="黑体" panose="02010609060101010101" pitchFamily="49" charset="-122"/>
                <a:sym typeface="黑体" panose="02010609060101010101" pitchFamily="49" charset="-122"/>
              </a:rPr>
              <a:t>国家</a:t>
            </a:r>
            <a:r>
              <a:rPr lang="zh-CN" altLang="en-US" sz="1300" b="1" dirty="0">
                <a:solidFill>
                  <a:schemeClr val="bg1"/>
                </a:solidFill>
                <a:latin typeface="黑体" panose="02010609060101010101" pitchFamily="49" charset="-122"/>
                <a:ea typeface="黑体" panose="02010609060101010101" pitchFamily="49" charset="-122"/>
                <a:sym typeface="黑体" panose="02010609060101010101" pitchFamily="49" charset="-122"/>
              </a:rPr>
              <a:t>税务总局三门峡市税务局</a:t>
            </a:r>
            <a:endParaRPr lang="zh-CN" altLang="en-US" sz="1300" b="1" dirty="0">
              <a:solidFill>
                <a:schemeClr val="bg1"/>
              </a:solidFill>
              <a:latin typeface="黑体" panose="02010609060101010101" pitchFamily="49" charset="-122"/>
              <a:ea typeface="黑体" panose="02010609060101010101" pitchFamily="49" charset="-122"/>
              <a:sym typeface="黑体" panose="02010609060101010101" pitchFamily="49" charset="-122"/>
            </a:endParaRPr>
          </a:p>
        </p:txBody>
      </p:sp>
      <p:sp>
        <p:nvSpPr>
          <p:cNvPr id="16" name="Line 6"/>
          <p:cNvSpPr>
            <a:spLocks noChangeShapeType="1"/>
          </p:cNvSpPr>
          <p:nvPr/>
        </p:nvSpPr>
        <p:spPr bwMode="auto">
          <a:xfrm flipV="1">
            <a:off x="0" y="667848"/>
            <a:ext cx="9144000" cy="45719"/>
          </a:xfrm>
          <a:prstGeom prst="line">
            <a:avLst/>
          </a:prstGeom>
          <a:noFill/>
          <a:ln w="25400" cmpd="sng">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prstDash val="solid"/>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 name="矩形 16"/>
          <p:cNvSpPr/>
          <p:nvPr/>
        </p:nvSpPr>
        <p:spPr bwMode="auto">
          <a:xfrm>
            <a:off x="0" y="0"/>
            <a:ext cx="785786" cy="5141913"/>
          </a:xfrm>
          <a:prstGeom prst="rect">
            <a:avLst/>
          </a:prstGeom>
          <a:solidFill>
            <a:srgbClr val="1848C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8" name="矩形 17"/>
          <p:cNvSpPr/>
          <p:nvPr/>
        </p:nvSpPr>
        <p:spPr>
          <a:xfrm>
            <a:off x="1071538" y="284940"/>
            <a:ext cx="2492990"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sym typeface="华文琥珀" pitchFamily="2" charset="-122"/>
              </a:rPr>
              <a:t>意义及即将带来的效果</a:t>
            </a:r>
            <a:endParaRPr lang="zh-CN" altLang="en-US" b="1" dirty="0" smtClean="0">
              <a:latin typeface="微软雅黑" panose="020B0503020204020204" pitchFamily="34" charset="-122"/>
              <a:ea typeface="微软雅黑" panose="020B0503020204020204" pitchFamily="34" charset="-122"/>
              <a:sym typeface="华文琥珀" pitchFamily="2"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solidFill>
          <a:schemeClr val="accent1"/>
        </a:solidFill>
        <a:ln w="9525" cap="flat" cmpd="sng" algn="ctr">
          <a:solidFill>
            <a:schemeClr val="tx1"/>
          </a:solidFill>
          <a:prstDash val="solid"/>
          <a:round/>
          <a:headEnd type="none" w="med" len="med"/>
          <a:tailEnd type="none" w="med" len="med"/>
        </a:ln>
      </a:spPr>
      <a:body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7924</Words>
  <Application>WPS 演示</Application>
  <PresentationFormat>自定义</PresentationFormat>
  <Paragraphs>434</Paragraphs>
  <Slides>27</Slides>
  <Notes>13</Notes>
  <HiddenSlides>0</HiddenSlides>
  <MMClips>1</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27</vt:i4>
      </vt:variant>
    </vt:vector>
  </HeadingPairs>
  <TitlesOfParts>
    <vt:vector size="44" baseType="lpstr">
      <vt:lpstr>Arial</vt:lpstr>
      <vt:lpstr>宋体</vt:lpstr>
      <vt:lpstr>Wingdings</vt:lpstr>
      <vt:lpstr>微软雅黑</vt:lpstr>
      <vt:lpstr>黑体</vt:lpstr>
      <vt:lpstr>Calibri</vt:lpstr>
      <vt:lpstr>隶书</vt:lpstr>
      <vt:lpstr>Arial</vt:lpstr>
      <vt:lpstr>华文琥珀</vt:lpstr>
      <vt:lpstr>仿宋_GB2312</vt:lpstr>
      <vt:lpstr>华文楷体</vt:lpstr>
      <vt:lpstr>Broadway</vt:lpstr>
      <vt:lpstr>华文中宋</vt:lpstr>
      <vt:lpstr>仿宋</vt:lpstr>
      <vt:lpstr>★日文毛笔</vt:lpstr>
      <vt:lpstr>默认设计模板</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哎呀小小草</dc:title>
  <dc:creator>哎呀小小草</dc:creator>
  <cp:keywords>https:/800sucai.taobao.com</cp:keywords>
  <dc:description>https://800sucai.taobao.com</dc:description>
  <dc:subject>哎呀小小草</dc:subject>
  <cp:category>https://800sucai.taobao.com</cp:category>
  <cp:lastModifiedBy>THTF</cp:lastModifiedBy>
  <cp:revision>205</cp:revision>
  <dcterms:created xsi:type="dcterms:W3CDTF">2015-06-22T07:54:00Z</dcterms:created>
  <dcterms:modified xsi:type="dcterms:W3CDTF">2022-02-21T08:53:24Z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2052-10.8.0.5838</vt:lpwstr>
  </property>
</Properties>
</file>