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3"/>
  </p:sldMasterIdLst>
  <p:notesMasterIdLst>
    <p:notesMasterId r:id="rId40"/>
  </p:notesMasterIdLst>
  <p:handoutMasterIdLst>
    <p:handoutMasterId r:id="rId41"/>
  </p:handoutMasterIdLst>
  <p:sldIdLst>
    <p:sldId id="257" r:id="rId4"/>
    <p:sldId id="256" r:id="rId5"/>
    <p:sldId id="260" r:id="rId6"/>
    <p:sldId id="280" r:id="rId7"/>
    <p:sldId id="265" r:id="rId8"/>
    <p:sldId id="300" r:id="rId9"/>
    <p:sldId id="301" r:id="rId10"/>
    <p:sldId id="267" r:id="rId11"/>
    <p:sldId id="298" r:id="rId12"/>
    <p:sldId id="299" r:id="rId13"/>
    <p:sldId id="320" r:id="rId14"/>
    <p:sldId id="322" r:id="rId15"/>
    <p:sldId id="323" r:id="rId16"/>
    <p:sldId id="321" r:id="rId17"/>
    <p:sldId id="324" r:id="rId18"/>
    <p:sldId id="261" r:id="rId19"/>
    <p:sldId id="273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8" r:id="rId33"/>
    <p:sldId id="319" r:id="rId34"/>
    <p:sldId id="263" r:id="rId35"/>
    <p:sldId id="326" r:id="rId36"/>
    <p:sldId id="327" r:id="rId37"/>
    <p:sldId id="345" r:id="rId38"/>
    <p:sldId id="258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902" userDrawn="1">
          <p15:clr>
            <a:srgbClr val="A4A3A4"/>
          </p15:clr>
        </p15:guide>
        <p15:guide id="3" pos="582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orient="horz" pos="464" userDrawn="1">
          <p15:clr>
            <a:srgbClr val="A4A3A4"/>
          </p15:clr>
        </p15:guide>
        <p15:guide id="6" orient="horz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C55"/>
    <a:srgbClr val="C6A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12" y="690"/>
      </p:cViewPr>
      <p:guideLst>
        <p:guide orient="horz" pos="2201"/>
        <p:guide pos="3902"/>
        <p:guide pos="582"/>
        <p:guide pos="7129"/>
        <p:guide orient="horz" pos="464"/>
        <p:guide orient="horz" pos="3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45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48C08AA-A309-44AC-A6E4-C1638E931F1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48BB762-3461-45F8-BA1C-054475F1BB9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6" Type="http://schemas.openxmlformats.org/officeDocument/2006/relationships/theme" Target="../theme/theme1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tags" Target="../tags/tag39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Relationship Id="rId3" Type="http://schemas.openxmlformats.org/officeDocument/2006/relationships/image" Target="../media/image29.png"/><Relationship Id="rId2" Type="http://schemas.openxmlformats.org/officeDocument/2006/relationships/tags" Target="../tags/tag40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tags" Target="../tags/tag43.xml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>
            <a:fillRect/>
          </a:stretch>
        </p:blipFill>
        <p:spPr>
          <a:xfrm flipV="1">
            <a:off x="8013701" y="-2"/>
            <a:ext cx="41783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rot="10800000" flipV="1">
            <a:off x="-2" y="-1"/>
            <a:ext cx="2616201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 rot="10800000" flipV="1">
            <a:off x="10883900" y="76200"/>
            <a:ext cx="1308100" cy="678179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1790" y="2592705"/>
            <a:ext cx="9988550" cy="1403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6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第三季度税务热点问题解答</a:t>
            </a:r>
            <a:endParaRPr lang="zh-CN" altLang="en-US" sz="6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99425" y="5869305"/>
            <a:ext cx="3185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sz="14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国家税务总局正阳县税务局</a:t>
            </a:r>
            <a:endParaRPr lang="zh-CN" sz="14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电脑端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2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6565" y="1333500"/>
            <a:ext cx="2695575" cy="438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若要办理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“企业业务”，依次输入社会统一信用代码、居民身份证号码、个人用户密码，</a:t>
            </a:r>
            <a:r>
              <a:rPr lang="zh-CN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若要办理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“自然人业务”，依次输入居民身份证号码、个人用户密码，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按住滑块拖动到后边，点击登录即可。</a:t>
            </a:r>
            <a:endParaRPr lang="en-US" altLang="zh-CN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70" y="922655"/>
            <a:ext cx="3830320" cy="450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80" y="922655"/>
            <a:ext cx="3853815" cy="449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>
            <a:fillRect/>
          </a:stretch>
        </p:blipFill>
        <p:spPr>
          <a:xfrm flipV="1">
            <a:off x="8013701" y="-2"/>
            <a:ext cx="4178300" cy="6858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rot="10800000" flipV="1">
            <a:off x="-2" y="-1"/>
            <a:ext cx="2616201" cy="68580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 rot="10800000" flipV="1">
            <a:off x="10883900" y="76200"/>
            <a:ext cx="1308100" cy="67817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2150" y="2312035"/>
            <a:ext cx="53289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数电票票种核定</a:t>
            </a:r>
            <a:endParaRPr lang="en-US" altLang="zh-CN" sz="54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 rot="16200000">
            <a:off x="2940997" y="-17446"/>
            <a:ext cx="3684335" cy="7816901"/>
          </a:xfrm>
          <a:prstGeom prst="roundRect">
            <a:avLst>
              <a:gd name="adj" fmla="val 0"/>
            </a:avLst>
          </a:prstGeom>
          <a:gradFill>
            <a:gsLst>
              <a:gs pos="3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966C55"/>
                </a:gs>
                <a:gs pos="100000">
                  <a:srgbClr val="966C5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6323965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、新办、未领过发票的企业</a:t>
            </a:r>
            <a:endParaRPr lang="zh-CN" altLang="en-US" sz="1600" b="1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zh-CN" altLang="en-US" sz="1600" b="1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领过发票但非定额发票的企业</a:t>
            </a:r>
            <a:endParaRPr lang="zh-CN" altLang="en-US" sz="1600" b="1" dirty="0">
              <a:solidFill>
                <a:srgbClr val="966C55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填写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发票票种核定（增值税发票）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增加数电票并保存，若无法提交需点击下方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资料采集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上传资料。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image6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5" y="1927860"/>
            <a:ext cx="9147175" cy="4660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1004125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资料采集：将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必需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资料上传，点击选择，上传后点击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上传图片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，上传成功后返回至表单，进行提交。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 descr="image665"/>
          <p:cNvPicPr>
            <a:picLocks noChangeAspect="1"/>
          </p:cNvPicPr>
          <p:nvPr/>
        </p:nvPicPr>
        <p:blipFill>
          <a:blip r:embed="rId3"/>
          <a:srcRect b="1453"/>
          <a:stretch>
            <a:fillRect/>
          </a:stretch>
        </p:blipFill>
        <p:spPr>
          <a:xfrm>
            <a:off x="724535" y="853440"/>
            <a:ext cx="8962390" cy="3702685"/>
          </a:xfrm>
          <a:prstGeom prst="rect">
            <a:avLst/>
          </a:prstGeom>
        </p:spPr>
      </p:pic>
      <p:pic>
        <p:nvPicPr>
          <p:cNvPr id="7" name="图片 6" descr="image666"/>
          <p:cNvPicPr>
            <a:picLocks noChangeAspect="1"/>
          </p:cNvPicPr>
          <p:nvPr/>
        </p:nvPicPr>
        <p:blipFill>
          <a:blip r:embed="rId4"/>
          <a:srcRect l="6265" t="3323" r="23118" b="64933"/>
          <a:stretch>
            <a:fillRect/>
          </a:stretch>
        </p:blipFill>
        <p:spPr>
          <a:xfrm>
            <a:off x="724535" y="4634865"/>
            <a:ext cx="7708265" cy="195326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7257415" y="2167890"/>
            <a:ext cx="441960" cy="755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017520" y="2107565"/>
            <a:ext cx="532765" cy="3289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884045" y="2357120"/>
            <a:ext cx="555625" cy="3289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14680" y="4817110"/>
            <a:ext cx="1133475" cy="6121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" y="738505"/>
            <a:ext cx="10840085" cy="4932045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>
            <a:off x="92710" y="1442720"/>
            <a:ext cx="351790" cy="984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 rot="16200000">
            <a:off x="2940997" y="-17446"/>
            <a:ext cx="3684335" cy="7816901"/>
          </a:xfrm>
          <a:prstGeom prst="roundRect">
            <a:avLst>
              <a:gd name="adj" fmla="val 0"/>
            </a:avLst>
          </a:prstGeom>
          <a:gradFill>
            <a:gsLst>
              <a:gs pos="3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966C55"/>
                </a:gs>
                <a:gs pos="100000">
                  <a:srgbClr val="966C5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796734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领过定额发票的企业需先填写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发票票种核定（普通发票）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删除原有票种，再填写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发票票种核定（增值税发票）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增加数电票。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操作步骤同上。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image656"/>
          <p:cNvPicPr>
            <a:picLocks noChangeAspect="1"/>
          </p:cNvPicPr>
          <p:nvPr/>
        </p:nvPicPr>
        <p:blipFill>
          <a:blip r:embed="rId3"/>
          <a:srcRect l="19880" r="19776"/>
          <a:stretch>
            <a:fillRect/>
          </a:stretch>
        </p:blipFill>
        <p:spPr>
          <a:xfrm>
            <a:off x="533400" y="1746885"/>
            <a:ext cx="8349615" cy="4288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>
            <a:fillRect/>
          </a:stretch>
        </p:blipFill>
        <p:spPr>
          <a:xfrm flipV="1">
            <a:off x="8013701" y="-2"/>
            <a:ext cx="4178300" cy="6858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rot="10800000" flipV="1">
            <a:off x="-2" y="-1"/>
            <a:ext cx="2616201" cy="68580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 rot="10800000" flipV="1">
            <a:off x="10883900" y="76200"/>
            <a:ext cx="1308100" cy="67817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1927" y="2312027"/>
            <a:ext cx="465971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</a:t>
            </a:r>
            <a:endParaRPr lang="zh-CN" altLang="en-US" sz="54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40819" y="3358748"/>
            <a:ext cx="6612882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50000"/>
              </a:lnSpc>
              <a:defRPr/>
            </a:pPr>
            <a:r>
              <a:rPr lang="zh-CN" sz="1100" dirty="0">
                <a:solidFill>
                  <a:srgbClr val="966C55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目前</a:t>
            </a:r>
            <a:r>
              <a:rPr sz="1100" dirty="0">
                <a:solidFill>
                  <a:srgbClr val="966C55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河南省电子税务局APP尚没有开具数电发票的功能，如需开具，</a:t>
            </a:r>
            <a:r>
              <a:rPr lang="zh-CN" sz="1100" dirty="0">
                <a:solidFill>
                  <a:srgbClr val="966C55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</a:t>
            </a:r>
            <a:r>
              <a:rPr sz="1100" dirty="0">
                <a:solidFill>
                  <a:srgbClr val="966C55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通过火狐或者谷歌浏览器进行。</a:t>
            </a:r>
            <a:endParaRPr sz="1100" dirty="0">
              <a:solidFill>
                <a:srgbClr val="966C55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77900" y="2157730"/>
            <a:ext cx="54152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第一步、打开谷歌浏览器或火狐浏览器。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第二步、在搜索框输入“国家税务总局河南省电子税务局”。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1550670"/>
            <a:ext cx="4238625" cy="302895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874520"/>
            <a:ext cx="1003998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第三步、选择右上角“新版登录”。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第四步、用法人（财务负责人或办税人）提前在手机上下载好的“河南税务 APP”扫描弹出的二维码。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第五步、扫描登录后，点击“我要办税”——“发票使用”。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1230" y="1562100"/>
            <a:ext cx="8905875" cy="307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10800000">
            <a:off x="-1" y="-2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flipV="1">
            <a:off x="9575800" y="-2"/>
            <a:ext cx="2616201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>
            <a:off x="-1" y="2229962"/>
            <a:ext cx="895099" cy="4640606"/>
          </a:xfrm>
          <a:prstGeom prst="rect">
            <a:avLst/>
          </a:prstGeom>
        </p:spPr>
      </p:pic>
      <p:sp>
        <p:nvSpPr>
          <p:cNvPr id="10" name="文本框 2"/>
          <p:cNvSpPr txBox="1"/>
          <p:nvPr>
            <p:custDataLst>
              <p:tags r:id="rId3"/>
            </p:custDataLst>
          </p:nvPr>
        </p:nvSpPr>
        <p:spPr>
          <a:xfrm>
            <a:off x="5002564" y="1907262"/>
            <a:ext cx="1092115" cy="369332"/>
          </a:xfrm>
          <a:prstGeom prst="rect">
            <a:avLst/>
          </a:prstGeom>
          <a:solidFill>
            <a:srgbClr val="966C55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b="0" noProof="0" dirty="0">
                <a:solidFill>
                  <a:schemeClr val="bg1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PART.1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1" name="文本框 2"/>
          <p:cNvSpPr txBox="1"/>
          <p:nvPr>
            <p:custDataLst>
              <p:tags r:id="rId4"/>
            </p:custDataLst>
          </p:nvPr>
        </p:nvSpPr>
        <p:spPr>
          <a:xfrm>
            <a:off x="8462632" y="1860630"/>
            <a:ext cx="1092115" cy="369332"/>
          </a:xfrm>
          <a:prstGeom prst="rect">
            <a:avLst/>
          </a:prstGeom>
          <a:solidFill>
            <a:srgbClr val="966C55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b="0" noProof="0" dirty="0">
                <a:solidFill>
                  <a:schemeClr val="bg1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PART.2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2" name="文本框 2"/>
          <p:cNvSpPr txBox="1"/>
          <p:nvPr>
            <p:custDataLst>
              <p:tags r:id="rId5"/>
            </p:custDataLst>
          </p:nvPr>
        </p:nvSpPr>
        <p:spPr>
          <a:xfrm>
            <a:off x="4957922" y="4082545"/>
            <a:ext cx="1092115" cy="369332"/>
          </a:xfrm>
          <a:prstGeom prst="rect">
            <a:avLst/>
          </a:prstGeom>
          <a:solidFill>
            <a:srgbClr val="966C55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b="0" noProof="0" dirty="0">
                <a:solidFill>
                  <a:schemeClr val="bg1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PART.3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4" name="文本框 2"/>
          <p:cNvSpPr txBox="1"/>
          <p:nvPr>
            <p:custDataLst>
              <p:tags r:id="rId6"/>
            </p:custDataLst>
          </p:nvPr>
        </p:nvSpPr>
        <p:spPr>
          <a:xfrm>
            <a:off x="4883150" y="2510155"/>
            <a:ext cx="285813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0" noProof="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电子税务局登录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5" name="文本框 2"/>
          <p:cNvSpPr txBox="1"/>
          <p:nvPr>
            <p:custDataLst>
              <p:tags r:id="rId7"/>
            </p:custDataLst>
          </p:nvPr>
        </p:nvSpPr>
        <p:spPr>
          <a:xfrm>
            <a:off x="8343487" y="2463478"/>
            <a:ext cx="2596950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0" noProof="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</a:t>
            </a:r>
            <a:r>
              <a:rPr lang="zh-CN" altLang="en-US" sz="2800" b="0" noProof="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核定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2"/>
          <p:cNvSpPr txBox="1"/>
          <p:nvPr>
            <p:custDataLst>
              <p:tags r:id="rId8"/>
            </p:custDataLst>
          </p:nvPr>
        </p:nvSpPr>
        <p:spPr>
          <a:xfrm>
            <a:off x="4838780" y="4685392"/>
            <a:ext cx="2596950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66C55"/>
                </a:solidFill>
                <a:effectLst/>
                <a:uLnTx/>
                <a:uFillTx/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1244287" y="2818715"/>
            <a:ext cx="2012569" cy="1107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0" dirty="0">
                <a:ln w="12700">
                  <a:noFill/>
                </a:ln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汉仪旗黑-45S" panose="00020600040101010101" pitchFamily="18" charset="-122"/>
                <a:sym typeface="+mn-lt"/>
              </a:rPr>
              <a:t>目录</a:t>
            </a:r>
            <a:endParaRPr kumimoji="0" lang="en-US" sz="6600" b="0" i="0" u="none" strike="noStrike" kern="1200" cap="none" spc="0" normalizeH="0" baseline="0" noProof="0" dirty="0">
              <a:ln w="12700">
                <a:noFill/>
              </a:ln>
              <a:solidFill>
                <a:srgbClr val="966C55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汉仪旗黑-45S" panose="00020600040101010101" pitchFamily="18" charset="-122"/>
              <a:sym typeface="+mn-lt"/>
            </a:endParaRPr>
          </a:p>
        </p:txBody>
      </p:sp>
      <p:sp>
        <p:nvSpPr>
          <p:cNvPr id="23" name="文本框 32"/>
          <p:cNvSpPr txBox="1"/>
          <p:nvPr/>
        </p:nvSpPr>
        <p:spPr>
          <a:xfrm>
            <a:off x="654729" y="3986164"/>
            <a:ext cx="3227596" cy="34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en-US" altLang="zh-CN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2"/>
          <p:cNvSpPr txBox="1"/>
          <p:nvPr>
            <p:custDataLst>
              <p:tags r:id="rId10"/>
            </p:custDataLst>
          </p:nvPr>
        </p:nvSpPr>
        <p:spPr>
          <a:xfrm>
            <a:off x="8462487" y="4082545"/>
            <a:ext cx="1092115" cy="368300"/>
          </a:xfrm>
          <a:prstGeom prst="rect">
            <a:avLst/>
          </a:prstGeom>
          <a:solidFill>
            <a:srgbClr val="966C55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b="0" noProof="0" dirty="0">
                <a:solidFill>
                  <a:schemeClr val="bg1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PART.4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8462645" y="4685665"/>
            <a:ext cx="3413760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0" noProof="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城乡居民医保缴纳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10795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第六步、打开左边任务栏“开票业务”。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1962785"/>
            <a:ext cx="8938260" cy="4072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第七步、点击“蓝字发票开具”后边的“进入”。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" y="1885950"/>
            <a:ext cx="8801100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第八步、进入后，点击“立即开票”。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20" name="图片 12" descr="IMG_2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560" y="2157730"/>
            <a:ext cx="8085455" cy="4282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第九步、选择需要开具的发票种类，然后点击“确定”。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19" name="图片 13" descr="IMG_2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9805" y="2157730"/>
            <a:ext cx="8475345" cy="432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第十步、分别输入购买方的名称和社会信用代码、销售方的开户行和银行账号。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18" name="图片 14" descr="IMG_2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775" y="2428875"/>
            <a:ext cx="7830185" cy="4234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第十一步、输入所开发票的业务种类名称，之后点击后边的三个竖点，输入后会自动带出商品的编码。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2" name="图片 1" descr="IMG_2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775" y="2317115"/>
            <a:ext cx="8232775" cy="4223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十二步、开票人和复核人的姓名可以不填写，最后发票上会自动带出开票人姓名，也就是经刷脸认证过的经办人的姓名，最后点击最下边的“发票开具”。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13" name="图片 16" descr="IMG_27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775" y="2825115"/>
            <a:ext cx="7144385" cy="387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第十三步、显示开票成功，然后点击下边的“查看发票”。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17" name="图片 17" descr="IMG_27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775" y="2083435"/>
            <a:ext cx="8695690" cy="4348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第十四步、下图就是开具成功的数电发票。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24" name="图片 25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775" y="2083435"/>
            <a:ext cx="6238875" cy="4523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9775" y="1363980"/>
            <a:ext cx="10039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第十五步、如果需要查询已经开过的发票，可以点击“最近开票”，根据业务需要点击“预览、交付、复制开票”。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39775" y="644525"/>
            <a:ext cx="308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数电票开具步骤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pic>
        <p:nvPicPr>
          <p:cNvPr id="23" name="图片 24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9775" y="2317115"/>
            <a:ext cx="9256395" cy="3903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>
            <a:fillRect/>
          </a:stretch>
        </p:blipFill>
        <p:spPr>
          <a:xfrm flipV="1">
            <a:off x="8013701" y="-2"/>
            <a:ext cx="4178300" cy="6858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rot="10800000" flipV="1">
            <a:off x="-2" y="-1"/>
            <a:ext cx="2616201" cy="68580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 rot="10800000" flipV="1">
            <a:off x="10883900" y="76200"/>
            <a:ext cx="1308100" cy="67817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2150" y="2312035"/>
            <a:ext cx="6291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电子税务局登录</a:t>
            </a:r>
            <a:endParaRPr lang="zh-CN" altLang="en-US" sz="54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 rot="16200000">
            <a:off x="2940997" y="-17446"/>
            <a:ext cx="3684335" cy="7816901"/>
          </a:xfrm>
          <a:prstGeom prst="roundRect">
            <a:avLst>
              <a:gd name="adj" fmla="val 0"/>
            </a:avLst>
          </a:prstGeom>
          <a:gradFill>
            <a:gsLst>
              <a:gs pos="3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966C55"/>
                </a:gs>
                <a:gs pos="100000">
                  <a:srgbClr val="966C5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923607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注：在使用电子税务局的过程中，如果有不了解的问题可在右上角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帮助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里查找具体操作步骤。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742315"/>
            <a:ext cx="11138535" cy="594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923607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注：在使用电子税务局的过程中，如果有不了解的问题可在右上角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帮助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里查找具体操作步骤。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22778"/>
          <a:stretch>
            <a:fillRect/>
          </a:stretch>
        </p:blipFill>
        <p:spPr>
          <a:xfrm>
            <a:off x="363855" y="822960"/>
            <a:ext cx="11463655" cy="4027805"/>
          </a:xfrm>
          <a:prstGeom prst="rect">
            <a:avLst/>
          </a:prstGeom>
        </p:spPr>
      </p:pic>
      <p:sp>
        <p:nvSpPr>
          <p:cNvPr id="4" name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4535" y="5130165"/>
            <a:ext cx="923607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>
            <a:fillRect/>
          </a:stretch>
        </p:blipFill>
        <p:spPr>
          <a:xfrm flipV="1">
            <a:off x="8013701" y="-2"/>
            <a:ext cx="4178300" cy="6858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rot="10800000" flipV="1">
            <a:off x="-2" y="-1"/>
            <a:ext cx="2616201" cy="68580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 rot="10800000" flipV="1">
            <a:off x="10883900" y="76200"/>
            <a:ext cx="1308100" cy="67817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2150" y="2312035"/>
            <a:ext cx="6480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城乡居民医保缴纳</a:t>
            </a:r>
            <a:endParaRPr lang="zh-CN" altLang="en-US" sz="54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6315" y="974090"/>
            <a:ext cx="3218180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微信搜索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河南税务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公众号关注或微信扫一扫下方二维码，进入公众号后点击下方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微服务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，点击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社保费缴纳，并进行登录。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2969ce0bd5c99e58d4e2571b3a4d5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245" y="249555"/>
            <a:ext cx="2938145" cy="6358890"/>
          </a:xfrm>
          <a:prstGeom prst="rect">
            <a:avLst/>
          </a:prstGeom>
        </p:spPr>
      </p:pic>
      <p:pic>
        <p:nvPicPr>
          <p:cNvPr id="4" name="图片 3" descr="6ea9ceba4b81e6bd4fbe6f3664b640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230" y="249555"/>
            <a:ext cx="2911475" cy="626935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9263380" y="974090"/>
            <a:ext cx="99758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a554076ef56531e16487c4fd99b75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" y="3201035"/>
            <a:ext cx="2066290" cy="225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10041255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点击微信授权，进行认证及人脸识别后，点击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居民医疗保险缴费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后点击查询。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de50c50eaf29c885978cb81d6b04ea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" y="1101725"/>
            <a:ext cx="2237740" cy="4809490"/>
          </a:xfrm>
          <a:prstGeom prst="rect">
            <a:avLst/>
          </a:prstGeom>
        </p:spPr>
      </p:pic>
      <p:pic>
        <p:nvPicPr>
          <p:cNvPr id="3" name="图片 2" descr="d389ceb226cbc3941bb57539a34b0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035" y="1101725"/>
            <a:ext cx="2217420" cy="4774565"/>
          </a:xfrm>
          <a:prstGeom prst="rect">
            <a:avLst/>
          </a:prstGeom>
        </p:spPr>
      </p:pic>
      <p:pic>
        <p:nvPicPr>
          <p:cNvPr id="4" name="图片 3" descr="9c6d2285a5f4466a3cfdf014445e18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390" y="1101725"/>
            <a:ext cx="3029585" cy="478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6" name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535" y="264795"/>
            <a:ext cx="10041255" cy="40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正阳县城乡居民医疗保险费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”380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元，其他根据系统自动带出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输入手机号码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→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下一步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→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微信支付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→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完成。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帮家人缴纳时，请点击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代缴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输入被代缴人的姓名与身份证号码，点击查询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→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缴纳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→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查询。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一般情况下，数据传输需要七天时间。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若多缴误缴请拨打电话</a:t>
            </a:r>
            <a:r>
              <a:rPr lang="en-US" altLang="zh-CN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“8909405”</a:t>
            </a:r>
            <a:r>
              <a:rPr lang="zh-CN" altLang="en-US" sz="16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进行询问。</a:t>
            </a:r>
            <a:endParaRPr lang="zh-CN" altLang="en-US" sz="16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>
            <a:fillRect/>
          </a:stretch>
        </p:blipFill>
        <p:spPr>
          <a:xfrm flipV="1">
            <a:off x="8013701" y="-2"/>
            <a:ext cx="41783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30556"/>
          <a:stretch>
            <a:fillRect/>
          </a:stretch>
        </p:blipFill>
        <p:spPr>
          <a:xfrm rot="10800000" flipV="1">
            <a:off x="-2" y="-1"/>
            <a:ext cx="2616201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>
            <a:fillRect/>
          </a:stretch>
        </p:blipFill>
        <p:spPr>
          <a:xfrm rot="10800000" flipV="1">
            <a:off x="10883900" y="76200"/>
            <a:ext cx="1308100" cy="67817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8135" y="2382811"/>
            <a:ext cx="97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展</a:t>
            </a:r>
            <a:endParaRPr lang="zh-CN" altLang="en-US" sz="72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7784" y="2365420"/>
            <a:ext cx="974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示</a:t>
            </a:r>
            <a:endParaRPr lang="zh-CN" altLang="en-US" sz="66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58109" y="2495852"/>
            <a:ext cx="974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完</a:t>
            </a:r>
            <a:endParaRPr lang="zh-CN" altLang="en-US" sz="66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92540" y="2348030"/>
            <a:ext cx="97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毕</a:t>
            </a:r>
            <a:endParaRPr lang="zh-CN" altLang="en-US" sz="72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7870" y="2382811"/>
            <a:ext cx="97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后</a:t>
            </a:r>
            <a:endParaRPr lang="zh-CN" altLang="en-US" sz="72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7520" y="2356724"/>
            <a:ext cx="974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会</a:t>
            </a:r>
            <a:endParaRPr lang="zh-CN" altLang="en-US" sz="66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77845" y="2495852"/>
            <a:ext cx="974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有</a:t>
            </a:r>
            <a:endParaRPr lang="zh-CN" altLang="en-US" sz="66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12275" y="2348030"/>
            <a:ext cx="97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54000">
                      <a:srgbClr val="966C55"/>
                    </a:gs>
                    <a:gs pos="100000">
                      <a:srgbClr val="966C55">
                        <a:alpha val="0"/>
                      </a:srgbClr>
                    </a:gs>
                  </a:gsLst>
                  <a:lin ang="0" scaled="0"/>
                </a:gra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期</a:t>
            </a:r>
            <a:endParaRPr lang="zh-CN" altLang="en-US" sz="7200" dirty="0">
              <a:gradFill>
                <a:gsLst>
                  <a:gs pos="54000">
                    <a:srgbClr val="966C55"/>
                  </a:gs>
                  <a:gs pos="100000">
                    <a:srgbClr val="966C55">
                      <a:alpha val="0"/>
                    </a:srgbClr>
                  </a:gs>
                </a:gsLst>
                <a:lin ang="0" scaled="0"/>
              </a:gra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手机端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38545" y="1793875"/>
            <a:ext cx="35121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在手机端应用市场搜索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河南税务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，点击右侧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进行下载安装</a:t>
            </a:r>
            <a:endParaRPr lang="en-US" altLang="zh-CN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5" y="158115"/>
            <a:ext cx="2980690" cy="6399530"/>
          </a:xfrm>
          <a:prstGeom prst="rect">
            <a:avLst/>
          </a:prstGeom>
        </p:spPr>
      </p:pic>
      <p:sp>
        <p:nvSpPr>
          <p:cNvPr id="15" name="下箭头 14"/>
          <p:cNvSpPr/>
          <p:nvPr/>
        </p:nvSpPr>
        <p:spPr>
          <a:xfrm>
            <a:off x="4910455" y="1212215"/>
            <a:ext cx="260985" cy="3289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手机端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>
            <a:off x="6975598" y="1575486"/>
            <a:ext cx="4339180" cy="4339180"/>
          </a:xfrm>
          <a:custGeom>
            <a:avLst/>
            <a:gdLst>
              <a:gd name="connsiteX0" fmla="*/ 4733223 w 4733223"/>
              <a:gd name="connsiteY0" fmla="*/ 2366613 h 4733223"/>
              <a:gd name="connsiteX1" fmla="*/ 3854361 w 4733223"/>
              <a:gd name="connsiteY1" fmla="*/ 3692508 h 4733223"/>
              <a:gd name="connsiteX2" fmla="*/ 3735873 w 4733223"/>
              <a:gd name="connsiteY2" fmla="*/ 3735875 h 4733223"/>
              <a:gd name="connsiteX3" fmla="*/ 3692507 w 4733223"/>
              <a:gd name="connsiteY3" fmla="*/ 3854361 h 4733223"/>
              <a:gd name="connsiteX4" fmla="*/ 2366612 w 4733223"/>
              <a:gd name="connsiteY4" fmla="*/ 4733223 h 4733223"/>
              <a:gd name="connsiteX5" fmla="*/ 1040717 w 4733223"/>
              <a:gd name="connsiteY5" fmla="*/ 3854361 h 4733223"/>
              <a:gd name="connsiteX6" fmla="*/ 997350 w 4733223"/>
              <a:gd name="connsiteY6" fmla="*/ 3735874 h 4733223"/>
              <a:gd name="connsiteX7" fmla="*/ 878862 w 4733223"/>
              <a:gd name="connsiteY7" fmla="*/ 3692507 h 4733223"/>
              <a:gd name="connsiteX8" fmla="*/ 0 w 4733223"/>
              <a:gd name="connsiteY8" fmla="*/ 2366612 h 4733223"/>
              <a:gd name="connsiteX9" fmla="*/ 878862 w 4733223"/>
              <a:gd name="connsiteY9" fmla="*/ 1040717 h 4733223"/>
              <a:gd name="connsiteX10" fmla="*/ 997351 w 4733223"/>
              <a:gd name="connsiteY10" fmla="*/ 997349 h 4733223"/>
              <a:gd name="connsiteX11" fmla="*/ 1040718 w 4733223"/>
              <a:gd name="connsiteY11" fmla="*/ 878862 h 4733223"/>
              <a:gd name="connsiteX12" fmla="*/ 2366613 w 4733223"/>
              <a:gd name="connsiteY12" fmla="*/ 0 h 4733223"/>
              <a:gd name="connsiteX13" fmla="*/ 3692508 w 4733223"/>
              <a:gd name="connsiteY13" fmla="*/ 878862 h 4733223"/>
              <a:gd name="connsiteX14" fmla="*/ 3735876 w 4733223"/>
              <a:gd name="connsiteY14" fmla="*/ 997352 h 4733223"/>
              <a:gd name="connsiteX15" fmla="*/ 3854361 w 4733223"/>
              <a:gd name="connsiteY15" fmla="*/ 1040718 h 4733223"/>
              <a:gd name="connsiteX16" fmla="*/ 4733223 w 4733223"/>
              <a:gd name="connsiteY16" fmla="*/ 2366613 h 47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33223" h="4733223">
                <a:moveTo>
                  <a:pt x="4733223" y="2366613"/>
                </a:moveTo>
                <a:cubicBezTo>
                  <a:pt x="4733223" y="2962657"/>
                  <a:pt x="4370831" y="3474060"/>
                  <a:pt x="3854361" y="3692508"/>
                </a:cubicBezTo>
                <a:lnTo>
                  <a:pt x="3735873" y="3735875"/>
                </a:lnTo>
                <a:lnTo>
                  <a:pt x="3692507" y="3854361"/>
                </a:lnTo>
                <a:cubicBezTo>
                  <a:pt x="3474058" y="4370832"/>
                  <a:pt x="2962656" y="4733223"/>
                  <a:pt x="2366612" y="4733223"/>
                </a:cubicBezTo>
                <a:cubicBezTo>
                  <a:pt x="1770568" y="4733223"/>
                  <a:pt x="1259165" y="4370832"/>
                  <a:pt x="1040717" y="3854361"/>
                </a:cubicBezTo>
                <a:lnTo>
                  <a:pt x="997350" y="3735874"/>
                </a:lnTo>
                <a:lnTo>
                  <a:pt x="878862" y="3692507"/>
                </a:lnTo>
                <a:cubicBezTo>
                  <a:pt x="362391" y="3474058"/>
                  <a:pt x="0" y="2962656"/>
                  <a:pt x="0" y="2366612"/>
                </a:cubicBezTo>
                <a:cubicBezTo>
                  <a:pt x="0" y="1770568"/>
                  <a:pt x="362391" y="1259165"/>
                  <a:pt x="878862" y="1040717"/>
                </a:cubicBezTo>
                <a:lnTo>
                  <a:pt x="997351" y="997349"/>
                </a:lnTo>
                <a:lnTo>
                  <a:pt x="1040718" y="878862"/>
                </a:lnTo>
                <a:cubicBezTo>
                  <a:pt x="1259167" y="362392"/>
                  <a:pt x="1770569" y="0"/>
                  <a:pt x="2366613" y="0"/>
                </a:cubicBezTo>
                <a:cubicBezTo>
                  <a:pt x="2962657" y="0"/>
                  <a:pt x="3474059" y="362392"/>
                  <a:pt x="3692508" y="878862"/>
                </a:cubicBezTo>
                <a:lnTo>
                  <a:pt x="3735876" y="997352"/>
                </a:lnTo>
                <a:lnTo>
                  <a:pt x="3854361" y="1040718"/>
                </a:lnTo>
                <a:cubicBezTo>
                  <a:pt x="4370831" y="1259167"/>
                  <a:pt x="4733223" y="1770569"/>
                  <a:pt x="4733223" y="2366613"/>
                </a:cubicBezTo>
                <a:close/>
              </a:path>
            </a:pathLst>
          </a:custGeom>
          <a:noFill/>
          <a:ln w="28575">
            <a:solidFill>
              <a:srgbClr val="966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2940997" y="-17446"/>
            <a:ext cx="3684335" cy="7816901"/>
          </a:xfrm>
          <a:prstGeom prst="roundRect">
            <a:avLst>
              <a:gd name="adj" fmla="val 0"/>
            </a:avLst>
          </a:prstGeom>
          <a:gradFill>
            <a:gsLst>
              <a:gs pos="3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966C55"/>
                </a:gs>
                <a:gs pos="100000">
                  <a:srgbClr val="966C5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1402080" y="2301875"/>
            <a:ext cx="4478020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下载成功后打开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河南税务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”APP</a:t>
            </a:r>
            <a:endParaRPr lang="en-US" altLang="zh-CN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点击右下角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我的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未登录</a:t>
            </a:r>
            <a:r>
              <a:rPr lang="en-US" altLang="zh-CN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endParaRPr lang="en-US" altLang="zh-CN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进行登录</a:t>
            </a:r>
            <a:endParaRPr lang="zh-CN" altLang="en-US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30" y="134620"/>
            <a:ext cx="4915535" cy="6555740"/>
          </a:xfrm>
          <a:prstGeom prst="rect">
            <a:avLst/>
          </a:prstGeom>
        </p:spPr>
      </p:pic>
      <p:sp>
        <p:nvSpPr>
          <p:cNvPr id="6" name="左箭头 5"/>
          <p:cNvSpPr/>
          <p:nvPr/>
        </p:nvSpPr>
        <p:spPr>
          <a:xfrm>
            <a:off x="8787765" y="1053465"/>
            <a:ext cx="554990" cy="2495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9728200" y="5621655"/>
            <a:ext cx="385445" cy="4648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手机端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>
            <a:off x="6975598" y="1575486"/>
            <a:ext cx="4339180" cy="4339180"/>
          </a:xfrm>
          <a:custGeom>
            <a:avLst/>
            <a:gdLst>
              <a:gd name="connsiteX0" fmla="*/ 4733223 w 4733223"/>
              <a:gd name="connsiteY0" fmla="*/ 2366613 h 4733223"/>
              <a:gd name="connsiteX1" fmla="*/ 3854361 w 4733223"/>
              <a:gd name="connsiteY1" fmla="*/ 3692508 h 4733223"/>
              <a:gd name="connsiteX2" fmla="*/ 3735873 w 4733223"/>
              <a:gd name="connsiteY2" fmla="*/ 3735875 h 4733223"/>
              <a:gd name="connsiteX3" fmla="*/ 3692507 w 4733223"/>
              <a:gd name="connsiteY3" fmla="*/ 3854361 h 4733223"/>
              <a:gd name="connsiteX4" fmla="*/ 2366612 w 4733223"/>
              <a:gd name="connsiteY4" fmla="*/ 4733223 h 4733223"/>
              <a:gd name="connsiteX5" fmla="*/ 1040717 w 4733223"/>
              <a:gd name="connsiteY5" fmla="*/ 3854361 h 4733223"/>
              <a:gd name="connsiteX6" fmla="*/ 997350 w 4733223"/>
              <a:gd name="connsiteY6" fmla="*/ 3735874 h 4733223"/>
              <a:gd name="connsiteX7" fmla="*/ 878862 w 4733223"/>
              <a:gd name="connsiteY7" fmla="*/ 3692507 h 4733223"/>
              <a:gd name="connsiteX8" fmla="*/ 0 w 4733223"/>
              <a:gd name="connsiteY8" fmla="*/ 2366612 h 4733223"/>
              <a:gd name="connsiteX9" fmla="*/ 878862 w 4733223"/>
              <a:gd name="connsiteY9" fmla="*/ 1040717 h 4733223"/>
              <a:gd name="connsiteX10" fmla="*/ 997351 w 4733223"/>
              <a:gd name="connsiteY10" fmla="*/ 997349 h 4733223"/>
              <a:gd name="connsiteX11" fmla="*/ 1040718 w 4733223"/>
              <a:gd name="connsiteY11" fmla="*/ 878862 h 4733223"/>
              <a:gd name="connsiteX12" fmla="*/ 2366613 w 4733223"/>
              <a:gd name="connsiteY12" fmla="*/ 0 h 4733223"/>
              <a:gd name="connsiteX13" fmla="*/ 3692508 w 4733223"/>
              <a:gd name="connsiteY13" fmla="*/ 878862 h 4733223"/>
              <a:gd name="connsiteX14" fmla="*/ 3735876 w 4733223"/>
              <a:gd name="connsiteY14" fmla="*/ 997352 h 4733223"/>
              <a:gd name="connsiteX15" fmla="*/ 3854361 w 4733223"/>
              <a:gd name="connsiteY15" fmla="*/ 1040718 h 4733223"/>
              <a:gd name="connsiteX16" fmla="*/ 4733223 w 4733223"/>
              <a:gd name="connsiteY16" fmla="*/ 2366613 h 47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33223" h="4733223">
                <a:moveTo>
                  <a:pt x="4733223" y="2366613"/>
                </a:moveTo>
                <a:cubicBezTo>
                  <a:pt x="4733223" y="2962657"/>
                  <a:pt x="4370831" y="3474060"/>
                  <a:pt x="3854361" y="3692508"/>
                </a:cubicBezTo>
                <a:lnTo>
                  <a:pt x="3735873" y="3735875"/>
                </a:lnTo>
                <a:lnTo>
                  <a:pt x="3692507" y="3854361"/>
                </a:lnTo>
                <a:cubicBezTo>
                  <a:pt x="3474058" y="4370832"/>
                  <a:pt x="2962656" y="4733223"/>
                  <a:pt x="2366612" y="4733223"/>
                </a:cubicBezTo>
                <a:cubicBezTo>
                  <a:pt x="1770568" y="4733223"/>
                  <a:pt x="1259165" y="4370832"/>
                  <a:pt x="1040717" y="3854361"/>
                </a:cubicBezTo>
                <a:lnTo>
                  <a:pt x="997350" y="3735874"/>
                </a:lnTo>
                <a:lnTo>
                  <a:pt x="878862" y="3692507"/>
                </a:lnTo>
                <a:cubicBezTo>
                  <a:pt x="362391" y="3474058"/>
                  <a:pt x="0" y="2962656"/>
                  <a:pt x="0" y="2366612"/>
                </a:cubicBezTo>
                <a:cubicBezTo>
                  <a:pt x="0" y="1770568"/>
                  <a:pt x="362391" y="1259165"/>
                  <a:pt x="878862" y="1040717"/>
                </a:cubicBezTo>
                <a:lnTo>
                  <a:pt x="997351" y="997349"/>
                </a:lnTo>
                <a:lnTo>
                  <a:pt x="1040718" y="878862"/>
                </a:lnTo>
                <a:cubicBezTo>
                  <a:pt x="1259167" y="362392"/>
                  <a:pt x="1770569" y="0"/>
                  <a:pt x="2366613" y="0"/>
                </a:cubicBezTo>
                <a:cubicBezTo>
                  <a:pt x="2962657" y="0"/>
                  <a:pt x="3474059" y="362392"/>
                  <a:pt x="3692508" y="878862"/>
                </a:cubicBezTo>
                <a:lnTo>
                  <a:pt x="3735876" y="997352"/>
                </a:lnTo>
                <a:lnTo>
                  <a:pt x="3854361" y="1040718"/>
                </a:lnTo>
                <a:cubicBezTo>
                  <a:pt x="4370831" y="1259167"/>
                  <a:pt x="4733223" y="1770569"/>
                  <a:pt x="4733223" y="2366613"/>
                </a:cubicBezTo>
                <a:close/>
              </a:path>
            </a:pathLst>
          </a:custGeom>
          <a:noFill/>
          <a:ln w="28575">
            <a:solidFill>
              <a:srgbClr val="966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2940997" y="-17446"/>
            <a:ext cx="3684335" cy="7816901"/>
          </a:xfrm>
          <a:prstGeom prst="roundRect">
            <a:avLst>
              <a:gd name="adj" fmla="val 0"/>
            </a:avLst>
          </a:prstGeom>
          <a:gradFill>
            <a:gsLst>
              <a:gs pos="3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966C55"/>
                </a:gs>
                <a:gs pos="100000">
                  <a:srgbClr val="966C5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1402080" y="2301875"/>
            <a:ext cx="4478020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sz="20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首次安装时，点击左下角用户注册进行注册，注册完成后，点击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“个人业务”，依次输入居民身份证号码、个人用户密码进行登录</a:t>
            </a:r>
            <a:endParaRPr lang="zh-CN" altLang="en-US" sz="2000" dirty="0">
              <a:solidFill>
                <a:srgbClr val="966C55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若安装过不记得密码，则点击右下角忘记密码，操作后登录。</a:t>
            </a:r>
            <a:endParaRPr lang="zh-CN" altLang="en-US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30" y="134620"/>
            <a:ext cx="4915535" cy="6555740"/>
          </a:xfrm>
          <a:prstGeom prst="rect">
            <a:avLst/>
          </a:prstGeom>
        </p:spPr>
      </p:pic>
      <p:sp>
        <p:nvSpPr>
          <p:cNvPr id="6" name="左箭头 5"/>
          <p:cNvSpPr/>
          <p:nvPr/>
        </p:nvSpPr>
        <p:spPr>
          <a:xfrm>
            <a:off x="8787765" y="1053465"/>
            <a:ext cx="554990" cy="2495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9728200" y="5621655"/>
            <a:ext cx="385445" cy="4648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26" y="2157577"/>
            <a:ext cx="4962574" cy="470042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手机端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>
            <a:off x="6975598" y="1575486"/>
            <a:ext cx="4339180" cy="4339180"/>
          </a:xfrm>
          <a:custGeom>
            <a:avLst/>
            <a:gdLst>
              <a:gd name="connsiteX0" fmla="*/ 4733223 w 4733223"/>
              <a:gd name="connsiteY0" fmla="*/ 2366613 h 4733223"/>
              <a:gd name="connsiteX1" fmla="*/ 3854361 w 4733223"/>
              <a:gd name="connsiteY1" fmla="*/ 3692508 h 4733223"/>
              <a:gd name="connsiteX2" fmla="*/ 3735873 w 4733223"/>
              <a:gd name="connsiteY2" fmla="*/ 3735875 h 4733223"/>
              <a:gd name="connsiteX3" fmla="*/ 3692507 w 4733223"/>
              <a:gd name="connsiteY3" fmla="*/ 3854361 h 4733223"/>
              <a:gd name="connsiteX4" fmla="*/ 2366612 w 4733223"/>
              <a:gd name="connsiteY4" fmla="*/ 4733223 h 4733223"/>
              <a:gd name="connsiteX5" fmla="*/ 1040717 w 4733223"/>
              <a:gd name="connsiteY5" fmla="*/ 3854361 h 4733223"/>
              <a:gd name="connsiteX6" fmla="*/ 997350 w 4733223"/>
              <a:gd name="connsiteY6" fmla="*/ 3735874 h 4733223"/>
              <a:gd name="connsiteX7" fmla="*/ 878862 w 4733223"/>
              <a:gd name="connsiteY7" fmla="*/ 3692507 h 4733223"/>
              <a:gd name="connsiteX8" fmla="*/ 0 w 4733223"/>
              <a:gd name="connsiteY8" fmla="*/ 2366612 h 4733223"/>
              <a:gd name="connsiteX9" fmla="*/ 878862 w 4733223"/>
              <a:gd name="connsiteY9" fmla="*/ 1040717 h 4733223"/>
              <a:gd name="connsiteX10" fmla="*/ 997351 w 4733223"/>
              <a:gd name="connsiteY10" fmla="*/ 997349 h 4733223"/>
              <a:gd name="connsiteX11" fmla="*/ 1040718 w 4733223"/>
              <a:gd name="connsiteY11" fmla="*/ 878862 h 4733223"/>
              <a:gd name="connsiteX12" fmla="*/ 2366613 w 4733223"/>
              <a:gd name="connsiteY12" fmla="*/ 0 h 4733223"/>
              <a:gd name="connsiteX13" fmla="*/ 3692508 w 4733223"/>
              <a:gd name="connsiteY13" fmla="*/ 878862 h 4733223"/>
              <a:gd name="connsiteX14" fmla="*/ 3735876 w 4733223"/>
              <a:gd name="connsiteY14" fmla="*/ 997352 h 4733223"/>
              <a:gd name="connsiteX15" fmla="*/ 3854361 w 4733223"/>
              <a:gd name="connsiteY15" fmla="*/ 1040718 h 4733223"/>
              <a:gd name="connsiteX16" fmla="*/ 4733223 w 4733223"/>
              <a:gd name="connsiteY16" fmla="*/ 2366613 h 47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33223" h="4733223">
                <a:moveTo>
                  <a:pt x="4733223" y="2366613"/>
                </a:moveTo>
                <a:cubicBezTo>
                  <a:pt x="4733223" y="2962657"/>
                  <a:pt x="4370831" y="3474060"/>
                  <a:pt x="3854361" y="3692508"/>
                </a:cubicBezTo>
                <a:lnTo>
                  <a:pt x="3735873" y="3735875"/>
                </a:lnTo>
                <a:lnTo>
                  <a:pt x="3692507" y="3854361"/>
                </a:lnTo>
                <a:cubicBezTo>
                  <a:pt x="3474058" y="4370832"/>
                  <a:pt x="2962656" y="4733223"/>
                  <a:pt x="2366612" y="4733223"/>
                </a:cubicBezTo>
                <a:cubicBezTo>
                  <a:pt x="1770568" y="4733223"/>
                  <a:pt x="1259165" y="4370832"/>
                  <a:pt x="1040717" y="3854361"/>
                </a:cubicBezTo>
                <a:lnTo>
                  <a:pt x="997350" y="3735874"/>
                </a:lnTo>
                <a:lnTo>
                  <a:pt x="878862" y="3692507"/>
                </a:lnTo>
                <a:cubicBezTo>
                  <a:pt x="362391" y="3474058"/>
                  <a:pt x="0" y="2962656"/>
                  <a:pt x="0" y="2366612"/>
                </a:cubicBezTo>
                <a:cubicBezTo>
                  <a:pt x="0" y="1770568"/>
                  <a:pt x="362391" y="1259165"/>
                  <a:pt x="878862" y="1040717"/>
                </a:cubicBezTo>
                <a:lnTo>
                  <a:pt x="997351" y="997349"/>
                </a:lnTo>
                <a:lnTo>
                  <a:pt x="1040718" y="878862"/>
                </a:lnTo>
                <a:cubicBezTo>
                  <a:pt x="1259167" y="362392"/>
                  <a:pt x="1770569" y="0"/>
                  <a:pt x="2366613" y="0"/>
                </a:cubicBezTo>
                <a:cubicBezTo>
                  <a:pt x="2962657" y="0"/>
                  <a:pt x="3474059" y="362392"/>
                  <a:pt x="3692508" y="878862"/>
                </a:cubicBezTo>
                <a:lnTo>
                  <a:pt x="3735876" y="997352"/>
                </a:lnTo>
                <a:lnTo>
                  <a:pt x="3854361" y="1040718"/>
                </a:lnTo>
                <a:cubicBezTo>
                  <a:pt x="4370831" y="1259167"/>
                  <a:pt x="4733223" y="1770569"/>
                  <a:pt x="4733223" y="2366613"/>
                </a:cubicBezTo>
                <a:close/>
              </a:path>
            </a:pathLst>
          </a:custGeom>
          <a:noFill/>
          <a:ln w="28575">
            <a:solidFill>
              <a:srgbClr val="966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66C5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2940997" y="-17446"/>
            <a:ext cx="3684335" cy="7816901"/>
          </a:xfrm>
          <a:prstGeom prst="roundRect">
            <a:avLst>
              <a:gd name="adj" fmla="val 0"/>
            </a:avLst>
          </a:prstGeom>
          <a:gradFill>
            <a:gsLst>
              <a:gs pos="3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966C55"/>
                </a:gs>
                <a:gs pos="100000">
                  <a:srgbClr val="966C5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1402080" y="2301875"/>
            <a:ext cx="4478020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sz="20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个人登录完成后，若要办理企业业务，则退出登录，点击企业业务，</a:t>
            </a:r>
            <a:r>
              <a:rPr lang="zh-CN" altLang="en-US" sz="2000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依次输入社会统一信用代码、居民身份证号码、个人用户密码后点击登录。</a:t>
            </a:r>
            <a:endParaRPr lang="en-US" altLang="zh-CN" sz="2000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30" y="134620"/>
            <a:ext cx="4915535" cy="6555740"/>
          </a:xfrm>
          <a:prstGeom prst="rect">
            <a:avLst/>
          </a:prstGeom>
        </p:spPr>
      </p:pic>
      <p:sp>
        <p:nvSpPr>
          <p:cNvPr id="6" name="左箭头 5"/>
          <p:cNvSpPr/>
          <p:nvPr/>
        </p:nvSpPr>
        <p:spPr>
          <a:xfrm>
            <a:off x="8787765" y="1053465"/>
            <a:ext cx="554990" cy="2495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9728200" y="5621655"/>
            <a:ext cx="385445" cy="4648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电脑端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2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3620" y="2013585"/>
            <a:ext cx="233299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点击电子税务局右上角</a:t>
            </a:r>
            <a:r>
              <a:rPr lang="en-US" alt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</a:t>
            </a:r>
            <a:r>
              <a:rPr lang="en-US" alt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按钮</a:t>
            </a:r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5" y="1166495"/>
            <a:ext cx="8369935" cy="446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58"/>
            <a:ext cx="12192000" cy="685454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090" y="644443"/>
            <a:ext cx="23329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966C55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电脑端</a:t>
            </a:r>
            <a:endParaRPr lang="zh-CN" altLang="en-US" sz="2800" dirty="0">
              <a:solidFill>
                <a:srgbClr val="966C55"/>
              </a:solidFill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  <p:sp>
        <p:nvSpPr>
          <p:cNvPr id="2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6565" y="1333500"/>
            <a:ext cx="2695575" cy="438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本人登录手机端</a:t>
            </a:r>
            <a:r>
              <a:rPr lang="en-US" alt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河南税务</a:t>
            </a:r>
            <a:r>
              <a:rPr lang="en-US" altLang="zh-CN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APP，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cs typeface="+mn-ea"/>
                <a:sym typeface="+mn-lt"/>
              </a:rPr>
              <a:t>通过税务APP首页右上角“扫一扫”功能</a:t>
            </a:r>
            <a:r>
              <a:rPr lang="zh-CN" altLang="en-US" dirty="0">
                <a:solidFill>
                  <a:srgbClr val="966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进行扫码，同步登录状态，如登录的为“企业业务”，则扫描二维码后，电子税务局登录的也为企业业务：同理，如果登录的为“自然人业务”，则扫描二维码后，电子税务局登录的为个人业务。</a:t>
            </a:r>
            <a:endParaRPr lang="zh-CN" altLang="en-US" dirty="0">
              <a:solidFill>
                <a:srgbClr val="966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25" y="821055"/>
            <a:ext cx="8956675" cy="478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4.1.3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" val="v4.1.3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4.1.3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COMMONDATA" val="eyJoZGlkIjoiMWI3NzU0YmMwY2RkMTI0MjUyNzEyZDk5MjllZWUzNTAifQ=="/>
  <p:tag name="KSO_WPP_MARK_KEY" val="7b8491a8-0b73-4a7f-8b3d-6d89d35182f3"/>
  <p:tag name="commondata" val="eyJoZGlkIjoiMjg1ZTgyM2NlNWY3YmExMWRhZTViN2M2MTc3MjgwOTcifQ==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  <p:tag name="KSO_WM_BEAUTIFY_FLAG" val=""/>
</p:tagLst>
</file>

<file path=ppt/tags/tag9.xml><?xml version="1.0" encoding="utf-8"?>
<p:tagLst xmlns:p="http://schemas.openxmlformats.org/presentationml/2006/main">
  <p:tag name="PA" val="v4.1.3"/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45S"/>
        <a:ea typeface=""/>
        <a:cs typeface=""/>
        <a:font script="Jpan" typeface="ＭＳ Ｐゴシック"/>
        <a:font script="Hang" typeface="맑은 고딕"/>
        <a:font script="Hans" typeface="汉仪旗黑-45S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45S"/>
        <a:ea typeface=""/>
        <a:cs typeface=""/>
        <a:font script="Jpan" typeface="ＭＳ Ｐゴシック"/>
        <a:font script="Hang" typeface="맑은 고딕"/>
        <a:font script="Hans" typeface="汉仪旗黑-45S"/>
        <a:font script="Hant" typeface="新細明體"/>
        <a:font script="Arab" typeface="Arial"/>
        <a:font script="Hebr" typeface="Arial"/>
        <a:font script="Thai" typeface="汉仪旗黑-45S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45S"/>
        <a:ea typeface=""/>
        <a:cs typeface=""/>
        <a:font script="Jpan" typeface="游ゴシック"/>
        <a:font script="Hang" typeface="맑은 고딕"/>
        <a:font script="Hans" typeface="汉仪旗黑-45S"/>
        <a:font script="Hant" typeface="新細明體"/>
        <a:font script="Arab" typeface="Arial"/>
        <a:font script="Hebr" typeface="Arial"/>
        <a:font script="Thai" typeface="汉仪旗黑-45S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45S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45S"/>
        <a:ea typeface=""/>
        <a:cs typeface=""/>
        <a:font script="Jpan" typeface="ＭＳ Ｐゴシック"/>
        <a:font script="Hang" typeface="맑은 고딕"/>
        <a:font script="Hans" typeface="汉仪旗黑-45S"/>
        <a:font script="Hant" typeface="新細明體"/>
        <a:font script="Arab" typeface="Arial"/>
        <a:font script="Hebr" typeface="Arial"/>
        <a:font script="Thai" typeface="汉仪旗黑-45S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WPS 演示</Application>
  <PresentationFormat>宽屏</PresentationFormat>
  <Paragraphs>169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Arial</vt:lpstr>
      <vt:lpstr>汉仪大宋简</vt:lpstr>
      <vt:lpstr>汉仪旗黑-45S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青柠~</cp:lastModifiedBy>
  <cp:revision>117</cp:revision>
  <dcterms:created xsi:type="dcterms:W3CDTF">2022-08-27T09:52:00Z</dcterms:created>
  <dcterms:modified xsi:type="dcterms:W3CDTF">2023-10-26T03:26:44Z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031EFBE990ED45AFBF3ADF5079BA6A6D_13</vt:lpwstr>
  </property>
  <property fmtid="{D5CDD505-2E9C-101B-9397-08002B2CF9AE}" pid="3" name="KSOProductBuildVer">
    <vt:lpwstr>2052-12.1.0.15712</vt:lpwstr>
  </property>
</Properties>
</file>