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4749" r:id="rId3"/>
    <p:sldId id="16280" r:id="rId5"/>
    <p:sldId id="16356" r:id="rId6"/>
    <p:sldId id="16359" r:id="rId7"/>
    <p:sldId id="16355" r:id="rId8"/>
    <p:sldId id="16319" r:id="rId9"/>
    <p:sldId id="16322" r:id="rId10"/>
    <p:sldId id="16324" r:id="rId11"/>
    <p:sldId id="16321" r:id="rId12"/>
    <p:sldId id="16325" r:id="rId13"/>
    <p:sldId id="16342" r:id="rId14"/>
    <p:sldId id="16343" r:id="rId15"/>
    <p:sldId id="16344" r:id="rId16"/>
    <p:sldId id="16345" r:id="rId17"/>
    <p:sldId id="16346" r:id="rId18"/>
    <p:sldId id="16347" r:id="rId19"/>
    <p:sldId id="16348" r:id="rId20"/>
    <p:sldId id="16349" r:id="rId21"/>
    <p:sldId id="16350" r:id="rId22"/>
    <p:sldId id="16351" r:id="rId23"/>
    <p:sldId id="16352" r:id="rId24"/>
    <p:sldId id="16353" r:id="rId25"/>
    <p:sldId id="16354" r:id="rId26"/>
    <p:sldId id="16380" r:id="rId27"/>
    <p:sldId id="16172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E1A"/>
    <a:srgbClr val="69AB3C"/>
    <a:srgbClr val="005DA2"/>
    <a:srgbClr val="305369"/>
    <a:srgbClr val="467691"/>
    <a:srgbClr val="FFFFFF"/>
    <a:srgbClr val="E49C1D"/>
    <a:srgbClr val="C43F33"/>
    <a:srgbClr val="534066"/>
    <a:srgbClr val="429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8" autoAdjust="0"/>
    <p:restoredTop sz="75502" autoAdjust="0"/>
  </p:normalViewPr>
  <p:slideViewPr>
    <p:cSldViewPr snapToGrid="0">
      <p:cViewPr>
        <p:scale>
          <a:sx n="75" d="100"/>
          <a:sy n="75" d="100"/>
        </p:scale>
        <p:origin x="1776" y="7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40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053D2-E23B-4615-A485-39C044347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9261-1590-41E2-BF32-3C9BA08E7B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国家税务总局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B9261-1590-41E2-BF32-3C9BA08E7B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B9261-1590-41E2-BF32-3C9BA08E7B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B9261-1590-41E2-BF32-3C9BA08E7B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B9261-1590-41E2-BF32-3C9BA08E7B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国家税务总局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E4D91-D2B5-4CDD-90FA-C9D8C3A702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90F10B-9853-45E2-A09F-B6F3B15F6A2F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129355" y="665166"/>
            <a:ext cx="10465163" cy="0"/>
          </a:xfrm>
          <a:prstGeom prst="line">
            <a:avLst/>
          </a:prstGeom>
          <a:ln w="635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"/>
          <p:cNvGrpSpPr/>
          <p:nvPr userDrawn="1"/>
        </p:nvGrpSpPr>
        <p:grpSpPr bwMode="auto">
          <a:xfrm>
            <a:off x="393271" y="253367"/>
            <a:ext cx="520496" cy="274639"/>
            <a:chOff x="0" y="0"/>
            <a:chExt cx="1041399" cy="549275"/>
          </a:xfrm>
        </p:grpSpPr>
        <p:sp>
          <p:nvSpPr>
            <p:cNvPr id="7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129355" y="162881"/>
            <a:ext cx="8967145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zh-CN" altLang="en-US" sz="2400" b="1" kern="1200" dirty="0">
                <a:solidFill>
                  <a:srgbClr val="0A4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E4D91-D2B5-4CDD-90FA-C9D8C3A702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90F10B-9853-45E2-A09F-B6F3B15F6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E4D91-D2B5-4CDD-90FA-C9D8C3A702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90F10B-9853-45E2-A09F-B6F3B15F6A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3248" y="-2720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E4D91-D2B5-4CDD-90FA-C9D8C3A702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90F10B-9853-45E2-A09F-B6F3B15F6A2F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129355" y="665166"/>
            <a:ext cx="10465163" cy="0"/>
          </a:xfrm>
          <a:prstGeom prst="line">
            <a:avLst/>
          </a:prstGeom>
          <a:ln w="635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7"/>
          <p:cNvGrpSpPr/>
          <p:nvPr userDrawn="1"/>
        </p:nvGrpSpPr>
        <p:grpSpPr bwMode="auto">
          <a:xfrm>
            <a:off x="393271" y="253367"/>
            <a:ext cx="520496" cy="274639"/>
            <a:chOff x="0" y="0"/>
            <a:chExt cx="1041399" cy="549275"/>
          </a:xfrm>
        </p:grpSpPr>
        <p:sp>
          <p:nvSpPr>
            <p:cNvPr id="8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75"/>
          <p:cNvSpPr txBox="1"/>
          <p:nvPr/>
        </p:nvSpPr>
        <p:spPr>
          <a:xfrm>
            <a:off x="0" y="4987290"/>
            <a:ext cx="12192000" cy="41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/>
            <a:r>
              <a:rPr lang="zh-CN" sz="266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国家税务总局西平县税务局第一税务分局</a:t>
            </a:r>
            <a:r>
              <a:rPr lang="en-US" altLang="zh-CN" sz="266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665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0" y="6015997"/>
            <a:ext cx="12191999" cy="41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/>
            <a:r>
              <a:rPr lang="zh-CN" altLang="en-US" sz="266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二〇二三年八月</a:t>
            </a:r>
            <a:endParaRPr lang="zh-CN" altLang="en-US" sz="2665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314545"/>
            <a:ext cx="12192001" cy="2624964"/>
            <a:chOff x="0" y="2032198"/>
            <a:chExt cx="12192001" cy="2624964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2032198"/>
              <a:ext cx="12192001" cy="2624964"/>
              <a:chOff x="0" y="1481865"/>
              <a:chExt cx="12192001" cy="262496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0" y="1481865"/>
                <a:ext cx="12192001" cy="2578977"/>
              </a:xfrm>
              <a:prstGeom prst="rect">
                <a:avLst/>
              </a:pr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>
              <a:xfrm>
                <a:off x="3105936" y="1600845"/>
                <a:ext cx="8738447" cy="2505984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1219200"/>
                <a:r>
                  <a:rPr lang="zh-CN" altLang="en-US" sz="48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征纳互动服务业务</a:t>
                </a:r>
                <a:endParaRPr lang="en-US" altLang="zh-CN" sz="4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defTabSz="1219200"/>
                <a:endParaRPr lang="zh-CN" altLang="en-US" sz="4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" name="直接连接符 5"/>
              <p:cNvCxnSpPr>
                <a:cxnSpLocks noChangeShapeType="1"/>
              </p:cNvCxnSpPr>
              <p:nvPr/>
            </p:nvCxnSpPr>
            <p:spPr bwMode="auto">
              <a:xfrm flipH="1" flipV="1">
                <a:off x="3688680" y="3945962"/>
                <a:ext cx="7879927" cy="169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6" y="2133483"/>
              <a:ext cx="2634009" cy="25059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4460" y="821690"/>
            <a:ext cx="91338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（二）人工互动</a:t>
            </a:r>
            <a:endParaRPr lang="zh-CN" altLang="en-US"/>
          </a:p>
          <a:p>
            <a:r>
              <a:rPr lang="zh-CN" altLang="en-US"/>
              <a:t>人工互动可以让您通过文字、图片、视频、同屏共享等方式，随时随地与主管税务机关沟通解决业务问题。</a:t>
            </a:r>
            <a:endParaRPr lang="zh-CN" altLang="en-US"/>
          </a:p>
          <a:p>
            <a:r>
              <a:rPr lang="zh-CN" altLang="en-US"/>
              <a:t>如果“悦悦”未能解决的问题，您可以点击对话框中图标，接入对应承接服务的运营中心，由专业的税务人员为您解答。</a:t>
            </a:r>
            <a:endParaRPr lang="zh-CN" altLang="en-US"/>
          </a:p>
        </p:txBody>
      </p:sp>
      <p:pic>
        <p:nvPicPr>
          <p:cNvPr id="12" name="图片 12" descr="C:\Users\HUAWEI\Desktop\1111.png11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499235" y="2272665"/>
            <a:ext cx="8044180" cy="4499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4770" y="861060"/>
            <a:ext cx="8190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接入人工互动后，除文本外，可以点击下方功能菜单，使用发送图片、文件、截图等功能，提高交流效率。</a:t>
            </a:r>
            <a:endParaRPr lang="zh-CN" altLang="en-US"/>
          </a:p>
        </p:txBody>
      </p:sp>
      <p:pic>
        <p:nvPicPr>
          <p:cNvPr id="20" name="图片 13" descr="C:\Users\HUAWEI\Desktop\6_副本.png6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24280" y="1657985"/>
            <a:ext cx="8488045" cy="4719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0470" y="859790"/>
            <a:ext cx="8952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如您遇到操作问题，还可以发起远程协助，税务人员远程“手把手”辅导您进行系统操作，或通过音视频与您“面对面”沟通交流。</a:t>
            </a:r>
            <a:endParaRPr lang="zh-CN" altLang="en-US"/>
          </a:p>
          <a:p>
            <a:r>
              <a:rPr lang="zh-CN" altLang="en-US"/>
              <a:t>点击【远程协助】按钮，弹出远程协助窗口。</a:t>
            </a:r>
            <a:endParaRPr lang="zh-CN" altLang="en-US"/>
          </a:p>
        </p:txBody>
      </p:sp>
      <p:pic>
        <p:nvPicPr>
          <p:cNvPr id="21" name="图片 14" descr="C:\Users\HUAWEI\Desktop\6.png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301750" y="1781810"/>
            <a:ext cx="9050655" cy="503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2" descr="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9665" y="1068705"/>
            <a:ext cx="9622790" cy="55695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1265" y="843280"/>
            <a:ext cx="7772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税务人员接受后即可远程辅导您亲自操作。为保障您的权益，税务人员无法远程操作您的桌面，共享屏幕时请注意保护好个人隐私信息。</a:t>
            </a:r>
            <a:endParaRPr lang="zh-CN" altLang="en-US"/>
          </a:p>
        </p:txBody>
      </p:sp>
      <p:pic>
        <p:nvPicPr>
          <p:cNvPr id="5" name="图片 15" descr="C:\Users\HUAWEI\Desktop\24.png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31265" y="1601470"/>
            <a:ext cx="9221470" cy="4765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2730" y="897890"/>
            <a:ext cx="7188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远程协助结束后，点击挂断按钮，即可关闭远程协助窗口。</a:t>
            </a:r>
            <a:endParaRPr lang="zh-CN" altLang="en-US"/>
          </a:p>
        </p:txBody>
      </p:sp>
      <p:pic>
        <p:nvPicPr>
          <p:cNvPr id="33" name="图片 33" descr="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2730" y="1396365"/>
            <a:ext cx="9146540" cy="50368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2545" y="821055"/>
            <a:ext cx="9085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人工互动结束后，请对我们的服务进行评价，点击【已解决】/【未解决】按钮并提交，帮助我们更好地改善服务。</a:t>
            </a:r>
            <a:endParaRPr lang="zh-CN" altLang="en-US"/>
          </a:p>
        </p:txBody>
      </p:sp>
      <p:pic>
        <p:nvPicPr>
          <p:cNvPr id="24" name="图片 19" descr="C:\Users\HUAWEI\Desktop\12.png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376045" y="1496060"/>
            <a:ext cx="8820785" cy="5160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5550" y="764540"/>
            <a:ext cx="8098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（三）留言互动</a:t>
            </a:r>
            <a:endParaRPr lang="zh-CN" altLang="en-US"/>
          </a:p>
          <a:p>
            <a:r>
              <a:rPr lang="zh-CN" altLang="en-US"/>
              <a:t>如当前为非工作时间或坐席繁忙，在您涉税资料备齐时，可以提交在线留言，后续由坐席人员为您办理。</a:t>
            </a:r>
            <a:endParaRPr lang="zh-CN" altLang="en-US"/>
          </a:p>
        </p:txBody>
      </p:sp>
      <p:pic>
        <p:nvPicPr>
          <p:cNvPr id="34" name="图片 34" descr="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7475" y="1858645"/>
            <a:ext cx="926338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1920" y="853440"/>
            <a:ext cx="9442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选择对应的税务机关、业务类型、备注及附件，留言提交成功后，工作人员将尽快与您联系。</a:t>
            </a:r>
            <a:endParaRPr lang="zh-CN" altLang="en-US"/>
          </a:p>
        </p:txBody>
      </p:sp>
      <p:pic>
        <p:nvPicPr>
          <p:cNvPr id="35" name="图片 35" descr="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60830" y="1403985"/>
            <a:ext cx="9000490" cy="5008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9665" y="793115"/>
            <a:ext cx="101301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（四）预约互动</a:t>
            </a:r>
            <a:endParaRPr lang="zh-CN" altLang="en-US"/>
          </a:p>
          <a:p>
            <a:r>
              <a:rPr lang="zh-CN" altLang="en-US"/>
              <a:t>如您因工作需要在特定时间与税务人员互动，可以选择相应税务机关，在互动窗口发起预约互动，为您提供错峰办理服务。</a:t>
            </a:r>
            <a:endParaRPr lang="zh-CN" altLang="en-US"/>
          </a:p>
        </p:txBody>
      </p:sp>
      <p:pic>
        <p:nvPicPr>
          <p:cNvPr id="10" name="图片 23" descr="C:\Users\HUAWEI\Desktop\15.png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25550" y="1811020"/>
            <a:ext cx="8774430" cy="4693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智能互动操作说明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776572" y="125558"/>
            <a:ext cx="3887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4760" y="1438275"/>
            <a:ext cx="9192895" cy="4659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</a:t>
            </a:r>
            <a:r>
              <a:rPr lang="zh-CN" altLang="en-US"/>
              <a:t>2023年3月22日，河南省已上线发票电子化改革征纳互动服务。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</a:t>
            </a:r>
            <a:r>
              <a:rPr lang="zh-CN" altLang="en-US"/>
              <a:t>征纳互动服务是将智能、高效、精准、便捷的互动融入税费服务全过程，“精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准推送、智能交互、办问协同、全程互动”的税费服务辅导新模式。纳税人、缴费人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在业务办理过程中，可以直接获取税费辅导服务，在税务坐席人员协助下快速完成业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务办理，享受到即问即查即办、全程互动、多维互动的全新办税体验。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6" descr="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51610" y="880110"/>
            <a:ext cx="8193405" cy="4602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3960" y="5653405"/>
            <a:ext cx="9776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选择预约互动服务类型、方式、时间等必填项，预约成功后，税务人员将会按照您预约的时间、方式与您发起互动。您可以在个人中心查看预约互动记录，如您因故无法赴约，可提前取消。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2380" y="811530"/>
            <a:ext cx="8702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三、个人中心</a:t>
            </a:r>
            <a:endParaRPr lang="zh-CN" altLang="en-US"/>
          </a:p>
          <a:p>
            <a:r>
              <a:rPr lang="zh-CN" altLang="en-US"/>
              <a:t>      进入征纳互动界面，点击右侧的【更多】或右上角的个人中心图标，可跳转到个人中心界面。</a:t>
            </a:r>
            <a:endParaRPr lang="zh-CN" altLang="en-US"/>
          </a:p>
        </p:txBody>
      </p:sp>
      <p:pic>
        <p:nvPicPr>
          <p:cNvPr id="30" name="图片 26" descr="C:\Users\HUAWEI\Desktop\18.png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421130" y="1735455"/>
            <a:ext cx="8408035" cy="4888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7350" y="976630"/>
            <a:ext cx="9507220" cy="488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（一）查看工单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点击【我的工单】，可查询工单详情、办理进度、催办和终止工单，还可以对已办结和已终止的工单进行评价。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（二）查看消息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点击【消息提示】，即可查看向您推送的消息。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（三）查看留言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点击【我的留言】，进入我的留言页面，可以查询本人提交的留言记录。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（四）查看预约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如您需要查看预约互动的情况，或者取消预约互动，点击【预约记录】，默认进入”我的发起“页面；点击【税局邀请】，可以查看税务人员发起的邀请。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7" descr="C:\Users\HUAWEI\Desktop\19.png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364615" y="1314450"/>
            <a:ext cx="9545955" cy="4858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9235" y="1305560"/>
            <a:ext cx="9359265" cy="3717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   </a:t>
            </a:r>
            <a:r>
              <a:rPr lang="zh-CN" altLang="zh-CN">
                <a:sym typeface="+mn-ea"/>
              </a:rPr>
              <a:t>电子发票服务平台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征纳互动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是税务机关为进一步提升征纳沟通数字化、精准化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水</a:t>
            </a:r>
            <a:r>
              <a:rPr lang="zh-CN" altLang="en-US">
                <a:sym typeface="+mn-ea"/>
              </a:rPr>
              <a:t>平而打造的高效化互动功能，该功能采用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智能咨询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人工互动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的方式，如果您遇</a:t>
            </a:r>
            <a:endParaRPr lang="zh-CN" altLang="en-US"/>
          </a:p>
          <a:p>
            <a:endParaRPr lang="en-US" altLang="zh-CN"/>
          </a:p>
          <a:p>
            <a:r>
              <a:rPr lang="zh-CN" altLang="en-US">
                <a:sym typeface="+mn-ea"/>
              </a:rPr>
              <a:t>到</a:t>
            </a:r>
            <a:r>
              <a:rPr lang="zh-CN" altLang="en-US">
                <a:sym typeface="+mn-ea"/>
              </a:rPr>
              <a:t>不清楚、不明白的问题，可以随时随地</a:t>
            </a:r>
            <a:r>
              <a:rPr lang="en-US" altLang="zh-CN">
                <a:sym typeface="+mn-ea"/>
              </a:rPr>
              <a:t>@</a:t>
            </a:r>
            <a:r>
              <a:rPr lang="zh-CN" altLang="en-US">
                <a:sym typeface="+mn-ea"/>
              </a:rPr>
              <a:t>税务人员，实施辅导服务。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1719835"/>
            <a:ext cx="12192001" cy="2578977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2537884" y="2287837"/>
            <a:ext cx="8738447" cy="14164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00"/>
            <a:r>
              <a:rPr lang="zh-CN" altLang="en-US" sz="1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</a:t>
            </a:r>
            <a:endParaRPr lang="zh-CN" altLang="en-US" sz="1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755552"/>
            <a:ext cx="2634009" cy="2505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0" y="5050155"/>
            <a:ext cx="12192000" cy="41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/>
            <a:r>
              <a:rPr lang="zh-CN" sz="266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国家税务总局西平县税务局第一税务分局</a:t>
            </a:r>
            <a:endParaRPr lang="zh-CN" sz="2665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015997"/>
            <a:ext cx="12191999" cy="41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/>
            <a:r>
              <a:rPr lang="zh-CN" altLang="en-US" sz="2665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二〇二三年八月</a:t>
            </a:r>
            <a:endParaRPr lang="zh-CN" altLang="en-US" sz="2665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43" grpId="0"/>
      <p:bldP spid="43" grpId="1"/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智能互动操作说明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776572" y="125558"/>
            <a:ext cx="3887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整体界面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2070" y="803275"/>
            <a:ext cx="8692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一、登录入口</a:t>
            </a:r>
            <a:endParaRPr lang="zh-CN" altLang="en-US"/>
          </a:p>
          <a:p>
            <a:r>
              <a:rPr lang="zh-CN" altLang="en-US"/>
              <a:t>登录河南省电子税务局网页版，选择新版登录。（https://etax.henan.chinatax.gov.cn/web/dzswj/ythclient/mh.html）</a:t>
            </a:r>
            <a:endParaRPr lang="zh-CN" altLang="en-US"/>
          </a:p>
          <a:p>
            <a:r>
              <a:rPr lang="zh-CN" altLang="en-US"/>
              <a:t>点击【我要办税】-选择【税务数字账户】或【开票业务】模块。</a:t>
            </a:r>
            <a:endParaRPr lang="zh-CN" altLang="en-US"/>
          </a:p>
        </p:txBody>
      </p:sp>
      <p:pic>
        <p:nvPicPr>
          <p:cNvPr id="7" name="图片 2" descr="C:\Users\HUAWEI\Desktop\1.pn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360170" y="2072005"/>
            <a:ext cx="8321675" cy="4728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智能互动操作说明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776572" y="125558"/>
            <a:ext cx="3887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整体界面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9190" y="812800"/>
            <a:ext cx="9048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点击右下方【征纳互动】图标，即可进入征纳互动服务平台。即可进入征纳互动服务，无须重复登录。</a:t>
            </a:r>
            <a:endParaRPr lang="zh-CN" altLang="en-US"/>
          </a:p>
        </p:txBody>
      </p:sp>
      <p:pic>
        <p:nvPicPr>
          <p:cNvPr id="11" name="图片 3" descr="C:\Users\HUAWEI\Desktop\图片3.png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287145" y="1491615"/>
            <a:ext cx="8773160" cy="523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智能互动操作说明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776572" y="125558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1120" y="717550"/>
            <a:ext cx="101987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二、征纳互动</a:t>
            </a:r>
            <a:endParaRPr lang="zh-CN" altLang="en-US"/>
          </a:p>
          <a:p>
            <a:r>
              <a:rPr lang="zh-CN" altLang="en-US"/>
              <a:t>（一）智能应答</a:t>
            </a:r>
            <a:endParaRPr lang="zh-CN" altLang="en-US"/>
          </a:p>
          <a:p>
            <a:r>
              <a:rPr lang="zh-CN" altLang="en-US"/>
              <a:t>智能应答可以根据您提出的问题进行引导式问答，通过多轮交互迅速帮您解答问题。</a:t>
            </a:r>
            <a:endParaRPr lang="zh-CN" altLang="en-US"/>
          </a:p>
          <a:p>
            <a:r>
              <a:rPr lang="zh-CN" altLang="en-US"/>
              <a:t>进入征纳互动后，智能客服将提供智能应答服务。您可以在对话框中直接输入需要咨询的问题，或者通过文本输入、语音输入两种方式来发送需要咨询的问题。“悦悦”会给您相应的解答。</a:t>
            </a:r>
            <a:endParaRPr lang="zh-CN" altLang="en-US"/>
          </a:p>
        </p:txBody>
      </p:sp>
      <p:pic>
        <p:nvPicPr>
          <p:cNvPr id="20" name="图片 4" descr="C:\Users\HUAWEI\Desktop\4.png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341120" y="2201545"/>
            <a:ext cx="9918065" cy="4497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8145" y="927100"/>
            <a:ext cx="616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发送模糊问题后，可根据引导问答获取问题答案。</a:t>
            </a:r>
            <a:endParaRPr lang="zh-CN" altLang="en-US"/>
          </a:p>
        </p:txBody>
      </p:sp>
      <p:pic>
        <p:nvPicPr>
          <p:cNvPr id="31" name="图片 31" descr="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82700" y="1419860"/>
            <a:ext cx="8668385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2285" y="1003300"/>
            <a:ext cx="6449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点击右上角【热点推荐】，可获取最近高频热点问题答案。</a:t>
            </a:r>
            <a:endParaRPr lang="zh-CN" altLang="en-US"/>
          </a:p>
        </p:txBody>
      </p:sp>
      <p:pic>
        <p:nvPicPr>
          <p:cNvPr id="16" name="图片 6" descr="C:\Users\HUAWEI\Desktop\图片2.png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394460" y="1453515"/>
            <a:ext cx="8863965" cy="4983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6200" y="945515"/>
            <a:ext cx="7830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点击右上角【问答套餐】，可根据常见业务分类提出问答并获取问题答案。</a:t>
            </a:r>
            <a:endParaRPr lang="zh-CN" altLang="en-US"/>
          </a:p>
        </p:txBody>
      </p:sp>
      <p:pic>
        <p:nvPicPr>
          <p:cNvPr id="13" name="图片 7" descr="C:\Users\HUAWEI\Desktop\5.png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119505" y="1409700"/>
            <a:ext cx="8759825" cy="4911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智能互动操作说明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661637" y="66503"/>
            <a:ext cx="388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征纳互动整体界面介绍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0655" y="989965"/>
            <a:ext cx="805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点击右侧【我的消息】可以查看“悦悦”为您推送的待办提醒以及消息提示。</a:t>
            </a:r>
            <a:endParaRPr lang="zh-CN" altLang="en-US"/>
          </a:p>
        </p:txBody>
      </p:sp>
      <p:pic>
        <p:nvPicPr>
          <p:cNvPr id="18" name="图片 8" descr="C:\Users\HUAWEI\Desktop\图.png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411605" y="1548765"/>
            <a:ext cx="8260715" cy="4603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  <p:tag name="KSO_WM_UNIT_PLACING_PICTURE_USER_VIEWPORT" val="{&quot;height&quot;:7462,&quot;width&quot;:13264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PP_MARK_KEY" val="f4bdab83-5108-41b8-8a59-613d84e9635c"/>
  <p:tag name="COMMONDATA" val="eyJoZGlkIjoiMGU4OGY5ZWU2NjI4NjRhZTdlNGRhMjYzYTFkYTc2YT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  <p:tag name="KSO_WM_UNIT_PLACING_PICTURE_USER_VIEWPORT" val="{&quot;height&quot;:7734,&quot;width&quot;:1379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2029</Words>
  <Application>WPS 演示</Application>
  <PresentationFormat>宽屏</PresentationFormat>
  <Paragraphs>187</Paragraphs>
  <Slides>25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OPPOSans B</vt:lpstr>
      <vt:lpstr>Calibri</vt:lpstr>
      <vt:lpstr>Arial Unicode MS</vt:lpstr>
      <vt:lpstr>等线</vt:lpstr>
      <vt:lpstr>等线 Light</vt:lpstr>
      <vt:lpstr>Office 主题​​</vt:lpstr>
      <vt:lpstr>PowerPoint 演示文稿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智能互动操作说明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王世迎</dc:creator>
  <cp:lastModifiedBy>Administrator</cp:lastModifiedBy>
  <cp:revision>48</cp:revision>
  <dcterms:created xsi:type="dcterms:W3CDTF">2023-02-21T13:20:00Z</dcterms:created>
  <dcterms:modified xsi:type="dcterms:W3CDTF">2023-08-30T01:53:37Z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7B90C0ED6A8645BAAA13537C0A7ED7BA_13</vt:lpwstr>
  </property>
  <property fmtid="{D5CDD505-2E9C-101B-9397-08002B2CF9AE}" pid="3" name="KSOProductBuildVer">
    <vt:lpwstr>2052-12.1.0.15358</vt:lpwstr>
  </property>
</Properties>
</file>