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5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1.png"/><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endParaRPr lang="zh-CN" altLang="en-US"/>
          </a:p>
        </p:txBody>
      </p:sp>
      <p:sp>
        <p:nvSpPr>
          <p:cNvPr id="3" name="副标题 2"/>
          <p:cNvSpPr>
            <a:spLocks noGrp="1"/>
          </p:cNvSpPr>
          <p:nvPr>
            <p:ph type="subTitle" idx="1"/>
          </p:nvPr>
        </p:nvSpPr>
        <p:spPr/>
        <p:txBody>
          <a:bodyPr/>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p:txBody>
      </p:sp>
      <p:pic>
        <p:nvPicPr>
          <p:cNvPr id="22529" name="图片 1"/>
          <p:cNvPicPr>
            <a:picLocks noChangeAspect="1"/>
          </p:cNvPicPr>
          <p:nvPr>
            <p:custDataLst>
              <p:tags r:id="rId1"/>
            </p:custDataLst>
          </p:nvPr>
        </p:nvPicPr>
        <p:blipFill>
          <a:blip r:embed="rId2"/>
          <a:stretch>
            <a:fillRect/>
          </a:stretch>
        </p:blipFill>
        <p:spPr>
          <a:xfrm>
            <a:off x="0" y="2346325"/>
            <a:ext cx="6445250" cy="4511675"/>
          </a:xfrm>
          <a:prstGeom prst="rect">
            <a:avLst/>
          </a:prstGeom>
          <a:noFill/>
          <a:ln w="9525">
            <a:noFill/>
          </a:ln>
        </p:spPr>
      </p:pic>
      <p:sp>
        <p:nvSpPr>
          <p:cNvPr id="15" name="任意多边形: 形状 14"/>
          <p:cNvSpPr/>
          <p:nvPr>
            <p:custDataLst>
              <p:tags r:id="rId3"/>
            </p:custDataLst>
          </p:nvPr>
        </p:nvSpPr>
        <p:spPr>
          <a:xfrm>
            <a:off x="6446838" y="498475"/>
            <a:ext cx="5370513" cy="6265863"/>
          </a:xfrm>
          <a:custGeom>
            <a:avLst/>
            <a:gdLst>
              <a:gd name="connsiteX0" fmla="*/ 0 w 1905676"/>
              <a:gd name="connsiteY0" fmla="*/ 0 h 2223056"/>
              <a:gd name="connsiteX1" fmla="*/ 272142 w 1905676"/>
              <a:gd name="connsiteY1" fmla="*/ 0 h 2223056"/>
              <a:gd name="connsiteX2" fmla="*/ 362142 w 1905676"/>
              <a:gd name="connsiteY2" fmla="*/ 0 h 2223056"/>
              <a:gd name="connsiteX3" fmla="*/ 634284 w 1905676"/>
              <a:gd name="connsiteY3" fmla="*/ 0 h 2223056"/>
              <a:gd name="connsiteX4" fmla="*/ 1375498 w 1905676"/>
              <a:gd name="connsiteY4" fmla="*/ 1291493 h 2223056"/>
              <a:gd name="connsiteX5" fmla="*/ 1371033 w 1905676"/>
              <a:gd name="connsiteY5" fmla="*/ 1291493 h 2223056"/>
              <a:gd name="connsiteX6" fmla="*/ 1905676 w 1905676"/>
              <a:gd name="connsiteY6" fmla="*/ 2223056 h 2223056"/>
              <a:gd name="connsiteX7" fmla="*/ 1271392 w 1905676"/>
              <a:gd name="connsiteY7" fmla="*/ 2223056 h 2223056"/>
              <a:gd name="connsiteX8" fmla="*/ 530178 w 1905676"/>
              <a:gd name="connsiteY8" fmla="*/ 931563 h 2223056"/>
              <a:gd name="connsiteX9" fmla="*/ 534643 w 1905676"/>
              <a:gd name="connsiteY9" fmla="*/ 931563 h 2223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5676" h="2223056">
                <a:moveTo>
                  <a:pt x="0" y="0"/>
                </a:moveTo>
                <a:lnTo>
                  <a:pt x="272142" y="0"/>
                </a:lnTo>
                <a:lnTo>
                  <a:pt x="362142" y="0"/>
                </a:lnTo>
                <a:lnTo>
                  <a:pt x="634284" y="0"/>
                </a:lnTo>
                <a:lnTo>
                  <a:pt x="1375498" y="1291493"/>
                </a:lnTo>
                <a:lnTo>
                  <a:pt x="1371033" y="1291493"/>
                </a:lnTo>
                <a:lnTo>
                  <a:pt x="1905676" y="2223056"/>
                </a:lnTo>
                <a:lnTo>
                  <a:pt x="1271392" y="2223056"/>
                </a:lnTo>
                <a:lnTo>
                  <a:pt x="530178" y="931563"/>
                </a:lnTo>
                <a:lnTo>
                  <a:pt x="534643" y="93156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auto"/>
            <a:endParaRPr lang="zh-CN" altLang="en-US" strike="noStrike" noProof="1">
              <a:latin typeface="思源黑体" pitchFamily="34" charset="-122"/>
              <a:ea typeface="思源黑体" pitchFamily="34" charset="-122"/>
              <a:sym typeface="思源黑体" pitchFamily="34" charset="-122"/>
            </a:endParaRPr>
          </a:p>
        </p:txBody>
      </p:sp>
      <p:sp>
        <p:nvSpPr>
          <p:cNvPr id="12" name="任意多边形: 形状 11"/>
          <p:cNvSpPr/>
          <p:nvPr>
            <p:custDataLst>
              <p:tags r:id="rId4"/>
            </p:custDataLst>
          </p:nvPr>
        </p:nvSpPr>
        <p:spPr>
          <a:xfrm>
            <a:off x="3371850" y="2282825"/>
            <a:ext cx="8870950" cy="1939925"/>
          </a:xfrm>
          <a:custGeom>
            <a:avLst/>
            <a:gdLst>
              <a:gd name="connsiteX0" fmla="*/ 877160 w 8870407"/>
              <a:gd name="connsiteY0" fmla="*/ 0 h 1939504"/>
              <a:gd name="connsiteX1" fmla="*/ 8870407 w 8870407"/>
              <a:gd name="connsiteY1" fmla="*/ 0 h 1939504"/>
              <a:gd name="connsiteX2" fmla="*/ 8870407 w 8870407"/>
              <a:gd name="connsiteY2" fmla="*/ 1939504 h 1939504"/>
              <a:gd name="connsiteX3" fmla="*/ 877160 w 8870407"/>
              <a:gd name="connsiteY3" fmla="*/ 1939504 h 1939504"/>
              <a:gd name="connsiteX4" fmla="*/ 0 w 8870407"/>
              <a:gd name="connsiteY4" fmla="*/ 969752 h 1939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70407" h="1939504">
                <a:moveTo>
                  <a:pt x="877160" y="0"/>
                </a:moveTo>
                <a:lnTo>
                  <a:pt x="8870407" y="0"/>
                </a:lnTo>
                <a:lnTo>
                  <a:pt x="8870407" y="1939504"/>
                </a:lnTo>
                <a:lnTo>
                  <a:pt x="877160" y="1939504"/>
                </a:lnTo>
                <a:lnTo>
                  <a:pt x="0" y="969752"/>
                </a:lnTo>
                <a:close/>
              </a:path>
            </a:pathLst>
          </a:custGeom>
          <a:solidFill>
            <a:schemeClr val="bg1"/>
          </a:solidFill>
          <a:ln w="12700" cmpd="sng">
            <a:noFill/>
            <a:miter lim="800000"/>
          </a:ln>
          <a:effectLst>
            <a:outerShdw blurRad="330200" dist="203200" dir="5400000" algn="ctr" rotWithShape="0">
              <a:schemeClr val="tx2">
                <a:lumMod val="50000"/>
              </a:schemeClr>
            </a:outerShdw>
          </a:effectLst>
        </p:spPr>
        <p:txBody>
          <a:bodyPr anchor="ctr"/>
          <a:p>
            <a:pPr algn="ctr" fontAlgn="auto"/>
            <a:endParaRPr lang="zh-CN" altLang="en-US" strike="noStrike" noProof="1">
              <a:solidFill>
                <a:srgbClr val="FFFFFF"/>
              </a:solidFill>
              <a:latin typeface="微软雅黑" panose="020B0503020204020204" charset="-122"/>
              <a:ea typeface="微软雅黑" panose="020B0503020204020204" charset="-122"/>
            </a:endParaRPr>
          </a:p>
        </p:txBody>
      </p:sp>
      <p:sp>
        <p:nvSpPr>
          <p:cNvPr id="22533" name="任意多边形: 形状 9"/>
          <p:cNvSpPr/>
          <p:nvPr>
            <p:custDataLst>
              <p:tags r:id="rId5"/>
            </p:custDataLst>
          </p:nvPr>
        </p:nvSpPr>
        <p:spPr>
          <a:xfrm>
            <a:off x="0" y="2281238"/>
            <a:ext cx="3371850" cy="1939925"/>
          </a:xfrm>
          <a:custGeom>
            <a:avLst/>
            <a:gdLst/>
            <a:ahLst/>
            <a:cxnLst>
              <a:cxn ang="0">
                <a:pos x="0" y="0"/>
              </a:cxn>
              <a:cxn ang="0">
                <a:pos x="2495230" y="0"/>
              </a:cxn>
              <a:cxn ang="0">
                <a:pos x="3372390" y="969752"/>
              </a:cxn>
              <a:cxn ang="0">
                <a:pos x="2495230" y="1939504"/>
              </a:cxn>
              <a:cxn ang="0">
                <a:pos x="0" y="1939504"/>
              </a:cxn>
            </a:cxnLst>
            <a:pathLst>
              <a:path w="3372390" h="1939504">
                <a:moveTo>
                  <a:pt x="0" y="0"/>
                </a:moveTo>
                <a:lnTo>
                  <a:pt x="2495230" y="0"/>
                </a:lnTo>
                <a:lnTo>
                  <a:pt x="3372390" y="969752"/>
                </a:lnTo>
                <a:lnTo>
                  <a:pt x="2495230" y="1939504"/>
                </a:lnTo>
                <a:lnTo>
                  <a:pt x="0" y="1939504"/>
                </a:lnTo>
                <a:close/>
              </a:path>
            </a:pathLst>
          </a:custGeom>
          <a:solidFill>
            <a:srgbClr val="2F5597"/>
          </a:solidFill>
          <a:ln w="12700" cap="flat" cmpd="sng">
            <a:solidFill>
              <a:srgbClr val="41719C"/>
            </a:solidFill>
            <a:prstDash val="solid"/>
            <a:miter/>
            <a:headEnd type="none" w="med" len="med"/>
            <a:tailEnd type="none" w="med" len="med"/>
          </a:ln>
        </p:spPr>
        <p:txBody>
          <a:bodyPr/>
          <a:p>
            <a:endParaRPr lang="zh-CN" altLang="en-US"/>
          </a:p>
        </p:txBody>
      </p:sp>
      <p:sp>
        <p:nvSpPr>
          <p:cNvPr id="22534" name="文本框 32"/>
          <p:cNvSpPr txBox="1"/>
          <p:nvPr>
            <p:custDataLst>
              <p:tags r:id="rId6"/>
            </p:custDataLst>
          </p:nvPr>
        </p:nvSpPr>
        <p:spPr>
          <a:xfrm>
            <a:off x="839788" y="2787650"/>
            <a:ext cx="1127125" cy="829945"/>
          </a:xfrm>
          <a:prstGeom prst="rect">
            <a:avLst/>
          </a:prstGeom>
          <a:noFill/>
          <a:ln w="9525">
            <a:noFill/>
          </a:ln>
        </p:spPr>
        <p:txBody>
          <a:bodyPr wrap="square" anchor="t" anchorCtr="0">
            <a:spAutoFit/>
          </a:bodyPr>
          <a:p>
            <a:pPr algn="ctr"/>
            <a:endParaRPr lang="zh-CN" altLang="en-US" sz="4800" b="1" dirty="0">
              <a:solidFill>
                <a:schemeClr val="bg1"/>
              </a:solidFill>
              <a:latin typeface="微软雅黑" panose="020B0503020204020204" charset="-122"/>
              <a:ea typeface="微软雅黑" panose="020B0503020204020204" charset="-122"/>
              <a:sym typeface="思源黑体" pitchFamily="34" charset="-122"/>
            </a:endParaRPr>
          </a:p>
        </p:txBody>
      </p:sp>
      <p:sp>
        <p:nvSpPr>
          <p:cNvPr id="20" name="任意多边形: 形状 19"/>
          <p:cNvSpPr/>
          <p:nvPr>
            <p:custDataLst>
              <p:tags r:id="rId7"/>
            </p:custDataLst>
          </p:nvPr>
        </p:nvSpPr>
        <p:spPr>
          <a:xfrm>
            <a:off x="10800715" y="-930275"/>
            <a:ext cx="2908300" cy="2903538"/>
          </a:xfrm>
          <a:custGeom>
            <a:avLst/>
            <a:gdLst>
              <a:gd name="connsiteX0" fmla="*/ 0 w 2909367"/>
              <a:gd name="connsiteY0" fmla="*/ 0 h 2903328"/>
              <a:gd name="connsiteX1" fmla="*/ 355420 w 2909367"/>
              <a:gd name="connsiteY1" fmla="*/ 0 h 2903328"/>
              <a:gd name="connsiteX2" fmla="*/ 420539 w 2909367"/>
              <a:gd name="connsiteY2" fmla="*/ 0 h 2903328"/>
              <a:gd name="connsiteX3" fmla="*/ 472960 w 2909367"/>
              <a:gd name="connsiteY3" fmla="*/ 0 h 2903328"/>
              <a:gd name="connsiteX4" fmla="*/ 775959 w 2909367"/>
              <a:gd name="connsiteY4" fmla="*/ 0 h 2903328"/>
              <a:gd name="connsiteX5" fmla="*/ 828380 w 2909367"/>
              <a:gd name="connsiteY5" fmla="*/ 0 h 2903328"/>
              <a:gd name="connsiteX6" fmla="*/ 893499 w 2909367"/>
              <a:gd name="connsiteY6" fmla="*/ 0 h 2903328"/>
              <a:gd name="connsiteX7" fmla="*/ 1248919 w 2909367"/>
              <a:gd name="connsiteY7" fmla="*/ 0 h 2903328"/>
              <a:gd name="connsiteX8" fmla="*/ 2216950 w 2909367"/>
              <a:gd name="connsiteY8" fmla="*/ 1686700 h 2903328"/>
              <a:gd name="connsiteX9" fmla="*/ 2211119 w 2909367"/>
              <a:gd name="connsiteY9" fmla="*/ 1686700 h 2903328"/>
              <a:gd name="connsiteX10" fmla="*/ 2909367 w 2909367"/>
              <a:gd name="connsiteY10" fmla="*/ 2903328 h 2903328"/>
              <a:gd name="connsiteX11" fmla="*/ 2488828 w 2909367"/>
              <a:gd name="connsiteY11" fmla="*/ 2903328 h 2903328"/>
              <a:gd name="connsiteX12" fmla="*/ 2080987 w 2909367"/>
              <a:gd name="connsiteY12" fmla="*/ 2903328 h 2903328"/>
              <a:gd name="connsiteX13" fmla="*/ 1660448 w 2909367"/>
              <a:gd name="connsiteY13" fmla="*/ 2903328 h 2903328"/>
              <a:gd name="connsiteX14" fmla="*/ 692417 w 2909367"/>
              <a:gd name="connsiteY14" fmla="*/ 1216629 h 2903328"/>
              <a:gd name="connsiteX15" fmla="*/ 698248 w 2909367"/>
              <a:gd name="connsiteY15" fmla="*/ 1216629 h 2903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09367" h="2903328">
                <a:moveTo>
                  <a:pt x="0" y="0"/>
                </a:moveTo>
                <a:lnTo>
                  <a:pt x="355420" y="0"/>
                </a:lnTo>
                <a:lnTo>
                  <a:pt x="420539" y="0"/>
                </a:lnTo>
                <a:lnTo>
                  <a:pt x="472960" y="0"/>
                </a:lnTo>
                <a:lnTo>
                  <a:pt x="775959" y="0"/>
                </a:lnTo>
                <a:lnTo>
                  <a:pt x="828380" y="0"/>
                </a:lnTo>
                <a:lnTo>
                  <a:pt x="893499" y="0"/>
                </a:lnTo>
                <a:lnTo>
                  <a:pt x="1248919" y="0"/>
                </a:lnTo>
                <a:lnTo>
                  <a:pt x="2216950" y="1686700"/>
                </a:lnTo>
                <a:lnTo>
                  <a:pt x="2211119" y="1686700"/>
                </a:lnTo>
                <a:lnTo>
                  <a:pt x="2909367" y="2903328"/>
                </a:lnTo>
                <a:lnTo>
                  <a:pt x="2488828" y="2903328"/>
                </a:lnTo>
                <a:lnTo>
                  <a:pt x="2080987" y="2903328"/>
                </a:lnTo>
                <a:lnTo>
                  <a:pt x="1660448" y="2903328"/>
                </a:lnTo>
                <a:lnTo>
                  <a:pt x="692417" y="1216629"/>
                </a:lnTo>
                <a:lnTo>
                  <a:pt x="698248" y="1216629"/>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auto"/>
            <a:endParaRPr lang="zh-CN" altLang="en-US" strike="noStrike" noProof="1">
              <a:latin typeface="思源黑体" pitchFamily="34" charset="-122"/>
              <a:ea typeface="思源黑体" pitchFamily="34" charset="-122"/>
              <a:sym typeface="思源黑体" pitchFamily="34" charset="-122"/>
            </a:endParaRPr>
          </a:p>
        </p:txBody>
      </p:sp>
      <p:sp>
        <p:nvSpPr>
          <p:cNvPr id="8196" name="矩形 5"/>
          <p:cNvSpPr/>
          <p:nvPr>
            <p:custDataLst>
              <p:tags r:id="rId8"/>
            </p:custDataLst>
          </p:nvPr>
        </p:nvSpPr>
        <p:spPr>
          <a:xfrm>
            <a:off x="4093210" y="2345690"/>
            <a:ext cx="8006080" cy="1797685"/>
          </a:xfrm>
          <a:prstGeom prst="rect">
            <a:avLst/>
          </a:prstGeom>
          <a:noFill/>
          <a:ln w="9525">
            <a:noFill/>
          </a:ln>
        </p:spPr>
        <p:txBody>
          <a:bodyPr wrap="square" anchor="t" anchorCtr="0">
            <a:noAutofit/>
            <a:scene3d>
              <a:camera prst="orthographicFront"/>
              <a:lightRig rig="threePt" dir="t"/>
            </a:scene3d>
          </a:bodyPr>
          <a:p>
            <a:pPr algn="ctr">
              <a:lnSpc>
                <a:spcPct val="150000"/>
              </a:lnSpc>
            </a:pPr>
            <a:r>
              <a:rPr lang="zh-CN" altLang="en-US" sz="3600" b="1" dirty="0">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微软雅黑" panose="020B0503020204020204" charset="-122"/>
                <a:ea typeface="微软雅黑" panose="020B0503020204020204" charset="-122"/>
                <a:sym typeface="思源黑体" pitchFamily="34" charset="-122"/>
              </a:rPr>
              <a:t>关于延续和优化新能源汽车车辆购置税</a:t>
            </a:r>
            <a:endParaRPr lang="zh-CN" altLang="en-US" sz="3600" b="1" dirty="0">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微软雅黑" panose="020B0503020204020204" charset="-122"/>
              <a:ea typeface="微软雅黑" panose="020B0503020204020204" charset="-122"/>
              <a:sym typeface="思源黑体" pitchFamily="34" charset="-122"/>
            </a:endParaRPr>
          </a:p>
          <a:p>
            <a:pPr algn="ctr">
              <a:lnSpc>
                <a:spcPct val="150000"/>
              </a:lnSpc>
            </a:pPr>
            <a:r>
              <a:rPr lang="zh-CN" altLang="en-US" sz="3600" b="1" dirty="0">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微软雅黑" panose="020B0503020204020204" charset="-122"/>
                <a:ea typeface="微软雅黑" panose="020B0503020204020204" charset="-122"/>
                <a:sym typeface="思源黑体" pitchFamily="34" charset="-122"/>
              </a:rPr>
              <a:t>减免政策的公告解读</a:t>
            </a:r>
            <a:endParaRPr lang="zh-CN" altLang="en-US" sz="3600" b="1" dirty="0">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微软雅黑" panose="020B0503020204020204" charset="-122"/>
              <a:ea typeface="微软雅黑" panose="020B0503020204020204" charset="-122"/>
              <a:sym typeface="思源黑体"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第二条：明确“换电模式”新能源汽车计税价格确定方法</a:t>
            </a:r>
            <a:br>
              <a:rPr lang="zh-CN" altLang="en-US" kern="1200" dirty="0">
                <a:latin typeface="微软雅黑" panose="020B0503020204020204" charset="-122"/>
                <a:ea typeface="微软雅黑" panose="020B0503020204020204" charset="-122"/>
                <a:cs typeface="+mj-cs"/>
              </a:rPr>
            </a:br>
            <a:endParaRPr lang="zh-CN" altLang="en-US"/>
          </a:p>
        </p:txBody>
      </p:sp>
      <p:sp>
        <p:nvSpPr>
          <p:cNvPr id="3" name="内容占位符 2"/>
          <p:cNvSpPr>
            <a:spLocks noGrp="1"/>
          </p:cNvSpPr>
          <p:nvPr>
            <p:ph idx="1"/>
          </p:nvPr>
        </p:nvSpPr>
        <p:spPr/>
        <p:txBody>
          <a:bodyPr>
            <a:normAutofit/>
          </a:bodyPr>
          <a:p>
            <a:r>
              <a:rPr lang="en-US" altLang="zh-CN" b="1" dirty="0">
                <a:solidFill>
                  <a:schemeClr val="accent1"/>
                </a:solidFill>
                <a:latin typeface="微软雅黑 Light" pitchFamily="34" charset="-122"/>
                <a:ea typeface="微软雅黑 Light" pitchFamily="34" charset="-122"/>
                <a:sym typeface="+mn-ea"/>
              </a:rPr>
              <a:t>  4.</a:t>
            </a:r>
            <a:r>
              <a:rPr lang="zh-CN" altLang="en-US" b="1" dirty="0">
                <a:solidFill>
                  <a:schemeClr val="accent1"/>
                </a:solidFill>
                <a:latin typeface="微软雅黑 Light" pitchFamily="34" charset="-122"/>
                <a:ea typeface="微软雅黑 Light" pitchFamily="34" charset="-122"/>
                <a:sym typeface="+mn-ea"/>
              </a:rPr>
              <a:t>“换电模式”新能源汽车如何计算车辆购置税？  </a:t>
            </a:r>
            <a:r>
              <a:rPr lang="en-US" altLang="zh-CN" b="1" dirty="0">
                <a:solidFill>
                  <a:schemeClr val="accent1"/>
                </a:solidFill>
                <a:latin typeface="微软雅黑 Light" pitchFamily="34" charset="-122"/>
                <a:ea typeface="微软雅黑 Light" pitchFamily="34" charset="-122"/>
                <a:sym typeface="+mn-ea"/>
              </a:rPr>
              <a:t> </a:t>
            </a:r>
            <a:endParaRPr lang="en-US" altLang="zh-CN" b="1" dirty="0">
              <a:solidFill>
                <a:schemeClr val="accent1"/>
              </a:solidFill>
              <a:latin typeface="微软雅黑 Light" pitchFamily="34" charset="-122"/>
              <a:ea typeface="微软雅黑 Light" pitchFamily="34" charset="-122"/>
            </a:endParaRPr>
          </a:p>
          <a:p>
            <a:r>
              <a:rPr lang="zh-CN" altLang="en-US" b="1" dirty="0">
                <a:latin typeface="微软雅黑" panose="020B0503020204020204" charset="-122"/>
                <a:ea typeface="微软雅黑" panose="020B0503020204020204" charset="-122"/>
                <a:sym typeface="+mn-ea"/>
              </a:rPr>
              <a:t>       例</a:t>
            </a:r>
            <a:r>
              <a:rPr lang="en-US" altLang="zh-CN" b="1" dirty="0">
                <a:latin typeface="微软雅黑" panose="020B0503020204020204" charset="-122"/>
                <a:ea typeface="微软雅黑" panose="020B0503020204020204" charset="-122"/>
                <a:sym typeface="+mn-ea"/>
              </a:rPr>
              <a:t>4</a:t>
            </a:r>
            <a:r>
              <a:rPr lang="zh-CN" altLang="en-US" dirty="0">
                <a:latin typeface="微软雅黑" panose="020B0503020204020204" charset="-122"/>
                <a:ea typeface="微软雅黑" panose="020B0503020204020204" charset="-122"/>
                <a:sym typeface="+mn-ea"/>
              </a:rPr>
              <a:t>：某机动车销售公司主营</a:t>
            </a:r>
            <a:r>
              <a:rPr lang="zh-CN" altLang="en-US" b="1" dirty="0">
                <a:solidFill>
                  <a:schemeClr val="accent1"/>
                </a:solidFill>
                <a:latin typeface="微软雅黑" panose="020B0503020204020204" charset="-122"/>
                <a:ea typeface="微软雅黑" panose="020B0503020204020204" charset="-122"/>
                <a:sym typeface="+mn-ea"/>
              </a:rPr>
              <a:t>“换电模式”</a:t>
            </a:r>
            <a:r>
              <a:rPr lang="zh-CN" altLang="en-US" dirty="0">
                <a:latin typeface="微软雅黑" panose="020B0503020204020204" charset="-122"/>
                <a:ea typeface="微软雅黑" panose="020B0503020204020204" charset="-122"/>
                <a:sym typeface="+mn-ea"/>
              </a:rPr>
              <a:t>新能源乘用车销售业务。</a:t>
            </a:r>
            <a:endParaRPr lang="zh-CN" altLang="en-US" dirty="0">
              <a:latin typeface="微软雅黑" panose="020B0503020204020204" charset="-122"/>
              <a:ea typeface="微软雅黑" panose="020B0503020204020204" charset="-122"/>
            </a:endParaRPr>
          </a:p>
          <a:p>
            <a:pPr algn="just"/>
            <a:r>
              <a:rPr lang="zh-CN" altLang="en-US" dirty="0">
                <a:latin typeface="微软雅黑" panose="020B0503020204020204" charset="-122"/>
                <a:ea typeface="微软雅黑" panose="020B0503020204020204" charset="-122"/>
                <a:sym typeface="+mn-ea"/>
              </a:rPr>
              <a:t>     （</a:t>
            </a:r>
            <a:r>
              <a:rPr lang="en-US" altLang="zh-CN" dirty="0">
                <a:latin typeface="微软雅黑" panose="020B0503020204020204" charset="-122"/>
                <a:ea typeface="微软雅黑" panose="020B0503020204020204" charset="-122"/>
                <a:sym typeface="+mn-ea"/>
              </a:rPr>
              <a:t>1</a:t>
            </a:r>
            <a:r>
              <a:rPr lang="zh-CN" altLang="en-US" dirty="0">
                <a:latin typeface="微软雅黑" panose="020B0503020204020204" charset="-122"/>
                <a:ea typeface="微软雅黑" panose="020B0503020204020204" charset="-122"/>
                <a:sym typeface="+mn-ea"/>
              </a:rPr>
              <a:t>）</a:t>
            </a:r>
            <a:r>
              <a:rPr lang="en-US" altLang="zh-CN" dirty="0">
                <a:latin typeface="微软雅黑" panose="020B0503020204020204" charset="-122"/>
                <a:ea typeface="微软雅黑" panose="020B0503020204020204" charset="-122"/>
                <a:sym typeface="+mn-ea"/>
              </a:rPr>
              <a:t>2024</a:t>
            </a:r>
            <a:r>
              <a:rPr lang="zh-CN" altLang="en-US" dirty="0">
                <a:latin typeface="微软雅黑" panose="020B0503020204020204" charset="-122"/>
                <a:ea typeface="微软雅黑" panose="020B0503020204020204" charset="-122"/>
                <a:sym typeface="+mn-ea"/>
              </a:rPr>
              <a:t>年</a:t>
            </a:r>
            <a:r>
              <a:rPr lang="en-US" altLang="zh-CN" dirty="0">
                <a:latin typeface="微软雅黑" panose="020B0503020204020204" charset="-122"/>
                <a:ea typeface="微软雅黑" panose="020B0503020204020204" charset="-122"/>
                <a:sym typeface="+mn-ea"/>
              </a:rPr>
              <a:t>3</a:t>
            </a:r>
            <a:r>
              <a:rPr lang="zh-CN" altLang="en-US" dirty="0">
                <a:latin typeface="微软雅黑" panose="020B0503020204020204" charset="-122"/>
                <a:ea typeface="微软雅黑" panose="020B0503020204020204" charset="-122"/>
                <a:sym typeface="+mn-ea"/>
              </a:rPr>
              <a:t>月</a:t>
            </a:r>
            <a:r>
              <a:rPr lang="en-US" altLang="zh-CN" dirty="0">
                <a:latin typeface="微软雅黑" panose="020B0503020204020204" charset="-122"/>
                <a:ea typeface="微软雅黑" panose="020B0503020204020204" charset="-122"/>
                <a:sym typeface="+mn-ea"/>
              </a:rPr>
              <a:t>5</a:t>
            </a:r>
            <a:r>
              <a:rPr lang="zh-CN" altLang="en-US" dirty="0">
                <a:latin typeface="微软雅黑" panose="020B0503020204020204" charset="-122"/>
                <a:ea typeface="微软雅黑" panose="020B0503020204020204" charset="-122"/>
                <a:sym typeface="+mn-ea"/>
              </a:rPr>
              <a:t>日，该公司</a:t>
            </a:r>
            <a:r>
              <a:rPr lang="zh-CN" altLang="en-US" b="1" dirty="0">
                <a:solidFill>
                  <a:schemeClr val="accent1"/>
                </a:solidFill>
                <a:latin typeface="微软雅黑" panose="020B0503020204020204" charset="-122"/>
                <a:ea typeface="微软雅黑" panose="020B0503020204020204" charset="-122"/>
                <a:sym typeface="+mn-ea"/>
              </a:rPr>
              <a:t>按整车（包括电池）</a:t>
            </a:r>
            <a:r>
              <a:rPr lang="zh-CN" altLang="en-US" dirty="0">
                <a:latin typeface="微软雅黑" panose="020B0503020204020204" charset="-122"/>
                <a:ea typeface="微软雅黑" panose="020B0503020204020204" charset="-122"/>
                <a:sym typeface="+mn-ea"/>
              </a:rPr>
              <a:t>的价款与李女士签订车辆购买合同，并为李女士开具一张机动车销售统一发票，不含计税价格为</a:t>
            </a:r>
            <a:r>
              <a:rPr lang="en-US" altLang="zh-CN" dirty="0">
                <a:latin typeface="微软雅黑" panose="020B0503020204020204" charset="-122"/>
                <a:ea typeface="微软雅黑" panose="020B0503020204020204" charset="-122"/>
                <a:sym typeface="+mn-ea"/>
              </a:rPr>
              <a:t>32.3</a:t>
            </a:r>
            <a:r>
              <a:rPr lang="zh-CN" altLang="en-US" dirty="0">
                <a:latin typeface="微软雅黑" panose="020B0503020204020204" charset="-122"/>
                <a:ea typeface="微软雅黑" panose="020B0503020204020204" charset="-122"/>
                <a:sym typeface="+mn-ea"/>
              </a:rPr>
              <a:t>万元。</a:t>
            </a:r>
            <a:endParaRPr lang="zh-CN" altLang="en-US" dirty="0">
              <a:latin typeface="微软雅黑" panose="020B0503020204020204" charset="-122"/>
              <a:ea typeface="微软雅黑" panose="020B0503020204020204" charset="-122"/>
            </a:endParaRPr>
          </a:p>
          <a:p>
            <a:pPr algn="just"/>
            <a:r>
              <a:rPr lang="zh-CN" altLang="en-US" dirty="0">
                <a:latin typeface="微软雅黑" panose="020B0503020204020204" charset="-122"/>
                <a:ea typeface="微软雅黑" panose="020B0503020204020204" charset="-122"/>
                <a:sym typeface="+mn-ea"/>
              </a:rPr>
              <a:t>     （</a:t>
            </a:r>
            <a:r>
              <a:rPr lang="en-US" altLang="zh-CN" dirty="0">
                <a:latin typeface="微软雅黑" panose="020B0503020204020204" charset="-122"/>
                <a:ea typeface="微软雅黑" panose="020B0503020204020204" charset="-122"/>
                <a:sym typeface="+mn-ea"/>
              </a:rPr>
              <a:t>2</a:t>
            </a:r>
            <a:r>
              <a:rPr lang="zh-CN" altLang="en-US" dirty="0">
                <a:latin typeface="微软雅黑" panose="020B0503020204020204" charset="-122"/>
                <a:ea typeface="微软雅黑" panose="020B0503020204020204" charset="-122"/>
                <a:sym typeface="+mn-ea"/>
              </a:rPr>
              <a:t>）</a:t>
            </a:r>
            <a:r>
              <a:rPr lang="en-US" altLang="zh-CN" dirty="0">
                <a:latin typeface="微软雅黑" panose="020B0503020204020204" charset="-122"/>
                <a:ea typeface="微软雅黑" panose="020B0503020204020204" charset="-122"/>
                <a:sym typeface="+mn-ea"/>
              </a:rPr>
              <a:t>2024</a:t>
            </a:r>
            <a:r>
              <a:rPr lang="zh-CN" altLang="en-US" dirty="0">
                <a:latin typeface="微软雅黑" panose="020B0503020204020204" charset="-122"/>
                <a:ea typeface="微软雅黑" panose="020B0503020204020204" charset="-122"/>
                <a:sym typeface="+mn-ea"/>
              </a:rPr>
              <a:t>年</a:t>
            </a:r>
            <a:r>
              <a:rPr lang="en-US" altLang="zh-CN" dirty="0">
                <a:latin typeface="微软雅黑" panose="020B0503020204020204" charset="-122"/>
                <a:ea typeface="微软雅黑" panose="020B0503020204020204" charset="-122"/>
                <a:sym typeface="+mn-ea"/>
              </a:rPr>
              <a:t>4</a:t>
            </a:r>
            <a:r>
              <a:rPr lang="zh-CN" altLang="en-US" dirty="0">
                <a:latin typeface="微软雅黑" panose="020B0503020204020204" charset="-122"/>
                <a:ea typeface="微软雅黑" panose="020B0503020204020204" charset="-122"/>
                <a:sym typeface="+mn-ea"/>
              </a:rPr>
              <a:t>月</a:t>
            </a:r>
            <a:r>
              <a:rPr lang="en-US" altLang="zh-CN" dirty="0">
                <a:latin typeface="微软雅黑" panose="020B0503020204020204" charset="-122"/>
                <a:ea typeface="微软雅黑" panose="020B0503020204020204" charset="-122"/>
                <a:sym typeface="+mn-ea"/>
              </a:rPr>
              <a:t>7</a:t>
            </a:r>
            <a:r>
              <a:rPr lang="zh-CN" altLang="en-US" dirty="0">
                <a:latin typeface="微软雅黑" panose="020B0503020204020204" charset="-122"/>
                <a:ea typeface="微软雅黑" panose="020B0503020204020204" charset="-122"/>
                <a:sym typeface="+mn-ea"/>
              </a:rPr>
              <a:t>日，该公司与齐先生</a:t>
            </a:r>
            <a:r>
              <a:rPr lang="zh-CN" altLang="en-US" b="1" dirty="0">
                <a:solidFill>
                  <a:schemeClr val="accent1"/>
                </a:solidFill>
                <a:latin typeface="微软雅黑" panose="020B0503020204020204" charset="-122"/>
                <a:ea typeface="微软雅黑" panose="020B0503020204020204" charset="-122"/>
                <a:sym typeface="+mn-ea"/>
              </a:rPr>
              <a:t>分别签订</a:t>
            </a:r>
            <a:r>
              <a:rPr lang="zh-CN" altLang="en-US" dirty="0">
                <a:latin typeface="微软雅黑" panose="020B0503020204020204" charset="-122"/>
                <a:ea typeface="微软雅黑" panose="020B0503020204020204" charset="-122"/>
                <a:sym typeface="+mn-ea"/>
              </a:rPr>
              <a:t>不含电池的新能源汽车购车合同（价款</a:t>
            </a:r>
            <a:r>
              <a:rPr lang="en-US" altLang="zh-CN" dirty="0">
                <a:latin typeface="微软雅黑" panose="020B0503020204020204" charset="-122"/>
                <a:ea typeface="微软雅黑" panose="020B0503020204020204" charset="-122"/>
                <a:sym typeface="+mn-ea"/>
              </a:rPr>
              <a:t>25.3</a:t>
            </a:r>
            <a:r>
              <a:rPr lang="zh-CN" altLang="en-US" dirty="0">
                <a:latin typeface="微软雅黑" panose="020B0503020204020204" charset="-122"/>
                <a:ea typeface="微软雅黑" panose="020B0503020204020204" charset="-122"/>
                <a:sym typeface="+mn-ea"/>
              </a:rPr>
              <a:t>万元）与</a:t>
            </a:r>
            <a:r>
              <a:rPr lang="zh-CN" altLang="en-US" b="1" dirty="0">
                <a:solidFill>
                  <a:schemeClr val="accent1"/>
                </a:solidFill>
                <a:latin typeface="微软雅黑" panose="020B0503020204020204" charset="-122"/>
                <a:ea typeface="微软雅黑" panose="020B0503020204020204" charset="-122"/>
                <a:sym typeface="+mn-ea"/>
              </a:rPr>
              <a:t>电池单独购买合同</a:t>
            </a:r>
            <a:r>
              <a:rPr lang="zh-CN" altLang="en-US" dirty="0">
                <a:latin typeface="微软雅黑" panose="020B0503020204020204" charset="-122"/>
                <a:ea typeface="微软雅黑" panose="020B0503020204020204" charset="-122"/>
                <a:sym typeface="+mn-ea"/>
              </a:rPr>
              <a:t>（</a:t>
            </a:r>
            <a:r>
              <a:rPr lang="en-US" altLang="zh-CN" dirty="0">
                <a:latin typeface="微软雅黑" panose="020B0503020204020204" charset="-122"/>
                <a:ea typeface="微软雅黑" panose="020B0503020204020204" charset="-122"/>
                <a:sym typeface="+mn-ea"/>
              </a:rPr>
              <a:t>7</a:t>
            </a:r>
            <a:r>
              <a:rPr lang="zh-CN" altLang="en-US" dirty="0">
                <a:latin typeface="微软雅黑" panose="020B0503020204020204" charset="-122"/>
                <a:ea typeface="微软雅黑" panose="020B0503020204020204" charset="-122"/>
                <a:sym typeface="+mn-ea"/>
              </a:rPr>
              <a:t>万元），并</a:t>
            </a:r>
            <a:r>
              <a:rPr lang="zh-CN" altLang="en-US" b="1" dirty="0">
                <a:solidFill>
                  <a:schemeClr val="accent1"/>
                </a:solidFill>
                <a:latin typeface="微软雅黑" panose="020B0503020204020204" charset="-122"/>
                <a:ea typeface="微软雅黑" panose="020B0503020204020204" charset="-122"/>
                <a:sym typeface="+mn-ea"/>
              </a:rPr>
              <a:t>分别开具</a:t>
            </a:r>
            <a:r>
              <a:rPr lang="zh-CN" altLang="en-US" dirty="0">
                <a:latin typeface="微软雅黑" panose="020B0503020204020204" charset="-122"/>
                <a:ea typeface="微软雅黑" panose="020B0503020204020204" charset="-122"/>
                <a:sym typeface="+mn-ea"/>
              </a:rPr>
              <a:t>了不含税价为</a:t>
            </a:r>
            <a:r>
              <a:rPr lang="en-US" altLang="zh-CN" dirty="0">
                <a:latin typeface="微软雅黑" panose="020B0503020204020204" charset="-122"/>
                <a:ea typeface="微软雅黑" panose="020B0503020204020204" charset="-122"/>
                <a:sym typeface="+mn-ea"/>
              </a:rPr>
              <a:t>25.3</a:t>
            </a:r>
            <a:r>
              <a:rPr lang="zh-CN" altLang="en-US" dirty="0">
                <a:latin typeface="微软雅黑" panose="020B0503020204020204" charset="-122"/>
                <a:ea typeface="微软雅黑" panose="020B0503020204020204" charset="-122"/>
                <a:sym typeface="+mn-ea"/>
              </a:rPr>
              <a:t>万元的机动车销售统一发票，和价税合计为</a:t>
            </a:r>
            <a:r>
              <a:rPr lang="en-US" altLang="zh-CN" dirty="0">
                <a:latin typeface="微软雅黑" panose="020B0503020204020204" charset="-122"/>
                <a:ea typeface="微软雅黑" panose="020B0503020204020204" charset="-122"/>
                <a:sym typeface="+mn-ea"/>
              </a:rPr>
              <a:t>7</a:t>
            </a:r>
            <a:r>
              <a:rPr lang="zh-CN" altLang="en-US" dirty="0">
                <a:latin typeface="微软雅黑" panose="020B0503020204020204" charset="-122"/>
                <a:ea typeface="微软雅黑" panose="020B0503020204020204" charset="-122"/>
                <a:sym typeface="+mn-ea"/>
              </a:rPr>
              <a:t>万元的增值税普通发票。</a:t>
            </a:r>
            <a:endParaRPr lang="zh-CN" altLang="en-US" dirty="0">
              <a:latin typeface="微软雅黑" panose="020B0503020204020204" charset="-122"/>
              <a:ea typeface="微软雅黑" panose="020B0503020204020204" charset="-122"/>
            </a:endParaRPr>
          </a:p>
          <a:p>
            <a:pPr algn="just"/>
            <a:r>
              <a:rPr lang="zh-CN" altLang="en-US" dirty="0">
                <a:latin typeface="微软雅黑" panose="020B0503020204020204" charset="-122"/>
                <a:ea typeface="微软雅黑" panose="020B0503020204020204" charset="-122"/>
                <a:sym typeface="+mn-ea"/>
              </a:rPr>
              <a:t>     （</a:t>
            </a:r>
            <a:r>
              <a:rPr lang="en-US" altLang="zh-CN" dirty="0">
                <a:latin typeface="微软雅黑" panose="020B0503020204020204" charset="-122"/>
                <a:ea typeface="微软雅黑" panose="020B0503020204020204" charset="-122"/>
                <a:sym typeface="+mn-ea"/>
              </a:rPr>
              <a:t>3</a:t>
            </a:r>
            <a:r>
              <a:rPr lang="zh-CN" altLang="en-US" dirty="0">
                <a:latin typeface="微软雅黑" panose="020B0503020204020204" charset="-122"/>
                <a:ea typeface="微软雅黑" panose="020B0503020204020204" charset="-122"/>
                <a:sym typeface="+mn-ea"/>
              </a:rPr>
              <a:t>）</a:t>
            </a:r>
            <a:r>
              <a:rPr lang="en-US" altLang="zh-CN" dirty="0">
                <a:latin typeface="微软雅黑" panose="020B0503020204020204" charset="-122"/>
                <a:ea typeface="微软雅黑" panose="020B0503020204020204" charset="-122"/>
                <a:sym typeface="+mn-ea"/>
              </a:rPr>
              <a:t>2025</a:t>
            </a:r>
            <a:r>
              <a:rPr lang="zh-CN" altLang="en-US" dirty="0">
                <a:latin typeface="微软雅黑" panose="020B0503020204020204" charset="-122"/>
                <a:ea typeface="微软雅黑" panose="020B0503020204020204" charset="-122"/>
                <a:sym typeface="+mn-ea"/>
              </a:rPr>
              <a:t>年</a:t>
            </a:r>
            <a:r>
              <a:rPr lang="en-US" altLang="zh-CN" dirty="0">
                <a:latin typeface="微软雅黑" panose="020B0503020204020204" charset="-122"/>
                <a:ea typeface="微软雅黑" panose="020B0503020204020204" charset="-122"/>
                <a:sym typeface="+mn-ea"/>
              </a:rPr>
              <a:t>3</a:t>
            </a:r>
            <a:r>
              <a:rPr lang="zh-CN" altLang="en-US" dirty="0">
                <a:latin typeface="微软雅黑" panose="020B0503020204020204" charset="-122"/>
                <a:ea typeface="微软雅黑" panose="020B0503020204020204" charset="-122"/>
                <a:sym typeface="+mn-ea"/>
              </a:rPr>
              <a:t>月</a:t>
            </a:r>
            <a:r>
              <a:rPr lang="en-US" altLang="zh-CN" dirty="0">
                <a:latin typeface="微软雅黑" panose="020B0503020204020204" charset="-122"/>
                <a:ea typeface="微软雅黑" panose="020B0503020204020204" charset="-122"/>
                <a:sym typeface="+mn-ea"/>
              </a:rPr>
              <a:t>6</a:t>
            </a:r>
            <a:r>
              <a:rPr lang="zh-CN" altLang="en-US" dirty="0">
                <a:latin typeface="微软雅黑" panose="020B0503020204020204" charset="-122"/>
                <a:ea typeface="微软雅黑" panose="020B0503020204020204" charset="-122"/>
                <a:sym typeface="+mn-ea"/>
              </a:rPr>
              <a:t>日，该公司与张先生</a:t>
            </a:r>
            <a:r>
              <a:rPr lang="zh-CN" altLang="en-US" b="1" dirty="0">
                <a:solidFill>
                  <a:schemeClr val="accent1"/>
                </a:solidFill>
                <a:latin typeface="微软雅黑" panose="020B0503020204020204" charset="-122"/>
                <a:ea typeface="微软雅黑" panose="020B0503020204020204" charset="-122"/>
                <a:sym typeface="+mn-ea"/>
              </a:rPr>
              <a:t>分别签订</a:t>
            </a:r>
            <a:r>
              <a:rPr lang="zh-CN" altLang="en-US" dirty="0">
                <a:latin typeface="微软雅黑" panose="020B0503020204020204" charset="-122"/>
                <a:ea typeface="微软雅黑" panose="020B0503020204020204" charset="-122"/>
                <a:sym typeface="+mn-ea"/>
              </a:rPr>
              <a:t>不含电池的新能源汽车购车合同（价款</a:t>
            </a:r>
            <a:r>
              <a:rPr lang="en-US" altLang="zh-CN" dirty="0">
                <a:latin typeface="微软雅黑" panose="020B0503020204020204" charset="-122"/>
                <a:ea typeface="微软雅黑" panose="020B0503020204020204" charset="-122"/>
                <a:sym typeface="+mn-ea"/>
              </a:rPr>
              <a:t>29.7</a:t>
            </a:r>
            <a:r>
              <a:rPr lang="zh-CN" altLang="en-US" dirty="0">
                <a:latin typeface="微软雅黑" panose="020B0503020204020204" charset="-122"/>
                <a:ea typeface="微软雅黑" panose="020B0503020204020204" charset="-122"/>
                <a:sym typeface="+mn-ea"/>
              </a:rPr>
              <a:t>万元）与</a:t>
            </a:r>
            <a:r>
              <a:rPr lang="zh-CN" altLang="en-US" b="1" dirty="0">
                <a:solidFill>
                  <a:schemeClr val="accent1"/>
                </a:solidFill>
                <a:latin typeface="微软雅黑" panose="020B0503020204020204" charset="-122"/>
                <a:ea typeface="微软雅黑" panose="020B0503020204020204" charset="-122"/>
                <a:sym typeface="+mn-ea"/>
              </a:rPr>
              <a:t>电池租赁合同</a:t>
            </a:r>
            <a:r>
              <a:rPr lang="zh-CN" altLang="en-US" dirty="0">
                <a:latin typeface="微软雅黑" panose="020B0503020204020204" charset="-122"/>
                <a:ea typeface="微软雅黑" panose="020B0503020204020204" charset="-122"/>
                <a:sym typeface="+mn-ea"/>
              </a:rPr>
              <a:t>（每月租金</a:t>
            </a:r>
            <a:r>
              <a:rPr lang="en-US" altLang="zh-CN" dirty="0">
                <a:latin typeface="微软雅黑" panose="020B0503020204020204" charset="-122"/>
                <a:ea typeface="微软雅黑" panose="020B0503020204020204" charset="-122"/>
                <a:sym typeface="+mn-ea"/>
              </a:rPr>
              <a:t>1000</a:t>
            </a:r>
            <a:r>
              <a:rPr lang="zh-CN" altLang="en-US" dirty="0">
                <a:latin typeface="微软雅黑" panose="020B0503020204020204" charset="-122"/>
                <a:ea typeface="微软雅黑" panose="020B0503020204020204" charset="-122"/>
                <a:sym typeface="+mn-ea"/>
              </a:rPr>
              <a:t>元），并</a:t>
            </a:r>
            <a:r>
              <a:rPr lang="zh-CN" altLang="en-US" b="1" dirty="0">
                <a:solidFill>
                  <a:schemeClr val="accent1"/>
                </a:solidFill>
                <a:latin typeface="微软雅黑" panose="020B0503020204020204" charset="-122"/>
                <a:ea typeface="微软雅黑" panose="020B0503020204020204" charset="-122"/>
                <a:sym typeface="+mn-ea"/>
              </a:rPr>
              <a:t>分别开具</a:t>
            </a:r>
            <a:r>
              <a:rPr lang="zh-CN" altLang="en-US" dirty="0">
                <a:latin typeface="微软雅黑" panose="020B0503020204020204" charset="-122"/>
                <a:ea typeface="微软雅黑" panose="020B0503020204020204" charset="-122"/>
                <a:sym typeface="+mn-ea"/>
              </a:rPr>
              <a:t>了不含税价为</a:t>
            </a:r>
            <a:r>
              <a:rPr lang="en-US" altLang="zh-CN" dirty="0">
                <a:latin typeface="微软雅黑" panose="020B0503020204020204" charset="-122"/>
                <a:ea typeface="微软雅黑" panose="020B0503020204020204" charset="-122"/>
                <a:sym typeface="+mn-ea"/>
              </a:rPr>
              <a:t>29.7</a:t>
            </a:r>
            <a:r>
              <a:rPr lang="zh-CN" altLang="en-US" dirty="0">
                <a:latin typeface="微软雅黑" panose="020B0503020204020204" charset="-122"/>
                <a:ea typeface="微软雅黑" panose="020B0503020204020204" charset="-122"/>
                <a:sym typeface="+mn-ea"/>
              </a:rPr>
              <a:t>万元的机动车销售统一发票，和价税合计为</a:t>
            </a:r>
            <a:r>
              <a:rPr lang="en-US" altLang="zh-CN" dirty="0">
                <a:latin typeface="微软雅黑" panose="020B0503020204020204" charset="-122"/>
                <a:ea typeface="微软雅黑" panose="020B0503020204020204" charset="-122"/>
                <a:sym typeface="+mn-ea"/>
              </a:rPr>
              <a:t>12000</a:t>
            </a:r>
            <a:r>
              <a:rPr lang="zh-CN" altLang="en-US" dirty="0">
                <a:latin typeface="微软雅黑" panose="020B0503020204020204" charset="-122"/>
                <a:ea typeface="微软雅黑" panose="020B0503020204020204" charset="-122"/>
                <a:sym typeface="+mn-ea"/>
              </a:rPr>
              <a:t>元（第一期电池租赁费用）的增值税发票。</a:t>
            </a:r>
            <a:endParaRPr lang="zh-CN" altLang="en-US" dirty="0">
              <a:latin typeface="微软雅黑" panose="020B0503020204020204" charset="-122"/>
              <a:ea typeface="微软雅黑" panose="020B0503020204020204" charset="-122"/>
            </a:endParaRPr>
          </a:p>
          <a:p>
            <a:pPr algn="just"/>
            <a:r>
              <a:rPr lang="zh-CN" altLang="en-US" dirty="0">
                <a:latin typeface="微软雅黑" panose="020B0503020204020204" charset="-122"/>
                <a:ea typeface="微软雅黑" panose="020B0503020204020204" charset="-122"/>
                <a:sym typeface="+mn-ea"/>
              </a:rPr>
              <a:t>     </a:t>
            </a:r>
            <a:r>
              <a:rPr lang="en-US" altLang="zh-CN" dirty="0">
                <a:latin typeface="微软雅黑" panose="020B0503020204020204" charset="-122"/>
                <a:ea typeface="微软雅黑" panose="020B0503020204020204" charset="-122"/>
                <a:sym typeface="+mn-ea"/>
              </a:rPr>
              <a:t> </a:t>
            </a:r>
            <a:r>
              <a:rPr lang="zh-CN" altLang="en-US" dirty="0">
                <a:latin typeface="微软雅黑" panose="020B0503020204020204" charset="-122"/>
                <a:ea typeface="微软雅黑" panose="020B0503020204020204" charset="-122"/>
                <a:sym typeface="+mn-ea"/>
              </a:rPr>
              <a:t>上述车辆都符合减免税政策，请问李女士、齐先生和张先生分别需要缴纳多少车辆购置税？</a:t>
            </a:r>
            <a:endParaRPr lang="zh-CN" altLang="en-US" dirty="0">
              <a:latin typeface="微软雅黑" panose="020B0503020204020204" charset="-122"/>
              <a:ea typeface="微软雅黑" panose="020B0503020204020204" charset="-122"/>
            </a:endParaRPr>
          </a:p>
          <a:p>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第二条：明确“换电模式”新能源汽车计税价格确定方法</a:t>
            </a:r>
            <a:br>
              <a:rPr lang="zh-CN" altLang="en-US" kern="1200" dirty="0">
                <a:latin typeface="微软雅黑" panose="020B0503020204020204" charset="-122"/>
                <a:ea typeface="微软雅黑" panose="020B0503020204020204" charset="-122"/>
                <a:cs typeface="+mj-cs"/>
              </a:rPr>
            </a:br>
            <a:endParaRPr lang="zh-CN" altLang="en-US"/>
          </a:p>
        </p:txBody>
      </p:sp>
      <p:sp>
        <p:nvSpPr>
          <p:cNvPr id="3" name="内容占位符 2"/>
          <p:cNvSpPr>
            <a:spLocks noGrp="1"/>
          </p:cNvSpPr>
          <p:nvPr>
            <p:ph idx="1"/>
          </p:nvPr>
        </p:nvSpPr>
        <p:spPr/>
        <p:txBody>
          <a:bodyPr>
            <a:normAutofit lnSpcReduction="10000"/>
          </a:bodyPr>
          <a:p>
            <a:r>
              <a:rPr lang="zh-CN" altLang="en-US" dirty="0">
                <a:latin typeface="等线" charset="0"/>
                <a:cs typeface="等线" charset="0"/>
                <a:sym typeface="+mn-ea"/>
              </a:rPr>
              <a:t> </a:t>
            </a:r>
            <a:r>
              <a:rPr lang="zh-CN" altLang="en-US" dirty="0">
                <a:latin typeface="微软雅黑" panose="020B0503020204020204" charset="-122"/>
                <a:ea typeface="微软雅黑" panose="020B0503020204020204" charset="-122"/>
                <a:sym typeface="+mn-ea"/>
              </a:rPr>
              <a:t>（</a:t>
            </a:r>
            <a:r>
              <a:rPr lang="en-US" altLang="zh-CN" dirty="0">
                <a:latin typeface="微软雅黑" panose="020B0503020204020204" charset="-122"/>
                <a:ea typeface="微软雅黑" panose="020B0503020204020204" charset="-122"/>
                <a:sym typeface="+mn-ea"/>
              </a:rPr>
              <a:t>1</a:t>
            </a:r>
            <a:r>
              <a:rPr lang="zh-CN" altLang="en-US" dirty="0">
                <a:latin typeface="微软雅黑" panose="020B0503020204020204" charset="-122"/>
                <a:ea typeface="微软雅黑" panose="020B0503020204020204" charset="-122"/>
                <a:sym typeface="+mn-ea"/>
              </a:rPr>
              <a:t>）</a:t>
            </a:r>
            <a:r>
              <a:rPr lang="en-US" altLang="zh-CN" dirty="0">
                <a:latin typeface="微软雅黑" panose="020B0503020204020204" charset="-122"/>
                <a:ea typeface="微软雅黑" panose="020B0503020204020204" charset="-122"/>
                <a:sym typeface="+mn-ea"/>
              </a:rPr>
              <a:t>2024</a:t>
            </a:r>
            <a:r>
              <a:rPr lang="zh-CN" altLang="en-US" dirty="0">
                <a:latin typeface="微软雅黑" panose="020B0503020204020204" charset="-122"/>
                <a:ea typeface="微软雅黑" panose="020B0503020204020204" charset="-122"/>
                <a:sym typeface="+mn-ea"/>
              </a:rPr>
              <a:t>年</a:t>
            </a:r>
            <a:r>
              <a:rPr lang="en-US" altLang="zh-CN" dirty="0">
                <a:latin typeface="微软雅黑" panose="020B0503020204020204" charset="-122"/>
                <a:ea typeface="微软雅黑" panose="020B0503020204020204" charset="-122"/>
                <a:sym typeface="+mn-ea"/>
              </a:rPr>
              <a:t>3</a:t>
            </a:r>
            <a:r>
              <a:rPr lang="zh-CN" altLang="en-US" dirty="0">
                <a:latin typeface="微软雅黑" panose="020B0503020204020204" charset="-122"/>
                <a:ea typeface="微软雅黑" panose="020B0503020204020204" charset="-122"/>
                <a:sym typeface="+mn-ea"/>
              </a:rPr>
              <a:t>月</a:t>
            </a:r>
            <a:r>
              <a:rPr lang="en-US" altLang="zh-CN" dirty="0">
                <a:latin typeface="微软雅黑" panose="020B0503020204020204" charset="-122"/>
                <a:ea typeface="微软雅黑" panose="020B0503020204020204" charset="-122"/>
                <a:sym typeface="+mn-ea"/>
              </a:rPr>
              <a:t>5</a:t>
            </a:r>
            <a:r>
              <a:rPr lang="zh-CN" altLang="en-US" dirty="0">
                <a:latin typeface="微软雅黑" panose="020B0503020204020204" charset="-122"/>
                <a:ea typeface="微软雅黑" panose="020B0503020204020204" charset="-122"/>
                <a:sym typeface="+mn-ea"/>
              </a:rPr>
              <a:t>日，该公司</a:t>
            </a:r>
            <a:r>
              <a:rPr lang="zh-CN" altLang="en-US" b="1" dirty="0">
                <a:solidFill>
                  <a:schemeClr val="accent1"/>
                </a:solidFill>
                <a:latin typeface="微软雅黑" panose="020B0503020204020204" charset="-122"/>
                <a:ea typeface="微软雅黑" panose="020B0503020204020204" charset="-122"/>
                <a:sym typeface="+mn-ea"/>
              </a:rPr>
              <a:t>按整车（包括电池）</a:t>
            </a:r>
            <a:r>
              <a:rPr lang="zh-CN" altLang="en-US" dirty="0">
                <a:latin typeface="微软雅黑" panose="020B0503020204020204" charset="-122"/>
                <a:ea typeface="微软雅黑" panose="020B0503020204020204" charset="-122"/>
                <a:sym typeface="+mn-ea"/>
              </a:rPr>
              <a:t>的价款与李女士签订车辆购买合同，并为李女士开具一张机动车销售统一发票，不含计税价格为</a:t>
            </a:r>
            <a:r>
              <a:rPr lang="en-US" altLang="zh-CN" dirty="0">
                <a:latin typeface="微软雅黑" panose="020B0503020204020204" charset="-122"/>
                <a:ea typeface="微软雅黑" panose="020B0503020204020204" charset="-122"/>
                <a:sym typeface="+mn-ea"/>
              </a:rPr>
              <a:t>32.3</a:t>
            </a:r>
            <a:r>
              <a:rPr lang="zh-CN" altLang="en-US" dirty="0">
                <a:latin typeface="微软雅黑" panose="020B0503020204020204" charset="-122"/>
                <a:ea typeface="微软雅黑" panose="020B0503020204020204" charset="-122"/>
                <a:sym typeface="+mn-ea"/>
              </a:rPr>
              <a:t>万元。</a:t>
            </a:r>
            <a:endParaRPr lang="en-US" altLang="zh-CN" dirty="0">
              <a:latin typeface="微软雅黑" panose="020B0503020204020204" charset="-122"/>
              <a:ea typeface="微软雅黑" panose="020B0503020204020204" charset="-122"/>
            </a:endParaRPr>
          </a:p>
          <a:p>
            <a:pPr algn="just"/>
            <a:r>
              <a:rPr lang="zh-CN" altLang="en-US" b="1" dirty="0">
                <a:latin typeface="微软雅黑 Light" pitchFamily="34" charset="-122"/>
                <a:ea typeface="微软雅黑 Light" pitchFamily="34" charset="-122"/>
                <a:sym typeface="+mn-ea"/>
              </a:rPr>
              <a:t>具体计算：</a:t>
            </a:r>
            <a:endParaRPr lang="zh-CN" altLang="en-US" b="1" dirty="0">
              <a:latin typeface="微软雅黑 Light" pitchFamily="34" charset="-122"/>
              <a:ea typeface="微软雅黑 Light" pitchFamily="34" charset="-122"/>
            </a:endParaRPr>
          </a:p>
          <a:p>
            <a:pPr algn="just"/>
            <a:r>
              <a:rPr lang="zh-CN" altLang="en-US" dirty="0">
                <a:latin typeface="微软雅黑 Light" pitchFamily="34" charset="-122"/>
                <a:ea typeface="微软雅黑 Light" pitchFamily="34" charset="-122"/>
                <a:sym typeface="+mn-ea"/>
              </a:rPr>
              <a:t>      计税价格为</a:t>
            </a:r>
            <a:r>
              <a:rPr lang="en-US" altLang="zh-CN" dirty="0">
                <a:latin typeface="微软雅黑 Light" pitchFamily="34" charset="-122"/>
                <a:ea typeface="微软雅黑 Light" pitchFamily="34" charset="-122"/>
                <a:sym typeface="+mn-ea"/>
              </a:rPr>
              <a:t>32.3</a:t>
            </a:r>
            <a:r>
              <a:rPr lang="zh-CN" altLang="en-US" dirty="0">
                <a:latin typeface="微软雅黑 Light" pitchFamily="34" charset="-122"/>
                <a:ea typeface="微软雅黑 Light" pitchFamily="34" charset="-122"/>
                <a:sym typeface="+mn-ea"/>
              </a:rPr>
              <a:t>万元</a:t>
            </a:r>
            <a:endParaRPr lang="zh-CN" altLang="en-US" dirty="0">
              <a:latin typeface="微软雅黑 Light" pitchFamily="34" charset="-122"/>
              <a:ea typeface="微软雅黑 Light" pitchFamily="34" charset="-122"/>
            </a:endParaRPr>
          </a:p>
          <a:p>
            <a:pPr algn="just"/>
            <a:r>
              <a:rPr lang="zh-CN" altLang="en-US" dirty="0">
                <a:latin typeface="微软雅黑 Light" pitchFamily="34" charset="-122"/>
                <a:ea typeface="微软雅黑 Light" pitchFamily="34" charset="-122"/>
                <a:sym typeface="+mn-ea"/>
              </a:rPr>
              <a:t>      应纳税额</a:t>
            </a:r>
            <a:r>
              <a:rPr lang="en-US" altLang="zh-CN" dirty="0">
                <a:latin typeface="微软雅黑 Light" pitchFamily="34" charset="-122"/>
                <a:ea typeface="微软雅黑 Light" pitchFamily="34" charset="-122"/>
                <a:sym typeface="+mn-ea"/>
              </a:rPr>
              <a:t>=323000×10%=32300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pPr algn="just"/>
            <a:r>
              <a:rPr lang="zh-CN" altLang="en-US" dirty="0">
                <a:latin typeface="微软雅黑 Light" pitchFamily="34" charset="-122"/>
                <a:ea typeface="微软雅黑 Light" pitchFamily="34" charset="-122"/>
                <a:sym typeface="+mn-ea"/>
              </a:rPr>
              <a:t>      免（减）税额</a:t>
            </a:r>
            <a:r>
              <a:rPr lang="en-US" altLang="zh-CN" dirty="0">
                <a:latin typeface="微软雅黑 Light" pitchFamily="34" charset="-122"/>
                <a:ea typeface="微软雅黑 Light" pitchFamily="34" charset="-122"/>
                <a:sym typeface="+mn-ea"/>
              </a:rPr>
              <a:t>=30000</a:t>
            </a:r>
            <a:r>
              <a:rPr lang="zh-CN" altLang="en-US" dirty="0">
                <a:latin typeface="微软雅黑 Light" pitchFamily="34" charset="-122"/>
                <a:ea typeface="微软雅黑 Light" pitchFamily="34" charset="-122"/>
                <a:sym typeface="+mn-ea"/>
              </a:rPr>
              <a:t>元</a:t>
            </a:r>
            <a:endParaRPr lang="en-US" altLang="zh-CN" dirty="0">
              <a:latin typeface="微软雅黑 Light" pitchFamily="34" charset="-122"/>
              <a:ea typeface="微软雅黑 Light" pitchFamily="34" charset="-122"/>
            </a:endParaRPr>
          </a:p>
          <a:p>
            <a:pPr algn="just"/>
            <a:r>
              <a:rPr lang="en-US" altLang="zh-CN" dirty="0">
                <a:latin typeface="微软雅黑 Light" pitchFamily="34" charset="-122"/>
                <a:ea typeface="微软雅黑 Light" pitchFamily="34" charset="-122"/>
                <a:sym typeface="+mn-ea"/>
              </a:rPr>
              <a:t>      </a:t>
            </a:r>
            <a:r>
              <a:rPr lang="zh-CN" altLang="en-US" dirty="0">
                <a:latin typeface="楷体" panose="02010609060101010101" pitchFamily="49" charset="-122"/>
                <a:ea typeface="楷体" panose="02010609060101010101" pitchFamily="49" charset="-122"/>
                <a:sym typeface="+mn-ea"/>
              </a:rPr>
              <a:t>对购置日期在</a:t>
            </a:r>
            <a:r>
              <a:rPr lang="en-US" altLang="zh-CN" dirty="0">
                <a:latin typeface="楷体" panose="02010609060101010101" pitchFamily="49" charset="-122"/>
                <a:ea typeface="楷体" panose="02010609060101010101" pitchFamily="49" charset="-122"/>
                <a:sym typeface="+mn-ea"/>
              </a:rPr>
              <a:t>2024</a:t>
            </a:r>
            <a:r>
              <a:rPr lang="zh-CN" altLang="en-US" dirty="0">
                <a:latin typeface="楷体" panose="02010609060101010101" pitchFamily="49" charset="-122"/>
                <a:ea typeface="楷体" panose="02010609060101010101" pitchFamily="49" charset="-122"/>
                <a:sym typeface="+mn-ea"/>
              </a:rPr>
              <a:t>年</a:t>
            </a:r>
            <a:r>
              <a:rPr lang="en-US" altLang="zh-CN" dirty="0">
                <a:latin typeface="楷体" panose="02010609060101010101" pitchFamily="49" charset="-122"/>
                <a:ea typeface="楷体" panose="02010609060101010101" pitchFamily="49" charset="-122"/>
                <a:sym typeface="+mn-ea"/>
              </a:rPr>
              <a:t>1</a:t>
            </a:r>
            <a:r>
              <a:rPr lang="zh-CN" altLang="en-US" dirty="0">
                <a:latin typeface="楷体" panose="02010609060101010101" pitchFamily="49" charset="-122"/>
                <a:ea typeface="楷体" panose="02010609060101010101" pitchFamily="49" charset="-122"/>
                <a:sym typeface="+mn-ea"/>
              </a:rPr>
              <a:t>月</a:t>
            </a:r>
            <a:r>
              <a:rPr lang="en-US" altLang="zh-CN" dirty="0">
                <a:latin typeface="楷体" panose="02010609060101010101" pitchFamily="49" charset="-122"/>
                <a:ea typeface="楷体" panose="02010609060101010101" pitchFamily="49" charset="-122"/>
                <a:sym typeface="+mn-ea"/>
              </a:rPr>
              <a:t>1</a:t>
            </a:r>
            <a:r>
              <a:rPr lang="zh-CN" altLang="en-US" dirty="0">
                <a:latin typeface="楷体" panose="02010609060101010101" pitchFamily="49" charset="-122"/>
                <a:ea typeface="楷体" panose="02010609060101010101" pitchFamily="49" charset="-122"/>
                <a:sym typeface="+mn-ea"/>
              </a:rPr>
              <a:t>日至</a:t>
            </a:r>
            <a:r>
              <a:rPr lang="en-US" altLang="zh-CN" dirty="0">
                <a:latin typeface="楷体" panose="02010609060101010101" pitchFamily="49" charset="-122"/>
                <a:ea typeface="楷体" panose="02010609060101010101" pitchFamily="49" charset="-122"/>
                <a:sym typeface="+mn-ea"/>
              </a:rPr>
              <a:t>2025</a:t>
            </a:r>
            <a:r>
              <a:rPr lang="zh-CN" altLang="en-US" dirty="0">
                <a:latin typeface="楷体" panose="02010609060101010101" pitchFamily="49" charset="-122"/>
                <a:ea typeface="楷体" panose="02010609060101010101" pitchFamily="49" charset="-122"/>
                <a:sym typeface="+mn-ea"/>
              </a:rPr>
              <a:t>年</a:t>
            </a:r>
            <a:r>
              <a:rPr lang="en-US" altLang="zh-CN" dirty="0">
                <a:latin typeface="楷体" panose="02010609060101010101" pitchFamily="49" charset="-122"/>
                <a:ea typeface="楷体" panose="02010609060101010101" pitchFamily="49" charset="-122"/>
                <a:sym typeface="+mn-ea"/>
              </a:rPr>
              <a:t>12</a:t>
            </a:r>
            <a:r>
              <a:rPr lang="zh-CN" altLang="en-US" dirty="0">
                <a:latin typeface="楷体" panose="02010609060101010101" pitchFamily="49" charset="-122"/>
                <a:ea typeface="楷体" panose="02010609060101010101" pitchFamily="49" charset="-122"/>
                <a:sym typeface="+mn-ea"/>
              </a:rPr>
              <a:t>月</a:t>
            </a:r>
            <a:r>
              <a:rPr lang="en-US" altLang="zh-CN" dirty="0">
                <a:latin typeface="楷体" panose="02010609060101010101" pitchFamily="49" charset="-122"/>
                <a:ea typeface="楷体" panose="02010609060101010101" pitchFamily="49" charset="-122"/>
                <a:sym typeface="+mn-ea"/>
              </a:rPr>
              <a:t>31</a:t>
            </a:r>
            <a:r>
              <a:rPr lang="zh-CN" altLang="en-US" dirty="0">
                <a:latin typeface="楷体" panose="02010609060101010101" pitchFamily="49" charset="-122"/>
                <a:ea typeface="楷体" panose="02010609060101010101" pitchFamily="49" charset="-122"/>
                <a:sym typeface="+mn-ea"/>
              </a:rPr>
              <a:t>日期间的新能源汽车免征车辆购置税，每辆新能源乘用车</a:t>
            </a:r>
            <a:r>
              <a:rPr lang="zh-CN" altLang="en-US" b="1" dirty="0">
                <a:solidFill>
                  <a:schemeClr val="accent1"/>
                </a:solidFill>
                <a:latin typeface="楷体" panose="02010609060101010101" pitchFamily="49" charset="-122"/>
                <a:ea typeface="楷体" panose="02010609060101010101" pitchFamily="49" charset="-122"/>
                <a:sym typeface="+mn-ea"/>
              </a:rPr>
              <a:t>免税额不超过</a:t>
            </a:r>
            <a:r>
              <a:rPr lang="en-US" altLang="zh-CN" b="1" dirty="0">
                <a:solidFill>
                  <a:schemeClr val="accent1"/>
                </a:solidFill>
                <a:latin typeface="楷体" panose="02010609060101010101" pitchFamily="49" charset="-122"/>
                <a:ea typeface="楷体" panose="02010609060101010101" pitchFamily="49" charset="-122"/>
                <a:sym typeface="+mn-ea"/>
              </a:rPr>
              <a:t>3</a:t>
            </a:r>
            <a:r>
              <a:rPr lang="zh-CN" altLang="en-US" b="1" dirty="0">
                <a:solidFill>
                  <a:schemeClr val="accent1"/>
                </a:solidFill>
                <a:latin typeface="楷体" panose="02010609060101010101" pitchFamily="49" charset="-122"/>
                <a:ea typeface="楷体" panose="02010609060101010101" pitchFamily="49" charset="-122"/>
                <a:sym typeface="+mn-ea"/>
              </a:rPr>
              <a:t>万元</a:t>
            </a:r>
            <a:r>
              <a:rPr lang="zh-CN" altLang="en-US" dirty="0">
                <a:latin typeface="楷体" panose="02010609060101010101" pitchFamily="49" charset="-122"/>
                <a:ea typeface="楷体" panose="02010609060101010101" pitchFamily="49" charset="-122"/>
                <a:sym typeface="+mn-ea"/>
              </a:rPr>
              <a:t>，该车辆计算免税额</a:t>
            </a:r>
            <a:r>
              <a:rPr lang="en-US" altLang="zh-CN" dirty="0">
                <a:latin typeface="楷体" panose="02010609060101010101" pitchFamily="49" charset="-122"/>
                <a:ea typeface="楷体" panose="02010609060101010101" pitchFamily="49" charset="-122"/>
                <a:sym typeface="+mn-ea"/>
              </a:rPr>
              <a:t>3.23</a:t>
            </a:r>
            <a:r>
              <a:rPr lang="zh-CN" altLang="en-US" dirty="0">
                <a:latin typeface="楷体" panose="02010609060101010101" pitchFamily="49" charset="-122"/>
                <a:ea typeface="楷体" panose="02010609060101010101" pitchFamily="49" charset="-122"/>
                <a:sym typeface="+mn-ea"/>
              </a:rPr>
              <a:t>万元，超过了</a:t>
            </a:r>
            <a:r>
              <a:rPr lang="en-US" altLang="zh-CN" dirty="0">
                <a:latin typeface="楷体" panose="02010609060101010101" pitchFamily="49" charset="-122"/>
                <a:ea typeface="楷体" panose="02010609060101010101" pitchFamily="49" charset="-122"/>
                <a:sym typeface="+mn-ea"/>
              </a:rPr>
              <a:t>3</a:t>
            </a:r>
            <a:r>
              <a:rPr lang="zh-CN" altLang="en-US" dirty="0">
                <a:latin typeface="楷体" panose="02010609060101010101" pitchFamily="49" charset="-122"/>
                <a:ea typeface="楷体" panose="02010609060101010101" pitchFamily="49" charset="-122"/>
                <a:sym typeface="+mn-ea"/>
              </a:rPr>
              <a:t>万元，按</a:t>
            </a:r>
            <a:r>
              <a:rPr lang="en-US" altLang="zh-CN" dirty="0">
                <a:latin typeface="楷体" panose="02010609060101010101" pitchFamily="49" charset="-122"/>
                <a:ea typeface="楷体" panose="02010609060101010101" pitchFamily="49" charset="-122"/>
                <a:sym typeface="+mn-ea"/>
              </a:rPr>
              <a:t>3</a:t>
            </a:r>
            <a:r>
              <a:rPr lang="zh-CN" altLang="en-US" dirty="0">
                <a:latin typeface="楷体" panose="02010609060101010101" pitchFamily="49" charset="-122"/>
                <a:ea typeface="楷体" panose="02010609060101010101" pitchFamily="49" charset="-122"/>
                <a:sym typeface="+mn-ea"/>
              </a:rPr>
              <a:t>万元计算。</a:t>
            </a:r>
            <a:endParaRPr lang="zh-CN" altLang="en-US" dirty="0">
              <a:latin typeface="楷体" panose="02010609060101010101" pitchFamily="49" charset="-122"/>
              <a:ea typeface="楷体" panose="02010609060101010101" pitchFamily="49" charset="-122"/>
            </a:endParaRPr>
          </a:p>
          <a:p>
            <a:pPr algn="just"/>
            <a:r>
              <a:rPr lang="zh-CN" altLang="en-US" dirty="0">
                <a:latin typeface="微软雅黑 Light" pitchFamily="34" charset="-122"/>
                <a:ea typeface="微软雅黑 Light" pitchFamily="34" charset="-122"/>
                <a:sym typeface="+mn-ea"/>
              </a:rPr>
              <a:t>     实纳税额</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应纳税额</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免（减）税额</a:t>
            </a:r>
            <a:r>
              <a:rPr lang="en-US" altLang="zh-CN" dirty="0">
                <a:latin typeface="微软雅黑 Light" pitchFamily="34" charset="-122"/>
                <a:ea typeface="微软雅黑 Light" pitchFamily="34" charset="-122"/>
                <a:sym typeface="+mn-ea"/>
              </a:rPr>
              <a:t>=2300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pPr algn="just"/>
            <a:r>
              <a:rPr lang="zh-CN" altLang="en-US" b="1" dirty="0">
                <a:latin typeface="微软雅黑 Light" pitchFamily="34" charset="-122"/>
                <a:ea typeface="微软雅黑 Light" pitchFamily="34" charset="-122"/>
                <a:sym typeface="+mn-ea"/>
              </a:rPr>
              <a:t>     答：</a:t>
            </a:r>
            <a:r>
              <a:rPr lang="zh-CN" altLang="en-US" dirty="0">
                <a:latin typeface="微软雅黑 Light" pitchFamily="34" charset="-122"/>
                <a:ea typeface="微软雅黑 Light" pitchFamily="34" charset="-122"/>
                <a:sym typeface="+mn-ea"/>
              </a:rPr>
              <a:t>李女士实际缴纳车辆购置税</a:t>
            </a:r>
            <a:r>
              <a:rPr lang="en-US" altLang="zh-CN" dirty="0">
                <a:latin typeface="微软雅黑 Light" pitchFamily="34" charset="-122"/>
                <a:ea typeface="微软雅黑 Light" pitchFamily="34" charset="-122"/>
                <a:sym typeface="+mn-ea"/>
              </a:rPr>
              <a:t>2300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第二条：明确“换电模式”新能源汽车计税价格确定方法</a:t>
            </a:r>
            <a:br>
              <a:rPr lang="zh-CN" altLang="en-US" kern="1200" dirty="0">
                <a:latin typeface="微软雅黑" panose="020B0503020204020204" charset="-122"/>
                <a:ea typeface="微软雅黑" panose="020B0503020204020204" charset="-122"/>
                <a:cs typeface="+mj-cs"/>
              </a:rPr>
            </a:br>
            <a:endParaRPr lang="zh-CN" altLang="en-US"/>
          </a:p>
        </p:txBody>
      </p:sp>
      <p:sp>
        <p:nvSpPr>
          <p:cNvPr id="3" name="内容占位符 2"/>
          <p:cNvSpPr>
            <a:spLocks noGrp="1"/>
          </p:cNvSpPr>
          <p:nvPr>
            <p:ph idx="1"/>
          </p:nvPr>
        </p:nvSpPr>
        <p:spPr/>
        <p:txBody>
          <a:bodyPr>
            <a:normAutofit lnSpcReduction="10000"/>
          </a:bodyPr>
          <a:p>
            <a:r>
              <a:rPr lang="zh-CN" altLang="en-US" dirty="0">
                <a:latin typeface="等线" charset="0"/>
                <a:cs typeface="等线" charset="0"/>
                <a:sym typeface="+mn-ea"/>
              </a:rPr>
              <a:t> </a:t>
            </a:r>
            <a:r>
              <a:rPr lang="zh-CN" altLang="en-US" dirty="0">
                <a:latin typeface="微软雅黑" panose="020B0503020204020204" charset="-122"/>
                <a:ea typeface="微软雅黑" panose="020B0503020204020204" charset="-122"/>
                <a:sym typeface="+mn-ea"/>
              </a:rPr>
              <a:t>（</a:t>
            </a:r>
            <a:r>
              <a:rPr lang="en-US" altLang="zh-CN" dirty="0">
                <a:latin typeface="微软雅黑" panose="020B0503020204020204" charset="-122"/>
                <a:ea typeface="微软雅黑" panose="020B0503020204020204" charset="-122"/>
                <a:sym typeface="+mn-ea"/>
              </a:rPr>
              <a:t>2</a:t>
            </a:r>
            <a:r>
              <a:rPr lang="zh-CN" altLang="en-US" dirty="0">
                <a:latin typeface="微软雅黑" panose="020B0503020204020204" charset="-122"/>
                <a:ea typeface="微软雅黑" panose="020B0503020204020204" charset="-122"/>
                <a:sym typeface="+mn-ea"/>
              </a:rPr>
              <a:t>）</a:t>
            </a:r>
            <a:r>
              <a:rPr lang="en-US" altLang="zh-CN" dirty="0">
                <a:latin typeface="微软雅黑" panose="020B0503020204020204" charset="-122"/>
                <a:ea typeface="微软雅黑" panose="020B0503020204020204" charset="-122"/>
                <a:sym typeface="+mn-ea"/>
              </a:rPr>
              <a:t>2024</a:t>
            </a:r>
            <a:r>
              <a:rPr lang="zh-CN" altLang="en-US" dirty="0">
                <a:latin typeface="微软雅黑" panose="020B0503020204020204" charset="-122"/>
                <a:ea typeface="微软雅黑" panose="020B0503020204020204" charset="-122"/>
                <a:sym typeface="+mn-ea"/>
              </a:rPr>
              <a:t>年</a:t>
            </a:r>
            <a:r>
              <a:rPr lang="en-US" altLang="zh-CN" dirty="0">
                <a:latin typeface="微软雅黑" panose="020B0503020204020204" charset="-122"/>
                <a:ea typeface="微软雅黑" panose="020B0503020204020204" charset="-122"/>
                <a:sym typeface="+mn-ea"/>
              </a:rPr>
              <a:t>4</a:t>
            </a:r>
            <a:r>
              <a:rPr lang="zh-CN" altLang="en-US" dirty="0">
                <a:latin typeface="微软雅黑" panose="020B0503020204020204" charset="-122"/>
                <a:ea typeface="微软雅黑" panose="020B0503020204020204" charset="-122"/>
                <a:sym typeface="+mn-ea"/>
              </a:rPr>
              <a:t>月</a:t>
            </a:r>
            <a:r>
              <a:rPr lang="en-US" altLang="zh-CN" dirty="0">
                <a:latin typeface="微软雅黑" panose="020B0503020204020204" charset="-122"/>
                <a:ea typeface="微软雅黑" panose="020B0503020204020204" charset="-122"/>
                <a:sym typeface="+mn-ea"/>
              </a:rPr>
              <a:t>7</a:t>
            </a:r>
            <a:r>
              <a:rPr lang="zh-CN" altLang="en-US" dirty="0">
                <a:latin typeface="微软雅黑" panose="020B0503020204020204" charset="-122"/>
                <a:ea typeface="微软雅黑" panose="020B0503020204020204" charset="-122"/>
                <a:sym typeface="+mn-ea"/>
              </a:rPr>
              <a:t>日，该公司与齐先生</a:t>
            </a:r>
            <a:r>
              <a:rPr lang="zh-CN" altLang="en-US" b="1" dirty="0">
                <a:solidFill>
                  <a:schemeClr val="accent1"/>
                </a:solidFill>
                <a:latin typeface="微软雅黑" panose="020B0503020204020204" charset="-122"/>
                <a:ea typeface="微软雅黑" panose="020B0503020204020204" charset="-122"/>
                <a:sym typeface="+mn-ea"/>
              </a:rPr>
              <a:t>分别签订</a:t>
            </a:r>
            <a:r>
              <a:rPr lang="zh-CN" altLang="en-US" dirty="0">
                <a:latin typeface="微软雅黑" panose="020B0503020204020204" charset="-122"/>
                <a:ea typeface="微软雅黑" panose="020B0503020204020204" charset="-122"/>
                <a:sym typeface="+mn-ea"/>
              </a:rPr>
              <a:t>不含电池的新能源汽车购车合同（价款</a:t>
            </a:r>
            <a:r>
              <a:rPr lang="en-US" altLang="zh-CN" dirty="0">
                <a:latin typeface="微软雅黑" panose="020B0503020204020204" charset="-122"/>
                <a:ea typeface="微软雅黑" panose="020B0503020204020204" charset="-122"/>
                <a:sym typeface="+mn-ea"/>
              </a:rPr>
              <a:t>25.3</a:t>
            </a:r>
            <a:r>
              <a:rPr lang="zh-CN" altLang="en-US" dirty="0">
                <a:latin typeface="微软雅黑" panose="020B0503020204020204" charset="-122"/>
                <a:ea typeface="微软雅黑" panose="020B0503020204020204" charset="-122"/>
                <a:sym typeface="+mn-ea"/>
              </a:rPr>
              <a:t>万元）与</a:t>
            </a:r>
            <a:r>
              <a:rPr lang="zh-CN" altLang="en-US" b="1" dirty="0">
                <a:solidFill>
                  <a:schemeClr val="accent1"/>
                </a:solidFill>
                <a:latin typeface="微软雅黑" panose="020B0503020204020204" charset="-122"/>
                <a:ea typeface="微软雅黑" panose="020B0503020204020204" charset="-122"/>
                <a:sym typeface="+mn-ea"/>
              </a:rPr>
              <a:t>电池单独购买合同</a:t>
            </a:r>
            <a:r>
              <a:rPr lang="zh-CN" altLang="en-US" dirty="0">
                <a:latin typeface="微软雅黑" panose="020B0503020204020204" charset="-122"/>
                <a:ea typeface="微软雅黑" panose="020B0503020204020204" charset="-122"/>
                <a:sym typeface="+mn-ea"/>
              </a:rPr>
              <a:t>（</a:t>
            </a:r>
            <a:r>
              <a:rPr lang="en-US" altLang="zh-CN" dirty="0">
                <a:latin typeface="微软雅黑" panose="020B0503020204020204" charset="-122"/>
                <a:ea typeface="微软雅黑" panose="020B0503020204020204" charset="-122"/>
                <a:sym typeface="+mn-ea"/>
              </a:rPr>
              <a:t>7</a:t>
            </a:r>
            <a:r>
              <a:rPr lang="zh-CN" altLang="en-US" dirty="0">
                <a:latin typeface="微软雅黑" panose="020B0503020204020204" charset="-122"/>
                <a:ea typeface="微软雅黑" panose="020B0503020204020204" charset="-122"/>
                <a:sym typeface="+mn-ea"/>
              </a:rPr>
              <a:t>万元），并</a:t>
            </a:r>
            <a:r>
              <a:rPr lang="zh-CN" altLang="en-US" b="1" dirty="0">
                <a:solidFill>
                  <a:schemeClr val="accent1"/>
                </a:solidFill>
                <a:latin typeface="微软雅黑" panose="020B0503020204020204" charset="-122"/>
                <a:ea typeface="微软雅黑" panose="020B0503020204020204" charset="-122"/>
                <a:sym typeface="+mn-ea"/>
              </a:rPr>
              <a:t>分别开具</a:t>
            </a:r>
            <a:r>
              <a:rPr lang="zh-CN" altLang="en-US" dirty="0">
                <a:latin typeface="微软雅黑" panose="020B0503020204020204" charset="-122"/>
                <a:ea typeface="微软雅黑" panose="020B0503020204020204" charset="-122"/>
                <a:sym typeface="+mn-ea"/>
              </a:rPr>
              <a:t>了不含税价为</a:t>
            </a:r>
            <a:r>
              <a:rPr lang="en-US" altLang="zh-CN" dirty="0">
                <a:latin typeface="微软雅黑" panose="020B0503020204020204" charset="-122"/>
                <a:ea typeface="微软雅黑" panose="020B0503020204020204" charset="-122"/>
                <a:sym typeface="+mn-ea"/>
              </a:rPr>
              <a:t>25.3</a:t>
            </a:r>
            <a:r>
              <a:rPr lang="zh-CN" altLang="en-US" dirty="0">
                <a:latin typeface="微软雅黑" panose="020B0503020204020204" charset="-122"/>
                <a:ea typeface="微软雅黑" panose="020B0503020204020204" charset="-122"/>
                <a:sym typeface="+mn-ea"/>
              </a:rPr>
              <a:t>万元的机动车销售统一发票，和价税合计为</a:t>
            </a:r>
            <a:r>
              <a:rPr lang="en-US" altLang="zh-CN" dirty="0">
                <a:latin typeface="微软雅黑" panose="020B0503020204020204" charset="-122"/>
                <a:ea typeface="微软雅黑" panose="020B0503020204020204" charset="-122"/>
                <a:sym typeface="+mn-ea"/>
              </a:rPr>
              <a:t>7</a:t>
            </a:r>
            <a:r>
              <a:rPr lang="zh-CN" altLang="en-US" dirty="0">
                <a:latin typeface="微软雅黑" panose="020B0503020204020204" charset="-122"/>
                <a:ea typeface="微软雅黑" panose="020B0503020204020204" charset="-122"/>
                <a:sym typeface="+mn-ea"/>
              </a:rPr>
              <a:t>万元的增值税普通发票。</a:t>
            </a:r>
            <a:endParaRPr lang="en-US" altLang="zh-CN" dirty="0">
              <a:latin typeface="微软雅黑" panose="020B0503020204020204" charset="-122"/>
              <a:ea typeface="微软雅黑" panose="020B0503020204020204" charset="-122"/>
            </a:endParaRPr>
          </a:p>
          <a:p>
            <a:r>
              <a:rPr lang="zh-CN" altLang="en-US" b="1" dirty="0">
                <a:latin typeface="微软雅黑 Light" pitchFamily="34" charset="-122"/>
                <a:ea typeface="微软雅黑 Light" pitchFamily="34" charset="-122"/>
                <a:sym typeface="+mn-ea"/>
              </a:rPr>
              <a:t>具体计算：</a:t>
            </a:r>
            <a:endParaRPr lang="zh-CN" altLang="en-US" b="1"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计税价格为</a:t>
            </a:r>
            <a:r>
              <a:rPr lang="en-US" altLang="zh-CN" dirty="0">
                <a:latin typeface="微软雅黑 Light" pitchFamily="34" charset="-122"/>
                <a:ea typeface="微软雅黑 Light" pitchFamily="34" charset="-122"/>
                <a:sym typeface="+mn-ea"/>
              </a:rPr>
              <a:t>25.3</a:t>
            </a:r>
            <a:r>
              <a:rPr lang="zh-CN" altLang="en-US" dirty="0">
                <a:latin typeface="微软雅黑 Light" pitchFamily="34" charset="-122"/>
                <a:ea typeface="微软雅黑 Light" pitchFamily="34" charset="-122"/>
                <a:sym typeface="+mn-ea"/>
              </a:rPr>
              <a:t>万元</a:t>
            </a:r>
            <a:endParaRPr lang="zh-CN" altLang="en-US"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应纳税额</a:t>
            </a:r>
            <a:r>
              <a:rPr lang="en-US" altLang="zh-CN" dirty="0">
                <a:latin typeface="微软雅黑 Light" pitchFamily="34" charset="-122"/>
                <a:ea typeface="微软雅黑 Light" pitchFamily="34" charset="-122"/>
                <a:sym typeface="+mn-ea"/>
              </a:rPr>
              <a:t>=253000×10%=25300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免（减）税额</a:t>
            </a:r>
            <a:r>
              <a:rPr lang="en-US" altLang="zh-CN" dirty="0">
                <a:latin typeface="微软雅黑 Light" pitchFamily="34" charset="-122"/>
                <a:ea typeface="微软雅黑 Light" pitchFamily="34" charset="-122"/>
                <a:sym typeface="+mn-ea"/>
              </a:rPr>
              <a:t>=25300</a:t>
            </a:r>
            <a:r>
              <a:rPr lang="zh-CN" altLang="en-US" dirty="0">
                <a:latin typeface="微软雅黑 Light" pitchFamily="34" charset="-122"/>
                <a:ea typeface="微软雅黑 Light" pitchFamily="34" charset="-122"/>
                <a:sym typeface="+mn-ea"/>
              </a:rPr>
              <a:t>元</a:t>
            </a:r>
            <a:endParaRPr lang="en-US" altLang="zh-CN" dirty="0">
              <a:latin typeface="微软雅黑 Light" pitchFamily="34" charset="-122"/>
              <a:ea typeface="微软雅黑 Light" pitchFamily="34" charset="-122"/>
            </a:endParaRPr>
          </a:p>
          <a:p>
            <a:r>
              <a:rPr lang="en-US" altLang="zh-CN" dirty="0">
                <a:latin typeface="楷体" panose="02010609060101010101" pitchFamily="49" charset="-122"/>
                <a:ea typeface="楷体" panose="02010609060101010101" pitchFamily="49" charset="-122"/>
                <a:sym typeface="+mn-ea"/>
              </a:rPr>
              <a:t>   </a:t>
            </a:r>
            <a:r>
              <a:rPr lang="zh-CN" altLang="zh-CN" dirty="0">
                <a:latin typeface="楷体" panose="02010609060101010101" pitchFamily="49" charset="-122"/>
                <a:ea typeface="楷体" panose="02010609060101010101" pitchFamily="49" charset="-122"/>
                <a:sym typeface="+mn-ea"/>
              </a:rPr>
              <a:t>对购置日期在</a:t>
            </a:r>
            <a:r>
              <a:rPr lang="en-US" altLang="zh-CN" dirty="0">
                <a:latin typeface="楷体" panose="02010609060101010101" pitchFamily="49" charset="-122"/>
                <a:ea typeface="楷体" panose="02010609060101010101" pitchFamily="49" charset="-122"/>
                <a:sym typeface="+mn-ea"/>
              </a:rPr>
              <a:t>2024</a:t>
            </a:r>
            <a:r>
              <a:rPr lang="zh-CN" altLang="zh-CN" dirty="0">
                <a:latin typeface="楷体" panose="02010609060101010101" pitchFamily="49" charset="-122"/>
                <a:ea typeface="楷体" panose="02010609060101010101" pitchFamily="49" charset="-122"/>
                <a:sym typeface="+mn-ea"/>
              </a:rPr>
              <a:t>年</a:t>
            </a:r>
            <a:r>
              <a:rPr lang="en-US" altLang="zh-CN" dirty="0">
                <a:latin typeface="楷体" panose="02010609060101010101" pitchFamily="49" charset="-122"/>
                <a:ea typeface="楷体" panose="02010609060101010101" pitchFamily="49" charset="-122"/>
                <a:sym typeface="+mn-ea"/>
              </a:rPr>
              <a:t>1</a:t>
            </a:r>
            <a:r>
              <a:rPr lang="zh-CN" altLang="zh-CN" dirty="0">
                <a:latin typeface="楷体" panose="02010609060101010101" pitchFamily="49" charset="-122"/>
                <a:ea typeface="楷体" panose="02010609060101010101" pitchFamily="49" charset="-122"/>
                <a:sym typeface="+mn-ea"/>
              </a:rPr>
              <a:t>月</a:t>
            </a:r>
            <a:r>
              <a:rPr lang="en-US" altLang="zh-CN" dirty="0">
                <a:latin typeface="楷体" panose="02010609060101010101" pitchFamily="49" charset="-122"/>
                <a:ea typeface="楷体" panose="02010609060101010101" pitchFamily="49" charset="-122"/>
                <a:sym typeface="+mn-ea"/>
              </a:rPr>
              <a:t>1</a:t>
            </a:r>
            <a:r>
              <a:rPr lang="zh-CN" altLang="zh-CN" dirty="0">
                <a:latin typeface="楷体" panose="02010609060101010101" pitchFamily="49" charset="-122"/>
                <a:ea typeface="楷体" panose="02010609060101010101" pitchFamily="49" charset="-122"/>
                <a:sym typeface="+mn-ea"/>
              </a:rPr>
              <a:t>日至</a:t>
            </a:r>
            <a:r>
              <a:rPr lang="en-US" altLang="zh-CN" dirty="0">
                <a:latin typeface="楷体" panose="02010609060101010101" pitchFamily="49" charset="-122"/>
                <a:ea typeface="楷体" panose="02010609060101010101" pitchFamily="49" charset="-122"/>
                <a:sym typeface="+mn-ea"/>
              </a:rPr>
              <a:t>2025</a:t>
            </a:r>
            <a:r>
              <a:rPr lang="zh-CN" altLang="zh-CN" dirty="0">
                <a:latin typeface="楷体" panose="02010609060101010101" pitchFamily="49" charset="-122"/>
                <a:ea typeface="楷体" panose="02010609060101010101" pitchFamily="49" charset="-122"/>
                <a:sym typeface="+mn-ea"/>
              </a:rPr>
              <a:t>年</a:t>
            </a:r>
            <a:r>
              <a:rPr lang="en-US" altLang="zh-CN" dirty="0">
                <a:latin typeface="楷体" panose="02010609060101010101" pitchFamily="49" charset="-122"/>
                <a:ea typeface="楷体" panose="02010609060101010101" pitchFamily="49" charset="-122"/>
                <a:sym typeface="+mn-ea"/>
              </a:rPr>
              <a:t>12</a:t>
            </a:r>
            <a:r>
              <a:rPr lang="zh-CN" altLang="zh-CN" dirty="0">
                <a:latin typeface="楷体" panose="02010609060101010101" pitchFamily="49" charset="-122"/>
                <a:ea typeface="楷体" panose="02010609060101010101" pitchFamily="49" charset="-122"/>
                <a:sym typeface="+mn-ea"/>
              </a:rPr>
              <a:t>月</a:t>
            </a:r>
            <a:r>
              <a:rPr lang="en-US" altLang="zh-CN" dirty="0">
                <a:latin typeface="楷体" panose="02010609060101010101" pitchFamily="49" charset="-122"/>
                <a:ea typeface="楷体" panose="02010609060101010101" pitchFamily="49" charset="-122"/>
                <a:sym typeface="+mn-ea"/>
              </a:rPr>
              <a:t>31</a:t>
            </a:r>
            <a:r>
              <a:rPr lang="zh-CN" altLang="zh-CN" dirty="0">
                <a:latin typeface="楷体" panose="02010609060101010101" pitchFamily="49" charset="-122"/>
                <a:ea typeface="楷体" panose="02010609060101010101" pitchFamily="49" charset="-122"/>
                <a:sym typeface="+mn-ea"/>
              </a:rPr>
              <a:t>日期间的新能源汽车免征车辆购置税，未超过免税限额</a:t>
            </a:r>
            <a:r>
              <a:rPr lang="zh-CN" altLang="en-US" dirty="0">
                <a:latin typeface="楷体" panose="02010609060101010101" pitchFamily="49" charset="-122"/>
                <a:ea typeface="楷体" panose="02010609060101010101" pitchFamily="49" charset="-122"/>
                <a:sym typeface="+mn-ea"/>
              </a:rPr>
              <a:t>。</a:t>
            </a:r>
            <a:endParaRPr lang="en-US" altLang="zh-CN"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实纳税额</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应纳税额</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免（减）税额</a:t>
            </a:r>
            <a:r>
              <a:rPr lang="en-US" altLang="zh-CN" dirty="0">
                <a:latin typeface="微软雅黑 Light" pitchFamily="34" charset="-122"/>
                <a:ea typeface="微软雅黑 Light" pitchFamily="34" charset="-122"/>
                <a:sym typeface="+mn-ea"/>
              </a:rPr>
              <a:t>=0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r>
              <a:rPr lang="zh-CN" altLang="en-US" b="1" dirty="0">
                <a:latin typeface="微软雅黑 Light" pitchFamily="34" charset="-122"/>
                <a:ea typeface="微软雅黑 Light" pitchFamily="34" charset="-122"/>
                <a:sym typeface="+mn-ea"/>
              </a:rPr>
              <a:t>      答：</a:t>
            </a:r>
            <a:r>
              <a:rPr lang="zh-CN" altLang="en-US" dirty="0">
                <a:latin typeface="微软雅黑 Light" pitchFamily="34" charset="-122"/>
                <a:ea typeface="微软雅黑 Light" pitchFamily="34" charset="-122"/>
                <a:sym typeface="+mn-ea"/>
              </a:rPr>
              <a:t>齐先生无需缴纳车购税，直接办理免税申报即可。</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第二条：明确“换电模式”新能源汽车计税价格确定方法</a:t>
            </a:r>
            <a:endParaRPr lang="zh-CN" altLang="en-US"/>
          </a:p>
        </p:txBody>
      </p:sp>
      <p:sp>
        <p:nvSpPr>
          <p:cNvPr id="3" name="内容占位符 2"/>
          <p:cNvSpPr>
            <a:spLocks noGrp="1"/>
          </p:cNvSpPr>
          <p:nvPr>
            <p:ph idx="1"/>
          </p:nvPr>
        </p:nvSpPr>
        <p:spPr/>
        <p:txBody>
          <a:bodyPr>
            <a:normAutofit fontScale="90000" lnSpcReduction="10000"/>
          </a:bodyPr>
          <a:p>
            <a:r>
              <a:rPr lang="zh-CN" altLang="en-US" dirty="0">
                <a:latin typeface="等线" charset="0"/>
                <a:cs typeface="等线" charset="0"/>
                <a:sym typeface="+mn-ea"/>
              </a:rPr>
              <a:t> </a:t>
            </a:r>
            <a:r>
              <a:rPr lang="zh-CN" altLang="en-US" dirty="0">
                <a:latin typeface="微软雅黑" panose="020B0503020204020204" charset="-122"/>
                <a:ea typeface="微软雅黑" panose="020B0503020204020204" charset="-122"/>
                <a:sym typeface="+mn-ea"/>
              </a:rPr>
              <a:t>（</a:t>
            </a:r>
            <a:r>
              <a:rPr lang="en-US" altLang="zh-CN" dirty="0">
                <a:latin typeface="微软雅黑" panose="020B0503020204020204" charset="-122"/>
                <a:ea typeface="微软雅黑" panose="020B0503020204020204" charset="-122"/>
                <a:sym typeface="+mn-ea"/>
              </a:rPr>
              <a:t>3</a:t>
            </a:r>
            <a:r>
              <a:rPr lang="zh-CN" altLang="en-US" dirty="0">
                <a:latin typeface="微软雅黑" panose="020B0503020204020204" charset="-122"/>
                <a:ea typeface="微软雅黑" panose="020B0503020204020204" charset="-122"/>
                <a:sym typeface="+mn-ea"/>
              </a:rPr>
              <a:t>）</a:t>
            </a:r>
            <a:r>
              <a:rPr lang="en-US" altLang="zh-CN" dirty="0">
                <a:latin typeface="微软雅黑" panose="020B0503020204020204" charset="-122"/>
                <a:ea typeface="微软雅黑" panose="020B0503020204020204" charset="-122"/>
                <a:sym typeface="+mn-ea"/>
              </a:rPr>
              <a:t>2025</a:t>
            </a:r>
            <a:r>
              <a:rPr lang="zh-CN" altLang="en-US" dirty="0">
                <a:latin typeface="微软雅黑" panose="020B0503020204020204" charset="-122"/>
                <a:ea typeface="微软雅黑" panose="020B0503020204020204" charset="-122"/>
                <a:sym typeface="+mn-ea"/>
              </a:rPr>
              <a:t>年</a:t>
            </a:r>
            <a:r>
              <a:rPr lang="en-US" altLang="zh-CN" dirty="0">
                <a:latin typeface="微软雅黑" panose="020B0503020204020204" charset="-122"/>
                <a:ea typeface="微软雅黑" panose="020B0503020204020204" charset="-122"/>
                <a:sym typeface="+mn-ea"/>
              </a:rPr>
              <a:t>3</a:t>
            </a:r>
            <a:r>
              <a:rPr lang="zh-CN" altLang="en-US" dirty="0">
                <a:latin typeface="微软雅黑" panose="020B0503020204020204" charset="-122"/>
                <a:ea typeface="微软雅黑" panose="020B0503020204020204" charset="-122"/>
                <a:sym typeface="+mn-ea"/>
              </a:rPr>
              <a:t>月</a:t>
            </a:r>
            <a:r>
              <a:rPr lang="en-US" altLang="zh-CN" dirty="0">
                <a:latin typeface="微软雅黑" panose="020B0503020204020204" charset="-122"/>
                <a:ea typeface="微软雅黑" panose="020B0503020204020204" charset="-122"/>
                <a:sym typeface="+mn-ea"/>
              </a:rPr>
              <a:t>6</a:t>
            </a:r>
            <a:r>
              <a:rPr lang="zh-CN" altLang="en-US" dirty="0">
                <a:latin typeface="微软雅黑" panose="020B0503020204020204" charset="-122"/>
                <a:ea typeface="微软雅黑" panose="020B0503020204020204" charset="-122"/>
                <a:sym typeface="+mn-ea"/>
              </a:rPr>
              <a:t>日，该公司与张先生</a:t>
            </a:r>
            <a:r>
              <a:rPr lang="zh-CN" altLang="en-US" b="1" dirty="0">
                <a:solidFill>
                  <a:schemeClr val="accent1"/>
                </a:solidFill>
                <a:latin typeface="微软雅黑" panose="020B0503020204020204" charset="-122"/>
                <a:ea typeface="微软雅黑" panose="020B0503020204020204" charset="-122"/>
                <a:sym typeface="+mn-ea"/>
              </a:rPr>
              <a:t>分别签订</a:t>
            </a:r>
            <a:r>
              <a:rPr lang="zh-CN" altLang="en-US" dirty="0">
                <a:latin typeface="微软雅黑" panose="020B0503020204020204" charset="-122"/>
                <a:ea typeface="微软雅黑" panose="020B0503020204020204" charset="-122"/>
                <a:sym typeface="+mn-ea"/>
              </a:rPr>
              <a:t>不含电池的新能源汽车购车合同（价款</a:t>
            </a:r>
            <a:r>
              <a:rPr lang="en-US" altLang="zh-CN" dirty="0">
                <a:latin typeface="微软雅黑" panose="020B0503020204020204" charset="-122"/>
                <a:ea typeface="微软雅黑" panose="020B0503020204020204" charset="-122"/>
                <a:sym typeface="+mn-ea"/>
              </a:rPr>
              <a:t>29.7</a:t>
            </a:r>
            <a:r>
              <a:rPr lang="zh-CN" altLang="en-US" dirty="0">
                <a:latin typeface="微软雅黑" panose="020B0503020204020204" charset="-122"/>
                <a:ea typeface="微软雅黑" panose="020B0503020204020204" charset="-122"/>
                <a:sym typeface="+mn-ea"/>
              </a:rPr>
              <a:t>万元）与</a:t>
            </a:r>
            <a:r>
              <a:rPr lang="zh-CN" altLang="en-US" b="1" dirty="0">
                <a:solidFill>
                  <a:schemeClr val="accent1"/>
                </a:solidFill>
                <a:latin typeface="微软雅黑" panose="020B0503020204020204" charset="-122"/>
                <a:ea typeface="微软雅黑" panose="020B0503020204020204" charset="-122"/>
                <a:sym typeface="+mn-ea"/>
              </a:rPr>
              <a:t>电池租赁合同</a:t>
            </a:r>
            <a:r>
              <a:rPr lang="zh-CN" altLang="en-US" dirty="0">
                <a:latin typeface="微软雅黑" panose="020B0503020204020204" charset="-122"/>
                <a:ea typeface="微软雅黑" panose="020B0503020204020204" charset="-122"/>
                <a:sym typeface="+mn-ea"/>
              </a:rPr>
              <a:t>（每月租金</a:t>
            </a:r>
            <a:r>
              <a:rPr lang="en-US" altLang="zh-CN" dirty="0">
                <a:latin typeface="微软雅黑" panose="020B0503020204020204" charset="-122"/>
                <a:ea typeface="微软雅黑" panose="020B0503020204020204" charset="-122"/>
                <a:sym typeface="+mn-ea"/>
              </a:rPr>
              <a:t>1000</a:t>
            </a:r>
            <a:r>
              <a:rPr lang="zh-CN" altLang="en-US" dirty="0">
                <a:latin typeface="微软雅黑" panose="020B0503020204020204" charset="-122"/>
                <a:ea typeface="微软雅黑" panose="020B0503020204020204" charset="-122"/>
                <a:sym typeface="+mn-ea"/>
              </a:rPr>
              <a:t>元），并</a:t>
            </a:r>
            <a:r>
              <a:rPr lang="zh-CN" altLang="en-US" b="1" dirty="0">
                <a:solidFill>
                  <a:schemeClr val="accent1"/>
                </a:solidFill>
                <a:latin typeface="微软雅黑" panose="020B0503020204020204" charset="-122"/>
                <a:ea typeface="微软雅黑" panose="020B0503020204020204" charset="-122"/>
                <a:sym typeface="+mn-ea"/>
              </a:rPr>
              <a:t>分别开具</a:t>
            </a:r>
            <a:r>
              <a:rPr lang="zh-CN" altLang="en-US" dirty="0">
                <a:latin typeface="微软雅黑" panose="020B0503020204020204" charset="-122"/>
                <a:ea typeface="微软雅黑" panose="020B0503020204020204" charset="-122"/>
                <a:sym typeface="+mn-ea"/>
              </a:rPr>
              <a:t>了不含税价为</a:t>
            </a:r>
            <a:r>
              <a:rPr lang="en-US" altLang="zh-CN" dirty="0">
                <a:latin typeface="微软雅黑" panose="020B0503020204020204" charset="-122"/>
                <a:ea typeface="微软雅黑" panose="020B0503020204020204" charset="-122"/>
                <a:sym typeface="+mn-ea"/>
              </a:rPr>
              <a:t>29.7</a:t>
            </a:r>
            <a:r>
              <a:rPr lang="zh-CN" altLang="en-US" dirty="0">
                <a:latin typeface="微软雅黑" panose="020B0503020204020204" charset="-122"/>
                <a:ea typeface="微软雅黑" panose="020B0503020204020204" charset="-122"/>
                <a:sym typeface="+mn-ea"/>
              </a:rPr>
              <a:t>万元的机动车销售统一发票，和价税合计为</a:t>
            </a:r>
            <a:r>
              <a:rPr lang="en-US" altLang="zh-CN" dirty="0">
                <a:latin typeface="微软雅黑" panose="020B0503020204020204" charset="-122"/>
                <a:ea typeface="微软雅黑" panose="020B0503020204020204" charset="-122"/>
                <a:sym typeface="+mn-ea"/>
              </a:rPr>
              <a:t>12000</a:t>
            </a:r>
            <a:r>
              <a:rPr lang="zh-CN" altLang="en-US" dirty="0">
                <a:latin typeface="微软雅黑" panose="020B0503020204020204" charset="-122"/>
                <a:ea typeface="微软雅黑" panose="020B0503020204020204" charset="-122"/>
                <a:sym typeface="+mn-ea"/>
              </a:rPr>
              <a:t>元（第一期电池租赁费用）的增值税发票。</a:t>
            </a:r>
            <a:endParaRPr lang="en-US" altLang="zh-CN" dirty="0">
              <a:latin typeface="微软雅黑" panose="020B0503020204020204" charset="-122"/>
              <a:ea typeface="微软雅黑" panose="020B0503020204020204" charset="-122"/>
            </a:endParaRPr>
          </a:p>
          <a:p>
            <a:r>
              <a:rPr lang="zh-CN" altLang="en-US" b="1" dirty="0">
                <a:latin typeface="微软雅黑 Light" pitchFamily="34" charset="-122"/>
                <a:ea typeface="微软雅黑 Light" pitchFamily="34" charset="-122"/>
                <a:sym typeface="+mn-ea"/>
              </a:rPr>
              <a:t>具体计算：</a:t>
            </a:r>
            <a:endParaRPr lang="zh-CN" altLang="en-US" b="1"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计税价格为</a:t>
            </a:r>
            <a:r>
              <a:rPr lang="en-US" altLang="zh-CN" dirty="0">
                <a:latin typeface="微软雅黑 Light" pitchFamily="34" charset="-122"/>
                <a:ea typeface="微软雅黑 Light" pitchFamily="34" charset="-122"/>
                <a:sym typeface="+mn-ea"/>
              </a:rPr>
              <a:t>29.7</a:t>
            </a:r>
            <a:r>
              <a:rPr lang="zh-CN" altLang="en-US" dirty="0">
                <a:latin typeface="微软雅黑 Light" pitchFamily="34" charset="-122"/>
                <a:ea typeface="微软雅黑 Light" pitchFamily="34" charset="-122"/>
                <a:sym typeface="+mn-ea"/>
              </a:rPr>
              <a:t>万元</a:t>
            </a:r>
            <a:endParaRPr lang="zh-CN" altLang="en-US"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a:t>
            </a:r>
            <a:r>
              <a:rPr lang="zh-CN" altLang="zh-CN" dirty="0">
                <a:latin typeface="楷体" panose="02010609060101010101" pitchFamily="49" charset="-122"/>
                <a:ea typeface="楷体" panose="02010609060101010101" pitchFamily="49" charset="-122"/>
                <a:sym typeface="+mn-ea"/>
              </a:rPr>
              <a:t>不含动力电池的新能源汽车与动力电池</a:t>
            </a:r>
            <a:r>
              <a:rPr lang="zh-CN" altLang="zh-CN" b="1" dirty="0">
                <a:solidFill>
                  <a:schemeClr val="accent1"/>
                </a:solidFill>
                <a:latin typeface="楷体" panose="02010609060101010101" pitchFamily="49" charset="-122"/>
                <a:ea typeface="楷体" panose="02010609060101010101" pitchFamily="49" charset="-122"/>
                <a:sym typeface="+mn-ea"/>
              </a:rPr>
              <a:t>分别核算销售额并分别开具发票</a:t>
            </a:r>
            <a:r>
              <a:rPr lang="zh-CN" altLang="zh-CN" dirty="0">
                <a:latin typeface="楷体" panose="02010609060101010101" pitchFamily="49" charset="-122"/>
                <a:ea typeface="楷体" panose="02010609060101010101" pitchFamily="49" charset="-122"/>
                <a:sym typeface="+mn-ea"/>
              </a:rPr>
              <a:t>的，依据购车人购置不含动力电池的新能源汽车时取得的机动车销售统一发票载明的不含税价作为车辆购置税计税价格。</a:t>
            </a:r>
            <a:endParaRPr lang="en-US" altLang="zh-CN" dirty="0">
              <a:latin typeface="微软雅黑 Light" pitchFamily="34" charset="-122"/>
              <a:ea typeface="微软雅黑 Light" pitchFamily="34" charset="-122"/>
            </a:endParaRPr>
          </a:p>
          <a:p>
            <a:r>
              <a:rPr lang="en-US" altLang="zh-CN" dirty="0">
                <a:latin typeface="微软雅黑 Light" pitchFamily="34" charset="-122"/>
                <a:ea typeface="微软雅黑 Light" pitchFamily="34" charset="-122"/>
                <a:sym typeface="+mn-ea"/>
              </a:rPr>
              <a:t>      </a:t>
            </a:r>
            <a:r>
              <a:rPr lang="zh-CN" altLang="en-US" dirty="0">
                <a:latin typeface="微软雅黑 Light" pitchFamily="34" charset="-122"/>
                <a:ea typeface="微软雅黑 Light" pitchFamily="34" charset="-122"/>
                <a:sym typeface="+mn-ea"/>
              </a:rPr>
              <a:t>应纳税额</a:t>
            </a:r>
            <a:r>
              <a:rPr lang="en-US" altLang="zh-CN" dirty="0">
                <a:latin typeface="微软雅黑 Light" pitchFamily="34" charset="-122"/>
                <a:ea typeface="微软雅黑 Light" pitchFamily="34" charset="-122"/>
                <a:sym typeface="+mn-ea"/>
              </a:rPr>
              <a:t>=297000×10%=29700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免（减）税额</a:t>
            </a:r>
            <a:r>
              <a:rPr lang="en-US" altLang="zh-CN" dirty="0">
                <a:latin typeface="微软雅黑 Light" pitchFamily="34" charset="-122"/>
                <a:ea typeface="微软雅黑 Light" pitchFamily="34" charset="-122"/>
                <a:sym typeface="+mn-ea"/>
              </a:rPr>
              <a:t>=29700</a:t>
            </a:r>
            <a:r>
              <a:rPr lang="zh-CN" altLang="en-US" dirty="0">
                <a:latin typeface="微软雅黑 Light" pitchFamily="34" charset="-122"/>
                <a:ea typeface="微软雅黑 Light" pitchFamily="34" charset="-122"/>
                <a:sym typeface="+mn-ea"/>
              </a:rPr>
              <a:t>元</a:t>
            </a:r>
            <a:endParaRPr lang="en-US" altLang="zh-CN"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a:t>
            </a:r>
            <a:r>
              <a:rPr lang="zh-CN" altLang="zh-CN" dirty="0">
                <a:latin typeface="楷体" panose="02010609060101010101" pitchFamily="49" charset="-122"/>
                <a:ea typeface="楷体" panose="02010609060101010101" pitchFamily="49" charset="-122"/>
                <a:sym typeface="+mn-ea"/>
              </a:rPr>
              <a:t>对购置日期在</a:t>
            </a:r>
            <a:r>
              <a:rPr lang="en-US" altLang="zh-CN" dirty="0">
                <a:latin typeface="楷体" panose="02010609060101010101" pitchFamily="49" charset="-122"/>
                <a:ea typeface="楷体" panose="02010609060101010101" pitchFamily="49" charset="-122"/>
                <a:sym typeface="+mn-ea"/>
              </a:rPr>
              <a:t>2024</a:t>
            </a:r>
            <a:r>
              <a:rPr lang="zh-CN" altLang="zh-CN" dirty="0">
                <a:latin typeface="楷体" panose="02010609060101010101" pitchFamily="49" charset="-122"/>
                <a:ea typeface="楷体" panose="02010609060101010101" pitchFamily="49" charset="-122"/>
                <a:sym typeface="+mn-ea"/>
              </a:rPr>
              <a:t>年</a:t>
            </a:r>
            <a:r>
              <a:rPr lang="en-US" altLang="zh-CN" dirty="0">
                <a:latin typeface="楷体" panose="02010609060101010101" pitchFamily="49" charset="-122"/>
                <a:ea typeface="楷体" panose="02010609060101010101" pitchFamily="49" charset="-122"/>
                <a:sym typeface="+mn-ea"/>
              </a:rPr>
              <a:t>1</a:t>
            </a:r>
            <a:r>
              <a:rPr lang="zh-CN" altLang="zh-CN" dirty="0">
                <a:latin typeface="楷体" panose="02010609060101010101" pitchFamily="49" charset="-122"/>
                <a:ea typeface="楷体" panose="02010609060101010101" pitchFamily="49" charset="-122"/>
                <a:sym typeface="+mn-ea"/>
              </a:rPr>
              <a:t>月</a:t>
            </a:r>
            <a:r>
              <a:rPr lang="en-US" altLang="zh-CN" dirty="0">
                <a:latin typeface="楷体" panose="02010609060101010101" pitchFamily="49" charset="-122"/>
                <a:ea typeface="楷体" panose="02010609060101010101" pitchFamily="49" charset="-122"/>
                <a:sym typeface="+mn-ea"/>
              </a:rPr>
              <a:t>1</a:t>
            </a:r>
            <a:r>
              <a:rPr lang="zh-CN" altLang="zh-CN" dirty="0">
                <a:latin typeface="楷体" panose="02010609060101010101" pitchFamily="49" charset="-122"/>
                <a:ea typeface="楷体" panose="02010609060101010101" pitchFamily="49" charset="-122"/>
                <a:sym typeface="+mn-ea"/>
              </a:rPr>
              <a:t>日至</a:t>
            </a:r>
            <a:r>
              <a:rPr lang="en-US" altLang="zh-CN" dirty="0">
                <a:latin typeface="楷体" panose="02010609060101010101" pitchFamily="49" charset="-122"/>
                <a:ea typeface="楷体" panose="02010609060101010101" pitchFamily="49" charset="-122"/>
                <a:sym typeface="+mn-ea"/>
              </a:rPr>
              <a:t>2025</a:t>
            </a:r>
            <a:r>
              <a:rPr lang="zh-CN" altLang="zh-CN" dirty="0">
                <a:latin typeface="楷体" panose="02010609060101010101" pitchFamily="49" charset="-122"/>
                <a:ea typeface="楷体" panose="02010609060101010101" pitchFamily="49" charset="-122"/>
                <a:sym typeface="+mn-ea"/>
              </a:rPr>
              <a:t>年</a:t>
            </a:r>
            <a:r>
              <a:rPr lang="en-US" altLang="zh-CN" dirty="0">
                <a:latin typeface="楷体" panose="02010609060101010101" pitchFamily="49" charset="-122"/>
                <a:ea typeface="楷体" panose="02010609060101010101" pitchFamily="49" charset="-122"/>
                <a:sym typeface="+mn-ea"/>
              </a:rPr>
              <a:t>12</a:t>
            </a:r>
            <a:r>
              <a:rPr lang="zh-CN" altLang="zh-CN" dirty="0">
                <a:latin typeface="楷体" panose="02010609060101010101" pitchFamily="49" charset="-122"/>
                <a:ea typeface="楷体" panose="02010609060101010101" pitchFamily="49" charset="-122"/>
                <a:sym typeface="+mn-ea"/>
              </a:rPr>
              <a:t>月</a:t>
            </a:r>
            <a:r>
              <a:rPr lang="en-US" altLang="zh-CN" dirty="0">
                <a:latin typeface="楷体" panose="02010609060101010101" pitchFamily="49" charset="-122"/>
                <a:ea typeface="楷体" panose="02010609060101010101" pitchFamily="49" charset="-122"/>
                <a:sym typeface="+mn-ea"/>
              </a:rPr>
              <a:t>31</a:t>
            </a:r>
            <a:r>
              <a:rPr lang="zh-CN" altLang="zh-CN" dirty="0">
                <a:latin typeface="楷体" panose="02010609060101010101" pitchFamily="49" charset="-122"/>
                <a:ea typeface="楷体" panose="02010609060101010101" pitchFamily="49" charset="-122"/>
                <a:sym typeface="+mn-ea"/>
              </a:rPr>
              <a:t>日期间的新能源汽车免征车辆购置税，未超过免税限额</a:t>
            </a:r>
            <a:r>
              <a:rPr lang="zh-CN" altLang="en-US" dirty="0">
                <a:latin typeface="楷体" panose="02010609060101010101" pitchFamily="49" charset="-122"/>
                <a:ea typeface="楷体" panose="02010609060101010101" pitchFamily="49" charset="-122"/>
                <a:sym typeface="+mn-ea"/>
              </a:rPr>
              <a:t>。</a:t>
            </a:r>
            <a:endParaRPr lang="zh-CN" altLang="zh-CN" dirty="0">
              <a:latin typeface="楷体" panose="02010609060101010101" pitchFamily="49" charset="-122"/>
              <a:ea typeface="楷体" panose="02010609060101010101" pitchFamily="49" charset="-122"/>
            </a:endParaRPr>
          </a:p>
          <a:p>
            <a:r>
              <a:rPr lang="zh-CN" altLang="en-US" dirty="0">
                <a:latin typeface="微软雅黑 Light" pitchFamily="34" charset="-122"/>
                <a:ea typeface="微软雅黑 Light" pitchFamily="34" charset="-122"/>
                <a:sym typeface="+mn-ea"/>
              </a:rPr>
              <a:t>      实纳税额</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应纳税额</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免（减）税额</a:t>
            </a:r>
            <a:r>
              <a:rPr lang="en-US" altLang="zh-CN" dirty="0">
                <a:latin typeface="微软雅黑 Light" pitchFamily="34" charset="-122"/>
                <a:ea typeface="微软雅黑 Light" pitchFamily="34" charset="-122"/>
                <a:sym typeface="+mn-ea"/>
              </a:rPr>
              <a:t>=0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r>
              <a:rPr lang="zh-CN" altLang="en-US" b="1" dirty="0">
                <a:latin typeface="微软雅黑 Light" pitchFamily="34" charset="-122"/>
                <a:ea typeface="微软雅黑 Light" pitchFamily="34" charset="-122"/>
                <a:sym typeface="+mn-ea"/>
              </a:rPr>
              <a:t>      答：</a:t>
            </a:r>
            <a:r>
              <a:rPr lang="zh-CN" altLang="en-US" dirty="0">
                <a:latin typeface="微软雅黑 Light" pitchFamily="34" charset="-122"/>
                <a:ea typeface="微软雅黑 Light" pitchFamily="34" charset="-122"/>
                <a:sym typeface="+mn-ea"/>
              </a:rPr>
              <a:t>张先生无需缴纳车购税，直接办理免税申报即可。</a:t>
            </a:r>
            <a:endParaRPr lang="zh-CN" altLang="en-US" dirty="0">
              <a:latin typeface="微软雅黑 Light" pitchFamily="34" charset="-122"/>
              <a:ea typeface="微软雅黑 Light" pitchFamily="34" charset="-122"/>
            </a:endParaRPr>
          </a:p>
          <a:p>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第三条：新能源汽车税收管理方式</a:t>
            </a:r>
            <a:br>
              <a:rPr lang="zh-CN" altLang="en-US" kern="1200" dirty="0">
                <a:latin typeface="微软雅黑" panose="020B0503020204020204" charset="-122"/>
                <a:ea typeface="微软雅黑" panose="020B0503020204020204" charset="-122"/>
                <a:cs typeface="+mj-cs"/>
              </a:rPr>
            </a:br>
            <a:endParaRPr lang="zh-CN" altLang="en-US"/>
          </a:p>
        </p:txBody>
      </p:sp>
      <p:sp>
        <p:nvSpPr>
          <p:cNvPr id="3" name="内容占位符 2"/>
          <p:cNvSpPr>
            <a:spLocks noGrp="1"/>
          </p:cNvSpPr>
          <p:nvPr>
            <p:ph idx="1"/>
          </p:nvPr>
        </p:nvSpPr>
        <p:spPr/>
        <p:txBody>
          <a:bodyPr/>
          <a:p>
            <a:pPr algn="just"/>
            <a:r>
              <a:rPr lang="zh-CN" altLang="en-US" dirty="0">
                <a:latin typeface="微软雅黑 Light" pitchFamily="34" charset="-122"/>
                <a:ea typeface="微软雅黑 Light" pitchFamily="34" charset="-122"/>
                <a:sym typeface="+mn-ea"/>
              </a:rPr>
              <a:t>为加强和规范管理，工业和信息化部、税务总局通过发布</a:t>
            </a:r>
            <a:r>
              <a:rPr lang="en-US" altLang="zh-CN" b="1" dirty="0">
                <a:solidFill>
                  <a:schemeClr val="accent1"/>
                </a:solidFill>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减免车辆购置税的新能源汽车车型目录</a:t>
            </a:r>
            <a:r>
              <a:rPr lang="en-US" altLang="zh-CN" b="1" dirty="0">
                <a:solidFill>
                  <a:schemeClr val="accent1"/>
                </a:solidFill>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（以下简称</a:t>
            </a:r>
            <a:r>
              <a:rPr lang="en-US" altLang="zh-CN" b="1" dirty="0">
                <a:solidFill>
                  <a:schemeClr val="accent1"/>
                </a:solidFill>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目录</a:t>
            </a:r>
            <a:r>
              <a:rPr lang="en-US" altLang="zh-CN" b="1" dirty="0">
                <a:solidFill>
                  <a:schemeClr val="accent1"/>
                </a:solidFill>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实施管理。</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目录</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发布后，</a:t>
            </a:r>
            <a:r>
              <a:rPr lang="zh-CN" altLang="en-US" b="1" dirty="0">
                <a:solidFill>
                  <a:schemeClr val="accent1"/>
                </a:solidFill>
                <a:latin typeface="微软雅黑 Light" pitchFamily="34" charset="-122"/>
                <a:ea typeface="微软雅黑 Light" pitchFamily="34" charset="-122"/>
                <a:sym typeface="+mn-ea"/>
              </a:rPr>
              <a:t>购置列入</a:t>
            </a:r>
            <a:r>
              <a:rPr lang="en-US" altLang="zh-CN" b="1" dirty="0">
                <a:solidFill>
                  <a:schemeClr val="accent1"/>
                </a:solidFill>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目录</a:t>
            </a:r>
            <a:r>
              <a:rPr lang="en-US" altLang="zh-CN" b="1" dirty="0">
                <a:solidFill>
                  <a:schemeClr val="accent1"/>
                </a:solidFill>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的新能源汽车</a:t>
            </a:r>
            <a:r>
              <a:rPr lang="zh-CN" altLang="en-US" dirty="0">
                <a:latin typeface="微软雅黑 Light" pitchFamily="34" charset="-122"/>
                <a:ea typeface="微软雅黑 Light" pitchFamily="34" charset="-122"/>
                <a:sym typeface="+mn-ea"/>
              </a:rPr>
              <a:t>可按规定享受车辆购置税减免政策。</a:t>
            </a:r>
            <a:endParaRPr lang="zh-CN" altLang="en-US" dirty="0">
              <a:latin typeface="微软雅黑 Light" pitchFamily="34" charset="-122"/>
              <a:ea typeface="微软雅黑 Light" pitchFamily="34" charset="-122"/>
            </a:endParaRPr>
          </a:p>
          <a:p>
            <a:pPr algn="just"/>
            <a:r>
              <a:rPr lang="zh-CN" altLang="en-US" dirty="0">
                <a:latin typeface="微软雅黑 Light" pitchFamily="34" charset="-122"/>
                <a:ea typeface="微软雅黑 Light" pitchFamily="34" charset="-122"/>
                <a:sym typeface="+mn-ea"/>
              </a:rPr>
              <a:t>        </a:t>
            </a:r>
            <a:r>
              <a:rPr lang="zh-CN" altLang="en-US" b="1" dirty="0">
                <a:solidFill>
                  <a:schemeClr val="accent1"/>
                </a:solidFill>
                <a:latin typeface="微软雅黑 Light" pitchFamily="34" charset="-122"/>
                <a:ea typeface="微软雅黑 Light" pitchFamily="34" charset="-122"/>
                <a:sym typeface="+mn-ea"/>
              </a:rPr>
              <a:t>对已列入</a:t>
            </a:r>
            <a:r>
              <a:rPr lang="en-US" altLang="zh-CN" b="1" dirty="0">
                <a:solidFill>
                  <a:schemeClr val="accent1"/>
                </a:solidFill>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目录</a:t>
            </a:r>
            <a:r>
              <a:rPr lang="en-US" altLang="zh-CN" b="1" dirty="0">
                <a:solidFill>
                  <a:schemeClr val="accent1"/>
                </a:solidFill>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的新能源汽车，</a:t>
            </a:r>
            <a:r>
              <a:rPr lang="zh-CN" altLang="en-US" dirty="0">
                <a:latin typeface="微软雅黑 Light" pitchFamily="34" charset="-122"/>
                <a:ea typeface="微软雅黑 Light" pitchFamily="34" charset="-122"/>
                <a:sym typeface="+mn-ea"/>
              </a:rPr>
              <a:t>新能源汽车生产企业或进口新能源汽车经销商（以下简称汽车企业）在上传</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机动车整车出厂合格证</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或进口机动车</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车辆电子信息单</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（以下简称车辆电子信息）时，</a:t>
            </a:r>
            <a:r>
              <a:rPr lang="zh-CN" altLang="en-US" b="1" dirty="0">
                <a:solidFill>
                  <a:schemeClr val="accent1"/>
                </a:solidFill>
                <a:latin typeface="微软雅黑 Light" pitchFamily="34" charset="-122"/>
                <a:ea typeface="微软雅黑 Light" pitchFamily="34" charset="-122"/>
                <a:sym typeface="+mn-ea"/>
              </a:rPr>
              <a:t>在“是否符合减免车辆购置税条件”字段标注“是”（即减免税标识）</a:t>
            </a:r>
            <a:r>
              <a:rPr lang="zh-CN" altLang="en-US" dirty="0">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对已列入</a:t>
            </a:r>
            <a:r>
              <a:rPr lang="en-US" altLang="zh-CN" b="1" dirty="0">
                <a:solidFill>
                  <a:schemeClr val="accent1"/>
                </a:solidFill>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目录</a:t>
            </a:r>
            <a:r>
              <a:rPr lang="en-US" altLang="zh-CN" b="1" dirty="0">
                <a:solidFill>
                  <a:schemeClr val="accent1"/>
                </a:solidFill>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的“换电模式”新能源汽车，</a:t>
            </a:r>
            <a:r>
              <a:rPr lang="zh-CN" altLang="en-US" dirty="0">
                <a:latin typeface="微软雅黑 Light" pitchFamily="34" charset="-122"/>
                <a:ea typeface="微软雅黑 Light" pitchFamily="34" charset="-122"/>
                <a:sym typeface="+mn-ea"/>
              </a:rPr>
              <a:t>还应在</a:t>
            </a:r>
            <a:r>
              <a:rPr lang="zh-CN" altLang="en-US" b="1" dirty="0">
                <a:solidFill>
                  <a:schemeClr val="accent1"/>
                </a:solidFill>
                <a:latin typeface="微软雅黑 Light" pitchFamily="34" charset="-122"/>
                <a:ea typeface="微软雅黑 Light" pitchFamily="34" charset="-122"/>
                <a:sym typeface="+mn-ea"/>
              </a:rPr>
              <a:t>“是否为‘换电模式’新能源汽车”字段标注“是”（即换电模式标识）</a:t>
            </a:r>
            <a:r>
              <a:rPr lang="zh-CN" altLang="en-US" dirty="0">
                <a:latin typeface="微软雅黑 Light" pitchFamily="34" charset="-122"/>
                <a:ea typeface="微软雅黑 Light" pitchFamily="34" charset="-122"/>
                <a:sym typeface="+mn-ea"/>
              </a:rPr>
              <a:t>。工业和信息化部对汽车企业上传的车辆电子信息中的减免税标识和换电模式标识进行校验，并将通过校验的信息传送至税务总局。税务机关依据工业和信息化部校验后的减免税标识、换电模式标识和机动车销售统一发票（或有效凭证），办理车辆购置税减免税手续。</a:t>
            </a:r>
            <a:endParaRPr lang="zh-CN" altLang="en-US" dirty="0">
              <a:latin typeface="微软雅黑 Light" pitchFamily="34" charset="-122"/>
              <a:ea typeface="微软雅黑 Light" pitchFamily="34" charset="-122"/>
            </a:endParaRPr>
          </a:p>
          <a:p>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第三条：新能源汽车税收管理方式</a:t>
            </a:r>
            <a:br>
              <a:rPr lang="zh-CN" altLang="en-US" kern="1200" dirty="0">
                <a:latin typeface="微软雅黑" panose="020B0503020204020204" charset="-122"/>
                <a:ea typeface="微软雅黑" panose="020B0503020204020204" charset="-122"/>
                <a:cs typeface="+mj-cs"/>
              </a:rPr>
            </a:br>
            <a:endParaRPr lang="zh-CN" altLang="en-US"/>
          </a:p>
        </p:txBody>
      </p:sp>
      <p:sp>
        <p:nvSpPr>
          <p:cNvPr id="3" name="内容占位符 2"/>
          <p:cNvSpPr>
            <a:spLocks noGrp="1"/>
          </p:cNvSpPr>
          <p:nvPr>
            <p:ph idx="1"/>
          </p:nvPr>
        </p:nvSpPr>
        <p:spPr/>
        <p:txBody>
          <a:bodyPr/>
          <a:p>
            <a:r>
              <a:rPr lang="en-US" altLang="zh-CN"/>
              <a:t>      </a:t>
            </a:r>
            <a:endParaRPr lang="en-US" altLang="zh-CN"/>
          </a:p>
        </p:txBody>
      </p:sp>
      <p:grpSp>
        <p:nvGrpSpPr>
          <p:cNvPr id="47106" name="组合 3"/>
          <p:cNvGrpSpPr/>
          <p:nvPr/>
        </p:nvGrpSpPr>
        <p:grpSpPr>
          <a:xfrm>
            <a:off x="0" y="592138"/>
            <a:ext cx="12192000" cy="433387"/>
            <a:chOff x="0" y="807057"/>
            <a:chExt cx="12192000" cy="433056"/>
          </a:xfrm>
        </p:grpSpPr>
        <p:sp>
          <p:nvSpPr>
            <p:cNvPr id="33" name="任意多边形: 形状 11"/>
            <p:cNvSpPr/>
            <p:nvPr/>
          </p:nvSpPr>
          <p:spPr>
            <a:xfrm rot="2700000">
              <a:off x="10809037" y="80705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grpSp>
          <p:nvGrpSpPr>
            <p:cNvPr id="47108" name="组合 2"/>
            <p:cNvGrpSpPr/>
            <p:nvPr/>
          </p:nvGrpSpPr>
          <p:grpSpPr>
            <a:xfrm>
              <a:off x="0" y="807057"/>
              <a:ext cx="12192000" cy="433056"/>
              <a:chOff x="0" y="807057"/>
              <a:chExt cx="12192000" cy="433056"/>
            </a:xfrm>
          </p:grpSpPr>
          <p:cxnSp>
            <p:nvCxnSpPr>
              <p:cNvPr id="29" name="直接连接符 28"/>
              <p:cNvCxnSpPr/>
              <p:nvPr/>
            </p:nvCxnSpPr>
            <p:spPr>
              <a:xfrm>
                <a:off x="0" y="1023585"/>
                <a:ext cx="12192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2" name="任意多边形: 形状 10"/>
              <p:cNvSpPr/>
              <p:nvPr/>
            </p:nvSpPr>
            <p:spPr>
              <a:xfrm rot="2700000">
                <a:off x="10357215" y="80705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34" name="任意多边形: 形状 12"/>
              <p:cNvSpPr/>
              <p:nvPr/>
            </p:nvSpPr>
            <p:spPr>
              <a:xfrm rot="2700000">
                <a:off x="11260858" y="80705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grpSp>
      </p:grpSp>
      <p:sp>
        <p:nvSpPr>
          <p:cNvPr id="68" name="任意多边形: 形状 46"/>
          <p:cNvSpPr/>
          <p:nvPr/>
        </p:nvSpPr>
        <p:spPr>
          <a:xfrm>
            <a:off x="11630025" y="9544050"/>
            <a:ext cx="781050" cy="46038"/>
          </a:xfrm>
          <a:custGeom>
            <a:avLst/>
            <a:gdLst>
              <a:gd name="connsiteX0" fmla="*/ 0 w 210019"/>
              <a:gd name="connsiteY0" fmla="*/ 1884112 h 1884112"/>
              <a:gd name="connsiteX1" fmla="*/ 105009 w 210019"/>
              <a:gd name="connsiteY1" fmla="*/ 1884112 h 1884112"/>
              <a:gd name="connsiteX2" fmla="*/ 105009 w 210019"/>
              <a:gd name="connsiteY2" fmla="*/ 0 h 1884112"/>
              <a:gd name="connsiteX3" fmla="*/ 210019 w 210019"/>
              <a:gd name="connsiteY3" fmla="*/ 0 h 1884112"/>
            </a:gdLst>
            <a:ahLst/>
            <a:cxnLst>
              <a:cxn ang="0">
                <a:pos x="connsiteX0" y="connsiteY0"/>
              </a:cxn>
              <a:cxn ang="0">
                <a:pos x="connsiteX1" y="connsiteY1"/>
              </a:cxn>
              <a:cxn ang="0">
                <a:pos x="connsiteX2" y="connsiteY2"/>
              </a:cxn>
              <a:cxn ang="0">
                <a:pos x="connsiteX3" y="connsiteY3"/>
              </a:cxn>
            </a:cxnLst>
            <a:rect l="l" t="t" r="r" b="b"/>
            <a:pathLst>
              <a:path w="210019" h="1884112">
                <a:moveTo>
                  <a:pt x="0" y="1884112"/>
                </a:moveTo>
                <a:lnTo>
                  <a:pt x="105009" y="1884112"/>
                </a:lnTo>
                <a:lnTo>
                  <a:pt x="105009" y="0"/>
                </a:lnTo>
                <a:lnTo>
                  <a:pt x="210019" y="0"/>
                </a:lnTo>
              </a:path>
            </a:pathLst>
          </a:custGeom>
          <a:noFill/>
          <a:ln>
            <a:solidFill>
              <a:schemeClr val="tx1">
                <a:lumMod val="50000"/>
                <a:lumOff val="50000"/>
              </a:schemeClr>
            </a:solidFill>
          </a:ln>
        </p:spPr>
        <p:style>
          <a:lnRef idx="2">
            <a:schemeClr val="accent6">
              <a:tint val="80000"/>
              <a:hueOff val="0"/>
              <a:satOff val="0"/>
              <a:lumOff val="0"/>
              <a:alphaOff val="0"/>
            </a:schemeClr>
          </a:lnRef>
          <a:fillRef idx="0">
            <a:scrgbClr r="0" g="0" b="0"/>
          </a:fillRef>
          <a:effectRef idx="0">
            <a:schemeClr val="accent6">
              <a:tint val="80000"/>
              <a:hueOff val="0"/>
              <a:satOff val="0"/>
              <a:lumOff val="0"/>
              <a:alphaOff val="0"/>
            </a:schemeClr>
          </a:effectRef>
          <a:fontRef idx="minor">
            <a:schemeClr val="tx1">
              <a:hueOff val="0"/>
              <a:satOff val="0"/>
              <a:lumOff val="0"/>
              <a:alphaOff val="0"/>
            </a:schemeClr>
          </a:fontRef>
        </p:style>
        <p:txBody>
          <a:bodyPr spcFirstLastPara="0" vert="horz" wrap="square" lIns="70315" tIns="894662" rIns="70315" bIns="894661" numCol="1" spcCol="1270" anchor="ctr" anchorCtr="0">
            <a:noAutofit/>
          </a:bodyPr>
          <a:lstStyle/>
          <a:p>
            <a:pPr marL="0" lvl="0" indent="0" algn="ctr" defTabSz="800100" fontAlgn="auto">
              <a:lnSpc>
                <a:spcPct val="90000"/>
              </a:lnSpc>
              <a:spcBef>
                <a:spcPct val="0"/>
              </a:spcBef>
              <a:spcAft>
                <a:spcPct val="35000"/>
              </a:spcAft>
              <a:buNone/>
            </a:pPr>
            <a:endParaRPr lang="id-ID" sz="1600" strike="noStrike" kern="1200" noProof="1">
              <a:solidFill>
                <a:schemeClr val="bg1"/>
              </a:solidFill>
              <a:latin typeface="微软雅黑" panose="020B0503020204020204" charset="-122"/>
              <a:ea typeface="微软雅黑" panose="020B0503020204020204" charset="-122"/>
            </a:endParaRPr>
          </a:p>
        </p:txBody>
      </p:sp>
      <p:sp>
        <p:nvSpPr>
          <p:cNvPr id="61" name="标题1"/>
          <p:cNvSpPr>
            <a:spLocks noChangeArrowheads="1"/>
          </p:cNvSpPr>
          <p:nvPr/>
        </p:nvSpPr>
        <p:spPr bwMode="gray">
          <a:xfrm>
            <a:off x="3731260" y="946785"/>
            <a:ext cx="6901815" cy="1062355"/>
          </a:xfrm>
          <a:prstGeom prst="roundRect">
            <a:avLst>
              <a:gd name="adj" fmla="val 11921"/>
            </a:avLst>
          </a:prstGeom>
          <a:solidFill>
            <a:schemeClr val="accent1"/>
          </a:solidFill>
          <a:ln w="25400" cap="flat" cmpd="sng" algn="ctr">
            <a:noFill/>
            <a:prstDash val="solid"/>
          </a:ln>
          <a:effectLst/>
          <a:scene3d>
            <a:camera prst="orthographicFront">
              <a:rot lat="0" lon="0" rev="0"/>
            </a:camera>
            <a:lightRig rig="contrasting" dir="t">
              <a:rot lat="0" lon="0" rev="7800000"/>
            </a:lightRig>
          </a:scene3d>
          <a:sp3d/>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fontAlgn="base">
              <a:lnSpc>
                <a:spcPct val="120000"/>
              </a:lnSpc>
              <a:spcBef>
                <a:spcPct val="0"/>
              </a:spcBef>
              <a:spcAft>
                <a:spcPct val="0"/>
              </a:spcAft>
              <a:defRPr/>
            </a:pPr>
            <a:r>
              <a:rPr lang="zh-CN" altLang="en-US" sz="2000" b="1" strike="noStrike" noProof="1" dirty="0" smtClean="0">
                <a:solidFill>
                  <a:sysClr val="window" lastClr="FFFFFF">
                    <a:lumMod val="95000"/>
                  </a:sysClr>
                </a:solidFill>
                <a:latin typeface="微软雅黑" panose="020B0503020204020204" charset="-122"/>
                <a:ea typeface="微软雅黑" panose="020B0503020204020204" charset="-122"/>
                <a:cs typeface="+mn-cs"/>
              </a:rPr>
              <a:t>       </a:t>
            </a:r>
            <a:r>
              <a:rPr lang="en-US" altLang="zh-CN" sz="2000" b="1" strike="noStrike" noProof="1" dirty="0" smtClean="0">
                <a:solidFill>
                  <a:sysClr val="window" lastClr="FFFFFF">
                    <a:lumMod val="95000"/>
                  </a:sysClr>
                </a:solidFill>
                <a:latin typeface="微软雅黑" panose="020B0503020204020204" charset="-122"/>
                <a:ea typeface="微软雅黑" panose="020B0503020204020204" charset="-122"/>
                <a:cs typeface="+mn-cs"/>
              </a:rPr>
              <a:t>《</a:t>
            </a:r>
            <a:r>
              <a:rPr lang="zh-CN" altLang="en-US" sz="2000" b="1" strike="noStrike" noProof="1" dirty="0" smtClean="0">
                <a:solidFill>
                  <a:sysClr val="window" lastClr="FFFFFF">
                    <a:lumMod val="95000"/>
                  </a:sysClr>
                </a:solidFill>
                <a:latin typeface="微软雅黑" panose="020B0503020204020204" charset="-122"/>
                <a:ea typeface="微软雅黑" panose="020B0503020204020204" charset="-122"/>
                <a:cs typeface="+mn-cs"/>
              </a:rPr>
              <a:t>公告</a:t>
            </a:r>
            <a:r>
              <a:rPr lang="en-US" altLang="zh-CN" sz="2000" b="1" strike="noStrike" noProof="1" dirty="0" smtClean="0">
                <a:solidFill>
                  <a:sysClr val="window" lastClr="FFFFFF">
                    <a:lumMod val="95000"/>
                  </a:sysClr>
                </a:solidFill>
                <a:latin typeface="微软雅黑" panose="020B0503020204020204" charset="-122"/>
                <a:ea typeface="微软雅黑" panose="020B0503020204020204" charset="-122"/>
                <a:cs typeface="+mn-cs"/>
              </a:rPr>
              <a:t>》</a:t>
            </a:r>
            <a:r>
              <a:rPr lang="zh-CN" altLang="en-US" sz="2000" b="1" strike="noStrike" noProof="1" dirty="0">
                <a:solidFill>
                  <a:sysClr val="window" lastClr="FFFFFF">
                    <a:lumMod val="95000"/>
                  </a:sysClr>
                </a:solidFill>
                <a:latin typeface="微软雅黑" panose="020B0503020204020204" charset="-122"/>
                <a:ea typeface="微软雅黑" panose="020B0503020204020204" charset="-122"/>
                <a:cs typeface="+mn-cs"/>
              </a:rPr>
              <a:t>规定</a:t>
            </a:r>
            <a:r>
              <a:rPr lang="zh-CN" altLang="en-US" sz="2000" b="1" strike="noStrike" noProof="1" dirty="0" smtClean="0">
                <a:solidFill>
                  <a:sysClr val="window" lastClr="FFFFFF">
                    <a:lumMod val="95000"/>
                  </a:sysClr>
                </a:solidFill>
                <a:latin typeface="微软雅黑" panose="020B0503020204020204" charset="-122"/>
                <a:ea typeface="微软雅黑" panose="020B0503020204020204" charset="-122"/>
                <a:cs typeface="+mn-cs"/>
              </a:rPr>
              <a:t>允许</a:t>
            </a:r>
            <a:r>
              <a:rPr lang="zh-CN" altLang="en-US" sz="2000" b="1" strike="noStrike" noProof="1" dirty="0">
                <a:solidFill>
                  <a:srgbClr val="FF0000"/>
                </a:solidFill>
                <a:latin typeface="微软雅黑" panose="020B0503020204020204" charset="-122"/>
                <a:ea typeface="微软雅黑" panose="020B0503020204020204" charset="-122"/>
                <a:cs typeface="+mn-cs"/>
              </a:rPr>
              <a:t>符合条件的“换电模式”新能源汽车以不含动力电池的无动力车身</a:t>
            </a:r>
            <a:r>
              <a:rPr lang="zh-CN" altLang="en-US" sz="2000" b="1" strike="noStrike" noProof="1" dirty="0">
                <a:solidFill>
                  <a:sysClr val="window" lastClr="FFFFFF">
                    <a:lumMod val="95000"/>
                  </a:sysClr>
                </a:solidFill>
                <a:latin typeface="微软雅黑" panose="020B0503020204020204" charset="-122"/>
                <a:ea typeface="微软雅黑" panose="020B0503020204020204" charset="-122"/>
                <a:cs typeface="+mn-cs"/>
              </a:rPr>
              <a:t>作为车购税征税对象。</a:t>
            </a:r>
            <a:endParaRPr lang="zh-CN" altLang="zh-CN" sz="2000" b="1" strike="noStrike" noProof="1" dirty="0">
              <a:solidFill>
                <a:sysClr val="window" lastClr="FFFFFF">
                  <a:lumMod val="95000"/>
                </a:sysClr>
              </a:solidFill>
              <a:latin typeface="微软雅黑" panose="020B0503020204020204" charset="-122"/>
              <a:ea typeface="微软雅黑" panose="020B0503020204020204" charset="-122"/>
            </a:endParaRPr>
          </a:p>
        </p:txBody>
      </p:sp>
      <p:sp>
        <p:nvSpPr>
          <p:cNvPr id="63" name="标题2"/>
          <p:cNvSpPr>
            <a:spLocks noChangeArrowheads="1"/>
          </p:cNvSpPr>
          <p:nvPr/>
        </p:nvSpPr>
        <p:spPr bwMode="gray">
          <a:xfrm>
            <a:off x="3718560" y="2235200"/>
            <a:ext cx="6889115" cy="967740"/>
          </a:xfrm>
          <a:prstGeom prst="roundRect">
            <a:avLst>
              <a:gd name="adj" fmla="val 11921"/>
            </a:avLst>
          </a:prstGeom>
          <a:solidFill>
            <a:schemeClr val="accent1"/>
          </a:solidFill>
          <a:ln w="25400" cap="flat" cmpd="sng" algn="ctr">
            <a:noFill/>
            <a:prstDash val="solid"/>
          </a:ln>
          <a:effectLst/>
          <a:scene3d>
            <a:camera prst="orthographicFront">
              <a:rot lat="0" lon="0" rev="0"/>
            </a:camera>
            <a:lightRig rig="contrasting" dir="t">
              <a:rot lat="0" lon="0" rev="7800000"/>
            </a:lightRig>
          </a:scene3d>
          <a:sp3d/>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fontAlgn="base">
              <a:lnSpc>
                <a:spcPct val="120000"/>
              </a:lnSpc>
              <a:spcBef>
                <a:spcPct val="0"/>
              </a:spcBef>
              <a:spcAft>
                <a:spcPct val="0"/>
              </a:spcAft>
              <a:defRPr/>
            </a:pPr>
            <a:r>
              <a:rPr lang="zh-CN" altLang="en-US" sz="2000" b="1" strike="noStrike" noProof="1" dirty="0" smtClean="0">
                <a:solidFill>
                  <a:sysClr val="window" lastClr="FFFFFF">
                    <a:lumMod val="95000"/>
                  </a:sysClr>
                </a:solidFill>
                <a:latin typeface="微软雅黑" panose="020B0503020204020204" charset="-122"/>
                <a:ea typeface="微软雅黑" panose="020B0503020204020204" charset="-122"/>
                <a:cs typeface="+mn-cs"/>
              </a:rPr>
              <a:t>       为</a:t>
            </a:r>
            <a:r>
              <a:rPr lang="zh-CN" altLang="en-US" sz="2000" b="1" strike="noStrike" noProof="1" dirty="0">
                <a:solidFill>
                  <a:sysClr val="window" lastClr="FFFFFF">
                    <a:lumMod val="95000"/>
                  </a:sysClr>
                </a:solidFill>
                <a:latin typeface="微软雅黑" panose="020B0503020204020204" charset="-122"/>
                <a:ea typeface="微软雅黑" panose="020B0503020204020204" charset="-122"/>
                <a:cs typeface="+mn-cs"/>
              </a:rPr>
              <a:t>准确区分无动力车身车购税计税价格，</a:t>
            </a:r>
            <a:r>
              <a:rPr lang="en-US" altLang="zh-CN" sz="2000" b="1" strike="noStrike" noProof="1" dirty="0">
                <a:solidFill>
                  <a:sysClr val="window" lastClr="FFFFFF">
                    <a:lumMod val="95000"/>
                  </a:sysClr>
                </a:solidFill>
                <a:latin typeface="微软雅黑" panose="020B0503020204020204" charset="-122"/>
                <a:ea typeface="微软雅黑" panose="020B0503020204020204" charset="-122"/>
                <a:cs typeface="+mn-cs"/>
              </a:rPr>
              <a:t>《</a:t>
            </a:r>
            <a:r>
              <a:rPr lang="zh-CN" altLang="en-US" sz="2000" b="1" strike="noStrike" noProof="1" dirty="0">
                <a:solidFill>
                  <a:sysClr val="window" lastClr="FFFFFF">
                    <a:lumMod val="95000"/>
                  </a:sysClr>
                </a:solidFill>
                <a:latin typeface="微软雅黑" panose="020B0503020204020204" charset="-122"/>
                <a:ea typeface="微软雅黑" panose="020B0503020204020204" charset="-122"/>
                <a:cs typeface="+mn-cs"/>
              </a:rPr>
              <a:t>公告</a:t>
            </a:r>
            <a:r>
              <a:rPr lang="en-US" altLang="zh-CN" sz="2000" b="1" strike="noStrike" noProof="1" dirty="0">
                <a:solidFill>
                  <a:sysClr val="window" lastClr="FFFFFF">
                    <a:lumMod val="95000"/>
                  </a:sysClr>
                </a:solidFill>
                <a:latin typeface="微软雅黑" panose="020B0503020204020204" charset="-122"/>
                <a:ea typeface="微软雅黑" panose="020B0503020204020204" charset="-122"/>
                <a:cs typeface="+mn-cs"/>
              </a:rPr>
              <a:t>》</a:t>
            </a:r>
            <a:r>
              <a:rPr lang="zh-CN" altLang="en-US" sz="2000" b="1" strike="noStrike" noProof="1" dirty="0">
                <a:solidFill>
                  <a:sysClr val="window" lastClr="FFFFFF">
                    <a:lumMod val="95000"/>
                  </a:sysClr>
                </a:solidFill>
                <a:latin typeface="微软雅黑" panose="020B0503020204020204" charset="-122"/>
                <a:ea typeface="微软雅黑" panose="020B0503020204020204" charset="-122"/>
                <a:cs typeface="+mn-cs"/>
              </a:rPr>
              <a:t>要求</a:t>
            </a:r>
            <a:r>
              <a:rPr lang="zh-CN" altLang="en-US" sz="2000" b="1" strike="noStrike" noProof="1" dirty="0">
                <a:solidFill>
                  <a:srgbClr val="FF0000"/>
                </a:solidFill>
                <a:latin typeface="微软雅黑" panose="020B0503020204020204" charset="-122"/>
                <a:ea typeface="微软雅黑" panose="020B0503020204020204" charset="-122"/>
                <a:cs typeface="+mn-cs"/>
              </a:rPr>
              <a:t>车企分别核算</a:t>
            </a:r>
            <a:r>
              <a:rPr lang="zh-CN" altLang="en-US" sz="2000" b="1" strike="noStrike" noProof="1" dirty="0">
                <a:solidFill>
                  <a:srgbClr val="FF0000"/>
                </a:solidFill>
                <a:latin typeface="微软雅黑" panose="020B0503020204020204" charset="-122"/>
                <a:ea typeface="微软雅黑" panose="020B0503020204020204" charset="-122"/>
                <a:cs typeface="+mn-cs"/>
                <a:sym typeface="+mn-ea"/>
              </a:rPr>
              <a:t>无动力车身</a:t>
            </a:r>
            <a:r>
              <a:rPr lang="zh-CN" altLang="en-US" sz="2000" b="1" strike="noStrike" noProof="1" dirty="0">
                <a:solidFill>
                  <a:srgbClr val="FF0000"/>
                </a:solidFill>
                <a:latin typeface="微软雅黑" panose="020B0503020204020204" charset="-122"/>
                <a:ea typeface="微软雅黑" panose="020B0503020204020204" charset="-122"/>
                <a:cs typeface="+mn-cs"/>
              </a:rPr>
              <a:t>销售额并与动力电池分别开具</a:t>
            </a:r>
            <a:r>
              <a:rPr lang="zh-CN" altLang="en-US" sz="2000" b="1" strike="noStrike" noProof="1" dirty="0" smtClean="0">
                <a:solidFill>
                  <a:srgbClr val="FF0000"/>
                </a:solidFill>
                <a:latin typeface="微软雅黑" panose="020B0503020204020204" charset="-122"/>
                <a:ea typeface="微软雅黑" panose="020B0503020204020204" charset="-122"/>
                <a:cs typeface="+mn-cs"/>
              </a:rPr>
              <a:t>发票</a:t>
            </a:r>
            <a:r>
              <a:rPr lang="zh-CN" altLang="en-US" sz="2000" b="1" strike="noStrike" noProof="1" dirty="0" smtClean="0">
                <a:solidFill>
                  <a:sysClr val="window" lastClr="FFFFFF">
                    <a:lumMod val="95000"/>
                  </a:sysClr>
                </a:solidFill>
                <a:latin typeface="微软雅黑" panose="020B0503020204020204" charset="-122"/>
                <a:ea typeface="微软雅黑" panose="020B0503020204020204" charset="-122"/>
                <a:cs typeface="+mn-cs"/>
              </a:rPr>
              <a:t>。</a:t>
            </a:r>
            <a:endParaRPr lang="zh-CN" altLang="zh-CN" sz="2000" b="1" strike="noStrike" noProof="1" dirty="0">
              <a:solidFill>
                <a:sysClr val="window" lastClr="FFFFFF">
                  <a:lumMod val="95000"/>
                </a:sysClr>
              </a:solidFill>
              <a:latin typeface="微软雅黑" panose="020B0503020204020204" charset="-122"/>
              <a:ea typeface="微软雅黑" panose="020B0503020204020204" charset="-122"/>
            </a:endParaRPr>
          </a:p>
        </p:txBody>
      </p:sp>
      <p:sp>
        <p:nvSpPr>
          <p:cNvPr id="65" name="标题3"/>
          <p:cNvSpPr>
            <a:spLocks noChangeArrowheads="1"/>
          </p:cNvSpPr>
          <p:nvPr/>
        </p:nvSpPr>
        <p:spPr bwMode="gray">
          <a:xfrm>
            <a:off x="3724910" y="3429000"/>
            <a:ext cx="6908165" cy="1377315"/>
          </a:xfrm>
          <a:prstGeom prst="roundRect">
            <a:avLst>
              <a:gd name="adj" fmla="val 11921"/>
            </a:avLst>
          </a:prstGeom>
          <a:solidFill>
            <a:schemeClr val="accent1"/>
          </a:solidFill>
          <a:ln w="25400" cap="flat" cmpd="sng" algn="ctr">
            <a:noFill/>
            <a:prstDash val="solid"/>
          </a:ln>
          <a:effectLst/>
          <a:scene3d>
            <a:camera prst="orthographicFront">
              <a:rot lat="0" lon="0" rev="0"/>
            </a:camera>
            <a:lightRig rig="contrasting" dir="t">
              <a:rot lat="0" lon="0" rev="7800000"/>
            </a:lightRig>
          </a:scene3d>
          <a:sp3d/>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fontAlgn="base">
              <a:lnSpc>
                <a:spcPct val="120000"/>
              </a:lnSpc>
              <a:spcBef>
                <a:spcPct val="0"/>
              </a:spcBef>
              <a:spcAft>
                <a:spcPct val="0"/>
              </a:spcAft>
              <a:defRPr/>
            </a:pPr>
            <a:r>
              <a:rPr lang="zh-CN" altLang="en-US" sz="2000" b="1" strike="noStrike" noProof="1" dirty="0" smtClean="0">
                <a:solidFill>
                  <a:sysClr val="window" lastClr="FFFFFF">
                    <a:lumMod val="95000"/>
                  </a:sysClr>
                </a:solidFill>
                <a:latin typeface="微软雅黑" panose="020B0503020204020204" charset="-122"/>
                <a:ea typeface="微软雅黑" panose="020B0503020204020204" charset="-122"/>
                <a:cs typeface="+mn-cs"/>
              </a:rPr>
              <a:t>      “换电模式”</a:t>
            </a:r>
            <a:r>
              <a:rPr lang="zh-CN" altLang="en-US" sz="2000" b="1" strike="noStrike" noProof="1" dirty="0">
                <a:solidFill>
                  <a:sysClr val="window" lastClr="FFFFFF">
                    <a:lumMod val="95000"/>
                  </a:sysClr>
                </a:solidFill>
                <a:latin typeface="微软雅黑" panose="020B0503020204020204" charset="-122"/>
                <a:ea typeface="微软雅黑" panose="020B0503020204020204" charset="-122"/>
                <a:cs typeface="+mn-cs"/>
              </a:rPr>
              <a:t>新能源汽车有严格的</a:t>
            </a:r>
            <a:r>
              <a:rPr lang="zh-CN" altLang="en-US" sz="2000" b="1" strike="noStrike" noProof="1" dirty="0">
                <a:solidFill>
                  <a:srgbClr val="FF0000"/>
                </a:solidFill>
                <a:latin typeface="微软雅黑" panose="020B0503020204020204" charset="-122"/>
                <a:ea typeface="微软雅黑" panose="020B0503020204020204" charset="-122"/>
                <a:cs typeface="+mn-cs"/>
              </a:rPr>
              <a:t>限定条件</a:t>
            </a:r>
            <a:r>
              <a:rPr lang="zh-CN" altLang="en-US" sz="2000" b="1" strike="noStrike" noProof="1" dirty="0">
                <a:solidFill>
                  <a:sysClr val="window" lastClr="FFFFFF">
                    <a:lumMod val="95000"/>
                  </a:sysClr>
                </a:solidFill>
                <a:latin typeface="微软雅黑" panose="020B0503020204020204" charset="-122"/>
                <a:ea typeface="微软雅黑" panose="020B0503020204020204" charset="-122"/>
                <a:cs typeface="+mn-cs"/>
              </a:rPr>
              <a:t>，应当满足</a:t>
            </a:r>
            <a:endParaRPr lang="zh-CN" altLang="en-US" sz="2000" b="1" strike="noStrike" noProof="1" dirty="0">
              <a:solidFill>
                <a:sysClr val="window" lastClr="FFFFFF">
                  <a:lumMod val="95000"/>
                </a:sysClr>
              </a:solidFill>
              <a:latin typeface="微软雅黑" panose="020B0503020204020204" charset="-122"/>
              <a:ea typeface="微软雅黑" panose="020B0503020204020204" charset="-122"/>
              <a:cs typeface="+mn-cs"/>
            </a:endParaRPr>
          </a:p>
          <a:p>
            <a:pPr defTabSz="913765" fontAlgn="base">
              <a:lnSpc>
                <a:spcPct val="120000"/>
              </a:lnSpc>
              <a:spcBef>
                <a:spcPct val="0"/>
              </a:spcBef>
              <a:spcAft>
                <a:spcPct val="0"/>
              </a:spcAft>
              <a:defRPr/>
            </a:pPr>
            <a:r>
              <a:rPr lang="zh-CN" altLang="en-US" sz="2000" b="1" strike="noStrike" noProof="1" dirty="0">
                <a:solidFill>
                  <a:sysClr val="window" lastClr="FFFFFF">
                    <a:lumMod val="95000"/>
                  </a:sysClr>
                </a:solidFill>
                <a:latin typeface="微软雅黑" panose="020B0503020204020204" charset="-122"/>
                <a:ea typeface="微软雅黑" panose="020B0503020204020204" charset="-122"/>
                <a:cs typeface="+mn-cs"/>
              </a:rPr>
              <a:t>换电相关技术标准和要求，且生产企业能够或委托第三方为用户提供换电服务。</a:t>
            </a:r>
            <a:endParaRPr lang="zh-CN" altLang="zh-CN" sz="2000" b="1" strike="noStrike" noProof="1" dirty="0">
              <a:solidFill>
                <a:sysClr val="window" lastClr="FFFFFF">
                  <a:lumMod val="95000"/>
                </a:sysClr>
              </a:solidFill>
              <a:latin typeface="微软雅黑" panose="020B0503020204020204" charset="-122"/>
              <a:ea typeface="微软雅黑" panose="020B0503020204020204" charset="-122"/>
            </a:endParaRPr>
          </a:p>
        </p:txBody>
      </p:sp>
      <p:grpSp>
        <p:nvGrpSpPr>
          <p:cNvPr id="67" name="组合 66"/>
          <p:cNvGrpSpPr/>
          <p:nvPr/>
        </p:nvGrpSpPr>
        <p:grpSpPr>
          <a:xfrm>
            <a:off x="1231900" y="2736850"/>
            <a:ext cx="1851025" cy="1851025"/>
            <a:chOff x="1404648" y="1941684"/>
            <a:chExt cx="1851125" cy="1851125"/>
          </a:xfrm>
        </p:grpSpPr>
        <p:grpSp>
          <p:nvGrpSpPr>
            <p:cNvPr id="47123" name="组合 68"/>
            <p:cNvGrpSpPr/>
            <p:nvPr/>
          </p:nvGrpSpPr>
          <p:grpSpPr>
            <a:xfrm>
              <a:off x="1404648" y="1941684"/>
              <a:ext cx="1851125" cy="1851125"/>
              <a:chOff x="1414589" y="2078067"/>
              <a:chExt cx="1364344" cy="1364344"/>
            </a:xfrm>
          </p:grpSpPr>
          <p:sp>
            <p:nvSpPr>
              <p:cNvPr id="71" name="弧形 70"/>
              <p:cNvSpPr/>
              <p:nvPr/>
            </p:nvSpPr>
            <p:spPr>
              <a:xfrm>
                <a:off x="1414589" y="2078067"/>
                <a:ext cx="1364344" cy="1364344"/>
              </a:xfrm>
              <a:prstGeom prst="arc">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fontAlgn="auto"/>
                <a:endParaRPr lang="zh-CN" altLang="en-US" strike="noStrike" noProof="1"/>
              </a:p>
            </p:txBody>
          </p:sp>
          <p:sp>
            <p:nvSpPr>
              <p:cNvPr id="72" name="椭圆 71"/>
              <p:cNvSpPr/>
              <p:nvPr/>
            </p:nvSpPr>
            <p:spPr>
              <a:xfrm>
                <a:off x="1584421" y="2247900"/>
                <a:ext cx="1024680" cy="102467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dirty="0"/>
              </a:p>
            </p:txBody>
          </p:sp>
          <p:sp>
            <p:nvSpPr>
              <p:cNvPr id="73" name="弧形 72"/>
              <p:cNvSpPr/>
              <p:nvPr/>
            </p:nvSpPr>
            <p:spPr>
              <a:xfrm flipH="1" flipV="1">
                <a:off x="1414589" y="2078067"/>
                <a:ext cx="1364344" cy="1364344"/>
              </a:xfrm>
              <a:prstGeom prst="arc">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fontAlgn="auto"/>
                <a:endParaRPr lang="zh-CN" altLang="en-US" strike="noStrike" noProof="1"/>
              </a:p>
            </p:txBody>
          </p:sp>
          <p:sp>
            <p:nvSpPr>
              <p:cNvPr id="74" name="弧形 73"/>
              <p:cNvSpPr/>
              <p:nvPr/>
            </p:nvSpPr>
            <p:spPr>
              <a:xfrm>
                <a:off x="1414589" y="2078067"/>
                <a:ext cx="1364344" cy="1364344"/>
              </a:xfrm>
              <a:prstGeom prst="arc">
                <a:avLst>
                  <a:gd name="adj1" fmla="val 12786680"/>
                  <a:gd name="adj2" fmla="val 0"/>
                </a:avLst>
              </a:prstGeom>
              <a:ln w="3175"/>
            </p:spPr>
            <p:style>
              <a:lnRef idx="1">
                <a:schemeClr val="accent1"/>
              </a:lnRef>
              <a:fillRef idx="0">
                <a:schemeClr val="accent1"/>
              </a:fillRef>
              <a:effectRef idx="0">
                <a:schemeClr val="accent1"/>
              </a:effectRef>
              <a:fontRef idx="minor">
                <a:schemeClr val="tx1"/>
              </a:fontRef>
            </p:style>
            <p:txBody>
              <a:bodyPr rtlCol="0" anchor="ctr"/>
              <a:lstStyle/>
              <a:p>
                <a:pPr algn="ctr" fontAlgn="auto"/>
                <a:endParaRPr lang="zh-CN" altLang="en-US" strike="noStrike" noProof="1"/>
              </a:p>
            </p:txBody>
          </p:sp>
          <p:sp>
            <p:nvSpPr>
              <p:cNvPr id="75" name="弧形 74"/>
              <p:cNvSpPr/>
              <p:nvPr/>
            </p:nvSpPr>
            <p:spPr>
              <a:xfrm flipH="1" flipV="1">
                <a:off x="1414589" y="2078067"/>
                <a:ext cx="1364344" cy="1364344"/>
              </a:xfrm>
              <a:prstGeom prst="arc">
                <a:avLst>
                  <a:gd name="adj1" fmla="val 12786680"/>
                  <a:gd name="adj2" fmla="val 0"/>
                </a:avLst>
              </a:prstGeom>
              <a:ln w="3175"/>
            </p:spPr>
            <p:style>
              <a:lnRef idx="1">
                <a:schemeClr val="accent1"/>
              </a:lnRef>
              <a:fillRef idx="0">
                <a:schemeClr val="accent1"/>
              </a:fillRef>
              <a:effectRef idx="0">
                <a:schemeClr val="accent1"/>
              </a:effectRef>
              <a:fontRef idx="minor">
                <a:schemeClr val="tx1"/>
              </a:fontRef>
            </p:style>
            <p:txBody>
              <a:bodyPr rtlCol="0" anchor="ctr"/>
              <a:lstStyle/>
              <a:p>
                <a:pPr algn="ctr" fontAlgn="auto"/>
                <a:endParaRPr lang="zh-CN" altLang="en-US" strike="noStrike" noProof="1"/>
              </a:p>
            </p:txBody>
          </p:sp>
        </p:grpSp>
        <p:sp>
          <p:nvSpPr>
            <p:cNvPr id="47129" name="文本框 69"/>
            <p:cNvSpPr txBox="1"/>
            <p:nvPr/>
          </p:nvSpPr>
          <p:spPr>
            <a:xfrm>
              <a:off x="1776212" y="2736066"/>
              <a:ext cx="1107997" cy="369332"/>
            </a:xfrm>
            <a:prstGeom prst="rect">
              <a:avLst/>
            </a:prstGeom>
            <a:noFill/>
            <a:ln w="9525">
              <a:noFill/>
            </a:ln>
          </p:spPr>
          <p:txBody>
            <a:bodyPr wrap="none" anchor="t" anchorCtr="0">
              <a:spAutoFit/>
            </a:bodyPr>
            <a:p>
              <a:pPr algn="ctr"/>
              <a:r>
                <a:rPr lang="zh-CN" altLang="en-US" b="1" dirty="0">
                  <a:solidFill>
                    <a:schemeClr val="bg1"/>
                  </a:solidFill>
                  <a:latin typeface="微软雅黑" panose="020B0503020204020204" charset="-122"/>
                  <a:ea typeface="微软雅黑" panose="020B0503020204020204" charset="-122"/>
                </a:rPr>
                <a:t>理解重点</a:t>
              </a:r>
              <a:endParaRPr lang="zh-CN" altLang="en-US" b="1" dirty="0">
                <a:solidFill>
                  <a:schemeClr val="bg1"/>
                </a:solidFill>
                <a:latin typeface="微软雅黑" panose="020B0503020204020204" charset="-122"/>
                <a:ea typeface="微软雅黑" panose="020B0503020204020204" charset="-122"/>
              </a:endParaRPr>
            </a:p>
          </p:txBody>
        </p:sp>
      </p:grpSp>
      <p:sp>
        <p:nvSpPr>
          <p:cNvPr id="63489" name="标题 1"/>
          <p:cNvSpPr>
            <a:spLocks noGrp="1"/>
          </p:cNvSpPr>
          <p:nvPr>
            <p:custDataLst>
              <p:tags r:id="rId1"/>
            </p:custDataLst>
          </p:nvPr>
        </p:nvSpPr>
        <p:spPr>
          <a:xfrm>
            <a:off x="1042670" y="278765"/>
            <a:ext cx="9858375" cy="530225"/>
          </a:xfrm>
          <a:prstGeom prst="rect">
            <a:avLst/>
          </a:prstGeom>
          <a:noFill/>
          <a:ln w="9525">
            <a:noFill/>
          </a:ln>
        </p:spPr>
        <p:txBody>
          <a:bodyPr vert="horz" lIns="91440" tIns="45720" rIns="91440" bIns="45720" anchor="ctr" anchorCtr="0">
            <a:normAutofit/>
          </a:bodyPr>
          <a:lstStyle>
            <a:lvl1pPr algn="l" defTabSz="914400" rtl="0" eaLnBrk="1" latinLnBrk="0" hangingPunct="1">
              <a:lnSpc>
                <a:spcPct val="90000"/>
              </a:lnSpc>
              <a:spcBef>
                <a:spcPct val="0"/>
              </a:spcBef>
              <a:buNone/>
              <a:defRPr sz="3200" b="1" kern="1200">
                <a:solidFill>
                  <a:schemeClr val="tx2"/>
                </a:solidFill>
                <a:latin typeface="+mj-lt"/>
                <a:ea typeface="+mj-ea"/>
                <a:cs typeface="+mj-cs"/>
              </a:defRPr>
            </a:lvl1pPr>
          </a:lstStyle>
          <a:p>
            <a:pPr defTabSz="914400">
              <a:buNone/>
            </a:pPr>
            <a:endParaRPr lang="zh-CN" altLang="en-US" sz="2600" kern="1200" dirty="0">
              <a:latin typeface="微软雅黑" panose="020B0503020204020204" charset="-122"/>
              <a:ea typeface="微软雅黑" panose="020B0503020204020204" charset="-122"/>
              <a:cs typeface="+mj-cs"/>
            </a:endParaRPr>
          </a:p>
        </p:txBody>
      </p:sp>
      <p:sp>
        <p:nvSpPr>
          <p:cNvPr id="4" name="标题3"/>
          <p:cNvSpPr>
            <a:spLocks noChangeArrowheads="1"/>
          </p:cNvSpPr>
          <p:nvPr>
            <p:custDataLst>
              <p:tags r:id="rId2"/>
            </p:custDataLst>
          </p:nvPr>
        </p:nvSpPr>
        <p:spPr bwMode="gray">
          <a:xfrm>
            <a:off x="3718560" y="5032375"/>
            <a:ext cx="6908165" cy="1336675"/>
          </a:xfrm>
          <a:prstGeom prst="roundRect">
            <a:avLst>
              <a:gd name="adj" fmla="val 11921"/>
            </a:avLst>
          </a:prstGeom>
          <a:solidFill>
            <a:schemeClr val="accent1"/>
          </a:solidFill>
          <a:ln w="25400" cap="flat" cmpd="sng" algn="ctr">
            <a:noFill/>
            <a:prstDash val="solid"/>
          </a:ln>
          <a:effectLst/>
          <a:scene3d>
            <a:camera prst="orthographicFront">
              <a:rot lat="0" lon="0" rev="0"/>
            </a:camera>
            <a:lightRig rig="contrasting" dir="t">
              <a:rot lat="0" lon="0" rev="7800000"/>
            </a:lightRig>
          </a:scene3d>
          <a:sp3d/>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fontAlgn="base">
              <a:lnSpc>
                <a:spcPct val="120000"/>
              </a:lnSpc>
              <a:spcBef>
                <a:spcPct val="0"/>
              </a:spcBef>
              <a:spcAft>
                <a:spcPct val="0"/>
              </a:spcAft>
              <a:defRPr/>
            </a:pPr>
            <a:r>
              <a:rPr lang="zh-CN" altLang="en-US" sz="2000" b="1" strike="noStrike" noProof="1" dirty="0" smtClean="0">
                <a:solidFill>
                  <a:sysClr val="window" lastClr="FFFFFF">
                    <a:lumMod val="95000"/>
                  </a:sysClr>
                </a:solidFill>
                <a:latin typeface="微软雅黑" panose="020B0503020204020204" charset="-122"/>
                <a:ea typeface="微软雅黑" panose="020B0503020204020204" charset="-122"/>
                <a:cs typeface="+mn-cs"/>
              </a:rPr>
              <a:t>      </a:t>
            </a:r>
            <a:endParaRPr lang="zh-CN" altLang="en-US" sz="2000" b="1" strike="noStrike" noProof="1" dirty="0" smtClean="0">
              <a:solidFill>
                <a:sysClr val="window" lastClr="FFFFFF">
                  <a:lumMod val="95000"/>
                </a:sysClr>
              </a:solidFill>
              <a:latin typeface="微软雅黑" panose="020B0503020204020204" charset="-122"/>
              <a:ea typeface="微软雅黑" panose="020B0503020204020204" charset="-122"/>
              <a:cs typeface="+mn-cs"/>
            </a:endParaRPr>
          </a:p>
          <a:p>
            <a:pPr defTabSz="913765" fontAlgn="base">
              <a:lnSpc>
                <a:spcPct val="120000"/>
              </a:lnSpc>
              <a:spcBef>
                <a:spcPct val="0"/>
              </a:spcBef>
              <a:spcAft>
                <a:spcPct val="0"/>
              </a:spcAft>
              <a:defRPr/>
            </a:pPr>
            <a:r>
              <a:rPr lang="zh-CN" altLang="en-US" sz="2000" b="1" strike="noStrike" noProof="1" dirty="0" smtClean="0">
                <a:solidFill>
                  <a:sysClr val="window" lastClr="FFFFFF">
                    <a:lumMod val="95000"/>
                  </a:sysClr>
                </a:solidFill>
                <a:latin typeface="微软雅黑" panose="020B0503020204020204" charset="-122"/>
                <a:ea typeface="微软雅黑" panose="020B0503020204020204" charset="-122"/>
                <a:cs typeface="+mn-cs"/>
              </a:rPr>
              <a:t> </a:t>
            </a:r>
            <a:r>
              <a:rPr lang="en-US" altLang="zh-CN" sz="2000" b="1" strike="noStrike" noProof="1" dirty="0" smtClean="0">
                <a:solidFill>
                  <a:sysClr val="window" lastClr="FFFFFF">
                    <a:lumMod val="95000"/>
                  </a:sysClr>
                </a:solidFill>
                <a:latin typeface="微软雅黑" panose="020B0503020204020204" charset="-122"/>
                <a:ea typeface="微软雅黑" panose="020B0503020204020204" charset="-122"/>
                <a:cs typeface="+mn-cs"/>
              </a:rPr>
              <a:t>    </a:t>
            </a:r>
            <a:r>
              <a:rPr lang="en-US" altLang="zh-CN" sz="2000" b="1" strike="noStrike" noProof="1" dirty="0" smtClean="0">
                <a:solidFill>
                  <a:sysClr val="window" lastClr="FFFFFF">
                    <a:lumMod val="95000"/>
                  </a:sysClr>
                </a:solidFill>
                <a:latin typeface="微软雅黑" panose="020B0503020204020204" charset="-122"/>
                <a:ea typeface="微软雅黑" panose="020B0503020204020204" charset="-122"/>
                <a:cs typeface="微软雅黑" panose="020B0503020204020204" charset="-122"/>
              </a:rPr>
              <a:t>  </a:t>
            </a:r>
            <a:r>
              <a:rPr lang="zh-CN" altLang="en-US" sz="2000" b="1" dirty="0" smtClean="0">
                <a:solidFill>
                  <a:sysClr val="window" lastClr="FFFFFF">
                    <a:lumMod val="95000"/>
                  </a:sysClr>
                </a:solidFill>
                <a:latin typeface="微软雅黑" panose="020B0503020204020204" charset="-122"/>
                <a:ea typeface="微软雅黑" panose="020B0503020204020204" charset="-122"/>
                <a:cs typeface="微软雅黑" panose="020B0503020204020204" charset="-122"/>
                <a:sym typeface="+mn-ea"/>
              </a:rPr>
              <a:t>对于享受本公告减免税政策的新能源汽车，汽车企业</a:t>
            </a:r>
            <a:r>
              <a:rPr lang="zh-CN" altLang="en-US" sz="2000" b="1" dirty="0">
                <a:solidFill>
                  <a:srgbClr val="FF0000"/>
                </a:solidFill>
                <a:latin typeface="微软雅黑" panose="020B0503020204020204" charset="-122"/>
                <a:ea typeface="微软雅黑" panose="020B0503020204020204" charset="-122"/>
                <a:cs typeface="微软雅黑" panose="020B0503020204020204" charset="-122"/>
                <a:sym typeface="+mn-ea"/>
              </a:rPr>
              <a:t>应标注两个标识，</a:t>
            </a:r>
            <a:r>
              <a:rPr lang="zh-CN" altLang="en-US" sz="2000" b="1" dirty="0">
                <a:solidFill>
                  <a:schemeClr val="bg1"/>
                </a:solidFill>
                <a:latin typeface="微软雅黑" panose="020B0503020204020204" charset="-122"/>
                <a:ea typeface="微软雅黑" panose="020B0503020204020204" charset="-122"/>
                <a:cs typeface="微软雅黑" panose="020B0503020204020204" charset="-122"/>
                <a:sym typeface="+mn-ea"/>
              </a:rPr>
              <a:t>同时勾选“是否符合减免车辆购置税条件、是否为换电模式新能源汽车”。</a:t>
            </a:r>
            <a:endParaRPr lang="zh-CN" altLang="en-US" sz="2000" b="1" dirty="0">
              <a:solidFill>
                <a:schemeClr val="bg1"/>
              </a:solidFill>
              <a:latin typeface="微软雅黑" panose="020B0503020204020204" charset="-122"/>
              <a:ea typeface="微软雅黑" panose="020B0503020204020204" charset="-122"/>
              <a:cs typeface="微软雅黑" panose="020B0503020204020204" charset="-122"/>
              <a:sym typeface="+mn-ea"/>
            </a:endParaRPr>
          </a:p>
          <a:p>
            <a:pPr defTabSz="913765" fontAlgn="base">
              <a:lnSpc>
                <a:spcPct val="120000"/>
              </a:lnSpc>
              <a:spcBef>
                <a:spcPct val="0"/>
              </a:spcBef>
              <a:spcAft>
                <a:spcPct val="0"/>
              </a:spcAft>
              <a:defRPr/>
            </a:pPr>
            <a:endParaRPr lang="zh-CN" altLang="en-US" sz="2000" b="1" strike="noStrike" noProof="1" dirty="0">
              <a:solidFill>
                <a:schemeClr val="bg1"/>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7"/>
                                        </p:tgtEl>
                                        <p:attrNameLst>
                                          <p:attrName>style.visibility</p:attrName>
                                        </p:attrNameLst>
                                      </p:cBhvr>
                                      <p:to>
                                        <p:strVal val="visible"/>
                                      </p:to>
                                    </p:set>
                                    <p:anim calcmode="lin" valueType="num">
                                      <p:cBhvr>
                                        <p:cTn id="7" dur="1000" fill="hold"/>
                                        <p:tgtEl>
                                          <p:spTgt spid="67"/>
                                        </p:tgtEl>
                                        <p:attrNameLst>
                                          <p:attrName>ppt_w</p:attrName>
                                        </p:attrNameLst>
                                      </p:cBhvr>
                                      <p:tavLst>
                                        <p:tav tm="0">
                                          <p:val>
                                            <p:fltVal val="0.000000"/>
                                          </p:val>
                                        </p:tav>
                                        <p:tav tm="100000">
                                          <p:val>
                                            <p:strVal val="#ppt_w"/>
                                          </p:val>
                                        </p:tav>
                                      </p:tavLst>
                                    </p:anim>
                                    <p:anim calcmode="lin" valueType="num">
                                      <p:cBhvr>
                                        <p:cTn id="8" dur="1000" fill="hold"/>
                                        <p:tgtEl>
                                          <p:spTgt spid="67"/>
                                        </p:tgtEl>
                                        <p:attrNameLst>
                                          <p:attrName>ppt_h</p:attrName>
                                        </p:attrNameLst>
                                      </p:cBhvr>
                                      <p:tavLst>
                                        <p:tav tm="0">
                                          <p:val>
                                            <p:fltVal val="0.000000"/>
                                          </p:val>
                                        </p:tav>
                                        <p:tav tm="100000">
                                          <p:val>
                                            <p:strVal val="#ppt_h"/>
                                          </p:val>
                                        </p:tav>
                                      </p:tavLst>
                                    </p:anim>
                                    <p:anim calcmode="lin" valueType="num">
                                      <p:cBhvr>
                                        <p:cTn id="9" dur="1000" fill="hold"/>
                                        <p:tgtEl>
                                          <p:spTgt spid="67"/>
                                        </p:tgtEl>
                                        <p:attrNameLst>
                                          <p:attrName>style.rotation</p:attrName>
                                        </p:attrNameLst>
                                      </p:cBhvr>
                                      <p:tavLst>
                                        <p:tav tm="0">
                                          <p:val>
                                            <p:fltVal val="90.000000"/>
                                          </p:val>
                                        </p:tav>
                                        <p:tav tm="100000">
                                          <p:val>
                                            <p:fltVal val="0.000000"/>
                                          </p:val>
                                        </p:tav>
                                      </p:tavLst>
                                    </p:anim>
                                    <p:animEffect transition="in" filter="fade">
                                      <p:cBhvr>
                                        <p:cTn id="10" dur="1000"/>
                                        <p:tgtEl>
                                          <p:spTgt spid="67"/>
                                        </p:tgtEl>
                                      </p:cBhvr>
                                    </p:animEffect>
                                  </p:childTnLst>
                                </p:cTn>
                              </p:par>
                            </p:childTnLst>
                          </p:cTn>
                        </p:par>
                        <p:par>
                          <p:cTn id="11" fill="hold">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61"/>
                                        </p:tgtEl>
                                        <p:attrNameLst>
                                          <p:attrName>style.visibility</p:attrName>
                                        </p:attrNameLst>
                                      </p:cBhvr>
                                      <p:to>
                                        <p:strVal val="visible"/>
                                      </p:to>
                                    </p:set>
                                    <p:animEffect transition="in" filter="wipe(left)">
                                      <p:cBhvr>
                                        <p:cTn id="14" dur="500"/>
                                        <p:tgtEl>
                                          <p:spTgt spid="61"/>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63"/>
                                        </p:tgtEl>
                                        <p:attrNameLst>
                                          <p:attrName>style.visibility</p:attrName>
                                        </p:attrNameLst>
                                      </p:cBhvr>
                                      <p:to>
                                        <p:strVal val="visible"/>
                                      </p:to>
                                    </p:set>
                                    <p:animEffect transition="in" filter="wipe(left)">
                                      <p:cBhvr>
                                        <p:cTn id="18" dur="500"/>
                                        <p:tgtEl>
                                          <p:spTgt spid="63"/>
                                        </p:tgtEl>
                                      </p:cBhvr>
                                    </p:animEffect>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wipe(left)">
                                      <p:cBhvr>
                                        <p:cTn id="22" dur="500"/>
                                        <p:tgtEl>
                                          <p:spTgt spid="65"/>
                                        </p:tgtEl>
                                      </p:cBhvr>
                                    </p:animEffect>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left)">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bldLvl="0" animBg="1"/>
      <p:bldP spid="63" grpId="0" bldLvl="0" animBg="1"/>
      <p:bldP spid="65" grpId="0" bldLvl="0" animBg="1"/>
      <p:bldP spid="4"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第三条：新能源汽车税收管理方式</a:t>
            </a:r>
            <a:endParaRPr lang="zh-CN" altLang="en-US"/>
          </a:p>
        </p:txBody>
      </p:sp>
      <p:sp>
        <p:nvSpPr>
          <p:cNvPr id="3" name="内容占位符 2"/>
          <p:cNvSpPr>
            <a:spLocks noGrp="1"/>
          </p:cNvSpPr>
          <p:nvPr>
            <p:ph idx="1"/>
          </p:nvPr>
        </p:nvSpPr>
        <p:spPr/>
        <p:txBody>
          <a:bodyPr/>
          <a:p>
            <a:r>
              <a:rPr lang="en-US" altLang="zh-CN" dirty="0">
                <a:latin typeface="微软雅黑" panose="020B0503020204020204" charset="-122"/>
                <a:ea typeface="微软雅黑" panose="020B0503020204020204" charset="-122"/>
                <a:sym typeface="+mn-ea"/>
              </a:rPr>
              <a:t> </a:t>
            </a:r>
            <a:r>
              <a:rPr lang="zh-CN" altLang="en-US" b="1" dirty="0">
                <a:latin typeface="微软雅黑" panose="020B0503020204020204" charset="-122"/>
                <a:ea typeface="微软雅黑" panose="020B0503020204020204" charset="-122"/>
                <a:sym typeface="+mn-ea"/>
              </a:rPr>
              <a:t>例 </a:t>
            </a:r>
            <a:r>
              <a:rPr lang="en-US" altLang="zh-CN" b="1" dirty="0">
                <a:latin typeface="微软雅黑" panose="020B0503020204020204" charset="-122"/>
                <a:ea typeface="微软雅黑" panose="020B0503020204020204" charset="-122"/>
                <a:sym typeface="+mn-ea"/>
              </a:rPr>
              <a:t>5</a:t>
            </a:r>
            <a:r>
              <a:rPr lang="zh-CN" altLang="en-US" dirty="0">
                <a:latin typeface="微软雅黑" panose="020B0503020204020204" charset="-122"/>
                <a:ea typeface="微软雅黑" panose="020B0503020204020204" charset="-122"/>
                <a:sym typeface="+mn-ea"/>
              </a:rPr>
              <a:t>：某公司，</a:t>
            </a:r>
            <a:r>
              <a:rPr lang="zh-CN" altLang="en-US" b="1" dirty="0">
                <a:solidFill>
                  <a:schemeClr val="accent1"/>
                </a:solidFill>
                <a:latin typeface="微软雅黑" panose="020B0503020204020204" charset="-122"/>
                <a:ea typeface="微软雅黑" panose="020B0503020204020204" charset="-122"/>
                <a:sym typeface="+mn-ea"/>
              </a:rPr>
              <a:t>在</a:t>
            </a:r>
            <a:r>
              <a:rPr lang="en-US" altLang="zh-CN" b="1" dirty="0">
                <a:solidFill>
                  <a:schemeClr val="accent1"/>
                </a:solidFill>
                <a:latin typeface="微软雅黑" panose="020B0503020204020204" charset="-122"/>
                <a:ea typeface="微软雅黑" panose="020B0503020204020204" charset="-122"/>
                <a:sym typeface="+mn-ea"/>
              </a:rPr>
              <a:t>2027</a:t>
            </a:r>
            <a:r>
              <a:rPr lang="zh-CN" altLang="en-US" b="1" dirty="0">
                <a:solidFill>
                  <a:schemeClr val="accent1"/>
                </a:solidFill>
                <a:latin typeface="微软雅黑" panose="020B0503020204020204" charset="-122"/>
                <a:ea typeface="微软雅黑" panose="020B0503020204020204" charset="-122"/>
                <a:sym typeface="+mn-ea"/>
              </a:rPr>
              <a:t>年</a:t>
            </a:r>
            <a:r>
              <a:rPr lang="en-US" altLang="zh-CN" b="1" dirty="0">
                <a:solidFill>
                  <a:schemeClr val="accent1"/>
                </a:solidFill>
                <a:latin typeface="微软雅黑" panose="020B0503020204020204" charset="-122"/>
                <a:ea typeface="微软雅黑" panose="020B0503020204020204" charset="-122"/>
                <a:sym typeface="+mn-ea"/>
              </a:rPr>
              <a:t>3</a:t>
            </a:r>
            <a:r>
              <a:rPr lang="zh-CN" altLang="en-US" b="1" dirty="0">
                <a:solidFill>
                  <a:schemeClr val="accent1"/>
                </a:solidFill>
                <a:latin typeface="微软雅黑" panose="020B0503020204020204" charset="-122"/>
                <a:ea typeface="微软雅黑" panose="020B0503020204020204" charset="-122"/>
                <a:sym typeface="+mn-ea"/>
              </a:rPr>
              <a:t>月</a:t>
            </a:r>
            <a:r>
              <a:rPr lang="en-US" altLang="zh-CN" b="1" dirty="0">
                <a:solidFill>
                  <a:schemeClr val="accent1"/>
                </a:solidFill>
                <a:latin typeface="微软雅黑" panose="020B0503020204020204" charset="-122"/>
                <a:ea typeface="微软雅黑" panose="020B0503020204020204" charset="-122"/>
                <a:sym typeface="+mn-ea"/>
              </a:rPr>
              <a:t>1</a:t>
            </a:r>
            <a:r>
              <a:rPr lang="zh-CN" altLang="en-US" b="1" dirty="0">
                <a:solidFill>
                  <a:schemeClr val="accent1"/>
                </a:solidFill>
                <a:latin typeface="微软雅黑" panose="020B0503020204020204" charset="-122"/>
                <a:ea typeface="微软雅黑" panose="020B0503020204020204" charset="-122"/>
                <a:sym typeface="+mn-ea"/>
              </a:rPr>
              <a:t>日，</a:t>
            </a:r>
            <a:r>
              <a:rPr lang="zh-CN" altLang="en-US" dirty="0">
                <a:latin typeface="微软雅黑" panose="020B0503020204020204" charset="-122"/>
                <a:ea typeface="微软雅黑" panose="020B0503020204020204" charset="-122"/>
                <a:sym typeface="+mn-ea"/>
              </a:rPr>
              <a:t>购买一辆新能源汽车，该车型</a:t>
            </a:r>
            <a:r>
              <a:rPr lang="zh-CN" altLang="en-US" b="1" dirty="0">
                <a:solidFill>
                  <a:schemeClr val="accent1"/>
                </a:solidFill>
                <a:latin typeface="微软雅黑" panose="020B0503020204020204" charset="-122"/>
                <a:ea typeface="微软雅黑" panose="020B0503020204020204" charset="-122"/>
                <a:sym typeface="+mn-ea"/>
              </a:rPr>
              <a:t>已列入</a:t>
            </a:r>
            <a:r>
              <a:rPr lang="en-US" altLang="zh-CN" b="1" dirty="0">
                <a:solidFill>
                  <a:schemeClr val="accent1"/>
                </a:solidFill>
                <a:latin typeface="微软雅黑" panose="020B0503020204020204" charset="-122"/>
                <a:ea typeface="微软雅黑" panose="020B0503020204020204" charset="-122"/>
                <a:sym typeface="+mn-ea"/>
              </a:rPr>
              <a:t>2027</a:t>
            </a:r>
            <a:r>
              <a:rPr lang="zh-CN" altLang="en-US" b="1" dirty="0">
                <a:solidFill>
                  <a:schemeClr val="accent1"/>
                </a:solidFill>
                <a:latin typeface="微软雅黑" panose="020B0503020204020204" charset="-122"/>
                <a:ea typeface="微软雅黑" panose="020B0503020204020204" charset="-122"/>
                <a:sym typeface="+mn-ea"/>
              </a:rPr>
              <a:t>年</a:t>
            </a:r>
            <a:r>
              <a:rPr lang="en-US" altLang="zh-CN" b="1" dirty="0">
                <a:solidFill>
                  <a:schemeClr val="accent1"/>
                </a:solidFill>
                <a:latin typeface="微软雅黑" panose="020B0503020204020204" charset="-122"/>
                <a:ea typeface="微软雅黑" panose="020B0503020204020204" charset="-122"/>
                <a:sym typeface="+mn-ea"/>
              </a:rPr>
              <a:t>3</a:t>
            </a:r>
            <a:r>
              <a:rPr lang="zh-CN" altLang="en-US" b="1" dirty="0">
                <a:solidFill>
                  <a:schemeClr val="accent1"/>
                </a:solidFill>
                <a:latin typeface="微软雅黑" panose="020B0503020204020204" charset="-122"/>
                <a:ea typeface="微软雅黑" panose="020B0503020204020204" charset="-122"/>
                <a:sym typeface="+mn-ea"/>
              </a:rPr>
              <a:t>月</a:t>
            </a:r>
            <a:r>
              <a:rPr lang="en-US" altLang="zh-CN" b="1" dirty="0">
                <a:solidFill>
                  <a:schemeClr val="accent1"/>
                </a:solidFill>
                <a:latin typeface="微软雅黑" panose="020B0503020204020204" charset="-122"/>
                <a:ea typeface="微软雅黑" panose="020B0503020204020204" charset="-122"/>
                <a:sym typeface="+mn-ea"/>
              </a:rPr>
              <a:t>3</a:t>
            </a:r>
            <a:r>
              <a:rPr lang="zh-CN" altLang="en-US" b="1" dirty="0">
                <a:solidFill>
                  <a:schemeClr val="accent1"/>
                </a:solidFill>
                <a:latin typeface="微软雅黑" panose="020B0503020204020204" charset="-122"/>
                <a:ea typeface="微软雅黑" panose="020B0503020204020204" charset="-122"/>
                <a:sym typeface="+mn-ea"/>
              </a:rPr>
              <a:t>日</a:t>
            </a:r>
            <a:r>
              <a:rPr lang="zh-CN" altLang="en-US" dirty="0">
                <a:latin typeface="微软雅黑" panose="020B0503020204020204" charset="-122"/>
                <a:ea typeface="微软雅黑" panose="020B0503020204020204" charset="-122"/>
                <a:sym typeface="+mn-ea"/>
              </a:rPr>
              <a:t>发布的</a:t>
            </a:r>
            <a:r>
              <a:rPr lang="en-US" altLang="zh-CN" dirty="0">
                <a:latin typeface="微软雅黑" panose="020B0503020204020204" charset="-122"/>
                <a:ea typeface="微软雅黑" panose="020B0503020204020204" charset="-122"/>
                <a:sym typeface="+mn-ea"/>
              </a:rPr>
              <a:t>《</a:t>
            </a:r>
            <a:r>
              <a:rPr lang="zh-CN" altLang="en-US" dirty="0">
                <a:latin typeface="微软雅黑" panose="020B0503020204020204" charset="-122"/>
                <a:ea typeface="微软雅黑" panose="020B0503020204020204" charset="-122"/>
                <a:sym typeface="+mn-ea"/>
              </a:rPr>
              <a:t>减免车辆购置税的新能源汽车车型目录</a:t>
            </a:r>
            <a:r>
              <a:rPr lang="en-US" altLang="zh-CN" dirty="0">
                <a:latin typeface="微软雅黑" panose="020B0503020204020204" charset="-122"/>
                <a:ea typeface="微软雅黑" panose="020B0503020204020204" charset="-122"/>
                <a:sym typeface="+mn-ea"/>
              </a:rPr>
              <a:t>》</a:t>
            </a:r>
            <a:r>
              <a:rPr lang="zh-CN" altLang="en-US" dirty="0">
                <a:latin typeface="微软雅黑" panose="020B0503020204020204" charset="-122"/>
                <a:ea typeface="微软雅黑" panose="020B0503020204020204" charset="-122"/>
                <a:sym typeface="+mn-ea"/>
              </a:rPr>
              <a:t>，取得的机动车销售统一发票上注明的不含税价格是</a:t>
            </a:r>
            <a:r>
              <a:rPr lang="en-US" altLang="zh-CN" dirty="0">
                <a:latin typeface="微软雅黑" panose="020B0503020204020204" charset="-122"/>
                <a:ea typeface="微软雅黑" panose="020B0503020204020204" charset="-122"/>
                <a:sym typeface="+mn-ea"/>
              </a:rPr>
              <a:t>60</a:t>
            </a:r>
            <a:r>
              <a:rPr lang="zh-CN" altLang="en-US" dirty="0">
                <a:latin typeface="微软雅黑" panose="020B0503020204020204" charset="-122"/>
                <a:ea typeface="微软雅黑" panose="020B0503020204020204" charset="-122"/>
                <a:sym typeface="+mn-ea"/>
              </a:rPr>
              <a:t>万元，问该公司实际缴纳多少车辆购置税</a:t>
            </a:r>
            <a:r>
              <a:rPr lang="en-US" altLang="zh-CN" dirty="0">
                <a:latin typeface="微软雅黑" panose="020B0503020204020204" charset="-122"/>
                <a:ea typeface="微软雅黑" panose="020B0503020204020204" charset="-122"/>
                <a:sym typeface="+mn-ea"/>
              </a:rPr>
              <a:t>?</a:t>
            </a:r>
            <a:endParaRPr lang="en-US" altLang="zh-CN" dirty="0">
              <a:latin typeface="微软雅黑" panose="020B0503020204020204" charset="-122"/>
              <a:ea typeface="微软雅黑" panose="020B0503020204020204" charset="-122"/>
            </a:endParaRPr>
          </a:p>
          <a:p>
            <a:r>
              <a:rPr lang="zh-CN" altLang="en-US" b="1" dirty="0">
                <a:latin typeface="微软雅黑 Light" pitchFamily="34" charset="-122"/>
                <a:ea typeface="微软雅黑 Light" pitchFamily="34" charset="-122"/>
                <a:sym typeface="+mn-ea"/>
              </a:rPr>
              <a:t>具体计算：</a:t>
            </a:r>
            <a:endParaRPr lang="zh-CN" altLang="en-US" b="1"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按车辆购置税相关政策该车辆：</a:t>
            </a:r>
            <a:endParaRPr lang="zh-CN" altLang="en-US"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应纳税额</a:t>
            </a:r>
            <a:r>
              <a:rPr lang="en-US" altLang="zh-CN" dirty="0">
                <a:latin typeface="微软雅黑 Light" pitchFamily="34" charset="-122"/>
                <a:ea typeface="微软雅黑 Light" pitchFamily="34" charset="-122"/>
                <a:sym typeface="+mn-ea"/>
              </a:rPr>
              <a:t>=600000×10%=60000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免（减）税额</a:t>
            </a:r>
            <a:r>
              <a:rPr lang="en-US" altLang="zh-CN" dirty="0">
                <a:latin typeface="微软雅黑 Light" pitchFamily="34" charset="-122"/>
                <a:ea typeface="微软雅黑 Light" pitchFamily="34" charset="-122"/>
                <a:sym typeface="+mn-ea"/>
              </a:rPr>
              <a:t>=0</a:t>
            </a:r>
            <a:r>
              <a:rPr lang="zh-CN" altLang="en-US" dirty="0">
                <a:latin typeface="微软雅黑 Light" pitchFamily="34" charset="-122"/>
                <a:ea typeface="微软雅黑 Light" pitchFamily="34" charset="-122"/>
                <a:sym typeface="+mn-ea"/>
              </a:rPr>
              <a:t>元</a:t>
            </a:r>
            <a:endParaRPr lang="en-US" altLang="zh-CN" dirty="0">
              <a:latin typeface="微软雅黑 Light" pitchFamily="34" charset="-122"/>
              <a:ea typeface="微软雅黑 Light" pitchFamily="34" charset="-122"/>
            </a:endParaRPr>
          </a:p>
          <a:p>
            <a:r>
              <a:rPr lang="zh-CN" altLang="en-US" dirty="0">
                <a:latin typeface="楷体" panose="02010609060101010101" pitchFamily="49" charset="-122"/>
                <a:ea typeface="楷体" panose="02010609060101010101" pitchFamily="49" charset="-122"/>
                <a:sym typeface="+mn-ea"/>
              </a:rPr>
              <a:t>   </a:t>
            </a:r>
            <a:r>
              <a:rPr lang="zh-CN" altLang="en-US" b="1" dirty="0">
                <a:solidFill>
                  <a:schemeClr val="accent1"/>
                </a:solidFill>
                <a:latin typeface="楷体" panose="02010609060101010101" pitchFamily="49" charset="-122"/>
                <a:ea typeface="楷体" panose="02010609060101010101" pitchFamily="49" charset="-122"/>
                <a:sym typeface="+mn-ea"/>
              </a:rPr>
              <a:t>该车辆为</a:t>
            </a:r>
            <a:r>
              <a:rPr lang="en-US" altLang="zh-CN" b="1" dirty="0">
                <a:solidFill>
                  <a:schemeClr val="accent1"/>
                </a:solidFill>
                <a:latin typeface="楷体" panose="02010609060101010101" pitchFamily="49" charset="-122"/>
                <a:ea typeface="楷体" panose="02010609060101010101" pitchFamily="49" charset="-122"/>
                <a:sym typeface="+mn-ea"/>
              </a:rPr>
              <a:t>《</a:t>
            </a:r>
            <a:r>
              <a:rPr lang="zh-CN" altLang="en-US" b="1" dirty="0">
                <a:solidFill>
                  <a:schemeClr val="accent1"/>
                </a:solidFill>
                <a:latin typeface="楷体" panose="02010609060101010101" pitchFamily="49" charset="-122"/>
                <a:ea typeface="楷体" panose="02010609060101010101" pitchFamily="49" charset="-122"/>
                <a:sym typeface="+mn-ea"/>
              </a:rPr>
              <a:t>目录</a:t>
            </a:r>
            <a:r>
              <a:rPr lang="en-US" altLang="zh-CN" b="1" dirty="0">
                <a:solidFill>
                  <a:schemeClr val="accent1"/>
                </a:solidFill>
                <a:latin typeface="楷体" panose="02010609060101010101" pitchFamily="49" charset="-122"/>
                <a:ea typeface="楷体" panose="02010609060101010101" pitchFamily="49" charset="-122"/>
                <a:sym typeface="等线" charset="0"/>
              </a:rPr>
              <a:t>》</a:t>
            </a:r>
            <a:r>
              <a:rPr lang="zh-CN" altLang="en-US" b="1" dirty="0">
                <a:solidFill>
                  <a:schemeClr val="accent1"/>
                </a:solidFill>
                <a:latin typeface="楷体" panose="02010609060101010101" pitchFamily="49" charset="-122"/>
                <a:ea typeface="楷体" panose="02010609060101010101" pitchFamily="49" charset="-122"/>
                <a:sym typeface="+mn-ea"/>
              </a:rPr>
              <a:t>发布前购置，不能享受减免税政策。</a:t>
            </a:r>
            <a:endParaRPr lang="en-US" altLang="zh-CN" b="1" dirty="0">
              <a:solidFill>
                <a:schemeClr val="accent1"/>
              </a:solidFill>
              <a:latin typeface="楷体" panose="02010609060101010101" pitchFamily="49" charset="-122"/>
              <a:ea typeface="楷体" panose="02010609060101010101" pitchFamily="49" charset="-122"/>
            </a:endParaRPr>
          </a:p>
          <a:p>
            <a:r>
              <a:rPr lang="en-US" altLang="zh-CN" dirty="0">
                <a:latin typeface="微软雅黑 Light" pitchFamily="34" charset="-122"/>
                <a:ea typeface="微软雅黑 Light" pitchFamily="34" charset="-122"/>
                <a:sym typeface="+mn-ea"/>
              </a:rPr>
              <a:t>      </a:t>
            </a:r>
            <a:r>
              <a:rPr lang="zh-CN" altLang="en-US" dirty="0">
                <a:latin typeface="微软雅黑 Light" pitchFamily="34" charset="-122"/>
                <a:ea typeface="微软雅黑 Light" pitchFamily="34" charset="-122"/>
                <a:sym typeface="+mn-ea"/>
              </a:rPr>
              <a:t>实纳税额</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应纳税额</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免（减）税额</a:t>
            </a:r>
            <a:r>
              <a:rPr lang="en-US" altLang="zh-CN" dirty="0">
                <a:latin typeface="微软雅黑 Light" pitchFamily="34" charset="-122"/>
                <a:ea typeface="微软雅黑 Light" pitchFamily="34" charset="-122"/>
                <a:sym typeface="+mn-ea"/>
              </a:rPr>
              <a:t>=60000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r>
              <a:rPr lang="zh-CN" altLang="en-US" b="1" dirty="0">
                <a:latin typeface="微软雅黑 Light" pitchFamily="34" charset="-122"/>
                <a:ea typeface="微软雅黑 Light" pitchFamily="34" charset="-122"/>
                <a:sym typeface="+mn-ea"/>
              </a:rPr>
              <a:t>答：</a:t>
            </a:r>
            <a:r>
              <a:rPr lang="zh-CN" altLang="en-US" dirty="0">
                <a:latin typeface="微软雅黑 Light" pitchFamily="34" charset="-122"/>
                <a:ea typeface="微软雅黑 Light" pitchFamily="34" charset="-122"/>
                <a:sym typeface="+mn-ea"/>
              </a:rPr>
              <a:t>该公司实际缴纳车辆购置税</a:t>
            </a:r>
            <a:r>
              <a:rPr lang="en-US" altLang="zh-CN" dirty="0">
                <a:latin typeface="微软雅黑 Light" pitchFamily="34" charset="-122"/>
                <a:ea typeface="微软雅黑 Light" pitchFamily="34" charset="-122"/>
                <a:sym typeface="+mn-ea"/>
              </a:rPr>
              <a:t>60000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第四条：对汽车生产企业和汽车销售企业提出明确要求</a:t>
            </a:r>
            <a:endParaRPr lang="zh-CN" altLang="en-US"/>
          </a:p>
        </p:txBody>
      </p:sp>
      <p:sp>
        <p:nvSpPr>
          <p:cNvPr id="3" name="内容占位符 2"/>
          <p:cNvSpPr>
            <a:spLocks noGrp="1"/>
          </p:cNvSpPr>
          <p:nvPr>
            <p:ph idx="1"/>
          </p:nvPr>
        </p:nvSpPr>
        <p:spPr/>
        <p:txBody>
          <a:bodyPr/>
          <a:p>
            <a:r>
              <a:rPr lang="zh-CN" altLang="en-US" dirty="0">
                <a:latin typeface="微软雅黑 Light" pitchFamily="34" charset="-122"/>
                <a:ea typeface="微软雅黑 Light" pitchFamily="34" charset="-122"/>
                <a:sym typeface="+mn-ea"/>
              </a:rPr>
              <a:t> 汽车企业应当保证车辆电子信息与车辆产品相一致，销售方应当如实开具发票，对因提供虚假信息或资料造成车辆购置税税款流失的，依照</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中华人民共和国税收征收管理法</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及其实施细则予以处理。</a:t>
            </a:r>
            <a:endParaRPr lang="zh-CN" altLang="en-US" dirty="0">
              <a:latin typeface="微软雅黑 Light" pitchFamily="34" charset="-122"/>
              <a:ea typeface="微软雅黑 Light" pitchFamily="34" charset="-122"/>
            </a:endParaRPr>
          </a:p>
          <a:p>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p:txBody>
          <a:bodyPr/>
          <a:p>
            <a:r>
              <a:rPr lang="en-US" altLang="zh-CN"/>
              <a:t>   </a:t>
            </a:r>
            <a:endParaRPr lang="en-US" altLang="zh-CN"/>
          </a:p>
        </p:txBody>
      </p:sp>
      <p:sp>
        <p:nvSpPr>
          <p:cNvPr id="20" name="任意多边形: 形状 19"/>
          <p:cNvSpPr/>
          <p:nvPr/>
        </p:nvSpPr>
        <p:spPr>
          <a:xfrm>
            <a:off x="10788650" y="-930275"/>
            <a:ext cx="2908300" cy="2903538"/>
          </a:xfrm>
          <a:custGeom>
            <a:avLst/>
            <a:gdLst>
              <a:gd name="connsiteX0" fmla="*/ 0 w 2909367"/>
              <a:gd name="connsiteY0" fmla="*/ 0 h 2903328"/>
              <a:gd name="connsiteX1" fmla="*/ 355420 w 2909367"/>
              <a:gd name="connsiteY1" fmla="*/ 0 h 2903328"/>
              <a:gd name="connsiteX2" fmla="*/ 420539 w 2909367"/>
              <a:gd name="connsiteY2" fmla="*/ 0 h 2903328"/>
              <a:gd name="connsiteX3" fmla="*/ 472960 w 2909367"/>
              <a:gd name="connsiteY3" fmla="*/ 0 h 2903328"/>
              <a:gd name="connsiteX4" fmla="*/ 775959 w 2909367"/>
              <a:gd name="connsiteY4" fmla="*/ 0 h 2903328"/>
              <a:gd name="connsiteX5" fmla="*/ 828380 w 2909367"/>
              <a:gd name="connsiteY5" fmla="*/ 0 h 2903328"/>
              <a:gd name="connsiteX6" fmla="*/ 893499 w 2909367"/>
              <a:gd name="connsiteY6" fmla="*/ 0 h 2903328"/>
              <a:gd name="connsiteX7" fmla="*/ 1248919 w 2909367"/>
              <a:gd name="connsiteY7" fmla="*/ 0 h 2903328"/>
              <a:gd name="connsiteX8" fmla="*/ 2216950 w 2909367"/>
              <a:gd name="connsiteY8" fmla="*/ 1686700 h 2903328"/>
              <a:gd name="connsiteX9" fmla="*/ 2211119 w 2909367"/>
              <a:gd name="connsiteY9" fmla="*/ 1686700 h 2903328"/>
              <a:gd name="connsiteX10" fmla="*/ 2909367 w 2909367"/>
              <a:gd name="connsiteY10" fmla="*/ 2903328 h 2903328"/>
              <a:gd name="connsiteX11" fmla="*/ 2488828 w 2909367"/>
              <a:gd name="connsiteY11" fmla="*/ 2903328 h 2903328"/>
              <a:gd name="connsiteX12" fmla="*/ 2080987 w 2909367"/>
              <a:gd name="connsiteY12" fmla="*/ 2903328 h 2903328"/>
              <a:gd name="connsiteX13" fmla="*/ 1660448 w 2909367"/>
              <a:gd name="connsiteY13" fmla="*/ 2903328 h 2903328"/>
              <a:gd name="connsiteX14" fmla="*/ 692417 w 2909367"/>
              <a:gd name="connsiteY14" fmla="*/ 1216629 h 2903328"/>
              <a:gd name="connsiteX15" fmla="*/ 698248 w 2909367"/>
              <a:gd name="connsiteY15" fmla="*/ 1216629 h 2903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09367" h="2903328">
                <a:moveTo>
                  <a:pt x="0" y="0"/>
                </a:moveTo>
                <a:lnTo>
                  <a:pt x="355420" y="0"/>
                </a:lnTo>
                <a:lnTo>
                  <a:pt x="420539" y="0"/>
                </a:lnTo>
                <a:lnTo>
                  <a:pt x="472960" y="0"/>
                </a:lnTo>
                <a:lnTo>
                  <a:pt x="775959" y="0"/>
                </a:lnTo>
                <a:lnTo>
                  <a:pt x="828380" y="0"/>
                </a:lnTo>
                <a:lnTo>
                  <a:pt x="893499" y="0"/>
                </a:lnTo>
                <a:lnTo>
                  <a:pt x="1248919" y="0"/>
                </a:lnTo>
                <a:lnTo>
                  <a:pt x="2216950" y="1686700"/>
                </a:lnTo>
                <a:lnTo>
                  <a:pt x="2211119" y="1686700"/>
                </a:lnTo>
                <a:lnTo>
                  <a:pt x="2909367" y="2903328"/>
                </a:lnTo>
                <a:lnTo>
                  <a:pt x="2488828" y="2903328"/>
                </a:lnTo>
                <a:lnTo>
                  <a:pt x="2080987" y="2903328"/>
                </a:lnTo>
                <a:lnTo>
                  <a:pt x="1660448" y="2903328"/>
                </a:lnTo>
                <a:lnTo>
                  <a:pt x="692417" y="1216629"/>
                </a:lnTo>
                <a:lnTo>
                  <a:pt x="698248" y="1216629"/>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auto"/>
            <a:endParaRPr lang="zh-CN" altLang="en-US" strike="noStrike" noProof="1">
              <a:latin typeface="思源黑体" pitchFamily="34" charset="-122"/>
              <a:ea typeface="思源黑体" pitchFamily="34" charset="-122"/>
              <a:sym typeface="思源黑体" pitchFamily="34" charset="-122"/>
            </a:endParaRPr>
          </a:p>
        </p:txBody>
      </p:sp>
      <p:cxnSp>
        <p:nvCxnSpPr>
          <p:cNvPr id="22" name="直接连接符 21"/>
          <p:cNvCxnSpPr/>
          <p:nvPr/>
        </p:nvCxnSpPr>
        <p:spPr>
          <a:xfrm>
            <a:off x="10788650" y="-304800"/>
            <a:ext cx="908050" cy="152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11017250" y="711200"/>
            <a:ext cx="908050" cy="152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10333038" y="-273050"/>
            <a:ext cx="908050" cy="152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6" name="任意多边形: 形状 47"/>
          <p:cNvSpPr/>
          <p:nvPr/>
        </p:nvSpPr>
        <p:spPr>
          <a:xfrm>
            <a:off x="3924300" y="1584325"/>
            <a:ext cx="7092950" cy="3125788"/>
          </a:xfrm>
          <a:custGeom>
            <a:avLst/>
            <a:gdLst>
              <a:gd name="connsiteX0" fmla="*/ 0 w 11213416"/>
              <a:gd name="connsiteY0" fmla="*/ 1661096 h 3322194"/>
              <a:gd name="connsiteX1" fmla="*/ 0 w 11213416"/>
              <a:gd name="connsiteY1" fmla="*/ 1661097 h 3322194"/>
              <a:gd name="connsiteX2" fmla="*/ 0 w 11213416"/>
              <a:gd name="connsiteY2" fmla="*/ 1661097 h 3322194"/>
              <a:gd name="connsiteX3" fmla="*/ 1661097 w 11213416"/>
              <a:gd name="connsiteY3" fmla="*/ 0 h 3322194"/>
              <a:gd name="connsiteX4" fmla="*/ 11213416 w 11213416"/>
              <a:gd name="connsiteY4" fmla="*/ 0 h 3322194"/>
              <a:gd name="connsiteX5" fmla="*/ 11213416 w 11213416"/>
              <a:gd name="connsiteY5" fmla="*/ 3322194 h 3322194"/>
              <a:gd name="connsiteX6" fmla="*/ 1661097 w 11213416"/>
              <a:gd name="connsiteY6" fmla="*/ 3322193 h 3322194"/>
              <a:gd name="connsiteX7" fmla="*/ 8577 w 11213416"/>
              <a:gd name="connsiteY7" fmla="*/ 1830934 h 3322194"/>
              <a:gd name="connsiteX8" fmla="*/ 0 w 11213416"/>
              <a:gd name="connsiteY8" fmla="*/ 1661097 h 3322194"/>
              <a:gd name="connsiteX9" fmla="*/ 8577 w 11213416"/>
              <a:gd name="connsiteY9" fmla="*/ 1491260 h 3322194"/>
              <a:gd name="connsiteX10" fmla="*/ 1661097 w 11213416"/>
              <a:gd name="connsiteY10" fmla="*/ 0 h 332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213416" h="3322194">
                <a:moveTo>
                  <a:pt x="0" y="1661096"/>
                </a:moveTo>
                <a:lnTo>
                  <a:pt x="0" y="1661097"/>
                </a:lnTo>
                <a:lnTo>
                  <a:pt x="0" y="1661097"/>
                </a:lnTo>
                <a:close/>
                <a:moveTo>
                  <a:pt x="1661097" y="0"/>
                </a:moveTo>
                <a:lnTo>
                  <a:pt x="11213416" y="0"/>
                </a:lnTo>
                <a:lnTo>
                  <a:pt x="11213416" y="3322194"/>
                </a:lnTo>
                <a:lnTo>
                  <a:pt x="1661097" y="3322193"/>
                </a:lnTo>
                <a:cubicBezTo>
                  <a:pt x="801036" y="3322193"/>
                  <a:pt x="93641" y="2668552"/>
                  <a:pt x="8577" y="1830934"/>
                </a:cubicBezTo>
                <a:lnTo>
                  <a:pt x="0" y="1661097"/>
                </a:lnTo>
                <a:lnTo>
                  <a:pt x="8577" y="1491260"/>
                </a:lnTo>
                <a:cubicBezTo>
                  <a:pt x="93641" y="653641"/>
                  <a:pt x="801036" y="0"/>
                  <a:pt x="1661097" y="0"/>
                </a:cubicBezTo>
                <a:close/>
              </a:path>
            </a:pathLst>
          </a:custGeom>
          <a:solidFill>
            <a:srgbClr val="00B0F0"/>
          </a:solidFill>
          <a:ln>
            <a:noFill/>
          </a:ln>
          <a:effectLst>
            <a:outerShdw blurRad="546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lvl="0" algn="ctr" fontAlgn="auto">
              <a:spcBef>
                <a:spcPct val="0"/>
              </a:spcBef>
            </a:pPr>
            <a:r>
              <a:rPr lang="zh-CN" altLang="en-US" sz="5400" b="1" strike="noStrike" noProof="1" dirty="0" smtClean="0">
                <a:solidFill>
                  <a:schemeClr val="tx1"/>
                </a:solidFill>
                <a:latin typeface="微软雅黑" panose="020B0503020204020204" charset="-122"/>
                <a:ea typeface="微软雅黑" panose="020B0503020204020204" charset="-122"/>
              </a:rPr>
              <a:t>感谢聆听</a:t>
            </a:r>
            <a:r>
              <a:rPr lang="en-US" altLang="zh-CN" sz="5400" b="1" strike="noStrike" noProof="1" dirty="0" smtClean="0">
                <a:solidFill>
                  <a:schemeClr val="tx1"/>
                </a:solidFill>
                <a:latin typeface="微软雅黑" panose="020B0503020204020204" charset="-122"/>
                <a:ea typeface="微软雅黑" panose="020B0503020204020204" charset="-122"/>
              </a:rPr>
              <a:t>!</a:t>
            </a:r>
            <a:endParaRPr lang="zh-CN" altLang="en-US" sz="5400" b="1" strike="noStrike" noProof="1" dirty="0">
              <a:solidFill>
                <a:schemeClr val="tx1"/>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ppt_x</p:attrName>
                                        </p:attrNameLst>
                                      </p:cBhvr>
                                      <p:tavLst>
                                        <p:tav tm="0">
                                          <p:val>
                                            <p:strVal val="1+#ppt_w/2"/>
                                          </p:val>
                                        </p:tav>
                                        <p:tav tm="100000">
                                          <p:val>
                                            <p:strVal val="#ppt_x"/>
                                          </p:val>
                                        </p:tav>
                                      </p:tavLst>
                                    </p:anim>
                                    <p:anim calcmode="lin" valueType="num">
                                      <p:cBhvr>
                                        <p:cTn id="8"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20492" name="Picture 3" descr="C:\Users\A53S\Desktop\微信图片_20230625102949.jpg"/>
          <p:cNvPicPr>
            <a:picLocks noChangeAspect="1"/>
          </p:cNvPicPr>
          <p:nvPr>
            <p:ph idx="1"/>
          </p:nvPr>
        </p:nvPicPr>
        <p:blipFill>
          <a:blip r:embed="rId1"/>
          <a:stretch>
            <a:fillRect/>
          </a:stretch>
        </p:blipFill>
        <p:spPr>
          <a:xfrm>
            <a:off x="499110" y="354330"/>
            <a:ext cx="10664190" cy="6404610"/>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背景</a:t>
            </a:r>
            <a:endParaRPr lang="zh-CN" altLang="en-US"/>
          </a:p>
        </p:txBody>
      </p:sp>
      <p:sp>
        <p:nvSpPr>
          <p:cNvPr id="3" name="内容占位符 2"/>
          <p:cNvSpPr>
            <a:spLocks noGrp="1"/>
          </p:cNvSpPr>
          <p:nvPr>
            <p:ph idx="1"/>
          </p:nvPr>
        </p:nvSpPr>
        <p:spPr/>
        <p:txBody>
          <a:bodyPr/>
          <a:p>
            <a:pPr algn="just" defTabSz="685800">
              <a:lnSpc>
                <a:spcPct val="150000"/>
              </a:lnSpc>
            </a:pPr>
            <a:r>
              <a:rPr lang="zh-CN" altLang="en-US" dirty="0">
                <a:latin typeface="微软雅黑" panose="020B0503020204020204" charset="-122"/>
                <a:ea typeface="微软雅黑" panose="020B0503020204020204" charset="-122"/>
                <a:sym typeface="Arial" panose="020B0604020202020204" pitchFamily="34" charset="0"/>
              </a:rPr>
              <a:t> </a:t>
            </a:r>
            <a:r>
              <a:rPr lang="en-US" altLang="zh-CN" dirty="0">
                <a:latin typeface="微软雅黑" panose="020B0503020204020204" charset="-122"/>
                <a:ea typeface="微软雅黑" panose="020B0503020204020204" charset="-122"/>
                <a:sym typeface="Arial" panose="020B0604020202020204" pitchFamily="34" charset="0"/>
              </a:rPr>
              <a:t>      </a:t>
            </a:r>
            <a:r>
              <a:rPr lang="zh-CN" altLang="en-US" dirty="0">
                <a:latin typeface="微软雅黑" panose="020B0503020204020204" charset="-122"/>
                <a:ea typeface="微软雅黑" panose="020B0503020204020204" charset="-122"/>
                <a:sym typeface="Arial" panose="020B0604020202020204" pitchFamily="34" charset="0"/>
              </a:rPr>
              <a:t>当前，我国新能源汽车行业仍处在政策驱动向市场驱动转轨过程中，关键核心技术和零部件仍存在一些短板弱项，上游资源保障能力较弱，基础设施支撑不足，抗风险能力还不够强，产业发展面临的竞争环境压力大。</a:t>
            </a:r>
            <a:endParaRPr lang="en-US" altLang="zh-CN" dirty="0">
              <a:latin typeface="微软雅黑" panose="020B0503020204020204" charset="-122"/>
              <a:ea typeface="微软雅黑" panose="020B0503020204020204" charset="-122"/>
              <a:sym typeface="Arial" panose="020B0604020202020204" pitchFamily="34" charset="0"/>
            </a:endParaRPr>
          </a:p>
          <a:p>
            <a:pPr algn="just" defTabSz="685800">
              <a:lnSpc>
                <a:spcPct val="150000"/>
              </a:lnSpc>
            </a:pPr>
            <a:r>
              <a:rPr lang="zh-CN" altLang="en-US" dirty="0">
                <a:latin typeface="微软雅黑" panose="020B0503020204020204" charset="-122"/>
                <a:ea typeface="微软雅黑" panose="020B0503020204020204" charset="-122"/>
                <a:sym typeface="Arial" panose="020B0604020202020204" pitchFamily="34" charset="0"/>
              </a:rPr>
              <a:t>      </a:t>
            </a:r>
            <a:r>
              <a:rPr lang="en-US" altLang="zh-CN" dirty="0">
                <a:latin typeface="微软雅黑" panose="020B0503020204020204" charset="-122"/>
                <a:ea typeface="微软雅黑" panose="020B0503020204020204" charset="-122"/>
                <a:sym typeface="Arial" panose="020B0604020202020204" pitchFamily="34" charset="0"/>
              </a:rPr>
              <a:t> </a:t>
            </a:r>
            <a:r>
              <a:rPr lang="zh-CN" altLang="en-US" dirty="0">
                <a:latin typeface="微软雅黑" panose="020B0503020204020204" charset="-122"/>
                <a:ea typeface="微软雅黑" panose="020B0503020204020204" charset="-122"/>
                <a:sym typeface="Arial" panose="020B0604020202020204" pitchFamily="34" charset="0"/>
              </a:rPr>
              <a:t>为了巩固并长期保持我国新能源汽车产业的竞争优势，加快从汽车大国迈向汽车强国，按照国务院常务会议有关要求，财政部、税务总局、工信部制发了</a:t>
            </a:r>
            <a:r>
              <a:rPr lang="en-US" altLang="zh-CN" b="1" dirty="0">
                <a:latin typeface="微软雅黑" panose="020B0503020204020204" charset="-122"/>
                <a:ea typeface="微软雅黑" panose="020B0503020204020204" charset="-122"/>
                <a:sym typeface="Arial" panose="020B0604020202020204" pitchFamily="34" charset="0"/>
              </a:rPr>
              <a:t>《</a:t>
            </a:r>
            <a:r>
              <a:rPr lang="zh-CN" altLang="en-US" b="1" dirty="0">
                <a:latin typeface="微软雅黑" panose="020B0503020204020204" charset="-122"/>
                <a:ea typeface="微软雅黑" panose="020B0503020204020204" charset="-122"/>
                <a:sym typeface="Arial" panose="020B0604020202020204" pitchFamily="34" charset="0"/>
              </a:rPr>
              <a:t>关于延续和优化新能源汽车车辆购置税减免政策的公告</a:t>
            </a:r>
            <a:r>
              <a:rPr lang="en-US" altLang="zh-CN" b="1" dirty="0">
                <a:latin typeface="微软雅黑" panose="020B0503020204020204" charset="-122"/>
                <a:ea typeface="微软雅黑" panose="020B0503020204020204" charset="-122"/>
                <a:sym typeface="Arial" panose="020B0604020202020204" pitchFamily="34" charset="0"/>
              </a:rPr>
              <a:t>》</a:t>
            </a:r>
            <a:r>
              <a:rPr lang="zh-CN" altLang="en-US" b="1" dirty="0">
                <a:latin typeface="微软雅黑" panose="020B0503020204020204" charset="-122"/>
                <a:ea typeface="微软雅黑" panose="020B0503020204020204" charset="-122"/>
                <a:sym typeface="Arial" panose="020B0604020202020204" pitchFamily="34" charset="0"/>
              </a:rPr>
              <a:t>（</a:t>
            </a:r>
            <a:r>
              <a:rPr lang="en-US" altLang="zh-CN" b="1" dirty="0">
                <a:latin typeface="微软雅黑" panose="020B0503020204020204" charset="-122"/>
                <a:ea typeface="微软雅黑" panose="020B0503020204020204" charset="-122"/>
                <a:sym typeface="Arial" panose="020B0604020202020204" pitchFamily="34" charset="0"/>
              </a:rPr>
              <a:t>2023</a:t>
            </a:r>
            <a:r>
              <a:rPr lang="zh-CN" altLang="en-US" b="1" dirty="0">
                <a:latin typeface="微软雅黑" panose="020B0503020204020204" charset="-122"/>
                <a:ea typeface="微软雅黑" panose="020B0503020204020204" charset="-122"/>
                <a:sym typeface="Arial" panose="020B0604020202020204" pitchFamily="34" charset="0"/>
              </a:rPr>
              <a:t>年</a:t>
            </a:r>
            <a:r>
              <a:rPr lang="en-US" altLang="zh-CN" b="1" dirty="0">
                <a:latin typeface="微软雅黑" panose="020B0503020204020204" charset="-122"/>
                <a:ea typeface="微软雅黑" panose="020B0503020204020204" charset="-122"/>
                <a:sym typeface="Arial" panose="020B0604020202020204" pitchFamily="34" charset="0"/>
              </a:rPr>
              <a:t>10</a:t>
            </a:r>
            <a:r>
              <a:rPr lang="zh-CN" altLang="en-US" b="1" dirty="0">
                <a:latin typeface="微软雅黑" panose="020B0503020204020204" charset="-122"/>
                <a:ea typeface="微软雅黑" panose="020B0503020204020204" charset="-122"/>
                <a:sym typeface="Arial" panose="020B0604020202020204" pitchFamily="34" charset="0"/>
              </a:rPr>
              <a:t>号公告）</a:t>
            </a:r>
            <a:r>
              <a:rPr lang="zh-CN" altLang="en-US" dirty="0">
                <a:latin typeface="微软雅黑" panose="020B0503020204020204" charset="-122"/>
                <a:ea typeface="微软雅黑" panose="020B0503020204020204" charset="-122"/>
                <a:sym typeface="Arial" panose="020B0604020202020204" pitchFamily="34" charset="0"/>
              </a:rPr>
              <a:t>。</a:t>
            </a:r>
            <a:endParaRPr lang="zh-CN" altLang="en-US" dirty="0">
              <a:latin typeface="微软雅黑" panose="020B0503020204020204" charset="-122"/>
              <a:ea typeface="微软雅黑" panose="020B0503020204020204" charset="-122"/>
              <a:sym typeface="Arial" panose="020B0604020202020204" pitchFamily="34" charset="0"/>
            </a:endParaRPr>
          </a:p>
          <a:p>
            <a:pPr algn="just" defTabSz="685800">
              <a:lnSpc>
                <a:spcPct val="150000"/>
              </a:lnSpc>
            </a:pPr>
            <a:r>
              <a:rPr lang="zh-CN" altLang="en-US" dirty="0">
                <a:latin typeface="微软雅黑" panose="020B0503020204020204" charset="-122"/>
                <a:ea typeface="微软雅黑" panose="020B0503020204020204" charset="-122"/>
                <a:sym typeface="Arial" panose="020B0604020202020204" pitchFamily="34" charset="0"/>
              </a:rPr>
              <a:t>      </a:t>
            </a:r>
            <a:endParaRPr lang="zh-CN" altLang="en-US" dirty="0">
              <a:latin typeface="微软雅黑" panose="020B0503020204020204" charset="-122"/>
              <a:ea typeface="微软雅黑" panose="020B0503020204020204" charset="-122"/>
              <a:sym typeface="Arial" panose="020B0604020202020204" pitchFamily="34" charset="0"/>
            </a:endParaRPr>
          </a:p>
          <a:p>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第一条：明确了具体的减免税政策内容</a:t>
            </a:r>
            <a:br>
              <a:rPr lang="zh-CN" altLang="en-US" kern="1200" dirty="0">
                <a:latin typeface="微软雅黑" panose="020B0503020204020204" charset="-122"/>
                <a:ea typeface="微软雅黑" panose="020B0503020204020204" charset="-122"/>
                <a:cs typeface="+mj-cs"/>
              </a:rPr>
            </a:br>
            <a:endParaRPr lang="zh-CN" altLang="en-US"/>
          </a:p>
        </p:txBody>
      </p:sp>
      <p:sp>
        <p:nvSpPr>
          <p:cNvPr id="3" name="内容占位符 2"/>
          <p:cNvSpPr>
            <a:spLocks noGrp="1"/>
          </p:cNvSpPr>
          <p:nvPr>
            <p:ph idx="1"/>
          </p:nvPr>
        </p:nvSpPr>
        <p:spPr/>
        <p:txBody>
          <a:bodyPr>
            <a:normAutofit lnSpcReduction="10000"/>
          </a:bodyPr>
          <a:p>
            <a:pPr algn="just"/>
            <a:r>
              <a:rPr lang="en-US" altLang="zh-CN" dirty="0">
                <a:latin typeface="微软雅黑 Light" pitchFamily="34" charset="-122"/>
                <a:ea typeface="微软雅黑 Light" pitchFamily="34" charset="-122"/>
                <a:sym typeface="+mn-ea"/>
              </a:rPr>
              <a:t>    </a:t>
            </a:r>
            <a:r>
              <a:rPr lang="zh-CN" altLang="zh-CN" dirty="0">
                <a:latin typeface="微软雅黑 Light" pitchFamily="34" charset="-122"/>
                <a:ea typeface="微软雅黑 Light" pitchFamily="34" charset="-122"/>
                <a:sym typeface="+mn-ea"/>
              </a:rPr>
              <a:t>对</a:t>
            </a:r>
            <a:r>
              <a:rPr lang="zh-CN" altLang="zh-CN" b="1" dirty="0">
                <a:solidFill>
                  <a:schemeClr val="accent1"/>
                </a:solidFill>
                <a:latin typeface="微软雅黑 Light" pitchFamily="34" charset="-122"/>
                <a:ea typeface="微软雅黑 Light" pitchFamily="34" charset="-122"/>
                <a:sym typeface="+mn-ea"/>
              </a:rPr>
              <a:t>购置日期</a:t>
            </a:r>
            <a:r>
              <a:rPr lang="zh-CN" altLang="zh-CN" dirty="0">
                <a:latin typeface="微软雅黑 Light" pitchFamily="34" charset="-122"/>
                <a:ea typeface="微软雅黑 Light" pitchFamily="34" charset="-122"/>
                <a:sym typeface="+mn-ea"/>
              </a:rPr>
              <a:t>在</a:t>
            </a:r>
            <a:r>
              <a:rPr lang="en-US" altLang="zh-CN" dirty="0">
                <a:latin typeface="微软雅黑 Light" pitchFamily="34" charset="-122"/>
                <a:ea typeface="微软雅黑 Light" pitchFamily="34" charset="-122"/>
                <a:sym typeface="+mn-ea"/>
              </a:rPr>
              <a:t>2024</a:t>
            </a:r>
            <a:r>
              <a:rPr lang="zh-CN" altLang="zh-CN" dirty="0">
                <a:latin typeface="微软雅黑 Light" pitchFamily="34" charset="-122"/>
                <a:ea typeface="微软雅黑 Light" pitchFamily="34" charset="-122"/>
                <a:sym typeface="+mn-ea"/>
              </a:rPr>
              <a:t>年</a:t>
            </a:r>
            <a:r>
              <a:rPr lang="en-US" altLang="zh-CN" dirty="0">
                <a:latin typeface="微软雅黑 Light" pitchFamily="34" charset="-122"/>
                <a:ea typeface="微软雅黑 Light" pitchFamily="34" charset="-122"/>
                <a:sym typeface="+mn-ea"/>
              </a:rPr>
              <a:t>1</a:t>
            </a:r>
            <a:r>
              <a:rPr lang="zh-CN" altLang="zh-CN" dirty="0">
                <a:latin typeface="微软雅黑 Light" pitchFamily="34" charset="-122"/>
                <a:ea typeface="微软雅黑 Light" pitchFamily="34" charset="-122"/>
                <a:sym typeface="+mn-ea"/>
              </a:rPr>
              <a:t>月</a:t>
            </a:r>
            <a:r>
              <a:rPr lang="en-US" altLang="zh-CN" dirty="0">
                <a:latin typeface="微软雅黑 Light" pitchFamily="34" charset="-122"/>
                <a:ea typeface="微软雅黑 Light" pitchFamily="34" charset="-122"/>
                <a:sym typeface="+mn-ea"/>
              </a:rPr>
              <a:t>1</a:t>
            </a:r>
            <a:r>
              <a:rPr lang="zh-CN" altLang="zh-CN" dirty="0">
                <a:latin typeface="微软雅黑 Light" pitchFamily="34" charset="-122"/>
                <a:ea typeface="微软雅黑 Light" pitchFamily="34" charset="-122"/>
                <a:sym typeface="+mn-ea"/>
              </a:rPr>
              <a:t>日至</a:t>
            </a:r>
            <a:r>
              <a:rPr lang="en-US" altLang="zh-CN" dirty="0">
                <a:latin typeface="微软雅黑 Light" pitchFamily="34" charset="-122"/>
                <a:ea typeface="微软雅黑 Light" pitchFamily="34" charset="-122"/>
                <a:sym typeface="+mn-ea"/>
              </a:rPr>
              <a:t>2025</a:t>
            </a:r>
            <a:r>
              <a:rPr lang="zh-CN" altLang="zh-CN" dirty="0">
                <a:latin typeface="微软雅黑 Light" pitchFamily="34" charset="-122"/>
                <a:ea typeface="微软雅黑 Light" pitchFamily="34" charset="-122"/>
                <a:sym typeface="+mn-ea"/>
              </a:rPr>
              <a:t>年</a:t>
            </a:r>
            <a:r>
              <a:rPr lang="en-US" altLang="zh-CN" dirty="0">
                <a:latin typeface="微软雅黑 Light" pitchFamily="34" charset="-122"/>
                <a:ea typeface="微软雅黑 Light" pitchFamily="34" charset="-122"/>
                <a:sym typeface="+mn-ea"/>
              </a:rPr>
              <a:t>12</a:t>
            </a:r>
            <a:r>
              <a:rPr lang="zh-CN" altLang="zh-CN" dirty="0">
                <a:latin typeface="微软雅黑 Light" pitchFamily="34" charset="-122"/>
                <a:ea typeface="微软雅黑 Light" pitchFamily="34" charset="-122"/>
                <a:sym typeface="+mn-ea"/>
              </a:rPr>
              <a:t>月</a:t>
            </a:r>
            <a:r>
              <a:rPr lang="en-US" altLang="zh-CN" dirty="0">
                <a:latin typeface="微软雅黑 Light" pitchFamily="34" charset="-122"/>
                <a:ea typeface="微软雅黑 Light" pitchFamily="34" charset="-122"/>
                <a:sym typeface="+mn-ea"/>
              </a:rPr>
              <a:t>31</a:t>
            </a:r>
            <a:r>
              <a:rPr lang="zh-CN" altLang="zh-CN" dirty="0">
                <a:latin typeface="微软雅黑 Light" pitchFamily="34" charset="-122"/>
                <a:ea typeface="微软雅黑 Light" pitchFamily="34" charset="-122"/>
                <a:sym typeface="+mn-ea"/>
              </a:rPr>
              <a:t>日期间的新能源汽车</a:t>
            </a:r>
            <a:r>
              <a:rPr lang="zh-CN" altLang="zh-CN" b="1" dirty="0">
                <a:solidFill>
                  <a:schemeClr val="accent1"/>
                </a:solidFill>
                <a:latin typeface="微软雅黑 Light" pitchFamily="34" charset="-122"/>
                <a:ea typeface="微软雅黑 Light" pitchFamily="34" charset="-122"/>
                <a:sym typeface="+mn-ea"/>
              </a:rPr>
              <a:t>免征</a:t>
            </a:r>
            <a:r>
              <a:rPr lang="zh-CN" altLang="zh-CN" dirty="0">
                <a:latin typeface="微软雅黑 Light" pitchFamily="34" charset="-122"/>
                <a:ea typeface="微软雅黑 Light" pitchFamily="34" charset="-122"/>
                <a:sym typeface="+mn-ea"/>
              </a:rPr>
              <a:t>车辆购置税，其中，每辆新能源乘用车</a:t>
            </a:r>
            <a:r>
              <a:rPr lang="zh-CN" altLang="zh-CN" b="1" dirty="0">
                <a:solidFill>
                  <a:schemeClr val="accent1"/>
                </a:solidFill>
                <a:latin typeface="微软雅黑 Light" pitchFamily="34" charset="-122"/>
                <a:ea typeface="微软雅黑 Light" pitchFamily="34" charset="-122"/>
                <a:sym typeface="+mn-ea"/>
              </a:rPr>
              <a:t>免税额不超过</a:t>
            </a:r>
            <a:r>
              <a:rPr lang="en-US" altLang="zh-CN" b="1" dirty="0">
                <a:solidFill>
                  <a:schemeClr val="accent1"/>
                </a:solidFill>
                <a:latin typeface="微软雅黑 Light" pitchFamily="34" charset="-122"/>
                <a:ea typeface="微软雅黑 Light" pitchFamily="34" charset="-122"/>
                <a:sym typeface="+mn-ea"/>
              </a:rPr>
              <a:t>3</a:t>
            </a:r>
            <a:r>
              <a:rPr lang="zh-CN" altLang="zh-CN" b="1" dirty="0">
                <a:solidFill>
                  <a:schemeClr val="accent1"/>
                </a:solidFill>
                <a:latin typeface="微软雅黑 Light" pitchFamily="34" charset="-122"/>
                <a:ea typeface="微软雅黑 Light" pitchFamily="34" charset="-122"/>
                <a:sym typeface="+mn-ea"/>
              </a:rPr>
              <a:t>万元</a:t>
            </a:r>
            <a:r>
              <a:rPr lang="zh-CN" altLang="zh-CN" dirty="0">
                <a:latin typeface="微软雅黑 Light" pitchFamily="34" charset="-122"/>
                <a:ea typeface="微软雅黑 Light" pitchFamily="34" charset="-122"/>
                <a:sym typeface="+mn-ea"/>
              </a:rPr>
              <a:t>；对</a:t>
            </a:r>
            <a:r>
              <a:rPr lang="zh-CN" altLang="zh-CN" b="1" dirty="0">
                <a:solidFill>
                  <a:schemeClr val="accent1"/>
                </a:solidFill>
                <a:latin typeface="微软雅黑 Light" pitchFamily="34" charset="-122"/>
                <a:ea typeface="微软雅黑 Light" pitchFamily="34" charset="-122"/>
                <a:sym typeface="+mn-ea"/>
              </a:rPr>
              <a:t>购置日期</a:t>
            </a:r>
            <a:r>
              <a:rPr lang="zh-CN" altLang="zh-CN" dirty="0">
                <a:latin typeface="微软雅黑 Light" pitchFamily="34" charset="-122"/>
                <a:ea typeface="微软雅黑 Light" pitchFamily="34" charset="-122"/>
                <a:sym typeface="+mn-ea"/>
              </a:rPr>
              <a:t>在</a:t>
            </a:r>
            <a:r>
              <a:rPr lang="en-US" altLang="zh-CN" b="1" dirty="0">
                <a:solidFill>
                  <a:schemeClr val="accent1"/>
                </a:solidFill>
                <a:latin typeface="微软雅黑 Light" pitchFamily="34" charset="-122"/>
                <a:ea typeface="微软雅黑 Light" pitchFamily="34" charset="-122"/>
                <a:sym typeface="+mn-ea"/>
              </a:rPr>
              <a:t>2026</a:t>
            </a:r>
            <a:r>
              <a:rPr lang="zh-CN" altLang="zh-CN" b="1" dirty="0">
                <a:solidFill>
                  <a:schemeClr val="accent1"/>
                </a:solidFill>
                <a:latin typeface="微软雅黑 Light" pitchFamily="34" charset="-122"/>
                <a:ea typeface="微软雅黑 Light" pitchFamily="34" charset="-122"/>
                <a:sym typeface="+mn-ea"/>
              </a:rPr>
              <a:t>年</a:t>
            </a:r>
            <a:r>
              <a:rPr lang="en-US" altLang="zh-CN" b="1" dirty="0">
                <a:solidFill>
                  <a:schemeClr val="accent1"/>
                </a:solidFill>
                <a:latin typeface="微软雅黑 Light" pitchFamily="34" charset="-122"/>
                <a:ea typeface="微软雅黑 Light" pitchFamily="34" charset="-122"/>
                <a:sym typeface="+mn-ea"/>
              </a:rPr>
              <a:t>1</a:t>
            </a:r>
            <a:r>
              <a:rPr lang="zh-CN" altLang="zh-CN" b="1" dirty="0">
                <a:solidFill>
                  <a:schemeClr val="accent1"/>
                </a:solidFill>
                <a:latin typeface="微软雅黑 Light" pitchFamily="34" charset="-122"/>
                <a:ea typeface="微软雅黑 Light" pitchFamily="34" charset="-122"/>
                <a:sym typeface="+mn-ea"/>
              </a:rPr>
              <a:t>月</a:t>
            </a:r>
            <a:r>
              <a:rPr lang="en-US" altLang="zh-CN" b="1" dirty="0">
                <a:solidFill>
                  <a:schemeClr val="accent1"/>
                </a:solidFill>
                <a:latin typeface="微软雅黑 Light" pitchFamily="34" charset="-122"/>
                <a:ea typeface="微软雅黑 Light" pitchFamily="34" charset="-122"/>
                <a:sym typeface="+mn-ea"/>
              </a:rPr>
              <a:t>1</a:t>
            </a:r>
            <a:r>
              <a:rPr lang="zh-CN" altLang="zh-CN" b="1" dirty="0">
                <a:solidFill>
                  <a:schemeClr val="accent1"/>
                </a:solidFill>
                <a:latin typeface="微软雅黑 Light" pitchFamily="34" charset="-122"/>
                <a:ea typeface="微软雅黑 Light" pitchFamily="34" charset="-122"/>
                <a:sym typeface="+mn-ea"/>
              </a:rPr>
              <a:t>日至</a:t>
            </a:r>
            <a:r>
              <a:rPr lang="en-US" altLang="zh-CN" b="1" dirty="0">
                <a:solidFill>
                  <a:schemeClr val="accent1"/>
                </a:solidFill>
                <a:latin typeface="微软雅黑 Light" pitchFamily="34" charset="-122"/>
                <a:ea typeface="微软雅黑 Light" pitchFamily="34" charset="-122"/>
                <a:sym typeface="+mn-ea"/>
              </a:rPr>
              <a:t>2027</a:t>
            </a:r>
            <a:r>
              <a:rPr lang="zh-CN" altLang="zh-CN" b="1" dirty="0">
                <a:solidFill>
                  <a:schemeClr val="accent1"/>
                </a:solidFill>
                <a:latin typeface="微软雅黑 Light" pitchFamily="34" charset="-122"/>
                <a:ea typeface="微软雅黑 Light" pitchFamily="34" charset="-122"/>
                <a:sym typeface="+mn-ea"/>
              </a:rPr>
              <a:t>年</a:t>
            </a:r>
            <a:r>
              <a:rPr lang="en-US" altLang="zh-CN" b="1" dirty="0">
                <a:solidFill>
                  <a:schemeClr val="accent1"/>
                </a:solidFill>
                <a:latin typeface="微软雅黑 Light" pitchFamily="34" charset="-122"/>
                <a:ea typeface="微软雅黑 Light" pitchFamily="34" charset="-122"/>
                <a:sym typeface="+mn-ea"/>
              </a:rPr>
              <a:t>12</a:t>
            </a:r>
            <a:r>
              <a:rPr lang="zh-CN" altLang="zh-CN" b="1" dirty="0">
                <a:solidFill>
                  <a:schemeClr val="accent1"/>
                </a:solidFill>
                <a:latin typeface="微软雅黑 Light" pitchFamily="34" charset="-122"/>
                <a:ea typeface="微软雅黑 Light" pitchFamily="34" charset="-122"/>
                <a:sym typeface="+mn-ea"/>
              </a:rPr>
              <a:t>月</a:t>
            </a:r>
            <a:r>
              <a:rPr lang="en-US" altLang="zh-CN" b="1" dirty="0">
                <a:solidFill>
                  <a:schemeClr val="accent1"/>
                </a:solidFill>
                <a:latin typeface="微软雅黑 Light" pitchFamily="34" charset="-122"/>
                <a:ea typeface="微软雅黑 Light" pitchFamily="34" charset="-122"/>
                <a:sym typeface="+mn-ea"/>
              </a:rPr>
              <a:t>31</a:t>
            </a:r>
            <a:r>
              <a:rPr lang="zh-CN" altLang="zh-CN" b="1" dirty="0">
                <a:solidFill>
                  <a:schemeClr val="accent1"/>
                </a:solidFill>
                <a:latin typeface="微软雅黑 Light" pitchFamily="34" charset="-122"/>
                <a:ea typeface="微软雅黑 Light" pitchFamily="34" charset="-122"/>
                <a:sym typeface="+mn-ea"/>
              </a:rPr>
              <a:t>日</a:t>
            </a:r>
            <a:r>
              <a:rPr lang="zh-CN" altLang="zh-CN" dirty="0">
                <a:latin typeface="微软雅黑 Light" pitchFamily="34" charset="-122"/>
                <a:ea typeface="微软雅黑 Light" pitchFamily="34" charset="-122"/>
                <a:sym typeface="+mn-ea"/>
              </a:rPr>
              <a:t>期间的新能源汽车</a:t>
            </a:r>
            <a:r>
              <a:rPr lang="zh-CN" altLang="zh-CN" b="1" dirty="0">
                <a:solidFill>
                  <a:schemeClr val="accent1"/>
                </a:solidFill>
                <a:latin typeface="微软雅黑 Light" pitchFamily="34" charset="-122"/>
                <a:ea typeface="微软雅黑 Light" pitchFamily="34" charset="-122"/>
                <a:sym typeface="+mn-ea"/>
              </a:rPr>
              <a:t>减半征收</a:t>
            </a:r>
            <a:r>
              <a:rPr lang="zh-CN" altLang="zh-CN" dirty="0">
                <a:latin typeface="微软雅黑 Light" pitchFamily="34" charset="-122"/>
                <a:ea typeface="微软雅黑 Light" pitchFamily="34" charset="-122"/>
                <a:sym typeface="+mn-ea"/>
              </a:rPr>
              <a:t>车辆购置税，其中，每辆新能源乘用车</a:t>
            </a:r>
            <a:r>
              <a:rPr lang="zh-CN" altLang="zh-CN" b="1" dirty="0">
                <a:solidFill>
                  <a:schemeClr val="accent1"/>
                </a:solidFill>
                <a:latin typeface="微软雅黑 Light" pitchFamily="34" charset="-122"/>
                <a:ea typeface="微软雅黑 Light" pitchFamily="34" charset="-122"/>
                <a:sym typeface="+mn-ea"/>
              </a:rPr>
              <a:t>减税额不超过</a:t>
            </a:r>
            <a:r>
              <a:rPr lang="en-US" altLang="zh-CN" b="1" dirty="0">
                <a:solidFill>
                  <a:schemeClr val="accent1"/>
                </a:solidFill>
                <a:latin typeface="微软雅黑 Light" pitchFamily="34" charset="-122"/>
                <a:ea typeface="微软雅黑 Light" pitchFamily="34" charset="-122"/>
                <a:sym typeface="+mn-ea"/>
              </a:rPr>
              <a:t>1.5</a:t>
            </a:r>
            <a:r>
              <a:rPr lang="zh-CN" altLang="zh-CN" b="1" dirty="0">
                <a:solidFill>
                  <a:schemeClr val="accent1"/>
                </a:solidFill>
                <a:latin typeface="微软雅黑 Light" pitchFamily="34" charset="-122"/>
                <a:ea typeface="微软雅黑 Light" pitchFamily="34" charset="-122"/>
                <a:sym typeface="+mn-ea"/>
              </a:rPr>
              <a:t>万元</a:t>
            </a:r>
            <a:r>
              <a:rPr lang="zh-CN" altLang="zh-CN" dirty="0">
                <a:latin typeface="微软雅黑 Light" pitchFamily="34" charset="-122"/>
                <a:ea typeface="微软雅黑 Light" pitchFamily="34" charset="-122"/>
                <a:sym typeface="+mn-ea"/>
              </a:rPr>
              <a:t>。</a:t>
            </a:r>
            <a:endParaRPr lang="zh-CN" altLang="zh-CN" dirty="0">
              <a:latin typeface="微软雅黑 Light" pitchFamily="34" charset="-122"/>
              <a:ea typeface="微软雅黑 Light" pitchFamily="34" charset="-122"/>
            </a:endParaRPr>
          </a:p>
          <a:p>
            <a:pPr algn="just"/>
            <a:r>
              <a:rPr lang="en-US" altLang="zh-CN" dirty="0">
                <a:latin typeface="微软雅黑 Light" pitchFamily="34" charset="-122"/>
                <a:ea typeface="微软雅黑 Light" pitchFamily="34" charset="-122"/>
                <a:sym typeface="+mn-ea"/>
              </a:rPr>
              <a:t>    </a:t>
            </a:r>
            <a:r>
              <a:rPr lang="zh-CN" altLang="zh-CN" dirty="0">
                <a:latin typeface="微软雅黑 Light" pitchFamily="34" charset="-122"/>
                <a:ea typeface="微软雅黑 Light" pitchFamily="34" charset="-122"/>
                <a:sym typeface="+mn-ea"/>
              </a:rPr>
              <a:t>购置日期按照机动车销售统一发票或海关关税专用缴款书等有效凭证的开具日期确定。</a:t>
            </a:r>
            <a:endParaRPr lang="zh-CN" altLang="zh-CN" dirty="0">
              <a:latin typeface="微软雅黑 Light" pitchFamily="34" charset="-122"/>
              <a:ea typeface="微软雅黑 Light" pitchFamily="34" charset="-122"/>
            </a:endParaRPr>
          </a:p>
          <a:p>
            <a:pPr algn="just"/>
            <a:r>
              <a:rPr lang="en-US" altLang="zh-CN" dirty="0">
                <a:latin typeface="微软雅黑 Light" pitchFamily="34" charset="-122"/>
                <a:ea typeface="微软雅黑 Light" pitchFamily="34" charset="-122"/>
                <a:sym typeface="+mn-ea"/>
              </a:rPr>
              <a:t>    </a:t>
            </a:r>
            <a:r>
              <a:rPr lang="zh-CN" altLang="zh-CN" b="1" dirty="0">
                <a:solidFill>
                  <a:schemeClr val="accent1"/>
                </a:solidFill>
                <a:latin typeface="微软雅黑 Light" pitchFamily="34" charset="-122"/>
                <a:ea typeface="微软雅黑 Light" pitchFamily="34" charset="-122"/>
                <a:sym typeface="+mn-ea"/>
              </a:rPr>
              <a:t>享受车辆购置税减免政策的新能源汽车，是指</a:t>
            </a:r>
            <a:r>
              <a:rPr lang="zh-CN" altLang="zh-CN" dirty="0">
                <a:latin typeface="微软雅黑 Light" pitchFamily="34" charset="-122"/>
                <a:ea typeface="微软雅黑 Light" pitchFamily="34" charset="-122"/>
                <a:sym typeface="+mn-ea"/>
              </a:rPr>
              <a:t>符合新能源汽车产品技术要求标准的纯电动汽车、插电式混合动力（含增程式）汽车、燃料电池汽车。新能源汽车产品技术要求由工业和信息化部会同财政部、税务总局制定，并根据新能源汽车技术进步、标准体系发展和车型变化情况制定。</a:t>
            </a:r>
            <a:endParaRPr lang="zh-CN" altLang="zh-CN" dirty="0">
              <a:latin typeface="微软雅黑 Light" pitchFamily="34" charset="-122"/>
              <a:ea typeface="微软雅黑 Light" pitchFamily="34" charset="-122"/>
            </a:endParaRPr>
          </a:p>
          <a:p>
            <a:pPr algn="just"/>
            <a:r>
              <a:rPr lang="en-US" altLang="zh-CN" b="1" dirty="0">
                <a:solidFill>
                  <a:schemeClr val="accent1"/>
                </a:solidFill>
                <a:latin typeface="微软雅黑 Light" pitchFamily="34" charset="-122"/>
                <a:ea typeface="微软雅黑 Light" pitchFamily="34" charset="-122"/>
                <a:sym typeface="+mn-ea"/>
              </a:rPr>
              <a:t>    </a:t>
            </a:r>
            <a:r>
              <a:rPr lang="zh-CN" altLang="zh-CN" b="1" dirty="0">
                <a:solidFill>
                  <a:schemeClr val="accent1"/>
                </a:solidFill>
                <a:latin typeface="微软雅黑 Light" pitchFamily="34" charset="-122"/>
                <a:ea typeface="微软雅黑 Light" pitchFamily="34" charset="-122"/>
                <a:sym typeface="+mn-ea"/>
              </a:rPr>
              <a:t>新能源乘用车，是指</a:t>
            </a:r>
            <a:r>
              <a:rPr lang="zh-CN" altLang="zh-CN" dirty="0">
                <a:latin typeface="微软雅黑 Light" pitchFamily="34" charset="-122"/>
                <a:ea typeface="微软雅黑 Light" pitchFamily="34" charset="-122"/>
                <a:sym typeface="+mn-ea"/>
              </a:rPr>
              <a:t>在设计、制造和技术特性上主要用于载运乘客及其随身行李和（或）临时物品，包括驾驶员座位在内最多不超过</a:t>
            </a:r>
            <a:r>
              <a:rPr lang="en-US" altLang="zh-CN" dirty="0">
                <a:latin typeface="微软雅黑 Light" pitchFamily="34" charset="-122"/>
                <a:ea typeface="微软雅黑 Light" pitchFamily="34" charset="-122"/>
                <a:sym typeface="+mn-ea"/>
              </a:rPr>
              <a:t>9</a:t>
            </a:r>
            <a:r>
              <a:rPr lang="zh-CN" altLang="zh-CN" dirty="0">
                <a:latin typeface="微软雅黑 Light" pitchFamily="34" charset="-122"/>
                <a:ea typeface="微软雅黑 Light" pitchFamily="34" charset="-122"/>
                <a:sym typeface="+mn-ea"/>
              </a:rPr>
              <a:t>个座位的新能源汽车。</a:t>
            </a:r>
            <a:endParaRPr lang="zh-CN" altLang="zh-CN" dirty="0">
              <a:latin typeface="微软雅黑 Light" pitchFamily="34" charset="-122"/>
              <a:ea typeface="微软雅黑 Light" pitchFamily="34" charset="-122"/>
            </a:endParaRPr>
          </a:p>
          <a:p>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第一条：明确了具体的减免税政策内容</a:t>
            </a:r>
            <a:endParaRPr lang="zh-CN" altLang="en-US"/>
          </a:p>
        </p:txBody>
      </p:sp>
      <p:sp>
        <p:nvSpPr>
          <p:cNvPr id="3" name="内容占位符 2"/>
          <p:cNvSpPr>
            <a:spLocks noGrp="1"/>
          </p:cNvSpPr>
          <p:nvPr>
            <p:ph idx="1"/>
          </p:nvPr>
        </p:nvSpPr>
        <p:spPr/>
        <p:txBody>
          <a:bodyPr>
            <a:normAutofit fontScale="80000"/>
          </a:bodyPr>
          <a:p>
            <a:pPr algn="just"/>
            <a:r>
              <a:rPr lang="zh-CN" altLang="en-US" b="1" dirty="0">
                <a:solidFill>
                  <a:srgbClr val="FF0000"/>
                </a:solidFill>
                <a:latin typeface="微软雅黑 Light" pitchFamily="34" charset="-122"/>
                <a:ea typeface="微软雅黑 Light" pitchFamily="34" charset="-122"/>
                <a:sym typeface="+mn-ea"/>
              </a:rPr>
              <a:t> </a:t>
            </a:r>
            <a:r>
              <a:rPr lang="zh-CN" altLang="en-US" b="1" dirty="0">
                <a:solidFill>
                  <a:schemeClr val="accent1"/>
                </a:solidFill>
                <a:latin typeface="微软雅黑" panose="020B0503020204020204" charset="-122"/>
                <a:ea typeface="微软雅黑" panose="020B0503020204020204" charset="-122"/>
                <a:sym typeface="+mn-ea"/>
              </a:rPr>
              <a:t> 1.新能源商用车如何计算车辆购置税？</a:t>
            </a:r>
            <a:endParaRPr lang="en-US" altLang="zh-CN" b="1" dirty="0">
              <a:solidFill>
                <a:schemeClr val="accent1"/>
              </a:solidFill>
              <a:latin typeface="微软雅黑" panose="020B0503020204020204" charset="-122"/>
              <a:ea typeface="微软雅黑" panose="020B0503020204020204" charset="-122"/>
            </a:endParaRPr>
          </a:p>
          <a:p>
            <a:pPr algn="just"/>
            <a:endParaRPr lang="en-US" altLang="zh-CN" dirty="0">
              <a:latin typeface="微软雅黑" panose="020B0503020204020204" charset="-122"/>
              <a:ea typeface="微软雅黑" panose="020B0503020204020204" charset="-122"/>
            </a:endParaRPr>
          </a:p>
          <a:p>
            <a:pPr algn="just"/>
            <a:r>
              <a:rPr lang="en-US" altLang="zh-CN" b="1" dirty="0">
                <a:latin typeface="微软雅黑" panose="020B0503020204020204" charset="-122"/>
                <a:ea typeface="微软雅黑" panose="020B0503020204020204" charset="-122"/>
                <a:sym typeface="+mn-ea"/>
              </a:rPr>
              <a:t>       </a:t>
            </a:r>
            <a:r>
              <a:rPr lang="zh-CN" altLang="en-US" b="1" dirty="0">
                <a:latin typeface="微软雅黑" panose="020B0503020204020204" charset="-122"/>
                <a:ea typeface="微软雅黑" panose="020B0503020204020204" charset="-122"/>
                <a:sym typeface="+mn-ea"/>
              </a:rPr>
              <a:t>例</a:t>
            </a:r>
            <a:r>
              <a:rPr lang="en-US" altLang="zh-CN" b="1" dirty="0">
                <a:latin typeface="微软雅黑" panose="020B0503020204020204" charset="-122"/>
                <a:ea typeface="微软雅黑" panose="020B0503020204020204" charset="-122"/>
                <a:sym typeface="+mn-ea"/>
              </a:rPr>
              <a:t>1</a:t>
            </a:r>
            <a:r>
              <a:rPr lang="zh-CN" altLang="en-US" dirty="0">
                <a:latin typeface="微软雅黑" panose="020B0503020204020204" charset="-122"/>
                <a:ea typeface="微软雅黑" panose="020B0503020204020204" charset="-122"/>
                <a:sym typeface="+mn-ea"/>
              </a:rPr>
              <a:t>：某货物运输公司，于</a:t>
            </a:r>
            <a:r>
              <a:rPr lang="en-US" altLang="zh-CN" b="1" dirty="0">
                <a:solidFill>
                  <a:schemeClr val="accent1"/>
                </a:solidFill>
                <a:latin typeface="微软雅黑" panose="020B0503020204020204" charset="-122"/>
                <a:ea typeface="微软雅黑" panose="020B0503020204020204" charset="-122"/>
                <a:sym typeface="+mn-ea"/>
              </a:rPr>
              <a:t>2024</a:t>
            </a:r>
            <a:r>
              <a:rPr lang="zh-CN" altLang="en-US" b="1" dirty="0">
                <a:solidFill>
                  <a:schemeClr val="accent1"/>
                </a:solidFill>
                <a:latin typeface="微软雅黑" panose="020B0503020204020204" charset="-122"/>
                <a:ea typeface="微软雅黑" panose="020B0503020204020204" charset="-122"/>
                <a:sym typeface="+mn-ea"/>
              </a:rPr>
              <a:t>年</a:t>
            </a:r>
            <a:r>
              <a:rPr lang="en-US" altLang="zh-CN" b="1" dirty="0">
                <a:solidFill>
                  <a:schemeClr val="accent1"/>
                </a:solidFill>
                <a:latin typeface="微软雅黑" panose="020B0503020204020204" charset="-122"/>
                <a:ea typeface="微软雅黑" panose="020B0503020204020204" charset="-122"/>
                <a:sym typeface="+mn-ea"/>
              </a:rPr>
              <a:t>3</a:t>
            </a:r>
            <a:r>
              <a:rPr lang="zh-CN" altLang="en-US" b="1" dirty="0">
                <a:solidFill>
                  <a:schemeClr val="accent1"/>
                </a:solidFill>
                <a:latin typeface="微软雅黑" panose="020B0503020204020204" charset="-122"/>
                <a:ea typeface="微软雅黑" panose="020B0503020204020204" charset="-122"/>
                <a:sym typeface="+mn-ea"/>
              </a:rPr>
              <a:t>月</a:t>
            </a:r>
            <a:r>
              <a:rPr lang="en-US" altLang="zh-CN" b="1" dirty="0">
                <a:solidFill>
                  <a:schemeClr val="accent1"/>
                </a:solidFill>
                <a:latin typeface="微软雅黑" panose="020B0503020204020204" charset="-122"/>
                <a:ea typeface="微软雅黑" panose="020B0503020204020204" charset="-122"/>
                <a:sym typeface="+mn-ea"/>
              </a:rPr>
              <a:t>1</a:t>
            </a:r>
            <a:r>
              <a:rPr lang="zh-CN" altLang="en-US" b="1" dirty="0">
                <a:solidFill>
                  <a:schemeClr val="accent1"/>
                </a:solidFill>
                <a:latin typeface="微软雅黑" panose="020B0503020204020204" charset="-122"/>
                <a:ea typeface="微软雅黑" panose="020B0503020204020204" charset="-122"/>
                <a:sym typeface="+mn-ea"/>
              </a:rPr>
              <a:t>日</a:t>
            </a:r>
            <a:r>
              <a:rPr lang="zh-CN" altLang="en-US" dirty="0">
                <a:latin typeface="微软雅黑" panose="020B0503020204020204" charset="-122"/>
                <a:ea typeface="微软雅黑" panose="020B0503020204020204" charset="-122"/>
                <a:sym typeface="+mn-ea"/>
              </a:rPr>
              <a:t>购买一辆符合免税条件的</a:t>
            </a:r>
            <a:r>
              <a:rPr lang="zh-CN" altLang="en-US" b="1" dirty="0">
                <a:solidFill>
                  <a:schemeClr val="accent1"/>
                </a:solidFill>
                <a:latin typeface="微软雅黑" panose="020B0503020204020204" charset="-122"/>
                <a:ea typeface="微软雅黑" panose="020B0503020204020204" charset="-122"/>
                <a:sym typeface="+mn-ea"/>
              </a:rPr>
              <a:t>纯电动载货汽车</a:t>
            </a:r>
            <a:r>
              <a:rPr lang="zh-CN" altLang="en-US" dirty="0">
                <a:latin typeface="微软雅黑" panose="020B0503020204020204" charset="-122"/>
                <a:ea typeface="微软雅黑" panose="020B0503020204020204" charset="-122"/>
                <a:sym typeface="+mn-ea"/>
              </a:rPr>
              <a:t>，取得的机动车销售统一发票上注明的不含税价格是</a:t>
            </a:r>
            <a:r>
              <a:rPr lang="en-US" altLang="zh-CN" dirty="0">
                <a:latin typeface="微软雅黑" panose="020B0503020204020204" charset="-122"/>
                <a:ea typeface="微软雅黑" panose="020B0503020204020204" charset="-122"/>
                <a:sym typeface="+mn-ea"/>
              </a:rPr>
              <a:t>35</a:t>
            </a:r>
            <a:r>
              <a:rPr lang="zh-CN" altLang="en-US" dirty="0">
                <a:latin typeface="微软雅黑" panose="020B0503020204020204" charset="-122"/>
                <a:ea typeface="微软雅黑" panose="020B0503020204020204" charset="-122"/>
                <a:sym typeface="+mn-ea"/>
              </a:rPr>
              <a:t>万元，问该货物运输公司实际缴纳多少车辆购置税</a:t>
            </a:r>
            <a:r>
              <a:rPr lang="en-US" altLang="zh-CN" dirty="0">
                <a:latin typeface="微软雅黑" panose="020B0503020204020204" charset="-122"/>
                <a:ea typeface="微软雅黑" panose="020B0503020204020204" charset="-122"/>
                <a:sym typeface="+mn-ea"/>
              </a:rPr>
              <a:t>?</a:t>
            </a:r>
            <a:endParaRPr lang="en-US" altLang="zh-CN" dirty="0">
              <a:latin typeface="微软雅黑" panose="020B0503020204020204" charset="-122"/>
              <a:ea typeface="微软雅黑" panose="020B0503020204020204" charset="-122"/>
            </a:endParaRPr>
          </a:p>
          <a:p>
            <a:r>
              <a:rPr lang="zh-CN" altLang="en-US" b="1" dirty="0">
                <a:latin typeface="微软雅黑 Light" pitchFamily="34" charset="-122"/>
                <a:ea typeface="微软雅黑 Light" pitchFamily="34" charset="-122"/>
                <a:sym typeface="+mn-ea"/>
              </a:rPr>
              <a:t>具体计算：</a:t>
            </a:r>
            <a:endParaRPr lang="zh-CN" altLang="en-US" b="1"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按照车购税法规定计算车辆购置税：</a:t>
            </a:r>
            <a:endParaRPr lang="zh-CN" altLang="en-US"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车辆应纳税额</a:t>
            </a:r>
            <a:r>
              <a:rPr lang="en-US" altLang="zh-CN" dirty="0">
                <a:latin typeface="微软雅黑 Light" pitchFamily="34" charset="-122"/>
                <a:ea typeface="微软雅黑 Light" pitchFamily="34" charset="-122"/>
                <a:sym typeface="+mn-ea"/>
              </a:rPr>
              <a:t>=350000×10%=35000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r>
              <a:rPr lang="zh-CN" altLang="en-US" dirty="0">
                <a:latin typeface="楷体" panose="02010609060101010101" pitchFamily="49" charset="-122"/>
                <a:ea typeface="楷体" panose="02010609060101010101" pitchFamily="49" charset="-122"/>
                <a:sym typeface="+mn-ea"/>
              </a:rPr>
              <a:t>    按照</a:t>
            </a:r>
            <a:r>
              <a:rPr lang="en-US" altLang="zh-CN" dirty="0">
                <a:latin typeface="楷体" panose="02010609060101010101" pitchFamily="49" charset="-122"/>
                <a:ea typeface="楷体" panose="02010609060101010101" pitchFamily="49" charset="-122"/>
                <a:sym typeface="+mn-ea"/>
              </a:rPr>
              <a:t>《</a:t>
            </a:r>
            <a:r>
              <a:rPr lang="zh-CN" altLang="en-US" dirty="0">
                <a:latin typeface="楷体" panose="02010609060101010101" pitchFamily="49" charset="-122"/>
                <a:ea typeface="楷体" panose="02010609060101010101" pitchFamily="49" charset="-122"/>
                <a:sym typeface="+mn-ea"/>
              </a:rPr>
              <a:t>公告</a:t>
            </a:r>
            <a:r>
              <a:rPr lang="en-US" altLang="zh-CN" dirty="0">
                <a:latin typeface="楷体" panose="02010609060101010101" pitchFamily="49" charset="-122"/>
                <a:ea typeface="楷体" panose="02010609060101010101" pitchFamily="49" charset="-122"/>
                <a:sym typeface="+mn-ea"/>
              </a:rPr>
              <a:t>》“</a:t>
            </a:r>
            <a:r>
              <a:rPr lang="zh-CN" altLang="en-US" dirty="0">
                <a:latin typeface="楷体" panose="02010609060101010101" pitchFamily="49" charset="-122"/>
                <a:ea typeface="楷体" panose="02010609060101010101" pitchFamily="49" charset="-122"/>
                <a:sym typeface="+mn-ea"/>
              </a:rPr>
              <a:t>对购置日期在</a:t>
            </a:r>
            <a:r>
              <a:rPr lang="en-US" altLang="zh-CN" dirty="0">
                <a:latin typeface="楷体" panose="02010609060101010101" pitchFamily="49" charset="-122"/>
                <a:ea typeface="楷体" panose="02010609060101010101" pitchFamily="49" charset="-122"/>
                <a:sym typeface="+mn-ea"/>
              </a:rPr>
              <a:t>2024</a:t>
            </a:r>
            <a:r>
              <a:rPr lang="zh-CN" altLang="en-US" dirty="0">
                <a:latin typeface="楷体" panose="02010609060101010101" pitchFamily="49" charset="-122"/>
                <a:ea typeface="楷体" panose="02010609060101010101" pitchFamily="49" charset="-122"/>
                <a:sym typeface="+mn-ea"/>
              </a:rPr>
              <a:t>年</a:t>
            </a:r>
            <a:r>
              <a:rPr lang="en-US" altLang="zh-CN" dirty="0">
                <a:latin typeface="楷体" panose="02010609060101010101" pitchFamily="49" charset="-122"/>
                <a:ea typeface="楷体" panose="02010609060101010101" pitchFamily="49" charset="-122"/>
                <a:sym typeface="+mn-ea"/>
              </a:rPr>
              <a:t>1</a:t>
            </a:r>
            <a:r>
              <a:rPr lang="zh-CN" altLang="en-US" dirty="0">
                <a:latin typeface="楷体" panose="02010609060101010101" pitchFamily="49" charset="-122"/>
                <a:ea typeface="楷体" panose="02010609060101010101" pitchFamily="49" charset="-122"/>
                <a:sym typeface="+mn-ea"/>
              </a:rPr>
              <a:t>月</a:t>
            </a:r>
            <a:r>
              <a:rPr lang="en-US" altLang="zh-CN" dirty="0">
                <a:latin typeface="楷体" panose="02010609060101010101" pitchFamily="49" charset="-122"/>
                <a:ea typeface="楷体" panose="02010609060101010101" pitchFamily="49" charset="-122"/>
                <a:sym typeface="+mn-ea"/>
              </a:rPr>
              <a:t>1</a:t>
            </a:r>
            <a:r>
              <a:rPr lang="zh-CN" altLang="en-US" dirty="0">
                <a:latin typeface="楷体" panose="02010609060101010101" pitchFamily="49" charset="-122"/>
                <a:ea typeface="楷体" panose="02010609060101010101" pitchFamily="49" charset="-122"/>
                <a:sym typeface="+mn-ea"/>
              </a:rPr>
              <a:t>日至</a:t>
            </a:r>
            <a:r>
              <a:rPr lang="en-US" altLang="zh-CN" dirty="0">
                <a:latin typeface="楷体" panose="02010609060101010101" pitchFamily="49" charset="-122"/>
                <a:ea typeface="楷体" panose="02010609060101010101" pitchFamily="49" charset="-122"/>
                <a:sym typeface="+mn-ea"/>
              </a:rPr>
              <a:t>2025</a:t>
            </a:r>
            <a:r>
              <a:rPr lang="zh-CN" altLang="en-US" dirty="0">
                <a:latin typeface="楷体" panose="02010609060101010101" pitchFamily="49" charset="-122"/>
                <a:ea typeface="楷体" panose="02010609060101010101" pitchFamily="49" charset="-122"/>
                <a:sym typeface="+mn-ea"/>
              </a:rPr>
              <a:t>年</a:t>
            </a:r>
            <a:r>
              <a:rPr lang="en-US" altLang="zh-CN" dirty="0">
                <a:latin typeface="楷体" panose="02010609060101010101" pitchFamily="49" charset="-122"/>
                <a:ea typeface="楷体" panose="02010609060101010101" pitchFamily="49" charset="-122"/>
                <a:sym typeface="+mn-ea"/>
              </a:rPr>
              <a:t>12</a:t>
            </a:r>
            <a:r>
              <a:rPr lang="zh-CN" altLang="en-US" dirty="0">
                <a:latin typeface="楷体" panose="02010609060101010101" pitchFamily="49" charset="-122"/>
                <a:ea typeface="楷体" panose="02010609060101010101" pitchFamily="49" charset="-122"/>
                <a:sym typeface="+mn-ea"/>
              </a:rPr>
              <a:t>月</a:t>
            </a:r>
            <a:r>
              <a:rPr lang="en-US" altLang="zh-CN" dirty="0">
                <a:latin typeface="楷体" panose="02010609060101010101" pitchFamily="49" charset="-122"/>
                <a:ea typeface="楷体" panose="02010609060101010101" pitchFamily="49" charset="-122"/>
                <a:sym typeface="+mn-ea"/>
              </a:rPr>
              <a:t>31</a:t>
            </a:r>
            <a:r>
              <a:rPr lang="zh-CN" altLang="en-US" dirty="0">
                <a:latin typeface="楷体" panose="02010609060101010101" pitchFamily="49" charset="-122"/>
                <a:ea typeface="楷体" panose="02010609060101010101" pitchFamily="49" charset="-122"/>
                <a:sym typeface="+mn-ea"/>
              </a:rPr>
              <a:t>日期间的新能源汽车免征车辆购置税”的规定，</a:t>
            </a:r>
            <a:endParaRPr lang="en-US" altLang="zh-CN" dirty="0">
              <a:latin typeface="楷体" panose="02010609060101010101" pitchFamily="49" charset="-122"/>
              <a:ea typeface="楷体" panose="02010609060101010101" pitchFamily="49" charset="-122"/>
            </a:endParaRPr>
          </a:p>
          <a:p>
            <a:r>
              <a:rPr lang="zh-CN" altLang="en-US" dirty="0">
                <a:latin typeface="微软雅黑 Light" pitchFamily="34" charset="-122"/>
                <a:ea typeface="微软雅黑 Light" pitchFamily="34" charset="-122"/>
                <a:sym typeface="+mn-ea"/>
              </a:rPr>
              <a:t>      </a:t>
            </a:r>
            <a:r>
              <a:rPr lang="en-US" altLang="zh-CN" dirty="0">
                <a:latin typeface="微软雅黑 Light" pitchFamily="34" charset="-122"/>
                <a:ea typeface="微软雅黑 Light" pitchFamily="34" charset="-122"/>
                <a:sym typeface="+mn-ea"/>
              </a:rPr>
              <a:t> </a:t>
            </a:r>
            <a:r>
              <a:rPr lang="zh-CN" altLang="en-US" dirty="0">
                <a:latin typeface="微软雅黑 Light" pitchFamily="34" charset="-122"/>
                <a:ea typeface="微软雅黑 Light" pitchFamily="34" charset="-122"/>
                <a:sym typeface="+mn-ea"/>
              </a:rPr>
              <a:t>车辆免税额</a:t>
            </a:r>
            <a:r>
              <a:rPr lang="en-US" altLang="zh-CN" dirty="0">
                <a:latin typeface="微软雅黑 Light" pitchFamily="34" charset="-122"/>
                <a:ea typeface="微软雅黑 Light" pitchFamily="34" charset="-122"/>
                <a:sym typeface="+mn-ea"/>
              </a:rPr>
              <a:t>=35000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r>
              <a:rPr lang="zh-CN" altLang="en-US" dirty="0">
                <a:latin typeface="微软雅黑 Light" pitchFamily="34" charset="-122"/>
                <a:ea typeface="微软雅黑 Light" pitchFamily="34" charset="-122"/>
                <a:sym typeface="+mn-ea"/>
              </a:rPr>
              <a:t>      </a:t>
            </a:r>
            <a:r>
              <a:rPr lang="en-US" altLang="zh-CN" dirty="0">
                <a:latin typeface="微软雅黑 Light" pitchFamily="34" charset="-122"/>
                <a:ea typeface="微软雅黑 Light" pitchFamily="34" charset="-122"/>
                <a:sym typeface="+mn-ea"/>
              </a:rPr>
              <a:t> </a:t>
            </a:r>
            <a:r>
              <a:rPr lang="zh-CN" altLang="en-US" b="1" dirty="0">
                <a:solidFill>
                  <a:schemeClr val="accent1"/>
                </a:solidFill>
                <a:latin typeface="微软雅黑" panose="020B0503020204020204" charset="-122"/>
                <a:ea typeface="微软雅黑" panose="020B0503020204020204" charset="-122"/>
                <a:sym typeface="+mn-ea"/>
              </a:rPr>
              <a:t>因新能源商用车无免税限额</a:t>
            </a:r>
            <a:endParaRPr lang="zh-CN" altLang="en-US" b="1" dirty="0">
              <a:solidFill>
                <a:schemeClr val="accent1"/>
              </a:solidFill>
              <a:latin typeface="微软雅黑" panose="020B0503020204020204" charset="-122"/>
              <a:ea typeface="微软雅黑" panose="020B0503020204020204" charset="-122"/>
            </a:endParaRPr>
          </a:p>
          <a:p>
            <a:r>
              <a:rPr lang="zh-CN" altLang="en-US" dirty="0">
                <a:latin typeface="微软雅黑 Light" pitchFamily="34" charset="-122"/>
                <a:ea typeface="微软雅黑 Light" pitchFamily="34" charset="-122"/>
                <a:sym typeface="+mn-ea"/>
              </a:rPr>
              <a:t>      </a:t>
            </a:r>
            <a:r>
              <a:rPr lang="en-US" altLang="zh-CN" dirty="0">
                <a:latin typeface="微软雅黑 Light" pitchFamily="34" charset="-122"/>
                <a:ea typeface="微软雅黑 Light" pitchFamily="34" charset="-122"/>
                <a:sym typeface="+mn-ea"/>
              </a:rPr>
              <a:t> </a:t>
            </a:r>
            <a:r>
              <a:rPr lang="zh-CN" altLang="en-US" dirty="0">
                <a:latin typeface="微软雅黑 Light" pitchFamily="34" charset="-122"/>
                <a:ea typeface="微软雅黑 Light" pitchFamily="34" charset="-122"/>
                <a:sym typeface="+mn-ea"/>
              </a:rPr>
              <a:t>实纳税额</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应纳税额</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免税额</a:t>
            </a:r>
            <a:r>
              <a:rPr lang="en-US" altLang="zh-CN" dirty="0">
                <a:latin typeface="微软雅黑 Light" pitchFamily="34" charset="-122"/>
                <a:ea typeface="微软雅黑 Light" pitchFamily="34" charset="-122"/>
                <a:sym typeface="+mn-ea"/>
              </a:rPr>
              <a:t>=35000-35000=0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r>
              <a:rPr lang="zh-CN" altLang="en-US" b="1" dirty="0">
                <a:latin typeface="微软雅黑 Light" pitchFamily="34" charset="-122"/>
                <a:ea typeface="微软雅黑 Light" pitchFamily="34" charset="-122"/>
                <a:sym typeface="+mn-ea"/>
              </a:rPr>
              <a:t>      答：</a:t>
            </a:r>
            <a:r>
              <a:rPr lang="zh-CN" altLang="en-US" dirty="0">
                <a:latin typeface="微软雅黑 Light" pitchFamily="34" charset="-122"/>
                <a:ea typeface="微软雅黑 Light" pitchFamily="34" charset="-122"/>
                <a:sym typeface="+mn-ea"/>
              </a:rPr>
              <a:t>该货物运输公司购置符合免税条件的新能源汽车</a:t>
            </a:r>
            <a:r>
              <a:rPr lang="zh-CN" altLang="en-US" b="1" dirty="0">
                <a:solidFill>
                  <a:schemeClr val="accent1"/>
                </a:solidFill>
                <a:latin typeface="微软雅黑 Light" pitchFamily="34" charset="-122"/>
                <a:ea typeface="微软雅黑 Light" pitchFamily="34" charset="-122"/>
                <a:sym typeface="+mn-ea"/>
              </a:rPr>
              <a:t>无需缴纳车购税，直接办理免税申报即可。</a:t>
            </a:r>
            <a:endParaRPr lang="zh-CN" altLang="en-US" b="1" dirty="0">
              <a:solidFill>
                <a:schemeClr val="accent1"/>
              </a:solidFill>
              <a:latin typeface="微软雅黑 Light" pitchFamily="34" charset="-122"/>
              <a:ea typeface="微软雅黑 Light" pitchFamily="34" charset="-122"/>
            </a:endParaRPr>
          </a:p>
          <a:p>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第一条：明确了具体的减免税政策内容</a:t>
            </a:r>
            <a:endParaRPr lang="zh-CN" altLang="en-US"/>
          </a:p>
        </p:txBody>
      </p:sp>
      <p:sp>
        <p:nvSpPr>
          <p:cNvPr id="3" name="内容占位符 2"/>
          <p:cNvSpPr>
            <a:spLocks noGrp="1"/>
          </p:cNvSpPr>
          <p:nvPr>
            <p:ph idx="1"/>
          </p:nvPr>
        </p:nvSpPr>
        <p:spPr/>
        <p:txBody>
          <a:bodyPr>
            <a:normAutofit fontScale="70000"/>
          </a:bodyPr>
          <a:p>
            <a:r>
              <a:rPr lang="zh-CN" altLang="en-US" b="1" dirty="0">
                <a:solidFill>
                  <a:schemeClr val="accent1"/>
                </a:solidFill>
                <a:latin typeface="微软雅黑" panose="020B0503020204020204" charset="-122"/>
                <a:ea typeface="微软雅黑" panose="020B0503020204020204" charset="-122"/>
                <a:sym typeface="+mn-ea"/>
              </a:rPr>
              <a:t>2.2024年-2025年，新能源乘用车如何计算车辆购置税 ？</a:t>
            </a:r>
            <a:endParaRPr lang="zh-CN" altLang="en-US" b="1" dirty="0">
              <a:solidFill>
                <a:schemeClr val="accent1"/>
              </a:solidFill>
              <a:latin typeface="微软雅黑" panose="020B0503020204020204" charset="-122"/>
              <a:ea typeface="微软雅黑" panose="020B0503020204020204" charset="-122"/>
            </a:endParaRPr>
          </a:p>
          <a:p>
            <a:endParaRPr lang="en-US" altLang="zh-CN" dirty="0">
              <a:latin typeface="微软雅黑" panose="020B0503020204020204" charset="-122"/>
              <a:ea typeface="微软雅黑" panose="020B0503020204020204" charset="-122"/>
            </a:endParaRPr>
          </a:p>
          <a:p>
            <a:r>
              <a:rPr lang="zh-CN" altLang="en-US" b="1" dirty="0">
                <a:latin typeface="微软雅黑" panose="020B0503020204020204" charset="-122"/>
                <a:ea typeface="微软雅黑" panose="020B0503020204020204" charset="-122"/>
                <a:sym typeface="+mn-ea"/>
              </a:rPr>
              <a:t>       例</a:t>
            </a:r>
            <a:r>
              <a:rPr lang="en-US" altLang="zh-CN" b="1" dirty="0">
                <a:latin typeface="微软雅黑" panose="020B0503020204020204" charset="-122"/>
                <a:ea typeface="微软雅黑" panose="020B0503020204020204" charset="-122"/>
                <a:sym typeface="+mn-ea"/>
              </a:rPr>
              <a:t>2</a:t>
            </a:r>
            <a:r>
              <a:rPr lang="zh-CN" altLang="en-US" dirty="0">
                <a:latin typeface="微软雅黑" panose="020B0503020204020204" charset="-122"/>
                <a:ea typeface="微软雅黑" panose="020B0503020204020204" charset="-122"/>
                <a:sym typeface="+mn-ea"/>
              </a:rPr>
              <a:t>：</a:t>
            </a:r>
            <a:r>
              <a:rPr lang="zh-CN" altLang="zh-CN" dirty="0">
                <a:latin typeface="微软雅黑" panose="020B0503020204020204" charset="-122"/>
                <a:ea typeface="微软雅黑" panose="020B0503020204020204" charset="-122"/>
                <a:sym typeface="+mn-ea"/>
              </a:rPr>
              <a:t>李某在</a:t>
            </a:r>
            <a:r>
              <a:rPr lang="en-US" altLang="zh-CN" b="1" dirty="0">
                <a:solidFill>
                  <a:schemeClr val="accent1"/>
                </a:solidFill>
                <a:latin typeface="微软雅黑" panose="020B0503020204020204" charset="-122"/>
                <a:ea typeface="微软雅黑" panose="020B0503020204020204" charset="-122"/>
                <a:sym typeface="+mn-ea"/>
              </a:rPr>
              <a:t>2024</a:t>
            </a:r>
            <a:r>
              <a:rPr lang="zh-CN" altLang="zh-CN" b="1" dirty="0">
                <a:solidFill>
                  <a:schemeClr val="accent1"/>
                </a:solidFill>
                <a:latin typeface="微软雅黑" panose="020B0503020204020204" charset="-122"/>
                <a:ea typeface="微软雅黑" panose="020B0503020204020204" charset="-122"/>
                <a:sym typeface="+mn-ea"/>
              </a:rPr>
              <a:t>年</a:t>
            </a:r>
            <a:r>
              <a:rPr lang="en-US" altLang="zh-CN" b="1" dirty="0">
                <a:solidFill>
                  <a:schemeClr val="accent1"/>
                </a:solidFill>
                <a:latin typeface="微软雅黑" panose="020B0503020204020204" charset="-122"/>
                <a:ea typeface="微软雅黑" panose="020B0503020204020204" charset="-122"/>
                <a:sym typeface="+mn-ea"/>
              </a:rPr>
              <a:t>2</a:t>
            </a:r>
            <a:r>
              <a:rPr lang="zh-CN" altLang="zh-CN" b="1" dirty="0">
                <a:solidFill>
                  <a:schemeClr val="accent1"/>
                </a:solidFill>
                <a:latin typeface="微软雅黑" panose="020B0503020204020204" charset="-122"/>
                <a:ea typeface="微软雅黑" panose="020B0503020204020204" charset="-122"/>
                <a:sym typeface="+mn-ea"/>
              </a:rPr>
              <a:t>月</a:t>
            </a:r>
            <a:r>
              <a:rPr lang="en-US" altLang="zh-CN" b="1" dirty="0">
                <a:solidFill>
                  <a:schemeClr val="accent1"/>
                </a:solidFill>
                <a:latin typeface="微软雅黑" panose="020B0503020204020204" charset="-122"/>
                <a:ea typeface="微软雅黑" panose="020B0503020204020204" charset="-122"/>
                <a:sym typeface="+mn-ea"/>
              </a:rPr>
              <a:t>5</a:t>
            </a:r>
            <a:r>
              <a:rPr lang="zh-CN" altLang="zh-CN" b="1" dirty="0">
                <a:solidFill>
                  <a:schemeClr val="accent1"/>
                </a:solidFill>
                <a:latin typeface="微软雅黑" panose="020B0503020204020204" charset="-122"/>
                <a:ea typeface="微软雅黑" panose="020B0503020204020204" charset="-122"/>
                <a:sym typeface="+mn-ea"/>
              </a:rPr>
              <a:t>日</a:t>
            </a:r>
            <a:r>
              <a:rPr lang="zh-CN" altLang="zh-CN" dirty="0">
                <a:solidFill>
                  <a:schemeClr val="accent1"/>
                </a:solidFill>
                <a:latin typeface="微软雅黑" panose="020B0503020204020204" charset="-122"/>
                <a:ea typeface="微软雅黑" panose="020B0503020204020204" charset="-122"/>
                <a:sym typeface="+mn-ea"/>
              </a:rPr>
              <a:t>，</a:t>
            </a:r>
            <a:r>
              <a:rPr lang="zh-CN" altLang="zh-CN" dirty="0">
                <a:latin typeface="微软雅黑" panose="020B0503020204020204" charset="-122"/>
                <a:ea typeface="微软雅黑" panose="020B0503020204020204" charset="-122"/>
                <a:sym typeface="+mn-ea"/>
              </a:rPr>
              <a:t>购买一辆符合免税条件的</a:t>
            </a:r>
            <a:r>
              <a:rPr lang="zh-CN" altLang="zh-CN" b="1" dirty="0">
                <a:solidFill>
                  <a:schemeClr val="accent1"/>
                </a:solidFill>
                <a:latin typeface="微软雅黑" panose="020B0503020204020204" charset="-122"/>
                <a:ea typeface="微软雅黑" panose="020B0503020204020204" charset="-122"/>
                <a:sym typeface="+mn-ea"/>
              </a:rPr>
              <a:t>新能源乘用车</a:t>
            </a:r>
            <a:r>
              <a:rPr lang="zh-CN" altLang="zh-CN" dirty="0">
                <a:latin typeface="微软雅黑" panose="020B0503020204020204" charset="-122"/>
                <a:ea typeface="微软雅黑" panose="020B0503020204020204" charset="-122"/>
                <a:sym typeface="+mn-ea"/>
              </a:rPr>
              <a:t>，取得的机动车销售统一发票上注明的不含税价格是</a:t>
            </a:r>
            <a:r>
              <a:rPr lang="en-US" altLang="zh-CN" dirty="0">
                <a:latin typeface="微软雅黑" panose="020B0503020204020204" charset="-122"/>
                <a:ea typeface="微软雅黑" panose="020B0503020204020204" charset="-122"/>
                <a:sym typeface="+mn-ea"/>
              </a:rPr>
              <a:t>40</a:t>
            </a:r>
            <a:r>
              <a:rPr lang="zh-CN" altLang="zh-CN" dirty="0">
                <a:latin typeface="微软雅黑" panose="020B0503020204020204" charset="-122"/>
                <a:ea typeface="微软雅黑" panose="020B0503020204020204" charset="-122"/>
                <a:sym typeface="+mn-ea"/>
              </a:rPr>
              <a:t>万元，问李某实际缴纳多少车辆购置税</a:t>
            </a:r>
            <a:r>
              <a:rPr lang="en-US" altLang="zh-CN" dirty="0">
                <a:latin typeface="微软雅黑" panose="020B0503020204020204" charset="-122"/>
                <a:ea typeface="微软雅黑" panose="020B0503020204020204" charset="-122"/>
                <a:sym typeface="+mn-ea"/>
              </a:rPr>
              <a:t>?</a:t>
            </a:r>
            <a:endParaRPr lang="en-US" altLang="zh-CN" dirty="0">
              <a:latin typeface="微软雅黑" panose="020B0503020204020204" charset="-122"/>
              <a:ea typeface="微软雅黑" panose="020B0503020204020204" charset="-122"/>
            </a:endParaRPr>
          </a:p>
          <a:p>
            <a:pPr algn="just"/>
            <a:r>
              <a:rPr lang="zh-CN" altLang="en-US" b="1" dirty="0">
                <a:latin typeface="微软雅黑 Light" pitchFamily="34" charset="-122"/>
                <a:ea typeface="微软雅黑 Light" pitchFamily="34" charset="-122"/>
                <a:sym typeface="+mn-ea"/>
              </a:rPr>
              <a:t>具体计算：</a:t>
            </a:r>
            <a:endParaRPr lang="zh-CN" altLang="en-US" b="1" dirty="0">
              <a:latin typeface="微软雅黑 Light" pitchFamily="34" charset="-122"/>
              <a:ea typeface="微软雅黑 Light" pitchFamily="34" charset="-122"/>
            </a:endParaRPr>
          </a:p>
          <a:p>
            <a:pPr algn="just"/>
            <a:r>
              <a:rPr lang="zh-CN" altLang="en-US" dirty="0">
                <a:latin typeface="微软雅黑 Light" pitchFamily="34" charset="-122"/>
                <a:ea typeface="微软雅黑 Light" pitchFamily="34" charset="-122"/>
                <a:sym typeface="+mn-ea"/>
              </a:rPr>
              <a:t>       按照车购税法规定计算车辆购置税：</a:t>
            </a:r>
            <a:endParaRPr lang="zh-CN" altLang="en-US" dirty="0">
              <a:latin typeface="微软雅黑 Light" pitchFamily="34" charset="-122"/>
              <a:ea typeface="微软雅黑 Light" pitchFamily="34" charset="-122"/>
            </a:endParaRPr>
          </a:p>
          <a:p>
            <a:pPr algn="just"/>
            <a:r>
              <a:rPr lang="zh-CN" altLang="en-US" dirty="0">
                <a:latin typeface="微软雅黑 Light" pitchFamily="34" charset="-122"/>
                <a:ea typeface="微软雅黑 Light" pitchFamily="34" charset="-122"/>
                <a:sym typeface="+mn-ea"/>
              </a:rPr>
              <a:t>       应纳税额</a:t>
            </a:r>
            <a:r>
              <a:rPr lang="en-US" altLang="zh-CN" dirty="0">
                <a:latin typeface="微软雅黑 Light" pitchFamily="34" charset="-122"/>
                <a:ea typeface="微软雅黑 Light" pitchFamily="34" charset="-122"/>
                <a:sym typeface="+mn-ea"/>
              </a:rPr>
              <a:t>=400000×10%=40000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pPr algn="just"/>
            <a:r>
              <a:rPr lang="zh-CN" altLang="en-US" dirty="0">
                <a:latin typeface="微软雅黑 Light" pitchFamily="34" charset="-122"/>
                <a:ea typeface="微软雅黑 Light" pitchFamily="34" charset="-122"/>
                <a:sym typeface="+mn-ea"/>
              </a:rPr>
              <a:t>      </a:t>
            </a:r>
            <a:r>
              <a:rPr lang="zh-CN" altLang="en-US" dirty="0">
                <a:latin typeface="楷体" panose="02010609060101010101" pitchFamily="49" charset="-122"/>
                <a:ea typeface="楷体" panose="02010609060101010101" pitchFamily="49" charset="-122"/>
                <a:sym typeface="+mn-ea"/>
              </a:rPr>
              <a:t>按照</a:t>
            </a:r>
            <a:r>
              <a:rPr lang="en-US" altLang="zh-CN" dirty="0">
                <a:latin typeface="楷体" panose="02010609060101010101" pitchFamily="49" charset="-122"/>
                <a:ea typeface="楷体" panose="02010609060101010101" pitchFamily="49" charset="-122"/>
                <a:sym typeface="+mn-ea"/>
              </a:rPr>
              <a:t>《</a:t>
            </a:r>
            <a:r>
              <a:rPr lang="zh-CN" altLang="en-US" dirty="0">
                <a:latin typeface="楷体" panose="02010609060101010101" pitchFamily="49" charset="-122"/>
                <a:ea typeface="楷体" panose="02010609060101010101" pitchFamily="49" charset="-122"/>
                <a:sym typeface="+mn-ea"/>
              </a:rPr>
              <a:t>公告</a:t>
            </a:r>
            <a:r>
              <a:rPr lang="en-US" altLang="zh-CN" dirty="0">
                <a:latin typeface="楷体" panose="02010609060101010101" pitchFamily="49" charset="-122"/>
                <a:ea typeface="楷体" panose="02010609060101010101" pitchFamily="49" charset="-122"/>
                <a:sym typeface="+mn-ea"/>
              </a:rPr>
              <a:t>》“</a:t>
            </a:r>
            <a:r>
              <a:rPr lang="zh-CN" altLang="en-US" dirty="0">
                <a:latin typeface="楷体" panose="02010609060101010101" pitchFamily="49" charset="-122"/>
                <a:ea typeface="楷体" panose="02010609060101010101" pitchFamily="49" charset="-122"/>
                <a:sym typeface="+mn-ea"/>
              </a:rPr>
              <a:t>对购置日期在</a:t>
            </a:r>
            <a:r>
              <a:rPr lang="en-US" altLang="zh-CN" dirty="0">
                <a:latin typeface="楷体" panose="02010609060101010101" pitchFamily="49" charset="-122"/>
                <a:ea typeface="楷体" panose="02010609060101010101" pitchFamily="49" charset="-122"/>
                <a:sym typeface="+mn-ea"/>
              </a:rPr>
              <a:t>2024</a:t>
            </a:r>
            <a:r>
              <a:rPr lang="zh-CN" altLang="en-US" dirty="0">
                <a:latin typeface="楷体" panose="02010609060101010101" pitchFamily="49" charset="-122"/>
                <a:ea typeface="楷体" panose="02010609060101010101" pitchFamily="49" charset="-122"/>
                <a:sym typeface="+mn-ea"/>
              </a:rPr>
              <a:t>年</a:t>
            </a:r>
            <a:r>
              <a:rPr lang="en-US" altLang="zh-CN" dirty="0">
                <a:latin typeface="楷体" panose="02010609060101010101" pitchFamily="49" charset="-122"/>
                <a:ea typeface="楷体" panose="02010609060101010101" pitchFamily="49" charset="-122"/>
                <a:sym typeface="+mn-ea"/>
              </a:rPr>
              <a:t>1</a:t>
            </a:r>
            <a:r>
              <a:rPr lang="zh-CN" altLang="en-US" dirty="0">
                <a:latin typeface="楷体" panose="02010609060101010101" pitchFamily="49" charset="-122"/>
                <a:ea typeface="楷体" panose="02010609060101010101" pitchFamily="49" charset="-122"/>
                <a:sym typeface="+mn-ea"/>
              </a:rPr>
              <a:t>月</a:t>
            </a:r>
            <a:r>
              <a:rPr lang="en-US" altLang="zh-CN" dirty="0">
                <a:latin typeface="楷体" panose="02010609060101010101" pitchFamily="49" charset="-122"/>
                <a:ea typeface="楷体" panose="02010609060101010101" pitchFamily="49" charset="-122"/>
                <a:sym typeface="+mn-ea"/>
              </a:rPr>
              <a:t>1</a:t>
            </a:r>
            <a:r>
              <a:rPr lang="zh-CN" altLang="en-US" dirty="0">
                <a:latin typeface="楷体" panose="02010609060101010101" pitchFamily="49" charset="-122"/>
                <a:ea typeface="楷体" panose="02010609060101010101" pitchFamily="49" charset="-122"/>
                <a:sym typeface="+mn-ea"/>
              </a:rPr>
              <a:t>日至</a:t>
            </a:r>
            <a:r>
              <a:rPr lang="en-US" altLang="zh-CN" dirty="0">
                <a:latin typeface="楷体" panose="02010609060101010101" pitchFamily="49" charset="-122"/>
                <a:ea typeface="楷体" panose="02010609060101010101" pitchFamily="49" charset="-122"/>
                <a:sym typeface="+mn-ea"/>
              </a:rPr>
              <a:t>2025</a:t>
            </a:r>
            <a:r>
              <a:rPr lang="zh-CN" altLang="en-US" dirty="0">
                <a:latin typeface="楷体" panose="02010609060101010101" pitchFamily="49" charset="-122"/>
                <a:ea typeface="楷体" panose="02010609060101010101" pitchFamily="49" charset="-122"/>
                <a:sym typeface="+mn-ea"/>
              </a:rPr>
              <a:t>年</a:t>
            </a:r>
            <a:r>
              <a:rPr lang="en-US" altLang="zh-CN" dirty="0">
                <a:latin typeface="楷体" panose="02010609060101010101" pitchFamily="49" charset="-122"/>
                <a:ea typeface="楷体" panose="02010609060101010101" pitchFamily="49" charset="-122"/>
                <a:sym typeface="+mn-ea"/>
              </a:rPr>
              <a:t>12</a:t>
            </a:r>
            <a:r>
              <a:rPr lang="zh-CN" altLang="en-US" dirty="0">
                <a:latin typeface="楷体" panose="02010609060101010101" pitchFamily="49" charset="-122"/>
                <a:ea typeface="楷体" panose="02010609060101010101" pitchFamily="49" charset="-122"/>
                <a:sym typeface="+mn-ea"/>
              </a:rPr>
              <a:t>月</a:t>
            </a:r>
            <a:r>
              <a:rPr lang="en-US" altLang="zh-CN" dirty="0">
                <a:latin typeface="楷体" panose="02010609060101010101" pitchFamily="49" charset="-122"/>
                <a:ea typeface="楷体" panose="02010609060101010101" pitchFamily="49" charset="-122"/>
                <a:sym typeface="+mn-ea"/>
              </a:rPr>
              <a:t>31</a:t>
            </a:r>
            <a:r>
              <a:rPr lang="zh-CN" altLang="en-US" dirty="0">
                <a:latin typeface="楷体" panose="02010609060101010101" pitchFamily="49" charset="-122"/>
                <a:ea typeface="楷体" panose="02010609060101010101" pitchFamily="49" charset="-122"/>
                <a:sym typeface="+mn-ea"/>
              </a:rPr>
              <a:t>日期间的新能源汽车免征车辆购置税”规定，</a:t>
            </a:r>
            <a:endParaRPr lang="en-US" altLang="zh-CN" dirty="0">
              <a:latin typeface="楷体" panose="02010609060101010101" pitchFamily="49" charset="-122"/>
              <a:ea typeface="楷体" panose="02010609060101010101" pitchFamily="49" charset="-122"/>
            </a:endParaRPr>
          </a:p>
          <a:p>
            <a:pPr algn="just"/>
            <a:r>
              <a:rPr lang="zh-CN" altLang="en-US" dirty="0">
                <a:latin typeface="微软雅黑 Light" pitchFamily="34" charset="-122"/>
                <a:ea typeface="微软雅黑 Light" pitchFamily="34" charset="-122"/>
                <a:sym typeface="+mn-ea"/>
              </a:rPr>
              <a:t>      免税额</a:t>
            </a:r>
            <a:r>
              <a:rPr lang="en-US" altLang="zh-CN" dirty="0">
                <a:latin typeface="微软雅黑 Light" pitchFamily="34" charset="-122"/>
                <a:ea typeface="微软雅黑 Light" pitchFamily="34" charset="-122"/>
                <a:sym typeface="+mn-ea"/>
              </a:rPr>
              <a:t>=40000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pPr algn="just"/>
            <a:r>
              <a:rPr lang="zh-CN" altLang="en-US" dirty="0">
                <a:latin typeface="微软雅黑 Light" pitchFamily="34" charset="-122"/>
                <a:ea typeface="微软雅黑 Light" pitchFamily="34" charset="-122"/>
                <a:sym typeface="+mn-ea"/>
              </a:rPr>
              <a:t>      </a:t>
            </a:r>
            <a:r>
              <a:rPr lang="zh-CN" altLang="en-US" dirty="0">
                <a:latin typeface="楷体" panose="02010609060101010101" pitchFamily="49" charset="-122"/>
                <a:ea typeface="楷体" panose="02010609060101010101" pitchFamily="49" charset="-122"/>
                <a:sym typeface="+mn-ea"/>
              </a:rPr>
              <a:t>按照</a:t>
            </a:r>
            <a:r>
              <a:rPr lang="en-US" altLang="zh-CN" dirty="0">
                <a:latin typeface="楷体" panose="02010609060101010101" pitchFamily="49" charset="-122"/>
                <a:ea typeface="楷体" panose="02010609060101010101" pitchFamily="49" charset="-122"/>
                <a:sym typeface="+mn-ea"/>
              </a:rPr>
              <a:t>《</a:t>
            </a:r>
            <a:r>
              <a:rPr lang="zh-CN" altLang="en-US" dirty="0">
                <a:latin typeface="楷体" panose="02010609060101010101" pitchFamily="49" charset="-122"/>
                <a:ea typeface="楷体" panose="02010609060101010101" pitchFamily="49" charset="-122"/>
                <a:sym typeface="+mn-ea"/>
              </a:rPr>
              <a:t>公告</a:t>
            </a:r>
            <a:r>
              <a:rPr lang="en-US" altLang="zh-CN" dirty="0">
                <a:latin typeface="楷体" panose="02010609060101010101" pitchFamily="49" charset="-122"/>
                <a:ea typeface="楷体" panose="02010609060101010101" pitchFamily="49" charset="-122"/>
                <a:sym typeface="+mn-ea"/>
              </a:rPr>
              <a:t>》“</a:t>
            </a:r>
            <a:r>
              <a:rPr lang="zh-CN" altLang="en-US" dirty="0">
                <a:latin typeface="楷体" panose="02010609060101010101" pitchFamily="49" charset="-122"/>
                <a:ea typeface="楷体" panose="02010609060101010101" pitchFamily="49" charset="-122"/>
                <a:sym typeface="+mn-ea"/>
              </a:rPr>
              <a:t>每辆新能源乘用车免税额不超过</a:t>
            </a:r>
            <a:r>
              <a:rPr lang="en-US" altLang="zh-CN" dirty="0">
                <a:latin typeface="楷体" panose="02010609060101010101" pitchFamily="49" charset="-122"/>
                <a:ea typeface="楷体" panose="02010609060101010101" pitchFamily="49" charset="-122"/>
                <a:sym typeface="+mn-ea"/>
              </a:rPr>
              <a:t>3</a:t>
            </a:r>
            <a:r>
              <a:rPr lang="zh-CN" altLang="en-US" dirty="0">
                <a:latin typeface="楷体" panose="02010609060101010101" pitchFamily="49" charset="-122"/>
                <a:ea typeface="楷体" panose="02010609060101010101" pitchFamily="49" charset="-122"/>
                <a:sym typeface="+mn-ea"/>
              </a:rPr>
              <a:t>万元”规定，该车辆计算免税额原为</a:t>
            </a:r>
            <a:r>
              <a:rPr lang="en-US" altLang="zh-CN" dirty="0">
                <a:latin typeface="楷体" panose="02010609060101010101" pitchFamily="49" charset="-122"/>
                <a:ea typeface="楷体" panose="02010609060101010101" pitchFamily="49" charset="-122"/>
                <a:sym typeface="+mn-ea"/>
              </a:rPr>
              <a:t>4</a:t>
            </a:r>
            <a:r>
              <a:rPr lang="zh-CN" altLang="en-US" dirty="0">
                <a:latin typeface="楷体" panose="02010609060101010101" pitchFamily="49" charset="-122"/>
                <a:ea typeface="楷体" panose="02010609060101010101" pitchFamily="49" charset="-122"/>
                <a:sym typeface="+mn-ea"/>
              </a:rPr>
              <a:t>万元，因超过了</a:t>
            </a:r>
            <a:r>
              <a:rPr lang="en-US" altLang="zh-CN" dirty="0">
                <a:latin typeface="楷体" panose="02010609060101010101" pitchFamily="49" charset="-122"/>
                <a:ea typeface="楷体" panose="02010609060101010101" pitchFamily="49" charset="-122"/>
                <a:sym typeface="+mn-ea"/>
              </a:rPr>
              <a:t>3</a:t>
            </a:r>
            <a:r>
              <a:rPr lang="zh-CN" altLang="en-US" dirty="0">
                <a:latin typeface="楷体" panose="02010609060101010101" pitchFamily="49" charset="-122"/>
                <a:ea typeface="楷体" panose="02010609060101010101" pitchFamily="49" charset="-122"/>
                <a:sym typeface="+mn-ea"/>
              </a:rPr>
              <a:t>万元，按</a:t>
            </a:r>
            <a:r>
              <a:rPr lang="en-US" altLang="zh-CN" dirty="0">
                <a:latin typeface="楷体" panose="02010609060101010101" pitchFamily="49" charset="-122"/>
                <a:ea typeface="楷体" panose="02010609060101010101" pitchFamily="49" charset="-122"/>
                <a:sym typeface="+mn-ea"/>
              </a:rPr>
              <a:t>3</a:t>
            </a:r>
            <a:r>
              <a:rPr lang="zh-CN" altLang="en-US" dirty="0">
                <a:latin typeface="楷体" panose="02010609060101010101" pitchFamily="49" charset="-122"/>
                <a:ea typeface="楷体" panose="02010609060101010101" pitchFamily="49" charset="-122"/>
                <a:sym typeface="+mn-ea"/>
              </a:rPr>
              <a:t>万元计算，</a:t>
            </a:r>
            <a:endParaRPr lang="zh-CN" altLang="en-US" dirty="0">
              <a:latin typeface="楷体" panose="02010609060101010101" pitchFamily="49" charset="-122"/>
              <a:ea typeface="楷体" panose="02010609060101010101" pitchFamily="49" charset="-122"/>
            </a:endParaRPr>
          </a:p>
          <a:p>
            <a:pPr algn="just"/>
            <a:r>
              <a:rPr lang="zh-CN" altLang="en-US" dirty="0">
                <a:latin typeface="微软雅黑 Light" pitchFamily="34" charset="-122"/>
                <a:ea typeface="微软雅黑 Light" pitchFamily="34" charset="-122"/>
                <a:sym typeface="+mn-ea"/>
              </a:rPr>
              <a:t>      免税额</a:t>
            </a:r>
            <a:r>
              <a:rPr lang="en-US" altLang="zh-CN" dirty="0">
                <a:latin typeface="微软雅黑 Light" pitchFamily="34" charset="-122"/>
                <a:ea typeface="微软雅黑 Light" pitchFamily="34" charset="-122"/>
                <a:sym typeface="+mn-ea"/>
              </a:rPr>
              <a:t>=30000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pPr algn="just"/>
            <a:r>
              <a:rPr lang="zh-CN" altLang="en-US" dirty="0">
                <a:solidFill>
                  <a:schemeClr val="accent1"/>
                </a:solidFill>
                <a:latin typeface="微软雅黑 Light" pitchFamily="34" charset="-122"/>
                <a:ea typeface="微软雅黑 Light" pitchFamily="34" charset="-122"/>
                <a:sym typeface="+mn-ea"/>
              </a:rPr>
              <a:t>      </a:t>
            </a:r>
            <a:r>
              <a:rPr lang="zh-CN" altLang="en-US" b="1" dirty="0">
                <a:solidFill>
                  <a:schemeClr val="accent1"/>
                </a:solidFill>
                <a:latin typeface="微软雅黑 Light" pitchFamily="34" charset="-122"/>
                <a:ea typeface="微软雅黑 Light" pitchFamily="34" charset="-122"/>
                <a:sym typeface="+mn-ea"/>
              </a:rPr>
              <a:t>实纳税额</a:t>
            </a:r>
            <a:r>
              <a:rPr lang="en-US" altLang="zh-CN" b="1" dirty="0">
                <a:solidFill>
                  <a:schemeClr val="accent1"/>
                </a:solidFill>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应纳税额</a:t>
            </a:r>
            <a:r>
              <a:rPr lang="en-US" altLang="zh-CN" b="1" dirty="0">
                <a:solidFill>
                  <a:schemeClr val="accent1"/>
                </a:solidFill>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免税额</a:t>
            </a:r>
            <a:r>
              <a:rPr lang="en-US" altLang="zh-CN" b="1" dirty="0">
                <a:solidFill>
                  <a:schemeClr val="accent1"/>
                </a:solidFill>
                <a:latin typeface="微软雅黑 Light" pitchFamily="34" charset="-122"/>
                <a:ea typeface="微软雅黑 Light" pitchFamily="34" charset="-122"/>
                <a:sym typeface="+mn-ea"/>
              </a:rPr>
              <a:t>=40000-30000=10000</a:t>
            </a:r>
            <a:r>
              <a:rPr lang="zh-CN" altLang="en-US" b="1" dirty="0">
                <a:solidFill>
                  <a:schemeClr val="accent1"/>
                </a:solidFill>
                <a:latin typeface="微软雅黑 Light" pitchFamily="34" charset="-122"/>
                <a:ea typeface="微软雅黑 Light" pitchFamily="34" charset="-122"/>
                <a:sym typeface="+mn-ea"/>
              </a:rPr>
              <a:t>元</a:t>
            </a:r>
            <a:endParaRPr lang="zh-CN" altLang="en-US" b="1" dirty="0">
              <a:solidFill>
                <a:schemeClr val="accent1"/>
              </a:solidFill>
              <a:latin typeface="微软雅黑 Light" pitchFamily="34" charset="-122"/>
              <a:ea typeface="微软雅黑 Light" pitchFamily="34" charset="-122"/>
            </a:endParaRPr>
          </a:p>
          <a:p>
            <a:pPr algn="just"/>
            <a:r>
              <a:rPr lang="zh-CN" altLang="en-US" b="1" dirty="0">
                <a:latin typeface="微软雅黑 Light" pitchFamily="34" charset="-122"/>
                <a:ea typeface="微软雅黑 Light" pitchFamily="34" charset="-122"/>
                <a:sym typeface="+mn-ea"/>
              </a:rPr>
              <a:t>      答：</a:t>
            </a:r>
            <a:r>
              <a:rPr lang="zh-CN" altLang="en-US" dirty="0">
                <a:latin typeface="微软雅黑 Light" pitchFamily="34" charset="-122"/>
                <a:ea typeface="微软雅黑 Light" pitchFamily="34" charset="-122"/>
                <a:sym typeface="+mn-ea"/>
              </a:rPr>
              <a:t>李某实际缴纳车辆购置税</a:t>
            </a:r>
            <a:r>
              <a:rPr lang="en-US" altLang="zh-CN" dirty="0">
                <a:latin typeface="微软雅黑 Light" pitchFamily="34" charset="-122"/>
                <a:ea typeface="微软雅黑 Light" pitchFamily="34" charset="-122"/>
                <a:sym typeface="+mn-ea"/>
              </a:rPr>
              <a:t>1</a:t>
            </a:r>
            <a:r>
              <a:rPr lang="zh-CN" altLang="en-US" dirty="0">
                <a:latin typeface="微软雅黑 Light" pitchFamily="34" charset="-122"/>
                <a:ea typeface="微软雅黑 Light" pitchFamily="34" charset="-122"/>
                <a:sym typeface="+mn-ea"/>
              </a:rPr>
              <a:t>万元。</a:t>
            </a:r>
            <a:endParaRPr lang="zh-CN" altLang="en-US" dirty="0">
              <a:latin typeface="微软雅黑 Light" pitchFamily="34" charset="-122"/>
              <a:ea typeface="微软雅黑 Light" pitchFamily="34" charset="-122"/>
            </a:endParaRPr>
          </a:p>
          <a:p>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第一条：明确了具体的减免税政策内容</a:t>
            </a:r>
            <a:endParaRPr lang="zh-CN" altLang="en-US"/>
          </a:p>
        </p:txBody>
      </p:sp>
      <p:sp>
        <p:nvSpPr>
          <p:cNvPr id="3" name="内容占位符 2"/>
          <p:cNvSpPr>
            <a:spLocks noGrp="1"/>
          </p:cNvSpPr>
          <p:nvPr>
            <p:ph idx="1"/>
          </p:nvPr>
        </p:nvSpPr>
        <p:spPr/>
        <p:txBody>
          <a:bodyPr>
            <a:normAutofit fontScale="70000"/>
          </a:bodyPr>
          <a:p>
            <a:r>
              <a:rPr lang="en-US" altLang="zh-CN" dirty="0">
                <a:latin typeface="微软雅黑" panose="020B0503020204020204" charset="-122"/>
                <a:ea typeface="微软雅黑" panose="020B0503020204020204" charset="-122"/>
                <a:sym typeface="+mn-ea"/>
              </a:rPr>
              <a:t>   </a:t>
            </a:r>
            <a:r>
              <a:rPr lang="en-US" altLang="zh-CN" b="1" dirty="0">
                <a:solidFill>
                  <a:schemeClr val="accent1"/>
                </a:solidFill>
                <a:latin typeface="微软雅黑" panose="020B0503020204020204" charset="-122"/>
                <a:ea typeface="微软雅黑" panose="020B0503020204020204" charset="-122"/>
                <a:sym typeface="+mn-ea"/>
              </a:rPr>
              <a:t>3.2026</a:t>
            </a:r>
            <a:r>
              <a:rPr lang="zh-CN" altLang="en-US" b="1" dirty="0">
                <a:solidFill>
                  <a:schemeClr val="accent1"/>
                </a:solidFill>
                <a:latin typeface="微软雅黑" panose="020B0503020204020204" charset="-122"/>
                <a:ea typeface="微软雅黑" panose="020B0503020204020204" charset="-122"/>
                <a:sym typeface="+mn-ea"/>
              </a:rPr>
              <a:t>年</a:t>
            </a:r>
            <a:r>
              <a:rPr lang="en-US" altLang="zh-CN" b="1" dirty="0">
                <a:solidFill>
                  <a:schemeClr val="accent1"/>
                </a:solidFill>
                <a:latin typeface="微软雅黑" panose="020B0503020204020204" charset="-122"/>
                <a:ea typeface="微软雅黑" panose="020B0503020204020204" charset="-122"/>
                <a:sym typeface="+mn-ea"/>
              </a:rPr>
              <a:t>-2027</a:t>
            </a:r>
            <a:r>
              <a:rPr lang="zh-CN" altLang="en-US" b="1" dirty="0">
                <a:solidFill>
                  <a:schemeClr val="accent1"/>
                </a:solidFill>
                <a:latin typeface="微软雅黑" panose="020B0503020204020204" charset="-122"/>
                <a:ea typeface="微软雅黑" panose="020B0503020204020204" charset="-122"/>
                <a:sym typeface="+mn-ea"/>
              </a:rPr>
              <a:t>年，新能源乘用车如何计算车辆购置税？</a:t>
            </a:r>
            <a:r>
              <a:rPr lang="zh-CN" altLang="en-US" dirty="0">
                <a:solidFill>
                  <a:schemeClr val="accent1"/>
                </a:solidFill>
                <a:latin typeface="微软雅黑" panose="020B0503020204020204" charset="-122"/>
                <a:ea typeface="微软雅黑" panose="020B0503020204020204" charset="-122"/>
                <a:sym typeface="+mn-ea"/>
              </a:rPr>
              <a:t> </a:t>
            </a:r>
            <a:endParaRPr lang="en-US" altLang="zh-CN" dirty="0">
              <a:solidFill>
                <a:schemeClr val="accent1"/>
              </a:solidFill>
              <a:latin typeface="微软雅黑" panose="020B0503020204020204" charset="-122"/>
              <a:ea typeface="微软雅黑" panose="020B0503020204020204" charset="-122"/>
            </a:endParaRPr>
          </a:p>
          <a:p>
            <a:endParaRPr lang="en-US" altLang="zh-CN" dirty="0">
              <a:solidFill>
                <a:schemeClr val="accent1"/>
              </a:solidFill>
              <a:latin typeface="微软雅黑" panose="020B0503020204020204" charset="-122"/>
              <a:ea typeface="微软雅黑" panose="020B0503020204020204" charset="-122"/>
            </a:endParaRPr>
          </a:p>
          <a:p>
            <a:r>
              <a:rPr lang="zh-CN" altLang="en-US" b="1" dirty="0">
                <a:latin typeface="微软雅黑" panose="020B0503020204020204" charset="-122"/>
                <a:ea typeface="微软雅黑" panose="020B0503020204020204" charset="-122"/>
                <a:sym typeface="+mn-ea"/>
              </a:rPr>
              <a:t>       例</a:t>
            </a:r>
            <a:r>
              <a:rPr lang="en-US" altLang="zh-CN" b="1" dirty="0">
                <a:latin typeface="微软雅黑" panose="020B0503020204020204" charset="-122"/>
                <a:ea typeface="微软雅黑" panose="020B0503020204020204" charset="-122"/>
                <a:sym typeface="+mn-ea"/>
              </a:rPr>
              <a:t>3</a:t>
            </a:r>
            <a:r>
              <a:rPr lang="zh-CN" altLang="en-US" dirty="0">
                <a:latin typeface="微软雅黑" panose="020B0503020204020204" charset="-122"/>
                <a:ea typeface="微软雅黑" panose="020B0503020204020204" charset="-122"/>
                <a:sym typeface="+mn-ea"/>
              </a:rPr>
              <a:t>：王某在</a:t>
            </a:r>
            <a:r>
              <a:rPr lang="en-US" altLang="zh-CN" b="1" dirty="0">
                <a:latin typeface="微软雅黑" panose="020B0503020204020204" charset="-122"/>
                <a:ea typeface="微软雅黑" panose="020B0503020204020204" charset="-122"/>
                <a:sym typeface="+mn-ea"/>
              </a:rPr>
              <a:t>2026</a:t>
            </a:r>
            <a:r>
              <a:rPr lang="zh-CN" altLang="en-US" b="1" dirty="0">
                <a:latin typeface="微软雅黑" panose="020B0503020204020204" charset="-122"/>
                <a:ea typeface="微软雅黑" panose="020B0503020204020204" charset="-122"/>
                <a:sym typeface="+mn-ea"/>
              </a:rPr>
              <a:t>年</a:t>
            </a:r>
            <a:r>
              <a:rPr lang="en-US" altLang="zh-CN" b="1" dirty="0">
                <a:latin typeface="微软雅黑" panose="020B0503020204020204" charset="-122"/>
                <a:ea typeface="微软雅黑" panose="020B0503020204020204" charset="-122"/>
                <a:sym typeface="+mn-ea"/>
              </a:rPr>
              <a:t>8</a:t>
            </a:r>
            <a:r>
              <a:rPr lang="zh-CN" altLang="en-US" b="1" dirty="0">
                <a:latin typeface="微软雅黑" panose="020B0503020204020204" charset="-122"/>
                <a:ea typeface="微软雅黑" panose="020B0503020204020204" charset="-122"/>
                <a:sym typeface="+mn-ea"/>
              </a:rPr>
              <a:t>月</a:t>
            </a:r>
            <a:r>
              <a:rPr lang="en-US" altLang="zh-CN" b="1" dirty="0">
                <a:latin typeface="微软雅黑" panose="020B0503020204020204" charset="-122"/>
                <a:ea typeface="微软雅黑" panose="020B0503020204020204" charset="-122"/>
                <a:sym typeface="+mn-ea"/>
              </a:rPr>
              <a:t>10</a:t>
            </a:r>
            <a:r>
              <a:rPr lang="zh-CN" altLang="en-US" b="1" dirty="0">
                <a:latin typeface="微软雅黑" panose="020B0503020204020204" charset="-122"/>
                <a:ea typeface="微软雅黑" panose="020B0503020204020204" charset="-122"/>
                <a:sym typeface="+mn-ea"/>
              </a:rPr>
              <a:t>日</a:t>
            </a:r>
            <a:r>
              <a:rPr lang="zh-CN" altLang="en-US" dirty="0">
                <a:latin typeface="微软雅黑" panose="020B0503020204020204" charset="-122"/>
                <a:ea typeface="微软雅黑" panose="020B0503020204020204" charset="-122"/>
                <a:sym typeface="+mn-ea"/>
              </a:rPr>
              <a:t>，购买一辆符合免税条件的</a:t>
            </a:r>
            <a:r>
              <a:rPr lang="zh-CN" altLang="en-US" b="1" dirty="0">
                <a:latin typeface="微软雅黑" panose="020B0503020204020204" charset="-122"/>
                <a:ea typeface="微软雅黑" panose="020B0503020204020204" charset="-122"/>
                <a:sym typeface="+mn-ea"/>
              </a:rPr>
              <a:t>新能源乘用车</a:t>
            </a:r>
            <a:r>
              <a:rPr lang="zh-CN" altLang="en-US" dirty="0">
                <a:latin typeface="微软雅黑" panose="020B0503020204020204" charset="-122"/>
                <a:ea typeface="微软雅黑" panose="020B0503020204020204" charset="-122"/>
                <a:sym typeface="+mn-ea"/>
              </a:rPr>
              <a:t>，取得的机动车销售统一发票上注明的不含税价格是</a:t>
            </a:r>
            <a:r>
              <a:rPr lang="en-US" altLang="zh-CN" dirty="0">
                <a:latin typeface="微软雅黑" panose="020B0503020204020204" charset="-122"/>
                <a:ea typeface="微软雅黑" panose="020B0503020204020204" charset="-122"/>
                <a:sym typeface="+mn-ea"/>
              </a:rPr>
              <a:t>50</a:t>
            </a:r>
            <a:r>
              <a:rPr lang="zh-CN" altLang="en-US" dirty="0">
                <a:latin typeface="微软雅黑" panose="020B0503020204020204" charset="-122"/>
                <a:ea typeface="微软雅黑" panose="020B0503020204020204" charset="-122"/>
                <a:sym typeface="+mn-ea"/>
              </a:rPr>
              <a:t>万元，问王某实际缴纳多少车辆购置税</a:t>
            </a:r>
            <a:r>
              <a:rPr lang="en-US" altLang="zh-CN" dirty="0">
                <a:latin typeface="微软雅黑" panose="020B0503020204020204" charset="-122"/>
                <a:ea typeface="微软雅黑" panose="020B0503020204020204" charset="-122"/>
                <a:sym typeface="+mn-ea"/>
              </a:rPr>
              <a:t>?</a:t>
            </a:r>
            <a:endParaRPr lang="en-US" altLang="zh-CN" dirty="0">
              <a:latin typeface="微软雅黑" panose="020B0503020204020204" charset="-122"/>
              <a:ea typeface="微软雅黑" panose="020B0503020204020204" charset="-122"/>
            </a:endParaRPr>
          </a:p>
          <a:p>
            <a:pPr algn="just"/>
            <a:r>
              <a:rPr lang="en-US" altLang="zh-CN" b="1" dirty="0">
                <a:latin typeface="微软雅黑 Light" pitchFamily="34" charset="-122"/>
                <a:ea typeface="微软雅黑 Light" pitchFamily="34" charset="-122"/>
                <a:sym typeface="+mn-ea"/>
              </a:rPr>
              <a:t> </a:t>
            </a:r>
            <a:r>
              <a:rPr lang="zh-CN" altLang="en-US" b="1" dirty="0">
                <a:latin typeface="微软雅黑 Light" pitchFamily="34" charset="-122"/>
                <a:ea typeface="微软雅黑 Light" pitchFamily="34" charset="-122"/>
                <a:sym typeface="+mn-ea"/>
              </a:rPr>
              <a:t>具体计算：</a:t>
            </a:r>
            <a:endParaRPr lang="zh-CN" altLang="en-US" b="1" dirty="0">
              <a:latin typeface="微软雅黑 Light" pitchFamily="34" charset="-122"/>
              <a:ea typeface="微软雅黑 Light" pitchFamily="34" charset="-122"/>
            </a:endParaRPr>
          </a:p>
          <a:p>
            <a:pPr algn="just"/>
            <a:r>
              <a:rPr lang="zh-CN" altLang="en-US" dirty="0">
                <a:latin typeface="微软雅黑 Light" pitchFamily="34" charset="-122"/>
                <a:ea typeface="微软雅黑 Light" pitchFamily="34" charset="-122"/>
                <a:sym typeface="+mn-ea"/>
              </a:rPr>
              <a:t>      </a:t>
            </a:r>
            <a:r>
              <a:rPr lang="en-US" altLang="zh-CN" dirty="0">
                <a:latin typeface="微软雅黑 Light" pitchFamily="34" charset="-122"/>
                <a:ea typeface="微软雅黑 Light" pitchFamily="34" charset="-122"/>
                <a:sym typeface="+mn-ea"/>
              </a:rPr>
              <a:t> </a:t>
            </a:r>
            <a:r>
              <a:rPr lang="zh-CN" altLang="en-US" dirty="0">
                <a:latin typeface="微软雅黑 Light" pitchFamily="34" charset="-122"/>
                <a:ea typeface="微软雅黑 Light" pitchFamily="34" charset="-122"/>
                <a:sym typeface="+mn-ea"/>
              </a:rPr>
              <a:t>按照车购税法规定计算车辆购置税：</a:t>
            </a:r>
            <a:endParaRPr lang="zh-CN" altLang="en-US" dirty="0">
              <a:latin typeface="微软雅黑 Light" pitchFamily="34" charset="-122"/>
              <a:ea typeface="微软雅黑 Light" pitchFamily="34" charset="-122"/>
            </a:endParaRPr>
          </a:p>
          <a:p>
            <a:pPr algn="just"/>
            <a:r>
              <a:rPr lang="zh-CN" altLang="en-US" dirty="0">
                <a:latin typeface="微软雅黑 Light" pitchFamily="34" charset="-122"/>
                <a:ea typeface="微软雅黑 Light" pitchFamily="34" charset="-122"/>
                <a:sym typeface="+mn-ea"/>
              </a:rPr>
              <a:t>     </a:t>
            </a:r>
            <a:r>
              <a:rPr lang="en-US" altLang="zh-CN" dirty="0">
                <a:latin typeface="微软雅黑 Light" pitchFamily="34" charset="-122"/>
                <a:ea typeface="微软雅黑 Light" pitchFamily="34" charset="-122"/>
                <a:sym typeface="+mn-ea"/>
              </a:rPr>
              <a:t> </a:t>
            </a:r>
            <a:r>
              <a:rPr lang="zh-CN" altLang="en-US" dirty="0">
                <a:latin typeface="微软雅黑 Light" pitchFamily="34" charset="-122"/>
                <a:ea typeface="微软雅黑 Light" pitchFamily="34" charset="-122"/>
                <a:sym typeface="+mn-ea"/>
              </a:rPr>
              <a:t> 应纳税额</a:t>
            </a:r>
            <a:r>
              <a:rPr lang="en-US" altLang="zh-CN" dirty="0">
                <a:latin typeface="微软雅黑 Light" pitchFamily="34" charset="-122"/>
                <a:ea typeface="微软雅黑 Light" pitchFamily="34" charset="-122"/>
                <a:sym typeface="+mn-ea"/>
              </a:rPr>
              <a:t>=500000×10%=50000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pPr algn="just"/>
            <a:r>
              <a:rPr lang="zh-CN" altLang="en-US" dirty="0">
                <a:latin typeface="楷体" panose="02010609060101010101" pitchFamily="49" charset="-122"/>
                <a:ea typeface="楷体" panose="02010609060101010101" pitchFamily="49" charset="-122"/>
                <a:sym typeface="+mn-ea"/>
              </a:rPr>
              <a:t>    根据</a:t>
            </a:r>
            <a:r>
              <a:rPr lang="en-US" altLang="zh-CN" dirty="0">
                <a:latin typeface="楷体" panose="02010609060101010101" pitchFamily="49" charset="-122"/>
                <a:ea typeface="楷体" panose="02010609060101010101" pitchFamily="49" charset="-122"/>
                <a:sym typeface="+mn-ea"/>
              </a:rPr>
              <a:t>《</a:t>
            </a:r>
            <a:r>
              <a:rPr lang="zh-CN" altLang="en-US" dirty="0">
                <a:latin typeface="楷体" panose="02010609060101010101" pitchFamily="49" charset="-122"/>
                <a:ea typeface="楷体" panose="02010609060101010101" pitchFamily="49" charset="-122"/>
                <a:sym typeface="+mn-ea"/>
              </a:rPr>
              <a:t>公告</a:t>
            </a:r>
            <a:r>
              <a:rPr lang="en-US" altLang="zh-CN" dirty="0">
                <a:latin typeface="楷体" panose="02010609060101010101" pitchFamily="49" charset="-122"/>
                <a:ea typeface="楷体" panose="02010609060101010101" pitchFamily="49" charset="-122"/>
                <a:sym typeface="+mn-ea"/>
              </a:rPr>
              <a:t>》“</a:t>
            </a:r>
            <a:r>
              <a:rPr lang="zh-CN" altLang="en-US" b="1" dirty="0">
                <a:solidFill>
                  <a:schemeClr val="accent1"/>
                </a:solidFill>
                <a:latin typeface="楷体" panose="02010609060101010101" pitchFamily="49" charset="-122"/>
                <a:ea typeface="楷体" panose="02010609060101010101" pitchFamily="49" charset="-122"/>
                <a:sym typeface="+mn-ea"/>
              </a:rPr>
              <a:t>在</a:t>
            </a:r>
            <a:r>
              <a:rPr lang="en-US" altLang="zh-CN" b="1" dirty="0">
                <a:solidFill>
                  <a:schemeClr val="accent1"/>
                </a:solidFill>
                <a:latin typeface="楷体" panose="02010609060101010101" pitchFamily="49" charset="-122"/>
                <a:ea typeface="楷体" panose="02010609060101010101" pitchFamily="49" charset="-122"/>
                <a:sym typeface="+mn-ea"/>
              </a:rPr>
              <a:t>2026</a:t>
            </a:r>
            <a:r>
              <a:rPr lang="zh-CN" altLang="en-US" b="1" dirty="0">
                <a:solidFill>
                  <a:schemeClr val="accent1"/>
                </a:solidFill>
                <a:latin typeface="楷体" panose="02010609060101010101" pitchFamily="49" charset="-122"/>
                <a:ea typeface="楷体" panose="02010609060101010101" pitchFamily="49" charset="-122"/>
                <a:sym typeface="+mn-ea"/>
              </a:rPr>
              <a:t>年</a:t>
            </a:r>
            <a:r>
              <a:rPr lang="en-US" altLang="zh-CN" b="1" dirty="0">
                <a:solidFill>
                  <a:schemeClr val="accent1"/>
                </a:solidFill>
                <a:latin typeface="楷体" panose="02010609060101010101" pitchFamily="49" charset="-122"/>
                <a:ea typeface="楷体" panose="02010609060101010101" pitchFamily="49" charset="-122"/>
                <a:sym typeface="+mn-ea"/>
              </a:rPr>
              <a:t>1</a:t>
            </a:r>
            <a:r>
              <a:rPr lang="zh-CN" altLang="en-US" b="1" dirty="0">
                <a:solidFill>
                  <a:schemeClr val="accent1"/>
                </a:solidFill>
                <a:latin typeface="楷体" panose="02010609060101010101" pitchFamily="49" charset="-122"/>
                <a:ea typeface="楷体" panose="02010609060101010101" pitchFamily="49" charset="-122"/>
                <a:sym typeface="+mn-ea"/>
              </a:rPr>
              <a:t>月</a:t>
            </a:r>
            <a:r>
              <a:rPr lang="en-US" altLang="zh-CN" b="1" dirty="0">
                <a:solidFill>
                  <a:schemeClr val="accent1"/>
                </a:solidFill>
                <a:latin typeface="楷体" panose="02010609060101010101" pitchFamily="49" charset="-122"/>
                <a:ea typeface="楷体" panose="02010609060101010101" pitchFamily="49" charset="-122"/>
                <a:sym typeface="+mn-ea"/>
              </a:rPr>
              <a:t>1</a:t>
            </a:r>
            <a:r>
              <a:rPr lang="zh-CN" altLang="en-US" b="1" dirty="0">
                <a:solidFill>
                  <a:schemeClr val="accent1"/>
                </a:solidFill>
                <a:latin typeface="楷体" panose="02010609060101010101" pitchFamily="49" charset="-122"/>
                <a:ea typeface="楷体" panose="02010609060101010101" pitchFamily="49" charset="-122"/>
                <a:sym typeface="+mn-ea"/>
              </a:rPr>
              <a:t>日至</a:t>
            </a:r>
            <a:r>
              <a:rPr lang="en-US" altLang="zh-CN" b="1" dirty="0">
                <a:solidFill>
                  <a:schemeClr val="accent1"/>
                </a:solidFill>
                <a:latin typeface="楷体" panose="02010609060101010101" pitchFamily="49" charset="-122"/>
                <a:ea typeface="楷体" panose="02010609060101010101" pitchFamily="49" charset="-122"/>
                <a:sym typeface="+mn-ea"/>
              </a:rPr>
              <a:t>2027</a:t>
            </a:r>
            <a:r>
              <a:rPr lang="zh-CN" altLang="en-US" b="1" dirty="0">
                <a:solidFill>
                  <a:schemeClr val="accent1"/>
                </a:solidFill>
                <a:latin typeface="楷体" panose="02010609060101010101" pitchFamily="49" charset="-122"/>
                <a:ea typeface="楷体" panose="02010609060101010101" pitchFamily="49" charset="-122"/>
                <a:sym typeface="+mn-ea"/>
              </a:rPr>
              <a:t>年</a:t>
            </a:r>
            <a:r>
              <a:rPr lang="en-US" altLang="zh-CN" b="1" dirty="0">
                <a:solidFill>
                  <a:schemeClr val="accent1"/>
                </a:solidFill>
                <a:latin typeface="楷体" panose="02010609060101010101" pitchFamily="49" charset="-122"/>
                <a:ea typeface="楷体" panose="02010609060101010101" pitchFamily="49" charset="-122"/>
                <a:sym typeface="+mn-ea"/>
              </a:rPr>
              <a:t>12</a:t>
            </a:r>
            <a:r>
              <a:rPr lang="zh-CN" altLang="en-US" b="1" dirty="0">
                <a:solidFill>
                  <a:schemeClr val="accent1"/>
                </a:solidFill>
                <a:latin typeface="楷体" panose="02010609060101010101" pitchFamily="49" charset="-122"/>
                <a:ea typeface="楷体" panose="02010609060101010101" pitchFamily="49" charset="-122"/>
                <a:sym typeface="+mn-ea"/>
              </a:rPr>
              <a:t>月</a:t>
            </a:r>
            <a:r>
              <a:rPr lang="en-US" altLang="zh-CN" b="1" dirty="0">
                <a:solidFill>
                  <a:schemeClr val="accent1"/>
                </a:solidFill>
                <a:latin typeface="楷体" panose="02010609060101010101" pitchFamily="49" charset="-122"/>
                <a:ea typeface="楷体" panose="02010609060101010101" pitchFamily="49" charset="-122"/>
                <a:sym typeface="+mn-ea"/>
              </a:rPr>
              <a:t>31</a:t>
            </a:r>
            <a:r>
              <a:rPr lang="zh-CN" altLang="en-US" b="1" dirty="0">
                <a:solidFill>
                  <a:schemeClr val="accent1"/>
                </a:solidFill>
                <a:latin typeface="楷体" panose="02010609060101010101" pitchFamily="49" charset="-122"/>
                <a:ea typeface="楷体" panose="02010609060101010101" pitchFamily="49" charset="-122"/>
                <a:sym typeface="+mn-ea"/>
              </a:rPr>
              <a:t>日期间的新能源汽车减半征收车辆购置</a:t>
            </a:r>
            <a:r>
              <a:rPr lang="zh-CN" altLang="en-US" dirty="0">
                <a:latin typeface="楷体" panose="02010609060101010101" pitchFamily="49" charset="-122"/>
                <a:ea typeface="楷体" panose="02010609060101010101" pitchFamily="49" charset="-122"/>
                <a:sym typeface="+mn-ea"/>
              </a:rPr>
              <a:t>”规定，</a:t>
            </a:r>
            <a:endParaRPr lang="en-US" altLang="zh-CN" dirty="0">
              <a:latin typeface="楷体" panose="02010609060101010101" pitchFamily="49" charset="-122"/>
              <a:ea typeface="楷体" panose="02010609060101010101" pitchFamily="49" charset="-122"/>
            </a:endParaRPr>
          </a:p>
          <a:p>
            <a:pPr algn="just"/>
            <a:r>
              <a:rPr lang="zh-CN" altLang="en-US" b="1" dirty="0">
                <a:solidFill>
                  <a:schemeClr val="accent1"/>
                </a:solidFill>
                <a:latin typeface="微软雅黑 Light" pitchFamily="34" charset="-122"/>
                <a:ea typeface="微软雅黑 Light" pitchFamily="34" charset="-122"/>
                <a:sym typeface="+mn-ea"/>
              </a:rPr>
              <a:t>      </a:t>
            </a:r>
            <a:r>
              <a:rPr lang="en-US" altLang="zh-CN" b="1" dirty="0">
                <a:solidFill>
                  <a:schemeClr val="accent1"/>
                </a:solidFill>
                <a:latin typeface="微软雅黑 Light" pitchFamily="34" charset="-122"/>
                <a:ea typeface="微软雅黑 Light" pitchFamily="34" charset="-122"/>
                <a:sym typeface="+mn-ea"/>
              </a:rPr>
              <a:t> </a:t>
            </a:r>
            <a:r>
              <a:rPr lang="zh-CN" altLang="en-US" b="1" dirty="0">
                <a:solidFill>
                  <a:schemeClr val="accent1"/>
                </a:solidFill>
                <a:latin typeface="微软雅黑 Light" pitchFamily="34" charset="-122"/>
                <a:ea typeface="微软雅黑 Light" pitchFamily="34" charset="-122"/>
                <a:sym typeface="+mn-ea"/>
              </a:rPr>
              <a:t>减税额</a:t>
            </a:r>
            <a:r>
              <a:rPr lang="en-US" altLang="zh-CN" b="1" dirty="0">
                <a:solidFill>
                  <a:schemeClr val="accent1"/>
                </a:solidFill>
                <a:latin typeface="微软雅黑 Light" pitchFamily="34" charset="-122"/>
                <a:ea typeface="微软雅黑 Light" pitchFamily="34" charset="-122"/>
                <a:sym typeface="+mn-ea"/>
              </a:rPr>
              <a:t>=</a:t>
            </a:r>
            <a:r>
              <a:rPr lang="zh-CN" altLang="en-US" b="1" dirty="0">
                <a:solidFill>
                  <a:schemeClr val="accent1"/>
                </a:solidFill>
                <a:latin typeface="微软雅黑 Light" pitchFamily="34" charset="-122"/>
                <a:ea typeface="微软雅黑 Light" pitchFamily="34" charset="-122"/>
                <a:sym typeface="+mn-ea"/>
              </a:rPr>
              <a:t>应纳税额</a:t>
            </a:r>
            <a:r>
              <a:rPr lang="en-US" altLang="zh-CN" b="1" dirty="0">
                <a:solidFill>
                  <a:schemeClr val="accent1"/>
                </a:solidFill>
                <a:latin typeface="微软雅黑 Light" pitchFamily="34" charset="-122"/>
                <a:ea typeface="微软雅黑 Light" pitchFamily="34" charset="-122"/>
                <a:sym typeface="+mn-ea"/>
              </a:rPr>
              <a:t>×50%</a:t>
            </a:r>
            <a:r>
              <a:rPr lang="en-US" altLang="zh-CN" dirty="0">
                <a:latin typeface="微软雅黑 Light" pitchFamily="34" charset="-122"/>
                <a:ea typeface="微软雅黑 Light" pitchFamily="34" charset="-122"/>
                <a:sym typeface="+mn-ea"/>
              </a:rPr>
              <a:t>=50000×50%=25000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pPr algn="just"/>
            <a:r>
              <a:rPr lang="zh-CN" altLang="en-US" dirty="0">
                <a:latin typeface="楷体" panose="02010609060101010101" pitchFamily="49" charset="-122"/>
                <a:ea typeface="楷体" panose="02010609060101010101" pitchFamily="49" charset="-122"/>
                <a:sym typeface="+mn-ea"/>
              </a:rPr>
              <a:t>   </a:t>
            </a:r>
            <a:r>
              <a:rPr lang="en-US" altLang="zh-CN" dirty="0">
                <a:latin typeface="楷体" panose="02010609060101010101" pitchFamily="49" charset="-122"/>
                <a:ea typeface="楷体" panose="02010609060101010101" pitchFamily="49" charset="-122"/>
                <a:sym typeface="+mn-ea"/>
              </a:rPr>
              <a:t> </a:t>
            </a:r>
            <a:r>
              <a:rPr lang="zh-CN" altLang="en-US" dirty="0">
                <a:latin typeface="楷体" panose="02010609060101010101" pitchFamily="49" charset="-122"/>
                <a:ea typeface="楷体" panose="02010609060101010101" pitchFamily="49" charset="-122"/>
                <a:sym typeface="+mn-ea"/>
              </a:rPr>
              <a:t>根据</a:t>
            </a:r>
            <a:r>
              <a:rPr lang="en-US" altLang="zh-CN" dirty="0">
                <a:latin typeface="楷体" panose="02010609060101010101" pitchFamily="49" charset="-122"/>
                <a:ea typeface="楷体" panose="02010609060101010101" pitchFamily="49" charset="-122"/>
                <a:sym typeface="+mn-ea"/>
              </a:rPr>
              <a:t>《</a:t>
            </a:r>
            <a:r>
              <a:rPr lang="zh-CN" altLang="en-US" dirty="0">
                <a:latin typeface="楷体" panose="02010609060101010101" pitchFamily="49" charset="-122"/>
                <a:ea typeface="楷体" panose="02010609060101010101" pitchFamily="49" charset="-122"/>
                <a:sym typeface="+mn-ea"/>
              </a:rPr>
              <a:t>公告</a:t>
            </a:r>
            <a:r>
              <a:rPr lang="en-US" altLang="zh-CN" b="1" dirty="0">
                <a:solidFill>
                  <a:schemeClr val="accent1"/>
                </a:solidFill>
                <a:latin typeface="楷体" panose="02010609060101010101" pitchFamily="49" charset="-122"/>
                <a:ea typeface="楷体" panose="02010609060101010101" pitchFamily="49" charset="-122"/>
                <a:sym typeface="+mn-ea"/>
              </a:rPr>
              <a:t>》“</a:t>
            </a:r>
            <a:r>
              <a:rPr lang="zh-CN" altLang="en-US" b="1" dirty="0">
                <a:solidFill>
                  <a:schemeClr val="accent1"/>
                </a:solidFill>
                <a:latin typeface="楷体" panose="02010609060101010101" pitchFamily="49" charset="-122"/>
                <a:ea typeface="楷体" panose="02010609060101010101" pitchFamily="49" charset="-122"/>
                <a:sym typeface="+mn-ea"/>
              </a:rPr>
              <a:t>每辆新能源乘用车减税额不超过</a:t>
            </a:r>
            <a:r>
              <a:rPr lang="en-US" altLang="zh-CN" b="1" dirty="0">
                <a:solidFill>
                  <a:schemeClr val="accent1"/>
                </a:solidFill>
                <a:latin typeface="楷体" panose="02010609060101010101" pitchFamily="49" charset="-122"/>
                <a:ea typeface="楷体" panose="02010609060101010101" pitchFamily="49" charset="-122"/>
                <a:sym typeface="+mn-ea"/>
              </a:rPr>
              <a:t>1.5</a:t>
            </a:r>
            <a:r>
              <a:rPr lang="zh-CN" altLang="en-US" b="1" dirty="0">
                <a:solidFill>
                  <a:schemeClr val="accent1"/>
                </a:solidFill>
                <a:latin typeface="楷体" panose="02010609060101010101" pitchFamily="49" charset="-122"/>
                <a:ea typeface="楷体" panose="02010609060101010101" pitchFamily="49" charset="-122"/>
                <a:sym typeface="+mn-ea"/>
              </a:rPr>
              <a:t>万元</a:t>
            </a:r>
            <a:r>
              <a:rPr lang="zh-CN" altLang="en-US" dirty="0">
                <a:latin typeface="楷体" panose="02010609060101010101" pitchFamily="49" charset="-122"/>
                <a:ea typeface="楷体" panose="02010609060101010101" pitchFamily="49" charset="-122"/>
                <a:sym typeface="+mn-ea"/>
              </a:rPr>
              <a:t>”规定，该车辆计算减税额</a:t>
            </a:r>
            <a:r>
              <a:rPr lang="en-US" altLang="zh-CN" dirty="0">
                <a:latin typeface="楷体" panose="02010609060101010101" pitchFamily="49" charset="-122"/>
                <a:ea typeface="楷体" panose="02010609060101010101" pitchFamily="49" charset="-122"/>
                <a:sym typeface="+mn-ea"/>
              </a:rPr>
              <a:t>2.5</a:t>
            </a:r>
            <a:r>
              <a:rPr lang="zh-CN" altLang="en-US" dirty="0">
                <a:latin typeface="楷体" panose="02010609060101010101" pitchFamily="49" charset="-122"/>
                <a:ea typeface="楷体" panose="02010609060101010101" pitchFamily="49" charset="-122"/>
                <a:sym typeface="+mn-ea"/>
              </a:rPr>
              <a:t>万元，超过了</a:t>
            </a:r>
            <a:r>
              <a:rPr lang="en-US" altLang="zh-CN" dirty="0">
                <a:latin typeface="楷体" panose="02010609060101010101" pitchFamily="49" charset="-122"/>
                <a:ea typeface="楷体" panose="02010609060101010101" pitchFamily="49" charset="-122"/>
                <a:sym typeface="+mn-ea"/>
              </a:rPr>
              <a:t>1.5</a:t>
            </a:r>
            <a:r>
              <a:rPr lang="zh-CN" altLang="en-US" dirty="0">
                <a:latin typeface="楷体" panose="02010609060101010101" pitchFamily="49" charset="-122"/>
                <a:ea typeface="楷体" panose="02010609060101010101" pitchFamily="49" charset="-122"/>
                <a:sym typeface="+mn-ea"/>
              </a:rPr>
              <a:t>万元，</a:t>
            </a:r>
            <a:r>
              <a:rPr lang="zh-CN" altLang="en-US" b="1" dirty="0">
                <a:solidFill>
                  <a:schemeClr val="accent1"/>
                </a:solidFill>
                <a:latin typeface="楷体" panose="02010609060101010101" pitchFamily="49" charset="-122"/>
                <a:ea typeface="楷体" panose="02010609060101010101" pitchFamily="49" charset="-122"/>
                <a:sym typeface="+mn-ea"/>
              </a:rPr>
              <a:t>按</a:t>
            </a:r>
            <a:r>
              <a:rPr lang="en-US" altLang="zh-CN" b="1" dirty="0">
                <a:solidFill>
                  <a:schemeClr val="accent1"/>
                </a:solidFill>
                <a:latin typeface="楷体" panose="02010609060101010101" pitchFamily="49" charset="-122"/>
                <a:ea typeface="楷体" panose="02010609060101010101" pitchFamily="49" charset="-122"/>
                <a:sym typeface="+mn-ea"/>
              </a:rPr>
              <a:t>1.5</a:t>
            </a:r>
            <a:r>
              <a:rPr lang="zh-CN" altLang="en-US" b="1" dirty="0">
                <a:solidFill>
                  <a:schemeClr val="accent1"/>
                </a:solidFill>
                <a:latin typeface="楷体" panose="02010609060101010101" pitchFamily="49" charset="-122"/>
                <a:ea typeface="楷体" panose="02010609060101010101" pitchFamily="49" charset="-122"/>
                <a:sym typeface="+mn-ea"/>
              </a:rPr>
              <a:t>万元计算，</a:t>
            </a:r>
            <a:r>
              <a:rPr lang="zh-CN" altLang="en-US" dirty="0">
                <a:latin typeface="微软雅黑 Light" pitchFamily="34" charset="-122"/>
                <a:ea typeface="微软雅黑 Light" pitchFamily="34" charset="-122"/>
                <a:sym typeface="+mn-ea"/>
              </a:rPr>
              <a:t>   </a:t>
            </a:r>
            <a:endParaRPr lang="en-US" altLang="zh-CN" dirty="0">
              <a:latin typeface="微软雅黑 Light" pitchFamily="34" charset="-122"/>
              <a:ea typeface="微软雅黑 Light" pitchFamily="34" charset="-122"/>
            </a:endParaRPr>
          </a:p>
          <a:p>
            <a:pPr algn="just"/>
            <a:r>
              <a:rPr lang="zh-CN" altLang="en-US" dirty="0">
                <a:latin typeface="微软雅黑 Light" pitchFamily="34" charset="-122"/>
                <a:ea typeface="微软雅黑 Light" pitchFamily="34" charset="-122"/>
                <a:sym typeface="+mn-ea"/>
              </a:rPr>
              <a:t>    </a:t>
            </a:r>
            <a:r>
              <a:rPr lang="en-US" altLang="zh-CN" dirty="0">
                <a:latin typeface="微软雅黑 Light" pitchFamily="34" charset="-122"/>
                <a:ea typeface="微软雅黑 Light" pitchFamily="34" charset="-122"/>
                <a:sym typeface="+mn-ea"/>
              </a:rPr>
              <a:t> </a:t>
            </a:r>
            <a:r>
              <a:rPr lang="zh-CN" altLang="en-US" dirty="0">
                <a:latin typeface="微软雅黑 Light" pitchFamily="34" charset="-122"/>
                <a:ea typeface="微软雅黑 Light" pitchFamily="34" charset="-122"/>
                <a:sym typeface="+mn-ea"/>
              </a:rPr>
              <a:t> 减税额</a:t>
            </a:r>
            <a:r>
              <a:rPr lang="en-US" altLang="zh-CN" dirty="0">
                <a:latin typeface="微软雅黑 Light" pitchFamily="34" charset="-122"/>
                <a:ea typeface="微软雅黑 Light" pitchFamily="34" charset="-122"/>
                <a:sym typeface="+mn-ea"/>
              </a:rPr>
              <a:t>=15000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pPr algn="just"/>
            <a:r>
              <a:rPr lang="zh-CN" altLang="en-US" dirty="0">
                <a:latin typeface="微软雅黑 Light" pitchFamily="34" charset="-122"/>
                <a:ea typeface="微软雅黑 Light" pitchFamily="34" charset="-122"/>
                <a:sym typeface="+mn-ea"/>
              </a:rPr>
              <a:t>     </a:t>
            </a:r>
            <a:r>
              <a:rPr lang="en-US" altLang="zh-CN" dirty="0">
                <a:latin typeface="微软雅黑 Light" pitchFamily="34" charset="-122"/>
                <a:ea typeface="微软雅黑 Light" pitchFamily="34" charset="-122"/>
                <a:sym typeface="+mn-ea"/>
              </a:rPr>
              <a:t> </a:t>
            </a:r>
            <a:r>
              <a:rPr lang="zh-CN" altLang="en-US" dirty="0">
                <a:latin typeface="微软雅黑 Light" pitchFamily="34" charset="-122"/>
                <a:ea typeface="微软雅黑 Light" pitchFamily="34" charset="-122"/>
                <a:sym typeface="+mn-ea"/>
              </a:rPr>
              <a:t>实纳税额</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应纳税额</a:t>
            </a:r>
            <a:r>
              <a:rPr lang="en-US" altLang="zh-CN" dirty="0">
                <a:latin typeface="微软雅黑 Light" pitchFamily="34" charset="-122"/>
                <a:ea typeface="微软雅黑 Light" pitchFamily="34" charset="-122"/>
                <a:sym typeface="+mn-ea"/>
              </a:rPr>
              <a:t>-</a:t>
            </a:r>
            <a:r>
              <a:rPr lang="zh-CN" altLang="en-US" dirty="0">
                <a:latin typeface="微软雅黑 Light" pitchFamily="34" charset="-122"/>
                <a:ea typeface="微软雅黑 Light" pitchFamily="34" charset="-122"/>
                <a:sym typeface="+mn-ea"/>
              </a:rPr>
              <a:t>免（减）税额</a:t>
            </a:r>
            <a:r>
              <a:rPr lang="en-US" altLang="zh-CN" dirty="0">
                <a:latin typeface="微软雅黑 Light" pitchFamily="34" charset="-122"/>
                <a:ea typeface="微软雅黑 Light" pitchFamily="34" charset="-122"/>
                <a:sym typeface="+mn-ea"/>
              </a:rPr>
              <a:t>=50000-15000=35000</a:t>
            </a:r>
            <a:r>
              <a:rPr lang="zh-CN" altLang="en-US" dirty="0">
                <a:latin typeface="微软雅黑 Light" pitchFamily="34" charset="-122"/>
                <a:ea typeface="微软雅黑 Light" pitchFamily="34" charset="-122"/>
                <a:sym typeface="+mn-ea"/>
              </a:rPr>
              <a:t>元</a:t>
            </a:r>
            <a:endParaRPr lang="zh-CN" altLang="en-US" dirty="0">
              <a:latin typeface="微软雅黑 Light" pitchFamily="34" charset="-122"/>
              <a:ea typeface="微软雅黑 Light" pitchFamily="34" charset="-122"/>
            </a:endParaRPr>
          </a:p>
          <a:p>
            <a:pPr algn="just"/>
            <a:r>
              <a:rPr lang="zh-CN" altLang="en-US" b="1" dirty="0">
                <a:latin typeface="微软雅黑 Light" pitchFamily="34" charset="-122"/>
                <a:ea typeface="微软雅黑 Light" pitchFamily="34" charset="-122"/>
                <a:sym typeface="+mn-ea"/>
              </a:rPr>
              <a:t>     </a:t>
            </a:r>
            <a:r>
              <a:rPr lang="en-US" altLang="zh-CN" b="1" dirty="0">
                <a:latin typeface="微软雅黑 Light" pitchFamily="34" charset="-122"/>
                <a:ea typeface="微软雅黑 Light" pitchFamily="34" charset="-122"/>
                <a:sym typeface="+mn-ea"/>
              </a:rPr>
              <a:t> </a:t>
            </a:r>
            <a:r>
              <a:rPr lang="zh-CN" altLang="en-US" b="1" dirty="0">
                <a:latin typeface="微软雅黑 Light" pitchFamily="34" charset="-122"/>
                <a:ea typeface="微软雅黑 Light" pitchFamily="34" charset="-122"/>
                <a:sym typeface="+mn-ea"/>
              </a:rPr>
              <a:t>答：</a:t>
            </a:r>
            <a:r>
              <a:rPr lang="zh-CN" altLang="en-US" dirty="0">
                <a:latin typeface="微软雅黑 Light" pitchFamily="34" charset="-122"/>
                <a:ea typeface="微软雅黑 Light" pitchFamily="34" charset="-122"/>
                <a:sym typeface="+mn-ea"/>
              </a:rPr>
              <a:t>王某实际缴纳车辆购置税</a:t>
            </a:r>
            <a:r>
              <a:rPr lang="en-US" altLang="zh-CN" dirty="0">
                <a:latin typeface="微软雅黑 Light" pitchFamily="34" charset="-122"/>
                <a:ea typeface="微软雅黑 Light" pitchFamily="34" charset="-122"/>
                <a:sym typeface="+mn-ea"/>
              </a:rPr>
              <a:t>3.5</a:t>
            </a:r>
            <a:r>
              <a:rPr lang="zh-CN" altLang="en-US" dirty="0">
                <a:latin typeface="微软雅黑 Light" pitchFamily="34" charset="-122"/>
                <a:ea typeface="微软雅黑 Light" pitchFamily="34" charset="-122"/>
                <a:sym typeface="+mn-ea"/>
              </a:rPr>
              <a:t>万元。</a:t>
            </a:r>
            <a:endParaRPr lang="zh-CN" altLang="en-US" dirty="0">
              <a:latin typeface="微软雅黑 Light" pitchFamily="34" charset="-122"/>
              <a:ea typeface="微软雅黑 Light" pitchFamily="34" charset="-122"/>
            </a:endParaRPr>
          </a:p>
          <a:p>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第二条：明确“换电模式”新能源汽车计税价格确定方法</a:t>
            </a:r>
            <a:br>
              <a:rPr lang="zh-CN" altLang="en-US" kern="1200" dirty="0">
                <a:latin typeface="微软雅黑" panose="020B0503020204020204" charset="-122"/>
                <a:ea typeface="微软雅黑" panose="020B0503020204020204" charset="-122"/>
                <a:cs typeface="+mj-cs"/>
              </a:rPr>
            </a:br>
            <a:endParaRPr lang="zh-CN" altLang="en-US"/>
          </a:p>
        </p:txBody>
      </p:sp>
      <p:sp>
        <p:nvSpPr>
          <p:cNvPr id="3" name="内容占位符 2"/>
          <p:cNvSpPr>
            <a:spLocks noGrp="1"/>
          </p:cNvSpPr>
          <p:nvPr>
            <p:ph idx="1"/>
          </p:nvPr>
        </p:nvSpPr>
        <p:spPr/>
        <p:txBody>
          <a:bodyPr/>
          <a:p>
            <a:pPr algn="just">
              <a:lnSpc>
                <a:spcPct val="150000"/>
              </a:lnSpc>
            </a:pPr>
            <a:r>
              <a:rPr lang="en-US" altLang="zh-CN" dirty="0">
                <a:latin typeface="微软雅黑 Light" pitchFamily="34" charset="-122"/>
                <a:ea typeface="微软雅黑 Light" pitchFamily="34" charset="-122"/>
                <a:sym typeface="+mn-ea"/>
              </a:rPr>
              <a:t>    </a:t>
            </a:r>
            <a:r>
              <a:rPr lang="zh-CN" altLang="en-US" dirty="0">
                <a:latin typeface="微软雅黑 Light" pitchFamily="34" charset="-122"/>
                <a:ea typeface="微软雅黑 Light" pitchFamily="34" charset="-122"/>
                <a:sym typeface="+mn-ea"/>
              </a:rPr>
              <a:t>销售方销售“换电模式”新能源汽车时，不含动力电池的新能源汽车与动力电池</a:t>
            </a:r>
            <a:r>
              <a:rPr lang="zh-CN" altLang="en-US" b="1" dirty="0">
                <a:solidFill>
                  <a:schemeClr val="accent1"/>
                </a:solidFill>
                <a:latin typeface="微软雅黑 Light" pitchFamily="34" charset="-122"/>
                <a:ea typeface="微软雅黑 Light" pitchFamily="34" charset="-122"/>
                <a:sym typeface="+mn-ea"/>
              </a:rPr>
              <a:t>分别核算销售额</a:t>
            </a:r>
            <a:r>
              <a:rPr lang="zh-CN" altLang="en-US" dirty="0">
                <a:latin typeface="微软雅黑 Light" pitchFamily="34" charset="-122"/>
                <a:ea typeface="微软雅黑 Light" pitchFamily="34" charset="-122"/>
                <a:sym typeface="+mn-ea"/>
              </a:rPr>
              <a:t>并</a:t>
            </a:r>
            <a:r>
              <a:rPr lang="zh-CN" altLang="en-US" b="1" dirty="0">
                <a:solidFill>
                  <a:schemeClr val="accent1"/>
                </a:solidFill>
                <a:latin typeface="微软雅黑 Light" pitchFamily="34" charset="-122"/>
                <a:ea typeface="微软雅黑 Light" pitchFamily="34" charset="-122"/>
                <a:sym typeface="+mn-ea"/>
              </a:rPr>
              <a:t>分别开具发票</a:t>
            </a:r>
            <a:r>
              <a:rPr lang="zh-CN" altLang="en-US" dirty="0">
                <a:latin typeface="微软雅黑 Light" pitchFamily="34" charset="-122"/>
                <a:ea typeface="微软雅黑 Light" pitchFamily="34" charset="-122"/>
                <a:sym typeface="+mn-ea"/>
              </a:rPr>
              <a:t>的，依据购车人购置</a:t>
            </a:r>
            <a:r>
              <a:rPr lang="zh-CN" altLang="en-US" b="1" dirty="0">
                <a:solidFill>
                  <a:schemeClr val="accent1"/>
                </a:solidFill>
                <a:latin typeface="微软雅黑 Light" pitchFamily="34" charset="-122"/>
                <a:ea typeface="微软雅黑 Light" pitchFamily="34" charset="-122"/>
                <a:sym typeface="+mn-ea"/>
              </a:rPr>
              <a:t>不含动力电池</a:t>
            </a:r>
            <a:r>
              <a:rPr lang="zh-CN" altLang="en-US" dirty="0">
                <a:latin typeface="微软雅黑 Light" pitchFamily="34" charset="-122"/>
                <a:ea typeface="微软雅黑 Light" pitchFamily="34" charset="-122"/>
                <a:sym typeface="+mn-ea"/>
              </a:rPr>
              <a:t>的新能源汽车时取得的机动车销售统一发票载明的不含税价作为车辆购置税计税价格。</a:t>
            </a:r>
            <a:endParaRPr lang="zh-CN" altLang="en-US" dirty="0">
              <a:latin typeface="微软雅黑 Light" pitchFamily="34" charset="-122"/>
              <a:ea typeface="微软雅黑 Light" pitchFamily="34" charset="-122"/>
            </a:endParaRPr>
          </a:p>
          <a:p>
            <a:pPr algn="just">
              <a:lnSpc>
                <a:spcPct val="150000"/>
              </a:lnSpc>
            </a:pPr>
            <a:r>
              <a:rPr lang="zh-CN" altLang="en-US" dirty="0">
                <a:latin typeface="微软雅黑 Light" pitchFamily="34" charset="-122"/>
                <a:ea typeface="微软雅黑 Light" pitchFamily="34" charset="-122"/>
                <a:sym typeface="+mn-ea"/>
              </a:rPr>
              <a:t>   “换电模式”新能源汽车应当满足换电相关技术标准和要求，且生产企业能够或委托第三方为用户提供换电服务。</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charset="-122"/>
                <a:ea typeface="微软雅黑" panose="020B0503020204020204" charset="-122"/>
                <a:sym typeface="+mn-ea"/>
              </a:rPr>
              <a:t>第二条：明确“换电模式”新能源汽车计税价格确定方法</a:t>
            </a:r>
            <a:endParaRPr lang="zh-CN" altLang="en-US"/>
          </a:p>
        </p:txBody>
      </p:sp>
      <p:sp>
        <p:nvSpPr>
          <p:cNvPr id="3" name="内容占位符 2"/>
          <p:cNvSpPr>
            <a:spLocks noGrp="1"/>
          </p:cNvSpPr>
          <p:nvPr>
            <p:ph idx="1"/>
          </p:nvPr>
        </p:nvSpPr>
        <p:spPr/>
        <p:txBody>
          <a:bodyPr/>
          <a:p>
            <a:r>
              <a:rPr lang="en-US" altLang="zh-CN" dirty="0">
                <a:latin typeface="微软雅黑 Light" pitchFamily="34" charset="-122"/>
                <a:ea typeface="微软雅黑 Light" pitchFamily="34" charset="-122"/>
                <a:sym typeface="+mn-ea"/>
              </a:rPr>
              <a:t>  </a:t>
            </a:r>
            <a:r>
              <a:rPr lang="zh-CN" altLang="en-US" dirty="0">
                <a:latin typeface="微软雅黑 Light" pitchFamily="34" charset="-122"/>
                <a:ea typeface="微软雅黑 Light" pitchFamily="34" charset="-122"/>
                <a:sym typeface="+mn-ea"/>
              </a:rPr>
              <a:t>“换电模式”是由车辆经销商向消费者销售</a:t>
            </a:r>
            <a:r>
              <a:rPr lang="zh-CN" altLang="en-US" dirty="0">
                <a:solidFill>
                  <a:schemeClr val="accent1"/>
                </a:solidFill>
                <a:latin typeface="微软雅黑 Light" pitchFamily="34" charset="-122"/>
                <a:ea typeface="微软雅黑 Light" pitchFamily="34" charset="-122"/>
                <a:sym typeface="+mn-ea"/>
              </a:rPr>
              <a:t>无动力整车</a:t>
            </a:r>
            <a:r>
              <a:rPr lang="zh-CN" altLang="en-US" dirty="0">
                <a:latin typeface="微软雅黑 Light" pitchFamily="34" charset="-122"/>
                <a:ea typeface="微软雅黑 Light" pitchFamily="34" charset="-122"/>
                <a:sym typeface="+mn-ea"/>
              </a:rPr>
              <a:t>，消费者另外购买或租赁动力电池，利用集中式换电站、通过更换电池等方式快速为新能源汽车补电的一种新模式。</a:t>
            </a:r>
            <a:endParaRPr lang="zh-CN" altLang="en-US" dirty="0">
              <a:latin typeface="微软雅黑 Light" pitchFamily="34" charset="-122"/>
              <a:ea typeface="微软雅黑 Light" pitchFamily="34" charset="-122"/>
            </a:endParaRPr>
          </a:p>
          <a:p>
            <a:r>
              <a:rPr lang="en-US" altLang="zh-CN" dirty="0">
                <a:latin typeface="微软雅黑 Light" pitchFamily="34" charset="-122"/>
                <a:ea typeface="微软雅黑 Light" pitchFamily="34" charset="-122"/>
                <a:sym typeface="+mn-ea"/>
              </a:rPr>
              <a:t>    </a:t>
            </a:r>
            <a:r>
              <a:rPr lang="zh-CN" altLang="en-US" dirty="0">
                <a:latin typeface="微软雅黑 Light" pitchFamily="34" charset="-122"/>
                <a:ea typeface="微软雅黑 Light" pitchFamily="34" charset="-122"/>
                <a:sym typeface="+mn-ea"/>
              </a:rPr>
              <a:t>一些“换电模式”新能源汽车销售时，车主仅购买无电池车身，动力电池需要单独购买或租赁，据了解，目前市场上主要有整车销售模式、电池单独租赁模式、电池单独销售模式等，基于不同的销售模式，也衍生出不同的开票方式。</a:t>
            </a:r>
            <a:endParaRPr lang="zh-CN" altLang="en-US" dirty="0">
              <a:latin typeface="微软雅黑 Light" pitchFamily="34" charset="-122"/>
              <a:ea typeface="微软雅黑 Light" pitchFamily="34" charset="-122"/>
            </a:endParaRPr>
          </a:p>
          <a:p>
            <a:endParaRPr lang="zh-CN" altLang="en-US"/>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4852</Words>
  <Application>WPS 演示</Application>
  <PresentationFormat>宽屏</PresentationFormat>
  <Paragraphs>184</Paragraphs>
  <Slides>18</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18</vt:i4>
      </vt:variant>
    </vt:vector>
  </HeadingPairs>
  <TitlesOfParts>
    <vt:vector size="31" baseType="lpstr">
      <vt:lpstr>Arial</vt:lpstr>
      <vt:lpstr>宋体</vt:lpstr>
      <vt:lpstr>Wingdings</vt:lpstr>
      <vt:lpstr>思源黑体</vt:lpstr>
      <vt:lpstr>微软雅黑</vt:lpstr>
      <vt:lpstr>黑体</vt:lpstr>
      <vt:lpstr>微软雅黑 Light</vt:lpstr>
      <vt:lpstr>楷体</vt:lpstr>
      <vt:lpstr>等线</vt:lpstr>
      <vt:lpstr>Arial</vt:lpstr>
      <vt:lpstr>Arial Black</vt:lpstr>
      <vt:lpstr>Arial Unicode MS</vt:lpstr>
      <vt:lpstr>Office 主题​​</vt:lpstr>
      <vt:lpstr>PowerPoint 演示文稿</vt:lpstr>
      <vt:lpstr>PowerPoint 演示文稿</vt:lpstr>
      <vt:lpstr>背景</vt:lpstr>
      <vt:lpstr>第一条：明确了具体的减免税政策内容 </vt:lpstr>
      <vt:lpstr>第一条：明确了具体的减免税政策内容</vt:lpstr>
      <vt:lpstr>第一条：明确了具体的减免税政策内容</vt:lpstr>
      <vt:lpstr>第一条：明确了具体的减免税政策内容</vt:lpstr>
      <vt:lpstr>第二条：明确“换电模式”新能源汽车计税价格确定方法 </vt:lpstr>
      <vt:lpstr>第二条：明确“换电模式”新能源汽车计税价格确定方法</vt:lpstr>
      <vt:lpstr>第二条：明确“换电模式”新能源汽车计税价格确定方法 </vt:lpstr>
      <vt:lpstr>第二条：明确“换电模式”新能源汽车计税价格确定方法 </vt:lpstr>
      <vt:lpstr>第二条：明确“换电模式”新能源汽车计税价格确定方法 </vt:lpstr>
      <vt:lpstr>第二条：明确“换电模式”新能源汽车计税价格确定方法</vt:lpstr>
      <vt:lpstr>第三条：新能源汽车税收管理方式 </vt:lpstr>
      <vt:lpstr>第三条：新能源汽车税收管理方式 </vt:lpstr>
      <vt:lpstr>第三条：新能源汽车税收管理方式</vt:lpstr>
      <vt:lpstr>第四条：对汽车生产企业和汽车销售企业提出明确要求</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杨娟</dc:creator>
  <cp:lastModifiedBy>杨娟</cp:lastModifiedBy>
  <cp:revision>6</cp:revision>
  <dcterms:created xsi:type="dcterms:W3CDTF">2019-09-19T02:01:00Z</dcterms:created>
  <dcterms:modified xsi:type="dcterms:W3CDTF">2023-08-23T09:17:29Z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2052-11.8.2.10158</vt:lpwstr>
  </property>
</Properties>
</file>