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7" r:id="rId3"/>
    <p:sldId id="436" r:id="rId4"/>
    <p:sldId id="533" r:id="rId5"/>
    <p:sldId id="443" r:id="rId7"/>
    <p:sldId id="543" r:id="rId8"/>
    <p:sldId id="548" r:id="rId9"/>
    <p:sldId id="549" r:id="rId10"/>
    <p:sldId id="538" r:id="rId11"/>
    <p:sldId id="546" r:id="rId12"/>
    <p:sldId id="498" r:id="rId13"/>
    <p:sldId id="499" r:id="rId14"/>
    <p:sldId id="500" r:id="rId15"/>
    <p:sldId id="497" r:id="rId16"/>
    <p:sldId id="545" r:id="rId17"/>
    <p:sldId id="550" r:id="rId18"/>
    <p:sldId id="563" r:id="rId19"/>
    <p:sldId id="501" r:id="rId20"/>
    <p:sldId id="544" r:id="rId21"/>
    <p:sldId id="502" r:id="rId22"/>
    <p:sldId id="273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C9F2"/>
    <a:srgbClr val="1E82D9"/>
    <a:srgbClr val="0476D9"/>
    <a:srgbClr val="72558D"/>
    <a:srgbClr val="997EB2"/>
    <a:srgbClr val="BFB7B0"/>
    <a:srgbClr val="272636"/>
    <a:srgbClr val="0583F2"/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3655" autoAdjust="0"/>
  </p:normalViewPr>
  <p:slideViewPr>
    <p:cSldViewPr snapToGrid="0" showGuides="1">
      <p:cViewPr>
        <p:scale>
          <a:sx n="66" d="100"/>
          <a:sy n="66" d="100"/>
        </p:scale>
        <p:origin x="-858" y="150"/>
      </p:cViewPr>
      <p:guideLst>
        <p:guide orient="horz" pos="1140"/>
        <p:guide orient="horz" pos="2798"/>
        <p:guide orient="horz" pos="2123"/>
        <p:guide pos="3845"/>
        <p:guide pos="6756"/>
        <p:guide pos="563"/>
        <p:guide pos="71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86E5EC-9B1A-411C-9A14-DC123068603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699A94-21C0-4736-8287-7DA23765256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699A94-21C0-4736-8287-7DA23765256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699A94-21C0-4736-8287-7DA23765256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699A94-21C0-4736-8287-7DA23765256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699A94-21C0-4736-8287-7DA23765256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699A94-21C0-4736-8287-7DA23765256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699A94-21C0-4736-8287-7DA23765256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699A94-21C0-4736-8287-7DA23765256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699A94-21C0-4736-8287-7DA23765256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699A94-21C0-4736-8287-7DA23765256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699A94-21C0-4736-8287-7DA23765256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699A94-21C0-4736-8287-7DA23765256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699A94-21C0-4736-8287-7DA23765256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699A94-21C0-4736-8287-7DA23765256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699A94-21C0-4736-8287-7DA23765256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699A94-21C0-4736-8287-7DA23765256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699A94-21C0-4736-8287-7DA23765256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699A94-21C0-4736-8287-7DA23765256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699A94-21C0-4736-8287-7DA23765256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C9E37B5E-068B-4EF1-9C53-6D00574C9A3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zh-CN" altLang="en-US" dirty="0" smtClean="0">
                <a:sym typeface="+mn-ea"/>
              </a:rPr>
              <a:t>国家税务总局驻马店市税务局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>
              <a:defRPr/>
            </a:pPr>
            <a:r>
              <a:rPr lang="zh-CN" altLang="en-US" dirty="0" smtClean="0">
                <a:sym typeface="+mn-ea"/>
              </a:rPr>
              <a:t>国家税务总局驻马店市税务局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C9E37B5E-068B-4EF1-9C53-6D00574C9A3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1B0CA9E-8D83-4035-9403-9605AB898A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C9E37B5E-068B-4EF1-9C53-6D00574C9A3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1B0CA9E-8D83-4035-9403-9605AB898A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C9E37B5E-068B-4EF1-9C53-6D00574C9A3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1B0CA9E-8D83-4035-9403-9605AB898A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C9E37B5E-068B-4EF1-9C53-6D00574C9A3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1B0CA9E-8D83-4035-9403-9605AB898A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C9E37B5E-068B-4EF1-9C53-6D00574C9A3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1B0CA9E-8D83-4035-9403-9605AB898A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C9E37B5E-068B-4EF1-9C53-6D00574C9A3A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1B0CA9E-8D83-4035-9403-9605AB898A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C9E37B5E-068B-4EF1-9C53-6D00574C9A3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1B0CA9E-8D83-4035-9403-9605AB898A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C9E37B5E-068B-4EF1-9C53-6D00574C9A3A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1B0CA9E-8D83-4035-9403-9605AB898A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C9E37B5E-068B-4EF1-9C53-6D00574C9A3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1B0CA9E-8D83-4035-9403-9605AB898A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C9E37B5E-068B-4EF1-9C53-6D00574C9A3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1B0CA9E-8D83-4035-9403-9605AB898A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238612" y="6176982"/>
            <a:ext cx="3714776" cy="365125"/>
          </a:xfrm>
        </p:spPr>
        <p:txBody>
          <a:bodyPr/>
          <a:lstStyle>
            <a:lvl1pPr>
              <a:defRPr sz="2000" b="1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r>
              <a:rPr lang="zh-CN" altLang="en-US" dirty="0" smtClean="0"/>
              <a:t>国家税务总局驻马店市税务局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476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762963" y="2688729"/>
            <a:ext cx="666623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2023</a:t>
            </a:r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年社会保险费降费政策 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7" name="直接连接符 6"/>
          <p:cNvCxnSpPr>
            <a:stCxn id="742" idx="45"/>
          </p:cNvCxnSpPr>
          <p:nvPr/>
        </p:nvCxnSpPr>
        <p:spPr>
          <a:xfrm flipV="1">
            <a:off x="1134126" y="3718367"/>
            <a:ext cx="9901736" cy="813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0" name="组合 319"/>
          <p:cNvGrpSpPr/>
          <p:nvPr/>
        </p:nvGrpSpPr>
        <p:grpSpPr>
          <a:xfrm>
            <a:off x="453718" y="298508"/>
            <a:ext cx="290218" cy="290217"/>
            <a:chOff x="3896273" y="1313639"/>
            <a:chExt cx="395288" cy="395287"/>
          </a:xfrm>
          <a:solidFill>
            <a:schemeClr val="bg1">
              <a:alpha val="3000"/>
            </a:schemeClr>
          </a:solidFill>
        </p:grpSpPr>
        <p:sp>
          <p:nvSpPr>
            <p:cNvPr id="153" name="Freeform 42"/>
            <p:cNvSpPr/>
            <p:nvPr/>
          </p:nvSpPr>
          <p:spPr bwMode="auto">
            <a:xfrm>
              <a:off x="4120111" y="1313639"/>
              <a:ext cx="171450" cy="171450"/>
            </a:xfrm>
            <a:custGeom>
              <a:avLst/>
              <a:gdLst>
                <a:gd name="T0" fmla="*/ 0 w 80"/>
                <a:gd name="T1" fmla="*/ 0 h 80"/>
                <a:gd name="T2" fmla="*/ 0 w 80"/>
                <a:gd name="T3" fmla="*/ 80 h 80"/>
                <a:gd name="T4" fmla="*/ 80 w 80"/>
                <a:gd name="T5" fmla="*/ 80 h 80"/>
                <a:gd name="T6" fmla="*/ 0 w 80"/>
                <a:gd name="T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80">
                  <a:moveTo>
                    <a:pt x="0" y="0"/>
                  </a:moveTo>
                  <a:cubicBezTo>
                    <a:pt x="0" y="80"/>
                    <a:pt x="0" y="80"/>
                    <a:pt x="0" y="80"/>
                  </a:cubicBezTo>
                  <a:cubicBezTo>
                    <a:pt x="80" y="80"/>
                    <a:pt x="80" y="80"/>
                    <a:pt x="80" y="80"/>
                  </a:cubicBezTo>
                  <a:cubicBezTo>
                    <a:pt x="80" y="36"/>
                    <a:pt x="44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5" name="Freeform 44"/>
            <p:cNvSpPr/>
            <p:nvPr/>
          </p:nvSpPr>
          <p:spPr bwMode="auto">
            <a:xfrm>
              <a:off x="3896273" y="1331101"/>
              <a:ext cx="377825" cy="377825"/>
            </a:xfrm>
            <a:custGeom>
              <a:avLst/>
              <a:gdLst>
                <a:gd name="T0" fmla="*/ 88 w 176"/>
                <a:gd name="T1" fmla="*/ 0 h 176"/>
                <a:gd name="T2" fmla="*/ 0 w 176"/>
                <a:gd name="T3" fmla="*/ 88 h 176"/>
                <a:gd name="T4" fmla="*/ 88 w 176"/>
                <a:gd name="T5" fmla="*/ 176 h 176"/>
                <a:gd name="T6" fmla="*/ 147 w 176"/>
                <a:gd name="T7" fmla="*/ 153 h 176"/>
                <a:gd name="T8" fmla="*/ 176 w 176"/>
                <a:gd name="T9" fmla="*/ 88 h 176"/>
                <a:gd name="T10" fmla="*/ 88 w 176"/>
                <a:gd name="T11" fmla="*/ 88 h 176"/>
                <a:gd name="T12" fmla="*/ 88 w 176"/>
                <a:gd name="T13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176">
                  <a:moveTo>
                    <a:pt x="88" y="0"/>
                  </a:moveTo>
                  <a:cubicBezTo>
                    <a:pt x="39" y="0"/>
                    <a:pt x="0" y="39"/>
                    <a:pt x="0" y="88"/>
                  </a:cubicBezTo>
                  <a:cubicBezTo>
                    <a:pt x="0" y="137"/>
                    <a:pt x="39" y="176"/>
                    <a:pt x="88" y="176"/>
                  </a:cubicBezTo>
                  <a:cubicBezTo>
                    <a:pt x="111" y="176"/>
                    <a:pt x="132" y="167"/>
                    <a:pt x="147" y="153"/>
                  </a:cubicBezTo>
                  <a:cubicBezTo>
                    <a:pt x="165" y="137"/>
                    <a:pt x="176" y="114"/>
                    <a:pt x="176" y="88"/>
                  </a:cubicBezTo>
                  <a:cubicBezTo>
                    <a:pt x="88" y="88"/>
                    <a:pt x="88" y="88"/>
                    <a:pt x="88" y="88"/>
                  </a:cubicBezTo>
                  <a:lnTo>
                    <a:pt x="8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817" name="组合 816" hidden="1"/>
          <p:cNvGrpSpPr/>
          <p:nvPr/>
        </p:nvGrpSpPr>
        <p:grpSpPr>
          <a:xfrm>
            <a:off x="81023" y="173735"/>
            <a:ext cx="12593110" cy="6510529"/>
            <a:chOff x="81023" y="173735"/>
            <a:chExt cx="12593110" cy="6510529"/>
          </a:xfrm>
        </p:grpSpPr>
        <p:sp>
          <p:nvSpPr>
            <p:cNvPr id="682" name="Freeform 5"/>
            <p:cNvSpPr>
              <a:spLocks noEditPoints="1"/>
            </p:cNvSpPr>
            <p:nvPr/>
          </p:nvSpPr>
          <p:spPr bwMode="auto">
            <a:xfrm>
              <a:off x="81023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3" name="Freeform 5"/>
            <p:cNvSpPr>
              <a:spLocks noEditPoints="1"/>
            </p:cNvSpPr>
            <p:nvPr/>
          </p:nvSpPr>
          <p:spPr bwMode="auto">
            <a:xfrm>
              <a:off x="1225851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4" name="Freeform 5"/>
            <p:cNvSpPr>
              <a:spLocks noEditPoints="1"/>
            </p:cNvSpPr>
            <p:nvPr/>
          </p:nvSpPr>
          <p:spPr bwMode="auto">
            <a:xfrm>
              <a:off x="2370679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5" name="Freeform 5"/>
            <p:cNvSpPr>
              <a:spLocks noEditPoints="1"/>
            </p:cNvSpPr>
            <p:nvPr/>
          </p:nvSpPr>
          <p:spPr bwMode="auto">
            <a:xfrm>
              <a:off x="3515508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6" name="Freeform 5"/>
            <p:cNvSpPr>
              <a:spLocks noEditPoints="1"/>
            </p:cNvSpPr>
            <p:nvPr/>
          </p:nvSpPr>
          <p:spPr bwMode="auto">
            <a:xfrm>
              <a:off x="4660335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7" name="Freeform 5"/>
            <p:cNvSpPr>
              <a:spLocks noEditPoints="1"/>
            </p:cNvSpPr>
            <p:nvPr/>
          </p:nvSpPr>
          <p:spPr bwMode="auto">
            <a:xfrm>
              <a:off x="5805163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8" name="Freeform 5"/>
            <p:cNvSpPr>
              <a:spLocks noEditPoints="1"/>
            </p:cNvSpPr>
            <p:nvPr/>
          </p:nvSpPr>
          <p:spPr bwMode="auto">
            <a:xfrm>
              <a:off x="6949992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9" name="Freeform 5"/>
            <p:cNvSpPr>
              <a:spLocks noEditPoints="1"/>
            </p:cNvSpPr>
            <p:nvPr/>
          </p:nvSpPr>
          <p:spPr bwMode="auto">
            <a:xfrm>
              <a:off x="8094821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0" name="Freeform 5"/>
            <p:cNvSpPr>
              <a:spLocks noEditPoints="1"/>
            </p:cNvSpPr>
            <p:nvPr/>
          </p:nvSpPr>
          <p:spPr bwMode="auto">
            <a:xfrm>
              <a:off x="9239649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1" name="Freeform 5"/>
            <p:cNvSpPr>
              <a:spLocks noEditPoints="1"/>
            </p:cNvSpPr>
            <p:nvPr/>
          </p:nvSpPr>
          <p:spPr bwMode="auto">
            <a:xfrm>
              <a:off x="10384477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2" name="Freeform 5"/>
            <p:cNvSpPr>
              <a:spLocks noEditPoints="1"/>
            </p:cNvSpPr>
            <p:nvPr/>
          </p:nvSpPr>
          <p:spPr bwMode="auto">
            <a:xfrm>
              <a:off x="11529305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7" name="Freeform 5"/>
            <p:cNvSpPr>
              <a:spLocks noEditPoints="1"/>
            </p:cNvSpPr>
            <p:nvPr/>
          </p:nvSpPr>
          <p:spPr bwMode="auto">
            <a:xfrm>
              <a:off x="81023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8" name="Freeform 5"/>
            <p:cNvSpPr>
              <a:spLocks noEditPoints="1"/>
            </p:cNvSpPr>
            <p:nvPr/>
          </p:nvSpPr>
          <p:spPr bwMode="auto">
            <a:xfrm>
              <a:off x="1225851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9" name="Freeform 5"/>
            <p:cNvSpPr>
              <a:spLocks noEditPoints="1"/>
            </p:cNvSpPr>
            <p:nvPr/>
          </p:nvSpPr>
          <p:spPr bwMode="auto">
            <a:xfrm>
              <a:off x="2370679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0" name="Freeform 5"/>
            <p:cNvSpPr>
              <a:spLocks noEditPoints="1"/>
            </p:cNvSpPr>
            <p:nvPr/>
          </p:nvSpPr>
          <p:spPr bwMode="auto">
            <a:xfrm>
              <a:off x="3515508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1" name="Freeform 5"/>
            <p:cNvSpPr>
              <a:spLocks noEditPoints="1"/>
            </p:cNvSpPr>
            <p:nvPr/>
          </p:nvSpPr>
          <p:spPr bwMode="auto">
            <a:xfrm>
              <a:off x="4660335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2" name="Freeform 5"/>
            <p:cNvSpPr>
              <a:spLocks noEditPoints="1"/>
            </p:cNvSpPr>
            <p:nvPr/>
          </p:nvSpPr>
          <p:spPr bwMode="auto">
            <a:xfrm>
              <a:off x="5805163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3" name="Freeform 5"/>
            <p:cNvSpPr>
              <a:spLocks noEditPoints="1"/>
            </p:cNvSpPr>
            <p:nvPr/>
          </p:nvSpPr>
          <p:spPr bwMode="auto">
            <a:xfrm>
              <a:off x="6949992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4" name="Freeform 5"/>
            <p:cNvSpPr>
              <a:spLocks noEditPoints="1"/>
            </p:cNvSpPr>
            <p:nvPr/>
          </p:nvSpPr>
          <p:spPr bwMode="auto">
            <a:xfrm>
              <a:off x="8094821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5" name="Freeform 5"/>
            <p:cNvSpPr>
              <a:spLocks noEditPoints="1"/>
            </p:cNvSpPr>
            <p:nvPr/>
          </p:nvSpPr>
          <p:spPr bwMode="auto">
            <a:xfrm>
              <a:off x="9239649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6" name="Freeform 5"/>
            <p:cNvSpPr>
              <a:spLocks noEditPoints="1"/>
            </p:cNvSpPr>
            <p:nvPr/>
          </p:nvSpPr>
          <p:spPr bwMode="auto">
            <a:xfrm>
              <a:off x="10384477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7" name="Freeform 5"/>
            <p:cNvSpPr>
              <a:spLocks noEditPoints="1"/>
            </p:cNvSpPr>
            <p:nvPr/>
          </p:nvSpPr>
          <p:spPr bwMode="auto">
            <a:xfrm>
              <a:off x="11529305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2" name="Freeform 5"/>
            <p:cNvSpPr>
              <a:spLocks noEditPoints="1"/>
            </p:cNvSpPr>
            <p:nvPr/>
          </p:nvSpPr>
          <p:spPr bwMode="auto">
            <a:xfrm>
              <a:off x="81023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3" name="Freeform 5"/>
            <p:cNvSpPr>
              <a:spLocks noEditPoints="1"/>
            </p:cNvSpPr>
            <p:nvPr/>
          </p:nvSpPr>
          <p:spPr bwMode="auto">
            <a:xfrm>
              <a:off x="1225851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4" name="Freeform 5"/>
            <p:cNvSpPr>
              <a:spLocks noEditPoints="1"/>
            </p:cNvSpPr>
            <p:nvPr/>
          </p:nvSpPr>
          <p:spPr bwMode="auto">
            <a:xfrm>
              <a:off x="2370679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5" name="Freeform 5"/>
            <p:cNvSpPr>
              <a:spLocks noEditPoints="1"/>
            </p:cNvSpPr>
            <p:nvPr/>
          </p:nvSpPr>
          <p:spPr bwMode="auto">
            <a:xfrm>
              <a:off x="3515508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6" name="Freeform 5"/>
            <p:cNvSpPr>
              <a:spLocks noEditPoints="1"/>
            </p:cNvSpPr>
            <p:nvPr/>
          </p:nvSpPr>
          <p:spPr bwMode="auto">
            <a:xfrm>
              <a:off x="4660335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7" name="Freeform 5"/>
            <p:cNvSpPr>
              <a:spLocks noEditPoints="1"/>
            </p:cNvSpPr>
            <p:nvPr/>
          </p:nvSpPr>
          <p:spPr bwMode="auto">
            <a:xfrm>
              <a:off x="5805163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8" name="Freeform 5"/>
            <p:cNvSpPr>
              <a:spLocks noEditPoints="1"/>
            </p:cNvSpPr>
            <p:nvPr/>
          </p:nvSpPr>
          <p:spPr bwMode="auto">
            <a:xfrm>
              <a:off x="6949992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9" name="Freeform 5"/>
            <p:cNvSpPr>
              <a:spLocks noEditPoints="1"/>
            </p:cNvSpPr>
            <p:nvPr/>
          </p:nvSpPr>
          <p:spPr bwMode="auto">
            <a:xfrm>
              <a:off x="8094821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0" name="Freeform 5"/>
            <p:cNvSpPr>
              <a:spLocks noEditPoints="1"/>
            </p:cNvSpPr>
            <p:nvPr/>
          </p:nvSpPr>
          <p:spPr bwMode="auto">
            <a:xfrm>
              <a:off x="9239649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1" name="Freeform 5"/>
            <p:cNvSpPr>
              <a:spLocks noEditPoints="1"/>
            </p:cNvSpPr>
            <p:nvPr/>
          </p:nvSpPr>
          <p:spPr bwMode="auto">
            <a:xfrm>
              <a:off x="10384477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2" name="Freeform 5"/>
            <p:cNvSpPr>
              <a:spLocks noEditPoints="1"/>
            </p:cNvSpPr>
            <p:nvPr/>
          </p:nvSpPr>
          <p:spPr bwMode="auto">
            <a:xfrm>
              <a:off x="11529305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7" name="Freeform 5"/>
            <p:cNvSpPr>
              <a:spLocks noEditPoints="1"/>
            </p:cNvSpPr>
            <p:nvPr/>
          </p:nvSpPr>
          <p:spPr bwMode="auto">
            <a:xfrm>
              <a:off x="81023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8" name="Freeform 5"/>
            <p:cNvSpPr>
              <a:spLocks noEditPoints="1"/>
            </p:cNvSpPr>
            <p:nvPr/>
          </p:nvSpPr>
          <p:spPr bwMode="auto">
            <a:xfrm>
              <a:off x="1225851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9" name="Freeform 5"/>
            <p:cNvSpPr>
              <a:spLocks noEditPoints="1"/>
            </p:cNvSpPr>
            <p:nvPr/>
          </p:nvSpPr>
          <p:spPr bwMode="auto">
            <a:xfrm>
              <a:off x="2370679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0" name="Freeform 5"/>
            <p:cNvSpPr>
              <a:spLocks noEditPoints="1"/>
            </p:cNvSpPr>
            <p:nvPr/>
          </p:nvSpPr>
          <p:spPr bwMode="auto">
            <a:xfrm>
              <a:off x="3515508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1" name="Freeform 5"/>
            <p:cNvSpPr>
              <a:spLocks noEditPoints="1"/>
            </p:cNvSpPr>
            <p:nvPr/>
          </p:nvSpPr>
          <p:spPr bwMode="auto">
            <a:xfrm>
              <a:off x="4660335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2" name="Freeform 5"/>
            <p:cNvSpPr>
              <a:spLocks noEditPoints="1"/>
            </p:cNvSpPr>
            <p:nvPr/>
          </p:nvSpPr>
          <p:spPr bwMode="auto">
            <a:xfrm>
              <a:off x="5805163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3" name="Freeform 5"/>
            <p:cNvSpPr>
              <a:spLocks noEditPoints="1"/>
            </p:cNvSpPr>
            <p:nvPr/>
          </p:nvSpPr>
          <p:spPr bwMode="auto">
            <a:xfrm>
              <a:off x="6949992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4" name="Freeform 5"/>
            <p:cNvSpPr>
              <a:spLocks noEditPoints="1"/>
            </p:cNvSpPr>
            <p:nvPr/>
          </p:nvSpPr>
          <p:spPr bwMode="auto">
            <a:xfrm>
              <a:off x="8094821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5" name="Freeform 5"/>
            <p:cNvSpPr>
              <a:spLocks noEditPoints="1"/>
            </p:cNvSpPr>
            <p:nvPr/>
          </p:nvSpPr>
          <p:spPr bwMode="auto">
            <a:xfrm>
              <a:off x="9239649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6" name="Freeform 5"/>
            <p:cNvSpPr>
              <a:spLocks noEditPoints="1"/>
            </p:cNvSpPr>
            <p:nvPr/>
          </p:nvSpPr>
          <p:spPr bwMode="auto">
            <a:xfrm>
              <a:off x="10384477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7" name="Freeform 5"/>
            <p:cNvSpPr>
              <a:spLocks noEditPoints="1"/>
            </p:cNvSpPr>
            <p:nvPr/>
          </p:nvSpPr>
          <p:spPr bwMode="auto">
            <a:xfrm>
              <a:off x="11529305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2" name="Freeform 5"/>
            <p:cNvSpPr>
              <a:spLocks noEditPoints="1"/>
            </p:cNvSpPr>
            <p:nvPr/>
          </p:nvSpPr>
          <p:spPr bwMode="auto">
            <a:xfrm>
              <a:off x="81023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3" name="Freeform 5"/>
            <p:cNvSpPr>
              <a:spLocks noEditPoints="1"/>
            </p:cNvSpPr>
            <p:nvPr/>
          </p:nvSpPr>
          <p:spPr bwMode="auto">
            <a:xfrm>
              <a:off x="1225851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4" name="Freeform 5"/>
            <p:cNvSpPr>
              <a:spLocks noEditPoints="1"/>
            </p:cNvSpPr>
            <p:nvPr/>
          </p:nvSpPr>
          <p:spPr bwMode="auto">
            <a:xfrm>
              <a:off x="2370679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5" name="Freeform 5"/>
            <p:cNvSpPr>
              <a:spLocks noEditPoints="1"/>
            </p:cNvSpPr>
            <p:nvPr/>
          </p:nvSpPr>
          <p:spPr bwMode="auto">
            <a:xfrm>
              <a:off x="3515508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6" name="Freeform 5"/>
            <p:cNvSpPr>
              <a:spLocks noEditPoints="1"/>
            </p:cNvSpPr>
            <p:nvPr/>
          </p:nvSpPr>
          <p:spPr bwMode="auto">
            <a:xfrm>
              <a:off x="4660335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7" name="Freeform 5"/>
            <p:cNvSpPr>
              <a:spLocks noEditPoints="1"/>
            </p:cNvSpPr>
            <p:nvPr/>
          </p:nvSpPr>
          <p:spPr bwMode="auto">
            <a:xfrm>
              <a:off x="5805163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8" name="Freeform 5"/>
            <p:cNvSpPr>
              <a:spLocks noEditPoints="1"/>
            </p:cNvSpPr>
            <p:nvPr/>
          </p:nvSpPr>
          <p:spPr bwMode="auto">
            <a:xfrm>
              <a:off x="6949992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9" name="Freeform 5"/>
            <p:cNvSpPr>
              <a:spLocks noEditPoints="1"/>
            </p:cNvSpPr>
            <p:nvPr/>
          </p:nvSpPr>
          <p:spPr bwMode="auto">
            <a:xfrm>
              <a:off x="8094821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0" name="Freeform 5"/>
            <p:cNvSpPr>
              <a:spLocks noEditPoints="1"/>
            </p:cNvSpPr>
            <p:nvPr/>
          </p:nvSpPr>
          <p:spPr bwMode="auto">
            <a:xfrm>
              <a:off x="9239649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1" name="Freeform 5"/>
            <p:cNvSpPr>
              <a:spLocks noEditPoints="1"/>
            </p:cNvSpPr>
            <p:nvPr/>
          </p:nvSpPr>
          <p:spPr bwMode="auto">
            <a:xfrm>
              <a:off x="10384477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2" name="Freeform 5"/>
            <p:cNvSpPr>
              <a:spLocks noEditPoints="1"/>
            </p:cNvSpPr>
            <p:nvPr/>
          </p:nvSpPr>
          <p:spPr bwMode="auto">
            <a:xfrm>
              <a:off x="11529305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7" name="Freeform 5"/>
            <p:cNvSpPr>
              <a:spLocks noEditPoints="1"/>
            </p:cNvSpPr>
            <p:nvPr/>
          </p:nvSpPr>
          <p:spPr bwMode="auto">
            <a:xfrm>
              <a:off x="81023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8" name="Freeform 5"/>
            <p:cNvSpPr>
              <a:spLocks noEditPoints="1"/>
            </p:cNvSpPr>
            <p:nvPr/>
          </p:nvSpPr>
          <p:spPr bwMode="auto">
            <a:xfrm>
              <a:off x="1225851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9" name="Freeform 5"/>
            <p:cNvSpPr>
              <a:spLocks noEditPoints="1"/>
            </p:cNvSpPr>
            <p:nvPr/>
          </p:nvSpPr>
          <p:spPr bwMode="auto">
            <a:xfrm>
              <a:off x="2370679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0" name="Freeform 5"/>
            <p:cNvSpPr>
              <a:spLocks noEditPoints="1"/>
            </p:cNvSpPr>
            <p:nvPr/>
          </p:nvSpPr>
          <p:spPr bwMode="auto">
            <a:xfrm>
              <a:off x="3515508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1" name="Freeform 5"/>
            <p:cNvSpPr>
              <a:spLocks noEditPoints="1"/>
            </p:cNvSpPr>
            <p:nvPr/>
          </p:nvSpPr>
          <p:spPr bwMode="auto">
            <a:xfrm>
              <a:off x="4660335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2" name="Freeform 5"/>
            <p:cNvSpPr>
              <a:spLocks noEditPoints="1"/>
            </p:cNvSpPr>
            <p:nvPr/>
          </p:nvSpPr>
          <p:spPr bwMode="auto">
            <a:xfrm>
              <a:off x="5805163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3" name="Freeform 5"/>
            <p:cNvSpPr>
              <a:spLocks noEditPoints="1"/>
            </p:cNvSpPr>
            <p:nvPr/>
          </p:nvSpPr>
          <p:spPr bwMode="auto">
            <a:xfrm>
              <a:off x="6949992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4" name="Freeform 5"/>
            <p:cNvSpPr>
              <a:spLocks noEditPoints="1"/>
            </p:cNvSpPr>
            <p:nvPr/>
          </p:nvSpPr>
          <p:spPr bwMode="auto">
            <a:xfrm>
              <a:off x="8094821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5" name="Freeform 5"/>
            <p:cNvSpPr>
              <a:spLocks noEditPoints="1"/>
            </p:cNvSpPr>
            <p:nvPr/>
          </p:nvSpPr>
          <p:spPr bwMode="auto">
            <a:xfrm>
              <a:off x="9239649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6" name="Freeform 5"/>
            <p:cNvSpPr>
              <a:spLocks noEditPoints="1"/>
            </p:cNvSpPr>
            <p:nvPr/>
          </p:nvSpPr>
          <p:spPr bwMode="auto">
            <a:xfrm>
              <a:off x="10384477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7" name="Freeform 5"/>
            <p:cNvSpPr>
              <a:spLocks noEditPoints="1"/>
            </p:cNvSpPr>
            <p:nvPr/>
          </p:nvSpPr>
          <p:spPr bwMode="auto">
            <a:xfrm>
              <a:off x="11529305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2" name="Freeform 5"/>
            <p:cNvSpPr>
              <a:spLocks noEditPoints="1"/>
            </p:cNvSpPr>
            <p:nvPr/>
          </p:nvSpPr>
          <p:spPr bwMode="auto">
            <a:xfrm>
              <a:off x="81023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3" name="Freeform 5"/>
            <p:cNvSpPr>
              <a:spLocks noEditPoints="1"/>
            </p:cNvSpPr>
            <p:nvPr/>
          </p:nvSpPr>
          <p:spPr bwMode="auto">
            <a:xfrm>
              <a:off x="1225851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4" name="Freeform 5"/>
            <p:cNvSpPr>
              <a:spLocks noEditPoints="1"/>
            </p:cNvSpPr>
            <p:nvPr/>
          </p:nvSpPr>
          <p:spPr bwMode="auto">
            <a:xfrm>
              <a:off x="2370679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5" name="Freeform 5"/>
            <p:cNvSpPr>
              <a:spLocks noEditPoints="1"/>
            </p:cNvSpPr>
            <p:nvPr/>
          </p:nvSpPr>
          <p:spPr bwMode="auto">
            <a:xfrm>
              <a:off x="3515508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6" name="Freeform 5"/>
            <p:cNvSpPr>
              <a:spLocks noEditPoints="1"/>
            </p:cNvSpPr>
            <p:nvPr/>
          </p:nvSpPr>
          <p:spPr bwMode="auto">
            <a:xfrm>
              <a:off x="4660335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7" name="Freeform 5"/>
            <p:cNvSpPr>
              <a:spLocks noEditPoints="1"/>
            </p:cNvSpPr>
            <p:nvPr/>
          </p:nvSpPr>
          <p:spPr bwMode="auto">
            <a:xfrm>
              <a:off x="5805163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8" name="Freeform 5"/>
            <p:cNvSpPr>
              <a:spLocks noEditPoints="1"/>
            </p:cNvSpPr>
            <p:nvPr/>
          </p:nvSpPr>
          <p:spPr bwMode="auto">
            <a:xfrm>
              <a:off x="6949992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9" name="Freeform 5"/>
            <p:cNvSpPr>
              <a:spLocks noEditPoints="1"/>
            </p:cNvSpPr>
            <p:nvPr/>
          </p:nvSpPr>
          <p:spPr bwMode="auto">
            <a:xfrm>
              <a:off x="8094821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0" name="Freeform 5"/>
            <p:cNvSpPr>
              <a:spLocks noEditPoints="1"/>
            </p:cNvSpPr>
            <p:nvPr/>
          </p:nvSpPr>
          <p:spPr bwMode="auto">
            <a:xfrm>
              <a:off x="9239649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1" name="Freeform 5"/>
            <p:cNvSpPr>
              <a:spLocks noEditPoints="1"/>
            </p:cNvSpPr>
            <p:nvPr/>
          </p:nvSpPr>
          <p:spPr bwMode="auto">
            <a:xfrm>
              <a:off x="10384477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2" name="Freeform 5"/>
            <p:cNvSpPr>
              <a:spLocks noEditPoints="1"/>
            </p:cNvSpPr>
            <p:nvPr/>
          </p:nvSpPr>
          <p:spPr bwMode="auto">
            <a:xfrm>
              <a:off x="11529305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7" name="Freeform 5"/>
            <p:cNvSpPr>
              <a:spLocks noEditPoints="1"/>
            </p:cNvSpPr>
            <p:nvPr/>
          </p:nvSpPr>
          <p:spPr bwMode="auto">
            <a:xfrm>
              <a:off x="81023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8" name="Freeform 5"/>
            <p:cNvSpPr>
              <a:spLocks noEditPoints="1"/>
            </p:cNvSpPr>
            <p:nvPr/>
          </p:nvSpPr>
          <p:spPr bwMode="auto">
            <a:xfrm>
              <a:off x="1225851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9" name="Freeform 5"/>
            <p:cNvSpPr>
              <a:spLocks noEditPoints="1"/>
            </p:cNvSpPr>
            <p:nvPr/>
          </p:nvSpPr>
          <p:spPr bwMode="auto">
            <a:xfrm>
              <a:off x="2370679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0" name="Freeform 5"/>
            <p:cNvSpPr>
              <a:spLocks noEditPoints="1"/>
            </p:cNvSpPr>
            <p:nvPr/>
          </p:nvSpPr>
          <p:spPr bwMode="auto">
            <a:xfrm>
              <a:off x="3515508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1" name="Freeform 5"/>
            <p:cNvSpPr>
              <a:spLocks noEditPoints="1"/>
            </p:cNvSpPr>
            <p:nvPr/>
          </p:nvSpPr>
          <p:spPr bwMode="auto">
            <a:xfrm>
              <a:off x="4660335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2" name="Freeform 5"/>
            <p:cNvSpPr>
              <a:spLocks noEditPoints="1"/>
            </p:cNvSpPr>
            <p:nvPr/>
          </p:nvSpPr>
          <p:spPr bwMode="auto">
            <a:xfrm>
              <a:off x="5805163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3" name="Freeform 5"/>
            <p:cNvSpPr>
              <a:spLocks noEditPoints="1"/>
            </p:cNvSpPr>
            <p:nvPr/>
          </p:nvSpPr>
          <p:spPr bwMode="auto">
            <a:xfrm>
              <a:off x="6949992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4" name="Freeform 5"/>
            <p:cNvSpPr>
              <a:spLocks noEditPoints="1"/>
            </p:cNvSpPr>
            <p:nvPr/>
          </p:nvSpPr>
          <p:spPr bwMode="auto">
            <a:xfrm>
              <a:off x="8094821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5" name="Freeform 5"/>
            <p:cNvSpPr>
              <a:spLocks noEditPoints="1"/>
            </p:cNvSpPr>
            <p:nvPr/>
          </p:nvSpPr>
          <p:spPr bwMode="auto">
            <a:xfrm>
              <a:off x="9239649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6" name="Freeform 5"/>
            <p:cNvSpPr>
              <a:spLocks noEditPoints="1"/>
            </p:cNvSpPr>
            <p:nvPr/>
          </p:nvSpPr>
          <p:spPr bwMode="auto">
            <a:xfrm>
              <a:off x="10384477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7" name="Freeform 5"/>
            <p:cNvSpPr>
              <a:spLocks noEditPoints="1"/>
            </p:cNvSpPr>
            <p:nvPr/>
          </p:nvSpPr>
          <p:spPr bwMode="auto">
            <a:xfrm>
              <a:off x="11529305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804" name="文本框 803"/>
          <p:cNvSpPr txBox="1"/>
          <p:nvPr/>
        </p:nvSpPr>
        <p:spPr>
          <a:xfrm>
            <a:off x="3714115" y="4436110"/>
            <a:ext cx="495808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国家税务总局驻马店市税务局</a:t>
            </a:r>
            <a:endParaRPr lang="zh-CN" altLang="en-US" sz="24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2000" dirty="0" smtClean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000" dirty="0" smtClean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lang="zh-CN" altLang="en-US" sz="2000" b="1" dirty="0" smtClean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社会保险费和非税收入科</a:t>
            </a:r>
            <a:r>
              <a:rPr lang="en-US" altLang="zh-CN" sz="2000" b="1" dirty="0" smtClean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2000" b="1" dirty="0" smtClean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邹阳</a:t>
            </a:r>
            <a:endParaRPr lang="zh-CN" altLang="en-US" sz="2000" b="1" dirty="0" smtClean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07" name="图片 106" descr="未标题-1.pn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5267144" y="798960"/>
            <a:ext cx="1645472" cy="15655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476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1"/>
          <p:cNvGrpSpPr/>
          <p:nvPr/>
        </p:nvGrpSpPr>
        <p:grpSpPr>
          <a:xfrm>
            <a:off x="53222" y="6243320"/>
            <a:ext cx="12013692" cy="910258"/>
            <a:chOff x="53222" y="6243320"/>
            <a:chExt cx="12013692" cy="910258"/>
          </a:xfrm>
        </p:grpSpPr>
        <p:cxnSp>
          <p:nvCxnSpPr>
            <p:cNvPr id="138" name="直接连接符 137"/>
            <p:cNvCxnSpPr/>
            <p:nvPr/>
          </p:nvCxnSpPr>
          <p:spPr>
            <a:xfrm flipV="1">
              <a:off x="888374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接连接符 139"/>
            <p:cNvCxnSpPr/>
            <p:nvPr/>
          </p:nvCxnSpPr>
          <p:spPr>
            <a:xfrm flipV="1">
              <a:off x="1014498" y="6321552"/>
              <a:ext cx="0" cy="5434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接连接符 140"/>
            <p:cNvCxnSpPr/>
            <p:nvPr/>
          </p:nvCxnSpPr>
          <p:spPr>
            <a:xfrm flipV="1">
              <a:off x="1140622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接连接符 141"/>
            <p:cNvCxnSpPr>
              <a:endCxn id="788" idx="29"/>
            </p:cNvCxnSpPr>
            <p:nvPr/>
          </p:nvCxnSpPr>
          <p:spPr>
            <a:xfrm flipV="1">
              <a:off x="1266746" y="6465459"/>
              <a:ext cx="4967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接连接符 142"/>
            <p:cNvCxnSpPr/>
            <p:nvPr/>
          </p:nvCxnSpPr>
          <p:spPr>
            <a:xfrm flipV="1">
              <a:off x="1392870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接连接符 143"/>
            <p:cNvCxnSpPr/>
            <p:nvPr/>
          </p:nvCxnSpPr>
          <p:spPr>
            <a:xfrm flipV="1">
              <a:off x="1518994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接连接符 144"/>
            <p:cNvCxnSpPr/>
            <p:nvPr/>
          </p:nvCxnSpPr>
          <p:spPr>
            <a:xfrm flipV="1">
              <a:off x="1645118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接连接符 145"/>
            <p:cNvCxnSpPr/>
            <p:nvPr/>
          </p:nvCxnSpPr>
          <p:spPr>
            <a:xfrm flipV="1">
              <a:off x="1771242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接连接符 146"/>
            <p:cNvCxnSpPr/>
            <p:nvPr/>
          </p:nvCxnSpPr>
          <p:spPr>
            <a:xfrm flipV="1">
              <a:off x="1897366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接连接符 147"/>
            <p:cNvCxnSpPr/>
            <p:nvPr/>
          </p:nvCxnSpPr>
          <p:spPr>
            <a:xfrm flipV="1">
              <a:off x="2023490" y="6364224"/>
              <a:ext cx="0" cy="50076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接连接符 148"/>
            <p:cNvCxnSpPr/>
            <p:nvPr/>
          </p:nvCxnSpPr>
          <p:spPr>
            <a:xfrm flipV="1">
              <a:off x="2149614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接连接符 149"/>
            <p:cNvCxnSpPr/>
            <p:nvPr/>
          </p:nvCxnSpPr>
          <p:spPr>
            <a:xfrm flipV="1">
              <a:off x="2275738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接连接符 150"/>
            <p:cNvCxnSpPr/>
            <p:nvPr/>
          </p:nvCxnSpPr>
          <p:spPr>
            <a:xfrm flipV="1">
              <a:off x="240186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接连接符 151"/>
            <p:cNvCxnSpPr/>
            <p:nvPr/>
          </p:nvCxnSpPr>
          <p:spPr>
            <a:xfrm flipV="1">
              <a:off x="2527986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接连接符 153"/>
            <p:cNvCxnSpPr/>
            <p:nvPr/>
          </p:nvCxnSpPr>
          <p:spPr>
            <a:xfrm flipH="1" flipV="1">
              <a:off x="2654110" y="6754368"/>
              <a:ext cx="1" cy="110623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接连接符 155"/>
            <p:cNvCxnSpPr/>
            <p:nvPr/>
          </p:nvCxnSpPr>
          <p:spPr>
            <a:xfrm flipV="1">
              <a:off x="278023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接连接符 156"/>
            <p:cNvCxnSpPr/>
            <p:nvPr/>
          </p:nvCxnSpPr>
          <p:spPr>
            <a:xfrm flipV="1">
              <a:off x="2906358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接连接符 157"/>
            <p:cNvCxnSpPr/>
            <p:nvPr/>
          </p:nvCxnSpPr>
          <p:spPr>
            <a:xfrm flipV="1">
              <a:off x="303248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接连接符 158"/>
            <p:cNvCxnSpPr/>
            <p:nvPr/>
          </p:nvCxnSpPr>
          <p:spPr>
            <a:xfrm flipV="1">
              <a:off x="3158606" y="6243320"/>
              <a:ext cx="0" cy="62167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接连接符 159"/>
            <p:cNvCxnSpPr/>
            <p:nvPr/>
          </p:nvCxnSpPr>
          <p:spPr>
            <a:xfrm flipV="1">
              <a:off x="3284730" y="6465459"/>
              <a:ext cx="0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接连接符 160"/>
            <p:cNvCxnSpPr/>
            <p:nvPr/>
          </p:nvCxnSpPr>
          <p:spPr>
            <a:xfrm flipV="1">
              <a:off x="341085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接连接符 161"/>
            <p:cNvCxnSpPr>
              <a:endCxn id="790" idx="28"/>
            </p:cNvCxnSpPr>
            <p:nvPr/>
          </p:nvCxnSpPr>
          <p:spPr>
            <a:xfrm flipV="1">
              <a:off x="3536978" y="6465459"/>
              <a:ext cx="1894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接连接符 162"/>
            <p:cNvCxnSpPr/>
            <p:nvPr/>
          </p:nvCxnSpPr>
          <p:spPr>
            <a:xfrm flipV="1">
              <a:off x="366310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接连接符 163"/>
            <p:cNvCxnSpPr/>
            <p:nvPr/>
          </p:nvCxnSpPr>
          <p:spPr>
            <a:xfrm flipV="1">
              <a:off x="3789226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接连接符 164"/>
            <p:cNvCxnSpPr/>
            <p:nvPr/>
          </p:nvCxnSpPr>
          <p:spPr>
            <a:xfrm flipV="1">
              <a:off x="3915350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接连接符 165"/>
            <p:cNvCxnSpPr/>
            <p:nvPr/>
          </p:nvCxnSpPr>
          <p:spPr>
            <a:xfrm flipV="1">
              <a:off x="4041474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接连接符 166"/>
            <p:cNvCxnSpPr/>
            <p:nvPr/>
          </p:nvCxnSpPr>
          <p:spPr>
            <a:xfrm flipV="1">
              <a:off x="4167598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接连接符 167"/>
            <p:cNvCxnSpPr/>
            <p:nvPr/>
          </p:nvCxnSpPr>
          <p:spPr>
            <a:xfrm flipV="1">
              <a:off x="429372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接连接符 168"/>
            <p:cNvCxnSpPr/>
            <p:nvPr/>
          </p:nvCxnSpPr>
          <p:spPr>
            <a:xfrm flipV="1">
              <a:off x="4419846" y="6465459"/>
              <a:ext cx="0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接连接符 169"/>
            <p:cNvCxnSpPr/>
            <p:nvPr/>
          </p:nvCxnSpPr>
          <p:spPr>
            <a:xfrm flipV="1">
              <a:off x="4545970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接连接符 170"/>
            <p:cNvCxnSpPr/>
            <p:nvPr/>
          </p:nvCxnSpPr>
          <p:spPr>
            <a:xfrm flipV="1">
              <a:off x="467209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接连接符 171"/>
            <p:cNvCxnSpPr/>
            <p:nvPr/>
          </p:nvCxnSpPr>
          <p:spPr>
            <a:xfrm flipV="1">
              <a:off x="4798218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接连接符 172"/>
            <p:cNvCxnSpPr/>
            <p:nvPr/>
          </p:nvCxnSpPr>
          <p:spPr>
            <a:xfrm flipV="1">
              <a:off x="492434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接连接符 173"/>
            <p:cNvCxnSpPr/>
            <p:nvPr/>
          </p:nvCxnSpPr>
          <p:spPr>
            <a:xfrm flipV="1">
              <a:off x="5050466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接连接符 174"/>
            <p:cNvCxnSpPr/>
            <p:nvPr/>
          </p:nvCxnSpPr>
          <p:spPr>
            <a:xfrm flipV="1">
              <a:off x="5176590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接连接符 175"/>
            <p:cNvCxnSpPr/>
            <p:nvPr/>
          </p:nvCxnSpPr>
          <p:spPr>
            <a:xfrm flipV="1">
              <a:off x="530271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接连接符 176"/>
            <p:cNvCxnSpPr/>
            <p:nvPr/>
          </p:nvCxnSpPr>
          <p:spPr>
            <a:xfrm flipV="1">
              <a:off x="5428838" y="6723805"/>
              <a:ext cx="0" cy="1651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接连接符 177"/>
            <p:cNvCxnSpPr/>
            <p:nvPr/>
          </p:nvCxnSpPr>
          <p:spPr>
            <a:xfrm flipV="1">
              <a:off x="5554962" y="6652768"/>
              <a:ext cx="0" cy="203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直接连接符 178"/>
            <p:cNvCxnSpPr/>
            <p:nvPr/>
          </p:nvCxnSpPr>
          <p:spPr>
            <a:xfrm flipV="1">
              <a:off x="5681086" y="6633718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接连接符 179"/>
            <p:cNvCxnSpPr/>
            <p:nvPr/>
          </p:nvCxnSpPr>
          <p:spPr>
            <a:xfrm flipV="1">
              <a:off x="5807210" y="6640068"/>
              <a:ext cx="0" cy="228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接连接符 180"/>
            <p:cNvCxnSpPr/>
            <p:nvPr/>
          </p:nvCxnSpPr>
          <p:spPr>
            <a:xfrm flipV="1">
              <a:off x="5933334" y="6589776"/>
              <a:ext cx="0" cy="304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接连接符 181"/>
            <p:cNvCxnSpPr/>
            <p:nvPr/>
          </p:nvCxnSpPr>
          <p:spPr>
            <a:xfrm flipV="1">
              <a:off x="6059458" y="6679885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接连接符 182"/>
            <p:cNvCxnSpPr/>
            <p:nvPr/>
          </p:nvCxnSpPr>
          <p:spPr>
            <a:xfrm flipV="1">
              <a:off x="6185582" y="6531952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接连接符 183"/>
            <p:cNvCxnSpPr/>
            <p:nvPr/>
          </p:nvCxnSpPr>
          <p:spPr>
            <a:xfrm flipV="1">
              <a:off x="6279896" y="6773252"/>
              <a:ext cx="0" cy="114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直接连接符 184"/>
            <p:cNvCxnSpPr/>
            <p:nvPr/>
          </p:nvCxnSpPr>
          <p:spPr>
            <a:xfrm flipV="1">
              <a:off x="6417510" y="6737990"/>
              <a:ext cx="0" cy="127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接连接符 185"/>
            <p:cNvCxnSpPr/>
            <p:nvPr/>
          </p:nvCxnSpPr>
          <p:spPr>
            <a:xfrm flipV="1">
              <a:off x="6563954" y="6525602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直接连接符 186"/>
            <p:cNvCxnSpPr/>
            <p:nvPr/>
          </p:nvCxnSpPr>
          <p:spPr>
            <a:xfrm flipV="1">
              <a:off x="6700238" y="6601802"/>
              <a:ext cx="0" cy="279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直接连接符 187"/>
            <p:cNvCxnSpPr/>
            <p:nvPr/>
          </p:nvCxnSpPr>
          <p:spPr>
            <a:xfrm flipV="1">
              <a:off x="6826362" y="6754202"/>
              <a:ext cx="0" cy="127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直接连接符 188"/>
            <p:cNvCxnSpPr/>
            <p:nvPr/>
          </p:nvCxnSpPr>
          <p:spPr>
            <a:xfrm flipV="1">
              <a:off x="6942326" y="6752446"/>
              <a:ext cx="0" cy="114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直接连接符 189"/>
            <p:cNvCxnSpPr/>
            <p:nvPr/>
          </p:nvCxnSpPr>
          <p:spPr>
            <a:xfrm flipV="1">
              <a:off x="7075488" y="6636390"/>
              <a:ext cx="0" cy="228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直接连接符 190"/>
            <p:cNvCxnSpPr/>
            <p:nvPr/>
          </p:nvCxnSpPr>
          <p:spPr>
            <a:xfrm flipV="1">
              <a:off x="7192963" y="6595452"/>
              <a:ext cx="0" cy="279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直接连接符 191"/>
            <p:cNvCxnSpPr/>
            <p:nvPr/>
          </p:nvCxnSpPr>
          <p:spPr>
            <a:xfrm flipV="1">
              <a:off x="7357288" y="6716102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直接连接符 192"/>
            <p:cNvCxnSpPr/>
            <p:nvPr/>
          </p:nvCxnSpPr>
          <p:spPr>
            <a:xfrm flipV="1">
              <a:off x="7472222" y="6716102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直接连接符 193"/>
            <p:cNvCxnSpPr/>
            <p:nvPr/>
          </p:nvCxnSpPr>
          <p:spPr>
            <a:xfrm flipV="1">
              <a:off x="7572418" y="6615855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直接连接符 194"/>
            <p:cNvCxnSpPr/>
            <p:nvPr/>
          </p:nvCxnSpPr>
          <p:spPr>
            <a:xfrm flipV="1">
              <a:off x="7697914" y="6703402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直接连接符 195"/>
            <p:cNvCxnSpPr/>
            <p:nvPr/>
          </p:nvCxnSpPr>
          <p:spPr>
            <a:xfrm flipV="1">
              <a:off x="7846784" y="6686577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直接连接符 196"/>
            <p:cNvCxnSpPr/>
            <p:nvPr/>
          </p:nvCxnSpPr>
          <p:spPr>
            <a:xfrm flipV="1">
              <a:off x="7946238" y="6722452"/>
              <a:ext cx="0" cy="1651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直接连接符 197"/>
            <p:cNvCxnSpPr/>
            <p:nvPr/>
          </p:nvCxnSpPr>
          <p:spPr>
            <a:xfrm flipV="1">
              <a:off x="8077442" y="6531952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直接连接符 198"/>
            <p:cNvCxnSpPr/>
            <p:nvPr/>
          </p:nvCxnSpPr>
          <p:spPr>
            <a:xfrm flipV="1">
              <a:off x="8228966" y="6723805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直接连接符 199"/>
            <p:cNvCxnSpPr/>
            <p:nvPr/>
          </p:nvCxnSpPr>
          <p:spPr>
            <a:xfrm flipV="1">
              <a:off x="8329690" y="6685771"/>
              <a:ext cx="0" cy="304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直接连接符 200"/>
            <p:cNvCxnSpPr/>
            <p:nvPr/>
          </p:nvCxnSpPr>
          <p:spPr>
            <a:xfrm flipV="1">
              <a:off x="8496454" y="6795140"/>
              <a:ext cx="0" cy="139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直接连接符 201"/>
            <p:cNvCxnSpPr/>
            <p:nvPr/>
          </p:nvCxnSpPr>
          <p:spPr>
            <a:xfrm flipV="1">
              <a:off x="8581938" y="6736505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直接连接符 202"/>
            <p:cNvCxnSpPr/>
            <p:nvPr/>
          </p:nvCxnSpPr>
          <p:spPr>
            <a:xfrm flipV="1">
              <a:off x="8708062" y="6633552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直接连接符 203"/>
            <p:cNvCxnSpPr/>
            <p:nvPr/>
          </p:nvCxnSpPr>
          <p:spPr>
            <a:xfrm flipV="1">
              <a:off x="8842375" y="6483035"/>
              <a:ext cx="0" cy="393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直接连接符 204"/>
            <p:cNvCxnSpPr/>
            <p:nvPr/>
          </p:nvCxnSpPr>
          <p:spPr>
            <a:xfrm flipV="1">
              <a:off x="8960310" y="6436702"/>
              <a:ext cx="0" cy="508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直接连接符 205"/>
            <p:cNvCxnSpPr/>
            <p:nvPr/>
          </p:nvCxnSpPr>
          <p:spPr>
            <a:xfrm flipV="1">
              <a:off x="9106754" y="6800005"/>
              <a:ext cx="0" cy="889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直接连接符 206"/>
            <p:cNvCxnSpPr/>
            <p:nvPr/>
          </p:nvCxnSpPr>
          <p:spPr>
            <a:xfrm flipV="1">
              <a:off x="9212558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直接连接符 207"/>
            <p:cNvCxnSpPr/>
            <p:nvPr/>
          </p:nvCxnSpPr>
          <p:spPr>
            <a:xfrm flipV="1">
              <a:off x="9333602" y="6741502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直接连接符 208"/>
            <p:cNvCxnSpPr/>
            <p:nvPr/>
          </p:nvCxnSpPr>
          <p:spPr>
            <a:xfrm flipV="1">
              <a:off x="9474966" y="6781800"/>
              <a:ext cx="0" cy="76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直接连接符 209"/>
            <p:cNvCxnSpPr/>
            <p:nvPr/>
          </p:nvCxnSpPr>
          <p:spPr>
            <a:xfrm flipV="1">
              <a:off x="9590930" y="6512902"/>
              <a:ext cx="0" cy="355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直接连接符 210"/>
            <p:cNvCxnSpPr/>
            <p:nvPr/>
          </p:nvCxnSpPr>
          <p:spPr>
            <a:xfrm flipV="1">
              <a:off x="9717054" y="6652602"/>
              <a:ext cx="0" cy="1968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直接连接符 211"/>
            <p:cNvCxnSpPr/>
            <p:nvPr/>
          </p:nvCxnSpPr>
          <p:spPr>
            <a:xfrm flipV="1">
              <a:off x="9843178" y="6741502"/>
              <a:ext cx="0" cy="139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直接连接符 212"/>
            <p:cNvCxnSpPr/>
            <p:nvPr/>
          </p:nvCxnSpPr>
          <p:spPr>
            <a:xfrm flipV="1">
              <a:off x="9969302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直接连接符 213"/>
            <p:cNvCxnSpPr/>
            <p:nvPr/>
          </p:nvCxnSpPr>
          <p:spPr>
            <a:xfrm flipV="1">
              <a:off x="10095426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直接连接符 214"/>
            <p:cNvCxnSpPr/>
            <p:nvPr/>
          </p:nvCxnSpPr>
          <p:spPr>
            <a:xfrm>
              <a:off x="10216470" y="6728802"/>
              <a:ext cx="0" cy="13618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接连接符 215"/>
            <p:cNvCxnSpPr/>
            <p:nvPr/>
          </p:nvCxnSpPr>
          <p:spPr>
            <a:xfrm flipV="1">
              <a:off x="10347674" y="6686577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直接连接符 216"/>
            <p:cNvCxnSpPr/>
            <p:nvPr/>
          </p:nvCxnSpPr>
          <p:spPr>
            <a:xfrm flipV="1">
              <a:off x="10473798" y="6544994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直接连接符 217"/>
            <p:cNvCxnSpPr/>
            <p:nvPr/>
          </p:nvCxnSpPr>
          <p:spPr>
            <a:xfrm flipV="1">
              <a:off x="10599922" y="6399276"/>
              <a:ext cx="0" cy="4657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直接连接符 218"/>
            <p:cNvCxnSpPr/>
            <p:nvPr/>
          </p:nvCxnSpPr>
          <p:spPr>
            <a:xfrm flipV="1">
              <a:off x="10726046" y="6723805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直接连接符 219"/>
            <p:cNvCxnSpPr/>
            <p:nvPr/>
          </p:nvCxnSpPr>
          <p:spPr>
            <a:xfrm flipV="1">
              <a:off x="10852170" y="6805002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直接连接符 220"/>
            <p:cNvCxnSpPr/>
            <p:nvPr/>
          </p:nvCxnSpPr>
          <p:spPr>
            <a:xfrm flipV="1">
              <a:off x="10978294" y="6608152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直接连接符 221"/>
            <p:cNvCxnSpPr/>
            <p:nvPr/>
          </p:nvCxnSpPr>
          <p:spPr>
            <a:xfrm flipV="1">
              <a:off x="11104418" y="663706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直接连接符 222"/>
            <p:cNvCxnSpPr/>
            <p:nvPr/>
          </p:nvCxnSpPr>
          <p:spPr>
            <a:xfrm flipV="1">
              <a:off x="11230542" y="6556126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直接连接符 223"/>
            <p:cNvCxnSpPr/>
            <p:nvPr/>
          </p:nvCxnSpPr>
          <p:spPr>
            <a:xfrm flipV="1">
              <a:off x="1132015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直接连接符 230"/>
            <p:cNvCxnSpPr/>
            <p:nvPr/>
          </p:nvCxnSpPr>
          <p:spPr>
            <a:xfrm flipV="1">
              <a:off x="53222" y="6526276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直接连接符 231"/>
            <p:cNvCxnSpPr/>
            <p:nvPr/>
          </p:nvCxnSpPr>
          <p:spPr>
            <a:xfrm flipV="1">
              <a:off x="449252" y="6327919"/>
              <a:ext cx="0" cy="5434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直接连接符 232"/>
            <p:cNvCxnSpPr/>
            <p:nvPr/>
          </p:nvCxnSpPr>
          <p:spPr>
            <a:xfrm flipV="1">
              <a:off x="317242" y="6694126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直接连接符 233"/>
            <p:cNvCxnSpPr/>
            <p:nvPr/>
          </p:nvCxnSpPr>
          <p:spPr>
            <a:xfrm flipV="1">
              <a:off x="581262" y="66751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直接连接符 234"/>
            <p:cNvCxnSpPr/>
            <p:nvPr/>
          </p:nvCxnSpPr>
          <p:spPr>
            <a:xfrm flipV="1">
              <a:off x="185232" y="6612338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直接连接符 235"/>
            <p:cNvCxnSpPr/>
            <p:nvPr/>
          </p:nvCxnSpPr>
          <p:spPr>
            <a:xfrm flipV="1">
              <a:off x="713270" y="664006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直接连接符 236"/>
            <p:cNvCxnSpPr/>
            <p:nvPr/>
          </p:nvCxnSpPr>
          <p:spPr>
            <a:xfrm flipV="1">
              <a:off x="11426834" y="6608152"/>
              <a:ext cx="0" cy="2568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直接连接符 237"/>
            <p:cNvCxnSpPr/>
            <p:nvPr/>
          </p:nvCxnSpPr>
          <p:spPr>
            <a:xfrm flipV="1">
              <a:off x="11533514" y="6364224"/>
              <a:ext cx="0" cy="50076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直接连接符 238"/>
            <p:cNvCxnSpPr/>
            <p:nvPr/>
          </p:nvCxnSpPr>
          <p:spPr>
            <a:xfrm flipV="1">
              <a:off x="11640194" y="6608152"/>
              <a:ext cx="0" cy="2568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直接连接符 239"/>
            <p:cNvCxnSpPr/>
            <p:nvPr/>
          </p:nvCxnSpPr>
          <p:spPr>
            <a:xfrm flipV="1">
              <a:off x="11746874" y="6531952"/>
              <a:ext cx="0" cy="3330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直接连接符 240"/>
            <p:cNvCxnSpPr/>
            <p:nvPr/>
          </p:nvCxnSpPr>
          <p:spPr>
            <a:xfrm flipV="1">
              <a:off x="11853554" y="6544994"/>
              <a:ext cx="0" cy="31999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直接连接符 241"/>
            <p:cNvCxnSpPr/>
            <p:nvPr/>
          </p:nvCxnSpPr>
          <p:spPr>
            <a:xfrm flipV="1">
              <a:off x="11958329" y="6698471"/>
              <a:ext cx="0" cy="159529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直接连接符 242"/>
            <p:cNvCxnSpPr/>
            <p:nvPr/>
          </p:nvCxnSpPr>
          <p:spPr>
            <a:xfrm flipV="1">
              <a:off x="1206691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矩形 6"/>
          <p:cNvSpPr/>
          <p:nvPr/>
        </p:nvSpPr>
        <p:spPr>
          <a:xfrm>
            <a:off x="935355" y="2000885"/>
            <a:ext cx="10426700" cy="2306955"/>
          </a:xfrm>
          <a:prstGeom prst="rect">
            <a:avLst/>
          </a:prstGeom>
        </p:spPr>
        <p:txBody>
          <a:bodyPr wrap="square">
            <a:spAutoFit/>
          </a:bodyPr>
          <a:p>
            <a:pPr marL="342900" indent="-34290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en-US" altLang="zh-CN" sz="2400" b="1" dirty="0" smtClean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 </a:t>
            </a:r>
            <a:r>
              <a:rPr lang="zh-CN" altLang="en-US" sz="2400" b="1" dirty="0" smtClean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为贯彻党中央、国务院决策部署，</a:t>
            </a:r>
            <a:r>
              <a:rPr lang="zh-CN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进一步减轻企业负担，增强企业活力，促进就业稳定。</a:t>
            </a:r>
            <a:r>
              <a:rPr lang="en-US" altLang="zh-CN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2023</a:t>
            </a:r>
            <a:r>
              <a:rPr lang="zh-CN" alt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年</a:t>
            </a:r>
            <a:r>
              <a:rPr lang="en-US" altLang="zh-CN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3</a:t>
            </a:r>
            <a:r>
              <a:rPr lang="zh-CN" alt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月</a:t>
            </a:r>
            <a:r>
              <a:rPr lang="en-US" altLang="zh-CN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29</a:t>
            </a:r>
            <a:r>
              <a:rPr lang="zh-CN" alt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日，人力资源社会保障部、财政部、国家税务总局联合出台</a:t>
            </a: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《关于阶段性降低失业保险、工伤保险费率有关问题的通知》</a:t>
            </a:r>
            <a:r>
              <a:rPr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（人社部发〔2023〕19号）</a:t>
            </a:r>
            <a:endParaRPr lang="zh-CN" altLang="en-US" sz="2400" b="1" dirty="0">
              <a:solidFill>
                <a:srgbClr val="FFFF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40460" y="596900"/>
            <a:ext cx="927989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sz="3600" b="1">
                <a:solidFill>
                  <a:schemeClr val="bg1"/>
                </a:solidFill>
                <a:effectLst/>
                <a:latin typeface="黑体" panose="02010609060101010101" charset="-122"/>
                <a:ea typeface="黑体" panose="02010609060101010101" charset="-122"/>
                <a:sym typeface="+mn-ea"/>
              </a:rPr>
              <a:t>（二）阶段性降低失业保险、工伤保险费率</a:t>
            </a:r>
            <a:endParaRPr lang="zh-CN" altLang="en-US" sz="3600" b="1">
              <a:effectLst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35355" y="4307840"/>
            <a:ext cx="10342880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342900" indent="-34290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en-US" altLang="zh-CN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 2023</a:t>
            </a:r>
            <a:r>
              <a:rPr lang="zh-CN" alt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年</a:t>
            </a:r>
            <a:r>
              <a:rPr lang="en-US" altLang="zh-CN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4</a:t>
            </a:r>
            <a:r>
              <a:rPr lang="zh-CN" alt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月</a:t>
            </a:r>
            <a:r>
              <a:rPr lang="en-US" altLang="zh-CN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21</a:t>
            </a:r>
            <a:r>
              <a:rPr lang="zh-CN" alt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日，省人力资源社会保障厅</a:t>
            </a:r>
            <a:r>
              <a:rPr lang="en-US" altLang="zh-CN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alt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河南省财政厅</a:t>
            </a:r>
            <a:r>
              <a:rPr lang="en-US" altLang="zh-CN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alt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国家税务总局河南省税务局根据</a:t>
            </a:r>
            <a:r>
              <a:rPr lang="zh-CN" alt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（人社部发〔2023〕19号）发布了</a:t>
            </a:r>
            <a:r>
              <a:rPr lang="zh-CN" alt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《关</a:t>
            </a:r>
            <a:r>
              <a:rPr lang="zh-CN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于阶段性降低失业保险、工伤保险费率有关问题的通知》</a:t>
            </a:r>
            <a:r>
              <a:rPr lang="zh-CN"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（豫人社办〔2023〕38号）</a:t>
            </a:r>
            <a:endParaRPr lang="zh-CN" sz="2400" b="1">
              <a:solidFill>
                <a:srgbClr val="FFFF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312545" y="1494790"/>
            <a:ext cx="1673860" cy="5060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sz="2800" b="1" dirty="0">
                <a:solidFill>
                  <a:srgbClr val="0476D9"/>
                </a:solidFill>
                <a:latin typeface="+mj-ea"/>
                <a:ea typeface="+mj-ea"/>
              </a:rPr>
              <a:t>政策依据</a:t>
            </a:r>
            <a:endParaRPr lang="zh-CN" sz="2800" b="1" dirty="0">
              <a:solidFill>
                <a:srgbClr val="0476D9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476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1"/>
          <p:cNvGrpSpPr/>
          <p:nvPr/>
        </p:nvGrpSpPr>
        <p:grpSpPr>
          <a:xfrm>
            <a:off x="53222" y="6243320"/>
            <a:ext cx="12013692" cy="910258"/>
            <a:chOff x="53222" y="6243320"/>
            <a:chExt cx="12013692" cy="910258"/>
          </a:xfrm>
        </p:grpSpPr>
        <p:cxnSp>
          <p:nvCxnSpPr>
            <p:cNvPr id="138" name="直接连接符 137"/>
            <p:cNvCxnSpPr/>
            <p:nvPr/>
          </p:nvCxnSpPr>
          <p:spPr>
            <a:xfrm flipV="1">
              <a:off x="888374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接连接符 139"/>
            <p:cNvCxnSpPr/>
            <p:nvPr/>
          </p:nvCxnSpPr>
          <p:spPr>
            <a:xfrm flipV="1">
              <a:off x="1014498" y="6321552"/>
              <a:ext cx="0" cy="5434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接连接符 140"/>
            <p:cNvCxnSpPr/>
            <p:nvPr/>
          </p:nvCxnSpPr>
          <p:spPr>
            <a:xfrm flipV="1">
              <a:off x="1140622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接连接符 141"/>
            <p:cNvCxnSpPr>
              <a:endCxn id="788" idx="29"/>
            </p:cNvCxnSpPr>
            <p:nvPr/>
          </p:nvCxnSpPr>
          <p:spPr>
            <a:xfrm flipV="1">
              <a:off x="1266746" y="6465459"/>
              <a:ext cx="4967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接连接符 142"/>
            <p:cNvCxnSpPr/>
            <p:nvPr/>
          </p:nvCxnSpPr>
          <p:spPr>
            <a:xfrm flipV="1">
              <a:off x="1392870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接连接符 143"/>
            <p:cNvCxnSpPr/>
            <p:nvPr/>
          </p:nvCxnSpPr>
          <p:spPr>
            <a:xfrm flipV="1">
              <a:off x="1518994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接连接符 144"/>
            <p:cNvCxnSpPr/>
            <p:nvPr/>
          </p:nvCxnSpPr>
          <p:spPr>
            <a:xfrm flipV="1">
              <a:off x="1645118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接连接符 145"/>
            <p:cNvCxnSpPr/>
            <p:nvPr/>
          </p:nvCxnSpPr>
          <p:spPr>
            <a:xfrm flipV="1">
              <a:off x="1771242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接连接符 146"/>
            <p:cNvCxnSpPr/>
            <p:nvPr/>
          </p:nvCxnSpPr>
          <p:spPr>
            <a:xfrm flipV="1">
              <a:off x="1897366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接连接符 147"/>
            <p:cNvCxnSpPr/>
            <p:nvPr/>
          </p:nvCxnSpPr>
          <p:spPr>
            <a:xfrm flipV="1">
              <a:off x="2023490" y="6364224"/>
              <a:ext cx="0" cy="50076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接连接符 148"/>
            <p:cNvCxnSpPr/>
            <p:nvPr/>
          </p:nvCxnSpPr>
          <p:spPr>
            <a:xfrm flipV="1">
              <a:off x="2149614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接连接符 149"/>
            <p:cNvCxnSpPr/>
            <p:nvPr/>
          </p:nvCxnSpPr>
          <p:spPr>
            <a:xfrm flipV="1">
              <a:off x="2275738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接连接符 150"/>
            <p:cNvCxnSpPr/>
            <p:nvPr/>
          </p:nvCxnSpPr>
          <p:spPr>
            <a:xfrm flipV="1">
              <a:off x="240186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接连接符 151"/>
            <p:cNvCxnSpPr/>
            <p:nvPr/>
          </p:nvCxnSpPr>
          <p:spPr>
            <a:xfrm flipV="1">
              <a:off x="2527986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接连接符 153"/>
            <p:cNvCxnSpPr/>
            <p:nvPr/>
          </p:nvCxnSpPr>
          <p:spPr>
            <a:xfrm flipH="1" flipV="1">
              <a:off x="2654110" y="6754368"/>
              <a:ext cx="1" cy="110623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接连接符 155"/>
            <p:cNvCxnSpPr/>
            <p:nvPr/>
          </p:nvCxnSpPr>
          <p:spPr>
            <a:xfrm flipV="1">
              <a:off x="278023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接连接符 156"/>
            <p:cNvCxnSpPr/>
            <p:nvPr/>
          </p:nvCxnSpPr>
          <p:spPr>
            <a:xfrm flipV="1">
              <a:off x="2906358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接连接符 157"/>
            <p:cNvCxnSpPr/>
            <p:nvPr/>
          </p:nvCxnSpPr>
          <p:spPr>
            <a:xfrm flipV="1">
              <a:off x="303248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接连接符 158"/>
            <p:cNvCxnSpPr/>
            <p:nvPr/>
          </p:nvCxnSpPr>
          <p:spPr>
            <a:xfrm flipV="1">
              <a:off x="3158606" y="6243320"/>
              <a:ext cx="0" cy="62167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接连接符 159"/>
            <p:cNvCxnSpPr/>
            <p:nvPr/>
          </p:nvCxnSpPr>
          <p:spPr>
            <a:xfrm flipV="1">
              <a:off x="3284730" y="6465459"/>
              <a:ext cx="0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接连接符 160"/>
            <p:cNvCxnSpPr/>
            <p:nvPr/>
          </p:nvCxnSpPr>
          <p:spPr>
            <a:xfrm flipV="1">
              <a:off x="341085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接连接符 161"/>
            <p:cNvCxnSpPr>
              <a:endCxn id="790" idx="28"/>
            </p:cNvCxnSpPr>
            <p:nvPr/>
          </p:nvCxnSpPr>
          <p:spPr>
            <a:xfrm flipV="1">
              <a:off x="3536978" y="6465459"/>
              <a:ext cx="1894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接连接符 162"/>
            <p:cNvCxnSpPr/>
            <p:nvPr/>
          </p:nvCxnSpPr>
          <p:spPr>
            <a:xfrm flipV="1">
              <a:off x="366310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接连接符 163"/>
            <p:cNvCxnSpPr/>
            <p:nvPr/>
          </p:nvCxnSpPr>
          <p:spPr>
            <a:xfrm flipV="1">
              <a:off x="3789226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接连接符 164"/>
            <p:cNvCxnSpPr/>
            <p:nvPr/>
          </p:nvCxnSpPr>
          <p:spPr>
            <a:xfrm flipV="1">
              <a:off x="3915350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接连接符 165"/>
            <p:cNvCxnSpPr/>
            <p:nvPr/>
          </p:nvCxnSpPr>
          <p:spPr>
            <a:xfrm flipV="1">
              <a:off x="4041474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接连接符 166"/>
            <p:cNvCxnSpPr/>
            <p:nvPr/>
          </p:nvCxnSpPr>
          <p:spPr>
            <a:xfrm flipV="1">
              <a:off x="4167598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接连接符 167"/>
            <p:cNvCxnSpPr/>
            <p:nvPr/>
          </p:nvCxnSpPr>
          <p:spPr>
            <a:xfrm flipV="1">
              <a:off x="429372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接连接符 168"/>
            <p:cNvCxnSpPr/>
            <p:nvPr/>
          </p:nvCxnSpPr>
          <p:spPr>
            <a:xfrm flipV="1">
              <a:off x="4419846" y="6465459"/>
              <a:ext cx="0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接连接符 169"/>
            <p:cNvCxnSpPr/>
            <p:nvPr/>
          </p:nvCxnSpPr>
          <p:spPr>
            <a:xfrm flipV="1">
              <a:off x="4545970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接连接符 170"/>
            <p:cNvCxnSpPr/>
            <p:nvPr/>
          </p:nvCxnSpPr>
          <p:spPr>
            <a:xfrm flipV="1">
              <a:off x="467209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接连接符 171"/>
            <p:cNvCxnSpPr/>
            <p:nvPr/>
          </p:nvCxnSpPr>
          <p:spPr>
            <a:xfrm flipV="1">
              <a:off x="4798218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接连接符 172"/>
            <p:cNvCxnSpPr/>
            <p:nvPr/>
          </p:nvCxnSpPr>
          <p:spPr>
            <a:xfrm flipV="1">
              <a:off x="492434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接连接符 173"/>
            <p:cNvCxnSpPr/>
            <p:nvPr/>
          </p:nvCxnSpPr>
          <p:spPr>
            <a:xfrm flipV="1">
              <a:off x="5050466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接连接符 174"/>
            <p:cNvCxnSpPr/>
            <p:nvPr/>
          </p:nvCxnSpPr>
          <p:spPr>
            <a:xfrm flipV="1">
              <a:off x="5176590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接连接符 175"/>
            <p:cNvCxnSpPr/>
            <p:nvPr/>
          </p:nvCxnSpPr>
          <p:spPr>
            <a:xfrm flipV="1">
              <a:off x="530271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接连接符 176"/>
            <p:cNvCxnSpPr/>
            <p:nvPr/>
          </p:nvCxnSpPr>
          <p:spPr>
            <a:xfrm flipV="1">
              <a:off x="5428838" y="6723805"/>
              <a:ext cx="0" cy="1651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接连接符 177"/>
            <p:cNvCxnSpPr/>
            <p:nvPr/>
          </p:nvCxnSpPr>
          <p:spPr>
            <a:xfrm flipV="1">
              <a:off x="5554962" y="6652768"/>
              <a:ext cx="0" cy="203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直接连接符 178"/>
            <p:cNvCxnSpPr/>
            <p:nvPr/>
          </p:nvCxnSpPr>
          <p:spPr>
            <a:xfrm flipV="1">
              <a:off x="5681086" y="6633718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接连接符 179"/>
            <p:cNvCxnSpPr/>
            <p:nvPr/>
          </p:nvCxnSpPr>
          <p:spPr>
            <a:xfrm flipV="1">
              <a:off x="5807210" y="6640068"/>
              <a:ext cx="0" cy="228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接连接符 180"/>
            <p:cNvCxnSpPr/>
            <p:nvPr/>
          </p:nvCxnSpPr>
          <p:spPr>
            <a:xfrm flipV="1">
              <a:off x="5933334" y="6589776"/>
              <a:ext cx="0" cy="304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接连接符 181"/>
            <p:cNvCxnSpPr/>
            <p:nvPr/>
          </p:nvCxnSpPr>
          <p:spPr>
            <a:xfrm flipV="1">
              <a:off x="6059458" y="6679885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接连接符 182"/>
            <p:cNvCxnSpPr/>
            <p:nvPr/>
          </p:nvCxnSpPr>
          <p:spPr>
            <a:xfrm flipV="1">
              <a:off x="6185582" y="6531952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接连接符 183"/>
            <p:cNvCxnSpPr/>
            <p:nvPr/>
          </p:nvCxnSpPr>
          <p:spPr>
            <a:xfrm flipV="1">
              <a:off x="6279896" y="6773252"/>
              <a:ext cx="0" cy="114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直接连接符 184"/>
            <p:cNvCxnSpPr/>
            <p:nvPr/>
          </p:nvCxnSpPr>
          <p:spPr>
            <a:xfrm flipV="1">
              <a:off x="6417510" y="6737990"/>
              <a:ext cx="0" cy="127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接连接符 185"/>
            <p:cNvCxnSpPr/>
            <p:nvPr/>
          </p:nvCxnSpPr>
          <p:spPr>
            <a:xfrm flipV="1">
              <a:off x="6563954" y="6525602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直接连接符 186"/>
            <p:cNvCxnSpPr/>
            <p:nvPr/>
          </p:nvCxnSpPr>
          <p:spPr>
            <a:xfrm flipV="1">
              <a:off x="6700238" y="6601802"/>
              <a:ext cx="0" cy="279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直接连接符 187"/>
            <p:cNvCxnSpPr/>
            <p:nvPr/>
          </p:nvCxnSpPr>
          <p:spPr>
            <a:xfrm flipV="1">
              <a:off x="6826362" y="6754202"/>
              <a:ext cx="0" cy="127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直接连接符 188"/>
            <p:cNvCxnSpPr/>
            <p:nvPr/>
          </p:nvCxnSpPr>
          <p:spPr>
            <a:xfrm flipV="1">
              <a:off x="6942326" y="6752446"/>
              <a:ext cx="0" cy="114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直接连接符 189"/>
            <p:cNvCxnSpPr/>
            <p:nvPr/>
          </p:nvCxnSpPr>
          <p:spPr>
            <a:xfrm flipV="1">
              <a:off x="7075488" y="6636390"/>
              <a:ext cx="0" cy="228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直接连接符 190"/>
            <p:cNvCxnSpPr/>
            <p:nvPr/>
          </p:nvCxnSpPr>
          <p:spPr>
            <a:xfrm flipV="1">
              <a:off x="7192963" y="6595452"/>
              <a:ext cx="0" cy="279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直接连接符 191"/>
            <p:cNvCxnSpPr/>
            <p:nvPr/>
          </p:nvCxnSpPr>
          <p:spPr>
            <a:xfrm flipV="1">
              <a:off x="7357288" y="6716102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直接连接符 192"/>
            <p:cNvCxnSpPr/>
            <p:nvPr/>
          </p:nvCxnSpPr>
          <p:spPr>
            <a:xfrm flipV="1">
              <a:off x="7472222" y="6716102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直接连接符 193"/>
            <p:cNvCxnSpPr/>
            <p:nvPr/>
          </p:nvCxnSpPr>
          <p:spPr>
            <a:xfrm flipV="1">
              <a:off x="7572418" y="6615855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直接连接符 194"/>
            <p:cNvCxnSpPr/>
            <p:nvPr/>
          </p:nvCxnSpPr>
          <p:spPr>
            <a:xfrm flipV="1">
              <a:off x="7697914" y="6703402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直接连接符 195"/>
            <p:cNvCxnSpPr/>
            <p:nvPr/>
          </p:nvCxnSpPr>
          <p:spPr>
            <a:xfrm flipV="1">
              <a:off x="7846784" y="6686577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直接连接符 196"/>
            <p:cNvCxnSpPr/>
            <p:nvPr/>
          </p:nvCxnSpPr>
          <p:spPr>
            <a:xfrm flipV="1">
              <a:off x="7946238" y="6722452"/>
              <a:ext cx="0" cy="1651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直接连接符 197"/>
            <p:cNvCxnSpPr/>
            <p:nvPr/>
          </p:nvCxnSpPr>
          <p:spPr>
            <a:xfrm flipV="1">
              <a:off x="8077442" y="6531952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直接连接符 198"/>
            <p:cNvCxnSpPr/>
            <p:nvPr/>
          </p:nvCxnSpPr>
          <p:spPr>
            <a:xfrm flipV="1">
              <a:off x="8228966" y="6723805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直接连接符 199"/>
            <p:cNvCxnSpPr/>
            <p:nvPr/>
          </p:nvCxnSpPr>
          <p:spPr>
            <a:xfrm flipV="1">
              <a:off x="8329690" y="6685771"/>
              <a:ext cx="0" cy="304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直接连接符 200"/>
            <p:cNvCxnSpPr/>
            <p:nvPr/>
          </p:nvCxnSpPr>
          <p:spPr>
            <a:xfrm flipV="1">
              <a:off x="8496454" y="6795140"/>
              <a:ext cx="0" cy="139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直接连接符 201"/>
            <p:cNvCxnSpPr/>
            <p:nvPr/>
          </p:nvCxnSpPr>
          <p:spPr>
            <a:xfrm flipV="1">
              <a:off x="8581938" y="6736505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直接连接符 202"/>
            <p:cNvCxnSpPr/>
            <p:nvPr/>
          </p:nvCxnSpPr>
          <p:spPr>
            <a:xfrm flipV="1">
              <a:off x="8708062" y="6633552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直接连接符 203"/>
            <p:cNvCxnSpPr/>
            <p:nvPr/>
          </p:nvCxnSpPr>
          <p:spPr>
            <a:xfrm flipV="1">
              <a:off x="8842375" y="6483035"/>
              <a:ext cx="0" cy="393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直接连接符 204"/>
            <p:cNvCxnSpPr/>
            <p:nvPr/>
          </p:nvCxnSpPr>
          <p:spPr>
            <a:xfrm flipV="1">
              <a:off x="8960310" y="6436702"/>
              <a:ext cx="0" cy="508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直接连接符 205"/>
            <p:cNvCxnSpPr/>
            <p:nvPr/>
          </p:nvCxnSpPr>
          <p:spPr>
            <a:xfrm flipV="1">
              <a:off x="9106754" y="6800005"/>
              <a:ext cx="0" cy="889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直接连接符 206"/>
            <p:cNvCxnSpPr/>
            <p:nvPr/>
          </p:nvCxnSpPr>
          <p:spPr>
            <a:xfrm flipV="1">
              <a:off x="9212558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直接连接符 207"/>
            <p:cNvCxnSpPr/>
            <p:nvPr/>
          </p:nvCxnSpPr>
          <p:spPr>
            <a:xfrm flipV="1">
              <a:off x="9333602" y="6741502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直接连接符 208"/>
            <p:cNvCxnSpPr/>
            <p:nvPr/>
          </p:nvCxnSpPr>
          <p:spPr>
            <a:xfrm flipV="1">
              <a:off x="9474966" y="6781800"/>
              <a:ext cx="0" cy="76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直接连接符 209"/>
            <p:cNvCxnSpPr/>
            <p:nvPr/>
          </p:nvCxnSpPr>
          <p:spPr>
            <a:xfrm flipV="1">
              <a:off x="9590930" y="6512902"/>
              <a:ext cx="0" cy="355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直接连接符 210"/>
            <p:cNvCxnSpPr/>
            <p:nvPr/>
          </p:nvCxnSpPr>
          <p:spPr>
            <a:xfrm flipV="1">
              <a:off x="9717054" y="6652602"/>
              <a:ext cx="0" cy="1968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直接连接符 211"/>
            <p:cNvCxnSpPr/>
            <p:nvPr/>
          </p:nvCxnSpPr>
          <p:spPr>
            <a:xfrm flipV="1">
              <a:off x="9843178" y="6741502"/>
              <a:ext cx="0" cy="139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直接连接符 212"/>
            <p:cNvCxnSpPr/>
            <p:nvPr/>
          </p:nvCxnSpPr>
          <p:spPr>
            <a:xfrm flipV="1">
              <a:off x="9969302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直接连接符 213"/>
            <p:cNvCxnSpPr/>
            <p:nvPr/>
          </p:nvCxnSpPr>
          <p:spPr>
            <a:xfrm flipV="1">
              <a:off x="10095426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直接连接符 214"/>
            <p:cNvCxnSpPr/>
            <p:nvPr/>
          </p:nvCxnSpPr>
          <p:spPr>
            <a:xfrm>
              <a:off x="10216470" y="6728802"/>
              <a:ext cx="0" cy="13618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接连接符 215"/>
            <p:cNvCxnSpPr/>
            <p:nvPr/>
          </p:nvCxnSpPr>
          <p:spPr>
            <a:xfrm flipV="1">
              <a:off x="10347674" y="6686577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直接连接符 216"/>
            <p:cNvCxnSpPr/>
            <p:nvPr/>
          </p:nvCxnSpPr>
          <p:spPr>
            <a:xfrm flipV="1">
              <a:off x="10473798" y="6544994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直接连接符 217"/>
            <p:cNvCxnSpPr/>
            <p:nvPr/>
          </p:nvCxnSpPr>
          <p:spPr>
            <a:xfrm flipV="1">
              <a:off x="10599922" y="6399276"/>
              <a:ext cx="0" cy="4657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直接连接符 218"/>
            <p:cNvCxnSpPr/>
            <p:nvPr/>
          </p:nvCxnSpPr>
          <p:spPr>
            <a:xfrm flipV="1">
              <a:off x="10726046" y="6723805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直接连接符 219"/>
            <p:cNvCxnSpPr/>
            <p:nvPr/>
          </p:nvCxnSpPr>
          <p:spPr>
            <a:xfrm flipV="1">
              <a:off x="10852170" y="6805002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直接连接符 220"/>
            <p:cNvCxnSpPr/>
            <p:nvPr/>
          </p:nvCxnSpPr>
          <p:spPr>
            <a:xfrm flipV="1">
              <a:off x="10978294" y="6608152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直接连接符 221"/>
            <p:cNvCxnSpPr/>
            <p:nvPr/>
          </p:nvCxnSpPr>
          <p:spPr>
            <a:xfrm flipV="1">
              <a:off x="11104418" y="663706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直接连接符 222"/>
            <p:cNvCxnSpPr/>
            <p:nvPr/>
          </p:nvCxnSpPr>
          <p:spPr>
            <a:xfrm flipV="1">
              <a:off x="11230542" y="6556126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直接连接符 223"/>
            <p:cNvCxnSpPr/>
            <p:nvPr/>
          </p:nvCxnSpPr>
          <p:spPr>
            <a:xfrm flipV="1">
              <a:off x="1132015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直接连接符 230"/>
            <p:cNvCxnSpPr/>
            <p:nvPr/>
          </p:nvCxnSpPr>
          <p:spPr>
            <a:xfrm flipV="1">
              <a:off x="53222" y="6526276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直接连接符 231"/>
            <p:cNvCxnSpPr/>
            <p:nvPr/>
          </p:nvCxnSpPr>
          <p:spPr>
            <a:xfrm flipV="1">
              <a:off x="449252" y="6327919"/>
              <a:ext cx="0" cy="5434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直接连接符 232"/>
            <p:cNvCxnSpPr/>
            <p:nvPr/>
          </p:nvCxnSpPr>
          <p:spPr>
            <a:xfrm flipV="1">
              <a:off x="317242" y="6694126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直接连接符 233"/>
            <p:cNvCxnSpPr/>
            <p:nvPr/>
          </p:nvCxnSpPr>
          <p:spPr>
            <a:xfrm flipV="1">
              <a:off x="581262" y="66751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直接连接符 234"/>
            <p:cNvCxnSpPr/>
            <p:nvPr/>
          </p:nvCxnSpPr>
          <p:spPr>
            <a:xfrm flipV="1">
              <a:off x="185232" y="6612338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直接连接符 235"/>
            <p:cNvCxnSpPr/>
            <p:nvPr/>
          </p:nvCxnSpPr>
          <p:spPr>
            <a:xfrm flipV="1">
              <a:off x="713270" y="664006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直接连接符 236"/>
            <p:cNvCxnSpPr/>
            <p:nvPr/>
          </p:nvCxnSpPr>
          <p:spPr>
            <a:xfrm flipV="1">
              <a:off x="11426834" y="6608152"/>
              <a:ext cx="0" cy="2568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直接连接符 237"/>
            <p:cNvCxnSpPr/>
            <p:nvPr/>
          </p:nvCxnSpPr>
          <p:spPr>
            <a:xfrm flipV="1">
              <a:off x="11533514" y="6364224"/>
              <a:ext cx="0" cy="50076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直接连接符 238"/>
            <p:cNvCxnSpPr/>
            <p:nvPr/>
          </p:nvCxnSpPr>
          <p:spPr>
            <a:xfrm flipV="1">
              <a:off x="11640194" y="6608152"/>
              <a:ext cx="0" cy="2568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直接连接符 239"/>
            <p:cNvCxnSpPr/>
            <p:nvPr/>
          </p:nvCxnSpPr>
          <p:spPr>
            <a:xfrm flipV="1">
              <a:off x="11746874" y="6531952"/>
              <a:ext cx="0" cy="3330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直接连接符 240"/>
            <p:cNvCxnSpPr/>
            <p:nvPr/>
          </p:nvCxnSpPr>
          <p:spPr>
            <a:xfrm flipV="1">
              <a:off x="11853554" y="6544994"/>
              <a:ext cx="0" cy="31999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直接连接符 241"/>
            <p:cNvCxnSpPr/>
            <p:nvPr/>
          </p:nvCxnSpPr>
          <p:spPr>
            <a:xfrm flipV="1">
              <a:off x="11958329" y="6698471"/>
              <a:ext cx="0" cy="159529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直接连接符 242"/>
            <p:cNvCxnSpPr/>
            <p:nvPr/>
          </p:nvCxnSpPr>
          <p:spPr>
            <a:xfrm flipV="1">
              <a:off x="1206691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矩形 6"/>
          <p:cNvSpPr/>
          <p:nvPr/>
        </p:nvSpPr>
        <p:spPr>
          <a:xfrm>
            <a:off x="894715" y="2247265"/>
            <a:ext cx="10402570" cy="1938020"/>
          </a:xfrm>
          <a:prstGeom prst="rect">
            <a:avLst/>
          </a:prstGeom>
        </p:spPr>
        <p:txBody>
          <a:bodyPr wrap="square">
            <a:spAutoFit/>
          </a:bodyPr>
          <a:p>
            <a:pPr marL="342900" indent="-34290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28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一、关于阶段性降低</a:t>
            </a:r>
            <a:r>
              <a:rPr lang="zh-CN" altLang="en-US" sz="28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失业保险</a:t>
            </a:r>
            <a:r>
              <a:rPr lang="zh-CN" altLang="en-US" sz="28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费率</a:t>
            </a:r>
            <a:r>
              <a:rPr lang="en-US" altLang="zh-CN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</a:t>
            </a:r>
            <a:endParaRPr lang="en-US" altLang="zh-CN" sz="2400" b="1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342900" indent="-34290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en-US" altLang="zh-CN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 </a:t>
            </a: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自2023年5月1日起，继续实施</a:t>
            </a: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阶段性降低失业保险费率至1%</a:t>
            </a: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（其中单位部分0.7%，个人部分0.3%）的政策，</a:t>
            </a:r>
            <a:r>
              <a:rPr sz="28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实施期限延长至2024年</a:t>
            </a:r>
            <a:r>
              <a:rPr sz="28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底</a:t>
            </a: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。</a:t>
            </a:r>
            <a:endParaRPr lang="zh-CN" altLang="en-US" sz="2400" b="1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14730" y="625475"/>
            <a:ext cx="927989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sz="3600" b="1">
                <a:solidFill>
                  <a:schemeClr val="bg1"/>
                </a:solidFill>
                <a:effectLst/>
                <a:latin typeface="黑体" panose="02010609060101010101" charset="-122"/>
                <a:ea typeface="黑体" panose="02010609060101010101" charset="-122"/>
                <a:sym typeface="+mn-ea"/>
              </a:rPr>
              <a:t>（二）阶段性降低失业保险、工伤保险费率</a:t>
            </a:r>
            <a:endParaRPr lang="zh-CN" altLang="en-US" sz="3600" b="1">
              <a:effectLst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428750" y="4508500"/>
            <a:ext cx="933386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sz="20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适用范围：</a:t>
            </a:r>
            <a:r>
              <a:rPr sz="20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城镇企业事业单位、城镇企业事业单位职工；</a:t>
            </a:r>
            <a:r>
              <a:rPr lang="zh-CN" sz="20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事业单位及其职工；社会团体及其专职人员；国家机关中的工勤人员；</a:t>
            </a:r>
            <a:r>
              <a:rPr sz="20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民办非企业</a:t>
            </a:r>
            <a:r>
              <a:rPr lang="zh-CN" sz="20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单位及其</a:t>
            </a:r>
            <a:r>
              <a:rPr sz="20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职工。</a:t>
            </a:r>
            <a:endParaRPr sz="2000" b="1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0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sz="20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zh-CN" sz="20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目前，</a:t>
            </a:r>
            <a:r>
              <a:rPr sz="20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公务员</a:t>
            </a:r>
            <a:r>
              <a:rPr lang="zh-CN" sz="20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未纳入失业保险范围</a:t>
            </a:r>
            <a:r>
              <a:rPr lang="zh-CN" altLang="en-US" sz="1600">
                <a:solidFill>
                  <a:schemeClr val="bg1"/>
                </a:solidFill>
              </a:rPr>
              <a:t>。</a:t>
            </a:r>
            <a:endParaRPr lang="zh-CN" altLang="en-US" sz="1600"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86815" y="1741170"/>
            <a:ext cx="1673860" cy="5060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sz="2800" b="1" dirty="0">
                <a:solidFill>
                  <a:srgbClr val="0476D9"/>
                </a:solidFill>
                <a:latin typeface="+mj-ea"/>
                <a:ea typeface="+mj-ea"/>
              </a:rPr>
              <a:t>文件内容</a:t>
            </a:r>
            <a:endParaRPr lang="zh-CN" sz="2800" b="1" dirty="0">
              <a:solidFill>
                <a:srgbClr val="0476D9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476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1"/>
          <p:cNvGrpSpPr/>
          <p:nvPr/>
        </p:nvGrpSpPr>
        <p:grpSpPr>
          <a:xfrm>
            <a:off x="53222" y="6243320"/>
            <a:ext cx="12013692" cy="910258"/>
            <a:chOff x="53222" y="6243320"/>
            <a:chExt cx="12013692" cy="910258"/>
          </a:xfrm>
        </p:grpSpPr>
        <p:cxnSp>
          <p:nvCxnSpPr>
            <p:cNvPr id="138" name="直接连接符 137"/>
            <p:cNvCxnSpPr/>
            <p:nvPr/>
          </p:nvCxnSpPr>
          <p:spPr>
            <a:xfrm flipV="1">
              <a:off x="888374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接连接符 139"/>
            <p:cNvCxnSpPr/>
            <p:nvPr/>
          </p:nvCxnSpPr>
          <p:spPr>
            <a:xfrm flipV="1">
              <a:off x="1014498" y="6321552"/>
              <a:ext cx="0" cy="5434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接连接符 140"/>
            <p:cNvCxnSpPr/>
            <p:nvPr/>
          </p:nvCxnSpPr>
          <p:spPr>
            <a:xfrm flipV="1">
              <a:off x="1140622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接连接符 141"/>
            <p:cNvCxnSpPr>
              <a:endCxn id="788" idx="29"/>
            </p:cNvCxnSpPr>
            <p:nvPr/>
          </p:nvCxnSpPr>
          <p:spPr>
            <a:xfrm flipV="1">
              <a:off x="1266746" y="6465459"/>
              <a:ext cx="4967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接连接符 142"/>
            <p:cNvCxnSpPr/>
            <p:nvPr/>
          </p:nvCxnSpPr>
          <p:spPr>
            <a:xfrm flipV="1">
              <a:off x="1392870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接连接符 143"/>
            <p:cNvCxnSpPr/>
            <p:nvPr/>
          </p:nvCxnSpPr>
          <p:spPr>
            <a:xfrm flipV="1">
              <a:off x="1518994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接连接符 144"/>
            <p:cNvCxnSpPr/>
            <p:nvPr/>
          </p:nvCxnSpPr>
          <p:spPr>
            <a:xfrm flipV="1">
              <a:off x="1645118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接连接符 145"/>
            <p:cNvCxnSpPr/>
            <p:nvPr/>
          </p:nvCxnSpPr>
          <p:spPr>
            <a:xfrm flipV="1">
              <a:off x="1771242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接连接符 146"/>
            <p:cNvCxnSpPr/>
            <p:nvPr/>
          </p:nvCxnSpPr>
          <p:spPr>
            <a:xfrm flipV="1">
              <a:off x="1897366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接连接符 147"/>
            <p:cNvCxnSpPr/>
            <p:nvPr/>
          </p:nvCxnSpPr>
          <p:spPr>
            <a:xfrm flipV="1">
              <a:off x="2023490" y="6364224"/>
              <a:ext cx="0" cy="50076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接连接符 148"/>
            <p:cNvCxnSpPr/>
            <p:nvPr/>
          </p:nvCxnSpPr>
          <p:spPr>
            <a:xfrm flipV="1">
              <a:off x="2149614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接连接符 149"/>
            <p:cNvCxnSpPr/>
            <p:nvPr/>
          </p:nvCxnSpPr>
          <p:spPr>
            <a:xfrm flipV="1">
              <a:off x="2275738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接连接符 150"/>
            <p:cNvCxnSpPr/>
            <p:nvPr/>
          </p:nvCxnSpPr>
          <p:spPr>
            <a:xfrm flipV="1">
              <a:off x="240186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接连接符 151"/>
            <p:cNvCxnSpPr/>
            <p:nvPr/>
          </p:nvCxnSpPr>
          <p:spPr>
            <a:xfrm flipV="1">
              <a:off x="2527986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接连接符 153"/>
            <p:cNvCxnSpPr/>
            <p:nvPr/>
          </p:nvCxnSpPr>
          <p:spPr>
            <a:xfrm flipH="1" flipV="1">
              <a:off x="2654110" y="6754368"/>
              <a:ext cx="1" cy="110623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接连接符 155"/>
            <p:cNvCxnSpPr/>
            <p:nvPr/>
          </p:nvCxnSpPr>
          <p:spPr>
            <a:xfrm flipV="1">
              <a:off x="278023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接连接符 156"/>
            <p:cNvCxnSpPr/>
            <p:nvPr/>
          </p:nvCxnSpPr>
          <p:spPr>
            <a:xfrm flipV="1">
              <a:off x="2906358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接连接符 157"/>
            <p:cNvCxnSpPr/>
            <p:nvPr/>
          </p:nvCxnSpPr>
          <p:spPr>
            <a:xfrm flipV="1">
              <a:off x="303248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接连接符 158"/>
            <p:cNvCxnSpPr/>
            <p:nvPr/>
          </p:nvCxnSpPr>
          <p:spPr>
            <a:xfrm flipV="1">
              <a:off x="3158606" y="6243320"/>
              <a:ext cx="0" cy="62167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接连接符 159"/>
            <p:cNvCxnSpPr/>
            <p:nvPr/>
          </p:nvCxnSpPr>
          <p:spPr>
            <a:xfrm flipV="1">
              <a:off x="3284730" y="6465459"/>
              <a:ext cx="0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接连接符 160"/>
            <p:cNvCxnSpPr/>
            <p:nvPr/>
          </p:nvCxnSpPr>
          <p:spPr>
            <a:xfrm flipV="1">
              <a:off x="341085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接连接符 161"/>
            <p:cNvCxnSpPr>
              <a:endCxn id="790" idx="28"/>
            </p:cNvCxnSpPr>
            <p:nvPr/>
          </p:nvCxnSpPr>
          <p:spPr>
            <a:xfrm flipV="1">
              <a:off x="3536978" y="6465459"/>
              <a:ext cx="1894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接连接符 162"/>
            <p:cNvCxnSpPr/>
            <p:nvPr/>
          </p:nvCxnSpPr>
          <p:spPr>
            <a:xfrm flipV="1">
              <a:off x="366310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接连接符 163"/>
            <p:cNvCxnSpPr/>
            <p:nvPr/>
          </p:nvCxnSpPr>
          <p:spPr>
            <a:xfrm flipV="1">
              <a:off x="3789226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接连接符 164"/>
            <p:cNvCxnSpPr/>
            <p:nvPr/>
          </p:nvCxnSpPr>
          <p:spPr>
            <a:xfrm flipV="1">
              <a:off x="3915350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接连接符 165"/>
            <p:cNvCxnSpPr/>
            <p:nvPr/>
          </p:nvCxnSpPr>
          <p:spPr>
            <a:xfrm flipV="1">
              <a:off x="4041474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接连接符 166"/>
            <p:cNvCxnSpPr/>
            <p:nvPr/>
          </p:nvCxnSpPr>
          <p:spPr>
            <a:xfrm flipV="1">
              <a:off x="4167598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接连接符 167"/>
            <p:cNvCxnSpPr/>
            <p:nvPr/>
          </p:nvCxnSpPr>
          <p:spPr>
            <a:xfrm flipV="1">
              <a:off x="429372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接连接符 168"/>
            <p:cNvCxnSpPr/>
            <p:nvPr/>
          </p:nvCxnSpPr>
          <p:spPr>
            <a:xfrm flipV="1">
              <a:off x="4419846" y="6465459"/>
              <a:ext cx="0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接连接符 169"/>
            <p:cNvCxnSpPr/>
            <p:nvPr/>
          </p:nvCxnSpPr>
          <p:spPr>
            <a:xfrm flipV="1">
              <a:off x="4545970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接连接符 170"/>
            <p:cNvCxnSpPr/>
            <p:nvPr/>
          </p:nvCxnSpPr>
          <p:spPr>
            <a:xfrm flipV="1">
              <a:off x="467209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接连接符 171"/>
            <p:cNvCxnSpPr/>
            <p:nvPr/>
          </p:nvCxnSpPr>
          <p:spPr>
            <a:xfrm flipV="1">
              <a:off x="4798218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接连接符 172"/>
            <p:cNvCxnSpPr/>
            <p:nvPr/>
          </p:nvCxnSpPr>
          <p:spPr>
            <a:xfrm flipV="1">
              <a:off x="492434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接连接符 173"/>
            <p:cNvCxnSpPr/>
            <p:nvPr/>
          </p:nvCxnSpPr>
          <p:spPr>
            <a:xfrm flipV="1">
              <a:off x="5050466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接连接符 174"/>
            <p:cNvCxnSpPr/>
            <p:nvPr/>
          </p:nvCxnSpPr>
          <p:spPr>
            <a:xfrm flipV="1">
              <a:off x="5176590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接连接符 175"/>
            <p:cNvCxnSpPr/>
            <p:nvPr/>
          </p:nvCxnSpPr>
          <p:spPr>
            <a:xfrm flipV="1">
              <a:off x="530271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接连接符 176"/>
            <p:cNvCxnSpPr/>
            <p:nvPr/>
          </p:nvCxnSpPr>
          <p:spPr>
            <a:xfrm flipV="1">
              <a:off x="5428838" y="6723805"/>
              <a:ext cx="0" cy="1651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接连接符 177"/>
            <p:cNvCxnSpPr/>
            <p:nvPr/>
          </p:nvCxnSpPr>
          <p:spPr>
            <a:xfrm flipV="1">
              <a:off x="5554962" y="6652768"/>
              <a:ext cx="0" cy="203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直接连接符 178"/>
            <p:cNvCxnSpPr/>
            <p:nvPr/>
          </p:nvCxnSpPr>
          <p:spPr>
            <a:xfrm flipV="1">
              <a:off x="5681086" y="6633718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接连接符 179"/>
            <p:cNvCxnSpPr/>
            <p:nvPr/>
          </p:nvCxnSpPr>
          <p:spPr>
            <a:xfrm flipV="1">
              <a:off x="5807210" y="6640068"/>
              <a:ext cx="0" cy="228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接连接符 180"/>
            <p:cNvCxnSpPr/>
            <p:nvPr/>
          </p:nvCxnSpPr>
          <p:spPr>
            <a:xfrm flipV="1">
              <a:off x="5933334" y="6589776"/>
              <a:ext cx="0" cy="304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接连接符 181"/>
            <p:cNvCxnSpPr/>
            <p:nvPr/>
          </p:nvCxnSpPr>
          <p:spPr>
            <a:xfrm flipV="1">
              <a:off x="6059458" y="6679885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接连接符 182"/>
            <p:cNvCxnSpPr/>
            <p:nvPr/>
          </p:nvCxnSpPr>
          <p:spPr>
            <a:xfrm flipV="1">
              <a:off x="6185582" y="6531952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接连接符 183"/>
            <p:cNvCxnSpPr/>
            <p:nvPr/>
          </p:nvCxnSpPr>
          <p:spPr>
            <a:xfrm flipV="1">
              <a:off x="6279896" y="6773252"/>
              <a:ext cx="0" cy="114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直接连接符 184"/>
            <p:cNvCxnSpPr/>
            <p:nvPr/>
          </p:nvCxnSpPr>
          <p:spPr>
            <a:xfrm flipV="1">
              <a:off x="6417510" y="6737990"/>
              <a:ext cx="0" cy="127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接连接符 185"/>
            <p:cNvCxnSpPr/>
            <p:nvPr/>
          </p:nvCxnSpPr>
          <p:spPr>
            <a:xfrm flipV="1">
              <a:off x="6563954" y="6525602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直接连接符 186"/>
            <p:cNvCxnSpPr/>
            <p:nvPr/>
          </p:nvCxnSpPr>
          <p:spPr>
            <a:xfrm flipV="1">
              <a:off x="6700238" y="6601802"/>
              <a:ext cx="0" cy="279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直接连接符 187"/>
            <p:cNvCxnSpPr/>
            <p:nvPr/>
          </p:nvCxnSpPr>
          <p:spPr>
            <a:xfrm flipV="1">
              <a:off x="6826362" y="6754202"/>
              <a:ext cx="0" cy="127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直接连接符 188"/>
            <p:cNvCxnSpPr/>
            <p:nvPr/>
          </p:nvCxnSpPr>
          <p:spPr>
            <a:xfrm flipV="1">
              <a:off x="6942326" y="6752446"/>
              <a:ext cx="0" cy="114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直接连接符 189"/>
            <p:cNvCxnSpPr/>
            <p:nvPr/>
          </p:nvCxnSpPr>
          <p:spPr>
            <a:xfrm flipV="1">
              <a:off x="7075488" y="6636390"/>
              <a:ext cx="0" cy="228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直接连接符 190"/>
            <p:cNvCxnSpPr/>
            <p:nvPr/>
          </p:nvCxnSpPr>
          <p:spPr>
            <a:xfrm flipV="1">
              <a:off x="7192963" y="6595452"/>
              <a:ext cx="0" cy="279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直接连接符 191"/>
            <p:cNvCxnSpPr/>
            <p:nvPr/>
          </p:nvCxnSpPr>
          <p:spPr>
            <a:xfrm flipV="1">
              <a:off x="7357288" y="6716102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直接连接符 192"/>
            <p:cNvCxnSpPr/>
            <p:nvPr/>
          </p:nvCxnSpPr>
          <p:spPr>
            <a:xfrm flipV="1">
              <a:off x="7472222" y="6716102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直接连接符 193"/>
            <p:cNvCxnSpPr/>
            <p:nvPr/>
          </p:nvCxnSpPr>
          <p:spPr>
            <a:xfrm flipV="1">
              <a:off x="7572418" y="6615855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直接连接符 194"/>
            <p:cNvCxnSpPr/>
            <p:nvPr/>
          </p:nvCxnSpPr>
          <p:spPr>
            <a:xfrm flipV="1">
              <a:off x="7697914" y="6703402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直接连接符 195"/>
            <p:cNvCxnSpPr/>
            <p:nvPr/>
          </p:nvCxnSpPr>
          <p:spPr>
            <a:xfrm flipV="1">
              <a:off x="7846784" y="6686577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直接连接符 196"/>
            <p:cNvCxnSpPr/>
            <p:nvPr/>
          </p:nvCxnSpPr>
          <p:spPr>
            <a:xfrm flipV="1">
              <a:off x="7946238" y="6722452"/>
              <a:ext cx="0" cy="1651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直接连接符 197"/>
            <p:cNvCxnSpPr/>
            <p:nvPr/>
          </p:nvCxnSpPr>
          <p:spPr>
            <a:xfrm flipV="1">
              <a:off x="8077442" y="6531952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直接连接符 198"/>
            <p:cNvCxnSpPr/>
            <p:nvPr/>
          </p:nvCxnSpPr>
          <p:spPr>
            <a:xfrm flipV="1">
              <a:off x="8228966" y="6723805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直接连接符 199"/>
            <p:cNvCxnSpPr/>
            <p:nvPr/>
          </p:nvCxnSpPr>
          <p:spPr>
            <a:xfrm flipV="1">
              <a:off x="8329690" y="6685771"/>
              <a:ext cx="0" cy="304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直接连接符 200"/>
            <p:cNvCxnSpPr/>
            <p:nvPr/>
          </p:nvCxnSpPr>
          <p:spPr>
            <a:xfrm flipV="1">
              <a:off x="8496454" y="6795140"/>
              <a:ext cx="0" cy="139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直接连接符 201"/>
            <p:cNvCxnSpPr/>
            <p:nvPr/>
          </p:nvCxnSpPr>
          <p:spPr>
            <a:xfrm flipV="1">
              <a:off x="8581938" y="6736505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直接连接符 202"/>
            <p:cNvCxnSpPr/>
            <p:nvPr/>
          </p:nvCxnSpPr>
          <p:spPr>
            <a:xfrm flipV="1">
              <a:off x="8708062" y="6633552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直接连接符 203"/>
            <p:cNvCxnSpPr/>
            <p:nvPr/>
          </p:nvCxnSpPr>
          <p:spPr>
            <a:xfrm flipV="1">
              <a:off x="8842375" y="6483035"/>
              <a:ext cx="0" cy="393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直接连接符 204"/>
            <p:cNvCxnSpPr/>
            <p:nvPr/>
          </p:nvCxnSpPr>
          <p:spPr>
            <a:xfrm flipV="1">
              <a:off x="8960310" y="6436702"/>
              <a:ext cx="0" cy="508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直接连接符 205"/>
            <p:cNvCxnSpPr/>
            <p:nvPr/>
          </p:nvCxnSpPr>
          <p:spPr>
            <a:xfrm flipV="1">
              <a:off x="9106754" y="6800005"/>
              <a:ext cx="0" cy="889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直接连接符 206"/>
            <p:cNvCxnSpPr/>
            <p:nvPr/>
          </p:nvCxnSpPr>
          <p:spPr>
            <a:xfrm flipV="1">
              <a:off x="9212558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直接连接符 207"/>
            <p:cNvCxnSpPr/>
            <p:nvPr/>
          </p:nvCxnSpPr>
          <p:spPr>
            <a:xfrm flipV="1">
              <a:off x="9333602" y="6741502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直接连接符 208"/>
            <p:cNvCxnSpPr/>
            <p:nvPr/>
          </p:nvCxnSpPr>
          <p:spPr>
            <a:xfrm flipV="1">
              <a:off x="9474966" y="6781800"/>
              <a:ext cx="0" cy="76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直接连接符 209"/>
            <p:cNvCxnSpPr/>
            <p:nvPr/>
          </p:nvCxnSpPr>
          <p:spPr>
            <a:xfrm flipV="1">
              <a:off x="9590930" y="6512902"/>
              <a:ext cx="0" cy="355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直接连接符 210"/>
            <p:cNvCxnSpPr/>
            <p:nvPr/>
          </p:nvCxnSpPr>
          <p:spPr>
            <a:xfrm flipV="1">
              <a:off x="9717054" y="6652602"/>
              <a:ext cx="0" cy="1968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直接连接符 211"/>
            <p:cNvCxnSpPr/>
            <p:nvPr/>
          </p:nvCxnSpPr>
          <p:spPr>
            <a:xfrm flipV="1">
              <a:off x="9843178" y="6741502"/>
              <a:ext cx="0" cy="139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直接连接符 212"/>
            <p:cNvCxnSpPr/>
            <p:nvPr/>
          </p:nvCxnSpPr>
          <p:spPr>
            <a:xfrm flipV="1">
              <a:off x="9969302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直接连接符 213"/>
            <p:cNvCxnSpPr/>
            <p:nvPr/>
          </p:nvCxnSpPr>
          <p:spPr>
            <a:xfrm flipV="1">
              <a:off x="10095426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直接连接符 214"/>
            <p:cNvCxnSpPr/>
            <p:nvPr/>
          </p:nvCxnSpPr>
          <p:spPr>
            <a:xfrm>
              <a:off x="10216470" y="6728802"/>
              <a:ext cx="0" cy="13618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接连接符 215"/>
            <p:cNvCxnSpPr/>
            <p:nvPr/>
          </p:nvCxnSpPr>
          <p:spPr>
            <a:xfrm flipV="1">
              <a:off x="10347674" y="6686577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直接连接符 216"/>
            <p:cNvCxnSpPr/>
            <p:nvPr/>
          </p:nvCxnSpPr>
          <p:spPr>
            <a:xfrm flipV="1">
              <a:off x="10473798" y="6544994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直接连接符 217"/>
            <p:cNvCxnSpPr/>
            <p:nvPr/>
          </p:nvCxnSpPr>
          <p:spPr>
            <a:xfrm flipV="1">
              <a:off x="10599922" y="6399276"/>
              <a:ext cx="0" cy="4657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直接连接符 218"/>
            <p:cNvCxnSpPr/>
            <p:nvPr/>
          </p:nvCxnSpPr>
          <p:spPr>
            <a:xfrm flipV="1">
              <a:off x="10726046" y="6723805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直接连接符 219"/>
            <p:cNvCxnSpPr/>
            <p:nvPr/>
          </p:nvCxnSpPr>
          <p:spPr>
            <a:xfrm flipV="1">
              <a:off x="10852170" y="6805002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直接连接符 220"/>
            <p:cNvCxnSpPr/>
            <p:nvPr/>
          </p:nvCxnSpPr>
          <p:spPr>
            <a:xfrm flipV="1">
              <a:off x="10978294" y="6608152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直接连接符 221"/>
            <p:cNvCxnSpPr/>
            <p:nvPr/>
          </p:nvCxnSpPr>
          <p:spPr>
            <a:xfrm flipV="1">
              <a:off x="11104418" y="663706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直接连接符 222"/>
            <p:cNvCxnSpPr/>
            <p:nvPr/>
          </p:nvCxnSpPr>
          <p:spPr>
            <a:xfrm flipV="1">
              <a:off x="11230542" y="6556126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直接连接符 223"/>
            <p:cNvCxnSpPr/>
            <p:nvPr/>
          </p:nvCxnSpPr>
          <p:spPr>
            <a:xfrm flipV="1">
              <a:off x="1132015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直接连接符 230"/>
            <p:cNvCxnSpPr/>
            <p:nvPr/>
          </p:nvCxnSpPr>
          <p:spPr>
            <a:xfrm flipV="1">
              <a:off x="53222" y="6526276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直接连接符 231"/>
            <p:cNvCxnSpPr/>
            <p:nvPr/>
          </p:nvCxnSpPr>
          <p:spPr>
            <a:xfrm flipV="1">
              <a:off x="449252" y="6327919"/>
              <a:ext cx="0" cy="5434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直接连接符 232"/>
            <p:cNvCxnSpPr/>
            <p:nvPr/>
          </p:nvCxnSpPr>
          <p:spPr>
            <a:xfrm flipV="1">
              <a:off x="317242" y="6694126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直接连接符 233"/>
            <p:cNvCxnSpPr/>
            <p:nvPr/>
          </p:nvCxnSpPr>
          <p:spPr>
            <a:xfrm flipV="1">
              <a:off x="581262" y="66751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直接连接符 234"/>
            <p:cNvCxnSpPr/>
            <p:nvPr/>
          </p:nvCxnSpPr>
          <p:spPr>
            <a:xfrm flipV="1">
              <a:off x="185232" y="6612338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直接连接符 235"/>
            <p:cNvCxnSpPr/>
            <p:nvPr/>
          </p:nvCxnSpPr>
          <p:spPr>
            <a:xfrm flipV="1">
              <a:off x="713270" y="664006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直接连接符 236"/>
            <p:cNvCxnSpPr/>
            <p:nvPr/>
          </p:nvCxnSpPr>
          <p:spPr>
            <a:xfrm flipV="1">
              <a:off x="11426834" y="6608152"/>
              <a:ext cx="0" cy="2568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直接连接符 237"/>
            <p:cNvCxnSpPr/>
            <p:nvPr/>
          </p:nvCxnSpPr>
          <p:spPr>
            <a:xfrm flipV="1">
              <a:off x="11533514" y="6364224"/>
              <a:ext cx="0" cy="50076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直接连接符 238"/>
            <p:cNvCxnSpPr/>
            <p:nvPr/>
          </p:nvCxnSpPr>
          <p:spPr>
            <a:xfrm flipV="1">
              <a:off x="11640194" y="6608152"/>
              <a:ext cx="0" cy="2568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直接连接符 239"/>
            <p:cNvCxnSpPr/>
            <p:nvPr/>
          </p:nvCxnSpPr>
          <p:spPr>
            <a:xfrm flipV="1">
              <a:off x="11746874" y="6531952"/>
              <a:ext cx="0" cy="3330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直接连接符 240"/>
            <p:cNvCxnSpPr/>
            <p:nvPr/>
          </p:nvCxnSpPr>
          <p:spPr>
            <a:xfrm flipV="1">
              <a:off x="11853554" y="6544994"/>
              <a:ext cx="0" cy="31999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直接连接符 241"/>
            <p:cNvCxnSpPr/>
            <p:nvPr/>
          </p:nvCxnSpPr>
          <p:spPr>
            <a:xfrm flipV="1">
              <a:off x="11958329" y="6698471"/>
              <a:ext cx="0" cy="159529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直接连接符 242"/>
            <p:cNvCxnSpPr/>
            <p:nvPr/>
          </p:nvCxnSpPr>
          <p:spPr>
            <a:xfrm flipV="1">
              <a:off x="1206691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" name="表格 3"/>
          <p:cNvGraphicFramePr/>
          <p:nvPr/>
        </p:nvGraphicFramePr>
        <p:xfrm>
          <a:off x="888365" y="382905"/>
          <a:ext cx="10365740" cy="6016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1085"/>
                <a:gridCol w="2495550"/>
                <a:gridCol w="4547235"/>
                <a:gridCol w="2261870"/>
              </a:tblGrid>
              <a:tr h="48133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400" b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我国历年失业保险降费率情况</a:t>
                      </a:r>
                      <a:endParaRPr lang="zh-CN" altLang="en-US" sz="2400" b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时间</a:t>
                      </a:r>
                      <a:endParaRPr lang="zh-CN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文号</a:t>
                      </a:r>
                      <a:endParaRPr lang="zh-CN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主要内容</a:t>
                      </a:r>
                      <a:endParaRPr lang="zh-CN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期限</a:t>
                      </a:r>
                      <a:endParaRPr lang="zh-CN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9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2015.02</a:t>
                      </a:r>
                      <a:endParaRPr lang="en-US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人社部发〔2015〕24号</a:t>
                      </a:r>
                      <a:endParaRPr lang="zh-CN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失业保险费率暂由现行条例规定的3%降至2%</a:t>
                      </a:r>
                      <a:endParaRPr lang="zh-CN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94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2016.04</a:t>
                      </a:r>
                      <a:endParaRPr lang="en-US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人社部发〔2016〕36号</a:t>
                      </a:r>
                      <a:endParaRPr lang="zh-CN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失业保险总费率在2015年已降低1个百分点基础上可以阶段性降至1％—1.5％</a:t>
                      </a:r>
                      <a:endParaRPr lang="zh-CN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94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FFFF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2017.02</a:t>
                      </a:r>
                      <a:endParaRPr lang="en-US" altLang="en-US" sz="1800" b="1">
                        <a:solidFill>
                          <a:srgbClr val="FFFF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FFFF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人社部发〔2017〕14号</a:t>
                      </a:r>
                      <a:endParaRPr lang="zh-CN" altLang="en-US" sz="1800" b="1">
                        <a:solidFill>
                          <a:srgbClr val="FFFF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失业保险总费率为1.5%的省（区、市），可以将总费率降至1%</a:t>
                      </a:r>
                      <a:endParaRPr lang="zh-CN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至2018年4月30日</a:t>
                      </a:r>
                      <a:endParaRPr lang="zh-CN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9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2018.04</a:t>
                      </a:r>
                      <a:endParaRPr lang="en-US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人社部发〔2018〕25号</a:t>
                      </a:r>
                      <a:endParaRPr lang="zh-CN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失业保险费率阶段性降至1%的政策执行期限延长</a:t>
                      </a:r>
                      <a:endParaRPr lang="zh-CN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至2019年4月30日</a:t>
                      </a:r>
                      <a:endParaRPr lang="zh-CN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9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2019.04</a:t>
                      </a:r>
                      <a:endParaRPr lang="en-US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国办发〔2019〕13号</a:t>
                      </a:r>
                      <a:endParaRPr lang="zh-CN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失业保险总费率1%的政策继续延续</a:t>
                      </a:r>
                      <a:endParaRPr lang="zh-CN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至2020年4月30日</a:t>
                      </a:r>
                      <a:endParaRPr lang="zh-CN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9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2019.12</a:t>
                      </a:r>
                      <a:endParaRPr lang="en-US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国发〔2019〕28号</a:t>
                      </a:r>
                      <a:endParaRPr lang="zh-CN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阶段性降低失业保险费率政策继续延长</a:t>
                      </a:r>
                      <a:endParaRPr lang="zh-CN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至2021年4月30日</a:t>
                      </a:r>
                      <a:endParaRPr lang="zh-CN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9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2021.01</a:t>
                      </a:r>
                      <a:endParaRPr lang="en-US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人社厅〔2021〕2号</a:t>
                      </a:r>
                      <a:endParaRPr lang="zh-CN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阶段性降低失业保险费率政策继续延长</a:t>
                      </a:r>
                      <a:endParaRPr lang="zh-CN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至2022年4月30日</a:t>
                      </a:r>
                      <a:endParaRPr lang="zh-CN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2022.04</a:t>
                      </a:r>
                      <a:endParaRPr lang="en-US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人社部发〔2022〕23号</a:t>
                      </a:r>
                      <a:endParaRPr lang="zh-CN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阶段性降低失业保险费率政策继续延长</a:t>
                      </a:r>
                      <a:endParaRPr lang="zh-CN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至2023年4月30日</a:t>
                      </a:r>
                      <a:endParaRPr lang="zh-CN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3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2023.03</a:t>
                      </a:r>
                      <a:endParaRPr lang="en-US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人社部发〔2023〕19号</a:t>
                      </a:r>
                      <a:endParaRPr lang="zh-CN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阶段性降低失业保险费率政策继续延长</a:t>
                      </a:r>
                      <a:endParaRPr lang="zh-CN" altLang="en-US" sz="18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FFFF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至2024年底</a:t>
                      </a:r>
                      <a:endParaRPr lang="zh-CN" altLang="en-US" sz="1800" b="1">
                        <a:solidFill>
                          <a:srgbClr val="FFFF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476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1"/>
          <p:cNvGrpSpPr/>
          <p:nvPr/>
        </p:nvGrpSpPr>
        <p:grpSpPr>
          <a:xfrm>
            <a:off x="53222" y="6243320"/>
            <a:ext cx="12013692" cy="910258"/>
            <a:chOff x="53222" y="6243320"/>
            <a:chExt cx="12013692" cy="910258"/>
          </a:xfrm>
        </p:grpSpPr>
        <p:cxnSp>
          <p:nvCxnSpPr>
            <p:cNvPr id="138" name="直接连接符 137"/>
            <p:cNvCxnSpPr/>
            <p:nvPr/>
          </p:nvCxnSpPr>
          <p:spPr>
            <a:xfrm flipV="1">
              <a:off x="888374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接连接符 139"/>
            <p:cNvCxnSpPr/>
            <p:nvPr/>
          </p:nvCxnSpPr>
          <p:spPr>
            <a:xfrm flipV="1">
              <a:off x="1014498" y="6321552"/>
              <a:ext cx="0" cy="5434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接连接符 140"/>
            <p:cNvCxnSpPr/>
            <p:nvPr/>
          </p:nvCxnSpPr>
          <p:spPr>
            <a:xfrm flipV="1">
              <a:off x="1140622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接连接符 141"/>
            <p:cNvCxnSpPr>
              <a:endCxn id="788" idx="29"/>
            </p:cNvCxnSpPr>
            <p:nvPr/>
          </p:nvCxnSpPr>
          <p:spPr>
            <a:xfrm flipV="1">
              <a:off x="1266746" y="6465459"/>
              <a:ext cx="4967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接连接符 142"/>
            <p:cNvCxnSpPr/>
            <p:nvPr/>
          </p:nvCxnSpPr>
          <p:spPr>
            <a:xfrm flipV="1">
              <a:off x="1392870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接连接符 143"/>
            <p:cNvCxnSpPr/>
            <p:nvPr/>
          </p:nvCxnSpPr>
          <p:spPr>
            <a:xfrm flipV="1">
              <a:off x="1518994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接连接符 144"/>
            <p:cNvCxnSpPr/>
            <p:nvPr/>
          </p:nvCxnSpPr>
          <p:spPr>
            <a:xfrm flipV="1">
              <a:off x="1645118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接连接符 145"/>
            <p:cNvCxnSpPr/>
            <p:nvPr/>
          </p:nvCxnSpPr>
          <p:spPr>
            <a:xfrm flipV="1">
              <a:off x="1771242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接连接符 146"/>
            <p:cNvCxnSpPr/>
            <p:nvPr/>
          </p:nvCxnSpPr>
          <p:spPr>
            <a:xfrm flipV="1">
              <a:off x="1897366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接连接符 147"/>
            <p:cNvCxnSpPr/>
            <p:nvPr/>
          </p:nvCxnSpPr>
          <p:spPr>
            <a:xfrm flipV="1">
              <a:off x="2023490" y="6364224"/>
              <a:ext cx="0" cy="50076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接连接符 148"/>
            <p:cNvCxnSpPr/>
            <p:nvPr/>
          </p:nvCxnSpPr>
          <p:spPr>
            <a:xfrm flipV="1">
              <a:off x="2149614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接连接符 149"/>
            <p:cNvCxnSpPr/>
            <p:nvPr/>
          </p:nvCxnSpPr>
          <p:spPr>
            <a:xfrm flipV="1">
              <a:off x="2275738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接连接符 150"/>
            <p:cNvCxnSpPr/>
            <p:nvPr/>
          </p:nvCxnSpPr>
          <p:spPr>
            <a:xfrm flipV="1">
              <a:off x="240186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接连接符 151"/>
            <p:cNvCxnSpPr/>
            <p:nvPr/>
          </p:nvCxnSpPr>
          <p:spPr>
            <a:xfrm flipV="1">
              <a:off x="2527986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接连接符 153"/>
            <p:cNvCxnSpPr/>
            <p:nvPr/>
          </p:nvCxnSpPr>
          <p:spPr>
            <a:xfrm flipH="1" flipV="1">
              <a:off x="2654110" y="6754368"/>
              <a:ext cx="1" cy="110623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接连接符 155"/>
            <p:cNvCxnSpPr/>
            <p:nvPr/>
          </p:nvCxnSpPr>
          <p:spPr>
            <a:xfrm flipV="1">
              <a:off x="278023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接连接符 156"/>
            <p:cNvCxnSpPr/>
            <p:nvPr/>
          </p:nvCxnSpPr>
          <p:spPr>
            <a:xfrm flipV="1">
              <a:off x="2906358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接连接符 157"/>
            <p:cNvCxnSpPr/>
            <p:nvPr/>
          </p:nvCxnSpPr>
          <p:spPr>
            <a:xfrm flipV="1">
              <a:off x="303248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接连接符 158"/>
            <p:cNvCxnSpPr/>
            <p:nvPr/>
          </p:nvCxnSpPr>
          <p:spPr>
            <a:xfrm flipV="1">
              <a:off x="3158606" y="6243320"/>
              <a:ext cx="0" cy="62167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接连接符 159"/>
            <p:cNvCxnSpPr/>
            <p:nvPr/>
          </p:nvCxnSpPr>
          <p:spPr>
            <a:xfrm flipV="1">
              <a:off x="3284730" y="6465459"/>
              <a:ext cx="0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接连接符 160"/>
            <p:cNvCxnSpPr/>
            <p:nvPr/>
          </p:nvCxnSpPr>
          <p:spPr>
            <a:xfrm flipV="1">
              <a:off x="341085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接连接符 161"/>
            <p:cNvCxnSpPr>
              <a:endCxn id="790" idx="28"/>
            </p:cNvCxnSpPr>
            <p:nvPr/>
          </p:nvCxnSpPr>
          <p:spPr>
            <a:xfrm flipV="1">
              <a:off x="3536978" y="6465459"/>
              <a:ext cx="1894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接连接符 162"/>
            <p:cNvCxnSpPr/>
            <p:nvPr/>
          </p:nvCxnSpPr>
          <p:spPr>
            <a:xfrm flipV="1">
              <a:off x="366310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接连接符 163"/>
            <p:cNvCxnSpPr/>
            <p:nvPr/>
          </p:nvCxnSpPr>
          <p:spPr>
            <a:xfrm flipV="1">
              <a:off x="3789226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接连接符 164"/>
            <p:cNvCxnSpPr/>
            <p:nvPr/>
          </p:nvCxnSpPr>
          <p:spPr>
            <a:xfrm flipV="1">
              <a:off x="3915350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接连接符 165"/>
            <p:cNvCxnSpPr/>
            <p:nvPr/>
          </p:nvCxnSpPr>
          <p:spPr>
            <a:xfrm flipV="1">
              <a:off x="4041474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接连接符 166"/>
            <p:cNvCxnSpPr/>
            <p:nvPr/>
          </p:nvCxnSpPr>
          <p:spPr>
            <a:xfrm flipV="1">
              <a:off x="4167598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接连接符 167"/>
            <p:cNvCxnSpPr/>
            <p:nvPr/>
          </p:nvCxnSpPr>
          <p:spPr>
            <a:xfrm flipV="1">
              <a:off x="429372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接连接符 168"/>
            <p:cNvCxnSpPr/>
            <p:nvPr/>
          </p:nvCxnSpPr>
          <p:spPr>
            <a:xfrm flipV="1">
              <a:off x="4419846" y="6465459"/>
              <a:ext cx="0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接连接符 169"/>
            <p:cNvCxnSpPr/>
            <p:nvPr/>
          </p:nvCxnSpPr>
          <p:spPr>
            <a:xfrm flipV="1">
              <a:off x="4545970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接连接符 170"/>
            <p:cNvCxnSpPr/>
            <p:nvPr/>
          </p:nvCxnSpPr>
          <p:spPr>
            <a:xfrm flipV="1">
              <a:off x="467209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接连接符 171"/>
            <p:cNvCxnSpPr/>
            <p:nvPr/>
          </p:nvCxnSpPr>
          <p:spPr>
            <a:xfrm flipV="1">
              <a:off x="4798218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接连接符 172"/>
            <p:cNvCxnSpPr/>
            <p:nvPr/>
          </p:nvCxnSpPr>
          <p:spPr>
            <a:xfrm flipV="1">
              <a:off x="492434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接连接符 173"/>
            <p:cNvCxnSpPr/>
            <p:nvPr/>
          </p:nvCxnSpPr>
          <p:spPr>
            <a:xfrm flipV="1">
              <a:off x="5050466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接连接符 174"/>
            <p:cNvCxnSpPr/>
            <p:nvPr/>
          </p:nvCxnSpPr>
          <p:spPr>
            <a:xfrm flipV="1">
              <a:off x="5176590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接连接符 175"/>
            <p:cNvCxnSpPr/>
            <p:nvPr/>
          </p:nvCxnSpPr>
          <p:spPr>
            <a:xfrm flipV="1">
              <a:off x="530271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接连接符 176"/>
            <p:cNvCxnSpPr/>
            <p:nvPr/>
          </p:nvCxnSpPr>
          <p:spPr>
            <a:xfrm flipV="1">
              <a:off x="5428838" y="6723805"/>
              <a:ext cx="0" cy="1651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接连接符 177"/>
            <p:cNvCxnSpPr/>
            <p:nvPr/>
          </p:nvCxnSpPr>
          <p:spPr>
            <a:xfrm flipV="1">
              <a:off x="5554962" y="6652768"/>
              <a:ext cx="0" cy="203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直接连接符 178"/>
            <p:cNvCxnSpPr/>
            <p:nvPr/>
          </p:nvCxnSpPr>
          <p:spPr>
            <a:xfrm flipV="1">
              <a:off x="5681086" y="6633718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接连接符 179"/>
            <p:cNvCxnSpPr/>
            <p:nvPr/>
          </p:nvCxnSpPr>
          <p:spPr>
            <a:xfrm flipV="1">
              <a:off x="5807210" y="6640068"/>
              <a:ext cx="0" cy="228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接连接符 180"/>
            <p:cNvCxnSpPr/>
            <p:nvPr/>
          </p:nvCxnSpPr>
          <p:spPr>
            <a:xfrm flipV="1">
              <a:off x="5933334" y="6589776"/>
              <a:ext cx="0" cy="304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接连接符 181"/>
            <p:cNvCxnSpPr/>
            <p:nvPr/>
          </p:nvCxnSpPr>
          <p:spPr>
            <a:xfrm flipV="1">
              <a:off x="6059458" y="6679885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接连接符 182"/>
            <p:cNvCxnSpPr/>
            <p:nvPr/>
          </p:nvCxnSpPr>
          <p:spPr>
            <a:xfrm flipV="1">
              <a:off x="6185582" y="6531952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接连接符 183"/>
            <p:cNvCxnSpPr/>
            <p:nvPr/>
          </p:nvCxnSpPr>
          <p:spPr>
            <a:xfrm flipV="1">
              <a:off x="6279896" y="6773252"/>
              <a:ext cx="0" cy="114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直接连接符 184"/>
            <p:cNvCxnSpPr/>
            <p:nvPr/>
          </p:nvCxnSpPr>
          <p:spPr>
            <a:xfrm flipV="1">
              <a:off x="6417510" y="6737990"/>
              <a:ext cx="0" cy="127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接连接符 185"/>
            <p:cNvCxnSpPr/>
            <p:nvPr/>
          </p:nvCxnSpPr>
          <p:spPr>
            <a:xfrm flipV="1">
              <a:off x="6563954" y="6525602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直接连接符 186"/>
            <p:cNvCxnSpPr/>
            <p:nvPr/>
          </p:nvCxnSpPr>
          <p:spPr>
            <a:xfrm flipV="1">
              <a:off x="6700238" y="6601802"/>
              <a:ext cx="0" cy="279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直接连接符 187"/>
            <p:cNvCxnSpPr/>
            <p:nvPr/>
          </p:nvCxnSpPr>
          <p:spPr>
            <a:xfrm flipV="1">
              <a:off x="6826362" y="6754202"/>
              <a:ext cx="0" cy="127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直接连接符 188"/>
            <p:cNvCxnSpPr/>
            <p:nvPr/>
          </p:nvCxnSpPr>
          <p:spPr>
            <a:xfrm flipV="1">
              <a:off x="6942326" y="6752446"/>
              <a:ext cx="0" cy="114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直接连接符 189"/>
            <p:cNvCxnSpPr/>
            <p:nvPr/>
          </p:nvCxnSpPr>
          <p:spPr>
            <a:xfrm flipV="1">
              <a:off x="7075488" y="6636390"/>
              <a:ext cx="0" cy="228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直接连接符 190"/>
            <p:cNvCxnSpPr/>
            <p:nvPr/>
          </p:nvCxnSpPr>
          <p:spPr>
            <a:xfrm flipV="1">
              <a:off x="7192963" y="6595452"/>
              <a:ext cx="0" cy="279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直接连接符 191"/>
            <p:cNvCxnSpPr/>
            <p:nvPr/>
          </p:nvCxnSpPr>
          <p:spPr>
            <a:xfrm flipV="1">
              <a:off x="7357288" y="6716102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直接连接符 192"/>
            <p:cNvCxnSpPr/>
            <p:nvPr/>
          </p:nvCxnSpPr>
          <p:spPr>
            <a:xfrm flipV="1">
              <a:off x="7472222" y="6716102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直接连接符 193"/>
            <p:cNvCxnSpPr/>
            <p:nvPr/>
          </p:nvCxnSpPr>
          <p:spPr>
            <a:xfrm flipV="1">
              <a:off x="7572418" y="6615855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直接连接符 194"/>
            <p:cNvCxnSpPr/>
            <p:nvPr/>
          </p:nvCxnSpPr>
          <p:spPr>
            <a:xfrm flipV="1">
              <a:off x="7697914" y="6703402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直接连接符 195"/>
            <p:cNvCxnSpPr/>
            <p:nvPr/>
          </p:nvCxnSpPr>
          <p:spPr>
            <a:xfrm flipV="1">
              <a:off x="7846784" y="6686577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直接连接符 196"/>
            <p:cNvCxnSpPr/>
            <p:nvPr/>
          </p:nvCxnSpPr>
          <p:spPr>
            <a:xfrm flipV="1">
              <a:off x="7946238" y="6722452"/>
              <a:ext cx="0" cy="1651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直接连接符 197"/>
            <p:cNvCxnSpPr/>
            <p:nvPr/>
          </p:nvCxnSpPr>
          <p:spPr>
            <a:xfrm flipV="1">
              <a:off x="8077442" y="6531952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直接连接符 198"/>
            <p:cNvCxnSpPr/>
            <p:nvPr/>
          </p:nvCxnSpPr>
          <p:spPr>
            <a:xfrm flipV="1">
              <a:off x="8228966" y="6723805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直接连接符 199"/>
            <p:cNvCxnSpPr/>
            <p:nvPr/>
          </p:nvCxnSpPr>
          <p:spPr>
            <a:xfrm flipV="1">
              <a:off x="8329690" y="6685771"/>
              <a:ext cx="0" cy="304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直接连接符 200"/>
            <p:cNvCxnSpPr/>
            <p:nvPr/>
          </p:nvCxnSpPr>
          <p:spPr>
            <a:xfrm flipV="1">
              <a:off x="8496454" y="6795140"/>
              <a:ext cx="0" cy="139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直接连接符 201"/>
            <p:cNvCxnSpPr/>
            <p:nvPr/>
          </p:nvCxnSpPr>
          <p:spPr>
            <a:xfrm flipV="1">
              <a:off x="8581938" y="6736505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直接连接符 202"/>
            <p:cNvCxnSpPr/>
            <p:nvPr/>
          </p:nvCxnSpPr>
          <p:spPr>
            <a:xfrm flipV="1">
              <a:off x="8708062" y="6633552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直接连接符 203"/>
            <p:cNvCxnSpPr/>
            <p:nvPr/>
          </p:nvCxnSpPr>
          <p:spPr>
            <a:xfrm flipV="1">
              <a:off x="8842375" y="6483035"/>
              <a:ext cx="0" cy="393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直接连接符 204"/>
            <p:cNvCxnSpPr/>
            <p:nvPr/>
          </p:nvCxnSpPr>
          <p:spPr>
            <a:xfrm flipV="1">
              <a:off x="8960310" y="6436702"/>
              <a:ext cx="0" cy="508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直接连接符 205"/>
            <p:cNvCxnSpPr/>
            <p:nvPr/>
          </p:nvCxnSpPr>
          <p:spPr>
            <a:xfrm flipV="1">
              <a:off x="9106754" y="6800005"/>
              <a:ext cx="0" cy="889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直接连接符 206"/>
            <p:cNvCxnSpPr/>
            <p:nvPr/>
          </p:nvCxnSpPr>
          <p:spPr>
            <a:xfrm flipV="1">
              <a:off x="9212558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直接连接符 207"/>
            <p:cNvCxnSpPr/>
            <p:nvPr/>
          </p:nvCxnSpPr>
          <p:spPr>
            <a:xfrm flipV="1">
              <a:off x="9333602" y="6741502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直接连接符 208"/>
            <p:cNvCxnSpPr/>
            <p:nvPr/>
          </p:nvCxnSpPr>
          <p:spPr>
            <a:xfrm flipV="1">
              <a:off x="9474966" y="6781800"/>
              <a:ext cx="0" cy="76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直接连接符 209"/>
            <p:cNvCxnSpPr/>
            <p:nvPr/>
          </p:nvCxnSpPr>
          <p:spPr>
            <a:xfrm flipV="1">
              <a:off x="9590930" y="6512902"/>
              <a:ext cx="0" cy="355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直接连接符 210"/>
            <p:cNvCxnSpPr/>
            <p:nvPr/>
          </p:nvCxnSpPr>
          <p:spPr>
            <a:xfrm flipV="1">
              <a:off x="9717054" y="6652602"/>
              <a:ext cx="0" cy="1968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直接连接符 211"/>
            <p:cNvCxnSpPr/>
            <p:nvPr/>
          </p:nvCxnSpPr>
          <p:spPr>
            <a:xfrm flipV="1">
              <a:off x="9843178" y="6741502"/>
              <a:ext cx="0" cy="139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直接连接符 212"/>
            <p:cNvCxnSpPr/>
            <p:nvPr/>
          </p:nvCxnSpPr>
          <p:spPr>
            <a:xfrm flipV="1">
              <a:off x="9969302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直接连接符 213"/>
            <p:cNvCxnSpPr/>
            <p:nvPr/>
          </p:nvCxnSpPr>
          <p:spPr>
            <a:xfrm flipV="1">
              <a:off x="10095426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直接连接符 214"/>
            <p:cNvCxnSpPr/>
            <p:nvPr/>
          </p:nvCxnSpPr>
          <p:spPr>
            <a:xfrm>
              <a:off x="10216470" y="6728802"/>
              <a:ext cx="0" cy="13618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接连接符 215"/>
            <p:cNvCxnSpPr/>
            <p:nvPr/>
          </p:nvCxnSpPr>
          <p:spPr>
            <a:xfrm flipV="1">
              <a:off x="10347674" y="6686577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直接连接符 216"/>
            <p:cNvCxnSpPr/>
            <p:nvPr/>
          </p:nvCxnSpPr>
          <p:spPr>
            <a:xfrm flipV="1">
              <a:off x="10473798" y="6544994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直接连接符 217"/>
            <p:cNvCxnSpPr/>
            <p:nvPr/>
          </p:nvCxnSpPr>
          <p:spPr>
            <a:xfrm flipV="1">
              <a:off x="10599922" y="6399276"/>
              <a:ext cx="0" cy="4657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直接连接符 218"/>
            <p:cNvCxnSpPr/>
            <p:nvPr/>
          </p:nvCxnSpPr>
          <p:spPr>
            <a:xfrm flipV="1">
              <a:off x="10726046" y="6723805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直接连接符 219"/>
            <p:cNvCxnSpPr/>
            <p:nvPr/>
          </p:nvCxnSpPr>
          <p:spPr>
            <a:xfrm flipV="1">
              <a:off x="10852170" y="6805002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直接连接符 220"/>
            <p:cNvCxnSpPr/>
            <p:nvPr/>
          </p:nvCxnSpPr>
          <p:spPr>
            <a:xfrm flipV="1">
              <a:off x="10978294" y="6608152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直接连接符 221"/>
            <p:cNvCxnSpPr/>
            <p:nvPr/>
          </p:nvCxnSpPr>
          <p:spPr>
            <a:xfrm flipV="1">
              <a:off x="11104418" y="663706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直接连接符 222"/>
            <p:cNvCxnSpPr/>
            <p:nvPr/>
          </p:nvCxnSpPr>
          <p:spPr>
            <a:xfrm flipV="1">
              <a:off x="11230542" y="6556126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直接连接符 223"/>
            <p:cNvCxnSpPr/>
            <p:nvPr/>
          </p:nvCxnSpPr>
          <p:spPr>
            <a:xfrm flipV="1">
              <a:off x="1132015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直接连接符 230"/>
            <p:cNvCxnSpPr/>
            <p:nvPr/>
          </p:nvCxnSpPr>
          <p:spPr>
            <a:xfrm flipV="1">
              <a:off x="53222" y="6526276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直接连接符 231"/>
            <p:cNvCxnSpPr/>
            <p:nvPr/>
          </p:nvCxnSpPr>
          <p:spPr>
            <a:xfrm flipV="1">
              <a:off x="449252" y="6327919"/>
              <a:ext cx="0" cy="5434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直接连接符 232"/>
            <p:cNvCxnSpPr/>
            <p:nvPr/>
          </p:nvCxnSpPr>
          <p:spPr>
            <a:xfrm flipV="1">
              <a:off x="317242" y="6694126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直接连接符 233"/>
            <p:cNvCxnSpPr/>
            <p:nvPr/>
          </p:nvCxnSpPr>
          <p:spPr>
            <a:xfrm flipV="1">
              <a:off x="581262" y="66751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直接连接符 234"/>
            <p:cNvCxnSpPr/>
            <p:nvPr/>
          </p:nvCxnSpPr>
          <p:spPr>
            <a:xfrm flipV="1">
              <a:off x="185232" y="6612338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直接连接符 235"/>
            <p:cNvCxnSpPr/>
            <p:nvPr/>
          </p:nvCxnSpPr>
          <p:spPr>
            <a:xfrm flipV="1">
              <a:off x="713270" y="664006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直接连接符 236"/>
            <p:cNvCxnSpPr/>
            <p:nvPr/>
          </p:nvCxnSpPr>
          <p:spPr>
            <a:xfrm flipV="1">
              <a:off x="11426834" y="6608152"/>
              <a:ext cx="0" cy="2568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直接连接符 237"/>
            <p:cNvCxnSpPr/>
            <p:nvPr/>
          </p:nvCxnSpPr>
          <p:spPr>
            <a:xfrm flipV="1">
              <a:off x="11533514" y="6364224"/>
              <a:ext cx="0" cy="50076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直接连接符 238"/>
            <p:cNvCxnSpPr/>
            <p:nvPr/>
          </p:nvCxnSpPr>
          <p:spPr>
            <a:xfrm flipV="1">
              <a:off x="11640194" y="6608152"/>
              <a:ext cx="0" cy="2568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直接连接符 239"/>
            <p:cNvCxnSpPr/>
            <p:nvPr/>
          </p:nvCxnSpPr>
          <p:spPr>
            <a:xfrm flipV="1">
              <a:off x="11746874" y="6531952"/>
              <a:ext cx="0" cy="3330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直接连接符 240"/>
            <p:cNvCxnSpPr/>
            <p:nvPr/>
          </p:nvCxnSpPr>
          <p:spPr>
            <a:xfrm flipV="1">
              <a:off x="11853554" y="6544994"/>
              <a:ext cx="0" cy="31999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直接连接符 241"/>
            <p:cNvCxnSpPr/>
            <p:nvPr/>
          </p:nvCxnSpPr>
          <p:spPr>
            <a:xfrm flipV="1">
              <a:off x="11958329" y="6698471"/>
              <a:ext cx="0" cy="159529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直接连接符 242"/>
            <p:cNvCxnSpPr/>
            <p:nvPr/>
          </p:nvCxnSpPr>
          <p:spPr>
            <a:xfrm flipV="1">
              <a:off x="1206691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矩形 6"/>
          <p:cNvSpPr/>
          <p:nvPr/>
        </p:nvSpPr>
        <p:spPr>
          <a:xfrm>
            <a:off x="580390" y="1824355"/>
            <a:ext cx="11273155" cy="4707890"/>
          </a:xfrm>
          <a:prstGeom prst="rect">
            <a:avLst/>
          </a:prstGeom>
        </p:spPr>
        <p:txBody>
          <a:bodyPr wrap="square">
            <a:spAutoFit/>
          </a:bodyPr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 sz="2800" b="1" dirty="0" smtClean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lang="zh-CN" altLang="en-US" sz="2800" b="1" dirty="0" smtClean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二</a:t>
            </a:r>
            <a:r>
              <a:rPr lang="zh-CN" altLang="en-US" sz="28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、关于阶段性降低</a:t>
            </a:r>
            <a:r>
              <a:rPr lang="zh-CN" altLang="en-US" sz="28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工伤保险</a:t>
            </a:r>
            <a:r>
              <a:rPr lang="zh-CN" altLang="en-US" sz="28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费率</a:t>
            </a:r>
            <a:endParaRPr lang="zh-CN" altLang="en-US" sz="2800" b="1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   </a:t>
            </a: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按照《国务院办公厅关于印发降低社会保险费率综合方案的通知》（国办发〔2019〕13号）有关实施条件，</a:t>
            </a: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继续实施阶段性降低工伤保险费率政策</a:t>
            </a: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。</a:t>
            </a:r>
            <a:endParaRPr sz="2400" b="1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</a:t>
            </a:r>
            <a:r>
              <a:rPr sz="28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自2023年5月1日起至2023年12月31日</a:t>
            </a: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，仍按原统筹地区基金结余情况分别计算。即：截至2022年底，工伤保险基金累计结余</a:t>
            </a:r>
            <a:r>
              <a:rPr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可支付月数</a:t>
            </a: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在</a:t>
            </a:r>
            <a:r>
              <a:rPr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18至23个月</a:t>
            </a: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的统筹地区继续执行</a:t>
            </a:r>
            <a:r>
              <a:rPr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费率下调20%</a:t>
            </a: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的政策，累计结余可支付月数在</a:t>
            </a:r>
            <a:r>
              <a:rPr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24个月以上</a:t>
            </a: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的统筹地区继续执行</a:t>
            </a:r>
            <a:r>
              <a:rPr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费率下调50%</a:t>
            </a: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的政策。期间，累计结余可支付月数低于18个月后，停止下调费率。</a:t>
            </a:r>
            <a:endParaRPr lang="zh-CN" altLang="en-US" sz="2400" b="1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36625" y="597535"/>
            <a:ext cx="927989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sz="3600" b="1">
                <a:solidFill>
                  <a:schemeClr val="bg1"/>
                </a:solidFill>
                <a:effectLst/>
                <a:latin typeface="黑体" panose="02010609060101010101" charset="-122"/>
                <a:ea typeface="黑体" panose="02010609060101010101" charset="-122"/>
                <a:sym typeface="+mn-ea"/>
              </a:rPr>
              <a:t>（二）阶段性降低失业保险、工伤保险费率</a:t>
            </a:r>
            <a:endParaRPr lang="zh-CN" altLang="en-US" sz="3600" b="1">
              <a:effectLst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14730" y="1410970"/>
            <a:ext cx="1673860" cy="5060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sz="2800" b="1" dirty="0">
                <a:solidFill>
                  <a:srgbClr val="0476D9"/>
                </a:solidFill>
                <a:latin typeface="+mj-ea"/>
                <a:ea typeface="+mj-ea"/>
              </a:rPr>
              <a:t>文件内容</a:t>
            </a:r>
            <a:endParaRPr lang="zh-CN" sz="2800" b="1" dirty="0">
              <a:solidFill>
                <a:srgbClr val="0476D9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476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1"/>
          <p:cNvGrpSpPr/>
          <p:nvPr/>
        </p:nvGrpSpPr>
        <p:grpSpPr>
          <a:xfrm>
            <a:off x="53222" y="6243320"/>
            <a:ext cx="12013692" cy="910258"/>
            <a:chOff x="53222" y="6243320"/>
            <a:chExt cx="12013692" cy="910258"/>
          </a:xfrm>
        </p:grpSpPr>
        <p:cxnSp>
          <p:nvCxnSpPr>
            <p:cNvPr id="138" name="直接连接符 137"/>
            <p:cNvCxnSpPr/>
            <p:nvPr/>
          </p:nvCxnSpPr>
          <p:spPr>
            <a:xfrm flipV="1">
              <a:off x="888374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接连接符 139"/>
            <p:cNvCxnSpPr/>
            <p:nvPr/>
          </p:nvCxnSpPr>
          <p:spPr>
            <a:xfrm flipV="1">
              <a:off x="1014498" y="6321552"/>
              <a:ext cx="0" cy="5434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接连接符 140"/>
            <p:cNvCxnSpPr/>
            <p:nvPr/>
          </p:nvCxnSpPr>
          <p:spPr>
            <a:xfrm flipV="1">
              <a:off x="1140622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接连接符 141"/>
            <p:cNvCxnSpPr>
              <a:endCxn id="788" idx="29"/>
            </p:cNvCxnSpPr>
            <p:nvPr/>
          </p:nvCxnSpPr>
          <p:spPr>
            <a:xfrm flipV="1">
              <a:off x="1266746" y="6465459"/>
              <a:ext cx="4967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接连接符 142"/>
            <p:cNvCxnSpPr/>
            <p:nvPr/>
          </p:nvCxnSpPr>
          <p:spPr>
            <a:xfrm flipV="1">
              <a:off x="1392870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接连接符 143"/>
            <p:cNvCxnSpPr/>
            <p:nvPr/>
          </p:nvCxnSpPr>
          <p:spPr>
            <a:xfrm flipV="1">
              <a:off x="1518994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接连接符 144"/>
            <p:cNvCxnSpPr/>
            <p:nvPr/>
          </p:nvCxnSpPr>
          <p:spPr>
            <a:xfrm flipV="1">
              <a:off x="1645118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接连接符 145"/>
            <p:cNvCxnSpPr/>
            <p:nvPr/>
          </p:nvCxnSpPr>
          <p:spPr>
            <a:xfrm flipV="1">
              <a:off x="1771242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接连接符 146"/>
            <p:cNvCxnSpPr/>
            <p:nvPr/>
          </p:nvCxnSpPr>
          <p:spPr>
            <a:xfrm flipV="1">
              <a:off x="1897366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接连接符 147"/>
            <p:cNvCxnSpPr/>
            <p:nvPr/>
          </p:nvCxnSpPr>
          <p:spPr>
            <a:xfrm flipV="1">
              <a:off x="2023490" y="6364224"/>
              <a:ext cx="0" cy="50076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接连接符 148"/>
            <p:cNvCxnSpPr/>
            <p:nvPr/>
          </p:nvCxnSpPr>
          <p:spPr>
            <a:xfrm flipV="1">
              <a:off x="2149614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接连接符 149"/>
            <p:cNvCxnSpPr/>
            <p:nvPr/>
          </p:nvCxnSpPr>
          <p:spPr>
            <a:xfrm flipV="1">
              <a:off x="2275738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接连接符 150"/>
            <p:cNvCxnSpPr/>
            <p:nvPr/>
          </p:nvCxnSpPr>
          <p:spPr>
            <a:xfrm flipV="1">
              <a:off x="240186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接连接符 151"/>
            <p:cNvCxnSpPr/>
            <p:nvPr/>
          </p:nvCxnSpPr>
          <p:spPr>
            <a:xfrm flipV="1">
              <a:off x="2527986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接连接符 153"/>
            <p:cNvCxnSpPr/>
            <p:nvPr/>
          </p:nvCxnSpPr>
          <p:spPr>
            <a:xfrm flipH="1" flipV="1">
              <a:off x="2654110" y="6754368"/>
              <a:ext cx="1" cy="110623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接连接符 155"/>
            <p:cNvCxnSpPr/>
            <p:nvPr/>
          </p:nvCxnSpPr>
          <p:spPr>
            <a:xfrm flipV="1">
              <a:off x="278023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接连接符 156"/>
            <p:cNvCxnSpPr/>
            <p:nvPr/>
          </p:nvCxnSpPr>
          <p:spPr>
            <a:xfrm flipV="1">
              <a:off x="2906358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接连接符 157"/>
            <p:cNvCxnSpPr/>
            <p:nvPr/>
          </p:nvCxnSpPr>
          <p:spPr>
            <a:xfrm flipV="1">
              <a:off x="303248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接连接符 158"/>
            <p:cNvCxnSpPr/>
            <p:nvPr/>
          </p:nvCxnSpPr>
          <p:spPr>
            <a:xfrm flipV="1">
              <a:off x="3158606" y="6243320"/>
              <a:ext cx="0" cy="62167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接连接符 159"/>
            <p:cNvCxnSpPr/>
            <p:nvPr/>
          </p:nvCxnSpPr>
          <p:spPr>
            <a:xfrm flipV="1">
              <a:off x="3284730" y="6465459"/>
              <a:ext cx="0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接连接符 160"/>
            <p:cNvCxnSpPr/>
            <p:nvPr/>
          </p:nvCxnSpPr>
          <p:spPr>
            <a:xfrm flipV="1">
              <a:off x="341085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接连接符 161"/>
            <p:cNvCxnSpPr>
              <a:endCxn id="790" idx="28"/>
            </p:cNvCxnSpPr>
            <p:nvPr/>
          </p:nvCxnSpPr>
          <p:spPr>
            <a:xfrm flipV="1">
              <a:off x="3536978" y="6465459"/>
              <a:ext cx="1894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接连接符 162"/>
            <p:cNvCxnSpPr/>
            <p:nvPr/>
          </p:nvCxnSpPr>
          <p:spPr>
            <a:xfrm flipV="1">
              <a:off x="366310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接连接符 163"/>
            <p:cNvCxnSpPr/>
            <p:nvPr/>
          </p:nvCxnSpPr>
          <p:spPr>
            <a:xfrm flipV="1">
              <a:off x="3789226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接连接符 164"/>
            <p:cNvCxnSpPr/>
            <p:nvPr/>
          </p:nvCxnSpPr>
          <p:spPr>
            <a:xfrm flipV="1">
              <a:off x="3915350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接连接符 165"/>
            <p:cNvCxnSpPr/>
            <p:nvPr/>
          </p:nvCxnSpPr>
          <p:spPr>
            <a:xfrm flipV="1">
              <a:off x="4041474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接连接符 166"/>
            <p:cNvCxnSpPr/>
            <p:nvPr/>
          </p:nvCxnSpPr>
          <p:spPr>
            <a:xfrm flipV="1">
              <a:off x="4167598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接连接符 167"/>
            <p:cNvCxnSpPr/>
            <p:nvPr/>
          </p:nvCxnSpPr>
          <p:spPr>
            <a:xfrm flipV="1">
              <a:off x="429372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接连接符 168"/>
            <p:cNvCxnSpPr/>
            <p:nvPr/>
          </p:nvCxnSpPr>
          <p:spPr>
            <a:xfrm flipV="1">
              <a:off x="4419846" y="6465459"/>
              <a:ext cx="0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接连接符 169"/>
            <p:cNvCxnSpPr/>
            <p:nvPr/>
          </p:nvCxnSpPr>
          <p:spPr>
            <a:xfrm flipV="1">
              <a:off x="4545970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接连接符 170"/>
            <p:cNvCxnSpPr/>
            <p:nvPr/>
          </p:nvCxnSpPr>
          <p:spPr>
            <a:xfrm flipV="1">
              <a:off x="467209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接连接符 171"/>
            <p:cNvCxnSpPr/>
            <p:nvPr/>
          </p:nvCxnSpPr>
          <p:spPr>
            <a:xfrm flipV="1">
              <a:off x="4798218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接连接符 172"/>
            <p:cNvCxnSpPr/>
            <p:nvPr/>
          </p:nvCxnSpPr>
          <p:spPr>
            <a:xfrm flipV="1">
              <a:off x="492434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接连接符 173"/>
            <p:cNvCxnSpPr/>
            <p:nvPr/>
          </p:nvCxnSpPr>
          <p:spPr>
            <a:xfrm flipV="1">
              <a:off x="5050466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接连接符 174"/>
            <p:cNvCxnSpPr/>
            <p:nvPr/>
          </p:nvCxnSpPr>
          <p:spPr>
            <a:xfrm flipV="1">
              <a:off x="5176590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接连接符 175"/>
            <p:cNvCxnSpPr/>
            <p:nvPr/>
          </p:nvCxnSpPr>
          <p:spPr>
            <a:xfrm flipV="1">
              <a:off x="530271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接连接符 176"/>
            <p:cNvCxnSpPr/>
            <p:nvPr/>
          </p:nvCxnSpPr>
          <p:spPr>
            <a:xfrm flipV="1">
              <a:off x="5428838" y="6723805"/>
              <a:ext cx="0" cy="1651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接连接符 177"/>
            <p:cNvCxnSpPr/>
            <p:nvPr/>
          </p:nvCxnSpPr>
          <p:spPr>
            <a:xfrm flipV="1">
              <a:off x="5554962" y="6652768"/>
              <a:ext cx="0" cy="203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直接连接符 178"/>
            <p:cNvCxnSpPr/>
            <p:nvPr/>
          </p:nvCxnSpPr>
          <p:spPr>
            <a:xfrm flipV="1">
              <a:off x="5681086" y="6633718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接连接符 179"/>
            <p:cNvCxnSpPr/>
            <p:nvPr/>
          </p:nvCxnSpPr>
          <p:spPr>
            <a:xfrm flipV="1">
              <a:off x="5807210" y="6640068"/>
              <a:ext cx="0" cy="228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接连接符 180"/>
            <p:cNvCxnSpPr/>
            <p:nvPr/>
          </p:nvCxnSpPr>
          <p:spPr>
            <a:xfrm flipV="1">
              <a:off x="5933334" y="6589776"/>
              <a:ext cx="0" cy="304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接连接符 181"/>
            <p:cNvCxnSpPr/>
            <p:nvPr/>
          </p:nvCxnSpPr>
          <p:spPr>
            <a:xfrm flipV="1">
              <a:off x="6059458" y="6679885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接连接符 182"/>
            <p:cNvCxnSpPr/>
            <p:nvPr/>
          </p:nvCxnSpPr>
          <p:spPr>
            <a:xfrm flipV="1">
              <a:off x="6185582" y="6531952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接连接符 183"/>
            <p:cNvCxnSpPr/>
            <p:nvPr/>
          </p:nvCxnSpPr>
          <p:spPr>
            <a:xfrm flipV="1">
              <a:off x="6279896" y="6773252"/>
              <a:ext cx="0" cy="114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直接连接符 184"/>
            <p:cNvCxnSpPr/>
            <p:nvPr/>
          </p:nvCxnSpPr>
          <p:spPr>
            <a:xfrm flipV="1">
              <a:off x="6417510" y="6737990"/>
              <a:ext cx="0" cy="127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接连接符 185"/>
            <p:cNvCxnSpPr/>
            <p:nvPr/>
          </p:nvCxnSpPr>
          <p:spPr>
            <a:xfrm flipV="1">
              <a:off x="6563954" y="6525602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直接连接符 186"/>
            <p:cNvCxnSpPr/>
            <p:nvPr/>
          </p:nvCxnSpPr>
          <p:spPr>
            <a:xfrm flipV="1">
              <a:off x="6700238" y="6601802"/>
              <a:ext cx="0" cy="279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直接连接符 187"/>
            <p:cNvCxnSpPr/>
            <p:nvPr/>
          </p:nvCxnSpPr>
          <p:spPr>
            <a:xfrm flipV="1">
              <a:off x="6826362" y="6754202"/>
              <a:ext cx="0" cy="127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直接连接符 188"/>
            <p:cNvCxnSpPr/>
            <p:nvPr/>
          </p:nvCxnSpPr>
          <p:spPr>
            <a:xfrm flipV="1">
              <a:off x="6942326" y="6752446"/>
              <a:ext cx="0" cy="114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直接连接符 189"/>
            <p:cNvCxnSpPr/>
            <p:nvPr/>
          </p:nvCxnSpPr>
          <p:spPr>
            <a:xfrm flipV="1">
              <a:off x="7075488" y="6636390"/>
              <a:ext cx="0" cy="228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直接连接符 190"/>
            <p:cNvCxnSpPr/>
            <p:nvPr/>
          </p:nvCxnSpPr>
          <p:spPr>
            <a:xfrm flipV="1">
              <a:off x="7192963" y="6595452"/>
              <a:ext cx="0" cy="279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直接连接符 191"/>
            <p:cNvCxnSpPr/>
            <p:nvPr/>
          </p:nvCxnSpPr>
          <p:spPr>
            <a:xfrm flipV="1">
              <a:off x="7357288" y="6716102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直接连接符 192"/>
            <p:cNvCxnSpPr/>
            <p:nvPr/>
          </p:nvCxnSpPr>
          <p:spPr>
            <a:xfrm flipV="1">
              <a:off x="7472222" y="6716102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直接连接符 193"/>
            <p:cNvCxnSpPr/>
            <p:nvPr/>
          </p:nvCxnSpPr>
          <p:spPr>
            <a:xfrm flipV="1">
              <a:off x="7572418" y="6615855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直接连接符 194"/>
            <p:cNvCxnSpPr/>
            <p:nvPr/>
          </p:nvCxnSpPr>
          <p:spPr>
            <a:xfrm flipV="1">
              <a:off x="7697914" y="6703402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直接连接符 195"/>
            <p:cNvCxnSpPr/>
            <p:nvPr/>
          </p:nvCxnSpPr>
          <p:spPr>
            <a:xfrm flipV="1">
              <a:off x="7846784" y="6686577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直接连接符 196"/>
            <p:cNvCxnSpPr/>
            <p:nvPr/>
          </p:nvCxnSpPr>
          <p:spPr>
            <a:xfrm flipV="1">
              <a:off x="7946238" y="6722452"/>
              <a:ext cx="0" cy="1651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直接连接符 197"/>
            <p:cNvCxnSpPr/>
            <p:nvPr/>
          </p:nvCxnSpPr>
          <p:spPr>
            <a:xfrm flipV="1">
              <a:off x="8077442" y="6531952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直接连接符 198"/>
            <p:cNvCxnSpPr/>
            <p:nvPr/>
          </p:nvCxnSpPr>
          <p:spPr>
            <a:xfrm flipV="1">
              <a:off x="8228966" y="6723805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直接连接符 199"/>
            <p:cNvCxnSpPr/>
            <p:nvPr/>
          </p:nvCxnSpPr>
          <p:spPr>
            <a:xfrm flipV="1">
              <a:off x="8329690" y="6685771"/>
              <a:ext cx="0" cy="304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直接连接符 200"/>
            <p:cNvCxnSpPr/>
            <p:nvPr/>
          </p:nvCxnSpPr>
          <p:spPr>
            <a:xfrm flipV="1">
              <a:off x="8496454" y="6795140"/>
              <a:ext cx="0" cy="139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直接连接符 201"/>
            <p:cNvCxnSpPr/>
            <p:nvPr/>
          </p:nvCxnSpPr>
          <p:spPr>
            <a:xfrm flipV="1">
              <a:off x="8581938" y="6736505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直接连接符 202"/>
            <p:cNvCxnSpPr/>
            <p:nvPr/>
          </p:nvCxnSpPr>
          <p:spPr>
            <a:xfrm flipV="1">
              <a:off x="8708062" y="6633552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直接连接符 203"/>
            <p:cNvCxnSpPr/>
            <p:nvPr/>
          </p:nvCxnSpPr>
          <p:spPr>
            <a:xfrm flipV="1">
              <a:off x="8842375" y="6483035"/>
              <a:ext cx="0" cy="393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直接连接符 204"/>
            <p:cNvCxnSpPr/>
            <p:nvPr/>
          </p:nvCxnSpPr>
          <p:spPr>
            <a:xfrm flipV="1">
              <a:off x="8960310" y="6436702"/>
              <a:ext cx="0" cy="508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直接连接符 205"/>
            <p:cNvCxnSpPr/>
            <p:nvPr/>
          </p:nvCxnSpPr>
          <p:spPr>
            <a:xfrm flipV="1">
              <a:off x="9106754" y="6800005"/>
              <a:ext cx="0" cy="889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直接连接符 206"/>
            <p:cNvCxnSpPr/>
            <p:nvPr/>
          </p:nvCxnSpPr>
          <p:spPr>
            <a:xfrm flipV="1">
              <a:off x="9212558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直接连接符 207"/>
            <p:cNvCxnSpPr/>
            <p:nvPr/>
          </p:nvCxnSpPr>
          <p:spPr>
            <a:xfrm flipV="1">
              <a:off x="9333602" y="6741502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直接连接符 208"/>
            <p:cNvCxnSpPr/>
            <p:nvPr/>
          </p:nvCxnSpPr>
          <p:spPr>
            <a:xfrm flipV="1">
              <a:off x="9474966" y="6781800"/>
              <a:ext cx="0" cy="76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直接连接符 209"/>
            <p:cNvCxnSpPr/>
            <p:nvPr/>
          </p:nvCxnSpPr>
          <p:spPr>
            <a:xfrm flipV="1">
              <a:off x="9590930" y="6512902"/>
              <a:ext cx="0" cy="355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直接连接符 210"/>
            <p:cNvCxnSpPr/>
            <p:nvPr/>
          </p:nvCxnSpPr>
          <p:spPr>
            <a:xfrm flipV="1">
              <a:off x="9717054" y="6652602"/>
              <a:ext cx="0" cy="1968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直接连接符 211"/>
            <p:cNvCxnSpPr/>
            <p:nvPr/>
          </p:nvCxnSpPr>
          <p:spPr>
            <a:xfrm flipV="1">
              <a:off x="9843178" y="6741502"/>
              <a:ext cx="0" cy="139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直接连接符 212"/>
            <p:cNvCxnSpPr/>
            <p:nvPr/>
          </p:nvCxnSpPr>
          <p:spPr>
            <a:xfrm flipV="1">
              <a:off x="9969302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直接连接符 213"/>
            <p:cNvCxnSpPr/>
            <p:nvPr/>
          </p:nvCxnSpPr>
          <p:spPr>
            <a:xfrm flipV="1">
              <a:off x="10095426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直接连接符 214"/>
            <p:cNvCxnSpPr/>
            <p:nvPr/>
          </p:nvCxnSpPr>
          <p:spPr>
            <a:xfrm>
              <a:off x="10216470" y="6728802"/>
              <a:ext cx="0" cy="13618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接连接符 215"/>
            <p:cNvCxnSpPr/>
            <p:nvPr/>
          </p:nvCxnSpPr>
          <p:spPr>
            <a:xfrm flipV="1">
              <a:off x="10347674" y="6686577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直接连接符 216"/>
            <p:cNvCxnSpPr/>
            <p:nvPr/>
          </p:nvCxnSpPr>
          <p:spPr>
            <a:xfrm flipV="1">
              <a:off x="10473798" y="6544994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直接连接符 217"/>
            <p:cNvCxnSpPr/>
            <p:nvPr/>
          </p:nvCxnSpPr>
          <p:spPr>
            <a:xfrm flipV="1">
              <a:off x="10599922" y="6399276"/>
              <a:ext cx="0" cy="4657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直接连接符 218"/>
            <p:cNvCxnSpPr/>
            <p:nvPr/>
          </p:nvCxnSpPr>
          <p:spPr>
            <a:xfrm flipV="1">
              <a:off x="10726046" y="6723805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直接连接符 219"/>
            <p:cNvCxnSpPr/>
            <p:nvPr/>
          </p:nvCxnSpPr>
          <p:spPr>
            <a:xfrm flipV="1">
              <a:off x="10852170" y="6805002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直接连接符 220"/>
            <p:cNvCxnSpPr/>
            <p:nvPr/>
          </p:nvCxnSpPr>
          <p:spPr>
            <a:xfrm flipV="1">
              <a:off x="10978294" y="6608152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直接连接符 221"/>
            <p:cNvCxnSpPr/>
            <p:nvPr/>
          </p:nvCxnSpPr>
          <p:spPr>
            <a:xfrm flipV="1">
              <a:off x="11104418" y="663706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直接连接符 222"/>
            <p:cNvCxnSpPr/>
            <p:nvPr/>
          </p:nvCxnSpPr>
          <p:spPr>
            <a:xfrm flipV="1">
              <a:off x="11230542" y="6556126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直接连接符 223"/>
            <p:cNvCxnSpPr/>
            <p:nvPr/>
          </p:nvCxnSpPr>
          <p:spPr>
            <a:xfrm flipV="1">
              <a:off x="1132015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直接连接符 230"/>
            <p:cNvCxnSpPr/>
            <p:nvPr/>
          </p:nvCxnSpPr>
          <p:spPr>
            <a:xfrm flipV="1">
              <a:off x="53222" y="6526276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直接连接符 231"/>
            <p:cNvCxnSpPr/>
            <p:nvPr/>
          </p:nvCxnSpPr>
          <p:spPr>
            <a:xfrm flipV="1">
              <a:off x="449252" y="6327919"/>
              <a:ext cx="0" cy="5434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直接连接符 232"/>
            <p:cNvCxnSpPr/>
            <p:nvPr/>
          </p:nvCxnSpPr>
          <p:spPr>
            <a:xfrm flipV="1">
              <a:off x="317242" y="6694126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直接连接符 233"/>
            <p:cNvCxnSpPr/>
            <p:nvPr/>
          </p:nvCxnSpPr>
          <p:spPr>
            <a:xfrm flipV="1">
              <a:off x="581262" y="66751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直接连接符 234"/>
            <p:cNvCxnSpPr/>
            <p:nvPr/>
          </p:nvCxnSpPr>
          <p:spPr>
            <a:xfrm flipV="1">
              <a:off x="185232" y="6612338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直接连接符 235"/>
            <p:cNvCxnSpPr/>
            <p:nvPr/>
          </p:nvCxnSpPr>
          <p:spPr>
            <a:xfrm flipV="1">
              <a:off x="713270" y="664006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直接连接符 236"/>
            <p:cNvCxnSpPr/>
            <p:nvPr/>
          </p:nvCxnSpPr>
          <p:spPr>
            <a:xfrm flipV="1">
              <a:off x="11426834" y="6608152"/>
              <a:ext cx="0" cy="2568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直接连接符 237"/>
            <p:cNvCxnSpPr/>
            <p:nvPr/>
          </p:nvCxnSpPr>
          <p:spPr>
            <a:xfrm flipV="1">
              <a:off x="11533514" y="6364224"/>
              <a:ext cx="0" cy="50076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直接连接符 238"/>
            <p:cNvCxnSpPr/>
            <p:nvPr/>
          </p:nvCxnSpPr>
          <p:spPr>
            <a:xfrm flipV="1">
              <a:off x="11640194" y="6608152"/>
              <a:ext cx="0" cy="2568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直接连接符 239"/>
            <p:cNvCxnSpPr/>
            <p:nvPr/>
          </p:nvCxnSpPr>
          <p:spPr>
            <a:xfrm flipV="1">
              <a:off x="11746874" y="6531952"/>
              <a:ext cx="0" cy="3330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直接连接符 240"/>
            <p:cNvCxnSpPr/>
            <p:nvPr/>
          </p:nvCxnSpPr>
          <p:spPr>
            <a:xfrm flipV="1">
              <a:off x="11853554" y="6544994"/>
              <a:ext cx="0" cy="31999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直接连接符 241"/>
            <p:cNvCxnSpPr/>
            <p:nvPr/>
          </p:nvCxnSpPr>
          <p:spPr>
            <a:xfrm flipV="1">
              <a:off x="11958329" y="6698471"/>
              <a:ext cx="0" cy="159529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直接连接符 242"/>
            <p:cNvCxnSpPr/>
            <p:nvPr/>
          </p:nvCxnSpPr>
          <p:spPr>
            <a:xfrm flipV="1">
              <a:off x="1206691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矩形 6"/>
          <p:cNvSpPr/>
          <p:nvPr/>
        </p:nvSpPr>
        <p:spPr>
          <a:xfrm>
            <a:off x="894080" y="1720215"/>
            <a:ext cx="10426700" cy="4707890"/>
          </a:xfrm>
          <a:prstGeom prst="rect">
            <a:avLst/>
          </a:prstGeom>
        </p:spPr>
        <p:txBody>
          <a:bodyPr wrap="square">
            <a:spAutoFit/>
          </a:bodyPr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 </a:t>
            </a:r>
            <a:r>
              <a:rPr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自2024年1月1日起</a:t>
            </a: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，工伤保险基金实现统收统支之后，全省作为一个统筹地区，重新按照2023年度工伤保险基金累计结余情况计算，执行阶段性降低工伤保险费率政策至</a:t>
            </a:r>
            <a:r>
              <a:rPr sz="28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2024年底</a:t>
            </a: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。</a:t>
            </a:r>
            <a:endParaRPr sz="2400" b="1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</a:t>
            </a: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此次降低工伤保险费率是2022年阶段性降低社会保险费率工作的</a:t>
            </a:r>
            <a:r>
              <a:rPr sz="28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延续</a:t>
            </a: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，不是在去年降低基础上再进行下调。阶段性降低工伤保险费率工作和其他定向缓缴政策</a:t>
            </a:r>
            <a:r>
              <a:rPr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叠加执行</a:t>
            </a: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。即申请缓缴的相关行业单位，在缓缴期满后按照阶段性降低后的标准补缴。</a:t>
            </a:r>
            <a:endParaRPr sz="2400" b="1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algn="just" fontAlgn="auto">
              <a:lnSpc>
                <a:spcPct val="150000"/>
              </a:lnSpc>
            </a:pPr>
            <a:endParaRPr lang="zh-CN" altLang="en-US" sz="2400" b="1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14730" y="568960"/>
            <a:ext cx="927989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sz="3600" b="1">
                <a:solidFill>
                  <a:schemeClr val="bg1"/>
                </a:solidFill>
                <a:effectLst/>
                <a:latin typeface="黑体" panose="02010609060101010101" charset="-122"/>
                <a:ea typeface="黑体" panose="02010609060101010101" charset="-122"/>
                <a:sym typeface="+mn-ea"/>
              </a:rPr>
              <a:t>（二）阶段性降低失业保险、工伤保险费率</a:t>
            </a:r>
            <a:endParaRPr lang="zh-CN" altLang="en-US" sz="3600" b="1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476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1"/>
          <p:cNvGrpSpPr/>
          <p:nvPr/>
        </p:nvGrpSpPr>
        <p:grpSpPr>
          <a:xfrm>
            <a:off x="178317" y="6214745"/>
            <a:ext cx="12013692" cy="910258"/>
            <a:chOff x="53222" y="6243320"/>
            <a:chExt cx="12013692" cy="910258"/>
          </a:xfrm>
        </p:grpSpPr>
        <p:cxnSp>
          <p:nvCxnSpPr>
            <p:cNvPr id="138" name="直接连接符 137"/>
            <p:cNvCxnSpPr/>
            <p:nvPr/>
          </p:nvCxnSpPr>
          <p:spPr>
            <a:xfrm flipV="1">
              <a:off x="888374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接连接符 139"/>
            <p:cNvCxnSpPr/>
            <p:nvPr/>
          </p:nvCxnSpPr>
          <p:spPr>
            <a:xfrm flipV="1">
              <a:off x="1014498" y="6321552"/>
              <a:ext cx="0" cy="5434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接连接符 140"/>
            <p:cNvCxnSpPr/>
            <p:nvPr/>
          </p:nvCxnSpPr>
          <p:spPr>
            <a:xfrm flipV="1">
              <a:off x="1140622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接连接符 141"/>
            <p:cNvCxnSpPr>
              <a:endCxn id="788" idx="29"/>
            </p:cNvCxnSpPr>
            <p:nvPr/>
          </p:nvCxnSpPr>
          <p:spPr>
            <a:xfrm flipV="1">
              <a:off x="1266746" y="6465459"/>
              <a:ext cx="4967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接连接符 142"/>
            <p:cNvCxnSpPr/>
            <p:nvPr/>
          </p:nvCxnSpPr>
          <p:spPr>
            <a:xfrm flipV="1">
              <a:off x="1392870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接连接符 143"/>
            <p:cNvCxnSpPr/>
            <p:nvPr/>
          </p:nvCxnSpPr>
          <p:spPr>
            <a:xfrm flipV="1">
              <a:off x="1518994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接连接符 144"/>
            <p:cNvCxnSpPr/>
            <p:nvPr/>
          </p:nvCxnSpPr>
          <p:spPr>
            <a:xfrm flipV="1">
              <a:off x="1645118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接连接符 145"/>
            <p:cNvCxnSpPr/>
            <p:nvPr/>
          </p:nvCxnSpPr>
          <p:spPr>
            <a:xfrm flipV="1">
              <a:off x="1771242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接连接符 146"/>
            <p:cNvCxnSpPr/>
            <p:nvPr/>
          </p:nvCxnSpPr>
          <p:spPr>
            <a:xfrm flipV="1">
              <a:off x="1897366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接连接符 147"/>
            <p:cNvCxnSpPr/>
            <p:nvPr/>
          </p:nvCxnSpPr>
          <p:spPr>
            <a:xfrm flipV="1">
              <a:off x="2023490" y="6364224"/>
              <a:ext cx="0" cy="50076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接连接符 148"/>
            <p:cNvCxnSpPr/>
            <p:nvPr/>
          </p:nvCxnSpPr>
          <p:spPr>
            <a:xfrm flipV="1">
              <a:off x="2149614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接连接符 149"/>
            <p:cNvCxnSpPr/>
            <p:nvPr/>
          </p:nvCxnSpPr>
          <p:spPr>
            <a:xfrm flipV="1">
              <a:off x="2275738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接连接符 150"/>
            <p:cNvCxnSpPr/>
            <p:nvPr/>
          </p:nvCxnSpPr>
          <p:spPr>
            <a:xfrm flipV="1">
              <a:off x="240186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接连接符 151"/>
            <p:cNvCxnSpPr/>
            <p:nvPr/>
          </p:nvCxnSpPr>
          <p:spPr>
            <a:xfrm flipV="1">
              <a:off x="2527986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接连接符 153"/>
            <p:cNvCxnSpPr/>
            <p:nvPr/>
          </p:nvCxnSpPr>
          <p:spPr>
            <a:xfrm flipH="1" flipV="1">
              <a:off x="2654110" y="6754368"/>
              <a:ext cx="1" cy="110623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接连接符 155"/>
            <p:cNvCxnSpPr/>
            <p:nvPr/>
          </p:nvCxnSpPr>
          <p:spPr>
            <a:xfrm flipV="1">
              <a:off x="278023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接连接符 156"/>
            <p:cNvCxnSpPr/>
            <p:nvPr/>
          </p:nvCxnSpPr>
          <p:spPr>
            <a:xfrm flipV="1">
              <a:off x="2906358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接连接符 157"/>
            <p:cNvCxnSpPr/>
            <p:nvPr/>
          </p:nvCxnSpPr>
          <p:spPr>
            <a:xfrm flipV="1">
              <a:off x="303248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接连接符 158"/>
            <p:cNvCxnSpPr/>
            <p:nvPr/>
          </p:nvCxnSpPr>
          <p:spPr>
            <a:xfrm flipV="1">
              <a:off x="3158606" y="6243320"/>
              <a:ext cx="0" cy="62167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接连接符 159"/>
            <p:cNvCxnSpPr/>
            <p:nvPr/>
          </p:nvCxnSpPr>
          <p:spPr>
            <a:xfrm flipV="1">
              <a:off x="3284730" y="6465459"/>
              <a:ext cx="0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接连接符 160"/>
            <p:cNvCxnSpPr/>
            <p:nvPr/>
          </p:nvCxnSpPr>
          <p:spPr>
            <a:xfrm flipV="1">
              <a:off x="341085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接连接符 161"/>
            <p:cNvCxnSpPr>
              <a:endCxn id="790" idx="28"/>
            </p:cNvCxnSpPr>
            <p:nvPr/>
          </p:nvCxnSpPr>
          <p:spPr>
            <a:xfrm flipV="1">
              <a:off x="3536978" y="6465459"/>
              <a:ext cx="1894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接连接符 162"/>
            <p:cNvCxnSpPr/>
            <p:nvPr/>
          </p:nvCxnSpPr>
          <p:spPr>
            <a:xfrm flipV="1">
              <a:off x="366310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接连接符 163"/>
            <p:cNvCxnSpPr/>
            <p:nvPr/>
          </p:nvCxnSpPr>
          <p:spPr>
            <a:xfrm flipV="1">
              <a:off x="3789226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接连接符 164"/>
            <p:cNvCxnSpPr/>
            <p:nvPr/>
          </p:nvCxnSpPr>
          <p:spPr>
            <a:xfrm flipV="1">
              <a:off x="3915350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接连接符 165"/>
            <p:cNvCxnSpPr/>
            <p:nvPr/>
          </p:nvCxnSpPr>
          <p:spPr>
            <a:xfrm flipV="1">
              <a:off x="4041474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接连接符 166"/>
            <p:cNvCxnSpPr/>
            <p:nvPr/>
          </p:nvCxnSpPr>
          <p:spPr>
            <a:xfrm flipV="1">
              <a:off x="4167598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接连接符 167"/>
            <p:cNvCxnSpPr/>
            <p:nvPr/>
          </p:nvCxnSpPr>
          <p:spPr>
            <a:xfrm flipV="1">
              <a:off x="429372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接连接符 168"/>
            <p:cNvCxnSpPr/>
            <p:nvPr/>
          </p:nvCxnSpPr>
          <p:spPr>
            <a:xfrm flipV="1">
              <a:off x="4419846" y="6465459"/>
              <a:ext cx="0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接连接符 169"/>
            <p:cNvCxnSpPr/>
            <p:nvPr/>
          </p:nvCxnSpPr>
          <p:spPr>
            <a:xfrm flipV="1">
              <a:off x="4545970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接连接符 170"/>
            <p:cNvCxnSpPr/>
            <p:nvPr/>
          </p:nvCxnSpPr>
          <p:spPr>
            <a:xfrm flipV="1">
              <a:off x="467209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接连接符 171"/>
            <p:cNvCxnSpPr/>
            <p:nvPr/>
          </p:nvCxnSpPr>
          <p:spPr>
            <a:xfrm flipV="1">
              <a:off x="4798218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接连接符 172"/>
            <p:cNvCxnSpPr/>
            <p:nvPr/>
          </p:nvCxnSpPr>
          <p:spPr>
            <a:xfrm flipV="1">
              <a:off x="492434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接连接符 173"/>
            <p:cNvCxnSpPr/>
            <p:nvPr/>
          </p:nvCxnSpPr>
          <p:spPr>
            <a:xfrm flipV="1">
              <a:off x="5050466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接连接符 174"/>
            <p:cNvCxnSpPr/>
            <p:nvPr/>
          </p:nvCxnSpPr>
          <p:spPr>
            <a:xfrm flipV="1">
              <a:off x="5176590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接连接符 175"/>
            <p:cNvCxnSpPr/>
            <p:nvPr/>
          </p:nvCxnSpPr>
          <p:spPr>
            <a:xfrm flipV="1">
              <a:off x="530271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接连接符 176"/>
            <p:cNvCxnSpPr/>
            <p:nvPr/>
          </p:nvCxnSpPr>
          <p:spPr>
            <a:xfrm flipV="1">
              <a:off x="5428838" y="6723805"/>
              <a:ext cx="0" cy="1651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接连接符 177"/>
            <p:cNvCxnSpPr/>
            <p:nvPr/>
          </p:nvCxnSpPr>
          <p:spPr>
            <a:xfrm flipV="1">
              <a:off x="5554962" y="6652768"/>
              <a:ext cx="0" cy="203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直接连接符 178"/>
            <p:cNvCxnSpPr/>
            <p:nvPr/>
          </p:nvCxnSpPr>
          <p:spPr>
            <a:xfrm flipV="1">
              <a:off x="5681086" y="6633718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接连接符 179"/>
            <p:cNvCxnSpPr/>
            <p:nvPr/>
          </p:nvCxnSpPr>
          <p:spPr>
            <a:xfrm flipV="1">
              <a:off x="5807210" y="6640068"/>
              <a:ext cx="0" cy="228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接连接符 180"/>
            <p:cNvCxnSpPr/>
            <p:nvPr/>
          </p:nvCxnSpPr>
          <p:spPr>
            <a:xfrm flipV="1">
              <a:off x="5933334" y="6589776"/>
              <a:ext cx="0" cy="304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接连接符 181"/>
            <p:cNvCxnSpPr/>
            <p:nvPr/>
          </p:nvCxnSpPr>
          <p:spPr>
            <a:xfrm flipV="1">
              <a:off x="6059458" y="6679885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接连接符 182"/>
            <p:cNvCxnSpPr/>
            <p:nvPr/>
          </p:nvCxnSpPr>
          <p:spPr>
            <a:xfrm flipV="1">
              <a:off x="6185582" y="6531952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接连接符 183"/>
            <p:cNvCxnSpPr/>
            <p:nvPr/>
          </p:nvCxnSpPr>
          <p:spPr>
            <a:xfrm flipV="1">
              <a:off x="6279896" y="6773252"/>
              <a:ext cx="0" cy="114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直接连接符 184"/>
            <p:cNvCxnSpPr/>
            <p:nvPr/>
          </p:nvCxnSpPr>
          <p:spPr>
            <a:xfrm flipV="1">
              <a:off x="6417510" y="6737990"/>
              <a:ext cx="0" cy="127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接连接符 185"/>
            <p:cNvCxnSpPr/>
            <p:nvPr/>
          </p:nvCxnSpPr>
          <p:spPr>
            <a:xfrm flipV="1">
              <a:off x="6563954" y="6525602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直接连接符 186"/>
            <p:cNvCxnSpPr/>
            <p:nvPr/>
          </p:nvCxnSpPr>
          <p:spPr>
            <a:xfrm flipV="1">
              <a:off x="6700238" y="6601802"/>
              <a:ext cx="0" cy="279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直接连接符 187"/>
            <p:cNvCxnSpPr/>
            <p:nvPr/>
          </p:nvCxnSpPr>
          <p:spPr>
            <a:xfrm flipV="1">
              <a:off x="6826362" y="6754202"/>
              <a:ext cx="0" cy="127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直接连接符 188"/>
            <p:cNvCxnSpPr/>
            <p:nvPr/>
          </p:nvCxnSpPr>
          <p:spPr>
            <a:xfrm flipV="1">
              <a:off x="6942326" y="6752446"/>
              <a:ext cx="0" cy="114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直接连接符 189"/>
            <p:cNvCxnSpPr/>
            <p:nvPr/>
          </p:nvCxnSpPr>
          <p:spPr>
            <a:xfrm flipV="1">
              <a:off x="7075488" y="6636390"/>
              <a:ext cx="0" cy="228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直接连接符 190"/>
            <p:cNvCxnSpPr/>
            <p:nvPr/>
          </p:nvCxnSpPr>
          <p:spPr>
            <a:xfrm flipV="1">
              <a:off x="7192963" y="6595452"/>
              <a:ext cx="0" cy="279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直接连接符 191"/>
            <p:cNvCxnSpPr/>
            <p:nvPr/>
          </p:nvCxnSpPr>
          <p:spPr>
            <a:xfrm flipV="1">
              <a:off x="7357288" y="6716102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直接连接符 192"/>
            <p:cNvCxnSpPr/>
            <p:nvPr/>
          </p:nvCxnSpPr>
          <p:spPr>
            <a:xfrm flipV="1">
              <a:off x="7472222" y="6716102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直接连接符 193"/>
            <p:cNvCxnSpPr/>
            <p:nvPr/>
          </p:nvCxnSpPr>
          <p:spPr>
            <a:xfrm flipV="1">
              <a:off x="7572418" y="6615855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直接连接符 194"/>
            <p:cNvCxnSpPr/>
            <p:nvPr/>
          </p:nvCxnSpPr>
          <p:spPr>
            <a:xfrm flipV="1">
              <a:off x="7697914" y="6703402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直接连接符 195"/>
            <p:cNvCxnSpPr/>
            <p:nvPr/>
          </p:nvCxnSpPr>
          <p:spPr>
            <a:xfrm flipV="1">
              <a:off x="7846784" y="6686577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直接连接符 196"/>
            <p:cNvCxnSpPr/>
            <p:nvPr/>
          </p:nvCxnSpPr>
          <p:spPr>
            <a:xfrm flipV="1">
              <a:off x="7946238" y="6722452"/>
              <a:ext cx="0" cy="1651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直接连接符 197"/>
            <p:cNvCxnSpPr/>
            <p:nvPr/>
          </p:nvCxnSpPr>
          <p:spPr>
            <a:xfrm flipV="1">
              <a:off x="8077442" y="6531952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直接连接符 198"/>
            <p:cNvCxnSpPr/>
            <p:nvPr/>
          </p:nvCxnSpPr>
          <p:spPr>
            <a:xfrm flipV="1">
              <a:off x="8228966" y="6723805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直接连接符 199"/>
            <p:cNvCxnSpPr/>
            <p:nvPr/>
          </p:nvCxnSpPr>
          <p:spPr>
            <a:xfrm flipV="1">
              <a:off x="8329690" y="6685771"/>
              <a:ext cx="0" cy="304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直接连接符 200"/>
            <p:cNvCxnSpPr/>
            <p:nvPr/>
          </p:nvCxnSpPr>
          <p:spPr>
            <a:xfrm flipV="1">
              <a:off x="8496454" y="6795140"/>
              <a:ext cx="0" cy="139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直接连接符 201"/>
            <p:cNvCxnSpPr/>
            <p:nvPr/>
          </p:nvCxnSpPr>
          <p:spPr>
            <a:xfrm flipV="1">
              <a:off x="8581938" y="6736505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直接连接符 202"/>
            <p:cNvCxnSpPr/>
            <p:nvPr/>
          </p:nvCxnSpPr>
          <p:spPr>
            <a:xfrm flipV="1">
              <a:off x="8708062" y="6633552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直接连接符 203"/>
            <p:cNvCxnSpPr/>
            <p:nvPr/>
          </p:nvCxnSpPr>
          <p:spPr>
            <a:xfrm flipV="1">
              <a:off x="8842375" y="6483035"/>
              <a:ext cx="0" cy="393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直接连接符 204"/>
            <p:cNvCxnSpPr/>
            <p:nvPr/>
          </p:nvCxnSpPr>
          <p:spPr>
            <a:xfrm flipV="1">
              <a:off x="8960310" y="6436702"/>
              <a:ext cx="0" cy="508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直接连接符 205"/>
            <p:cNvCxnSpPr/>
            <p:nvPr/>
          </p:nvCxnSpPr>
          <p:spPr>
            <a:xfrm flipV="1">
              <a:off x="9106754" y="6800005"/>
              <a:ext cx="0" cy="889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直接连接符 206"/>
            <p:cNvCxnSpPr/>
            <p:nvPr/>
          </p:nvCxnSpPr>
          <p:spPr>
            <a:xfrm flipV="1">
              <a:off x="9212558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直接连接符 207"/>
            <p:cNvCxnSpPr/>
            <p:nvPr/>
          </p:nvCxnSpPr>
          <p:spPr>
            <a:xfrm flipV="1">
              <a:off x="9333602" y="6741502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直接连接符 208"/>
            <p:cNvCxnSpPr/>
            <p:nvPr/>
          </p:nvCxnSpPr>
          <p:spPr>
            <a:xfrm flipV="1">
              <a:off x="9474966" y="6781800"/>
              <a:ext cx="0" cy="76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直接连接符 209"/>
            <p:cNvCxnSpPr/>
            <p:nvPr/>
          </p:nvCxnSpPr>
          <p:spPr>
            <a:xfrm flipV="1">
              <a:off x="9590930" y="6512902"/>
              <a:ext cx="0" cy="355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直接连接符 210"/>
            <p:cNvCxnSpPr/>
            <p:nvPr/>
          </p:nvCxnSpPr>
          <p:spPr>
            <a:xfrm flipV="1">
              <a:off x="9717054" y="6652602"/>
              <a:ext cx="0" cy="1968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直接连接符 211"/>
            <p:cNvCxnSpPr/>
            <p:nvPr/>
          </p:nvCxnSpPr>
          <p:spPr>
            <a:xfrm flipV="1">
              <a:off x="9843178" y="6741502"/>
              <a:ext cx="0" cy="139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直接连接符 212"/>
            <p:cNvCxnSpPr/>
            <p:nvPr/>
          </p:nvCxnSpPr>
          <p:spPr>
            <a:xfrm flipV="1">
              <a:off x="9969302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直接连接符 213"/>
            <p:cNvCxnSpPr/>
            <p:nvPr/>
          </p:nvCxnSpPr>
          <p:spPr>
            <a:xfrm flipV="1">
              <a:off x="10095426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直接连接符 214"/>
            <p:cNvCxnSpPr/>
            <p:nvPr/>
          </p:nvCxnSpPr>
          <p:spPr>
            <a:xfrm>
              <a:off x="10216470" y="6728802"/>
              <a:ext cx="0" cy="13618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接连接符 215"/>
            <p:cNvCxnSpPr/>
            <p:nvPr/>
          </p:nvCxnSpPr>
          <p:spPr>
            <a:xfrm flipV="1">
              <a:off x="10347674" y="6686577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直接连接符 216"/>
            <p:cNvCxnSpPr/>
            <p:nvPr/>
          </p:nvCxnSpPr>
          <p:spPr>
            <a:xfrm flipV="1">
              <a:off x="10473798" y="6544994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直接连接符 217"/>
            <p:cNvCxnSpPr/>
            <p:nvPr/>
          </p:nvCxnSpPr>
          <p:spPr>
            <a:xfrm flipV="1">
              <a:off x="10599922" y="6399276"/>
              <a:ext cx="0" cy="4657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直接连接符 218"/>
            <p:cNvCxnSpPr/>
            <p:nvPr/>
          </p:nvCxnSpPr>
          <p:spPr>
            <a:xfrm flipV="1">
              <a:off x="10726046" y="6723805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直接连接符 219"/>
            <p:cNvCxnSpPr/>
            <p:nvPr/>
          </p:nvCxnSpPr>
          <p:spPr>
            <a:xfrm flipV="1">
              <a:off x="10852170" y="6805002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直接连接符 220"/>
            <p:cNvCxnSpPr/>
            <p:nvPr/>
          </p:nvCxnSpPr>
          <p:spPr>
            <a:xfrm flipV="1">
              <a:off x="10978294" y="6608152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直接连接符 221"/>
            <p:cNvCxnSpPr/>
            <p:nvPr/>
          </p:nvCxnSpPr>
          <p:spPr>
            <a:xfrm flipV="1">
              <a:off x="11104418" y="663706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直接连接符 222"/>
            <p:cNvCxnSpPr/>
            <p:nvPr/>
          </p:nvCxnSpPr>
          <p:spPr>
            <a:xfrm flipV="1">
              <a:off x="11230542" y="6556126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直接连接符 223"/>
            <p:cNvCxnSpPr/>
            <p:nvPr/>
          </p:nvCxnSpPr>
          <p:spPr>
            <a:xfrm flipV="1">
              <a:off x="1132015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直接连接符 230"/>
            <p:cNvCxnSpPr/>
            <p:nvPr/>
          </p:nvCxnSpPr>
          <p:spPr>
            <a:xfrm flipV="1">
              <a:off x="53222" y="6526276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直接连接符 231"/>
            <p:cNvCxnSpPr/>
            <p:nvPr/>
          </p:nvCxnSpPr>
          <p:spPr>
            <a:xfrm flipV="1">
              <a:off x="449252" y="6327919"/>
              <a:ext cx="0" cy="5434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直接连接符 232"/>
            <p:cNvCxnSpPr/>
            <p:nvPr/>
          </p:nvCxnSpPr>
          <p:spPr>
            <a:xfrm flipV="1">
              <a:off x="317242" y="6694126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直接连接符 233"/>
            <p:cNvCxnSpPr/>
            <p:nvPr/>
          </p:nvCxnSpPr>
          <p:spPr>
            <a:xfrm flipV="1">
              <a:off x="581262" y="66751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直接连接符 234"/>
            <p:cNvCxnSpPr/>
            <p:nvPr/>
          </p:nvCxnSpPr>
          <p:spPr>
            <a:xfrm flipV="1">
              <a:off x="185232" y="6612338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直接连接符 235"/>
            <p:cNvCxnSpPr/>
            <p:nvPr/>
          </p:nvCxnSpPr>
          <p:spPr>
            <a:xfrm flipV="1">
              <a:off x="713270" y="664006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直接连接符 236"/>
            <p:cNvCxnSpPr/>
            <p:nvPr/>
          </p:nvCxnSpPr>
          <p:spPr>
            <a:xfrm flipV="1">
              <a:off x="11426834" y="6608152"/>
              <a:ext cx="0" cy="2568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直接连接符 237"/>
            <p:cNvCxnSpPr/>
            <p:nvPr/>
          </p:nvCxnSpPr>
          <p:spPr>
            <a:xfrm flipV="1">
              <a:off x="11533514" y="6364224"/>
              <a:ext cx="0" cy="50076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直接连接符 238"/>
            <p:cNvCxnSpPr/>
            <p:nvPr/>
          </p:nvCxnSpPr>
          <p:spPr>
            <a:xfrm flipV="1">
              <a:off x="11640194" y="6608152"/>
              <a:ext cx="0" cy="2568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直接连接符 239"/>
            <p:cNvCxnSpPr/>
            <p:nvPr/>
          </p:nvCxnSpPr>
          <p:spPr>
            <a:xfrm flipV="1">
              <a:off x="11746874" y="6531952"/>
              <a:ext cx="0" cy="3330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直接连接符 240"/>
            <p:cNvCxnSpPr/>
            <p:nvPr/>
          </p:nvCxnSpPr>
          <p:spPr>
            <a:xfrm flipV="1">
              <a:off x="11853554" y="6544994"/>
              <a:ext cx="0" cy="31999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直接连接符 241"/>
            <p:cNvCxnSpPr/>
            <p:nvPr/>
          </p:nvCxnSpPr>
          <p:spPr>
            <a:xfrm flipV="1">
              <a:off x="11958329" y="6698471"/>
              <a:ext cx="0" cy="159529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直接连接符 242"/>
            <p:cNvCxnSpPr/>
            <p:nvPr/>
          </p:nvCxnSpPr>
          <p:spPr>
            <a:xfrm flipV="1">
              <a:off x="1206691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图片 3" descr="EC_2023082116204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68745" y="998220"/>
            <a:ext cx="4997450" cy="57785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88340" y="381635"/>
            <a:ext cx="927989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sz="3600" b="1">
                <a:solidFill>
                  <a:schemeClr val="bg1"/>
                </a:solidFill>
                <a:effectLst/>
                <a:latin typeface="黑体" panose="02010609060101010101" charset="-122"/>
                <a:ea typeface="黑体" panose="02010609060101010101" charset="-122"/>
                <a:sym typeface="+mn-ea"/>
              </a:rPr>
              <a:t>（二）阶段性降低失业保险、工伤保险费率</a:t>
            </a:r>
            <a:endParaRPr lang="zh-CN" altLang="en-US" sz="3600" b="1">
              <a:effectLst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120775" y="1803400"/>
            <a:ext cx="468630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en-US" altLang="zh-CN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驻马店市</a:t>
            </a:r>
            <a:r>
              <a:rPr lang="en-US" altLang="zh-CN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2022</a:t>
            </a:r>
            <a:r>
              <a:rPr lang="zh-CN" alt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年底基金累计结余</a:t>
            </a:r>
            <a:r>
              <a:rPr lang="en-US" altLang="zh-CN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1.65</a:t>
            </a:r>
            <a:r>
              <a:rPr lang="zh-CN" alt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亿元，可支付月数</a:t>
            </a:r>
            <a:r>
              <a:rPr lang="en-US" altLang="zh-CN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21.8</a:t>
            </a:r>
            <a:r>
              <a:rPr lang="zh-CN" alt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，按照规定，</a:t>
            </a:r>
            <a:r>
              <a:rPr lang="en-US" altLang="zh-CN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2023</a:t>
            </a:r>
            <a:r>
              <a:rPr lang="zh-CN" alt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年费率</a:t>
            </a:r>
            <a:r>
              <a:rPr lang="zh-CN" altLang="en-US"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下调</a:t>
            </a:r>
            <a:r>
              <a:rPr lang="en-US" altLang="zh-CN"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20%</a:t>
            </a:r>
            <a:r>
              <a:rPr lang="zh-CN" alt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lang="zh-CN" altLang="en-US" sz="2400" b="1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476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1"/>
          <p:cNvGrpSpPr/>
          <p:nvPr/>
        </p:nvGrpSpPr>
        <p:grpSpPr>
          <a:xfrm>
            <a:off x="53222" y="6243320"/>
            <a:ext cx="12013692" cy="910258"/>
            <a:chOff x="53222" y="6243320"/>
            <a:chExt cx="12013692" cy="910258"/>
          </a:xfrm>
        </p:grpSpPr>
        <p:cxnSp>
          <p:nvCxnSpPr>
            <p:cNvPr id="138" name="直接连接符 137"/>
            <p:cNvCxnSpPr/>
            <p:nvPr/>
          </p:nvCxnSpPr>
          <p:spPr>
            <a:xfrm flipV="1">
              <a:off x="888374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接连接符 139"/>
            <p:cNvCxnSpPr/>
            <p:nvPr/>
          </p:nvCxnSpPr>
          <p:spPr>
            <a:xfrm flipV="1">
              <a:off x="1014498" y="6321552"/>
              <a:ext cx="0" cy="5434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接连接符 140"/>
            <p:cNvCxnSpPr/>
            <p:nvPr/>
          </p:nvCxnSpPr>
          <p:spPr>
            <a:xfrm flipV="1">
              <a:off x="1140622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接连接符 141"/>
            <p:cNvCxnSpPr>
              <a:endCxn id="788" idx="29"/>
            </p:cNvCxnSpPr>
            <p:nvPr/>
          </p:nvCxnSpPr>
          <p:spPr>
            <a:xfrm flipV="1">
              <a:off x="1266746" y="6465459"/>
              <a:ext cx="4967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接连接符 142"/>
            <p:cNvCxnSpPr/>
            <p:nvPr/>
          </p:nvCxnSpPr>
          <p:spPr>
            <a:xfrm flipV="1">
              <a:off x="1392870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接连接符 143"/>
            <p:cNvCxnSpPr/>
            <p:nvPr/>
          </p:nvCxnSpPr>
          <p:spPr>
            <a:xfrm flipV="1">
              <a:off x="1518994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接连接符 144"/>
            <p:cNvCxnSpPr/>
            <p:nvPr/>
          </p:nvCxnSpPr>
          <p:spPr>
            <a:xfrm flipV="1">
              <a:off x="1645118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接连接符 145"/>
            <p:cNvCxnSpPr/>
            <p:nvPr/>
          </p:nvCxnSpPr>
          <p:spPr>
            <a:xfrm flipV="1">
              <a:off x="1771242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接连接符 146"/>
            <p:cNvCxnSpPr/>
            <p:nvPr/>
          </p:nvCxnSpPr>
          <p:spPr>
            <a:xfrm flipV="1">
              <a:off x="1897366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接连接符 147"/>
            <p:cNvCxnSpPr/>
            <p:nvPr/>
          </p:nvCxnSpPr>
          <p:spPr>
            <a:xfrm flipV="1">
              <a:off x="2023490" y="6364224"/>
              <a:ext cx="0" cy="50076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接连接符 148"/>
            <p:cNvCxnSpPr/>
            <p:nvPr/>
          </p:nvCxnSpPr>
          <p:spPr>
            <a:xfrm flipV="1">
              <a:off x="2149614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接连接符 149"/>
            <p:cNvCxnSpPr/>
            <p:nvPr/>
          </p:nvCxnSpPr>
          <p:spPr>
            <a:xfrm flipV="1">
              <a:off x="2275738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接连接符 150"/>
            <p:cNvCxnSpPr/>
            <p:nvPr/>
          </p:nvCxnSpPr>
          <p:spPr>
            <a:xfrm flipV="1">
              <a:off x="240186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接连接符 151"/>
            <p:cNvCxnSpPr/>
            <p:nvPr/>
          </p:nvCxnSpPr>
          <p:spPr>
            <a:xfrm flipV="1">
              <a:off x="2527986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接连接符 153"/>
            <p:cNvCxnSpPr/>
            <p:nvPr/>
          </p:nvCxnSpPr>
          <p:spPr>
            <a:xfrm flipH="1" flipV="1">
              <a:off x="2654110" y="6754368"/>
              <a:ext cx="1" cy="110623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接连接符 155"/>
            <p:cNvCxnSpPr/>
            <p:nvPr/>
          </p:nvCxnSpPr>
          <p:spPr>
            <a:xfrm flipV="1">
              <a:off x="278023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接连接符 156"/>
            <p:cNvCxnSpPr/>
            <p:nvPr/>
          </p:nvCxnSpPr>
          <p:spPr>
            <a:xfrm flipV="1">
              <a:off x="2906358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接连接符 157"/>
            <p:cNvCxnSpPr/>
            <p:nvPr/>
          </p:nvCxnSpPr>
          <p:spPr>
            <a:xfrm flipV="1">
              <a:off x="303248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接连接符 158"/>
            <p:cNvCxnSpPr/>
            <p:nvPr/>
          </p:nvCxnSpPr>
          <p:spPr>
            <a:xfrm flipV="1">
              <a:off x="3158606" y="6243320"/>
              <a:ext cx="0" cy="62167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接连接符 159"/>
            <p:cNvCxnSpPr/>
            <p:nvPr/>
          </p:nvCxnSpPr>
          <p:spPr>
            <a:xfrm flipV="1">
              <a:off x="3284730" y="6465459"/>
              <a:ext cx="0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接连接符 160"/>
            <p:cNvCxnSpPr/>
            <p:nvPr/>
          </p:nvCxnSpPr>
          <p:spPr>
            <a:xfrm flipV="1">
              <a:off x="341085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接连接符 161"/>
            <p:cNvCxnSpPr>
              <a:endCxn id="790" idx="28"/>
            </p:cNvCxnSpPr>
            <p:nvPr/>
          </p:nvCxnSpPr>
          <p:spPr>
            <a:xfrm flipV="1">
              <a:off x="3536978" y="6465459"/>
              <a:ext cx="1894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接连接符 162"/>
            <p:cNvCxnSpPr/>
            <p:nvPr/>
          </p:nvCxnSpPr>
          <p:spPr>
            <a:xfrm flipV="1">
              <a:off x="366310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接连接符 163"/>
            <p:cNvCxnSpPr/>
            <p:nvPr/>
          </p:nvCxnSpPr>
          <p:spPr>
            <a:xfrm flipV="1">
              <a:off x="3789226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接连接符 164"/>
            <p:cNvCxnSpPr/>
            <p:nvPr/>
          </p:nvCxnSpPr>
          <p:spPr>
            <a:xfrm flipV="1">
              <a:off x="3915350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接连接符 165"/>
            <p:cNvCxnSpPr/>
            <p:nvPr/>
          </p:nvCxnSpPr>
          <p:spPr>
            <a:xfrm flipV="1">
              <a:off x="4041474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接连接符 166"/>
            <p:cNvCxnSpPr/>
            <p:nvPr/>
          </p:nvCxnSpPr>
          <p:spPr>
            <a:xfrm flipV="1">
              <a:off x="4167598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接连接符 167"/>
            <p:cNvCxnSpPr/>
            <p:nvPr/>
          </p:nvCxnSpPr>
          <p:spPr>
            <a:xfrm flipV="1">
              <a:off x="429372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接连接符 168"/>
            <p:cNvCxnSpPr/>
            <p:nvPr/>
          </p:nvCxnSpPr>
          <p:spPr>
            <a:xfrm flipV="1">
              <a:off x="4419846" y="6465459"/>
              <a:ext cx="0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接连接符 169"/>
            <p:cNvCxnSpPr/>
            <p:nvPr/>
          </p:nvCxnSpPr>
          <p:spPr>
            <a:xfrm flipV="1">
              <a:off x="4545970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接连接符 170"/>
            <p:cNvCxnSpPr/>
            <p:nvPr/>
          </p:nvCxnSpPr>
          <p:spPr>
            <a:xfrm flipV="1">
              <a:off x="467209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接连接符 171"/>
            <p:cNvCxnSpPr/>
            <p:nvPr/>
          </p:nvCxnSpPr>
          <p:spPr>
            <a:xfrm flipV="1">
              <a:off x="4798218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接连接符 172"/>
            <p:cNvCxnSpPr/>
            <p:nvPr/>
          </p:nvCxnSpPr>
          <p:spPr>
            <a:xfrm flipV="1">
              <a:off x="492434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接连接符 173"/>
            <p:cNvCxnSpPr/>
            <p:nvPr/>
          </p:nvCxnSpPr>
          <p:spPr>
            <a:xfrm flipV="1">
              <a:off x="5050466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接连接符 174"/>
            <p:cNvCxnSpPr/>
            <p:nvPr/>
          </p:nvCxnSpPr>
          <p:spPr>
            <a:xfrm flipV="1">
              <a:off x="5176590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接连接符 175"/>
            <p:cNvCxnSpPr/>
            <p:nvPr/>
          </p:nvCxnSpPr>
          <p:spPr>
            <a:xfrm flipV="1">
              <a:off x="530271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接连接符 176"/>
            <p:cNvCxnSpPr/>
            <p:nvPr/>
          </p:nvCxnSpPr>
          <p:spPr>
            <a:xfrm flipV="1">
              <a:off x="5428838" y="6723805"/>
              <a:ext cx="0" cy="1651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接连接符 177"/>
            <p:cNvCxnSpPr/>
            <p:nvPr/>
          </p:nvCxnSpPr>
          <p:spPr>
            <a:xfrm flipV="1">
              <a:off x="5554962" y="6652768"/>
              <a:ext cx="0" cy="203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直接连接符 178"/>
            <p:cNvCxnSpPr/>
            <p:nvPr/>
          </p:nvCxnSpPr>
          <p:spPr>
            <a:xfrm flipV="1">
              <a:off x="5681086" y="6633718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接连接符 179"/>
            <p:cNvCxnSpPr/>
            <p:nvPr/>
          </p:nvCxnSpPr>
          <p:spPr>
            <a:xfrm flipV="1">
              <a:off x="5807210" y="6640068"/>
              <a:ext cx="0" cy="228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接连接符 180"/>
            <p:cNvCxnSpPr/>
            <p:nvPr/>
          </p:nvCxnSpPr>
          <p:spPr>
            <a:xfrm flipV="1">
              <a:off x="5933334" y="6589776"/>
              <a:ext cx="0" cy="304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接连接符 181"/>
            <p:cNvCxnSpPr/>
            <p:nvPr/>
          </p:nvCxnSpPr>
          <p:spPr>
            <a:xfrm flipV="1">
              <a:off x="6059458" y="6679885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接连接符 182"/>
            <p:cNvCxnSpPr/>
            <p:nvPr/>
          </p:nvCxnSpPr>
          <p:spPr>
            <a:xfrm flipV="1">
              <a:off x="6185582" y="6531952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接连接符 183"/>
            <p:cNvCxnSpPr/>
            <p:nvPr/>
          </p:nvCxnSpPr>
          <p:spPr>
            <a:xfrm flipV="1">
              <a:off x="6279896" y="6773252"/>
              <a:ext cx="0" cy="114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直接连接符 184"/>
            <p:cNvCxnSpPr/>
            <p:nvPr/>
          </p:nvCxnSpPr>
          <p:spPr>
            <a:xfrm flipV="1">
              <a:off x="6417510" y="6737990"/>
              <a:ext cx="0" cy="127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接连接符 185"/>
            <p:cNvCxnSpPr/>
            <p:nvPr/>
          </p:nvCxnSpPr>
          <p:spPr>
            <a:xfrm flipV="1">
              <a:off x="6563954" y="6525602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直接连接符 186"/>
            <p:cNvCxnSpPr/>
            <p:nvPr/>
          </p:nvCxnSpPr>
          <p:spPr>
            <a:xfrm flipV="1">
              <a:off x="6700238" y="6601802"/>
              <a:ext cx="0" cy="279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直接连接符 187"/>
            <p:cNvCxnSpPr/>
            <p:nvPr/>
          </p:nvCxnSpPr>
          <p:spPr>
            <a:xfrm flipV="1">
              <a:off x="6826362" y="6754202"/>
              <a:ext cx="0" cy="127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直接连接符 188"/>
            <p:cNvCxnSpPr/>
            <p:nvPr/>
          </p:nvCxnSpPr>
          <p:spPr>
            <a:xfrm flipV="1">
              <a:off x="6942326" y="6752446"/>
              <a:ext cx="0" cy="114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直接连接符 189"/>
            <p:cNvCxnSpPr/>
            <p:nvPr/>
          </p:nvCxnSpPr>
          <p:spPr>
            <a:xfrm flipV="1">
              <a:off x="7075488" y="6636390"/>
              <a:ext cx="0" cy="228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直接连接符 190"/>
            <p:cNvCxnSpPr/>
            <p:nvPr/>
          </p:nvCxnSpPr>
          <p:spPr>
            <a:xfrm flipV="1">
              <a:off x="7192963" y="6595452"/>
              <a:ext cx="0" cy="279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直接连接符 191"/>
            <p:cNvCxnSpPr/>
            <p:nvPr/>
          </p:nvCxnSpPr>
          <p:spPr>
            <a:xfrm flipV="1">
              <a:off x="7357288" y="6716102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直接连接符 192"/>
            <p:cNvCxnSpPr/>
            <p:nvPr/>
          </p:nvCxnSpPr>
          <p:spPr>
            <a:xfrm flipV="1">
              <a:off x="7472222" y="6716102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直接连接符 193"/>
            <p:cNvCxnSpPr/>
            <p:nvPr/>
          </p:nvCxnSpPr>
          <p:spPr>
            <a:xfrm flipV="1">
              <a:off x="7572418" y="6615855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直接连接符 194"/>
            <p:cNvCxnSpPr/>
            <p:nvPr/>
          </p:nvCxnSpPr>
          <p:spPr>
            <a:xfrm flipV="1">
              <a:off x="7697914" y="6703402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直接连接符 195"/>
            <p:cNvCxnSpPr/>
            <p:nvPr/>
          </p:nvCxnSpPr>
          <p:spPr>
            <a:xfrm flipV="1">
              <a:off x="7846784" y="6686577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直接连接符 196"/>
            <p:cNvCxnSpPr/>
            <p:nvPr/>
          </p:nvCxnSpPr>
          <p:spPr>
            <a:xfrm flipV="1">
              <a:off x="7946238" y="6722452"/>
              <a:ext cx="0" cy="1651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直接连接符 197"/>
            <p:cNvCxnSpPr/>
            <p:nvPr/>
          </p:nvCxnSpPr>
          <p:spPr>
            <a:xfrm flipV="1">
              <a:off x="8077442" y="6531952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直接连接符 198"/>
            <p:cNvCxnSpPr/>
            <p:nvPr/>
          </p:nvCxnSpPr>
          <p:spPr>
            <a:xfrm flipV="1">
              <a:off x="8228966" y="6723805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直接连接符 199"/>
            <p:cNvCxnSpPr/>
            <p:nvPr/>
          </p:nvCxnSpPr>
          <p:spPr>
            <a:xfrm flipV="1">
              <a:off x="8329690" y="6685771"/>
              <a:ext cx="0" cy="304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直接连接符 200"/>
            <p:cNvCxnSpPr/>
            <p:nvPr/>
          </p:nvCxnSpPr>
          <p:spPr>
            <a:xfrm flipV="1">
              <a:off x="8496454" y="6795140"/>
              <a:ext cx="0" cy="139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直接连接符 201"/>
            <p:cNvCxnSpPr/>
            <p:nvPr/>
          </p:nvCxnSpPr>
          <p:spPr>
            <a:xfrm flipV="1">
              <a:off x="8581938" y="6736505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直接连接符 202"/>
            <p:cNvCxnSpPr/>
            <p:nvPr/>
          </p:nvCxnSpPr>
          <p:spPr>
            <a:xfrm flipV="1">
              <a:off x="8708062" y="6633552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直接连接符 203"/>
            <p:cNvCxnSpPr/>
            <p:nvPr/>
          </p:nvCxnSpPr>
          <p:spPr>
            <a:xfrm flipV="1">
              <a:off x="8842375" y="6483035"/>
              <a:ext cx="0" cy="393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直接连接符 204"/>
            <p:cNvCxnSpPr/>
            <p:nvPr/>
          </p:nvCxnSpPr>
          <p:spPr>
            <a:xfrm flipV="1">
              <a:off x="8960310" y="6436702"/>
              <a:ext cx="0" cy="508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直接连接符 205"/>
            <p:cNvCxnSpPr/>
            <p:nvPr/>
          </p:nvCxnSpPr>
          <p:spPr>
            <a:xfrm flipV="1">
              <a:off x="9106754" y="6800005"/>
              <a:ext cx="0" cy="889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直接连接符 206"/>
            <p:cNvCxnSpPr/>
            <p:nvPr/>
          </p:nvCxnSpPr>
          <p:spPr>
            <a:xfrm flipV="1">
              <a:off x="9212558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直接连接符 207"/>
            <p:cNvCxnSpPr/>
            <p:nvPr/>
          </p:nvCxnSpPr>
          <p:spPr>
            <a:xfrm flipV="1">
              <a:off x="9333602" y="6741502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直接连接符 208"/>
            <p:cNvCxnSpPr/>
            <p:nvPr/>
          </p:nvCxnSpPr>
          <p:spPr>
            <a:xfrm flipV="1">
              <a:off x="9474966" y="6781800"/>
              <a:ext cx="0" cy="76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直接连接符 209"/>
            <p:cNvCxnSpPr/>
            <p:nvPr/>
          </p:nvCxnSpPr>
          <p:spPr>
            <a:xfrm flipV="1">
              <a:off x="9590930" y="6512902"/>
              <a:ext cx="0" cy="355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直接连接符 210"/>
            <p:cNvCxnSpPr/>
            <p:nvPr/>
          </p:nvCxnSpPr>
          <p:spPr>
            <a:xfrm flipV="1">
              <a:off x="9717054" y="6652602"/>
              <a:ext cx="0" cy="1968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直接连接符 211"/>
            <p:cNvCxnSpPr/>
            <p:nvPr/>
          </p:nvCxnSpPr>
          <p:spPr>
            <a:xfrm flipV="1">
              <a:off x="9843178" y="6741502"/>
              <a:ext cx="0" cy="139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直接连接符 212"/>
            <p:cNvCxnSpPr/>
            <p:nvPr/>
          </p:nvCxnSpPr>
          <p:spPr>
            <a:xfrm flipV="1">
              <a:off x="9969302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直接连接符 213"/>
            <p:cNvCxnSpPr/>
            <p:nvPr/>
          </p:nvCxnSpPr>
          <p:spPr>
            <a:xfrm flipV="1">
              <a:off x="10095426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直接连接符 214"/>
            <p:cNvCxnSpPr/>
            <p:nvPr/>
          </p:nvCxnSpPr>
          <p:spPr>
            <a:xfrm>
              <a:off x="10216470" y="6728802"/>
              <a:ext cx="0" cy="13618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接连接符 215"/>
            <p:cNvCxnSpPr/>
            <p:nvPr/>
          </p:nvCxnSpPr>
          <p:spPr>
            <a:xfrm flipV="1">
              <a:off x="10347674" y="6686577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直接连接符 216"/>
            <p:cNvCxnSpPr/>
            <p:nvPr/>
          </p:nvCxnSpPr>
          <p:spPr>
            <a:xfrm flipV="1">
              <a:off x="10473798" y="6544994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直接连接符 217"/>
            <p:cNvCxnSpPr/>
            <p:nvPr/>
          </p:nvCxnSpPr>
          <p:spPr>
            <a:xfrm flipV="1">
              <a:off x="10599922" y="6399276"/>
              <a:ext cx="0" cy="4657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直接连接符 218"/>
            <p:cNvCxnSpPr/>
            <p:nvPr/>
          </p:nvCxnSpPr>
          <p:spPr>
            <a:xfrm flipV="1">
              <a:off x="10726046" y="6723805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直接连接符 219"/>
            <p:cNvCxnSpPr/>
            <p:nvPr/>
          </p:nvCxnSpPr>
          <p:spPr>
            <a:xfrm flipV="1">
              <a:off x="10852170" y="6805002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直接连接符 220"/>
            <p:cNvCxnSpPr/>
            <p:nvPr/>
          </p:nvCxnSpPr>
          <p:spPr>
            <a:xfrm flipV="1">
              <a:off x="10978294" y="6608152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直接连接符 221"/>
            <p:cNvCxnSpPr/>
            <p:nvPr/>
          </p:nvCxnSpPr>
          <p:spPr>
            <a:xfrm flipV="1">
              <a:off x="11104418" y="663706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直接连接符 222"/>
            <p:cNvCxnSpPr/>
            <p:nvPr/>
          </p:nvCxnSpPr>
          <p:spPr>
            <a:xfrm flipV="1">
              <a:off x="11230542" y="6556126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直接连接符 223"/>
            <p:cNvCxnSpPr/>
            <p:nvPr/>
          </p:nvCxnSpPr>
          <p:spPr>
            <a:xfrm flipV="1">
              <a:off x="1132015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直接连接符 230"/>
            <p:cNvCxnSpPr/>
            <p:nvPr/>
          </p:nvCxnSpPr>
          <p:spPr>
            <a:xfrm flipV="1">
              <a:off x="53222" y="6526276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直接连接符 231"/>
            <p:cNvCxnSpPr/>
            <p:nvPr/>
          </p:nvCxnSpPr>
          <p:spPr>
            <a:xfrm flipV="1">
              <a:off x="449252" y="6327919"/>
              <a:ext cx="0" cy="5434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直接连接符 232"/>
            <p:cNvCxnSpPr/>
            <p:nvPr/>
          </p:nvCxnSpPr>
          <p:spPr>
            <a:xfrm flipV="1">
              <a:off x="317242" y="6694126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直接连接符 233"/>
            <p:cNvCxnSpPr/>
            <p:nvPr/>
          </p:nvCxnSpPr>
          <p:spPr>
            <a:xfrm flipV="1">
              <a:off x="581262" y="66751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直接连接符 234"/>
            <p:cNvCxnSpPr/>
            <p:nvPr/>
          </p:nvCxnSpPr>
          <p:spPr>
            <a:xfrm flipV="1">
              <a:off x="185232" y="6612338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直接连接符 235"/>
            <p:cNvCxnSpPr/>
            <p:nvPr/>
          </p:nvCxnSpPr>
          <p:spPr>
            <a:xfrm flipV="1">
              <a:off x="713270" y="664006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直接连接符 236"/>
            <p:cNvCxnSpPr/>
            <p:nvPr/>
          </p:nvCxnSpPr>
          <p:spPr>
            <a:xfrm flipV="1">
              <a:off x="11426834" y="6608152"/>
              <a:ext cx="0" cy="2568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直接连接符 237"/>
            <p:cNvCxnSpPr/>
            <p:nvPr/>
          </p:nvCxnSpPr>
          <p:spPr>
            <a:xfrm flipV="1">
              <a:off x="11533514" y="6364224"/>
              <a:ext cx="0" cy="50076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直接连接符 238"/>
            <p:cNvCxnSpPr/>
            <p:nvPr/>
          </p:nvCxnSpPr>
          <p:spPr>
            <a:xfrm flipV="1">
              <a:off x="11640194" y="6608152"/>
              <a:ext cx="0" cy="2568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直接连接符 239"/>
            <p:cNvCxnSpPr/>
            <p:nvPr/>
          </p:nvCxnSpPr>
          <p:spPr>
            <a:xfrm flipV="1">
              <a:off x="11746874" y="6531952"/>
              <a:ext cx="0" cy="3330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直接连接符 240"/>
            <p:cNvCxnSpPr/>
            <p:nvPr/>
          </p:nvCxnSpPr>
          <p:spPr>
            <a:xfrm flipV="1">
              <a:off x="11853554" y="6544994"/>
              <a:ext cx="0" cy="31999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直接连接符 241"/>
            <p:cNvCxnSpPr/>
            <p:nvPr/>
          </p:nvCxnSpPr>
          <p:spPr>
            <a:xfrm flipV="1">
              <a:off x="11958329" y="6698471"/>
              <a:ext cx="0" cy="159529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直接连接符 242"/>
            <p:cNvCxnSpPr/>
            <p:nvPr/>
          </p:nvCxnSpPr>
          <p:spPr>
            <a:xfrm flipV="1">
              <a:off x="1206691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矩形 6"/>
          <p:cNvSpPr/>
          <p:nvPr/>
        </p:nvSpPr>
        <p:spPr>
          <a:xfrm>
            <a:off x="893445" y="1930400"/>
            <a:ext cx="10210165" cy="3784600"/>
          </a:xfrm>
          <a:prstGeom prst="rect">
            <a:avLst/>
          </a:prstGeom>
        </p:spPr>
        <p:txBody>
          <a:bodyPr wrap="square">
            <a:spAutoFit/>
          </a:bodyPr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 </a:t>
            </a:r>
            <a:r>
              <a:rPr lang="zh-CN" altLang="en-US"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工伤保险适用范围：</a:t>
            </a:r>
            <a:r>
              <a:rPr lang="zh-CN" alt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我国境内的企业、事业单位、社会团体、民办非企业单位、基金会、律师事务所、会计师事务所等组织和有雇工的个体工商户的职工或者雇工。</a:t>
            </a:r>
            <a:endParaRPr lang="zh-CN" altLang="en-US" sz="2400" b="1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 sz="24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 </a:t>
            </a:r>
            <a:endParaRPr lang="en-US" altLang="zh-CN" sz="2400" b="1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 sz="24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 </a:t>
            </a:r>
            <a:r>
              <a:rPr lang="zh-CN" altLang="en-US" sz="2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根据《人力资源社会保障部</a:t>
            </a:r>
            <a:r>
              <a:rPr lang="en-US" altLang="zh-CN" sz="2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altLang="en-US" sz="2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中共中央组织部</a:t>
            </a:r>
            <a:r>
              <a:rPr lang="en-US" altLang="zh-CN" sz="2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altLang="en-US" sz="2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财政部</a:t>
            </a:r>
            <a:r>
              <a:rPr lang="en-US" altLang="zh-CN" sz="2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altLang="en-US" sz="2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退役军人事务部</a:t>
            </a:r>
            <a:r>
              <a:rPr lang="en-US" altLang="zh-CN" sz="2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altLang="en-US" sz="2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国家税务总局关于印发〈公务员工伤保险管理办法〉的通知》</a:t>
            </a:r>
            <a:r>
              <a:rPr lang="zh-CN" altLang="en-US" sz="2000" b="1" dirty="0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（人社部发</a:t>
            </a:r>
            <a:r>
              <a:rPr sz="20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〔202</a:t>
            </a:r>
            <a:r>
              <a:rPr lang="en-US" sz="20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</a:t>
            </a:r>
            <a:r>
              <a:rPr sz="20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〕</a:t>
            </a:r>
            <a:r>
              <a:rPr lang="en-US" altLang="zh-CN" sz="2000" b="1" dirty="0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111</a:t>
            </a:r>
            <a:r>
              <a:rPr lang="zh-CN" altLang="en-US" sz="2000" b="1" dirty="0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号）要求，自</a:t>
            </a:r>
            <a:r>
              <a:rPr lang="en-US" altLang="zh-CN" sz="2000" b="1" dirty="0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2022</a:t>
            </a:r>
            <a:r>
              <a:rPr lang="zh-CN" altLang="en-US" sz="2000" b="1" dirty="0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年</a:t>
            </a:r>
            <a:r>
              <a:rPr lang="en-US" altLang="zh-CN" sz="2000" b="1" dirty="0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</a:t>
            </a:r>
            <a:r>
              <a:rPr lang="zh-CN" altLang="en-US" sz="2000" b="1" dirty="0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月</a:t>
            </a:r>
            <a:r>
              <a:rPr lang="en-US" altLang="zh-CN" sz="2000" b="1" dirty="0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</a:t>
            </a:r>
            <a:r>
              <a:rPr lang="zh-CN" altLang="en-US" sz="2000" b="1" dirty="0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日起，</a:t>
            </a:r>
            <a:r>
              <a:rPr lang="zh-CN" altLang="en-US" sz="2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将</a:t>
            </a:r>
            <a:r>
              <a:rPr lang="zh-CN" altLang="en-US" sz="2000" b="1" dirty="0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公务员和参公单位工作人员</a:t>
            </a:r>
            <a:r>
              <a:rPr lang="zh-CN" altLang="en-US" sz="2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纳入工伤保险统筹工作。</a:t>
            </a:r>
            <a:endParaRPr lang="zh-CN" altLang="en-US" sz="2000" b="1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14730" y="568960"/>
            <a:ext cx="927989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sz="3600" b="1">
                <a:solidFill>
                  <a:schemeClr val="bg1"/>
                </a:solidFill>
                <a:effectLst/>
                <a:latin typeface="黑体" panose="02010609060101010101" charset="-122"/>
                <a:ea typeface="黑体" panose="02010609060101010101" charset="-122"/>
                <a:sym typeface="+mn-ea"/>
              </a:rPr>
              <a:t>（二）阶段性降低失业保险、工伤保险费率</a:t>
            </a:r>
            <a:endParaRPr lang="zh-CN" altLang="en-US" sz="3600" b="1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476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1"/>
          <p:cNvGrpSpPr/>
          <p:nvPr/>
        </p:nvGrpSpPr>
        <p:grpSpPr>
          <a:xfrm>
            <a:off x="53222" y="6243320"/>
            <a:ext cx="12013692" cy="910258"/>
            <a:chOff x="53222" y="6243320"/>
            <a:chExt cx="12013692" cy="910258"/>
          </a:xfrm>
        </p:grpSpPr>
        <p:cxnSp>
          <p:nvCxnSpPr>
            <p:cNvPr id="138" name="直接连接符 137"/>
            <p:cNvCxnSpPr/>
            <p:nvPr/>
          </p:nvCxnSpPr>
          <p:spPr>
            <a:xfrm flipV="1">
              <a:off x="888374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接连接符 139"/>
            <p:cNvCxnSpPr/>
            <p:nvPr/>
          </p:nvCxnSpPr>
          <p:spPr>
            <a:xfrm flipV="1">
              <a:off x="1014498" y="6321552"/>
              <a:ext cx="0" cy="5434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接连接符 140"/>
            <p:cNvCxnSpPr/>
            <p:nvPr/>
          </p:nvCxnSpPr>
          <p:spPr>
            <a:xfrm flipV="1">
              <a:off x="1140622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接连接符 141"/>
            <p:cNvCxnSpPr>
              <a:endCxn id="788" idx="29"/>
            </p:cNvCxnSpPr>
            <p:nvPr/>
          </p:nvCxnSpPr>
          <p:spPr>
            <a:xfrm flipV="1">
              <a:off x="1266746" y="6465459"/>
              <a:ext cx="4967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接连接符 142"/>
            <p:cNvCxnSpPr/>
            <p:nvPr/>
          </p:nvCxnSpPr>
          <p:spPr>
            <a:xfrm flipV="1">
              <a:off x="1392870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接连接符 143"/>
            <p:cNvCxnSpPr/>
            <p:nvPr/>
          </p:nvCxnSpPr>
          <p:spPr>
            <a:xfrm flipV="1">
              <a:off x="1518994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接连接符 144"/>
            <p:cNvCxnSpPr/>
            <p:nvPr/>
          </p:nvCxnSpPr>
          <p:spPr>
            <a:xfrm flipV="1">
              <a:off x="1645118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接连接符 145"/>
            <p:cNvCxnSpPr/>
            <p:nvPr/>
          </p:nvCxnSpPr>
          <p:spPr>
            <a:xfrm flipV="1">
              <a:off x="1771242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接连接符 146"/>
            <p:cNvCxnSpPr/>
            <p:nvPr/>
          </p:nvCxnSpPr>
          <p:spPr>
            <a:xfrm flipV="1">
              <a:off x="1897366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接连接符 147"/>
            <p:cNvCxnSpPr/>
            <p:nvPr/>
          </p:nvCxnSpPr>
          <p:spPr>
            <a:xfrm flipV="1">
              <a:off x="2023490" y="6364224"/>
              <a:ext cx="0" cy="50076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接连接符 148"/>
            <p:cNvCxnSpPr/>
            <p:nvPr/>
          </p:nvCxnSpPr>
          <p:spPr>
            <a:xfrm flipV="1">
              <a:off x="2149614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接连接符 149"/>
            <p:cNvCxnSpPr/>
            <p:nvPr/>
          </p:nvCxnSpPr>
          <p:spPr>
            <a:xfrm flipV="1">
              <a:off x="2275738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接连接符 150"/>
            <p:cNvCxnSpPr/>
            <p:nvPr/>
          </p:nvCxnSpPr>
          <p:spPr>
            <a:xfrm flipV="1">
              <a:off x="240186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接连接符 151"/>
            <p:cNvCxnSpPr/>
            <p:nvPr/>
          </p:nvCxnSpPr>
          <p:spPr>
            <a:xfrm flipV="1">
              <a:off x="2527986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接连接符 153"/>
            <p:cNvCxnSpPr/>
            <p:nvPr/>
          </p:nvCxnSpPr>
          <p:spPr>
            <a:xfrm flipH="1" flipV="1">
              <a:off x="2654110" y="6754368"/>
              <a:ext cx="1" cy="110623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接连接符 155"/>
            <p:cNvCxnSpPr/>
            <p:nvPr/>
          </p:nvCxnSpPr>
          <p:spPr>
            <a:xfrm flipV="1">
              <a:off x="278023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接连接符 156"/>
            <p:cNvCxnSpPr/>
            <p:nvPr/>
          </p:nvCxnSpPr>
          <p:spPr>
            <a:xfrm flipV="1">
              <a:off x="2906358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接连接符 157"/>
            <p:cNvCxnSpPr/>
            <p:nvPr/>
          </p:nvCxnSpPr>
          <p:spPr>
            <a:xfrm flipV="1">
              <a:off x="303248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接连接符 158"/>
            <p:cNvCxnSpPr/>
            <p:nvPr/>
          </p:nvCxnSpPr>
          <p:spPr>
            <a:xfrm flipV="1">
              <a:off x="3158606" y="6243320"/>
              <a:ext cx="0" cy="62167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接连接符 159"/>
            <p:cNvCxnSpPr/>
            <p:nvPr/>
          </p:nvCxnSpPr>
          <p:spPr>
            <a:xfrm flipV="1">
              <a:off x="3284730" y="6465459"/>
              <a:ext cx="0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接连接符 160"/>
            <p:cNvCxnSpPr/>
            <p:nvPr/>
          </p:nvCxnSpPr>
          <p:spPr>
            <a:xfrm flipV="1">
              <a:off x="341085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接连接符 161"/>
            <p:cNvCxnSpPr>
              <a:endCxn id="790" idx="28"/>
            </p:cNvCxnSpPr>
            <p:nvPr/>
          </p:nvCxnSpPr>
          <p:spPr>
            <a:xfrm flipV="1">
              <a:off x="3536978" y="6465459"/>
              <a:ext cx="1894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接连接符 162"/>
            <p:cNvCxnSpPr/>
            <p:nvPr/>
          </p:nvCxnSpPr>
          <p:spPr>
            <a:xfrm flipV="1">
              <a:off x="366310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接连接符 163"/>
            <p:cNvCxnSpPr/>
            <p:nvPr/>
          </p:nvCxnSpPr>
          <p:spPr>
            <a:xfrm flipV="1">
              <a:off x="3789226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接连接符 164"/>
            <p:cNvCxnSpPr/>
            <p:nvPr/>
          </p:nvCxnSpPr>
          <p:spPr>
            <a:xfrm flipV="1">
              <a:off x="3915350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接连接符 165"/>
            <p:cNvCxnSpPr/>
            <p:nvPr/>
          </p:nvCxnSpPr>
          <p:spPr>
            <a:xfrm flipV="1">
              <a:off x="4041474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接连接符 166"/>
            <p:cNvCxnSpPr/>
            <p:nvPr/>
          </p:nvCxnSpPr>
          <p:spPr>
            <a:xfrm flipV="1">
              <a:off x="4167598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接连接符 167"/>
            <p:cNvCxnSpPr/>
            <p:nvPr/>
          </p:nvCxnSpPr>
          <p:spPr>
            <a:xfrm flipV="1">
              <a:off x="429372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接连接符 168"/>
            <p:cNvCxnSpPr/>
            <p:nvPr/>
          </p:nvCxnSpPr>
          <p:spPr>
            <a:xfrm flipV="1">
              <a:off x="4419846" y="6465459"/>
              <a:ext cx="0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接连接符 169"/>
            <p:cNvCxnSpPr/>
            <p:nvPr/>
          </p:nvCxnSpPr>
          <p:spPr>
            <a:xfrm flipV="1">
              <a:off x="4545970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接连接符 170"/>
            <p:cNvCxnSpPr/>
            <p:nvPr/>
          </p:nvCxnSpPr>
          <p:spPr>
            <a:xfrm flipV="1">
              <a:off x="467209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接连接符 171"/>
            <p:cNvCxnSpPr/>
            <p:nvPr/>
          </p:nvCxnSpPr>
          <p:spPr>
            <a:xfrm flipV="1">
              <a:off x="4798218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接连接符 172"/>
            <p:cNvCxnSpPr/>
            <p:nvPr/>
          </p:nvCxnSpPr>
          <p:spPr>
            <a:xfrm flipV="1">
              <a:off x="492434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接连接符 173"/>
            <p:cNvCxnSpPr/>
            <p:nvPr/>
          </p:nvCxnSpPr>
          <p:spPr>
            <a:xfrm flipV="1">
              <a:off x="5050466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接连接符 174"/>
            <p:cNvCxnSpPr/>
            <p:nvPr/>
          </p:nvCxnSpPr>
          <p:spPr>
            <a:xfrm flipV="1">
              <a:off x="5176590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接连接符 175"/>
            <p:cNvCxnSpPr/>
            <p:nvPr/>
          </p:nvCxnSpPr>
          <p:spPr>
            <a:xfrm flipV="1">
              <a:off x="530271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接连接符 176"/>
            <p:cNvCxnSpPr/>
            <p:nvPr/>
          </p:nvCxnSpPr>
          <p:spPr>
            <a:xfrm flipV="1">
              <a:off x="5428838" y="6723805"/>
              <a:ext cx="0" cy="1651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接连接符 177"/>
            <p:cNvCxnSpPr/>
            <p:nvPr/>
          </p:nvCxnSpPr>
          <p:spPr>
            <a:xfrm flipV="1">
              <a:off x="5554962" y="6652768"/>
              <a:ext cx="0" cy="203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直接连接符 178"/>
            <p:cNvCxnSpPr/>
            <p:nvPr/>
          </p:nvCxnSpPr>
          <p:spPr>
            <a:xfrm flipV="1">
              <a:off x="5681086" y="6633718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接连接符 179"/>
            <p:cNvCxnSpPr/>
            <p:nvPr/>
          </p:nvCxnSpPr>
          <p:spPr>
            <a:xfrm flipV="1">
              <a:off x="5807210" y="6640068"/>
              <a:ext cx="0" cy="228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接连接符 180"/>
            <p:cNvCxnSpPr/>
            <p:nvPr/>
          </p:nvCxnSpPr>
          <p:spPr>
            <a:xfrm flipV="1">
              <a:off x="5933334" y="6589776"/>
              <a:ext cx="0" cy="304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接连接符 181"/>
            <p:cNvCxnSpPr/>
            <p:nvPr/>
          </p:nvCxnSpPr>
          <p:spPr>
            <a:xfrm flipV="1">
              <a:off x="6059458" y="6679885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接连接符 182"/>
            <p:cNvCxnSpPr/>
            <p:nvPr/>
          </p:nvCxnSpPr>
          <p:spPr>
            <a:xfrm flipV="1">
              <a:off x="6185582" y="6531952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接连接符 183"/>
            <p:cNvCxnSpPr/>
            <p:nvPr/>
          </p:nvCxnSpPr>
          <p:spPr>
            <a:xfrm flipV="1">
              <a:off x="6279896" y="6773252"/>
              <a:ext cx="0" cy="114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直接连接符 184"/>
            <p:cNvCxnSpPr/>
            <p:nvPr/>
          </p:nvCxnSpPr>
          <p:spPr>
            <a:xfrm flipV="1">
              <a:off x="6417510" y="6737990"/>
              <a:ext cx="0" cy="127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接连接符 185"/>
            <p:cNvCxnSpPr/>
            <p:nvPr/>
          </p:nvCxnSpPr>
          <p:spPr>
            <a:xfrm flipV="1">
              <a:off x="6563954" y="6525602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直接连接符 186"/>
            <p:cNvCxnSpPr/>
            <p:nvPr/>
          </p:nvCxnSpPr>
          <p:spPr>
            <a:xfrm flipV="1">
              <a:off x="6700238" y="6601802"/>
              <a:ext cx="0" cy="279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直接连接符 187"/>
            <p:cNvCxnSpPr/>
            <p:nvPr/>
          </p:nvCxnSpPr>
          <p:spPr>
            <a:xfrm flipV="1">
              <a:off x="6826362" y="6754202"/>
              <a:ext cx="0" cy="127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直接连接符 188"/>
            <p:cNvCxnSpPr/>
            <p:nvPr/>
          </p:nvCxnSpPr>
          <p:spPr>
            <a:xfrm flipV="1">
              <a:off x="6942326" y="6752446"/>
              <a:ext cx="0" cy="114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直接连接符 189"/>
            <p:cNvCxnSpPr/>
            <p:nvPr/>
          </p:nvCxnSpPr>
          <p:spPr>
            <a:xfrm flipV="1">
              <a:off x="7075488" y="6636390"/>
              <a:ext cx="0" cy="228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直接连接符 190"/>
            <p:cNvCxnSpPr/>
            <p:nvPr/>
          </p:nvCxnSpPr>
          <p:spPr>
            <a:xfrm flipV="1">
              <a:off x="7192963" y="6595452"/>
              <a:ext cx="0" cy="279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直接连接符 191"/>
            <p:cNvCxnSpPr/>
            <p:nvPr/>
          </p:nvCxnSpPr>
          <p:spPr>
            <a:xfrm flipV="1">
              <a:off x="7357288" y="6716102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直接连接符 192"/>
            <p:cNvCxnSpPr/>
            <p:nvPr/>
          </p:nvCxnSpPr>
          <p:spPr>
            <a:xfrm flipV="1">
              <a:off x="7472222" y="6716102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直接连接符 193"/>
            <p:cNvCxnSpPr/>
            <p:nvPr/>
          </p:nvCxnSpPr>
          <p:spPr>
            <a:xfrm flipV="1">
              <a:off x="7572418" y="6615855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直接连接符 194"/>
            <p:cNvCxnSpPr/>
            <p:nvPr/>
          </p:nvCxnSpPr>
          <p:spPr>
            <a:xfrm flipV="1">
              <a:off x="7697914" y="6703402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直接连接符 195"/>
            <p:cNvCxnSpPr/>
            <p:nvPr/>
          </p:nvCxnSpPr>
          <p:spPr>
            <a:xfrm flipV="1">
              <a:off x="7846784" y="6686577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直接连接符 196"/>
            <p:cNvCxnSpPr/>
            <p:nvPr/>
          </p:nvCxnSpPr>
          <p:spPr>
            <a:xfrm flipV="1">
              <a:off x="7946238" y="6722452"/>
              <a:ext cx="0" cy="1651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直接连接符 197"/>
            <p:cNvCxnSpPr/>
            <p:nvPr/>
          </p:nvCxnSpPr>
          <p:spPr>
            <a:xfrm flipV="1">
              <a:off x="8077442" y="6531952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直接连接符 198"/>
            <p:cNvCxnSpPr/>
            <p:nvPr/>
          </p:nvCxnSpPr>
          <p:spPr>
            <a:xfrm flipV="1">
              <a:off x="8228966" y="6723805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直接连接符 199"/>
            <p:cNvCxnSpPr/>
            <p:nvPr/>
          </p:nvCxnSpPr>
          <p:spPr>
            <a:xfrm flipV="1">
              <a:off x="8329690" y="6685771"/>
              <a:ext cx="0" cy="304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直接连接符 200"/>
            <p:cNvCxnSpPr/>
            <p:nvPr/>
          </p:nvCxnSpPr>
          <p:spPr>
            <a:xfrm flipV="1">
              <a:off x="8496454" y="6795140"/>
              <a:ext cx="0" cy="139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直接连接符 201"/>
            <p:cNvCxnSpPr/>
            <p:nvPr/>
          </p:nvCxnSpPr>
          <p:spPr>
            <a:xfrm flipV="1">
              <a:off x="8581938" y="6736505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直接连接符 202"/>
            <p:cNvCxnSpPr/>
            <p:nvPr/>
          </p:nvCxnSpPr>
          <p:spPr>
            <a:xfrm flipV="1">
              <a:off x="8708062" y="6633552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直接连接符 203"/>
            <p:cNvCxnSpPr/>
            <p:nvPr/>
          </p:nvCxnSpPr>
          <p:spPr>
            <a:xfrm flipV="1">
              <a:off x="8842375" y="6483035"/>
              <a:ext cx="0" cy="393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直接连接符 204"/>
            <p:cNvCxnSpPr/>
            <p:nvPr/>
          </p:nvCxnSpPr>
          <p:spPr>
            <a:xfrm flipV="1">
              <a:off x="8960310" y="6436702"/>
              <a:ext cx="0" cy="508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直接连接符 205"/>
            <p:cNvCxnSpPr/>
            <p:nvPr/>
          </p:nvCxnSpPr>
          <p:spPr>
            <a:xfrm flipV="1">
              <a:off x="9106754" y="6800005"/>
              <a:ext cx="0" cy="889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直接连接符 206"/>
            <p:cNvCxnSpPr/>
            <p:nvPr/>
          </p:nvCxnSpPr>
          <p:spPr>
            <a:xfrm flipV="1">
              <a:off x="9212558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直接连接符 207"/>
            <p:cNvCxnSpPr/>
            <p:nvPr/>
          </p:nvCxnSpPr>
          <p:spPr>
            <a:xfrm flipV="1">
              <a:off x="9333602" y="6741502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直接连接符 208"/>
            <p:cNvCxnSpPr/>
            <p:nvPr/>
          </p:nvCxnSpPr>
          <p:spPr>
            <a:xfrm flipV="1">
              <a:off x="9474966" y="6781800"/>
              <a:ext cx="0" cy="76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直接连接符 209"/>
            <p:cNvCxnSpPr/>
            <p:nvPr/>
          </p:nvCxnSpPr>
          <p:spPr>
            <a:xfrm flipV="1">
              <a:off x="9590930" y="6512902"/>
              <a:ext cx="0" cy="355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直接连接符 210"/>
            <p:cNvCxnSpPr/>
            <p:nvPr/>
          </p:nvCxnSpPr>
          <p:spPr>
            <a:xfrm flipV="1">
              <a:off x="9717054" y="6652602"/>
              <a:ext cx="0" cy="1968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直接连接符 211"/>
            <p:cNvCxnSpPr/>
            <p:nvPr/>
          </p:nvCxnSpPr>
          <p:spPr>
            <a:xfrm flipV="1">
              <a:off x="9843178" y="6741502"/>
              <a:ext cx="0" cy="139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直接连接符 212"/>
            <p:cNvCxnSpPr/>
            <p:nvPr/>
          </p:nvCxnSpPr>
          <p:spPr>
            <a:xfrm flipV="1">
              <a:off x="9969302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直接连接符 213"/>
            <p:cNvCxnSpPr/>
            <p:nvPr/>
          </p:nvCxnSpPr>
          <p:spPr>
            <a:xfrm flipV="1">
              <a:off x="10095426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直接连接符 214"/>
            <p:cNvCxnSpPr/>
            <p:nvPr/>
          </p:nvCxnSpPr>
          <p:spPr>
            <a:xfrm>
              <a:off x="10216470" y="6728802"/>
              <a:ext cx="0" cy="13618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接连接符 215"/>
            <p:cNvCxnSpPr/>
            <p:nvPr/>
          </p:nvCxnSpPr>
          <p:spPr>
            <a:xfrm flipV="1">
              <a:off x="10347674" y="6686577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直接连接符 216"/>
            <p:cNvCxnSpPr/>
            <p:nvPr/>
          </p:nvCxnSpPr>
          <p:spPr>
            <a:xfrm flipV="1">
              <a:off x="10473798" y="6544994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直接连接符 217"/>
            <p:cNvCxnSpPr/>
            <p:nvPr/>
          </p:nvCxnSpPr>
          <p:spPr>
            <a:xfrm flipV="1">
              <a:off x="10599922" y="6399276"/>
              <a:ext cx="0" cy="4657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直接连接符 218"/>
            <p:cNvCxnSpPr/>
            <p:nvPr/>
          </p:nvCxnSpPr>
          <p:spPr>
            <a:xfrm flipV="1">
              <a:off x="10726046" y="6723805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直接连接符 219"/>
            <p:cNvCxnSpPr/>
            <p:nvPr/>
          </p:nvCxnSpPr>
          <p:spPr>
            <a:xfrm flipV="1">
              <a:off x="10852170" y="6805002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直接连接符 220"/>
            <p:cNvCxnSpPr/>
            <p:nvPr/>
          </p:nvCxnSpPr>
          <p:spPr>
            <a:xfrm flipV="1">
              <a:off x="10978294" y="6608152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直接连接符 221"/>
            <p:cNvCxnSpPr/>
            <p:nvPr/>
          </p:nvCxnSpPr>
          <p:spPr>
            <a:xfrm flipV="1">
              <a:off x="11104418" y="663706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直接连接符 222"/>
            <p:cNvCxnSpPr/>
            <p:nvPr/>
          </p:nvCxnSpPr>
          <p:spPr>
            <a:xfrm flipV="1">
              <a:off x="11230542" y="6556126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直接连接符 223"/>
            <p:cNvCxnSpPr/>
            <p:nvPr/>
          </p:nvCxnSpPr>
          <p:spPr>
            <a:xfrm flipV="1">
              <a:off x="1132015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直接连接符 230"/>
            <p:cNvCxnSpPr/>
            <p:nvPr/>
          </p:nvCxnSpPr>
          <p:spPr>
            <a:xfrm flipV="1">
              <a:off x="53222" y="6526276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直接连接符 231"/>
            <p:cNvCxnSpPr/>
            <p:nvPr/>
          </p:nvCxnSpPr>
          <p:spPr>
            <a:xfrm flipV="1">
              <a:off x="449252" y="6327919"/>
              <a:ext cx="0" cy="5434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直接连接符 232"/>
            <p:cNvCxnSpPr/>
            <p:nvPr/>
          </p:nvCxnSpPr>
          <p:spPr>
            <a:xfrm flipV="1">
              <a:off x="317242" y="6694126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直接连接符 233"/>
            <p:cNvCxnSpPr/>
            <p:nvPr/>
          </p:nvCxnSpPr>
          <p:spPr>
            <a:xfrm flipV="1">
              <a:off x="581262" y="66751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直接连接符 234"/>
            <p:cNvCxnSpPr/>
            <p:nvPr/>
          </p:nvCxnSpPr>
          <p:spPr>
            <a:xfrm flipV="1">
              <a:off x="185232" y="6612338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直接连接符 235"/>
            <p:cNvCxnSpPr/>
            <p:nvPr/>
          </p:nvCxnSpPr>
          <p:spPr>
            <a:xfrm flipV="1">
              <a:off x="713270" y="664006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直接连接符 236"/>
            <p:cNvCxnSpPr/>
            <p:nvPr/>
          </p:nvCxnSpPr>
          <p:spPr>
            <a:xfrm flipV="1">
              <a:off x="11426834" y="6608152"/>
              <a:ext cx="0" cy="2568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直接连接符 237"/>
            <p:cNvCxnSpPr/>
            <p:nvPr/>
          </p:nvCxnSpPr>
          <p:spPr>
            <a:xfrm flipV="1">
              <a:off x="11533514" y="6364224"/>
              <a:ext cx="0" cy="50076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直接连接符 238"/>
            <p:cNvCxnSpPr/>
            <p:nvPr/>
          </p:nvCxnSpPr>
          <p:spPr>
            <a:xfrm flipV="1">
              <a:off x="11640194" y="6608152"/>
              <a:ext cx="0" cy="2568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直接连接符 239"/>
            <p:cNvCxnSpPr/>
            <p:nvPr/>
          </p:nvCxnSpPr>
          <p:spPr>
            <a:xfrm flipV="1">
              <a:off x="11746874" y="6531952"/>
              <a:ext cx="0" cy="3330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直接连接符 240"/>
            <p:cNvCxnSpPr/>
            <p:nvPr/>
          </p:nvCxnSpPr>
          <p:spPr>
            <a:xfrm flipV="1">
              <a:off x="11853554" y="6544994"/>
              <a:ext cx="0" cy="31999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直接连接符 241"/>
            <p:cNvCxnSpPr/>
            <p:nvPr/>
          </p:nvCxnSpPr>
          <p:spPr>
            <a:xfrm flipV="1">
              <a:off x="11958329" y="6698471"/>
              <a:ext cx="0" cy="159529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直接连接符 242"/>
            <p:cNvCxnSpPr/>
            <p:nvPr/>
          </p:nvCxnSpPr>
          <p:spPr>
            <a:xfrm flipV="1">
              <a:off x="1206691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矩形 6"/>
          <p:cNvSpPr/>
          <p:nvPr/>
        </p:nvSpPr>
        <p:spPr>
          <a:xfrm>
            <a:off x="894080" y="1998345"/>
            <a:ext cx="10426700" cy="645160"/>
          </a:xfrm>
          <a:prstGeom prst="rect">
            <a:avLst/>
          </a:prstGeom>
        </p:spPr>
        <p:txBody>
          <a:bodyPr wrap="square">
            <a:spAutoFit/>
          </a:bodyPr>
          <a:p>
            <a:pPr algn="just">
              <a:lnSpc>
                <a:spcPct val="150000"/>
              </a:lnSpc>
            </a:pPr>
            <a:r>
              <a:rPr lang="zh-CN" altLang="en-US" sz="2400" dirty="0" smtClean="0">
                <a:solidFill>
                  <a:schemeClr val="bg1"/>
                </a:solidFill>
              </a:rPr>
              <a:t>      </a:t>
            </a:r>
            <a:endParaRPr lang="zh-CN" altLang="en-US" sz="2400" dirty="0">
              <a:solidFill>
                <a:schemeClr val="bg1"/>
              </a:solidFill>
              <a:latin typeface="仿宋" panose="02010609060101010101" charset="-122"/>
              <a:ea typeface="仿宋" panose="02010609060101010101" charset="-122"/>
            </a:endParaRPr>
          </a:p>
        </p:txBody>
      </p:sp>
      <p:graphicFrame>
        <p:nvGraphicFramePr>
          <p:cNvPr id="3" name="表格 2"/>
          <p:cNvGraphicFramePr/>
          <p:nvPr/>
        </p:nvGraphicFramePr>
        <p:xfrm>
          <a:off x="291465" y="82550"/>
          <a:ext cx="11775440" cy="6597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010"/>
                <a:gridCol w="2392680"/>
                <a:gridCol w="2928620"/>
                <a:gridCol w="4070350"/>
                <a:gridCol w="1160780"/>
              </a:tblGrid>
              <a:tr h="424180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400" b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我国历年工伤保险降费率情况</a:t>
                      </a:r>
                      <a:endParaRPr lang="zh-CN" altLang="en-US" sz="2400" b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时间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文号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文件名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主要内容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期限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99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2015.07</a:t>
                      </a:r>
                      <a:endParaRPr lang="en-US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人社部发〔2015〕71号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关于调整工伤保险费率政策的通知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根据不同行业的工伤风险程度，由低到高，一次将行业工伤风险类别划分为一类至八类。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2016.04</a:t>
                      </a:r>
                      <a:endParaRPr lang="en-US" altLang="en-US" sz="1600" b="1">
                        <a:solidFill>
                          <a:srgbClr val="FFFF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FFFF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人社部发〔2016〕36号</a:t>
                      </a:r>
                      <a:endParaRPr lang="zh-CN" altLang="en-US" sz="1600" b="1">
                        <a:solidFill>
                          <a:srgbClr val="FFFF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关于阶段性降低社会保险费率工作的通知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降低工伤保险平均费率0.25个百分点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99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2018.04</a:t>
                      </a:r>
                      <a:endParaRPr lang="en-US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人社部发〔2018〕25号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关于继续阶段性降低社会保险费率工作的通知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在保持八类费率总体稳定的基础上，阶段性降低工伤保险费率政策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至2019年4月30日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99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2019.04</a:t>
                      </a:r>
                      <a:endParaRPr lang="en-US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国办发〔2019〕13号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降低社会保险费率综合方案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阶段性降低工伤保险费率政策继续延长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至2020年4月30日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99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2019.12</a:t>
                      </a:r>
                      <a:endParaRPr lang="en-US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国发〔2019〕28号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关于进一步做好稳就业工作的意见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阶段性降低工伤保险费率政策继续延长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至2021年4月30日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99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2021.01</a:t>
                      </a:r>
                      <a:endParaRPr lang="en-US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人社厅〔2021〕2号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关于2021年社会保险缴费有关问题的通知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阶段性降低工伤保险费率政策继续延长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至2022年4月30日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99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2022.04</a:t>
                      </a:r>
                      <a:endParaRPr lang="en-US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人社厅发〔2022〕13号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关于阶段性降低工伤保险费率工作的通知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阶段性降低工伤保险费率政策继续延长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至2023年4月30日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4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2023.03</a:t>
                      </a:r>
                      <a:endParaRPr lang="en-US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人社部发〔2023〕19号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关于阶段性降低失业保险、工伤保险费率有关问题的通知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阶段性降低工伤保险费率政策继续延长</a:t>
                      </a:r>
                      <a:endParaRPr lang="zh-CN" altLang="en-US" sz="1600" b="0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FFFF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至2024年底</a:t>
                      </a:r>
                      <a:endParaRPr lang="zh-CN" altLang="en-US" sz="1600" b="1">
                        <a:solidFill>
                          <a:srgbClr val="FFFF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476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0" name="组合 319"/>
          <p:cNvGrpSpPr/>
          <p:nvPr/>
        </p:nvGrpSpPr>
        <p:grpSpPr>
          <a:xfrm>
            <a:off x="453718" y="298508"/>
            <a:ext cx="290218" cy="290217"/>
            <a:chOff x="3896273" y="1313639"/>
            <a:chExt cx="395288" cy="395287"/>
          </a:xfrm>
          <a:solidFill>
            <a:schemeClr val="bg1">
              <a:alpha val="3000"/>
            </a:schemeClr>
          </a:solidFill>
        </p:grpSpPr>
        <p:sp>
          <p:nvSpPr>
            <p:cNvPr id="153" name="Freeform 42"/>
            <p:cNvSpPr/>
            <p:nvPr/>
          </p:nvSpPr>
          <p:spPr bwMode="auto">
            <a:xfrm>
              <a:off x="4120111" y="1313639"/>
              <a:ext cx="171450" cy="171450"/>
            </a:xfrm>
            <a:custGeom>
              <a:avLst/>
              <a:gdLst>
                <a:gd name="T0" fmla="*/ 0 w 80"/>
                <a:gd name="T1" fmla="*/ 0 h 80"/>
                <a:gd name="T2" fmla="*/ 0 w 80"/>
                <a:gd name="T3" fmla="*/ 80 h 80"/>
                <a:gd name="T4" fmla="*/ 80 w 80"/>
                <a:gd name="T5" fmla="*/ 80 h 80"/>
                <a:gd name="T6" fmla="*/ 0 w 80"/>
                <a:gd name="T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80">
                  <a:moveTo>
                    <a:pt x="0" y="0"/>
                  </a:moveTo>
                  <a:cubicBezTo>
                    <a:pt x="0" y="80"/>
                    <a:pt x="0" y="80"/>
                    <a:pt x="0" y="80"/>
                  </a:cubicBezTo>
                  <a:cubicBezTo>
                    <a:pt x="80" y="80"/>
                    <a:pt x="80" y="80"/>
                    <a:pt x="80" y="80"/>
                  </a:cubicBezTo>
                  <a:cubicBezTo>
                    <a:pt x="80" y="36"/>
                    <a:pt x="44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155" name="Freeform 44"/>
            <p:cNvSpPr/>
            <p:nvPr/>
          </p:nvSpPr>
          <p:spPr bwMode="auto">
            <a:xfrm>
              <a:off x="3896273" y="1331101"/>
              <a:ext cx="377825" cy="377825"/>
            </a:xfrm>
            <a:custGeom>
              <a:avLst/>
              <a:gdLst>
                <a:gd name="T0" fmla="*/ 88 w 176"/>
                <a:gd name="T1" fmla="*/ 0 h 176"/>
                <a:gd name="T2" fmla="*/ 0 w 176"/>
                <a:gd name="T3" fmla="*/ 88 h 176"/>
                <a:gd name="T4" fmla="*/ 88 w 176"/>
                <a:gd name="T5" fmla="*/ 176 h 176"/>
                <a:gd name="T6" fmla="*/ 147 w 176"/>
                <a:gd name="T7" fmla="*/ 153 h 176"/>
                <a:gd name="T8" fmla="*/ 176 w 176"/>
                <a:gd name="T9" fmla="*/ 88 h 176"/>
                <a:gd name="T10" fmla="*/ 88 w 176"/>
                <a:gd name="T11" fmla="*/ 88 h 176"/>
                <a:gd name="T12" fmla="*/ 88 w 176"/>
                <a:gd name="T13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176">
                  <a:moveTo>
                    <a:pt x="88" y="0"/>
                  </a:moveTo>
                  <a:cubicBezTo>
                    <a:pt x="39" y="0"/>
                    <a:pt x="0" y="39"/>
                    <a:pt x="0" y="88"/>
                  </a:cubicBezTo>
                  <a:cubicBezTo>
                    <a:pt x="0" y="137"/>
                    <a:pt x="39" y="176"/>
                    <a:pt x="88" y="176"/>
                  </a:cubicBezTo>
                  <a:cubicBezTo>
                    <a:pt x="111" y="176"/>
                    <a:pt x="132" y="167"/>
                    <a:pt x="147" y="153"/>
                  </a:cubicBezTo>
                  <a:cubicBezTo>
                    <a:pt x="165" y="137"/>
                    <a:pt x="176" y="114"/>
                    <a:pt x="176" y="88"/>
                  </a:cubicBezTo>
                  <a:cubicBezTo>
                    <a:pt x="88" y="88"/>
                    <a:pt x="88" y="88"/>
                    <a:pt x="88" y="88"/>
                  </a:cubicBezTo>
                  <a:lnTo>
                    <a:pt x="8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</p:grpSp>
      <p:grpSp>
        <p:nvGrpSpPr>
          <p:cNvPr id="817" name="组合 816" hidden="1"/>
          <p:cNvGrpSpPr/>
          <p:nvPr/>
        </p:nvGrpSpPr>
        <p:grpSpPr>
          <a:xfrm>
            <a:off x="81023" y="173735"/>
            <a:ext cx="12593110" cy="6510529"/>
            <a:chOff x="81023" y="173735"/>
            <a:chExt cx="12593110" cy="6510529"/>
          </a:xfrm>
        </p:grpSpPr>
        <p:sp>
          <p:nvSpPr>
            <p:cNvPr id="682" name="Freeform 5"/>
            <p:cNvSpPr>
              <a:spLocks noEditPoints="1"/>
            </p:cNvSpPr>
            <p:nvPr/>
          </p:nvSpPr>
          <p:spPr bwMode="auto">
            <a:xfrm>
              <a:off x="81023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83" name="Freeform 5"/>
            <p:cNvSpPr>
              <a:spLocks noEditPoints="1"/>
            </p:cNvSpPr>
            <p:nvPr/>
          </p:nvSpPr>
          <p:spPr bwMode="auto">
            <a:xfrm>
              <a:off x="1225851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84" name="Freeform 5"/>
            <p:cNvSpPr>
              <a:spLocks noEditPoints="1"/>
            </p:cNvSpPr>
            <p:nvPr/>
          </p:nvSpPr>
          <p:spPr bwMode="auto">
            <a:xfrm>
              <a:off x="2370679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85" name="Freeform 5"/>
            <p:cNvSpPr>
              <a:spLocks noEditPoints="1"/>
            </p:cNvSpPr>
            <p:nvPr/>
          </p:nvSpPr>
          <p:spPr bwMode="auto">
            <a:xfrm>
              <a:off x="3515508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86" name="Freeform 5"/>
            <p:cNvSpPr>
              <a:spLocks noEditPoints="1"/>
            </p:cNvSpPr>
            <p:nvPr/>
          </p:nvSpPr>
          <p:spPr bwMode="auto">
            <a:xfrm>
              <a:off x="4660335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87" name="Freeform 5"/>
            <p:cNvSpPr>
              <a:spLocks noEditPoints="1"/>
            </p:cNvSpPr>
            <p:nvPr/>
          </p:nvSpPr>
          <p:spPr bwMode="auto">
            <a:xfrm>
              <a:off x="5805163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88" name="Freeform 5"/>
            <p:cNvSpPr>
              <a:spLocks noEditPoints="1"/>
            </p:cNvSpPr>
            <p:nvPr/>
          </p:nvSpPr>
          <p:spPr bwMode="auto">
            <a:xfrm>
              <a:off x="6949992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89" name="Freeform 5"/>
            <p:cNvSpPr>
              <a:spLocks noEditPoints="1"/>
            </p:cNvSpPr>
            <p:nvPr/>
          </p:nvSpPr>
          <p:spPr bwMode="auto">
            <a:xfrm>
              <a:off x="8094821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90" name="Freeform 5"/>
            <p:cNvSpPr>
              <a:spLocks noEditPoints="1"/>
            </p:cNvSpPr>
            <p:nvPr/>
          </p:nvSpPr>
          <p:spPr bwMode="auto">
            <a:xfrm>
              <a:off x="9239649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91" name="Freeform 5"/>
            <p:cNvSpPr>
              <a:spLocks noEditPoints="1"/>
            </p:cNvSpPr>
            <p:nvPr/>
          </p:nvSpPr>
          <p:spPr bwMode="auto">
            <a:xfrm>
              <a:off x="10384477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92" name="Freeform 5"/>
            <p:cNvSpPr>
              <a:spLocks noEditPoints="1"/>
            </p:cNvSpPr>
            <p:nvPr/>
          </p:nvSpPr>
          <p:spPr bwMode="auto">
            <a:xfrm>
              <a:off x="11529305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97" name="Freeform 5"/>
            <p:cNvSpPr>
              <a:spLocks noEditPoints="1"/>
            </p:cNvSpPr>
            <p:nvPr/>
          </p:nvSpPr>
          <p:spPr bwMode="auto">
            <a:xfrm>
              <a:off x="81023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98" name="Freeform 5"/>
            <p:cNvSpPr>
              <a:spLocks noEditPoints="1"/>
            </p:cNvSpPr>
            <p:nvPr/>
          </p:nvSpPr>
          <p:spPr bwMode="auto">
            <a:xfrm>
              <a:off x="1225851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99" name="Freeform 5"/>
            <p:cNvSpPr>
              <a:spLocks noEditPoints="1"/>
            </p:cNvSpPr>
            <p:nvPr/>
          </p:nvSpPr>
          <p:spPr bwMode="auto">
            <a:xfrm>
              <a:off x="2370679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00" name="Freeform 5"/>
            <p:cNvSpPr>
              <a:spLocks noEditPoints="1"/>
            </p:cNvSpPr>
            <p:nvPr/>
          </p:nvSpPr>
          <p:spPr bwMode="auto">
            <a:xfrm>
              <a:off x="3515508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01" name="Freeform 5"/>
            <p:cNvSpPr>
              <a:spLocks noEditPoints="1"/>
            </p:cNvSpPr>
            <p:nvPr/>
          </p:nvSpPr>
          <p:spPr bwMode="auto">
            <a:xfrm>
              <a:off x="4660335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02" name="Freeform 5"/>
            <p:cNvSpPr>
              <a:spLocks noEditPoints="1"/>
            </p:cNvSpPr>
            <p:nvPr/>
          </p:nvSpPr>
          <p:spPr bwMode="auto">
            <a:xfrm>
              <a:off x="5805163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03" name="Freeform 5"/>
            <p:cNvSpPr>
              <a:spLocks noEditPoints="1"/>
            </p:cNvSpPr>
            <p:nvPr/>
          </p:nvSpPr>
          <p:spPr bwMode="auto">
            <a:xfrm>
              <a:off x="6949992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04" name="Freeform 5"/>
            <p:cNvSpPr>
              <a:spLocks noEditPoints="1"/>
            </p:cNvSpPr>
            <p:nvPr/>
          </p:nvSpPr>
          <p:spPr bwMode="auto">
            <a:xfrm>
              <a:off x="8094821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05" name="Freeform 5"/>
            <p:cNvSpPr>
              <a:spLocks noEditPoints="1"/>
            </p:cNvSpPr>
            <p:nvPr/>
          </p:nvSpPr>
          <p:spPr bwMode="auto">
            <a:xfrm>
              <a:off x="9239649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06" name="Freeform 5"/>
            <p:cNvSpPr>
              <a:spLocks noEditPoints="1"/>
            </p:cNvSpPr>
            <p:nvPr/>
          </p:nvSpPr>
          <p:spPr bwMode="auto">
            <a:xfrm>
              <a:off x="10384477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07" name="Freeform 5"/>
            <p:cNvSpPr>
              <a:spLocks noEditPoints="1"/>
            </p:cNvSpPr>
            <p:nvPr/>
          </p:nvSpPr>
          <p:spPr bwMode="auto">
            <a:xfrm>
              <a:off x="11529305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12" name="Freeform 5"/>
            <p:cNvSpPr>
              <a:spLocks noEditPoints="1"/>
            </p:cNvSpPr>
            <p:nvPr/>
          </p:nvSpPr>
          <p:spPr bwMode="auto">
            <a:xfrm>
              <a:off x="81023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13" name="Freeform 5"/>
            <p:cNvSpPr>
              <a:spLocks noEditPoints="1"/>
            </p:cNvSpPr>
            <p:nvPr/>
          </p:nvSpPr>
          <p:spPr bwMode="auto">
            <a:xfrm>
              <a:off x="1225851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14" name="Freeform 5"/>
            <p:cNvSpPr>
              <a:spLocks noEditPoints="1"/>
            </p:cNvSpPr>
            <p:nvPr/>
          </p:nvSpPr>
          <p:spPr bwMode="auto">
            <a:xfrm>
              <a:off x="2370679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15" name="Freeform 5"/>
            <p:cNvSpPr>
              <a:spLocks noEditPoints="1"/>
            </p:cNvSpPr>
            <p:nvPr/>
          </p:nvSpPr>
          <p:spPr bwMode="auto">
            <a:xfrm>
              <a:off x="3515508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16" name="Freeform 5"/>
            <p:cNvSpPr>
              <a:spLocks noEditPoints="1"/>
            </p:cNvSpPr>
            <p:nvPr/>
          </p:nvSpPr>
          <p:spPr bwMode="auto">
            <a:xfrm>
              <a:off x="4660335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17" name="Freeform 5"/>
            <p:cNvSpPr>
              <a:spLocks noEditPoints="1"/>
            </p:cNvSpPr>
            <p:nvPr/>
          </p:nvSpPr>
          <p:spPr bwMode="auto">
            <a:xfrm>
              <a:off x="5805163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18" name="Freeform 5"/>
            <p:cNvSpPr>
              <a:spLocks noEditPoints="1"/>
            </p:cNvSpPr>
            <p:nvPr/>
          </p:nvSpPr>
          <p:spPr bwMode="auto">
            <a:xfrm>
              <a:off x="6949992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19" name="Freeform 5"/>
            <p:cNvSpPr>
              <a:spLocks noEditPoints="1"/>
            </p:cNvSpPr>
            <p:nvPr/>
          </p:nvSpPr>
          <p:spPr bwMode="auto">
            <a:xfrm>
              <a:off x="8094821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20" name="Freeform 5"/>
            <p:cNvSpPr>
              <a:spLocks noEditPoints="1"/>
            </p:cNvSpPr>
            <p:nvPr/>
          </p:nvSpPr>
          <p:spPr bwMode="auto">
            <a:xfrm>
              <a:off x="9239649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21" name="Freeform 5"/>
            <p:cNvSpPr>
              <a:spLocks noEditPoints="1"/>
            </p:cNvSpPr>
            <p:nvPr/>
          </p:nvSpPr>
          <p:spPr bwMode="auto">
            <a:xfrm>
              <a:off x="10384477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22" name="Freeform 5"/>
            <p:cNvSpPr>
              <a:spLocks noEditPoints="1"/>
            </p:cNvSpPr>
            <p:nvPr/>
          </p:nvSpPr>
          <p:spPr bwMode="auto">
            <a:xfrm>
              <a:off x="11529305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27" name="Freeform 5"/>
            <p:cNvSpPr>
              <a:spLocks noEditPoints="1"/>
            </p:cNvSpPr>
            <p:nvPr/>
          </p:nvSpPr>
          <p:spPr bwMode="auto">
            <a:xfrm>
              <a:off x="81023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28" name="Freeform 5"/>
            <p:cNvSpPr>
              <a:spLocks noEditPoints="1"/>
            </p:cNvSpPr>
            <p:nvPr/>
          </p:nvSpPr>
          <p:spPr bwMode="auto">
            <a:xfrm>
              <a:off x="1225851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29" name="Freeform 5"/>
            <p:cNvSpPr>
              <a:spLocks noEditPoints="1"/>
            </p:cNvSpPr>
            <p:nvPr/>
          </p:nvSpPr>
          <p:spPr bwMode="auto">
            <a:xfrm>
              <a:off x="2370679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30" name="Freeform 5"/>
            <p:cNvSpPr>
              <a:spLocks noEditPoints="1"/>
            </p:cNvSpPr>
            <p:nvPr/>
          </p:nvSpPr>
          <p:spPr bwMode="auto">
            <a:xfrm>
              <a:off x="3515508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31" name="Freeform 5"/>
            <p:cNvSpPr>
              <a:spLocks noEditPoints="1"/>
            </p:cNvSpPr>
            <p:nvPr/>
          </p:nvSpPr>
          <p:spPr bwMode="auto">
            <a:xfrm>
              <a:off x="4660335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32" name="Freeform 5"/>
            <p:cNvSpPr>
              <a:spLocks noEditPoints="1"/>
            </p:cNvSpPr>
            <p:nvPr/>
          </p:nvSpPr>
          <p:spPr bwMode="auto">
            <a:xfrm>
              <a:off x="5805163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33" name="Freeform 5"/>
            <p:cNvSpPr>
              <a:spLocks noEditPoints="1"/>
            </p:cNvSpPr>
            <p:nvPr/>
          </p:nvSpPr>
          <p:spPr bwMode="auto">
            <a:xfrm>
              <a:off x="6949992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34" name="Freeform 5"/>
            <p:cNvSpPr>
              <a:spLocks noEditPoints="1"/>
            </p:cNvSpPr>
            <p:nvPr/>
          </p:nvSpPr>
          <p:spPr bwMode="auto">
            <a:xfrm>
              <a:off x="8094821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35" name="Freeform 5"/>
            <p:cNvSpPr>
              <a:spLocks noEditPoints="1"/>
            </p:cNvSpPr>
            <p:nvPr/>
          </p:nvSpPr>
          <p:spPr bwMode="auto">
            <a:xfrm>
              <a:off x="9239649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36" name="Freeform 5"/>
            <p:cNvSpPr>
              <a:spLocks noEditPoints="1"/>
            </p:cNvSpPr>
            <p:nvPr/>
          </p:nvSpPr>
          <p:spPr bwMode="auto">
            <a:xfrm>
              <a:off x="10384477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37" name="Freeform 5"/>
            <p:cNvSpPr>
              <a:spLocks noEditPoints="1"/>
            </p:cNvSpPr>
            <p:nvPr/>
          </p:nvSpPr>
          <p:spPr bwMode="auto">
            <a:xfrm>
              <a:off x="11529305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42" name="Freeform 5"/>
            <p:cNvSpPr>
              <a:spLocks noEditPoints="1"/>
            </p:cNvSpPr>
            <p:nvPr/>
          </p:nvSpPr>
          <p:spPr bwMode="auto">
            <a:xfrm>
              <a:off x="81023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43" name="Freeform 5"/>
            <p:cNvSpPr>
              <a:spLocks noEditPoints="1"/>
            </p:cNvSpPr>
            <p:nvPr/>
          </p:nvSpPr>
          <p:spPr bwMode="auto">
            <a:xfrm>
              <a:off x="1225851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44" name="Freeform 5"/>
            <p:cNvSpPr>
              <a:spLocks noEditPoints="1"/>
            </p:cNvSpPr>
            <p:nvPr/>
          </p:nvSpPr>
          <p:spPr bwMode="auto">
            <a:xfrm>
              <a:off x="2370679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45" name="Freeform 5"/>
            <p:cNvSpPr>
              <a:spLocks noEditPoints="1"/>
            </p:cNvSpPr>
            <p:nvPr/>
          </p:nvSpPr>
          <p:spPr bwMode="auto">
            <a:xfrm>
              <a:off x="3515508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46" name="Freeform 5"/>
            <p:cNvSpPr>
              <a:spLocks noEditPoints="1"/>
            </p:cNvSpPr>
            <p:nvPr/>
          </p:nvSpPr>
          <p:spPr bwMode="auto">
            <a:xfrm>
              <a:off x="4660335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47" name="Freeform 5"/>
            <p:cNvSpPr>
              <a:spLocks noEditPoints="1"/>
            </p:cNvSpPr>
            <p:nvPr/>
          </p:nvSpPr>
          <p:spPr bwMode="auto">
            <a:xfrm>
              <a:off x="5805163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48" name="Freeform 5"/>
            <p:cNvSpPr>
              <a:spLocks noEditPoints="1"/>
            </p:cNvSpPr>
            <p:nvPr/>
          </p:nvSpPr>
          <p:spPr bwMode="auto">
            <a:xfrm>
              <a:off x="6949992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49" name="Freeform 5"/>
            <p:cNvSpPr>
              <a:spLocks noEditPoints="1"/>
            </p:cNvSpPr>
            <p:nvPr/>
          </p:nvSpPr>
          <p:spPr bwMode="auto">
            <a:xfrm>
              <a:off x="8094821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50" name="Freeform 5"/>
            <p:cNvSpPr>
              <a:spLocks noEditPoints="1"/>
            </p:cNvSpPr>
            <p:nvPr/>
          </p:nvSpPr>
          <p:spPr bwMode="auto">
            <a:xfrm>
              <a:off x="9239649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51" name="Freeform 5"/>
            <p:cNvSpPr>
              <a:spLocks noEditPoints="1"/>
            </p:cNvSpPr>
            <p:nvPr/>
          </p:nvSpPr>
          <p:spPr bwMode="auto">
            <a:xfrm>
              <a:off x="10384477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52" name="Freeform 5"/>
            <p:cNvSpPr>
              <a:spLocks noEditPoints="1"/>
            </p:cNvSpPr>
            <p:nvPr/>
          </p:nvSpPr>
          <p:spPr bwMode="auto">
            <a:xfrm>
              <a:off x="11529305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57" name="Freeform 5"/>
            <p:cNvSpPr>
              <a:spLocks noEditPoints="1"/>
            </p:cNvSpPr>
            <p:nvPr/>
          </p:nvSpPr>
          <p:spPr bwMode="auto">
            <a:xfrm>
              <a:off x="81023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58" name="Freeform 5"/>
            <p:cNvSpPr>
              <a:spLocks noEditPoints="1"/>
            </p:cNvSpPr>
            <p:nvPr/>
          </p:nvSpPr>
          <p:spPr bwMode="auto">
            <a:xfrm>
              <a:off x="1225851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59" name="Freeform 5"/>
            <p:cNvSpPr>
              <a:spLocks noEditPoints="1"/>
            </p:cNvSpPr>
            <p:nvPr/>
          </p:nvSpPr>
          <p:spPr bwMode="auto">
            <a:xfrm>
              <a:off x="2370679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60" name="Freeform 5"/>
            <p:cNvSpPr>
              <a:spLocks noEditPoints="1"/>
            </p:cNvSpPr>
            <p:nvPr/>
          </p:nvSpPr>
          <p:spPr bwMode="auto">
            <a:xfrm>
              <a:off x="3515508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61" name="Freeform 5"/>
            <p:cNvSpPr>
              <a:spLocks noEditPoints="1"/>
            </p:cNvSpPr>
            <p:nvPr/>
          </p:nvSpPr>
          <p:spPr bwMode="auto">
            <a:xfrm>
              <a:off x="4660335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62" name="Freeform 5"/>
            <p:cNvSpPr>
              <a:spLocks noEditPoints="1"/>
            </p:cNvSpPr>
            <p:nvPr/>
          </p:nvSpPr>
          <p:spPr bwMode="auto">
            <a:xfrm>
              <a:off x="5805163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63" name="Freeform 5"/>
            <p:cNvSpPr>
              <a:spLocks noEditPoints="1"/>
            </p:cNvSpPr>
            <p:nvPr/>
          </p:nvSpPr>
          <p:spPr bwMode="auto">
            <a:xfrm>
              <a:off x="6949992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64" name="Freeform 5"/>
            <p:cNvSpPr>
              <a:spLocks noEditPoints="1"/>
            </p:cNvSpPr>
            <p:nvPr/>
          </p:nvSpPr>
          <p:spPr bwMode="auto">
            <a:xfrm>
              <a:off x="8094821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65" name="Freeform 5"/>
            <p:cNvSpPr>
              <a:spLocks noEditPoints="1"/>
            </p:cNvSpPr>
            <p:nvPr/>
          </p:nvSpPr>
          <p:spPr bwMode="auto">
            <a:xfrm>
              <a:off x="9239649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66" name="Freeform 5"/>
            <p:cNvSpPr>
              <a:spLocks noEditPoints="1"/>
            </p:cNvSpPr>
            <p:nvPr/>
          </p:nvSpPr>
          <p:spPr bwMode="auto">
            <a:xfrm>
              <a:off x="10384477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67" name="Freeform 5"/>
            <p:cNvSpPr>
              <a:spLocks noEditPoints="1"/>
            </p:cNvSpPr>
            <p:nvPr/>
          </p:nvSpPr>
          <p:spPr bwMode="auto">
            <a:xfrm>
              <a:off x="11529305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72" name="Freeform 5"/>
            <p:cNvSpPr>
              <a:spLocks noEditPoints="1"/>
            </p:cNvSpPr>
            <p:nvPr/>
          </p:nvSpPr>
          <p:spPr bwMode="auto">
            <a:xfrm>
              <a:off x="81023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73" name="Freeform 5"/>
            <p:cNvSpPr>
              <a:spLocks noEditPoints="1"/>
            </p:cNvSpPr>
            <p:nvPr/>
          </p:nvSpPr>
          <p:spPr bwMode="auto">
            <a:xfrm>
              <a:off x="1225851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74" name="Freeform 5"/>
            <p:cNvSpPr>
              <a:spLocks noEditPoints="1"/>
            </p:cNvSpPr>
            <p:nvPr/>
          </p:nvSpPr>
          <p:spPr bwMode="auto">
            <a:xfrm>
              <a:off x="2370679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75" name="Freeform 5"/>
            <p:cNvSpPr>
              <a:spLocks noEditPoints="1"/>
            </p:cNvSpPr>
            <p:nvPr/>
          </p:nvSpPr>
          <p:spPr bwMode="auto">
            <a:xfrm>
              <a:off x="3515508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76" name="Freeform 5"/>
            <p:cNvSpPr>
              <a:spLocks noEditPoints="1"/>
            </p:cNvSpPr>
            <p:nvPr/>
          </p:nvSpPr>
          <p:spPr bwMode="auto">
            <a:xfrm>
              <a:off x="4660335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77" name="Freeform 5"/>
            <p:cNvSpPr>
              <a:spLocks noEditPoints="1"/>
            </p:cNvSpPr>
            <p:nvPr/>
          </p:nvSpPr>
          <p:spPr bwMode="auto">
            <a:xfrm>
              <a:off x="5805163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78" name="Freeform 5"/>
            <p:cNvSpPr>
              <a:spLocks noEditPoints="1"/>
            </p:cNvSpPr>
            <p:nvPr/>
          </p:nvSpPr>
          <p:spPr bwMode="auto">
            <a:xfrm>
              <a:off x="6949992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79" name="Freeform 5"/>
            <p:cNvSpPr>
              <a:spLocks noEditPoints="1"/>
            </p:cNvSpPr>
            <p:nvPr/>
          </p:nvSpPr>
          <p:spPr bwMode="auto">
            <a:xfrm>
              <a:off x="8094821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80" name="Freeform 5"/>
            <p:cNvSpPr>
              <a:spLocks noEditPoints="1"/>
            </p:cNvSpPr>
            <p:nvPr/>
          </p:nvSpPr>
          <p:spPr bwMode="auto">
            <a:xfrm>
              <a:off x="9239649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81" name="Freeform 5"/>
            <p:cNvSpPr>
              <a:spLocks noEditPoints="1"/>
            </p:cNvSpPr>
            <p:nvPr/>
          </p:nvSpPr>
          <p:spPr bwMode="auto">
            <a:xfrm>
              <a:off x="10384477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82" name="Freeform 5"/>
            <p:cNvSpPr>
              <a:spLocks noEditPoints="1"/>
            </p:cNvSpPr>
            <p:nvPr/>
          </p:nvSpPr>
          <p:spPr bwMode="auto">
            <a:xfrm>
              <a:off x="11529305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87" name="Freeform 5"/>
            <p:cNvSpPr>
              <a:spLocks noEditPoints="1"/>
            </p:cNvSpPr>
            <p:nvPr/>
          </p:nvSpPr>
          <p:spPr bwMode="auto">
            <a:xfrm>
              <a:off x="81023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88" name="Freeform 5"/>
            <p:cNvSpPr>
              <a:spLocks noEditPoints="1"/>
            </p:cNvSpPr>
            <p:nvPr/>
          </p:nvSpPr>
          <p:spPr bwMode="auto">
            <a:xfrm>
              <a:off x="1225851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89" name="Freeform 5"/>
            <p:cNvSpPr>
              <a:spLocks noEditPoints="1"/>
            </p:cNvSpPr>
            <p:nvPr/>
          </p:nvSpPr>
          <p:spPr bwMode="auto">
            <a:xfrm>
              <a:off x="2370679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90" name="Freeform 5"/>
            <p:cNvSpPr>
              <a:spLocks noEditPoints="1"/>
            </p:cNvSpPr>
            <p:nvPr/>
          </p:nvSpPr>
          <p:spPr bwMode="auto">
            <a:xfrm>
              <a:off x="3515508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91" name="Freeform 5"/>
            <p:cNvSpPr>
              <a:spLocks noEditPoints="1"/>
            </p:cNvSpPr>
            <p:nvPr/>
          </p:nvSpPr>
          <p:spPr bwMode="auto">
            <a:xfrm>
              <a:off x="4660335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92" name="Freeform 5"/>
            <p:cNvSpPr>
              <a:spLocks noEditPoints="1"/>
            </p:cNvSpPr>
            <p:nvPr/>
          </p:nvSpPr>
          <p:spPr bwMode="auto">
            <a:xfrm>
              <a:off x="5805163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93" name="Freeform 5"/>
            <p:cNvSpPr>
              <a:spLocks noEditPoints="1"/>
            </p:cNvSpPr>
            <p:nvPr/>
          </p:nvSpPr>
          <p:spPr bwMode="auto">
            <a:xfrm>
              <a:off x="6949992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94" name="Freeform 5"/>
            <p:cNvSpPr>
              <a:spLocks noEditPoints="1"/>
            </p:cNvSpPr>
            <p:nvPr/>
          </p:nvSpPr>
          <p:spPr bwMode="auto">
            <a:xfrm>
              <a:off x="8094821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95" name="Freeform 5"/>
            <p:cNvSpPr>
              <a:spLocks noEditPoints="1"/>
            </p:cNvSpPr>
            <p:nvPr/>
          </p:nvSpPr>
          <p:spPr bwMode="auto">
            <a:xfrm>
              <a:off x="9239649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96" name="Freeform 5"/>
            <p:cNvSpPr>
              <a:spLocks noEditPoints="1"/>
            </p:cNvSpPr>
            <p:nvPr/>
          </p:nvSpPr>
          <p:spPr bwMode="auto">
            <a:xfrm>
              <a:off x="10384477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97" name="Freeform 5"/>
            <p:cNvSpPr>
              <a:spLocks noEditPoints="1"/>
            </p:cNvSpPr>
            <p:nvPr/>
          </p:nvSpPr>
          <p:spPr bwMode="auto">
            <a:xfrm>
              <a:off x="11529305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</p:grpSp>
      <p:cxnSp>
        <p:nvCxnSpPr>
          <p:cNvPr id="6" name="直接连接符 5"/>
          <p:cNvCxnSpPr/>
          <p:nvPr/>
        </p:nvCxnSpPr>
        <p:spPr>
          <a:xfrm flipV="1">
            <a:off x="1498324" y="3429000"/>
            <a:ext cx="0" cy="342900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接连接符 110"/>
          <p:cNvCxnSpPr/>
          <p:nvPr/>
        </p:nvCxnSpPr>
        <p:spPr>
          <a:xfrm flipV="1">
            <a:off x="4661937" y="3657600"/>
            <a:ext cx="0" cy="3200401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接连接符 116"/>
          <p:cNvCxnSpPr/>
          <p:nvPr/>
        </p:nvCxnSpPr>
        <p:spPr>
          <a:xfrm flipV="1">
            <a:off x="2517827" y="4242816"/>
            <a:ext cx="0" cy="2615184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接连接符 118"/>
          <p:cNvCxnSpPr/>
          <p:nvPr/>
        </p:nvCxnSpPr>
        <p:spPr>
          <a:xfrm flipV="1">
            <a:off x="5459098" y="5370786"/>
            <a:ext cx="0" cy="1487215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040505" y="2037080"/>
            <a:ext cx="338074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4000" b="1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三、降费成效</a:t>
            </a:r>
            <a:endParaRPr kumimoji="0" lang="zh-CN" alt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方正悠黑体" panose="02010600010101010101" charset="-122"/>
              <a:ea typeface="方正悠黑体" panose="02010600010101010101" charset="-122"/>
              <a:cs typeface="+mn-cs"/>
              <a:sym typeface="+mn-ea"/>
            </a:endParaRPr>
          </a:p>
        </p:txBody>
      </p:sp>
      <p:cxnSp>
        <p:nvCxnSpPr>
          <p:cNvPr id="135" name="直接连接符 134"/>
          <p:cNvCxnSpPr/>
          <p:nvPr/>
        </p:nvCxnSpPr>
        <p:spPr>
          <a:xfrm flipV="1">
            <a:off x="888374" y="4875906"/>
            <a:ext cx="0" cy="1989083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接连接符 135"/>
          <p:cNvCxnSpPr/>
          <p:nvPr/>
        </p:nvCxnSpPr>
        <p:spPr>
          <a:xfrm flipV="1">
            <a:off x="6556427" y="4242816"/>
            <a:ext cx="0" cy="2615185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接连接符 137"/>
          <p:cNvCxnSpPr/>
          <p:nvPr/>
        </p:nvCxnSpPr>
        <p:spPr>
          <a:xfrm flipV="1">
            <a:off x="7636365" y="4875906"/>
            <a:ext cx="0" cy="1982096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接连接符 139"/>
          <p:cNvCxnSpPr/>
          <p:nvPr/>
        </p:nvCxnSpPr>
        <p:spPr>
          <a:xfrm flipV="1">
            <a:off x="8382600" y="4477407"/>
            <a:ext cx="0" cy="2380595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接连接符 141"/>
          <p:cNvCxnSpPr/>
          <p:nvPr/>
        </p:nvCxnSpPr>
        <p:spPr>
          <a:xfrm flipV="1">
            <a:off x="9833028" y="5463540"/>
            <a:ext cx="7885" cy="1394461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接连接符 143"/>
          <p:cNvCxnSpPr/>
          <p:nvPr/>
        </p:nvCxnSpPr>
        <p:spPr>
          <a:xfrm flipH="1" flipV="1">
            <a:off x="11013097" y="5056632"/>
            <a:ext cx="12375" cy="180137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接连接符 108"/>
          <p:cNvCxnSpPr/>
          <p:nvPr/>
        </p:nvCxnSpPr>
        <p:spPr>
          <a:xfrm flipV="1">
            <a:off x="248294" y="5791200"/>
            <a:ext cx="0" cy="107379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接连接符 111"/>
          <p:cNvCxnSpPr/>
          <p:nvPr/>
        </p:nvCxnSpPr>
        <p:spPr>
          <a:xfrm flipH="1" flipV="1">
            <a:off x="11839950" y="5791200"/>
            <a:ext cx="7330" cy="1066802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接连接符 1"/>
          <p:cNvCxnSpPr/>
          <p:nvPr/>
        </p:nvCxnSpPr>
        <p:spPr>
          <a:xfrm flipV="1">
            <a:off x="3590014" y="3429000"/>
            <a:ext cx="0" cy="342900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476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894080" y="281120"/>
            <a:ext cx="203220" cy="6772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Rounded MT Bold" panose="020F0704030504030204"/>
              <a:ea typeface="微软雅黑 Light"/>
              <a:cs typeface="+mn-cs"/>
            </a:endParaRPr>
          </a:p>
        </p:txBody>
      </p:sp>
      <p:grpSp>
        <p:nvGrpSpPr>
          <p:cNvPr id="2" name="组合 11"/>
          <p:cNvGrpSpPr/>
          <p:nvPr/>
        </p:nvGrpSpPr>
        <p:grpSpPr>
          <a:xfrm>
            <a:off x="53222" y="6243320"/>
            <a:ext cx="12013692" cy="910258"/>
            <a:chOff x="53222" y="6243320"/>
            <a:chExt cx="12013692" cy="910258"/>
          </a:xfrm>
        </p:grpSpPr>
        <p:cxnSp>
          <p:nvCxnSpPr>
            <p:cNvPr id="138" name="直接连接符 137"/>
            <p:cNvCxnSpPr/>
            <p:nvPr/>
          </p:nvCxnSpPr>
          <p:spPr>
            <a:xfrm flipV="1">
              <a:off x="888374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接连接符 139"/>
            <p:cNvCxnSpPr/>
            <p:nvPr/>
          </p:nvCxnSpPr>
          <p:spPr>
            <a:xfrm flipV="1">
              <a:off x="1014498" y="6321552"/>
              <a:ext cx="0" cy="5434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接连接符 140"/>
            <p:cNvCxnSpPr/>
            <p:nvPr/>
          </p:nvCxnSpPr>
          <p:spPr>
            <a:xfrm flipV="1">
              <a:off x="1140622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接连接符 141"/>
            <p:cNvCxnSpPr>
              <a:endCxn id="788" idx="29"/>
            </p:cNvCxnSpPr>
            <p:nvPr/>
          </p:nvCxnSpPr>
          <p:spPr>
            <a:xfrm flipV="1">
              <a:off x="1266746" y="6465459"/>
              <a:ext cx="4967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接连接符 142"/>
            <p:cNvCxnSpPr/>
            <p:nvPr/>
          </p:nvCxnSpPr>
          <p:spPr>
            <a:xfrm flipV="1">
              <a:off x="1392870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接连接符 143"/>
            <p:cNvCxnSpPr/>
            <p:nvPr/>
          </p:nvCxnSpPr>
          <p:spPr>
            <a:xfrm flipV="1">
              <a:off x="1518994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接连接符 144"/>
            <p:cNvCxnSpPr/>
            <p:nvPr/>
          </p:nvCxnSpPr>
          <p:spPr>
            <a:xfrm flipV="1">
              <a:off x="1645118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接连接符 145"/>
            <p:cNvCxnSpPr/>
            <p:nvPr/>
          </p:nvCxnSpPr>
          <p:spPr>
            <a:xfrm flipV="1">
              <a:off x="1771242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接连接符 146"/>
            <p:cNvCxnSpPr/>
            <p:nvPr/>
          </p:nvCxnSpPr>
          <p:spPr>
            <a:xfrm flipV="1">
              <a:off x="1897366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接连接符 147"/>
            <p:cNvCxnSpPr/>
            <p:nvPr/>
          </p:nvCxnSpPr>
          <p:spPr>
            <a:xfrm flipV="1">
              <a:off x="2023490" y="6364224"/>
              <a:ext cx="0" cy="50076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接连接符 148"/>
            <p:cNvCxnSpPr/>
            <p:nvPr/>
          </p:nvCxnSpPr>
          <p:spPr>
            <a:xfrm flipV="1">
              <a:off x="2149614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接连接符 149"/>
            <p:cNvCxnSpPr/>
            <p:nvPr/>
          </p:nvCxnSpPr>
          <p:spPr>
            <a:xfrm flipV="1">
              <a:off x="2275738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接连接符 150"/>
            <p:cNvCxnSpPr/>
            <p:nvPr/>
          </p:nvCxnSpPr>
          <p:spPr>
            <a:xfrm flipV="1">
              <a:off x="240186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接连接符 151"/>
            <p:cNvCxnSpPr/>
            <p:nvPr/>
          </p:nvCxnSpPr>
          <p:spPr>
            <a:xfrm flipV="1">
              <a:off x="2527986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接连接符 153"/>
            <p:cNvCxnSpPr/>
            <p:nvPr/>
          </p:nvCxnSpPr>
          <p:spPr>
            <a:xfrm flipH="1" flipV="1">
              <a:off x="2654110" y="6754368"/>
              <a:ext cx="1" cy="110623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接连接符 155"/>
            <p:cNvCxnSpPr/>
            <p:nvPr/>
          </p:nvCxnSpPr>
          <p:spPr>
            <a:xfrm flipV="1">
              <a:off x="278023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接连接符 156"/>
            <p:cNvCxnSpPr/>
            <p:nvPr/>
          </p:nvCxnSpPr>
          <p:spPr>
            <a:xfrm flipV="1">
              <a:off x="2906358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接连接符 157"/>
            <p:cNvCxnSpPr/>
            <p:nvPr/>
          </p:nvCxnSpPr>
          <p:spPr>
            <a:xfrm flipV="1">
              <a:off x="303248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接连接符 158"/>
            <p:cNvCxnSpPr/>
            <p:nvPr/>
          </p:nvCxnSpPr>
          <p:spPr>
            <a:xfrm flipV="1">
              <a:off x="3158606" y="6243320"/>
              <a:ext cx="0" cy="62167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接连接符 159"/>
            <p:cNvCxnSpPr/>
            <p:nvPr/>
          </p:nvCxnSpPr>
          <p:spPr>
            <a:xfrm flipV="1">
              <a:off x="3284730" y="6465459"/>
              <a:ext cx="0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接连接符 160"/>
            <p:cNvCxnSpPr/>
            <p:nvPr/>
          </p:nvCxnSpPr>
          <p:spPr>
            <a:xfrm flipV="1">
              <a:off x="341085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接连接符 161"/>
            <p:cNvCxnSpPr>
              <a:endCxn id="790" idx="28"/>
            </p:cNvCxnSpPr>
            <p:nvPr/>
          </p:nvCxnSpPr>
          <p:spPr>
            <a:xfrm flipV="1">
              <a:off x="3536978" y="6465459"/>
              <a:ext cx="1894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接连接符 162"/>
            <p:cNvCxnSpPr/>
            <p:nvPr/>
          </p:nvCxnSpPr>
          <p:spPr>
            <a:xfrm flipV="1">
              <a:off x="366310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接连接符 163"/>
            <p:cNvCxnSpPr/>
            <p:nvPr/>
          </p:nvCxnSpPr>
          <p:spPr>
            <a:xfrm flipV="1">
              <a:off x="3789226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接连接符 164"/>
            <p:cNvCxnSpPr/>
            <p:nvPr/>
          </p:nvCxnSpPr>
          <p:spPr>
            <a:xfrm flipV="1">
              <a:off x="3915350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接连接符 165"/>
            <p:cNvCxnSpPr/>
            <p:nvPr/>
          </p:nvCxnSpPr>
          <p:spPr>
            <a:xfrm flipV="1">
              <a:off x="4041474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接连接符 166"/>
            <p:cNvCxnSpPr/>
            <p:nvPr/>
          </p:nvCxnSpPr>
          <p:spPr>
            <a:xfrm flipV="1">
              <a:off x="4167598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接连接符 167"/>
            <p:cNvCxnSpPr/>
            <p:nvPr/>
          </p:nvCxnSpPr>
          <p:spPr>
            <a:xfrm flipV="1">
              <a:off x="429372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接连接符 168"/>
            <p:cNvCxnSpPr/>
            <p:nvPr/>
          </p:nvCxnSpPr>
          <p:spPr>
            <a:xfrm flipV="1">
              <a:off x="4419846" y="6465459"/>
              <a:ext cx="0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接连接符 169"/>
            <p:cNvCxnSpPr/>
            <p:nvPr/>
          </p:nvCxnSpPr>
          <p:spPr>
            <a:xfrm flipV="1">
              <a:off x="4545970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接连接符 170"/>
            <p:cNvCxnSpPr/>
            <p:nvPr/>
          </p:nvCxnSpPr>
          <p:spPr>
            <a:xfrm flipV="1">
              <a:off x="467209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接连接符 171"/>
            <p:cNvCxnSpPr/>
            <p:nvPr/>
          </p:nvCxnSpPr>
          <p:spPr>
            <a:xfrm flipV="1">
              <a:off x="4798218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接连接符 172"/>
            <p:cNvCxnSpPr/>
            <p:nvPr/>
          </p:nvCxnSpPr>
          <p:spPr>
            <a:xfrm flipV="1">
              <a:off x="492434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接连接符 173"/>
            <p:cNvCxnSpPr/>
            <p:nvPr/>
          </p:nvCxnSpPr>
          <p:spPr>
            <a:xfrm flipV="1">
              <a:off x="5050466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接连接符 174"/>
            <p:cNvCxnSpPr/>
            <p:nvPr/>
          </p:nvCxnSpPr>
          <p:spPr>
            <a:xfrm flipV="1">
              <a:off x="5176590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接连接符 175"/>
            <p:cNvCxnSpPr/>
            <p:nvPr/>
          </p:nvCxnSpPr>
          <p:spPr>
            <a:xfrm flipV="1">
              <a:off x="530271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接连接符 176"/>
            <p:cNvCxnSpPr/>
            <p:nvPr/>
          </p:nvCxnSpPr>
          <p:spPr>
            <a:xfrm flipV="1">
              <a:off x="5428838" y="6723805"/>
              <a:ext cx="0" cy="1651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接连接符 177"/>
            <p:cNvCxnSpPr/>
            <p:nvPr/>
          </p:nvCxnSpPr>
          <p:spPr>
            <a:xfrm flipV="1">
              <a:off x="5554962" y="6652768"/>
              <a:ext cx="0" cy="203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直接连接符 178"/>
            <p:cNvCxnSpPr/>
            <p:nvPr/>
          </p:nvCxnSpPr>
          <p:spPr>
            <a:xfrm flipV="1">
              <a:off x="5681086" y="6633718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接连接符 179"/>
            <p:cNvCxnSpPr/>
            <p:nvPr/>
          </p:nvCxnSpPr>
          <p:spPr>
            <a:xfrm flipV="1">
              <a:off x="5807210" y="6640068"/>
              <a:ext cx="0" cy="228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接连接符 180"/>
            <p:cNvCxnSpPr/>
            <p:nvPr/>
          </p:nvCxnSpPr>
          <p:spPr>
            <a:xfrm flipV="1">
              <a:off x="5933334" y="6589776"/>
              <a:ext cx="0" cy="304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接连接符 181"/>
            <p:cNvCxnSpPr/>
            <p:nvPr/>
          </p:nvCxnSpPr>
          <p:spPr>
            <a:xfrm flipV="1">
              <a:off x="6059458" y="6679885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接连接符 182"/>
            <p:cNvCxnSpPr/>
            <p:nvPr/>
          </p:nvCxnSpPr>
          <p:spPr>
            <a:xfrm flipV="1">
              <a:off x="6185582" y="6531952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接连接符 183"/>
            <p:cNvCxnSpPr/>
            <p:nvPr/>
          </p:nvCxnSpPr>
          <p:spPr>
            <a:xfrm flipV="1">
              <a:off x="6279896" y="6773252"/>
              <a:ext cx="0" cy="114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直接连接符 184"/>
            <p:cNvCxnSpPr/>
            <p:nvPr/>
          </p:nvCxnSpPr>
          <p:spPr>
            <a:xfrm flipV="1">
              <a:off x="6417510" y="6737990"/>
              <a:ext cx="0" cy="127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接连接符 185"/>
            <p:cNvCxnSpPr/>
            <p:nvPr/>
          </p:nvCxnSpPr>
          <p:spPr>
            <a:xfrm flipV="1">
              <a:off x="6563954" y="6525602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直接连接符 186"/>
            <p:cNvCxnSpPr/>
            <p:nvPr/>
          </p:nvCxnSpPr>
          <p:spPr>
            <a:xfrm flipV="1">
              <a:off x="6700238" y="6601802"/>
              <a:ext cx="0" cy="279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直接连接符 187"/>
            <p:cNvCxnSpPr/>
            <p:nvPr/>
          </p:nvCxnSpPr>
          <p:spPr>
            <a:xfrm flipV="1">
              <a:off x="6826362" y="6754202"/>
              <a:ext cx="0" cy="127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直接连接符 188"/>
            <p:cNvCxnSpPr/>
            <p:nvPr/>
          </p:nvCxnSpPr>
          <p:spPr>
            <a:xfrm flipV="1">
              <a:off x="6942326" y="6752446"/>
              <a:ext cx="0" cy="114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直接连接符 189"/>
            <p:cNvCxnSpPr/>
            <p:nvPr/>
          </p:nvCxnSpPr>
          <p:spPr>
            <a:xfrm flipV="1">
              <a:off x="7075488" y="6636390"/>
              <a:ext cx="0" cy="228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直接连接符 190"/>
            <p:cNvCxnSpPr/>
            <p:nvPr/>
          </p:nvCxnSpPr>
          <p:spPr>
            <a:xfrm flipV="1">
              <a:off x="7192963" y="6595452"/>
              <a:ext cx="0" cy="279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直接连接符 191"/>
            <p:cNvCxnSpPr/>
            <p:nvPr/>
          </p:nvCxnSpPr>
          <p:spPr>
            <a:xfrm flipV="1">
              <a:off x="7357288" y="6716102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直接连接符 192"/>
            <p:cNvCxnSpPr/>
            <p:nvPr/>
          </p:nvCxnSpPr>
          <p:spPr>
            <a:xfrm flipV="1">
              <a:off x="7472222" y="6716102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直接连接符 193"/>
            <p:cNvCxnSpPr/>
            <p:nvPr/>
          </p:nvCxnSpPr>
          <p:spPr>
            <a:xfrm flipV="1">
              <a:off x="7572418" y="6615855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直接连接符 194"/>
            <p:cNvCxnSpPr/>
            <p:nvPr/>
          </p:nvCxnSpPr>
          <p:spPr>
            <a:xfrm flipV="1">
              <a:off x="7697914" y="6703402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直接连接符 195"/>
            <p:cNvCxnSpPr/>
            <p:nvPr/>
          </p:nvCxnSpPr>
          <p:spPr>
            <a:xfrm flipV="1">
              <a:off x="7846784" y="6686577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直接连接符 196"/>
            <p:cNvCxnSpPr/>
            <p:nvPr/>
          </p:nvCxnSpPr>
          <p:spPr>
            <a:xfrm flipV="1">
              <a:off x="7946238" y="6722452"/>
              <a:ext cx="0" cy="1651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直接连接符 197"/>
            <p:cNvCxnSpPr/>
            <p:nvPr/>
          </p:nvCxnSpPr>
          <p:spPr>
            <a:xfrm flipV="1">
              <a:off x="8077442" y="6531952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直接连接符 198"/>
            <p:cNvCxnSpPr/>
            <p:nvPr/>
          </p:nvCxnSpPr>
          <p:spPr>
            <a:xfrm flipV="1">
              <a:off x="8228966" y="6723805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直接连接符 199"/>
            <p:cNvCxnSpPr/>
            <p:nvPr/>
          </p:nvCxnSpPr>
          <p:spPr>
            <a:xfrm flipV="1">
              <a:off x="8329690" y="6685771"/>
              <a:ext cx="0" cy="304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直接连接符 200"/>
            <p:cNvCxnSpPr/>
            <p:nvPr/>
          </p:nvCxnSpPr>
          <p:spPr>
            <a:xfrm flipV="1">
              <a:off x="8496454" y="6795140"/>
              <a:ext cx="0" cy="139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直接连接符 201"/>
            <p:cNvCxnSpPr/>
            <p:nvPr/>
          </p:nvCxnSpPr>
          <p:spPr>
            <a:xfrm flipV="1">
              <a:off x="8581938" y="6736505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直接连接符 202"/>
            <p:cNvCxnSpPr/>
            <p:nvPr/>
          </p:nvCxnSpPr>
          <p:spPr>
            <a:xfrm flipV="1">
              <a:off x="8708062" y="6633552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直接连接符 203"/>
            <p:cNvCxnSpPr/>
            <p:nvPr/>
          </p:nvCxnSpPr>
          <p:spPr>
            <a:xfrm flipV="1">
              <a:off x="8842375" y="6483035"/>
              <a:ext cx="0" cy="393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直接连接符 204"/>
            <p:cNvCxnSpPr/>
            <p:nvPr/>
          </p:nvCxnSpPr>
          <p:spPr>
            <a:xfrm flipV="1">
              <a:off x="8960310" y="6436702"/>
              <a:ext cx="0" cy="508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直接连接符 205"/>
            <p:cNvCxnSpPr/>
            <p:nvPr/>
          </p:nvCxnSpPr>
          <p:spPr>
            <a:xfrm flipV="1">
              <a:off x="9106754" y="6800005"/>
              <a:ext cx="0" cy="889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直接连接符 206"/>
            <p:cNvCxnSpPr/>
            <p:nvPr/>
          </p:nvCxnSpPr>
          <p:spPr>
            <a:xfrm flipV="1">
              <a:off x="9212558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直接连接符 207"/>
            <p:cNvCxnSpPr/>
            <p:nvPr/>
          </p:nvCxnSpPr>
          <p:spPr>
            <a:xfrm flipV="1">
              <a:off x="9333602" y="6741502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直接连接符 208"/>
            <p:cNvCxnSpPr/>
            <p:nvPr/>
          </p:nvCxnSpPr>
          <p:spPr>
            <a:xfrm flipV="1">
              <a:off x="9474966" y="6781800"/>
              <a:ext cx="0" cy="76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直接连接符 209"/>
            <p:cNvCxnSpPr/>
            <p:nvPr/>
          </p:nvCxnSpPr>
          <p:spPr>
            <a:xfrm flipV="1">
              <a:off x="9590930" y="6512902"/>
              <a:ext cx="0" cy="355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直接连接符 210"/>
            <p:cNvCxnSpPr/>
            <p:nvPr/>
          </p:nvCxnSpPr>
          <p:spPr>
            <a:xfrm flipV="1">
              <a:off x="9717054" y="6652602"/>
              <a:ext cx="0" cy="1968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直接连接符 211"/>
            <p:cNvCxnSpPr/>
            <p:nvPr/>
          </p:nvCxnSpPr>
          <p:spPr>
            <a:xfrm flipV="1">
              <a:off x="9843178" y="6741502"/>
              <a:ext cx="0" cy="139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直接连接符 212"/>
            <p:cNvCxnSpPr/>
            <p:nvPr/>
          </p:nvCxnSpPr>
          <p:spPr>
            <a:xfrm flipV="1">
              <a:off x="9969302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直接连接符 213"/>
            <p:cNvCxnSpPr/>
            <p:nvPr/>
          </p:nvCxnSpPr>
          <p:spPr>
            <a:xfrm flipV="1">
              <a:off x="10095426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直接连接符 214"/>
            <p:cNvCxnSpPr/>
            <p:nvPr/>
          </p:nvCxnSpPr>
          <p:spPr>
            <a:xfrm>
              <a:off x="10216470" y="6728802"/>
              <a:ext cx="0" cy="13618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接连接符 215"/>
            <p:cNvCxnSpPr/>
            <p:nvPr/>
          </p:nvCxnSpPr>
          <p:spPr>
            <a:xfrm flipV="1">
              <a:off x="10347674" y="6686577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直接连接符 216"/>
            <p:cNvCxnSpPr/>
            <p:nvPr/>
          </p:nvCxnSpPr>
          <p:spPr>
            <a:xfrm flipV="1">
              <a:off x="10473798" y="6544994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直接连接符 217"/>
            <p:cNvCxnSpPr/>
            <p:nvPr/>
          </p:nvCxnSpPr>
          <p:spPr>
            <a:xfrm flipV="1">
              <a:off x="10599922" y="6399276"/>
              <a:ext cx="0" cy="4657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直接连接符 218"/>
            <p:cNvCxnSpPr/>
            <p:nvPr/>
          </p:nvCxnSpPr>
          <p:spPr>
            <a:xfrm flipV="1">
              <a:off x="10726046" y="6723805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直接连接符 219"/>
            <p:cNvCxnSpPr/>
            <p:nvPr/>
          </p:nvCxnSpPr>
          <p:spPr>
            <a:xfrm flipV="1">
              <a:off x="10852170" y="6805002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直接连接符 220"/>
            <p:cNvCxnSpPr/>
            <p:nvPr/>
          </p:nvCxnSpPr>
          <p:spPr>
            <a:xfrm flipV="1">
              <a:off x="10978294" y="6608152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直接连接符 221"/>
            <p:cNvCxnSpPr/>
            <p:nvPr/>
          </p:nvCxnSpPr>
          <p:spPr>
            <a:xfrm flipV="1">
              <a:off x="11104418" y="663706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直接连接符 222"/>
            <p:cNvCxnSpPr/>
            <p:nvPr/>
          </p:nvCxnSpPr>
          <p:spPr>
            <a:xfrm flipV="1">
              <a:off x="11230542" y="6556126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直接连接符 223"/>
            <p:cNvCxnSpPr/>
            <p:nvPr/>
          </p:nvCxnSpPr>
          <p:spPr>
            <a:xfrm flipV="1">
              <a:off x="1132015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直接连接符 230"/>
            <p:cNvCxnSpPr/>
            <p:nvPr/>
          </p:nvCxnSpPr>
          <p:spPr>
            <a:xfrm flipV="1">
              <a:off x="53222" y="6526276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直接连接符 231"/>
            <p:cNvCxnSpPr/>
            <p:nvPr/>
          </p:nvCxnSpPr>
          <p:spPr>
            <a:xfrm flipV="1">
              <a:off x="449252" y="6327919"/>
              <a:ext cx="0" cy="5434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直接连接符 232"/>
            <p:cNvCxnSpPr/>
            <p:nvPr/>
          </p:nvCxnSpPr>
          <p:spPr>
            <a:xfrm flipV="1">
              <a:off x="317242" y="6694126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直接连接符 233"/>
            <p:cNvCxnSpPr/>
            <p:nvPr/>
          </p:nvCxnSpPr>
          <p:spPr>
            <a:xfrm flipV="1">
              <a:off x="581262" y="66751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直接连接符 234"/>
            <p:cNvCxnSpPr/>
            <p:nvPr/>
          </p:nvCxnSpPr>
          <p:spPr>
            <a:xfrm flipV="1">
              <a:off x="185232" y="6612338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直接连接符 235"/>
            <p:cNvCxnSpPr/>
            <p:nvPr/>
          </p:nvCxnSpPr>
          <p:spPr>
            <a:xfrm flipV="1">
              <a:off x="713270" y="664006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直接连接符 236"/>
            <p:cNvCxnSpPr/>
            <p:nvPr/>
          </p:nvCxnSpPr>
          <p:spPr>
            <a:xfrm flipV="1">
              <a:off x="11426834" y="6608152"/>
              <a:ext cx="0" cy="2568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直接连接符 237"/>
            <p:cNvCxnSpPr/>
            <p:nvPr/>
          </p:nvCxnSpPr>
          <p:spPr>
            <a:xfrm flipV="1">
              <a:off x="11533514" y="6364224"/>
              <a:ext cx="0" cy="50076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直接连接符 238"/>
            <p:cNvCxnSpPr/>
            <p:nvPr/>
          </p:nvCxnSpPr>
          <p:spPr>
            <a:xfrm flipV="1">
              <a:off x="11640194" y="6608152"/>
              <a:ext cx="0" cy="2568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直接连接符 239"/>
            <p:cNvCxnSpPr/>
            <p:nvPr/>
          </p:nvCxnSpPr>
          <p:spPr>
            <a:xfrm flipV="1">
              <a:off x="11746874" y="6531952"/>
              <a:ext cx="0" cy="3330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直接连接符 240"/>
            <p:cNvCxnSpPr/>
            <p:nvPr/>
          </p:nvCxnSpPr>
          <p:spPr>
            <a:xfrm flipV="1">
              <a:off x="11853554" y="6544994"/>
              <a:ext cx="0" cy="31999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直接连接符 241"/>
            <p:cNvCxnSpPr/>
            <p:nvPr/>
          </p:nvCxnSpPr>
          <p:spPr>
            <a:xfrm flipV="1">
              <a:off x="11958329" y="6698471"/>
              <a:ext cx="0" cy="159529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直接连接符 242"/>
            <p:cNvCxnSpPr/>
            <p:nvPr/>
          </p:nvCxnSpPr>
          <p:spPr>
            <a:xfrm flipV="1">
              <a:off x="1206691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9" name="文本框 6"/>
          <p:cNvSpPr txBox="1"/>
          <p:nvPr/>
        </p:nvSpPr>
        <p:spPr>
          <a:xfrm>
            <a:off x="1258570" y="281305"/>
            <a:ext cx="77019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三、降费成效</a:t>
            </a: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803910" y="1083310"/>
            <a:ext cx="10426700" cy="5631180"/>
          </a:xfrm>
          <a:prstGeom prst="rect">
            <a:avLst/>
          </a:prstGeom>
        </p:spPr>
        <p:txBody>
          <a:bodyPr wrap="square">
            <a:spAutoFit/>
          </a:bodyPr>
          <a:p>
            <a:pPr marL="342900" indent="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 </a:t>
            </a: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据统计，</a:t>
            </a:r>
            <a:r>
              <a:rPr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2021年</a:t>
            </a:r>
            <a:r>
              <a:rPr lang="zh-CN"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，</a:t>
            </a: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我市落实阶段性降低失业保险费率政策新增降费7498万元，惠及0.91万户缴费人；落实阶段性降低工伤保险费率政策新增降费824万元，惠及0.24万户缴费人。</a:t>
            </a:r>
            <a:endParaRPr sz="2400" b="1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</a:t>
            </a:r>
            <a:r>
              <a:rPr lang="en-US"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2022年</a:t>
            </a:r>
            <a:r>
              <a:rPr lang="zh-CN"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，</a:t>
            </a: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我市落实阶段性降低失业保险费率政策新增降费14280万元，惠及1.11万户缴费人；落实阶段性降低工伤保险费率政策新增降费822万元，惠及0.24万户缴费人。</a:t>
            </a:r>
            <a:endParaRPr sz="2400" b="1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</a:t>
            </a:r>
            <a:r>
              <a:rPr lang="en-US"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2023</a:t>
            </a:r>
            <a:r>
              <a:rPr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年1</a:t>
            </a:r>
            <a:r>
              <a:rPr lang="zh-CN"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月</a:t>
            </a:r>
            <a:r>
              <a:rPr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至7月，</a:t>
            </a: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我市落实阶段性降低失业保险费率政策新增降费11200万元，惠及1.19万户缴费人；落实阶段性降低工伤保险费率政策新增降费482.76万元，惠及0.24万户缴费人。</a:t>
            </a:r>
            <a:endParaRPr sz="2400" b="1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algn="just" fontAlgn="auto">
              <a:lnSpc>
                <a:spcPct val="150000"/>
              </a:lnSpc>
            </a:pPr>
            <a:endParaRPr lang="zh-CN" altLang="en-US" sz="2400" b="1" dirty="0" smtClean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-1"/>
            <a:ext cx="4674256" cy="6858000"/>
          </a:xfrm>
          <a:prstGeom prst="rect">
            <a:avLst/>
          </a:prstGeom>
          <a:solidFill>
            <a:srgbClr val="1E82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lang="zh-CN" altLang="en-US" sz="5400" b="1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5" name="组合 34" hidden="1"/>
          <p:cNvGrpSpPr/>
          <p:nvPr/>
        </p:nvGrpSpPr>
        <p:grpSpPr>
          <a:xfrm>
            <a:off x="81023" y="-11687"/>
            <a:ext cx="12593110" cy="6857999"/>
            <a:chOff x="81023" y="173735"/>
            <a:chExt cx="12593110" cy="6510529"/>
          </a:xfrm>
        </p:grpSpPr>
        <p:sp>
          <p:nvSpPr>
            <p:cNvPr id="36" name="Freeform 5"/>
            <p:cNvSpPr>
              <a:spLocks noEditPoints="1"/>
            </p:cNvSpPr>
            <p:nvPr/>
          </p:nvSpPr>
          <p:spPr bwMode="auto">
            <a:xfrm>
              <a:off x="81023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5"/>
            <p:cNvSpPr>
              <a:spLocks noEditPoints="1"/>
            </p:cNvSpPr>
            <p:nvPr/>
          </p:nvSpPr>
          <p:spPr bwMode="auto">
            <a:xfrm>
              <a:off x="1225851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5"/>
            <p:cNvSpPr>
              <a:spLocks noEditPoints="1"/>
            </p:cNvSpPr>
            <p:nvPr/>
          </p:nvSpPr>
          <p:spPr bwMode="auto">
            <a:xfrm>
              <a:off x="2370679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5"/>
            <p:cNvSpPr>
              <a:spLocks noEditPoints="1"/>
            </p:cNvSpPr>
            <p:nvPr/>
          </p:nvSpPr>
          <p:spPr bwMode="auto">
            <a:xfrm>
              <a:off x="3515508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5"/>
            <p:cNvSpPr>
              <a:spLocks noEditPoints="1"/>
            </p:cNvSpPr>
            <p:nvPr/>
          </p:nvSpPr>
          <p:spPr bwMode="auto">
            <a:xfrm>
              <a:off x="4660335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5"/>
            <p:cNvSpPr>
              <a:spLocks noEditPoints="1"/>
            </p:cNvSpPr>
            <p:nvPr/>
          </p:nvSpPr>
          <p:spPr bwMode="auto">
            <a:xfrm>
              <a:off x="5805163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5"/>
            <p:cNvSpPr>
              <a:spLocks noEditPoints="1"/>
            </p:cNvSpPr>
            <p:nvPr/>
          </p:nvSpPr>
          <p:spPr bwMode="auto">
            <a:xfrm>
              <a:off x="6949992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Freeform 5"/>
            <p:cNvSpPr>
              <a:spLocks noEditPoints="1"/>
            </p:cNvSpPr>
            <p:nvPr/>
          </p:nvSpPr>
          <p:spPr bwMode="auto">
            <a:xfrm>
              <a:off x="8094821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5"/>
            <p:cNvSpPr>
              <a:spLocks noEditPoints="1"/>
            </p:cNvSpPr>
            <p:nvPr/>
          </p:nvSpPr>
          <p:spPr bwMode="auto">
            <a:xfrm>
              <a:off x="9239649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5"/>
            <p:cNvSpPr>
              <a:spLocks noEditPoints="1"/>
            </p:cNvSpPr>
            <p:nvPr/>
          </p:nvSpPr>
          <p:spPr bwMode="auto">
            <a:xfrm>
              <a:off x="10384477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Freeform 5"/>
            <p:cNvSpPr>
              <a:spLocks noEditPoints="1"/>
            </p:cNvSpPr>
            <p:nvPr/>
          </p:nvSpPr>
          <p:spPr bwMode="auto">
            <a:xfrm>
              <a:off x="11529305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Freeform 5"/>
            <p:cNvSpPr>
              <a:spLocks noEditPoints="1"/>
            </p:cNvSpPr>
            <p:nvPr/>
          </p:nvSpPr>
          <p:spPr bwMode="auto">
            <a:xfrm>
              <a:off x="81023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5"/>
            <p:cNvSpPr>
              <a:spLocks noEditPoints="1"/>
            </p:cNvSpPr>
            <p:nvPr/>
          </p:nvSpPr>
          <p:spPr bwMode="auto">
            <a:xfrm>
              <a:off x="1225851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5"/>
            <p:cNvSpPr>
              <a:spLocks noEditPoints="1"/>
            </p:cNvSpPr>
            <p:nvPr/>
          </p:nvSpPr>
          <p:spPr bwMode="auto">
            <a:xfrm>
              <a:off x="2370679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5"/>
            <p:cNvSpPr>
              <a:spLocks noEditPoints="1"/>
            </p:cNvSpPr>
            <p:nvPr/>
          </p:nvSpPr>
          <p:spPr bwMode="auto">
            <a:xfrm>
              <a:off x="3515508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5"/>
            <p:cNvSpPr>
              <a:spLocks noEditPoints="1"/>
            </p:cNvSpPr>
            <p:nvPr/>
          </p:nvSpPr>
          <p:spPr bwMode="auto">
            <a:xfrm>
              <a:off x="4660335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Freeform 5"/>
            <p:cNvSpPr>
              <a:spLocks noEditPoints="1"/>
            </p:cNvSpPr>
            <p:nvPr/>
          </p:nvSpPr>
          <p:spPr bwMode="auto">
            <a:xfrm>
              <a:off x="5805163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Freeform 5"/>
            <p:cNvSpPr>
              <a:spLocks noEditPoints="1"/>
            </p:cNvSpPr>
            <p:nvPr/>
          </p:nvSpPr>
          <p:spPr bwMode="auto">
            <a:xfrm>
              <a:off x="6949992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5"/>
            <p:cNvSpPr>
              <a:spLocks noEditPoints="1"/>
            </p:cNvSpPr>
            <p:nvPr/>
          </p:nvSpPr>
          <p:spPr bwMode="auto">
            <a:xfrm>
              <a:off x="8094821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Freeform 5"/>
            <p:cNvSpPr>
              <a:spLocks noEditPoints="1"/>
            </p:cNvSpPr>
            <p:nvPr/>
          </p:nvSpPr>
          <p:spPr bwMode="auto">
            <a:xfrm>
              <a:off x="9239649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Freeform 5"/>
            <p:cNvSpPr>
              <a:spLocks noEditPoints="1"/>
            </p:cNvSpPr>
            <p:nvPr/>
          </p:nvSpPr>
          <p:spPr bwMode="auto">
            <a:xfrm>
              <a:off x="10384477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" name="Freeform 5"/>
            <p:cNvSpPr>
              <a:spLocks noEditPoints="1"/>
            </p:cNvSpPr>
            <p:nvPr/>
          </p:nvSpPr>
          <p:spPr bwMode="auto">
            <a:xfrm>
              <a:off x="11529305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Freeform 5"/>
            <p:cNvSpPr>
              <a:spLocks noEditPoints="1"/>
            </p:cNvSpPr>
            <p:nvPr/>
          </p:nvSpPr>
          <p:spPr bwMode="auto">
            <a:xfrm>
              <a:off x="81023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Freeform 5"/>
            <p:cNvSpPr>
              <a:spLocks noEditPoints="1"/>
            </p:cNvSpPr>
            <p:nvPr/>
          </p:nvSpPr>
          <p:spPr bwMode="auto">
            <a:xfrm>
              <a:off x="1225851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5"/>
            <p:cNvSpPr>
              <a:spLocks noEditPoints="1"/>
            </p:cNvSpPr>
            <p:nvPr/>
          </p:nvSpPr>
          <p:spPr bwMode="auto">
            <a:xfrm>
              <a:off x="2370679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5"/>
            <p:cNvSpPr>
              <a:spLocks noEditPoints="1"/>
            </p:cNvSpPr>
            <p:nvPr/>
          </p:nvSpPr>
          <p:spPr bwMode="auto">
            <a:xfrm>
              <a:off x="3515508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Freeform 5"/>
            <p:cNvSpPr>
              <a:spLocks noEditPoints="1"/>
            </p:cNvSpPr>
            <p:nvPr/>
          </p:nvSpPr>
          <p:spPr bwMode="auto">
            <a:xfrm>
              <a:off x="4660335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Freeform 5"/>
            <p:cNvSpPr>
              <a:spLocks noEditPoints="1"/>
            </p:cNvSpPr>
            <p:nvPr/>
          </p:nvSpPr>
          <p:spPr bwMode="auto">
            <a:xfrm>
              <a:off x="5805163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5"/>
            <p:cNvSpPr>
              <a:spLocks noEditPoints="1"/>
            </p:cNvSpPr>
            <p:nvPr/>
          </p:nvSpPr>
          <p:spPr bwMode="auto">
            <a:xfrm>
              <a:off x="6949992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5"/>
            <p:cNvSpPr>
              <a:spLocks noEditPoints="1"/>
            </p:cNvSpPr>
            <p:nvPr/>
          </p:nvSpPr>
          <p:spPr bwMode="auto">
            <a:xfrm>
              <a:off x="8094821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Freeform 5"/>
            <p:cNvSpPr>
              <a:spLocks noEditPoints="1"/>
            </p:cNvSpPr>
            <p:nvPr/>
          </p:nvSpPr>
          <p:spPr bwMode="auto">
            <a:xfrm>
              <a:off x="9239649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5"/>
            <p:cNvSpPr>
              <a:spLocks noEditPoints="1"/>
            </p:cNvSpPr>
            <p:nvPr/>
          </p:nvSpPr>
          <p:spPr bwMode="auto">
            <a:xfrm>
              <a:off x="10384477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5"/>
            <p:cNvSpPr>
              <a:spLocks noEditPoints="1"/>
            </p:cNvSpPr>
            <p:nvPr/>
          </p:nvSpPr>
          <p:spPr bwMode="auto">
            <a:xfrm>
              <a:off x="11529305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5"/>
            <p:cNvSpPr>
              <a:spLocks noEditPoints="1"/>
            </p:cNvSpPr>
            <p:nvPr/>
          </p:nvSpPr>
          <p:spPr bwMode="auto">
            <a:xfrm>
              <a:off x="81023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5"/>
            <p:cNvSpPr>
              <a:spLocks noEditPoints="1"/>
            </p:cNvSpPr>
            <p:nvPr/>
          </p:nvSpPr>
          <p:spPr bwMode="auto">
            <a:xfrm>
              <a:off x="1225851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5"/>
            <p:cNvSpPr>
              <a:spLocks noEditPoints="1"/>
            </p:cNvSpPr>
            <p:nvPr/>
          </p:nvSpPr>
          <p:spPr bwMode="auto">
            <a:xfrm>
              <a:off x="2370679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" name="Freeform 5"/>
            <p:cNvSpPr>
              <a:spLocks noEditPoints="1"/>
            </p:cNvSpPr>
            <p:nvPr/>
          </p:nvSpPr>
          <p:spPr bwMode="auto">
            <a:xfrm>
              <a:off x="3515508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" name="Freeform 5"/>
            <p:cNvSpPr>
              <a:spLocks noEditPoints="1"/>
            </p:cNvSpPr>
            <p:nvPr/>
          </p:nvSpPr>
          <p:spPr bwMode="auto">
            <a:xfrm>
              <a:off x="4660335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" name="Freeform 5"/>
            <p:cNvSpPr>
              <a:spLocks noEditPoints="1"/>
            </p:cNvSpPr>
            <p:nvPr/>
          </p:nvSpPr>
          <p:spPr bwMode="auto">
            <a:xfrm>
              <a:off x="5805163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" name="Freeform 5"/>
            <p:cNvSpPr>
              <a:spLocks noEditPoints="1"/>
            </p:cNvSpPr>
            <p:nvPr/>
          </p:nvSpPr>
          <p:spPr bwMode="auto">
            <a:xfrm>
              <a:off x="6949992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" name="Freeform 5"/>
            <p:cNvSpPr>
              <a:spLocks noEditPoints="1"/>
            </p:cNvSpPr>
            <p:nvPr/>
          </p:nvSpPr>
          <p:spPr bwMode="auto">
            <a:xfrm>
              <a:off x="8094821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Freeform 5"/>
            <p:cNvSpPr>
              <a:spLocks noEditPoints="1"/>
            </p:cNvSpPr>
            <p:nvPr/>
          </p:nvSpPr>
          <p:spPr bwMode="auto">
            <a:xfrm>
              <a:off x="9239649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" name="Freeform 5"/>
            <p:cNvSpPr>
              <a:spLocks noEditPoints="1"/>
            </p:cNvSpPr>
            <p:nvPr/>
          </p:nvSpPr>
          <p:spPr bwMode="auto">
            <a:xfrm>
              <a:off x="10384477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" name="Freeform 5"/>
            <p:cNvSpPr>
              <a:spLocks noEditPoints="1"/>
            </p:cNvSpPr>
            <p:nvPr/>
          </p:nvSpPr>
          <p:spPr bwMode="auto">
            <a:xfrm>
              <a:off x="11529305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" name="Freeform 5"/>
            <p:cNvSpPr>
              <a:spLocks noEditPoints="1"/>
            </p:cNvSpPr>
            <p:nvPr/>
          </p:nvSpPr>
          <p:spPr bwMode="auto">
            <a:xfrm>
              <a:off x="81023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" name="Freeform 5"/>
            <p:cNvSpPr>
              <a:spLocks noEditPoints="1"/>
            </p:cNvSpPr>
            <p:nvPr/>
          </p:nvSpPr>
          <p:spPr bwMode="auto">
            <a:xfrm>
              <a:off x="1225851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" name="Freeform 5"/>
            <p:cNvSpPr>
              <a:spLocks noEditPoints="1"/>
            </p:cNvSpPr>
            <p:nvPr/>
          </p:nvSpPr>
          <p:spPr bwMode="auto">
            <a:xfrm>
              <a:off x="2370679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" name="Freeform 5"/>
            <p:cNvSpPr>
              <a:spLocks noEditPoints="1"/>
            </p:cNvSpPr>
            <p:nvPr/>
          </p:nvSpPr>
          <p:spPr bwMode="auto">
            <a:xfrm>
              <a:off x="3515508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" name="Freeform 5"/>
            <p:cNvSpPr>
              <a:spLocks noEditPoints="1"/>
            </p:cNvSpPr>
            <p:nvPr/>
          </p:nvSpPr>
          <p:spPr bwMode="auto">
            <a:xfrm>
              <a:off x="4660335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" name="Freeform 5"/>
            <p:cNvSpPr>
              <a:spLocks noEditPoints="1"/>
            </p:cNvSpPr>
            <p:nvPr/>
          </p:nvSpPr>
          <p:spPr bwMode="auto">
            <a:xfrm>
              <a:off x="5805163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" name="Freeform 5"/>
            <p:cNvSpPr>
              <a:spLocks noEditPoints="1"/>
            </p:cNvSpPr>
            <p:nvPr/>
          </p:nvSpPr>
          <p:spPr bwMode="auto">
            <a:xfrm>
              <a:off x="6949992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" name="Freeform 5"/>
            <p:cNvSpPr>
              <a:spLocks noEditPoints="1"/>
            </p:cNvSpPr>
            <p:nvPr/>
          </p:nvSpPr>
          <p:spPr bwMode="auto">
            <a:xfrm>
              <a:off x="8094821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" name="Freeform 5"/>
            <p:cNvSpPr>
              <a:spLocks noEditPoints="1"/>
            </p:cNvSpPr>
            <p:nvPr/>
          </p:nvSpPr>
          <p:spPr bwMode="auto">
            <a:xfrm>
              <a:off x="9239649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9" name="Freeform 5"/>
            <p:cNvSpPr>
              <a:spLocks noEditPoints="1"/>
            </p:cNvSpPr>
            <p:nvPr/>
          </p:nvSpPr>
          <p:spPr bwMode="auto">
            <a:xfrm>
              <a:off x="10384477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0" name="Freeform 5"/>
            <p:cNvSpPr>
              <a:spLocks noEditPoints="1"/>
            </p:cNvSpPr>
            <p:nvPr/>
          </p:nvSpPr>
          <p:spPr bwMode="auto">
            <a:xfrm>
              <a:off x="11529305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1" name="Freeform 5"/>
            <p:cNvSpPr>
              <a:spLocks noEditPoints="1"/>
            </p:cNvSpPr>
            <p:nvPr/>
          </p:nvSpPr>
          <p:spPr bwMode="auto">
            <a:xfrm>
              <a:off x="81023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2" name="Freeform 5"/>
            <p:cNvSpPr>
              <a:spLocks noEditPoints="1"/>
            </p:cNvSpPr>
            <p:nvPr/>
          </p:nvSpPr>
          <p:spPr bwMode="auto">
            <a:xfrm>
              <a:off x="1225851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3" name="Freeform 5"/>
            <p:cNvSpPr>
              <a:spLocks noEditPoints="1"/>
            </p:cNvSpPr>
            <p:nvPr/>
          </p:nvSpPr>
          <p:spPr bwMode="auto">
            <a:xfrm>
              <a:off x="2370679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4" name="Freeform 5"/>
            <p:cNvSpPr>
              <a:spLocks noEditPoints="1"/>
            </p:cNvSpPr>
            <p:nvPr/>
          </p:nvSpPr>
          <p:spPr bwMode="auto">
            <a:xfrm>
              <a:off x="3515508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5" name="Freeform 5"/>
            <p:cNvSpPr>
              <a:spLocks noEditPoints="1"/>
            </p:cNvSpPr>
            <p:nvPr/>
          </p:nvSpPr>
          <p:spPr bwMode="auto">
            <a:xfrm>
              <a:off x="4660335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6" name="Freeform 5"/>
            <p:cNvSpPr>
              <a:spLocks noEditPoints="1"/>
            </p:cNvSpPr>
            <p:nvPr/>
          </p:nvSpPr>
          <p:spPr bwMode="auto">
            <a:xfrm>
              <a:off x="5805163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7" name="Freeform 5"/>
            <p:cNvSpPr>
              <a:spLocks noEditPoints="1"/>
            </p:cNvSpPr>
            <p:nvPr/>
          </p:nvSpPr>
          <p:spPr bwMode="auto">
            <a:xfrm>
              <a:off x="6949992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8" name="Freeform 5"/>
            <p:cNvSpPr>
              <a:spLocks noEditPoints="1"/>
            </p:cNvSpPr>
            <p:nvPr/>
          </p:nvSpPr>
          <p:spPr bwMode="auto">
            <a:xfrm>
              <a:off x="8094821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9" name="Freeform 5"/>
            <p:cNvSpPr>
              <a:spLocks noEditPoints="1"/>
            </p:cNvSpPr>
            <p:nvPr/>
          </p:nvSpPr>
          <p:spPr bwMode="auto">
            <a:xfrm>
              <a:off x="9239649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0" name="Freeform 5"/>
            <p:cNvSpPr>
              <a:spLocks noEditPoints="1"/>
            </p:cNvSpPr>
            <p:nvPr/>
          </p:nvSpPr>
          <p:spPr bwMode="auto">
            <a:xfrm>
              <a:off x="10384477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1" name="Freeform 5"/>
            <p:cNvSpPr>
              <a:spLocks noEditPoints="1"/>
            </p:cNvSpPr>
            <p:nvPr/>
          </p:nvSpPr>
          <p:spPr bwMode="auto">
            <a:xfrm>
              <a:off x="11529305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2" name="Freeform 5"/>
            <p:cNvSpPr>
              <a:spLocks noEditPoints="1"/>
            </p:cNvSpPr>
            <p:nvPr/>
          </p:nvSpPr>
          <p:spPr bwMode="auto">
            <a:xfrm>
              <a:off x="81023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3" name="Freeform 5"/>
            <p:cNvSpPr>
              <a:spLocks noEditPoints="1"/>
            </p:cNvSpPr>
            <p:nvPr/>
          </p:nvSpPr>
          <p:spPr bwMode="auto">
            <a:xfrm>
              <a:off x="1225851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4" name="Freeform 5"/>
            <p:cNvSpPr>
              <a:spLocks noEditPoints="1"/>
            </p:cNvSpPr>
            <p:nvPr/>
          </p:nvSpPr>
          <p:spPr bwMode="auto">
            <a:xfrm>
              <a:off x="2370679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5" name="Freeform 5"/>
            <p:cNvSpPr>
              <a:spLocks noEditPoints="1"/>
            </p:cNvSpPr>
            <p:nvPr/>
          </p:nvSpPr>
          <p:spPr bwMode="auto">
            <a:xfrm>
              <a:off x="3515508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6" name="Freeform 5"/>
            <p:cNvSpPr>
              <a:spLocks noEditPoints="1"/>
            </p:cNvSpPr>
            <p:nvPr/>
          </p:nvSpPr>
          <p:spPr bwMode="auto">
            <a:xfrm>
              <a:off x="4660335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7" name="Freeform 5"/>
            <p:cNvSpPr>
              <a:spLocks noEditPoints="1"/>
            </p:cNvSpPr>
            <p:nvPr/>
          </p:nvSpPr>
          <p:spPr bwMode="auto">
            <a:xfrm>
              <a:off x="5805163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8" name="Freeform 5"/>
            <p:cNvSpPr>
              <a:spLocks noEditPoints="1"/>
            </p:cNvSpPr>
            <p:nvPr/>
          </p:nvSpPr>
          <p:spPr bwMode="auto">
            <a:xfrm>
              <a:off x="6949992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9" name="Freeform 5"/>
            <p:cNvSpPr>
              <a:spLocks noEditPoints="1"/>
            </p:cNvSpPr>
            <p:nvPr/>
          </p:nvSpPr>
          <p:spPr bwMode="auto">
            <a:xfrm>
              <a:off x="8094821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0" name="Freeform 5"/>
            <p:cNvSpPr>
              <a:spLocks noEditPoints="1"/>
            </p:cNvSpPr>
            <p:nvPr/>
          </p:nvSpPr>
          <p:spPr bwMode="auto">
            <a:xfrm>
              <a:off x="9239649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1" name="Freeform 5"/>
            <p:cNvSpPr>
              <a:spLocks noEditPoints="1"/>
            </p:cNvSpPr>
            <p:nvPr/>
          </p:nvSpPr>
          <p:spPr bwMode="auto">
            <a:xfrm>
              <a:off x="10384477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2" name="Freeform 5"/>
            <p:cNvSpPr>
              <a:spLocks noEditPoints="1"/>
            </p:cNvSpPr>
            <p:nvPr/>
          </p:nvSpPr>
          <p:spPr bwMode="auto">
            <a:xfrm>
              <a:off x="11529305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3" name="Freeform 5"/>
            <p:cNvSpPr>
              <a:spLocks noEditPoints="1"/>
            </p:cNvSpPr>
            <p:nvPr/>
          </p:nvSpPr>
          <p:spPr bwMode="auto">
            <a:xfrm>
              <a:off x="81023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4" name="Freeform 5"/>
            <p:cNvSpPr>
              <a:spLocks noEditPoints="1"/>
            </p:cNvSpPr>
            <p:nvPr/>
          </p:nvSpPr>
          <p:spPr bwMode="auto">
            <a:xfrm>
              <a:off x="1225851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5" name="Freeform 5"/>
            <p:cNvSpPr>
              <a:spLocks noEditPoints="1"/>
            </p:cNvSpPr>
            <p:nvPr/>
          </p:nvSpPr>
          <p:spPr bwMode="auto">
            <a:xfrm>
              <a:off x="2370679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6" name="Freeform 5"/>
            <p:cNvSpPr>
              <a:spLocks noEditPoints="1"/>
            </p:cNvSpPr>
            <p:nvPr/>
          </p:nvSpPr>
          <p:spPr bwMode="auto">
            <a:xfrm>
              <a:off x="3515508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7" name="Freeform 5"/>
            <p:cNvSpPr>
              <a:spLocks noEditPoints="1"/>
            </p:cNvSpPr>
            <p:nvPr/>
          </p:nvSpPr>
          <p:spPr bwMode="auto">
            <a:xfrm>
              <a:off x="4660335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8" name="Freeform 5"/>
            <p:cNvSpPr>
              <a:spLocks noEditPoints="1"/>
            </p:cNvSpPr>
            <p:nvPr/>
          </p:nvSpPr>
          <p:spPr bwMode="auto">
            <a:xfrm>
              <a:off x="5805163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9" name="Freeform 5"/>
            <p:cNvSpPr>
              <a:spLocks noEditPoints="1"/>
            </p:cNvSpPr>
            <p:nvPr/>
          </p:nvSpPr>
          <p:spPr bwMode="auto">
            <a:xfrm>
              <a:off x="6949992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0" name="Freeform 5"/>
            <p:cNvSpPr>
              <a:spLocks noEditPoints="1"/>
            </p:cNvSpPr>
            <p:nvPr/>
          </p:nvSpPr>
          <p:spPr bwMode="auto">
            <a:xfrm>
              <a:off x="8094821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1" name="Freeform 5"/>
            <p:cNvSpPr>
              <a:spLocks noEditPoints="1"/>
            </p:cNvSpPr>
            <p:nvPr/>
          </p:nvSpPr>
          <p:spPr bwMode="auto">
            <a:xfrm>
              <a:off x="9239649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2" name="Freeform 5"/>
            <p:cNvSpPr>
              <a:spLocks noEditPoints="1"/>
            </p:cNvSpPr>
            <p:nvPr/>
          </p:nvSpPr>
          <p:spPr bwMode="auto">
            <a:xfrm>
              <a:off x="10384477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3" name="Freeform 5"/>
            <p:cNvSpPr>
              <a:spLocks noEditPoints="1"/>
            </p:cNvSpPr>
            <p:nvPr/>
          </p:nvSpPr>
          <p:spPr bwMode="auto">
            <a:xfrm>
              <a:off x="11529305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6" name="菱形 5"/>
          <p:cNvSpPr/>
          <p:nvPr/>
        </p:nvSpPr>
        <p:spPr>
          <a:xfrm>
            <a:off x="5820320" y="1897809"/>
            <a:ext cx="566177" cy="566177"/>
          </a:xfrm>
          <a:prstGeom prst="diamond">
            <a:avLst/>
          </a:prstGeom>
          <a:solidFill>
            <a:srgbClr val="1E82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latin typeface="+mj-ea"/>
              <a:ea typeface="+mj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885673" y="1950700"/>
            <a:ext cx="487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</a:rPr>
              <a:t>一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516370" y="1950720"/>
            <a:ext cx="38893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社会保险费险种介绍</a:t>
            </a:r>
            <a:endParaRPr lang="zh-CN" altLang="en-US"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27" name="菱形 126"/>
          <p:cNvSpPr/>
          <p:nvPr/>
        </p:nvSpPr>
        <p:spPr>
          <a:xfrm>
            <a:off x="5820320" y="3158060"/>
            <a:ext cx="566177" cy="566177"/>
          </a:xfrm>
          <a:prstGeom prst="diamond">
            <a:avLst/>
          </a:prstGeom>
          <a:solidFill>
            <a:srgbClr val="1E82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latin typeface="+mj-ea"/>
              <a:ea typeface="+mj-ea"/>
            </a:endParaRPr>
          </a:p>
        </p:txBody>
      </p:sp>
      <p:sp>
        <p:nvSpPr>
          <p:cNvPr id="128" name="文本框 127"/>
          <p:cNvSpPr txBox="1"/>
          <p:nvPr/>
        </p:nvSpPr>
        <p:spPr>
          <a:xfrm>
            <a:off x="5852018" y="3211586"/>
            <a:ext cx="487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</a:rPr>
              <a:t>二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136" name="文本框 135"/>
          <p:cNvSpPr txBox="1"/>
          <p:nvPr/>
        </p:nvSpPr>
        <p:spPr>
          <a:xfrm>
            <a:off x="6516370" y="3211830"/>
            <a:ext cx="46520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阶段性降费政策</a:t>
            </a:r>
            <a:endParaRPr lang="zh-CN" altLang="en-US" sz="2400" b="1" dirty="0">
              <a:solidFill>
                <a:schemeClr val="tx1"/>
              </a:solidFill>
              <a:latin typeface="方正悠黑体" panose="02010600010101010101" charset="-122"/>
              <a:ea typeface="方正悠黑体" panose="02010600010101010101" charset="-122"/>
              <a:sym typeface="+mn-ea"/>
            </a:endParaRPr>
          </a:p>
        </p:txBody>
      </p:sp>
      <p:sp>
        <p:nvSpPr>
          <p:cNvPr id="161" name="菱形 160"/>
          <p:cNvSpPr/>
          <p:nvPr/>
        </p:nvSpPr>
        <p:spPr>
          <a:xfrm>
            <a:off x="4674256" y="3145911"/>
            <a:ext cx="283088" cy="566177"/>
          </a:xfrm>
          <a:custGeom>
            <a:avLst/>
            <a:gdLst>
              <a:gd name="connsiteX0" fmla="*/ 0 w 566177"/>
              <a:gd name="connsiteY0" fmla="*/ 283089 h 566177"/>
              <a:gd name="connsiteX1" fmla="*/ 283089 w 566177"/>
              <a:gd name="connsiteY1" fmla="*/ 0 h 566177"/>
              <a:gd name="connsiteX2" fmla="*/ 566177 w 566177"/>
              <a:gd name="connsiteY2" fmla="*/ 283089 h 566177"/>
              <a:gd name="connsiteX3" fmla="*/ 283089 w 566177"/>
              <a:gd name="connsiteY3" fmla="*/ 566177 h 566177"/>
              <a:gd name="connsiteX4" fmla="*/ 0 w 566177"/>
              <a:gd name="connsiteY4" fmla="*/ 283089 h 566177"/>
              <a:gd name="connsiteX0-1" fmla="*/ 0 w 283088"/>
              <a:gd name="connsiteY0-2" fmla="*/ 566177 h 566177"/>
              <a:gd name="connsiteX1-3" fmla="*/ 0 w 283088"/>
              <a:gd name="connsiteY1-4" fmla="*/ 0 h 566177"/>
              <a:gd name="connsiteX2-5" fmla="*/ 283088 w 283088"/>
              <a:gd name="connsiteY2-6" fmla="*/ 283089 h 566177"/>
              <a:gd name="connsiteX3-7" fmla="*/ 0 w 283088"/>
              <a:gd name="connsiteY3-8" fmla="*/ 566177 h 56617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283088" h="566177">
                <a:moveTo>
                  <a:pt x="0" y="566177"/>
                </a:moveTo>
                <a:lnTo>
                  <a:pt x="0" y="0"/>
                </a:lnTo>
                <a:lnTo>
                  <a:pt x="283088" y="283089"/>
                </a:lnTo>
                <a:lnTo>
                  <a:pt x="0" y="566177"/>
                </a:lnTo>
                <a:close/>
              </a:path>
            </a:pathLst>
          </a:custGeom>
          <a:solidFill>
            <a:srgbClr val="1E82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latin typeface="+mj-ea"/>
              <a:ea typeface="+mj-ea"/>
            </a:endParaRPr>
          </a:p>
        </p:txBody>
      </p:sp>
      <p:sp>
        <p:nvSpPr>
          <p:cNvPr id="162" name="矩形 161"/>
          <p:cNvSpPr/>
          <p:nvPr/>
        </p:nvSpPr>
        <p:spPr>
          <a:xfrm>
            <a:off x="1775795" y="2137234"/>
            <a:ext cx="1112512" cy="2143126"/>
          </a:xfrm>
          <a:custGeom>
            <a:avLst/>
            <a:gdLst>
              <a:gd name="connsiteX0" fmla="*/ 0 w 1112512"/>
              <a:gd name="connsiteY0" fmla="*/ 0 h 2143126"/>
              <a:gd name="connsiteX1" fmla="*/ 1112512 w 1112512"/>
              <a:gd name="connsiteY1" fmla="*/ 0 h 2143126"/>
              <a:gd name="connsiteX2" fmla="*/ 1112512 w 1112512"/>
              <a:gd name="connsiteY2" fmla="*/ 2143126 h 2143126"/>
              <a:gd name="connsiteX3" fmla="*/ 0 w 1112512"/>
              <a:gd name="connsiteY3" fmla="*/ 2143126 h 2143126"/>
              <a:gd name="connsiteX4" fmla="*/ 0 w 1112512"/>
              <a:gd name="connsiteY4" fmla="*/ 0 h 2143126"/>
              <a:gd name="connsiteX0-1" fmla="*/ 0 w 1112512"/>
              <a:gd name="connsiteY0-2" fmla="*/ 3635 h 2146761"/>
              <a:gd name="connsiteX1-3" fmla="*/ 79675 w 1112512"/>
              <a:gd name="connsiteY1-4" fmla="*/ 0 h 2146761"/>
              <a:gd name="connsiteX2-5" fmla="*/ 1112512 w 1112512"/>
              <a:gd name="connsiteY2-6" fmla="*/ 3635 h 2146761"/>
              <a:gd name="connsiteX3-7" fmla="*/ 1112512 w 1112512"/>
              <a:gd name="connsiteY3-8" fmla="*/ 2146761 h 2146761"/>
              <a:gd name="connsiteX4-9" fmla="*/ 0 w 1112512"/>
              <a:gd name="connsiteY4-10" fmla="*/ 2146761 h 2146761"/>
              <a:gd name="connsiteX5" fmla="*/ 0 w 1112512"/>
              <a:gd name="connsiteY5" fmla="*/ 3635 h 2146761"/>
              <a:gd name="connsiteX0-11" fmla="*/ 0 w 1112512"/>
              <a:gd name="connsiteY0-12" fmla="*/ 7444 h 2150570"/>
              <a:gd name="connsiteX1-13" fmla="*/ 79675 w 1112512"/>
              <a:gd name="connsiteY1-14" fmla="*/ 3809 h 2150570"/>
              <a:gd name="connsiteX2-15" fmla="*/ 1047415 w 1112512"/>
              <a:gd name="connsiteY2-16" fmla="*/ 0 h 2150570"/>
              <a:gd name="connsiteX3-17" fmla="*/ 1112512 w 1112512"/>
              <a:gd name="connsiteY3-18" fmla="*/ 7444 h 2150570"/>
              <a:gd name="connsiteX4-19" fmla="*/ 1112512 w 1112512"/>
              <a:gd name="connsiteY4-20" fmla="*/ 2150570 h 2150570"/>
              <a:gd name="connsiteX5-21" fmla="*/ 0 w 1112512"/>
              <a:gd name="connsiteY5-22" fmla="*/ 2150570 h 2150570"/>
              <a:gd name="connsiteX6" fmla="*/ 0 w 1112512"/>
              <a:gd name="connsiteY6" fmla="*/ 7444 h 2150570"/>
              <a:gd name="connsiteX0-23" fmla="*/ 1047415 w 1138855"/>
              <a:gd name="connsiteY0-24" fmla="*/ 0 h 2150570"/>
              <a:gd name="connsiteX1-25" fmla="*/ 1112512 w 1138855"/>
              <a:gd name="connsiteY1-26" fmla="*/ 7444 h 2150570"/>
              <a:gd name="connsiteX2-27" fmla="*/ 1112512 w 1138855"/>
              <a:gd name="connsiteY2-28" fmla="*/ 2150570 h 2150570"/>
              <a:gd name="connsiteX3-29" fmla="*/ 0 w 1138855"/>
              <a:gd name="connsiteY3-30" fmla="*/ 2150570 h 2150570"/>
              <a:gd name="connsiteX4-31" fmla="*/ 0 w 1138855"/>
              <a:gd name="connsiteY4-32" fmla="*/ 7444 h 2150570"/>
              <a:gd name="connsiteX5-33" fmla="*/ 79675 w 1138855"/>
              <a:gd name="connsiteY5-34" fmla="*/ 3809 h 2150570"/>
              <a:gd name="connsiteX6-35" fmla="*/ 1138855 w 1138855"/>
              <a:gd name="connsiteY6-36" fmla="*/ 91440 h 2150570"/>
              <a:gd name="connsiteX0-37" fmla="*/ 1047415 w 1112512"/>
              <a:gd name="connsiteY0-38" fmla="*/ 0 h 2150570"/>
              <a:gd name="connsiteX1-39" fmla="*/ 1112512 w 1112512"/>
              <a:gd name="connsiteY1-40" fmla="*/ 7444 h 2150570"/>
              <a:gd name="connsiteX2-41" fmla="*/ 1112512 w 1112512"/>
              <a:gd name="connsiteY2-42" fmla="*/ 2150570 h 2150570"/>
              <a:gd name="connsiteX3-43" fmla="*/ 0 w 1112512"/>
              <a:gd name="connsiteY3-44" fmla="*/ 2150570 h 2150570"/>
              <a:gd name="connsiteX4-45" fmla="*/ 0 w 1112512"/>
              <a:gd name="connsiteY4-46" fmla="*/ 7444 h 2150570"/>
              <a:gd name="connsiteX5-47" fmla="*/ 79675 w 1112512"/>
              <a:gd name="connsiteY5-48" fmla="*/ 3809 h 2150570"/>
              <a:gd name="connsiteX0-49" fmla="*/ 1047415 w 1112512"/>
              <a:gd name="connsiteY0-50" fmla="*/ 0 h 2150570"/>
              <a:gd name="connsiteX1-51" fmla="*/ 1112512 w 1112512"/>
              <a:gd name="connsiteY1-52" fmla="*/ 7444 h 2150570"/>
              <a:gd name="connsiteX2-53" fmla="*/ 1112512 w 1112512"/>
              <a:gd name="connsiteY2-54" fmla="*/ 2150570 h 2150570"/>
              <a:gd name="connsiteX3-55" fmla="*/ 0 w 1112512"/>
              <a:gd name="connsiteY3-56" fmla="*/ 2150570 h 2150570"/>
              <a:gd name="connsiteX4-57" fmla="*/ 0 w 1112512"/>
              <a:gd name="connsiteY4-58" fmla="*/ 7444 h 2150570"/>
              <a:gd name="connsiteX5-59" fmla="*/ 84755 w 1112512"/>
              <a:gd name="connsiteY5-60" fmla="*/ 8889 h 2150570"/>
              <a:gd name="connsiteX0-61" fmla="*/ 1034715 w 1112512"/>
              <a:gd name="connsiteY0-62" fmla="*/ 7796 h 2143126"/>
              <a:gd name="connsiteX1-63" fmla="*/ 1112512 w 1112512"/>
              <a:gd name="connsiteY1-64" fmla="*/ 0 h 2143126"/>
              <a:gd name="connsiteX2-65" fmla="*/ 1112512 w 1112512"/>
              <a:gd name="connsiteY2-66" fmla="*/ 2143126 h 2143126"/>
              <a:gd name="connsiteX3-67" fmla="*/ 0 w 1112512"/>
              <a:gd name="connsiteY3-68" fmla="*/ 2143126 h 2143126"/>
              <a:gd name="connsiteX4-69" fmla="*/ 0 w 1112512"/>
              <a:gd name="connsiteY4-70" fmla="*/ 0 h 2143126"/>
              <a:gd name="connsiteX5-71" fmla="*/ 84755 w 1112512"/>
              <a:gd name="connsiteY5-72" fmla="*/ 1445 h 2143126"/>
              <a:gd name="connsiteX0-73" fmla="*/ 1027095 w 1112512"/>
              <a:gd name="connsiteY0-74" fmla="*/ 176 h 2143126"/>
              <a:gd name="connsiteX1-75" fmla="*/ 1112512 w 1112512"/>
              <a:gd name="connsiteY1-76" fmla="*/ 0 h 2143126"/>
              <a:gd name="connsiteX2-77" fmla="*/ 1112512 w 1112512"/>
              <a:gd name="connsiteY2-78" fmla="*/ 2143126 h 2143126"/>
              <a:gd name="connsiteX3-79" fmla="*/ 0 w 1112512"/>
              <a:gd name="connsiteY3-80" fmla="*/ 2143126 h 2143126"/>
              <a:gd name="connsiteX4-81" fmla="*/ 0 w 1112512"/>
              <a:gd name="connsiteY4-82" fmla="*/ 0 h 2143126"/>
              <a:gd name="connsiteX5-83" fmla="*/ 84755 w 1112512"/>
              <a:gd name="connsiteY5-84" fmla="*/ 1445 h 214312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1112512" h="2143126">
                <a:moveTo>
                  <a:pt x="1027095" y="176"/>
                </a:moveTo>
                <a:lnTo>
                  <a:pt x="1112512" y="0"/>
                </a:lnTo>
                <a:lnTo>
                  <a:pt x="1112512" y="2143126"/>
                </a:lnTo>
                <a:lnTo>
                  <a:pt x="0" y="2143126"/>
                </a:lnTo>
                <a:lnTo>
                  <a:pt x="0" y="0"/>
                </a:lnTo>
                <a:lnTo>
                  <a:pt x="84755" y="1445"/>
                </a:ln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44" name="图片 143" descr="未标题-1.pn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1753924" y="1241722"/>
            <a:ext cx="1193698" cy="1135718"/>
          </a:xfrm>
          <a:prstGeom prst="rect">
            <a:avLst/>
          </a:prstGeom>
        </p:spPr>
      </p:pic>
      <p:sp>
        <p:nvSpPr>
          <p:cNvPr id="145" name="TextBox 144"/>
          <p:cNvSpPr txBox="1"/>
          <p:nvPr/>
        </p:nvSpPr>
        <p:spPr>
          <a:xfrm>
            <a:off x="1908469" y="2605574"/>
            <a:ext cx="861774" cy="153041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4400" dirty="0" smtClean="0">
                <a:solidFill>
                  <a:schemeClr val="bg1"/>
                </a:solidFill>
                <a:latin typeface="方正小标宋简体" panose="02010601030101010101" pitchFamily="65" charset="-122"/>
                <a:ea typeface="方正小标宋简体" panose="02010601030101010101" pitchFamily="65" charset="-122"/>
              </a:rPr>
              <a:t>目 录</a:t>
            </a:r>
            <a:endParaRPr lang="zh-CN" altLang="en-US" sz="4400" dirty="0">
              <a:solidFill>
                <a:schemeClr val="bg1"/>
              </a:solidFill>
              <a:latin typeface="方正小标宋简体" panose="02010601030101010101" pitchFamily="65" charset="-122"/>
              <a:ea typeface="方正小标宋简体" panose="02010601030101010101" pitchFamily="65" charset="-122"/>
            </a:endParaRPr>
          </a:p>
        </p:txBody>
      </p:sp>
      <p:sp>
        <p:nvSpPr>
          <p:cNvPr id="3" name="菱形 2"/>
          <p:cNvSpPr/>
          <p:nvPr/>
        </p:nvSpPr>
        <p:spPr>
          <a:xfrm>
            <a:off x="5807620" y="4399709"/>
            <a:ext cx="566177" cy="566177"/>
          </a:xfrm>
          <a:prstGeom prst="diamond">
            <a:avLst/>
          </a:prstGeom>
          <a:solidFill>
            <a:srgbClr val="1E82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2400" dirty="0">
              <a:latin typeface="+mj-ea"/>
              <a:ea typeface="+mj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859638" y="4452600"/>
            <a:ext cx="487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dirty="0">
                <a:solidFill>
                  <a:schemeClr val="bg1"/>
                </a:solidFill>
              </a:rPr>
              <a:t>三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503637" y="4443304"/>
            <a:ext cx="3511723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sz="24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降费成效</a:t>
            </a:r>
            <a:endParaRPr lang="zh-CN" altLang="en-US" sz="24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476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组合 93"/>
          <p:cNvGrpSpPr/>
          <p:nvPr/>
        </p:nvGrpSpPr>
        <p:grpSpPr>
          <a:xfrm>
            <a:off x="53222" y="6243320"/>
            <a:ext cx="12013692" cy="910258"/>
            <a:chOff x="53222" y="6243320"/>
            <a:chExt cx="12013692" cy="910258"/>
          </a:xfrm>
        </p:grpSpPr>
        <p:cxnSp>
          <p:nvCxnSpPr>
            <p:cNvPr id="95" name="直接连接符 94"/>
            <p:cNvCxnSpPr/>
            <p:nvPr/>
          </p:nvCxnSpPr>
          <p:spPr>
            <a:xfrm flipV="1">
              <a:off x="888374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接连接符 95"/>
            <p:cNvCxnSpPr/>
            <p:nvPr/>
          </p:nvCxnSpPr>
          <p:spPr>
            <a:xfrm flipV="1">
              <a:off x="1014498" y="6321552"/>
              <a:ext cx="0" cy="5434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接连接符 96"/>
            <p:cNvCxnSpPr/>
            <p:nvPr/>
          </p:nvCxnSpPr>
          <p:spPr>
            <a:xfrm flipV="1">
              <a:off x="1140622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接连接符 97"/>
            <p:cNvCxnSpPr/>
            <p:nvPr/>
          </p:nvCxnSpPr>
          <p:spPr>
            <a:xfrm flipV="1">
              <a:off x="1266746" y="6465459"/>
              <a:ext cx="4967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接连接符 98"/>
            <p:cNvCxnSpPr/>
            <p:nvPr/>
          </p:nvCxnSpPr>
          <p:spPr>
            <a:xfrm flipV="1">
              <a:off x="1392870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接连接符 99"/>
            <p:cNvCxnSpPr/>
            <p:nvPr/>
          </p:nvCxnSpPr>
          <p:spPr>
            <a:xfrm flipV="1">
              <a:off x="1518994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接连接符 100"/>
            <p:cNvCxnSpPr/>
            <p:nvPr/>
          </p:nvCxnSpPr>
          <p:spPr>
            <a:xfrm flipV="1">
              <a:off x="1645118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接连接符 101"/>
            <p:cNvCxnSpPr/>
            <p:nvPr/>
          </p:nvCxnSpPr>
          <p:spPr>
            <a:xfrm flipV="1">
              <a:off x="1771242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接连接符 102"/>
            <p:cNvCxnSpPr/>
            <p:nvPr/>
          </p:nvCxnSpPr>
          <p:spPr>
            <a:xfrm flipV="1">
              <a:off x="1897366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接连接符 103"/>
            <p:cNvCxnSpPr/>
            <p:nvPr/>
          </p:nvCxnSpPr>
          <p:spPr>
            <a:xfrm flipV="1">
              <a:off x="2023490" y="6364224"/>
              <a:ext cx="0" cy="50076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接连接符 104"/>
            <p:cNvCxnSpPr/>
            <p:nvPr/>
          </p:nvCxnSpPr>
          <p:spPr>
            <a:xfrm flipV="1">
              <a:off x="2149614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接连接符 106"/>
            <p:cNvCxnSpPr/>
            <p:nvPr/>
          </p:nvCxnSpPr>
          <p:spPr>
            <a:xfrm flipV="1">
              <a:off x="2275738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接连接符 107"/>
            <p:cNvCxnSpPr/>
            <p:nvPr/>
          </p:nvCxnSpPr>
          <p:spPr>
            <a:xfrm flipV="1">
              <a:off x="240186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接连接符 108"/>
            <p:cNvCxnSpPr/>
            <p:nvPr/>
          </p:nvCxnSpPr>
          <p:spPr>
            <a:xfrm flipV="1">
              <a:off x="2527986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接连接符 109"/>
            <p:cNvCxnSpPr/>
            <p:nvPr/>
          </p:nvCxnSpPr>
          <p:spPr>
            <a:xfrm flipH="1" flipV="1">
              <a:off x="2654110" y="6754368"/>
              <a:ext cx="1" cy="110623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接连接符 110"/>
            <p:cNvCxnSpPr/>
            <p:nvPr/>
          </p:nvCxnSpPr>
          <p:spPr>
            <a:xfrm flipV="1">
              <a:off x="278023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接连接符 111"/>
            <p:cNvCxnSpPr/>
            <p:nvPr/>
          </p:nvCxnSpPr>
          <p:spPr>
            <a:xfrm flipV="1">
              <a:off x="2906358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接连接符 112"/>
            <p:cNvCxnSpPr/>
            <p:nvPr/>
          </p:nvCxnSpPr>
          <p:spPr>
            <a:xfrm flipV="1">
              <a:off x="303248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接连接符 113"/>
            <p:cNvCxnSpPr/>
            <p:nvPr/>
          </p:nvCxnSpPr>
          <p:spPr>
            <a:xfrm flipV="1">
              <a:off x="3158606" y="6243320"/>
              <a:ext cx="0" cy="62167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接连接符 114"/>
            <p:cNvCxnSpPr/>
            <p:nvPr/>
          </p:nvCxnSpPr>
          <p:spPr>
            <a:xfrm flipV="1">
              <a:off x="3284730" y="6465459"/>
              <a:ext cx="0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接连接符 115"/>
            <p:cNvCxnSpPr/>
            <p:nvPr/>
          </p:nvCxnSpPr>
          <p:spPr>
            <a:xfrm flipV="1">
              <a:off x="341085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接连接符 116"/>
            <p:cNvCxnSpPr/>
            <p:nvPr/>
          </p:nvCxnSpPr>
          <p:spPr>
            <a:xfrm flipV="1">
              <a:off x="3536978" y="6465459"/>
              <a:ext cx="1894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接连接符 117"/>
            <p:cNvCxnSpPr/>
            <p:nvPr/>
          </p:nvCxnSpPr>
          <p:spPr>
            <a:xfrm flipV="1">
              <a:off x="366310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接连接符 118"/>
            <p:cNvCxnSpPr/>
            <p:nvPr/>
          </p:nvCxnSpPr>
          <p:spPr>
            <a:xfrm flipV="1">
              <a:off x="3789226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接连接符 119"/>
            <p:cNvCxnSpPr/>
            <p:nvPr/>
          </p:nvCxnSpPr>
          <p:spPr>
            <a:xfrm flipV="1">
              <a:off x="3915350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接连接符 120"/>
            <p:cNvCxnSpPr/>
            <p:nvPr/>
          </p:nvCxnSpPr>
          <p:spPr>
            <a:xfrm flipV="1">
              <a:off x="4041474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接连接符 121"/>
            <p:cNvCxnSpPr/>
            <p:nvPr/>
          </p:nvCxnSpPr>
          <p:spPr>
            <a:xfrm flipV="1">
              <a:off x="4167598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接连接符 122"/>
            <p:cNvCxnSpPr/>
            <p:nvPr/>
          </p:nvCxnSpPr>
          <p:spPr>
            <a:xfrm flipV="1">
              <a:off x="429372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接连接符 123"/>
            <p:cNvCxnSpPr/>
            <p:nvPr/>
          </p:nvCxnSpPr>
          <p:spPr>
            <a:xfrm flipV="1">
              <a:off x="4419846" y="6465459"/>
              <a:ext cx="0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接连接符 124"/>
            <p:cNvCxnSpPr/>
            <p:nvPr/>
          </p:nvCxnSpPr>
          <p:spPr>
            <a:xfrm flipV="1">
              <a:off x="4545970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接连接符 125"/>
            <p:cNvCxnSpPr/>
            <p:nvPr/>
          </p:nvCxnSpPr>
          <p:spPr>
            <a:xfrm flipV="1">
              <a:off x="467209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接连接符 126"/>
            <p:cNvCxnSpPr/>
            <p:nvPr/>
          </p:nvCxnSpPr>
          <p:spPr>
            <a:xfrm flipV="1">
              <a:off x="4798218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接连接符 127"/>
            <p:cNvCxnSpPr/>
            <p:nvPr/>
          </p:nvCxnSpPr>
          <p:spPr>
            <a:xfrm flipV="1">
              <a:off x="492434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接连接符 128"/>
            <p:cNvCxnSpPr/>
            <p:nvPr/>
          </p:nvCxnSpPr>
          <p:spPr>
            <a:xfrm flipV="1">
              <a:off x="5050466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接连接符 129"/>
            <p:cNvCxnSpPr/>
            <p:nvPr/>
          </p:nvCxnSpPr>
          <p:spPr>
            <a:xfrm flipV="1">
              <a:off x="5176590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接连接符 130"/>
            <p:cNvCxnSpPr/>
            <p:nvPr/>
          </p:nvCxnSpPr>
          <p:spPr>
            <a:xfrm flipV="1">
              <a:off x="530271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接连接符 131"/>
            <p:cNvCxnSpPr/>
            <p:nvPr/>
          </p:nvCxnSpPr>
          <p:spPr>
            <a:xfrm flipV="1">
              <a:off x="5428838" y="6723805"/>
              <a:ext cx="0" cy="1651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接连接符 132"/>
            <p:cNvCxnSpPr/>
            <p:nvPr/>
          </p:nvCxnSpPr>
          <p:spPr>
            <a:xfrm flipV="1">
              <a:off x="5554962" y="6652768"/>
              <a:ext cx="0" cy="203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接连接符 133"/>
            <p:cNvCxnSpPr/>
            <p:nvPr/>
          </p:nvCxnSpPr>
          <p:spPr>
            <a:xfrm flipV="1">
              <a:off x="5681086" y="6633718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接连接符 134"/>
            <p:cNvCxnSpPr/>
            <p:nvPr/>
          </p:nvCxnSpPr>
          <p:spPr>
            <a:xfrm flipV="1">
              <a:off x="5807210" y="6640068"/>
              <a:ext cx="0" cy="228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接连接符 135"/>
            <p:cNvCxnSpPr/>
            <p:nvPr/>
          </p:nvCxnSpPr>
          <p:spPr>
            <a:xfrm flipV="1">
              <a:off x="5933334" y="6589776"/>
              <a:ext cx="0" cy="304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接连接符 136"/>
            <p:cNvCxnSpPr/>
            <p:nvPr/>
          </p:nvCxnSpPr>
          <p:spPr>
            <a:xfrm flipV="1">
              <a:off x="6059458" y="6679885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接连接符 138"/>
            <p:cNvCxnSpPr/>
            <p:nvPr/>
          </p:nvCxnSpPr>
          <p:spPr>
            <a:xfrm flipV="1">
              <a:off x="6185582" y="6531952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直接连接符 224"/>
            <p:cNvCxnSpPr/>
            <p:nvPr/>
          </p:nvCxnSpPr>
          <p:spPr>
            <a:xfrm flipV="1">
              <a:off x="6279896" y="6773252"/>
              <a:ext cx="0" cy="114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直接连接符 225"/>
            <p:cNvCxnSpPr/>
            <p:nvPr/>
          </p:nvCxnSpPr>
          <p:spPr>
            <a:xfrm flipV="1">
              <a:off x="6417510" y="6737990"/>
              <a:ext cx="0" cy="127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直接连接符 226"/>
            <p:cNvCxnSpPr/>
            <p:nvPr/>
          </p:nvCxnSpPr>
          <p:spPr>
            <a:xfrm flipV="1">
              <a:off x="6563954" y="6525602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直接连接符 227"/>
            <p:cNvCxnSpPr/>
            <p:nvPr/>
          </p:nvCxnSpPr>
          <p:spPr>
            <a:xfrm flipV="1">
              <a:off x="6700238" y="6601802"/>
              <a:ext cx="0" cy="279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直接连接符 228"/>
            <p:cNvCxnSpPr/>
            <p:nvPr/>
          </p:nvCxnSpPr>
          <p:spPr>
            <a:xfrm flipV="1">
              <a:off x="6826362" y="6754202"/>
              <a:ext cx="0" cy="127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直接连接符 229"/>
            <p:cNvCxnSpPr/>
            <p:nvPr/>
          </p:nvCxnSpPr>
          <p:spPr>
            <a:xfrm flipV="1">
              <a:off x="6942326" y="6752446"/>
              <a:ext cx="0" cy="114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直接连接符 230"/>
            <p:cNvCxnSpPr/>
            <p:nvPr/>
          </p:nvCxnSpPr>
          <p:spPr>
            <a:xfrm flipV="1">
              <a:off x="7075488" y="6636390"/>
              <a:ext cx="0" cy="228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直接连接符 231"/>
            <p:cNvCxnSpPr/>
            <p:nvPr/>
          </p:nvCxnSpPr>
          <p:spPr>
            <a:xfrm flipV="1">
              <a:off x="7192963" y="6595452"/>
              <a:ext cx="0" cy="279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直接连接符 232"/>
            <p:cNvCxnSpPr/>
            <p:nvPr/>
          </p:nvCxnSpPr>
          <p:spPr>
            <a:xfrm flipV="1">
              <a:off x="7357288" y="6716102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直接连接符 233"/>
            <p:cNvCxnSpPr/>
            <p:nvPr/>
          </p:nvCxnSpPr>
          <p:spPr>
            <a:xfrm flipV="1">
              <a:off x="7472222" y="6716102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直接连接符 234"/>
            <p:cNvCxnSpPr/>
            <p:nvPr/>
          </p:nvCxnSpPr>
          <p:spPr>
            <a:xfrm flipV="1">
              <a:off x="7572418" y="6615855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直接连接符 235"/>
            <p:cNvCxnSpPr/>
            <p:nvPr/>
          </p:nvCxnSpPr>
          <p:spPr>
            <a:xfrm flipV="1">
              <a:off x="7697914" y="6703402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直接连接符 236"/>
            <p:cNvCxnSpPr/>
            <p:nvPr/>
          </p:nvCxnSpPr>
          <p:spPr>
            <a:xfrm flipV="1">
              <a:off x="7846784" y="6686577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直接连接符 237"/>
            <p:cNvCxnSpPr/>
            <p:nvPr/>
          </p:nvCxnSpPr>
          <p:spPr>
            <a:xfrm flipV="1">
              <a:off x="7946238" y="6722452"/>
              <a:ext cx="0" cy="1651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直接连接符 238"/>
            <p:cNvCxnSpPr/>
            <p:nvPr/>
          </p:nvCxnSpPr>
          <p:spPr>
            <a:xfrm flipV="1">
              <a:off x="8077442" y="6531952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直接连接符 239"/>
            <p:cNvCxnSpPr/>
            <p:nvPr/>
          </p:nvCxnSpPr>
          <p:spPr>
            <a:xfrm flipV="1">
              <a:off x="8228966" y="6723805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直接连接符 240"/>
            <p:cNvCxnSpPr/>
            <p:nvPr/>
          </p:nvCxnSpPr>
          <p:spPr>
            <a:xfrm flipV="1">
              <a:off x="8329690" y="6685771"/>
              <a:ext cx="0" cy="304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直接连接符 241"/>
            <p:cNvCxnSpPr/>
            <p:nvPr/>
          </p:nvCxnSpPr>
          <p:spPr>
            <a:xfrm flipV="1">
              <a:off x="8496454" y="6795140"/>
              <a:ext cx="0" cy="139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直接连接符 242"/>
            <p:cNvCxnSpPr/>
            <p:nvPr/>
          </p:nvCxnSpPr>
          <p:spPr>
            <a:xfrm flipV="1">
              <a:off x="8581938" y="6736505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直接连接符 243"/>
            <p:cNvCxnSpPr/>
            <p:nvPr/>
          </p:nvCxnSpPr>
          <p:spPr>
            <a:xfrm flipV="1">
              <a:off x="8708062" y="6633552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直接连接符 244"/>
            <p:cNvCxnSpPr/>
            <p:nvPr/>
          </p:nvCxnSpPr>
          <p:spPr>
            <a:xfrm flipV="1">
              <a:off x="8842375" y="6483035"/>
              <a:ext cx="0" cy="393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直接连接符 245"/>
            <p:cNvCxnSpPr/>
            <p:nvPr/>
          </p:nvCxnSpPr>
          <p:spPr>
            <a:xfrm flipV="1">
              <a:off x="8960310" y="6436702"/>
              <a:ext cx="0" cy="508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直接连接符 246"/>
            <p:cNvCxnSpPr/>
            <p:nvPr/>
          </p:nvCxnSpPr>
          <p:spPr>
            <a:xfrm flipV="1">
              <a:off x="9106754" y="6800005"/>
              <a:ext cx="0" cy="889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直接连接符 247"/>
            <p:cNvCxnSpPr/>
            <p:nvPr/>
          </p:nvCxnSpPr>
          <p:spPr>
            <a:xfrm flipV="1">
              <a:off x="9212558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直接连接符 248"/>
            <p:cNvCxnSpPr/>
            <p:nvPr/>
          </p:nvCxnSpPr>
          <p:spPr>
            <a:xfrm flipV="1">
              <a:off x="9333602" y="6741502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接连接符 249"/>
            <p:cNvCxnSpPr/>
            <p:nvPr/>
          </p:nvCxnSpPr>
          <p:spPr>
            <a:xfrm flipV="1">
              <a:off x="9474966" y="6781800"/>
              <a:ext cx="0" cy="76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直接连接符 250"/>
            <p:cNvCxnSpPr/>
            <p:nvPr/>
          </p:nvCxnSpPr>
          <p:spPr>
            <a:xfrm flipV="1">
              <a:off x="9590930" y="6512902"/>
              <a:ext cx="0" cy="355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直接连接符 251"/>
            <p:cNvCxnSpPr/>
            <p:nvPr/>
          </p:nvCxnSpPr>
          <p:spPr>
            <a:xfrm flipV="1">
              <a:off x="9717054" y="6652602"/>
              <a:ext cx="0" cy="1968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直接连接符 252"/>
            <p:cNvCxnSpPr/>
            <p:nvPr/>
          </p:nvCxnSpPr>
          <p:spPr>
            <a:xfrm flipV="1">
              <a:off x="9843178" y="6741502"/>
              <a:ext cx="0" cy="139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直接连接符 253"/>
            <p:cNvCxnSpPr/>
            <p:nvPr/>
          </p:nvCxnSpPr>
          <p:spPr>
            <a:xfrm flipV="1">
              <a:off x="9969302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直接连接符 254"/>
            <p:cNvCxnSpPr/>
            <p:nvPr/>
          </p:nvCxnSpPr>
          <p:spPr>
            <a:xfrm flipV="1">
              <a:off x="10095426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直接连接符 255"/>
            <p:cNvCxnSpPr/>
            <p:nvPr/>
          </p:nvCxnSpPr>
          <p:spPr>
            <a:xfrm>
              <a:off x="10216470" y="6728802"/>
              <a:ext cx="0" cy="13618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直接连接符 256"/>
            <p:cNvCxnSpPr/>
            <p:nvPr/>
          </p:nvCxnSpPr>
          <p:spPr>
            <a:xfrm flipV="1">
              <a:off x="10347674" y="6686577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直接连接符 257"/>
            <p:cNvCxnSpPr/>
            <p:nvPr/>
          </p:nvCxnSpPr>
          <p:spPr>
            <a:xfrm flipV="1">
              <a:off x="10473798" y="6544994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直接连接符 258"/>
            <p:cNvCxnSpPr/>
            <p:nvPr/>
          </p:nvCxnSpPr>
          <p:spPr>
            <a:xfrm flipV="1">
              <a:off x="10599922" y="6399276"/>
              <a:ext cx="0" cy="4657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直接连接符 259"/>
            <p:cNvCxnSpPr/>
            <p:nvPr/>
          </p:nvCxnSpPr>
          <p:spPr>
            <a:xfrm flipV="1">
              <a:off x="10726046" y="6723805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直接连接符 260"/>
            <p:cNvCxnSpPr/>
            <p:nvPr/>
          </p:nvCxnSpPr>
          <p:spPr>
            <a:xfrm flipV="1">
              <a:off x="10852170" y="6805002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直接连接符 261"/>
            <p:cNvCxnSpPr/>
            <p:nvPr/>
          </p:nvCxnSpPr>
          <p:spPr>
            <a:xfrm flipV="1">
              <a:off x="10978294" y="6608152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直接连接符 262"/>
            <p:cNvCxnSpPr/>
            <p:nvPr/>
          </p:nvCxnSpPr>
          <p:spPr>
            <a:xfrm flipV="1">
              <a:off x="11104418" y="663706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直接连接符 263"/>
            <p:cNvCxnSpPr/>
            <p:nvPr/>
          </p:nvCxnSpPr>
          <p:spPr>
            <a:xfrm flipV="1">
              <a:off x="11230542" y="6556126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直接连接符 264"/>
            <p:cNvCxnSpPr/>
            <p:nvPr/>
          </p:nvCxnSpPr>
          <p:spPr>
            <a:xfrm flipV="1">
              <a:off x="1132015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直接连接符 265"/>
            <p:cNvCxnSpPr/>
            <p:nvPr/>
          </p:nvCxnSpPr>
          <p:spPr>
            <a:xfrm flipV="1">
              <a:off x="53222" y="6526276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直接连接符 266"/>
            <p:cNvCxnSpPr/>
            <p:nvPr/>
          </p:nvCxnSpPr>
          <p:spPr>
            <a:xfrm flipV="1">
              <a:off x="449252" y="6327919"/>
              <a:ext cx="0" cy="5434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直接连接符 267"/>
            <p:cNvCxnSpPr/>
            <p:nvPr/>
          </p:nvCxnSpPr>
          <p:spPr>
            <a:xfrm flipV="1">
              <a:off x="317242" y="6694126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接连接符 268"/>
            <p:cNvCxnSpPr/>
            <p:nvPr/>
          </p:nvCxnSpPr>
          <p:spPr>
            <a:xfrm flipV="1">
              <a:off x="581262" y="66751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直接连接符 269"/>
            <p:cNvCxnSpPr/>
            <p:nvPr/>
          </p:nvCxnSpPr>
          <p:spPr>
            <a:xfrm flipV="1">
              <a:off x="185232" y="6612338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直接连接符 270"/>
            <p:cNvCxnSpPr/>
            <p:nvPr/>
          </p:nvCxnSpPr>
          <p:spPr>
            <a:xfrm flipV="1">
              <a:off x="713270" y="664006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直接连接符 271"/>
            <p:cNvCxnSpPr/>
            <p:nvPr/>
          </p:nvCxnSpPr>
          <p:spPr>
            <a:xfrm flipV="1">
              <a:off x="11426834" y="6608152"/>
              <a:ext cx="0" cy="2568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直接连接符 272"/>
            <p:cNvCxnSpPr/>
            <p:nvPr/>
          </p:nvCxnSpPr>
          <p:spPr>
            <a:xfrm flipV="1">
              <a:off x="11533514" y="6364224"/>
              <a:ext cx="0" cy="50076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直接连接符 273"/>
            <p:cNvCxnSpPr/>
            <p:nvPr/>
          </p:nvCxnSpPr>
          <p:spPr>
            <a:xfrm flipV="1">
              <a:off x="11640194" y="6608152"/>
              <a:ext cx="0" cy="2568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直接连接符 274"/>
            <p:cNvCxnSpPr/>
            <p:nvPr/>
          </p:nvCxnSpPr>
          <p:spPr>
            <a:xfrm flipV="1">
              <a:off x="11746874" y="6531952"/>
              <a:ext cx="0" cy="3330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直接连接符 275"/>
            <p:cNvCxnSpPr/>
            <p:nvPr/>
          </p:nvCxnSpPr>
          <p:spPr>
            <a:xfrm flipV="1">
              <a:off x="11853554" y="6544994"/>
              <a:ext cx="0" cy="31999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直接连接符 276"/>
            <p:cNvCxnSpPr/>
            <p:nvPr/>
          </p:nvCxnSpPr>
          <p:spPr>
            <a:xfrm flipV="1">
              <a:off x="11958329" y="6698471"/>
              <a:ext cx="0" cy="159529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直接连接符 277"/>
            <p:cNvCxnSpPr/>
            <p:nvPr/>
          </p:nvCxnSpPr>
          <p:spPr>
            <a:xfrm flipV="1">
              <a:off x="1206691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本框 1"/>
          <p:cNvSpPr txBox="1"/>
          <p:nvPr/>
        </p:nvSpPr>
        <p:spPr>
          <a:xfrm>
            <a:off x="4078744" y="2986268"/>
            <a:ext cx="40318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6000" dirty="0" smtClean="0">
                <a:solidFill>
                  <a:schemeClr val="bg1"/>
                </a:solidFill>
                <a:latin typeface="+mj-ea"/>
                <a:ea typeface="+mj-ea"/>
              </a:rPr>
              <a:t>谢谢大家！</a:t>
            </a:r>
            <a:endParaRPr lang="zh-CN" altLang="en-US" sz="6000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476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0" name="组合 319"/>
          <p:cNvGrpSpPr/>
          <p:nvPr/>
        </p:nvGrpSpPr>
        <p:grpSpPr>
          <a:xfrm>
            <a:off x="453718" y="298508"/>
            <a:ext cx="290218" cy="290217"/>
            <a:chOff x="3896273" y="1313639"/>
            <a:chExt cx="395288" cy="395287"/>
          </a:xfrm>
          <a:solidFill>
            <a:schemeClr val="bg1">
              <a:alpha val="3000"/>
            </a:schemeClr>
          </a:solidFill>
        </p:grpSpPr>
        <p:sp>
          <p:nvSpPr>
            <p:cNvPr id="153" name="Freeform 42"/>
            <p:cNvSpPr/>
            <p:nvPr/>
          </p:nvSpPr>
          <p:spPr bwMode="auto">
            <a:xfrm>
              <a:off x="4120111" y="1313639"/>
              <a:ext cx="171450" cy="171450"/>
            </a:xfrm>
            <a:custGeom>
              <a:avLst/>
              <a:gdLst>
                <a:gd name="T0" fmla="*/ 0 w 80"/>
                <a:gd name="T1" fmla="*/ 0 h 80"/>
                <a:gd name="T2" fmla="*/ 0 w 80"/>
                <a:gd name="T3" fmla="*/ 80 h 80"/>
                <a:gd name="T4" fmla="*/ 80 w 80"/>
                <a:gd name="T5" fmla="*/ 80 h 80"/>
                <a:gd name="T6" fmla="*/ 0 w 80"/>
                <a:gd name="T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80">
                  <a:moveTo>
                    <a:pt x="0" y="0"/>
                  </a:moveTo>
                  <a:cubicBezTo>
                    <a:pt x="0" y="80"/>
                    <a:pt x="0" y="80"/>
                    <a:pt x="0" y="80"/>
                  </a:cubicBezTo>
                  <a:cubicBezTo>
                    <a:pt x="80" y="80"/>
                    <a:pt x="80" y="80"/>
                    <a:pt x="80" y="80"/>
                  </a:cubicBezTo>
                  <a:cubicBezTo>
                    <a:pt x="80" y="36"/>
                    <a:pt x="44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155" name="Freeform 44"/>
            <p:cNvSpPr/>
            <p:nvPr/>
          </p:nvSpPr>
          <p:spPr bwMode="auto">
            <a:xfrm>
              <a:off x="3896273" y="1331101"/>
              <a:ext cx="377825" cy="377825"/>
            </a:xfrm>
            <a:custGeom>
              <a:avLst/>
              <a:gdLst>
                <a:gd name="T0" fmla="*/ 88 w 176"/>
                <a:gd name="T1" fmla="*/ 0 h 176"/>
                <a:gd name="T2" fmla="*/ 0 w 176"/>
                <a:gd name="T3" fmla="*/ 88 h 176"/>
                <a:gd name="T4" fmla="*/ 88 w 176"/>
                <a:gd name="T5" fmla="*/ 176 h 176"/>
                <a:gd name="T6" fmla="*/ 147 w 176"/>
                <a:gd name="T7" fmla="*/ 153 h 176"/>
                <a:gd name="T8" fmla="*/ 176 w 176"/>
                <a:gd name="T9" fmla="*/ 88 h 176"/>
                <a:gd name="T10" fmla="*/ 88 w 176"/>
                <a:gd name="T11" fmla="*/ 88 h 176"/>
                <a:gd name="T12" fmla="*/ 88 w 176"/>
                <a:gd name="T13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176">
                  <a:moveTo>
                    <a:pt x="88" y="0"/>
                  </a:moveTo>
                  <a:cubicBezTo>
                    <a:pt x="39" y="0"/>
                    <a:pt x="0" y="39"/>
                    <a:pt x="0" y="88"/>
                  </a:cubicBezTo>
                  <a:cubicBezTo>
                    <a:pt x="0" y="137"/>
                    <a:pt x="39" y="176"/>
                    <a:pt x="88" y="176"/>
                  </a:cubicBezTo>
                  <a:cubicBezTo>
                    <a:pt x="111" y="176"/>
                    <a:pt x="132" y="167"/>
                    <a:pt x="147" y="153"/>
                  </a:cubicBezTo>
                  <a:cubicBezTo>
                    <a:pt x="165" y="137"/>
                    <a:pt x="176" y="114"/>
                    <a:pt x="176" y="88"/>
                  </a:cubicBezTo>
                  <a:cubicBezTo>
                    <a:pt x="88" y="88"/>
                    <a:pt x="88" y="88"/>
                    <a:pt x="88" y="88"/>
                  </a:cubicBezTo>
                  <a:lnTo>
                    <a:pt x="8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</p:grpSp>
      <p:grpSp>
        <p:nvGrpSpPr>
          <p:cNvPr id="817" name="组合 816" hidden="1"/>
          <p:cNvGrpSpPr/>
          <p:nvPr/>
        </p:nvGrpSpPr>
        <p:grpSpPr>
          <a:xfrm>
            <a:off x="81023" y="173735"/>
            <a:ext cx="12593110" cy="6510529"/>
            <a:chOff x="81023" y="173735"/>
            <a:chExt cx="12593110" cy="6510529"/>
          </a:xfrm>
        </p:grpSpPr>
        <p:sp>
          <p:nvSpPr>
            <p:cNvPr id="682" name="Freeform 5"/>
            <p:cNvSpPr>
              <a:spLocks noEditPoints="1"/>
            </p:cNvSpPr>
            <p:nvPr/>
          </p:nvSpPr>
          <p:spPr bwMode="auto">
            <a:xfrm>
              <a:off x="81023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83" name="Freeform 5"/>
            <p:cNvSpPr>
              <a:spLocks noEditPoints="1"/>
            </p:cNvSpPr>
            <p:nvPr/>
          </p:nvSpPr>
          <p:spPr bwMode="auto">
            <a:xfrm>
              <a:off x="1225851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84" name="Freeform 5"/>
            <p:cNvSpPr>
              <a:spLocks noEditPoints="1"/>
            </p:cNvSpPr>
            <p:nvPr/>
          </p:nvSpPr>
          <p:spPr bwMode="auto">
            <a:xfrm>
              <a:off x="2370679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85" name="Freeform 5"/>
            <p:cNvSpPr>
              <a:spLocks noEditPoints="1"/>
            </p:cNvSpPr>
            <p:nvPr/>
          </p:nvSpPr>
          <p:spPr bwMode="auto">
            <a:xfrm>
              <a:off x="3515508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86" name="Freeform 5"/>
            <p:cNvSpPr>
              <a:spLocks noEditPoints="1"/>
            </p:cNvSpPr>
            <p:nvPr/>
          </p:nvSpPr>
          <p:spPr bwMode="auto">
            <a:xfrm>
              <a:off x="4660335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87" name="Freeform 5"/>
            <p:cNvSpPr>
              <a:spLocks noEditPoints="1"/>
            </p:cNvSpPr>
            <p:nvPr/>
          </p:nvSpPr>
          <p:spPr bwMode="auto">
            <a:xfrm>
              <a:off x="5805163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88" name="Freeform 5"/>
            <p:cNvSpPr>
              <a:spLocks noEditPoints="1"/>
            </p:cNvSpPr>
            <p:nvPr/>
          </p:nvSpPr>
          <p:spPr bwMode="auto">
            <a:xfrm>
              <a:off x="6949992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89" name="Freeform 5"/>
            <p:cNvSpPr>
              <a:spLocks noEditPoints="1"/>
            </p:cNvSpPr>
            <p:nvPr/>
          </p:nvSpPr>
          <p:spPr bwMode="auto">
            <a:xfrm>
              <a:off x="8094821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90" name="Freeform 5"/>
            <p:cNvSpPr>
              <a:spLocks noEditPoints="1"/>
            </p:cNvSpPr>
            <p:nvPr/>
          </p:nvSpPr>
          <p:spPr bwMode="auto">
            <a:xfrm>
              <a:off x="9239649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91" name="Freeform 5"/>
            <p:cNvSpPr>
              <a:spLocks noEditPoints="1"/>
            </p:cNvSpPr>
            <p:nvPr/>
          </p:nvSpPr>
          <p:spPr bwMode="auto">
            <a:xfrm>
              <a:off x="10384477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92" name="Freeform 5"/>
            <p:cNvSpPr>
              <a:spLocks noEditPoints="1"/>
            </p:cNvSpPr>
            <p:nvPr/>
          </p:nvSpPr>
          <p:spPr bwMode="auto">
            <a:xfrm>
              <a:off x="11529305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97" name="Freeform 5"/>
            <p:cNvSpPr>
              <a:spLocks noEditPoints="1"/>
            </p:cNvSpPr>
            <p:nvPr/>
          </p:nvSpPr>
          <p:spPr bwMode="auto">
            <a:xfrm>
              <a:off x="81023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98" name="Freeform 5"/>
            <p:cNvSpPr>
              <a:spLocks noEditPoints="1"/>
            </p:cNvSpPr>
            <p:nvPr/>
          </p:nvSpPr>
          <p:spPr bwMode="auto">
            <a:xfrm>
              <a:off x="1225851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99" name="Freeform 5"/>
            <p:cNvSpPr>
              <a:spLocks noEditPoints="1"/>
            </p:cNvSpPr>
            <p:nvPr/>
          </p:nvSpPr>
          <p:spPr bwMode="auto">
            <a:xfrm>
              <a:off x="2370679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00" name="Freeform 5"/>
            <p:cNvSpPr>
              <a:spLocks noEditPoints="1"/>
            </p:cNvSpPr>
            <p:nvPr/>
          </p:nvSpPr>
          <p:spPr bwMode="auto">
            <a:xfrm>
              <a:off x="3515508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01" name="Freeform 5"/>
            <p:cNvSpPr>
              <a:spLocks noEditPoints="1"/>
            </p:cNvSpPr>
            <p:nvPr/>
          </p:nvSpPr>
          <p:spPr bwMode="auto">
            <a:xfrm>
              <a:off x="4660335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02" name="Freeform 5"/>
            <p:cNvSpPr>
              <a:spLocks noEditPoints="1"/>
            </p:cNvSpPr>
            <p:nvPr/>
          </p:nvSpPr>
          <p:spPr bwMode="auto">
            <a:xfrm>
              <a:off x="5805163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03" name="Freeform 5"/>
            <p:cNvSpPr>
              <a:spLocks noEditPoints="1"/>
            </p:cNvSpPr>
            <p:nvPr/>
          </p:nvSpPr>
          <p:spPr bwMode="auto">
            <a:xfrm>
              <a:off x="6949992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04" name="Freeform 5"/>
            <p:cNvSpPr>
              <a:spLocks noEditPoints="1"/>
            </p:cNvSpPr>
            <p:nvPr/>
          </p:nvSpPr>
          <p:spPr bwMode="auto">
            <a:xfrm>
              <a:off x="8094821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05" name="Freeform 5"/>
            <p:cNvSpPr>
              <a:spLocks noEditPoints="1"/>
            </p:cNvSpPr>
            <p:nvPr/>
          </p:nvSpPr>
          <p:spPr bwMode="auto">
            <a:xfrm>
              <a:off x="9239649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06" name="Freeform 5"/>
            <p:cNvSpPr>
              <a:spLocks noEditPoints="1"/>
            </p:cNvSpPr>
            <p:nvPr/>
          </p:nvSpPr>
          <p:spPr bwMode="auto">
            <a:xfrm>
              <a:off x="10384477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07" name="Freeform 5"/>
            <p:cNvSpPr>
              <a:spLocks noEditPoints="1"/>
            </p:cNvSpPr>
            <p:nvPr/>
          </p:nvSpPr>
          <p:spPr bwMode="auto">
            <a:xfrm>
              <a:off x="11529305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12" name="Freeform 5"/>
            <p:cNvSpPr>
              <a:spLocks noEditPoints="1"/>
            </p:cNvSpPr>
            <p:nvPr/>
          </p:nvSpPr>
          <p:spPr bwMode="auto">
            <a:xfrm>
              <a:off x="81023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13" name="Freeform 5"/>
            <p:cNvSpPr>
              <a:spLocks noEditPoints="1"/>
            </p:cNvSpPr>
            <p:nvPr/>
          </p:nvSpPr>
          <p:spPr bwMode="auto">
            <a:xfrm>
              <a:off x="1225851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14" name="Freeform 5"/>
            <p:cNvSpPr>
              <a:spLocks noEditPoints="1"/>
            </p:cNvSpPr>
            <p:nvPr/>
          </p:nvSpPr>
          <p:spPr bwMode="auto">
            <a:xfrm>
              <a:off x="2370679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15" name="Freeform 5"/>
            <p:cNvSpPr>
              <a:spLocks noEditPoints="1"/>
            </p:cNvSpPr>
            <p:nvPr/>
          </p:nvSpPr>
          <p:spPr bwMode="auto">
            <a:xfrm>
              <a:off x="3515508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16" name="Freeform 5"/>
            <p:cNvSpPr>
              <a:spLocks noEditPoints="1"/>
            </p:cNvSpPr>
            <p:nvPr/>
          </p:nvSpPr>
          <p:spPr bwMode="auto">
            <a:xfrm>
              <a:off x="4660335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17" name="Freeform 5"/>
            <p:cNvSpPr>
              <a:spLocks noEditPoints="1"/>
            </p:cNvSpPr>
            <p:nvPr/>
          </p:nvSpPr>
          <p:spPr bwMode="auto">
            <a:xfrm>
              <a:off x="5805163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18" name="Freeform 5"/>
            <p:cNvSpPr>
              <a:spLocks noEditPoints="1"/>
            </p:cNvSpPr>
            <p:nvPr/>
          </p:nvSpPr>
          <p:spPr bwMode="auto">
            <a:xfrm>
              <a:off x="6949992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19" name="Freeform 5"/>
            <p:cNvSpPr>
              <a:spLocks noEditPoints="1"/>
            </p:cNvSpPr>
            <p:nvPr/>
          </p:nvSpPr>
          <p:spPr bwMode="auto">
            <a:xfrm>
              <a:off x="8094821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20" name="Freeform 5"/>
            <p:cNvSpPr>
              <a:spLocks noEditPoints="1"/>
            </p:cNvSpPr>
            <p:nvPr/>
          </p:nvSpPr>
          <p:spPr bwMode="auto">
            <a:xfrm>
              <a:off x="9239649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21" name="Freeform 5"/>
            <p:cNvSpPr>
              <a:spLocks noEditPoints="1"/>
            </p:cNvSpPr>
            <p:nvPr/>
          </p:nvSpPr>
          <p:spPr bwMode="auto">
            <a:xfrm>
              <a:off x="10384477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22" name="Freeform 5"/>
            <p:cNvSpPr>
              <a:spLocks noEditPoints="1"/>
            </p:cNvSpPr>
            <p:nvPr/>
          </p:nvSpPr>
          <p:spPr bwMode="auto">
            <a:xfrm>
              <a:off x="11529305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27" name="Freeform 5"/>
            <p:cNvSpPr>
              <a:spLocks noEditPoints="1"/>
            </p:cNvSpPr>
            <p:nvPr/>
          </p:nvSpPr>
          <p:spPr bwMode="auto">
            <a:xfrm>
              <a:off x="81023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28" name="Freeform 5"/>
            <p:cNvSpPr>
              <a:spLocks noEditPoints="1"/>
            </p:cNvSpPr>
            <p:nvPr/>
          </p:nvSpPr>
          <p:spPr bwMode="auto">
            <a:xfrm>
              <a:off x="1225851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29" name="Freeform 5"/>
            <p:cNvSpPr>
              <a:spLocks noEditPoints="1"/>
            </p:cNvSpPr>
            <p:nvPr/>
          </p:nvSpPr>
          <p:spPr bwMode="auto">
            <a:xfrm>
              <a:off x="2370679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30" name="Freeform 5"/>
            <p:cNvSpPr>
              <a:spLocks noEditPoints="1"/>
            </p:cNvSpPr>
            <p:nvPr/>
          </p:nvSpPr>
          <p:spPr bwMode="auto">
            <a:xfrm>
              <a:off x="3515508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31" name="Freeform 5"/>
            <p:cNvSpPr>
              <a:spLocks noEditPoints="1"/>
            </p:cNvSpPr>
            <p:nvPr/>
          </p:nvSpPr>
          <p:spPr bwMode="auto">
            <a:xfrm>
              <a:off x="4660335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32" name="Freeform 5"/>
            <p:cNvSpPr>
              <a:spLocks noEditPoints="1"/>
            </p:cNvSpPr>
            <p:nvPr/>
          </p:nvSpPr>
          <p:spPr bwMode="auto">
            <a:xfrm>
              <a:off x="5805163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33" name="Freeform 5"/>
            <p:cNvSpPr>
              <a:spLocks noEditPoints="1"/>
            </p:cNvSpPr>
            <p:nvPr/>
          </p:nvSpPr>
          <p:spPr bwMode="auto">
            <a:xfrm>
              <a:off x="6949992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34" name="Freeform 5"/>
            <p:cNvSpPr>
              <a:spLocks noEditPoints="1"/>
            </p:cNvSpPr>
            <p:nvPr/>
          </p:nvSpPr>
          <p:spPr bwMode="auto">
            <a:xfrm>
              <a:off x="8094821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35" name="Freeform 5"/>
            <p:cNvSpPr>
              <a:spLocks noEditPoints="1"/>
            </p:cNvSpPr>
            <p:nvPr/>
          </p:nvSpPr>
          <p:spPr bwMode="auto">
            <a:xfrm>
              <a:off x="9239649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36" name="Freeform 5"/>
            <p:cNvSpPr>
              <a:spLocks noEditPoints="1"/>
            </p:cNvSpPr>
            <p:nvPr/>
          </p:nvSpPr>
          <p:spPr bwMode="auto">
            <a:xfrm>
              <a:off x="10384477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37" name="Freeform 5"/>
            <p:cNvSpPr>
              <a:spLocks noEditPoints="1"/>
            </p:cNvSpPr>
            <p:nvPr/>
          </p:nvSpPr>
          <p:spPr bwMode="auto">
            <a:xfrm>
              <a:off x="11529305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42" name="Freeform 5"/>
            <p:cNvSpPr>
              <a:spLocks noEditPoints="1"/>
            </p:cNvSpPr>
            <p:nvPr/>
          </p:nvSpPr>
          <p:spPr bwMode="auto">
            <a:xfrm>
              <a:off x="81023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43" name="Freeform 5"/>
            <p:cNvSpPr>
              <a:spLocks noEditPoints="1"/>
            </p:cNvSpPr>
            <p:nvPr/>
          </p:nvSpPr>
          <p:spPr bwMode="auto">
            <a:xfrm>
              <a:off x="1225851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44" name="Freeform 5"/>
            <p:cNvSpPr>
              <a:spLocks noEditPoints="1"/>
            </p:cNvSpPr>
            <p:nvPr/>
          </p:nvSpPr>
          <p:spPr bwMode="auto">
            <a:xfrm>
              <a:off x="2370679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45" name="Freeform 5"/>
            <p:cNvSpPr>
              <a:spLocks noEditPoints="1"/>
            </p:cNvSpPr>
            <p:nvPr/>
          </p:nvSpPr>
          <p:spPr bwMode="auto">
            <a:xfrm>
              <a:off x="3515508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46" name="Freeform 5"/>
            <p:cNvSpPr>
              <a:spLocks noEditPoints="1"/>
            </p:cNvSpPr>
            <p:nvPr/>
          </p:nvSpPr>
          <p:spPr bwMode="auto">
            <a:xfrm>
              <a:off x="4660335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47" name="Freeform 5"/>
            <p:cNvSpPr>
              <a:spLocks noEditPoints="1"/>
            </p:cNvSpPr>
            <p:nvPr/>
          </p:nvSpPr>
          <p:spPr bwMode="auto">
            <a:xfrm>
              <a:off x="5805163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48" name="Freeform 5"/>
            <p:cNvSpPr>
              <a:spLocks noEditPoints="1"/>
            </p:cNvSpPr>
            <p:nvPr/>
          </p:nvSpPr>
          <p:spPr bwMode="auto">
            <a:xfrm>
              <a:off x="6949992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49" name="Freeform 5"/>
            <p:cNvSpPr>
              <a:spLocks noEditPoints="1"/>
            </p:cNvSpPr>
            <p:nvPr/>
          </p:nvSpPr>
          <p:spPr bwMode="auto">
            <a:xfrm>
              <a:off x="8094821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50" name="Freeform 5"/>
            <p:cNvSpPr>
              <a:spLocks noEditPoints="1"/>
            </p:cNvSpPr>
            <p:nvPr/>
          </p:nvSpPr>
          <p:spPr bwMode="auto">
            <a:xfrm>
              <a:off x="9239649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51" name="Freeform 5"/>
            <p:cNvSpPr>
              <a:spLocks noEditPoints="1"/>
            </p:cNvSpPr>
            <p:nvPr/>
          </p:nvSpPr>
          <p:spPr bwMode="auto">
            <a:xfrm>
              <a:off x="10384477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52" name="Freeform 5"/>
            <p:cNvSpPr>
              <a:spLocks noEditPoints="1"/>
            </p:cNvSpPr>
            <p:nvPr/>
          </p:nvSpPr>
          <p:spPr bwMode="auto">
            <a:xfrm>
              <a:off x="11529305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57" name="Freeform 5"/>
            <p:cNvSpPr>
              <a:spLocks noEditPoints="1"/>
            </p:cNvSpPr>
            <p:nvPr/>
          </p:nvSpPr>
          <p:spPr bwMode="auto">
            <a:xfrm>
              <a:off x="81023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58" name="Freeform 5"/>
            <p:cNvSpPr>
              <a:spLocks noEditPoints="1"/>
            </p:cNvSpPr>
            <p:nvPr/>
          </p:nvSpPr>
          <p:spPr bwMode="auto">
            <a:xfrm>
              <a:off x="1225851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59" name="Freeform 5"/>
            <p:cNvSpPr>
              <a:spLocks noEditPoints="1"/>
            </p:cNvSpPr>
            <p:nvPr/>
          </p:nvSpPr>
          <p:spPr bwMode="auto">
            <a:xfrm>
              <a:off x="2370679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60" name="Freeform 5"/>
            <p:cNvSpPr>
              <a:spLocks noEditPoints="1"/>
            </p:cNvSpPr>
            <p:nvPr/>
          </p:nvSpPr>
          <p:spPr bwMode="auto">
            <a:xfrm>
              <a:off x="3515508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61" name="Freeform 5"/>
            <p:cNvSpPr>
              <a:spLocks noEditPoints="1"/>
            </p:cNvSpPr>
            <p:nvPr/>
          </p:nvSpPr>
          <p:spPr bwMode="auto">
            <a:xfrm>
              <a:off x="4660335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62" name="Freeform 5"/>
            <p:cNvSpPr>
              <a:spLocks noEditPoints="1"/>
            </p:cNvSpPr>
            <p:nvPr/>
          </p:nvSpPr>
          <p:spPr bwMode="auto">
            <a:xfrm>
              <a:off x="5805163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63" name="Freeform 5"/>
            <p:cNvSpPr>
              <a:spLocks noEditPoints="1"/>
            </p:cNvSpPr>
            <p:nvPr/>
          </p:nvSpPr>
          <p:spPr bwMode="auto">
            <a:xfrm>
              <a:off x="6949992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64" name="Freeform 5"/>
            <p:cNvSpPr>
              <a:spLocks noEditPoints="1"/>
            </p:cNvSpPr>
            <p:nvPr/>
          </p:nvSpPr>
          <p:spPr bwMode="auto">
            <a:xfrm>
              <a:off x="8094821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65" name="Freeform 5"/>
            <p:cNvSpPr>
              <a:spLocks noEditPoints="1"/>
            </p:cNvSpPr>
            <p:nvPr/>
          </p:nvSpPr>
          <p:spPr bwMode="auto">
            <a:xfrm>
              <a:off x="9239649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66" name="Freeform 5"/>
            <p:cNvSpPr>
              <a:spLocks noEditPoints="1"/>
            </p:cNvSpPr>
            <p:nvPr/>
          </p:nvSpPr>
          <p:spPr bwMode="auto">
            <a:xfrm>
              <a:off x="10384477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67" name="Freeform 5"/>
            <p:cNvSpPr>
              <a:spLocks noEditPoints="1"/>
            </p:cNvSpPr>
            <p:nvPr/>
          </p:nvSpPr>
          <p:spPr bwMode="auto">
            <a:xfrm>
              <a:off x="11529305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72" name="Freeform 5"/>
            <p:cNvSpPr>
              <a:spLocks noEditPoints="1"/>
            </p:cNvSpPr>
            <p:nvPr/>
          </p:nvSpPr>
          <p:spPr bwMode="auto">
            <a:xfrm>
              <a:off x="81023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73" name="Freeform 5"/>
            <p:cNvSpPr>
              <a:spLocks noEditPoints="1"/>
            </p:cNvSpPr>
            <p:nvPr/>
          </p:nvSpPr>
          <p:spPr bwMode="auto">
            <a:xfrm>
              <a:off x="1225851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74" name="Freeform 5"/>
            <p:cNvSpPr>
              <a:spLocks noEditPoints="1"/>
            </p:cNvSpPr>
            <p:nvPr/>
          </p:nvSpPr>
          <p:spPr bwMode="auto">
            <a:xfrm>
              <a:off x="2370679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75" name="Freeform 5"/>
            <p:cNvSpPr>
              <a:spLocks noEditPoints="1"/>
            </p:cNvSpPr>
            <p:nvPr/>
          </p:nvSpPr>
          <p:spPr bwMode="auto">
            <a:xfrm>
              <a:off x="3515508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76" name="Freeform 5"/>
            <p:cNvSpPr>
              <a:spLocks noEditPoints="1"/>
            </p:cNvSpPr>
            <p:nvPr/>
          </p:nvSpPr>
          <p:spPr bwMode="auto">
            <a:xfrm>
              <a:off x="4660335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77" name="Freeform 5"/>
            <p:cNvSpPr>
              <a:spLocks noEditPoints="1"/>
            </p:cNvSpPr>
            <p:nvPr/>
          </p:nvSpPr>
          <p:spPr bwMode="auto">
            <a:xfrm>
              <a:off x="5805163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78" name="Freeform 5"/>
            <p:cNvSpPr>
              <a:spLocks noEditPoints="1"/>
            </p:cNvSpPr>
            <p:nvPr/>
          </p:nvSpPr>
          <p:spPr bwMode="auto">
            <a:xfrm>
              <a:off x="6949992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79" name="Freeform 5"/>
            <p:cNvSpPr>
              <a:spLocks noEditPoints="1"/>
            </p:cNvSpPr>
            <p:nvPr/>
          </p:nvSpPr>
          <p:spPr bwMode="auto">
            <a:xfrm>
              <a:off x="8094821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80" name="Freeform 5"/>
            <p:cNvSpPr>
              <a:spLocks noEditPoints="1"/>
            </p:cNvSpPr>
            <p:nvPr/>
          </p:nvSpPr>
          <p:spPr bwMode="auto">
            <a:xfrm>
              <a:off x="9239649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81" name="Freeform 5"/>
            <p:cNvSpPr>
              <a:spLocks noEditPoints="1"/>
            </p:cNvSpPr>
            <p:nvPr/>
          </p:nvSpPr>
          <p:spPr bwMode="auto">
            <a:xfrm>
              <a:off x="10384477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82" name="Freeform 5"/>
            <p:cNvSpPr>
              <a:spLocks noEditPoints="1"/>
            </p:cNvSpPr>
            <p:nvPr/>
          </p:nvSpPr>
          <p:spPr bwMode="auto">
            <a:xfrm>
              <a:off x="11529305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87" name="Freeform 5"/>
            <p:cNvSpPr>
              <a:spLocks noEditPoints="1"/>
            </p:cNvSpPr>
            <p:nvPr/>
          </p:nvSpPr>
          <p:spPr bwMode="auto">
            <a:xfrm>
              <a:off x="81023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88" name="Freeform 5"/>
            <p:cNvSpPr>
              <a:spLocks noEditPoints="1"/>
            </p:cNvSpPr>
            <p:nvPr/>
          </p:nvSpPr>
          <p:spPr bwMode="auto">
            <a:xfrm>
              <a:off x="1225851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89" name="Freeform 5"/>
            <p:cNvSpPr>
              <a:spLocks noEditPoints="1"/>
            </p:cNvSpPr>
            <p:nvPr/>
          </p:nvSpPr>
          <p:spPr bwMode="auto">
            <a:xfrm>
              <a:off x="2370679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90" name="Freeform 5"/>
            <p:cNvSpPr>
              <a:spLocks noEditPoints="1"/>
            </p:cNvSpPr>
            <p:nvPr/>
          </p:nvSpPr>
          <p:spPr bwMode="auto">
            <a:xfrm>
              <a:off x="3515508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91" name="Freeform 5"/>
            <p:cNvSpPr>
              <a:spLocks noEditPoints="1"/>
            </p:cNvSpPr>
            <p:nvPr/>
          </p:nvSpPr>
          <p:spPr bwMode="auto">
            <a:xfrm>
              <a:off x="4660335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92" name="Freeform 5"/>
            <p:cNvSpPr>
              <a:spLocks noEditPoints="1"/>
            </p:cNvSpPr>
            <p:nvPr/>
          </p:nvSpPr>
          <p:spPr bwMode="auto">
            <a:xfrm>
              <a:off x="5805163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93" name="Freeform 5"/>
            <p:cNvSpPr>
              <a:spLocks noEditPoints="1"/>
            </p:cNvSpPr>
            <p:nvPr/>
          </p:nvSpPr>
          <p:spPr bwMode="auto">
            <a:xfrm>
              <a:off x="6949992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94" name="Freeform 5"/>
            <p:cNvSpPr>
              <a:spLocks noEditPoints="1"/>
            </p:cNvSpPr>
            <p:nvPr/>
          </p:nvSpPr>
          <p:spPr bwMode="auto">
            <a:xfrm>
              <a:off x="8094821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95" name="Freeform 5"/>
            <p:cNvSpPr>
              <a:spLocks noEditPoints="1"/>
            </p:cNvSpPr>
            <p:nvPr/>
          </p:nvSpPr>
          <p:spPr bwMode="auto">
            <a:xfrm>
              <a:off x="9239649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96" name="Freeform 5"/>
            <p:cNvSpPr>
              <a:spLocks noEditPoints="1"/>
            </p:cNvSpPr>
            <p:nvPr/>
          </p:nvSpPr>
          <p:spPr bwMode="auto">
            <a:xfrm>
              <a:off x="10384477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97" name="Freeform 5"/>
            <p:cNvSpPr>
              <a:spLocks noEditPoints="1"/>
            </p:cNvSpPr>
            <p:nvPr/>
          </p:nvSpPr>
          <p:spPr bwMode="auto">
            <a:xfrm>
              <a:off x="11529305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</p:grpSp>
      <p:cxnSp>
        <p:nvCxnSpPr>
          <p:cNvPr id="6" name="直接连接符 5"/>
          <p:cNvCxnSpPr/>
          <p:nvPr/>
        </p:nvCxnSpPr>
        <p:spPr>
          <a:xfrm flipV="1">
            <a:off x="1498324" y="3429000"/>
            <a:ext cx="0" cy="342900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接连接符 110"/>
          <p:cNvCxnSpPr/>
          <p:nvPr/>
        </p:nvCxnSpPr>
        <p:spPr>
          <a:xfrm flipV="1">
            <a:off x="4661937" y="3657600"/>
            <a:ext cx="0" cy="3200401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接连接符 116"/>
          <p:cNvCxnSpPr/>
          <p:nvPr/>
        </p:nvCxnSpPr>
        <p:spPr>
          <a:xfrm flipV="1">
            <a:off x="2517827" y="4242816"/>
            <a:ext cx="0" cy="2615184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接连接符 118"/>
          <p:cNvCxnSpPr/>
          <p:nvPr/>
        </p:nvCxnSpPr>
        <p:spPr>
          <a:xfrm flipV="1">
            <a:off x="5459098" y="5370786"/>
            <a:ext cx="0" cy="1487215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2285365" y="2134235"/>
            <a:ext cx="719137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一、</a:t>
            </a:r>
            <a:r>
              <a:rPr lang="zh-CN" altLang="en-US" sz="4000" b="1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ea"/>
                <a:ea typeface="+mj-ea"/>
                <a:sym typeface="+mn-ea"/>
              </a:rPr>
              <a:t>社会保险费险种介绍</a:t>
            </a:r>
            <a:endParaRPr kumimoji="0" lang="zh-CN" altLang="en-US" sz="40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ea"/>
              <a:ea typeface="+mj-ea"/>
              <a:cs typeface="+mn-cs"/>
              <a:sym typeface="+mn-ea"/>
            </a:endParaRPr>
          </a:p>
        </p:txBody>
      </p:sp>
      <p:cxnSp>
        <p:nvCxnSpPr>
          <p:cNvPr id="135" name="直接连接符 134"/>
          <p:cNvCxnSpPr/>
          <p:nvPr/>
        </p:nvCxnSpPr>
        <p:spPr>
          <a:xfrm flipV="1">
            <a:off x="888374" y="4875906"/>
            <a:ext cx="0" cy="1989083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接连接符 135"/>
          <p:cNvCxnSpPr/>
          <p:nvPr/>
        </p:nvCxnSpPr>
        <p:spPr>
          <a:xfrm flipV="1">
            <a:off x="6556427" y="4242816"/>
            <a:ext cx="0" cy="2615185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接连接符 137"/>
          <p:cNvCxnSpPr/>
          <p:nvPr/>
        </p:nvCxnSpPr>
        <p:spPr>
          <a:xfrm flipV="1">
            <a:off x="7636365" y="4875906"/>
            <a:ext cx="0" cy="1982096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接连接符 139"/>
          <p:cNvCxnSpPr/>
          <p:nvPr/>
        </p:nvCxnSpPr>
        <p:spPr>
          <a:xfrm flipV="1">
            <a:off x="8382600" y="4477407"/>
            <a:ext cx="0" cy="2380595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接连接符 141"/>
          <p:cNvCxnSpPr/>
          <p:nvPr/>
        </p:nvCxnSpPr>
        <p:spPr>
          <a:xfrm flipV="1">
            <a:off x="9833028" y="5463540"/>
            <a:ext cx="7885" cy="1394461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接连接符 143"/>
          <p:cNvCxnSpPr/>
          <p:nvPr/>
        </p:nvCxnSpPr>
        <p:spPr>
          <a:xfrm flipH="1" flipV="1">
            <a:off x="11013097" y="5056632"/>
            <a:ext cx="12375" cy="180137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接连接符 108"/>
          <p:cNvCxnSpPr/>
          <p:nvPr/>
        </p:nvCxnSpPr>
        <p:spPr>
          <a:xfrm flipV="1">
            <a:off x="248294" y="5791200"/>
            <a:ext cx="0" cy="107379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接连接符 111"/>
          <p:cNvCxnSpPr/>
          <p:nvPr/>
        </p:nvCxnSpPr>
        <p:spPr>
          <a:xfrm flipH="1" flipV="1">
            <a:off x="11839950" y="5791200"/>
            <a:ext cx="7330" cy="1066802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接连接符 1"/>
          <p:cNvCxnSpPr/>
          <p:nvPr/>
        </p:nvCxnSpPr>
        <p:spPr>
          <a:xfrm flipV="1">
            <a:off x="3590014" y="3429000"/>
            <a:ext cx="0" cy="342900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476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1"/>
          <p:cNvGrpSpPr/>
          <p:nvPr/>
        </p:nvGrpSpPr>
        <p:grpSpPr>
          <a:xfrm>
            <a:off x="53222" y="6243320"/>
            <a:ext cx="12013692" cy="910258"/>
            <a:chOff x="53222" y="6243320"/>
            <a:chExt cx="12013692" cy="910258"/>
          </a:xfrm>
        </p:grpSpPr>
        <p:cxnSp>
          <p:nvCxnSpPr>
            <p:cNvPr id="138" name="直接连接符 137"/>
            <p:cNvCxnSpPr/>
            <p:nvPr/>
          </p:nvCxnSpPr>
          <p:spPr>
            <a:xfrm flipV="1">
              <a:off x="888374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接连接符 139"/>
            <p:cNvCxnSpPr/>
            <p:nvPr/>
          </p:nvCxnSpPr>
          <p:spPr>
            <a:xfrm flipV="1">
              <a:off x="1014498" y="6321552"/>
              <a:ext cx="0" cy="5434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接连接符 140"/>
            <p:cNvCxnSpPr/>
            <p:nvPr/>
          </p:nvCxnSpPr>
          <p:spPr>
            <a:xfrm flipV="1">
              <a:off x="1140622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接连接符 141"/>
            <p:cNvCxnSpPr>
              <a:endCxn id="788" idx="29"/>
            </p:cNvCxnSpPr>
            <p:nvPr/>
          </p:nvCxnSpPr>
          <p:spPr>
            <a:xfrm flipV="1">
              <a:off x="1266746" y="6465459"/>
              <a:ext cx="4967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接连接符 142"/>
            <p:cNvCxnSpPr/>
            <p:nvPr/>
          </p:nvCxnSpPr>
          <p:spPr>
            <a:xfrm flipV="1">
              <a:off x="1392870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接连接符 143"/>
            <p:cNvCxnSpPr/>
            <p:nvPr/>
          </p:nvCxnSpPr>
          <p:spPr>
            <a:xfrm flipV="1">
              <a:off x="1518994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接连接符 144"/>
            <p:cNvCxnSpPr/>
            <p:nvPr/>
          </p:nvCxnSpPr>
          <p:spPr>
            <a:xfrm flipV="1">
              <a:off x="1645118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接连接符 145"/>
            <p:cNvCxnSpPr/>
            <p:nvPr/>
          </p:nvCxnSpPr>
          <p:spPr>
            <a:xfrm flipV="1">
              <a:off x="1771242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接连接符 146"/>
            <p:cNvCxnSpPr/>
            <p:nvPr/>
          </p:nvCxnSpPr>
          <p:spPr>
            <a:xfrm flipV="1">
              <a:off x="1897366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接连接符 147"/>
            <p:cNvCxnSpPr/>
            <p:nvPr/>
          </p:nvCxnSpPr>
          <p:spPr>
            <a:xfrm flipV="1">
              <a:off x="2023490" y="6364224"/>
              <a:ext cx="0" cy="50076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接连接符 148"/>
            <p:cNvCxnSpPr/>
            <p:nvPr/>
          </p:nvCxnSpPr>
          <p:spPr>
            <a:xfrm flipV="1">
              <a:off x="2149614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接连接符 149"/>
            <p:cNvCxnSpPr/>
            <p:nvPr/>
          </p:nvCxnSpPr>
          <p:spPr>
            <a:xfrm flipV="1">
              <a:off x="2275738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接连接符 150"/>
            <p:cNvCxnSpPr/>
            <p:nvPr/>
          </p:nvCxnSpPr>
          <p:spPr>
            <a:xfrm flipV="1">
              <a:off x="240186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接连接符 151"/>
            <p:cNvCxnSpPr/>
            <p:nvPr/>
          </p:nvCxnSpPr>
          <p:spPr>
            <a:xfrm flipV="1">
              <a:off x="2527986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接连接符 153"/>
            <p:cNvCxnSpPr/>
            <p:nvPr/>
          </p:nvCxnSpPr>
          <p:spPr>
            <a:xfrm flipH="1" flipV="1">
              <a:off x="2654110" y="6754368"/>
              <a:ext cx="1" cy="110623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接连接符 155"/>
            <p:cNvCxnSpPr/>
            <p:nvPr/>
          </p:nvCxnSpPr>
          <p:spPr>
            <a:xfrm flipV="1">
              <a:off x="278023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接连接符 156"/>
            <p:cNvCxnSpPr/>
            <p:nvPr/>
          </p:nvCxnSpPr>
          <p:spPr>
            <a:xfrm flipV="1">
              <a:off x="2906358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接连接符 157"/>
            <p:cNvCxnSpPr/>
            <p:nvPr/>
          </p:nvCxnSpPr>
          <p:spPr>
            <a:xfrm flipV="1">
              <a:off x="303248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接连接符 158"/>
            <p:cNvCxnSpPr/>
            <p:nvPr/>
          </p:nvCxnSpPr>
          <p:spPr>
            <a:xfrm flipV="1">
              <a:off x="3158606" y="6243320"/>
              <a:ext cx="0" cy="62167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接连接符 159"/>
            <p:cNvCxnSpPr/>
            <p:nvPr/>
          </p:nvCxnSpPr>
          <p:spPr>
            <a:xfrm flipV="1">
              <a:off x="3284730" y="6465459"/>
              <a:ext cx="0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接连接符 160"/>
            <p:cNvCxnSpPr/>
            <p:nvPr/>
          </p:nvCxnSpPr>
          <p:spPr>
            <a:xfrm flipV="1">
              <a:off x="341085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接连接符 161"/>
            <p:cNvCxnSpPr>
              <a:endCxn id="790" idx="28"/>
            </p:cNvCxnSpPr>
            <p:nvPr/>
          </p:nvCxnSpPr>
          <p:spPr>
            <a:xfrm flipV="1">
              <a:off x="3536978" y="6465459"/>
              <a:ext cx="1894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接连接符 162"/>
            <p:cNvCxnSpPr/>
            <p:nvPr/>
          </p:nvCxnSpPr>
          <p:spPr>
            <a:xfrm flipV="1">
              <a:off x="366310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接连接符 163"/>
            <p:cNvCxnSpPr/>
            <p:nvPr/>
          </p:nvCxnSpPr>
          <p:spPr>
            <a:xfrm flipV="1">
              <a:off x="3789226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接连接符 164"/>
            <p:cNvCxnSpPr/>
            <p:nvPr/>
          </p:nvCxnSpPr>
          <p:spPr>
            <a:xfrm flipV="1">
              <a:off x="3915350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接连接符 165"/>
            <p:cNvCxnSpPr/>
            <p:nvPr/>
          </p:nvCxnSpPr>
          <p:spPr>
            <a:xfrm flipV="1">
              <a:off x="4041474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接连接符 166"/>
            <p:cNvCxnSpPr/>
            <p:nvPr/>
          </p:nvCxnSpPr>
          <p:spPr>
            <a:xfrm flipV="1">
              <a:off x="4167598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接连接符 167"/>
            <p:cNvCxnSpPr/>
            <p:nvPr/>
          </p:nvCxnSpPr>
          <p:spPr>
            <a:xfrm flipV="1">
              <a:off x="429372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接连接符 168"/>
            <p:cNvCxnSpPr/>
            <p:nvPr/>
          </p:nvCxnSpPr>
          <p:spPr>
            <a:xfrm flipV="1">
              <a:off x="4419846" y="6465459"/>
              <a:ext cx="0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接连接符 169"/>
            <p:cNvCxnSpPr/>
            <p:nvPr/>
          </p:nvCxnSpPr>
          <p:spPr>
            <a:xfrm flipV="1">
              <a:off x="4545970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接连接符 170"/>
            <p:cNvCxnSpPr/>
            <p:nvPr/>
          </p:nvCxnSpPr>
          <p:spPr>
            <a:xfrm flipV="1">
              <a:off x="467209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接连接符 171"/>
            <p:cNvCxnSpPr/>
            <p:nvPr/>
          </p:nvCxnSpPr>
          <p:spPr>
            <a:xfrm flipV="1">
              <a:off x="4798218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接连接符 172"/>
            <p:cNvCxnSpPr/>
            <p:nvPr/>
          </p:nvCxnSpPr>
          <p:spPr>
            <a:xfrm flipV="1">
              <a:off x="492434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接连接符 173"/>
            <p:cNvCxnSpPr/>
            <p:nvPr/>
          </p:nvCxnSpPr>
          <p:spPr>
            <a:xfrm flipV="1">
              <a:off x="5050466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接连接符 174"/>
            <p:cNvCxnSpPr/>
            <p:nvPr/>
          </p:nvCxnSpPr>
          <p:spPr>
            <a:xfrm flipV="1">
              <a:off x="5176590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接连接符 175"/>
            <p:cNvCxnSpPr/>
            <p:nvPr/>
          </p:nvCxnSpPr>
          <p:spPr>
            <a:xfrm flipV="1">
              <a:off x="530271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接连接符 176"/>
            <p:cNvCxnSpPr/>
            <p:nvPr/>
          </p:nvCxnSpPr>
          <p:spPr>
            <a:xfrm flipV="1">
              <a:off x="5428838" y="6723805"/>
              <a:ext cx="0" cy="1651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接连接符 177"/>
            <p:cNvCxnSpPr/>
            <p:nvPr/>
          </p:nvCxnSpPr>
          <p:spPr>
            <a:xfrm flipV="1">
              <a:off x="5554962" y="6652768"/>
              <a:ext cx="0" cy="203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直接连接符 178"/>
            <p:cNvCxnSpPr/>
            <p:nvPr/>
          </p:nvCxnSpPr>
          <p:spPr>
            <a:xfrm flipV="1">
              <a:off x="5681086" y="6633718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接连接符 179"/>
            <p:cNvCxnSpPr/>
            <p:nvPr/>
          </p:nvCxnSpPr>
          <p:spPr>
            <a:xfrm flipV="1">
              <a:off x="5807210" y="6640068"/>
              <a:ext cx="0" cy="228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接连接符 180"/>
            <p:cNvCxnSpPr/>
            <p:nvPr/>
          </p:nvCxnSpPr>
          <p:spPr>
            <a:xfrm flipV="1">
              <a:off x="5933334" y="6589776"/>
              <a:ext cx="0" cy="304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接连接符 181"/>
            <p:cNvCxnSpPr/>
            <p:nvPr/>
          </p:nvCxnSpPr>
          <p:spPr>
            <a:xfrm flipV="1">
              <a:off x="6059458" y="6679885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接连接符 182"/>
            <p:cNvCxnSpPr/>
            <p:nvPr/>
          </p:nvCxnSpPr>
          <p:spPr>
            <a:xfrm flipV="1">
              <a:off x="6185582" y="6531952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接连接符 183"/>
            <p:cNvCxnSpPr/>
            <p:nvPr/>
          </p:nvCxnSpPr>
          <p:spPr>
            <a:xfrm flipV="1">
              <a:off x="6279896" y="6773252"/>
              <a:ext cx="0" cy="114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直接连接符 184"/>
            <p:cNvCxnSpPr/>
            <p:nvPr/>
          </p:nvCxnSpPr>
          <p:spPr>
            <a:xfrm flipV="1">
              <a:off x="6417510" y="6737990"/>
              <a:ext cx="0" cy="127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接连接符 185"/>
            <p:cNvCxnSpPr/>
            <p:nvPr/>
          </p:nvCxnSpPr>
          <p:spPr>
            <a:xfrm flipV="1">
              <a:off x="6563954" y="6525602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直接连接符 186"/>
            <p:cNvCxnSpPr/>
            <p:nvPr/>
          </p:nvCxnSpPr>
          <p:spPr>
            <a:xfrm flipV="1">
              <a:off x="6700238" y="6601802"/>
              <a:ext cx="0" cy="279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直接连接符 187"/>
            <p:cNvCxnSpPr/>
            <p:nvPr/>
          </p:nvCxnSpPr>
          <p:spPr>
            <a:xfrm flipV="1">
              <a:off x="6826362" y="6754202"/>
              <a:ext cx="0" cy="127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直接连接符 188"/>
            <p:cNvCxnSpPr/>
            <p:nvPr/>
          </p:nvCxnSpPr>
          <p:spPr>
            <a:xfrm flipV="1">
              <a:off x="6942326" y="6752446"/>
              <a:ext cx="0" cy="114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直接连接符 189"/>
            <p:cNvCxnSpPr/>
            <p:nvPr/>
          </p:nvCxnSpPr>
          <p:spPr>
            <a:xfrm flipV="1">
              <a:off x="7075488" y="6636390"/>
              <a:ext cx="0" cy="228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直接连接符 190"/>
            <p:cNvCxnSpPr/>
            <p:nvPr/>
          </p:nvCxnSpPr>
          <p:spPr>
            <a:xfrm flipV="1">
              <a:off x="7192963" y="6595452"/>
              <a:ext cx="0" cy="279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直接连接符 191"/>
            <p:cNvCxnSpPr/>
            <p:nvPr/>
          </p:nvCxnSpPr>
          <p:spPr>
            <a:xfrm flipV="1">
              <a:off x="7357288" y="6716102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直接连接符 192"/>
            <p:cNvCxnSpPr/>
            <p:nvPr/>
          </p:nvCxnSpPr>
          <p:spPr>
            <a:xfrm flipV="1">
              <a:off x="7472222" y="6716102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直接连接符 193"/>
            <p:cNvCxnSpPr/>
            <p:nvPr/>
          </p:nvCxnSpPr>
          <p:spPr>
            <a:xfrm flipV="1">
              <a:off x="7572418" y="6615855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直接连接符 194"/>
            <p:cNvCxnSpPr/>
            <p:nvPr/>
          </p:nvCxnSpPr>
          <p:spPr>
            <a:xfrm flipV="1">
              <a:off x="7697914" y="6703402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直接连接符 195"/>
            <p:cNvCxnSpPr/>
            <p:nvPr/>
          </p:nvCxnSpPr>
          <p:spPr>
            <a:xfrm flipV="1">
              <a:off x="7846784" y="6686577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直接连接符 196"/>
            <p:cNvCxnSpPr/>
            <p:nvPr/>
          </p:nvCxnSpPr>
          <p:spPr>
            <a:xfrm flipV="1">
              <a:off x="7946238" y="6722452"/>
              <a:ext cx="0" cy="1651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直接连接符 197"/>
            <p:cNvCxnSpPr/>
            <p:nvPr/>
          </p:nvCxnSpPr>
          <p:spPr>
            <a:xfrm flipV="1">
              <a:off x="8077442" y="6531952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直接连接符 198"/>
            <p:cNvCxnSpPr/>
            <p:nvPr/>
          </p:nvCxnSpPr>
          <p:spPr>
            <a:xfrm flipV="1">
              <a:off x="8228966" y="6723805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直接连接符 199"/>
            <p:cNvCxnSpPr/>
            <p:nvPr/>
          </p:nvCxnSpPr>
          <p:spPr>
            <a:xfrm flipV="1">
              <a:off x="8329690" y="6685771"/>
              <a:ext cx="0" cy="304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直接连接符 200"/>
            <p:cNvCxnSpPr/>
            <p:nvPr/>
          </p:nvCxnSpPr>
          <p:spPr>
            <a:xfrm flipV="1">
              <a:off x="8496454" y="6795140"/>
              <a:ext cx="0" cy="139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直接连接符 201"/>
            <p:cNvCxnSpPr/>
            <p:nvPr/>
          </p:nvCxnSpPr>
          <p:spPr>
            <a:xfrm flipV="1">
              <a:off x="8581938" y="6736505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直接连接符 202"/>
            <p:cNvCxnSpPr/>
            <p:nvPr/>
          </p:nvCxnSpPr>
          <p:spPr>
            <a:xfrm flipV="1">
              <a:off x="8708062" y="6633552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直接连接符 203"/>
            <p:cNvCxnSpPr/>
            <p:nvPr/>
          </p:nvCxnSpPr>
          <p:spPr>
            <a:xfrm flipV="1">
              <a:off x="8842375" y="6483035"/>
              <a:ext cx="0" cy="393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直接连接符 204"/>
            <p:cNvCxnSpPr/>
            <p:nvPr/>
          </p:nvCxnSpPr>
          <p:spPr>
            <a:xfrm flipV="1">
              <a:off x="8960310" y="6436702"/>
              <a:ext cx="0" cy="508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直接连接符 205"/>
            <p:cNvCxnSpPr/>
            <p:nvPr/>
          </p:nvCxnSpPr>
          <p:spPr>
            <a:xfrm flipV="1">
              <a:off x="9106754" y="6800005"/>
              <a:ext cx="0" cy="889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直接连接符 206"/>
            <p:cNvCxnSpPr/>
            <p:nvPr/>
          </p:nvCxnSpPr>
          <p:spPr>
            <a:xfrm flipV="1">
              <a:off x="9212558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直接连接符 207"/>
            <p:cNvCxnSpPr/>
            <p:nvPr/>
          </p:nvCxnSpPr>
          <p:spPr>
            <a:xfrm flipV="1">
              <a:off x="9333602" y="6741502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直接连接符 208"/>
            <p:cNvCxnSpPr/>
            <p:nvPr/>
          </p:nvCxnSpPr>
          <p:spPr>
            <a:xfrm flipV="1">
              <a:off x="9474966" y="6781800"/>
              <a:ext cx="0" cy="76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直接连接符 209"/>
            <p:cNvCxnSpPr/>
            <p:nvPr/>
          </p:nvCxnSpPr>
          <p:spPr>
            <a:xfrm flipV="1">
              <a:off x="9590930" y="6512902"/>
              <a:ext cx="0" cy="355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直接连接符 210"/>
            <p:cNvCxnSpPr/>
            <p:nvPr/>
          </p:nvCxnSpPr>
          <p:spPr>
            <a:xfrm flipV="1">
              <a:off x="9717054" y="6652602"/>
              <a:ext cx="0" cy="1968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直接连接符 211"/>
            <p:cNvCxnSpPr/>
            <p:nvPr/>
          </p:nvCxnSpPr>
          <p:spPr>
            <a:xfrm flipV="1">
              <a:off x="9843178" y="6741502"/>
              <a:ext cx="0" cy="139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直接连接符 212"/>
            <p:cNvCxnSpPr/>
            <p:nvPr/>
          </p:nvCxnSpPr>
          <p:spPr>
            <a:xfrm flipV="1">
              <a:off x="9969302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直接连接符 213"/>
            <p:cNvCxnSpPr/>
            <p:nvPr/>
          </p:nvCxnSpPr>
          <p:spPr>
            <a:xfrm flipV="1">
              <a:off x="10095426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直接连接符 214"/>
            <p:cNvCxnSpPr/>
            <p:nvPr/>
          </p:nvCxnSpPr>
          <p:spPr>
            <a:xfrm>
              <a:off x="10216470" y="6728802"/>
              <a:ext cx="0" cy="13618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接连接符 215"/>
            <p:cNvCxnSpPr/>
            <p:nvPr/>
          </p:nvCxnSpPr>
          <p:spPr>
            <a:xfrm flipV="1">
              <a:off x="10347674" y="6686577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直接连接符 216"/>
            <p:cNvCxnSpPr/>
            <p:nvPr/>
          </p:nvCxnSpPr>
          <p:spPr>
            <a:xfrm flipV="1">
              <a:off x="10473798" y="6544994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直接连接符 217"/>
            <p:cNvCxnSpPr/>
            <p:nvPr/>
          </p:nvCxnSpPr>
          <p:spPr>
            <a:xfrm flipV="1">
              <a:off x="10599922" y="6399276"/>
              <a:ext cx="0" cy="4657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直接连接符 218"/>
            <p:cNvCxnSpPr/>
            <p:nvPr/>
          </p:nvCxnSpPr>
          <p:spPr>
            <a:xfrm flipV="1">
              <a:off x="10726046" y="6723805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直接连接符 219"/>
            <p:cNvCxnSpPr/>
            <p:nvPr/>
          </p:nvCxnSpPr>
          <p:spPr>
            <a:xfrm flipV="1">
              <a:off x="10852170" y="6805002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直接连接符 220"/>
            <p:cNvCxnSpPr/>
            <p:nvPr/>
          </p:nvCxnSpPr>
          <p:spPr>
            <a:xfrm flipV="1">
              <a:off x="10978294" y="6608152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直接连接符 221"/>
            <p:cNvCxnSpPr/>
            <p:nvPr/>
          </p:nvCxnSpPr>
          <p:spPr>
            <a:xfrm flipV="1">
              <a:off x="11104418" y="663706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直接连接符 222"/>
            <p:cNvCxnSpPr/>
            <p:nvPr/>
          </p:nvCxnSpPr>
          <p:spPr>
            <a:xfrm flipV="1">
              <a:off x="11230542" y="6556126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直接连接符 223"/>
            <p:cNvCxnSpPr/>
            <p:nvPr/>
          </p:nvCxnSpPr>
          <p:spPr>
            <a:xfrm flipV="1">
              <a:off x="1132015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直接连接符 230"/>
            <p:cNvCxnSpPr/>
            <p:nvPr/>
          </p:nvCxnSpPr>
          <p:spPr>
            <a:xfrm flipV="1">
              <a:off x="53222" y="6526276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直接连接符 231"/>
            <p:cNvCxnSpPr/>
            <p:nvPr/>
          </p:nvCxnSpPr>
          <p:spPr>
            <a:xfrm flipV="1">
              <a:off x="449252" y="6327919"/>
              <a:ext cx="0" cy="5434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直接连接符 232"/>
            <p:cNvCxnSpPr/>
            <p:nvPr/>
          </p:nvCxnSpPr>
          <p:spPr>
            <a:xfrm flipV="1">
              <a:off x="317242" y="6694126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直接连接符 233"/>
            <p:cNvCxnSpPr/>
            <p:nvPr/>
          </p:nvCxnSpPr>
          <p:spPr>
            <a:xfrm flipV="1">
              <a:off x="581262" y="66751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直接连接符 234"/>
            <p:cNvCxnSpPr/>
            <p:nvPr/>
          </p:nvCxnSpPr>
          <p:spPr>
            <a:xfrm flipV="1">
              <a:off x="185232" y="6612338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直接连接符 235"/>
            <p:cNvCxnSpPr/>
            <p:nvPr/>
          </p:nvCxnSpPr>
          <p:spPr>
            <a:xfrm flipV="1">
              <a:off x="713270" y="664006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直接连接符 236"/>
            <p:cNvCxnSpPr/>
            <p:nvPr/>
          </p:nvCxnSpPr>
          <p:spPr>
            <a:xfrm flipV="1">
              <a:off x="11426834" y="6608152"/>
              <a:ext cx="0" cy="2568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直接连接符 237"/>
            <p:cNvCxnSpPr/>
            <p:nvPr/>
          </p:nvCxnSpPr>
          <p:spPr>
            <a:xfrm flipV="1">
              <a:off x="11533514" y="6364224"/>
              <a:ext cx="0" cy="50076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直接连接符 238"/>
            <p:cNvCxnSpPr/>
            <p:nvPr/>
          </p:nvCxnSpPr>
          <p:spPr>
            <a:xfrm flipV="1">
              <a:off x="11640194" y="6608152"/>
              <a:ext cx="0" cy="2568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直接连接符 239"/>
            <p:cNvCxnSpPr/>
            <p:nvPr/>
          </p:nvCxnSpPr>
          <p:spPr>
            <a:xfrm flipV="1">
              <a:off x="11746874" y="6531952"/>
              <a:ext cx="0" cy="3330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直接连接符 240"/>
            <p:cNvCxnSpPr/>
            <p:nvPr/>
          </p:nvCxnSpPr>
          <p:spPr>
            <a:xfrm flipV="1">
              <a:off x="11853554" y="6544994"/>
              <a:ext cx="0" cy="31999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直接连接符 241"/>
            <p:cNvCxnSpPr/>
            <p:nvPr/>
          </p:nvCxnSpPr>
          <p:spPr>
            <a:xfrm flipV="1">
              <a:off x="11958329" y="6698471"/>
              <a:ext cx="0" cy="159529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直接连接符 242"/>
            <p:cNvCxnSpPr/>
            <p:nvPr/>
          </p:nvCxnSpPr>
          <p:spPr>
            <a:xfrm flipV="1">
              <a:off x="1206691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9" name="文本框 6"/>
          <p:cNvSpPr txBox="1"/>
          <p:nvPr/>
        </p:nvSpPr>
        <p:spPr>
          <a:xfrm>
            <a:off x="1140460" y="600075"/>
            <a:ext cx="84518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</a:rPr>
              <a:t>（一）</a:t>
            </a:r>
            <a:r>
              <a:rPr lang="zh-CN" altLang="en-US" sz="3600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社会保险费险种介绍</a:t>
            </a: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13105" y="1812925"/>
            <a:ext cx="10713085" cy="4015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342900" indent="-34290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 </a:t>
            </a: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社会保险是指国家通过立法，多渠道筹集资金，对劳动者在因年老、疾病、工伤、生育等减少劳动收入时给予经济补偿，使他们能够享受基本生活保障的一项社会保障制度。</a:t>
            </a:r>
            <a:endParaRPr sz="2400" b="1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342900" indent="-34290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</a:t>
            </a:r>
            <a:r>
              <a:rPr lang="zh-CN" alt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社会保险费</a:t>
            </a: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主要包括</a:t>
            </a:r>
            <a:r>
              <a:rPr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养老保险、医疗保险、失业保险、工伤保险和生育保险</a:t>
            </a:r>
            <a:r>
              <a:rPr lang="zh-CN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共五个险种</a:t>
            </a: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。</a:t>
            </a:r>
            <a:endParaRPr sz="2400" b="1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-342900" fontAlgn="auto">
              <a:lnSpc>
                <a:spcPct val="150000"/>
              </a:lnSpc>
              <a:buFont typeface="Wingdings" panose="05000000000000000000" charset="0"/>
              <a:buChar char="l"/>
            </a:pPr>
            <a:endParaRPr sz="2500" b="1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-342900" fontAlgn="auto">
              <a:lnSpc>
                <a:spcPct val="150000"/>
              </a:lnSpc>
              <a:buFont typeface="Wingdings" panose="05000000000000000000" charset="0"/>
              <a:buChar char="l"/>
            </a:pPr>
            <a:endParaRPr lang="zh-CN" altLang="en-US" sz="2500" b="1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476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1"/>
          <p:cNvGrpSpPr/>
          <p:nvPr/>
        </p:nvGrpSpPr>
        <p:grpSpPr>
          <a:xfrm>
            <a:off x="53222" y="6243320"/>
            <a:ext cx="12013692" cy="910258"/>
            <a:chOff x="53222" y="6243320"/>
            <a:chExt cx="12013692" cy="910258"/>
          </a:xfrm>
        </p:grpSpPr>
        <p:cxnSp>
          <p:nvCxnSpPr>
            <p:cNvPr id="138" name="直接连接符 137"/>
            <p:cNvCxnSpPr/>
            <p:nvPr/>
          </p:nvCxnSpPr>
          <p:spPr>
            <a:xfrm flipV="1">
              <a:off x="888374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接连接符 139"/>
            <p:cNvCxnSpPr/>
            <p:nvPr/>
          </p:nvCxnSpPr>
          <p:spPr>
            <a:xfrm flipV="1">
              <a:off x="1014498" y="6321552"/>
              <a:ext cx="0" cy="5434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接连接符 140"/>
            <p:cNvCxnSpPr/>
            <p:nvPr/>
          </p:nvCxnSpPr>
          <p:spPr>
            <a:xfrm flipV="1">
              <a:off x="1140622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接连接符 141"/>
            <p:cNvCxnSpPr>
              <a:endCxn id="788" idx="29"/>
            </p:cNvCxnSpPr>
            <p:nvPr/>
          </p:nvCxnSpPr>
          <p:spPr>
            <a:xfrm flipV="1">
              <a:off x="1266746" y="6465459"/>
              <a:ext cx="4967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接连接符 142"/>
            <p:cNvCxnSpPr/>
            <p:nvPr/>
          </p:nvCxnSpPr>
          <p:spPr>
            <a:xfrm flipV="1">
              <a:off x="1392870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接连接符 143"/>
            <p:cNvCxnSpPr/>
            <p:nvPr/>
          </p:nvCxnSpPr>
          <p:spPr>
            <a:xfrm flipV="1">
              <a:off x="1518994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接连接符 144"/>
            <p:cNvCxnSpPr/>
            <p:nvPr/>
          </p:nvCxnSpPr>
          <p:spPr>
            <a:xfrm flipV="1">
              <a:off x="1645118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接连接符 145"/>
            <p:cNvCxnSpPr/>
            <p:nvPr/>
          </p:nvCxnSpPr>
          <p:spPr>
            <a:xfrm flipV="1">
              <a:off x="1771242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接连接符 146"/>
            <p:cNvCxnSpPr/>
            <p:nvPr/>
          </p:nvCxnSpPr>
          <p:spPr>
            <a:xfrm flipV="1">
              <a:off x="1897366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接连接符 147"/>
            <p:cNvCxnSpPr/>
            <p:nvPr/>
          </p:nvCxnSpPr>
          <p:spPr>
            <a:xfrm flipV="1">
              <a:off x="2023490" y="6364224"/>
              <a:ext cx="0" cy="50076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接连接符 148"/>
            <p:cNvCxnSpPr/>
            <p:nvPr/>
          </p:nvCxnSpPr>
          <p:spPr>
            <a:xfrm flipV="1">
              <a:off x="2149614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接连接符 149"/>
            <p:cNvCxnSpPr/>
            <p:nvPr/>
          </p:nvCxnSpPr>
          <p:spPr>
            <a:xfrm flipV="1">
              <a:off x="2275738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接连接符 150"/>
            <p:cNvCxnSpPr/>
            <p:nvPr/>
          </p:nvCxnSpPr>
          <p:spPr>
            <a:xfrm flipV="1">
              <a:off x="240186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接连接符 151"/>
            <p:cNvCxnSpPr/>
            <p:nvPr/>
          </p:nvCxnSpPr>
          <p:spPr>
            <a:xfrm flipV="1">
              <a:off x="2527986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接连接符 153"/>
            <p:cNvCxnSpPr/>
            <p:nvPr/>
          </p:nvCxnSpPr>
          <p:spPr>
            <a:xfrm flipH="1" flipV="1">
              <a:off x="2654110" y="6754368"/>
              <a:ext cx="1" cy="110623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接连接符 155"/>
            <p:cNvCxnSpPr/>
            <p:nvPr/>
          </p:nvCxnSpPr>
          <p:spPr>
            <a:xfrm flipV="1">
              <a:off x="278023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接连接符 156"/>
            <p:cNvCxnSpPr/>
            <p:nvPr/>
          </p:nvCxnSpPr>
          <p:spPr>
            <a:xfrm flipV="1">
              <a:off x="2906358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接连接符 157"/>
            <p:cNvCxnSpPr/>
            <p:nvPr/>
          </p:nvCxnSpPr>
          <p:spPr>
            <a:xfrm flipV="1">
              <a:off x="303248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接连接符 158"/>
            <p:cNvCxnSpPr/>
            <p:nvPr/>
          </p:nvCxnSpPr>
          <p:spPr>
            <a:xfrm flipV="1">
              <a:off x="3158606" y="6243320"/>
              <a:ext cx="0" cy="62167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接连接符 159"/>
            <p:cNvCxnSpPr/>
            <p:nvPr/>
          </p:nvCxnSpPr>
          <p:spPr>
            <a:xfrm flipV="1">
              <a:off x="3284730" y="6465459"/>
              <a:ext cx="0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接连接符 160"/>
            <p:cNvCxnSpPr/>
            <p:nvPr/>
          </p:nvCxnSpPr>
          <p:spPr>
            <a:xfrm flipV="1">
              <a:off x="341085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接连接符 161"/>
            <p:cNvCxnSpPr>
              <a:endCxn id="790" idx="28"/>
            </p:cNvCxnSpPr>
            <p:nvPr/>
          </p:nvCxnSpPr>
          <p:spPr>
            <a:xfrm flipV="1">
              <a:off x="3536978" y="6465459"/>
              <a:ext cx="1894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接连接符 162"/>
            <p:cNvCxnSpPr/>
            <p:nvPr/>
          </p:nvCxnSpPr>
          <p:spPr>
            <a:xfrm flipV="1">
              <a:off x="366310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接连接符 163"/>
            <p:cNvCxnSpPr/>
            <p:nvPr/>
          </p:nvCxnSpPr>
          <p:spPr>
            <a:xfrm flipV="1">
              <a:off x="3789226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接连接符 164"/>
            <p:cNvCxnSpPr/>
            <p:nvPr/>
          </p:nvCxnSpPr>
          <p:spPr>
            <a:xfrm flipV="1">
              <a:off x="3915350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接连接符 165"/>
            <p:cNvCxnSpPr/>
            <p:nvPr/>
          </p:nvCxnSpPr>
          <p:spPr>
            <a:xfrm flipV="1">
              <a:off x="4041474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接连接符 166"/>
            <p:cNvCxnSpPr/>
            <p:nvPr/>
          </p:nvCxnSpPr>
          <p:spPr>
            <a:xfrm flipV="1">
              <a:off x="4167598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接连接符 167"/>
            <p:cNvCxnSpPr/>
            <p:nvPr/>
          </p:nvCxnSpPr>
          <p:spPr>
            <a:xfrm flipV="1">
              <a:off x="429372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接连接符 168"/>
            <p:cNvCxnSpPr/>
            <p:nvPr/>
          </p:nvCxnSpPr>
          <p:spPr>
            <a:xfrm flipV="1">
              <a:off x="4419846" y="6465459"/>
              <a:ext cx="0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接连接符 169"/>
            <p:cNvCxnSpPr/>
            <p:nvPr/>
          </p:nvCxnSpPr>
          <p:spPr>
            <a:xfrm flipV="1">
              <a:off x="4545970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接连接符 170"/>
            <p:cNvCxnSpPr/>
            <p:nvPr/>
          </p:nvCxnSpPr>
          <p:spPr>
            <a:xfrm flipV="1">
              <a:off x="467209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接连接符 171"/>
            <p:cNvCxnSpPr/>
            <p:nvPr/>
          </p:nvCxnSpPr>
          <p:spPr>
            <a:xfrm flipV="1">
              <a:off x="4798218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接连接符 172"/>
            <p:cNvCxnSpPr/>
            <p:nvPr/>
          </p:nvCxnSpPr>
          <p:spPr>
            <a:xfrm flipV="1">
              <a:off x="492434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接连接符 173"/>
            <p:cNvCxnSpPr/>
            <p:nvPr/>
          </p:nvCxnSpPr>
          <p:spPr>
            <a:xfrm flipV="1">
              <a:off x="5050466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接连接符 174"/>
            <p:cNvCxnSpPr/>
            <p:nvPr/>
          </p:nvCxnSpPr>
          <p:spPr>
            <a:xfrm flipV="1">
              <a:off x="5176590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接连接符 175"/>
            <p:cNvCxnSpPr/>
            <p:nvPr/>
          </p:nvCxnSpPr>
          <p:spPr>
            <a:xfrm flipV="1">
              <a:off x="530271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接连接符 176"/>
            <p:cNvCxnSpPr/>
            <p:nvPr/>
          </p:nvCxnSpPr>
          <p:spPr>
            <a:xfrm flipV="1">
              <a:off x="5428838" y="6723805"/>
              <a:ext cx="0" cy="1651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接连接符 177"/>
            <p:cNvCxnSpPr/>
            <p:nvPr/>
          </p:nvCxnSpPr>
          <p:spPr>
            <a:xfrm flipV="1">
              <a:off x="5554962" y="6652768"/>
              <a:ext cx="0" cy="203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直接连接符 178"/>
            <p:cNvCxnSpPr/>
            <p:nvPr/>
          </p:nvCxnSpPr>
          <p:spPr>
            <a:xfrm flipV="1">
              <a:off x="5681086" y="6633718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接连接符 179"/>
            <p:cNvCxnSpPr/>
            <p:nvPr/>
          </p:nvCxnSpPr>
          <p:spPr>
            <a:xfrm flipV="1">
              <a:off x="5807210" y="6640068"/>
              <a:ext cx="0" cy="228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接连接符 180"/>
            <p:cNvCxnSpPr/>
            <p:nvPr/>
          </p:nvCxnSpPr>
          <p:spPr>
            <a:xfrm flipV="1">
              <a:off x="5933334" y="6589776"/>
              <a:ext cx="0" cy="304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接连接符 181"/>
            <p:cNvCxnSpPr/>
            <p:nvPr/>
          </p:nvCxnSpPr>
          <p:spPr>
            <a:xfrm flipV="1">
              <a:off x="6059458" y="6679885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接连接符 182"/>
            <p:cNvCxnSpPr/>
            <p:nvPr/>
          </p:nvCxnSpPr>
          <p:spPr>
            <a:xfrm flipV="1">
              <a:off x="6185582" y="6531952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接连接符 183"/>
            <p:cNvCxnSpPr/>
            <p:nvPr/>
          </p:nvCxnSpPr>
          <p:spPr>
            <a:xfrm flipV="1">
              <a:off x="6279896" y="6773252"/>
              <a:ext cx="0" cy="114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直接连接符 184"/>
            <p:cNvCxnSpPr/>
            <p:nvPr/>
          </p:nvCxnSpPr>
          <p:spPr>
            <a:xfrm flipV="1">
              <a:off x="6417510" y="6737990"/>
              <a:ext cx="0" cy="127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接连接符 185"/>
            <p:cNvCxnSpPr/>
            <p:nvPr/>
          </p:nvCxnSpPr>
          <p:spPr>
            <a:xfrm flipV="1">
              <a:off x="6563954" y="6525602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直接连接符 186"/>
            <p:cNvCxnSpPr/>
            <p:nvPr/>
          </p:nvCxnSpPr>
          <p:spPr>
            <a:xfrm flipV="1">
              <a:off x="6700238" y="6601802"/>
              <a:ext cx="0" cy="279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直接连接符 187"/>
            <p:cNvCxnSpPr/>
            <p:nvPr/>
          </p:nvCxnSpPr>
          <p:spPr>
            <a:xfrm flipV="1">
              <a:off x="6826362" y="6754202"/>
              <a:ext cx="0" cy="127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直接连接符 188"/>
            <p:cNvCxnSpPr/>
            <p:nvPr/>
          </p:nvCxnSpPr>
          <p:spPr>
            <a:xfrm flipV="1">
              <a:off x="6942326" y="6752446"/>
              <a:ext cx="0" cy="114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直接连接符 189"/>
            <p:cNvCxnSpPr/>
            <p:nvPr/>
          </p:nvCxnSpPr>
          <p:spPr>
            <a:xfrm flipV="1">
              <a:off x="7075488" y="6636390"/>
              <a:ext cx="0" cy="228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直接连接符 190"/>
            <p:cNvCxnSpPr/>
            <p:nvPr/>
          </p:nvCxnSpPr>
          <p:spPr>
            <a:xfrm flipV="1">
              <a:off x="7192963" y="6595452"/>
              <a:ext cx="0" cy="279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直接连接符 191"/>
            <p:cNvCxnSpPr/>
            <p:nvPr/>
          </p:nvCxnSpPr>
          <p:spPr>
            <a:xfrm flipV="1">
              <a:off x="7357288" y="6716102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直接连接符 192"/>
            <p:cNvCxnSpPr/>
            <p:nvPr/>
          </p:nvCxnSpPr>
          <p:spPr>
            <a:xfrm flipV="1">
              <a:off x="7472222" y="6716102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直接连接符 193"/>
            <p:cNvCxnSpPr/>
            <p:nvPr/>
          </p:nvCxnSpPr>
          <p:spPr>
            <a:xfrm flipV="1">
              <a:off x="7572418" y="6615855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直接连接符 194"/>
            <p:cNvCxnSpPr/>
            <p:nvPr/>
          </p:nvCxnSpPr>
          <p:spPr>
            <a:xfrm flipV="1">
              <a:off x="7697914" y="6703402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直接连接符 195"/>
            <p:cNvCxnSpPr/>
            <p:nvPr/>
          </p:nvCxnSpPr>
          <p:spPr>
            <a:xfrm flipV="1">
              <a:off x="7846784" y="6686577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直接连接符 196"/>
            <p:cNvCxnSpPr/>
            <p:nvPr/>
          </p:nvCxnSpPr>
          <p:spPr>
            <a:xfrm flipV="1">
              <a:off x="7946238" y="6722452"/>
              <a:ext cx="0" cy="1651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直接连接符 197"/>
            <p:cNvCxnSpPr/>
            <p:nvPr/>
          </p:nvCxnSpPr>
          <p:spPr>
            <a:xfrm flipV="1">
              <a:off x="8077442" y="6531952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直接连接符 198"/>
            <p:cNvCxnSpPr/>
            <p:nvPr/>
          </p:nvCxnSpPr>
          <p:spPr>
            <a:xfrm flipV="1">
              <a:off x="8228966" y="6723805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直接连接符 199"/>
            <p:cNvCxnSpPr/>
            <p:nvPr/>
          </p:nvCxnSpPr>
          <p:spPr>
            <a:xfrm flipV="1">
              <a:off x="8329690" y="6685771"/>
              <a:ext cx="0" cy="304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直接连接符 200"/>
            <p:cNvCxnSpPr/>
            <p:nvPr/>
          </p:nvCxnSpPr>
          <p:spPr>
            <a:xfrm flipV="1">
              <a:off x="8496454" y="6795140"/>
              <a:ext cx="0" cy="139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直接连接符 201"/>
            <p:cNvCxnSpPr/>
            <p:nvPr/>
          </p:nvCxnSpPr>
          <p:spPr>
            <a:xfrm flipV="1">
              <a:off x="8581938" y="6736505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直接连接符 202"/>
            <p:cNvCxnSpPr/>
            <p:nvPr/>
          </p:nvCxnSpPr>
          <p:spPr>
            <a:xfrm flipV="1">
              <a:off x="8708062" y="6633552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直接连接符 203"/>
            <p:cNvCxnSpPr/>
            <p:nvPr/>
          </p:nvCxnSpPr>
          <p:spPr>
            <a:xfrm flipV="1">
              <a:off x="8842375" y="6483035"/>
              <a:ext cx="0" cy="393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直接连接符 204"/>
            <p:cNvCxnSpPr/>
            <p:nvPr/>
          </p:nvCxnSpPr>
          <p:spPr>
            <a:xfrm flipV="1">
              <a:off x="8960310" y="6436702"/>
              <a:ext cx="0" cy="508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直接连接符 205"/>
            <p:cNvCxnSpPr/>
            <p:nvPr/>
          </p:nvCxnSpPr>
          <p:spPr>
            <a:xfrm flipV="1">
              <a:off x="9106754" y="6800005"/>
              <a:ext cx="0" cy="889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直接连接符 206"/>
            <p:cNvCxnSpPr/>
            <p:nvPr/>
          </p:nvCxnSpPr>
          <p:spPr>
            <a:xfrm flipV="1">
              <a:off x="9212558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直接连接符 207"/>
            <p:cNvCxnSpPr/>
            <p:nvPr/>
          </p:nvCxnSpPr>
          <p:spPr>
            <a:xfrm flipV="1">
              <a:off x="9333602" y="6741502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直接连接符 208"/>
            <p:cNvCxnSpPr/>
            <p:nvPr/>
          </p:nvCxnSpPr>
          <p:spPr>
            <a:xfrm flipV="1">
              <a:off x="9474966" y="6781800"/>
              <a:ext cx="0" cy="76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直接连接符 209"/>
            <p:cNvCxnSpPr/>
            <p:nvPr/>
          </p:nvCxnSpPr>
          <p:spPr>
            <a:xfrm flipV="1">
              <a:off x="9590930" y="6512902"/>
              <a:ext cx="0" cy="355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直接连接符 210"/>
            <p:cNvCxnSpPr/>
            <p:nvPr/>
          </p:nvCxnSpPr>
          <p:spPr>
            <a:xfrm flipV="1">
              <a:off x="9717054" y="6652602"/>
              <a:ext cx="0" cy="1968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直接连接符 211"/>
            <p:cNvCxnSpPr/>
            <p:nvPr/>
          </p:nvCxnSpPr>
          <p:spPr>
            <a:xfrm flipV="1">
              <a:off x="9843178" y="6741502"/>
              <a:ext cx="0" cy="139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直接连接符 212"/>
            <p:cNvCxnSpPr/>
            <p:nvPr/>
          </p:nvCxnSpPr>
          <p:spPr>
            <a:xfrm flipV="1">
              <a:off x="9969302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直接连接符 213"/>
            <p:cNvCxnSpPr/>
            <p:nvPr/>
          </p:nvCxnSpPr>
          <p:spPr>
            <a:xfrm flipV="1">
              <a:off x="10095426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直接连接符 214"/>
            <p:cNvCxnSpPr/>
            <p:nvPr/>
          </p:nvCxnSpPr>
          <p:spPr>
            <a:xfrm>
              <a:off x="10216470" y="6728802"/>
              <a:ext cx="0" cy="13618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接连接符 215"/>
            <p:cNvCxnSpPr/>
            <p:nvPr/>
          </p:nvCxnSpPr>
          <p:spPr>
            <a:xfrm flipV="1">
              <a:off x="10347674" y="6686577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直接连接符 216"/>
            <p:cNvCxnSpPr/>
            <p:nvPr/>
          </p:nvCxnSpPr>
          <p:spPr>
            <a:xfrm flipV="1">
              <a:off x="10473798" y="6544994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直接连接符 217"/>
            <p:cNvCxnSpPr/>
            <p:nvPr/>
          </p:nvCxnSpPr>
          <p:spPr>
            <a:xfrm flipV="1">
              <a:off x="10599922" y="6399276"/>
              <a:ext cx="0" cy="4657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直接连接符 218"/>
            <p:cNvCxnSpPr/>
            <p:nvPr/>
          </p:nvCxnSpPr>
          <p:spPr>
            <a:xfrm flipV="1">
              <a:off x="10726046" y="6723805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直接连接符 219"/>
            <p:cNvCxnSpPr/>
            <p:nvPr/>
          </p:nvCxnSpPr>
          <p:spPr>
            <a:xfrm flipV="1">
              <a:off x="10852170" y="6805002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直接连接符 220"/>
            <p:cNvCxnSpPr/>
            <p:nvPr/>
          </p:nvCxnSpPr>
          <p:spPr>
            <a:xfrm flipV="1">
              <a:off x="10978294" y="6608152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直接连接符 221"/>
            <p:cNvCxnSpPr/>
            <p:nvPr/>
          </p:nvCxnSpPr>
          <p:spPr>
            <a:xfrm flipV="1">
              <a:off x="11104418" y="663706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直接连接符 222"/>
            <p:cNvCxnSpPr/>
            <p:nvPr/>
          </p:nvCxnSpPr>
          <p:spPr>
            <a:xfrm flipV="1">
              <a:off x="11230542" y="6556126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直接连接符 223"/>
            <p:cNvCxnSpPr/>
            <p:nvPr/>
          </p:nvCxnSpPr>
          <p:spPr>
            <a:xfrm flipV="1">
              <a:off x="1132015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直接连接符 230"/>
            <p:cNvCxnSpPr/>
            <p:nvPr/>
          </p:nvCxnSpPr>
          <p:spPr>
            <a:xfrm flipV="1">
              <a:off x="53222" y="6526276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直接连接符 231"/>
            <p:cNvCxnSpPr/>
            <p:nvPr/>
          </p:nvCxnSpPr>
          <p:spPr>
            <a:xfrm flipV="1">
              <a:off x="449252" y="6327919"/>
              <a:ext cx="0" cy="5434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直接连接符 232"/>
            <p:cNvCxnSpPr/>
            <p:nvPr/>
          </p:nvCxnSpPr>
          <p:spPr>
            <a:xfrm flipV="1">
              <a:off x="317242" y="6694126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直接连接符 233"/>
            <p:cNvCxnSpPr/>
            <p:nvPr/>
          </p:nvCxnSpPr>
          <p:spPr>
            <a:xfrm flipV="1">
              <a:off x="581262" y="66751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直接连接符 234"/>
            <p:cNvCxnSpPr/>
            <p:nvPr/>
          </p:nvCxnSpPr>
          <p:spPr>
            <a:xfrm flipV="1">
              <a:off x="185232" y="6612338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直接连接符 235"/>
            <p:cNvCxnSpPr/>
            <p:nvPr/>
          </p:nvCxnSpPr>
          <p:spPr>
            <a:xfrm flipV="1">
              <a:off x="713270" y="664006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直接连接符 236"/>
            <p:cNvCxnSpPr/>
            <p:nvPr/>
          </p:nvCxnSpPr>
          <p:spPr>
            <a:xfrm flipV="1">
              <a:off x="11426834" y="6608152"/>
              <a:ext cx="0" cy="2568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直接连接符 237"/>
            <p:cNvCxnSpPr/>
            <p:nvPr/>
          </p:nvCxnSpPr>
          <p:spPr>
            <a:xfrm flipV="1">
              <a:off x="11533514" y="6364224"/>
              <a:ext cx="0" cy="50076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直接连接符 238"/>
            <p:cNvCxnSpPr/>
            <p:nvPr/>
          </p:nvCxnSpPr>
          <p:spPr>
            <a:xfrm flipV="1">
              <a:off x="11640194" y="6608152"/>
              <a:ext cx="0" cy="2568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直接连接符 239"/>
            <p:cNvCxnSpPr/>
            <p:nvPr/>
          </p:nvCxnSpPr>
          <p:spPr>
            <a:xfrm flipV="1">
              <a:off x="11746874" y="6531952"/>
              <a:ext cx="0" cy="3330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直接连接符 240"/>
            <p:cNvCxnSpPr/>
            <p:nvPr/>
          </p:nvCxnSpPr>
          <p:spPr>
            <a:xfrm flipV="1">
              <a:off x="11853554" y="6544994"/>
              <a:ext cx="0" cy="31999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直接连接符 241"/>
            <p:cNvCxnSpPr/>
            <p:nvPr/>
          </p:nvCxnSpPr>
          <p:spPr>
            <a:xfrm flipV="1">
              <a:off x="11958329" y="6698471"/>
              <a:ext cx="0" cy="159529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直接连接符 242"/>
            <p:cNvCxnSpPr/>
            <p:nvPr/>
          </p:nvCxnSpPr>
          <p:spPr>
            <a:xfrm flipV="1">
              <a:off x="1206691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" name="表格 2"/>
          <p:cNvGraphicFramePr/>
          <p:nvPr/>
        </p:nvGraphicFramePr>
        <p:xfrm>
          <a:off x="524510" y="431800"/>
          <a:ext cx="11142980" cy="6140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7610"/>
                <a:gridCol w="2745740"/>
                <a:gridCol w="1812290"/>
                <a:gridCol w="2970530"/>
                <a:gridCol w="2416810"/>
              </a:tblGrid>
              <a:tr h="5848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accent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险种</a:t>
                      </a:r>
                      <a:endParaRPr lang="zh-CN" altLang="en-US" sz="2000" b="1">
                        <a:solidFill>
                          <a:schemeClr val="accent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accent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险种细分</a:t>
                      </a:r>
                      <a:endParaRPr lang="zh-CN" altLang="en-US" sz="2000" b="1">
                        <a:solidFill>
                          <a:schemeClr val="accent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accent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缴费人</a:t>
                      </a:r>
                      <a:endParaRPr lang="zh-CN" altLang="en-US" sz="2000" b="1">
                        <a:solidFill>
                          <a:schemeClr val="accent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accent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缴费比例</a:t>
                      </a:r>
                      <a:endParaRPr lang="zh-CN" altLang="en-US" sz="2000" b="1">
                        <a:solidFill>
                          <a:schemeClr val="accent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accent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缴费期限</a:t>
                      </a:r>
                      <a:endParaRPr lang="zh-CN" altLang="en-US" sz="2000" b="1">
                        <a:solidFill>
                          <a:schemeClr val="accent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48640">
                <a:tc row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养老保险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企业职工基本养老保险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单位+个人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单位：16%，个人：8%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按月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灵活就业人员：20%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61404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机关事业单位养老保险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单位+个人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单位：16%，个人：8%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按月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64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城乡居民基本养老保险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个人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200元~5000元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按年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83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医疗保险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职工基本医疗保险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单位+个人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单位：</a:t>
                      </a:r>
                      <a:r>
                        <a:rPr lang="en-US" alt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6.5</a:t>
                      </a: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%，个人：2%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按月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64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灵活就业人员：5%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51498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城乡居民基本医疗保险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个人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202</a:t>
                      </a:r>
                      <a:r>
                        <a:rPr lang="en-US" alt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年，</a:t>
                      </a:r>
                      <a:r>
                        <a:rPr lang="en-US" alt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380</a:t>
                      </a: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元/人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按年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6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工伤保险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工伤保险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单位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0.2%至1.9%共八类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按月/按次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86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失业保险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失业保险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单位+个人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单位：0.7%，个</a:t>
                      </a:r>
                      <a:endParaRPr lang="zh-CN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人：0.3%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chemeClr val="bg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按月</a:t>
                      </a:r>
                      <a:endParaRPr lang="zh-CN" altLang="en-US" sz="2000" b="1">
                        <a:solidFill>
                          <a:schemeClr val="bg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476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1"/>
          <p:cNvGrpSpPr/>
          <p:nvPr/>
        </p:nvGrpSpPr>
        <p:grpSpPr>
          <a:xfrm>
            <a:off x="53222" y="6243320"/>
            <a:ext cx="12013692" cy="910258"/>
            <a:chOff x="53222" y="6243320"/>
            <a:chExt cx="12013692" cy="910258"/>
          </a:xfrm>
        </p:grpSpPr>
        <p:cxnSp>
          <p:nvCxnSpPr>
            <p:cNvPr id="138" name="直接连接符 137"/>
            <p:cNvCxnSpPr/>
            <p:nvPr/>
          </p:nvCxnSpPr>
          <p:spPr>
            <a:xfrm flipV="1">
              <a:off x="888374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接连接符 139"/>
            <p:cNvCxnSpPr/>
            <p:nvPr/>
          </p:nvCxnSpPr>
          <p:spPr>
            <a:xfrm flipV="1">
              <a:off x="1014498" y="6321552"/>
              <a:ext cx="0" cy="5434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接连接符 140"/>
            <p:cNvCxnSpPr/>
            <p:nvPr/>
          </p:nvCxnSpPr>
          <p:spPr>
            <a:xfrm flipV="1">
              <a:off x="1140622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接连接符 141"/>
            <p:cNvCxnSpPr>
              <a:endCxn id="788" idx="29"/>
            </p:cNvCxnSpPr>
            <p:nvPr/>
          </p:nvCxnSpPr>
          <p:spPr>
            <a:xfrm flipV="1">
              <a:off x="1266746" y="6465459"/>
              <a:ext cx="4967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接连接符 142"/>
            <p:cNvCxnSpPr/>
            <p:nvPr/>
          </p:nvCxnSpPr>
          <p:spPr>
            <a:xfrm flipV="1">
              <a:off x="1392870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接连接符 143"/>
            <p:cNvCxnSpPr/>
            <p:nvPr/>
          </p:nvCxnSpPr>
          <p:spPr>
            <a:xfrm flipV="1">
              <a:off x="1518994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接连接符 144"/>
            <p:cNvCxnSpPr/>
            <p:nvPr/>
          </p:nvCxnSpPr>
          <p:spPr>
            <a:xfrm flipV="1">
              <a:off x="1645118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接连接符 145"/>
            <p:cNvCxnSpPr/>
            <p:nvPr/>
          </p:nvCxnSpPr>
          <p:spPr>
            <a:xfrm flipV="1">
              <a:off x="1771242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接连接符 146"/>
            <p:cNvCxnSpPr/>
            <p:nvPr/>
          </p:nvCxnSpPr>
          <p:spPr>
            <a:xfrm flipV="1">
              <a:off x="1897366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接连接符 147"/>
            <p:cNvCxnSpPr/>
            <p:nvPr/>
          </p:nvCxnSpPr>
          <p:spPr>
            <a:xfrm flipV="1">
              <a:off x="2023490" y="6364224"/>
              <a:ext cx="0" cy="50076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接连接符 148"/>
            <p:cNvCxnSpPr/>
            <p:nvPr/>
          </p:nvCxnSpPr>
          <p:spPr>
            <a:xfrm flipV="1">
              <a:off x="2149614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接连接符 149"/>
            <p:cNvCxnSpPr/>
            <p:nvPr/>
          </p:nvCxnSpPr>
          <p:spPr>
            <a:xfrm flipV="1">
              <a:off x="2275738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接连接符 150"/>
            <p:cNvCxnSpPr/>
            <p:nvPr/>
          </p:nvCxnSpPr>
          <p:spPr>
            <a:xfrm flipV="1">
              <a:off x="240186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接连接符 151"/>
            <p:cNvCxnSpPr/>
            <p:nvPr/>
          </p:nvCxnSpPr>
          <p:spPr>
            <a:xfrm flipV="1">
              <a:off x="2527986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接连接符 153"/>
            <p:cNvCxnSpPr/>
            <p:nvPr/>
          </p:nvCxnSpPr>
          <p:spPr>
            <a:xfrm flipH="1" flipV="1">
              <a:off x="2654110" y="6754368"/>
              <a:ext cx="1" cy="110623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接连接符 155"/>
            <p:cNvCxnSpPr/>
            <p:nvPr/>
          </p:nvCxnSpPr>
          <p:spPr>
            <a:xfrm flipV="1">
              <a:off x="278023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接连接符 156"/>
            <p:cNvCxnSpPr/>
            <p:nvPr/>
          </p:nvCxnSpPr>
          <p:spPr>
            <a:xfrm flipV="1">
              <a:off x="2906358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接连接符 157"/>
            <p:cNvCxnSpPr/>
            <p:nvPr/>
          </p:nvCxnSpPr>
          <p:spPr>
            <a:xfrm flipV="1">
              <a:off x="303248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接连接符 158"/>
            <p:cNvCxnSpPr/>
            <p:nvPr/>
          </p:nvCxnSpPr>
          <p:spPr>
            <a:xfrm flipV="1">
              <a:off x="3158606" y="6243320"/>
              <a:ext cx="0" cy="62167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接连接符 159"/>
            <p:cNvCxnSpPr/>
            <p:nvPr/>
          </p:nvCxnSpPr>
          <p:spPr>
            <a:xfrm flipV="1">
              <a:off x="3284730" y="6465459"/>
              <a:ext cx="0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接连接符 160"/>
            <p:cNvCxnSpPr/>
            <p:nvPr/>
          </p:nvCxnSpPr>
          <p:spPr>
            <a:xfrm flipV="1">
              <a:off x="341085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接连接符 161"/>
            <p:cNvCxnSpPr>
              <a:endCxn id="790" idx="28"/>
            </p:cNvCxnSpPr>
            <p:nvPr/>
          </p:nvCxnSpPr>
          <p:spPr>
            <a:xfrm flipV="1">
              <a:off x="3536978" y="6465459"/>
              <a:ext cx="1894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接连接符 162"/>
            <p:cNvCxnSpPr/>
            <p:nvPr/>
          </p:nvCxnSpPr>
          <p:spPr>
            <a:xfrm flipV="1">
              <a:off x="366310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接连接符 163"/>
            <p:cNvCxnSpPr/>
            <p:nvPr/>
          </p:nvCxnSpPr>
          <p:spPr>
            <a:xfrm flipV="1">
              <a:off x="3789226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接连接符 164"/>
            <p:cNvCxnSpPr/>
            <p:nvPr/>
          </p:nvCxnSpPr>
          <p:spPr>
            <a:xfrm flipV="1">
              <a:off x="3915350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接连接符 165"/>
            <p:cNvCxnSpPr/>
            <p:nvPr/>
          </p:nvCxnSpPr>
          <p:spPr>
            <a:xfrm flipV="1">
              <a:off x="4041474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接连接符 166"/>
            <p:cNvCxnSpPr/>
            <p:nvPr/>
          </p:nvCxnSpPr>
          <p:spPr>
            <a:xfrm flipV="1">
              <a:off x="4167598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接连接符 167"/>
            <p:cNvCxnSpPr/>
            <p:nvPr/>
          </p:nvCxnSpPr>
          <p:spPr>
            <a:xfrm flipV="1">
              <a:off x="429372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接连接符 168"/>
            <p:cNvCxnSpPr/>
            <p:nvPr/>
          </p:nvCxnSpPr>
          <p:spPr>
            <a:xfrm flipV="1">
              <a:off x="4419846" y="6465459"/>
              <a:ext cx="0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接连接符 169"/>
            <p:cNvCxnSpPr/>
            <p:nvPr/>
          </p:nvCxnSpPr>
          <p:spPr>
            <a:xfrm flipV="1">
              <a:off x="4545970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接连接符 170"/>
            <p:cNvCxnSpPr/>
            <p:nvPr/>
          </p:nvCxnSpPr>
          <p:spPr>
            <a:xfrm flipV="1">
              <a:off x="467209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接连接符 171"/>
            <p:cNvCxnSpPr/>
            <p:nvPr/>
          </p:nvCxnSpPr>
          <p:spPr>
            <a:xfrm flipV="1">
              <a:off x="4798218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接连接符 172"/>
            <p:cNvCxnSpPr/>
            <p:nvPr/>
          </p:nvCxnSpPr>
          <p:spPr>
            <a:xfrm flipV="1">
              <a:off x="492434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接连接符 173"/>
            <p:cNvCxnSpPr/>
            <p:nvPr/>
          </p:nvCxnSpPr>
          <p:spPr>
            <a:xfrm flipV="1">
              <a:off x="5050466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接连接符 174"/>
            <p:cNvCxnSpPr/>
            <p:nvPr/>
          </p:nvCxnSpPr>
          <p:spPr>
            <a:xfrm flipV="1">
              <a:off x="5176590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接连接符 175"/>
            <p:cNvCxnSpPr/>
            <p:nvPr/>
          </p:nvCxnSpPr>
          <p:spPr>
            <a:xfrm flipV="1">
              <a:off x="530271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接连接符 176"/>
            <p:cNvCxnSpPr/>
            <p:nvPr/>
          </p:nvCxnSpPr>
          <p:spPr>
            <a:xfrm flipV="1">
              <a:off x="5428838" y="6723805"/>
              <a:ext cx="0" cy="1651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接连接符 177"/>
            <p:cNvCxnSpPr/>
            <p:nvPr/>
          </p:nvCxnSpPr>
          <p:spPr>
            <a:xfrm flipV="1">
              <a:off x="5554962" y="6652768"/>
              <a:ext cx="0" cy="203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直接连接符 178"/>
            <p:cNvCxnSpPr/>
            <p:nvPr/>
          </p:nvCxnSpPr>
          <p:spPr>
            <a:xfrm flipV="1">
              <a:off x="5681086" y="6633718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接连接符 179"/>
            <p:cNvCxnSpPr/>
            <p:nvPr/>
          </p:nvCxnSpPr>
          <p:spPr>
            <a:xfrm flipV="1">
              <a:off x="5807210" y="6640068"/>
              <a:ext cx="0" cy="228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接连接符 180"/>
            <p:cNvCxnSpPr/>
            <p:nvPr/>
          </p:nvCxnSpPr>
          <p:spPr>
            <a:xfrm flipV="1">
              <a:off x="5933334" y="6589776"/>
              <a:ext cx="0" cy="304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接连接符 181"/>
            <p:cNvCxnSpPr/>
            <p:nvPr/>
          </p:nvCxnSpPr>
          <p:spPr>
            <a:xfrm flipV="1">
              <a:off x="6059458" y="6679885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接连接符 182"/>
            <p:cNvCxnSpPr/>
            <p:nvPr/>
          </p:nvCxnSpPr>
          <p:spPr>
            <a:xfrm flipV="1">
              <a:off x="6185582" y="6531952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接连接符 183"/>
            <p:cNvCxnSpPr/>
            <p:nvPr/>
          </p:nvCxnSpPr>
          <p:spPr>
            <a:xfrm flipV="1">
              <a:off x="6279896" y="6773252"/>
              <a:ext cx="0" cy="114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直接连接符 184"/>
            <p:cNvCxnSpPr/>
            <p:nvPr/>
          </p:nvCxnSpPr>
          <p:spPr>
            <a:xfrm flipV="1">
              <a:off x="6417510" y="6737990"/>
              <a:ext cx="0" cy="127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接连接符 185"/>
            <p:cNvCxnSpPr/>
            <p:nvPr/>
          </p:nvCxnSpPr>
          <p:spPr>
            <a:xfrm flipV="1">
              <a:off x="6563954" y="6525602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直接连接符 186"/>
            <p:cNvCxnSpPr/>
            <p:nvPr/>
          </p:nvCxnSpPr>
          <p:spPr>
            <a:xfrm flipV="1">
              <a:off x="6700238" y="6601802"/>
              <a:ext cx="0" cy="279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直接连接符 187"/>
            <p:cNvCxnSpPr/>
            <p:nvPr/>
          </p:nvCxnSpPr>
          <p:spPr>
            <a:xfrm flipV="1">
              <a:off x="6826362" y="6754202"/>
              <a:ext cx="0" cy="127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直接连接符 188"/>
            <p:cNvCxnSpPr/>
            <p:nvPr/>
          </p:nvCxnSpPr>
          <p:spPr>
            <a:xfrm flipV="1">
              <a:off x="6942326" y="6752446"/>
              <a:ext cx="0" cy="114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直接连接符 189"/>
            <p:cNvCxnSpPr/>
            <p:nvPr/>
          </p:nvCxnSpPr>
          <p:spPr>
            <a:xfrm flipV="1">
              <a:off x="7075488" y="6636390"/>
              <a:ext cx="0" cy="228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直接连接符 190"/>
            <p:cNvCxnSpPr/>
            <p:nvPr/>
          </p:nvCxnSpPr>
          <p:spPr>
            <a:xfrm flipV="1">
              <a:off x="7192963" y="6595452"/>
              <a:ext cx="0" cy="279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直接连接符 191"/>
            <p:cNvCxnSpPr/>
            <p:nvPr/>
          </p:nvCxnSpPr>
          <p:spPr>
            <a:xfrm flipV="1">
              <a:off x="7357288" y="6716102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直接连接符 192"/>
            <p:cNvCxnSpPr/>
            <p:nvPr/>
          </p:nvCxnSpPr>
          <p:spPr>
            <a:xfrm flipV="1">
              <a:off x="7472222" y="6716102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直接连接符 193"/>
            <p:cNvCxnSpPr/>
            <p:nvPr/>
          </p:nvCxnSpPr>
          <p:spPr>
            <a:xfrm flipV="1">
              <a:off x="7572418" y="6615855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直接连接符 194"/>
            <p:cNvCxnSpPr/>
            <p:nvPr/>
          </p:nvCxnSpPr>
          <p:spPr>
            <a:xfrm flipV="1">
              <a:off x="7697914" y="6703402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直接连接符 195"/>
            <p:cNvCxnSpPr/>
            <p:nvPr/>
          </p:nvCxnSpPr>
          <p:spPr>
            <a:xfrm flipV="1">
              <a:off x="7846784" y="6686577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直接连接符 196"/>
            <p:cNvCxnSpPr/>
            <p:nvPr/>
          </p:nvCxnSpPr>
          <p:spPr>
            <a:xfrm flipV="1">
              <a:off x="7946238" y="6722452"/>
              <a:ext cx="0" cy="1651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直接连接符 197"/>
            <p:cNvCxnSpPr/>
            <p:nvPr/>
          </p:nvCxnSpPr>
          <p:spPr>
            <a:xfrm flipV="1">
              <a:off x="8077442" y="6531952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直接连接符 198"/>
            <p:cNvCxnSpPr/>
            <p:nvPr/>
          </p:nvCxnSpPr>
          <p:spPr>
            <a:xfrm flipV="1">
              <a:off x="8228966" y="6723805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直接连接符 199"/>
            <p:cNvCxnSpPr/>
            <p:nvPr/>
          </p:nvCxnSpPr>
          <p:spPr>
            <a:xfrm flipV="1">
              <a:off x="8329690" y="6685771"/>
              <a:ext cx="0" cy="304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直接连接符 200"/>
            <p:cNvCxnSpPr/>
            <p:nvPr/>
          </p:nvCxnSpPr>
          <p:spPr>
            <a:xfrm flipV="1">
              <a:off x="8496454" y="6795140"/>
              <a:ext cx="0" cy="139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直接连接符 201"/>
            <p:cNvCxnSpPr/>
            <p:nvPr/>
          </p:nvCxnSpPr>
          <p:spPr>
            <a:xfrm flipV="1">
              <a:off x="8581938" y="6736505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直接连接符 202"/>
            <p:cNvCxnSpPr/>
            <p:nvPr/>
          </p:nvCxnSpPr>
          <p:spPr>
            <a:xfrm flipV="1">
              <a:off x="8708062" y="6633552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直接连接符 203"/>
            <p:cNvCxnSpPr/>
            <p:nvPr/>
          </p:nvCxnSpPr>
          <p:spPr>
            <a:xfrm flipV="1">
              <a:off x="8842375" y="6483035"/>
              <a:ext cx="0" cy="393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直接连接符 204"/>
            <p:cNvCxnSpPr/>
            <p:nvPr/>
          </p:nvCxnSpPr>
          <p:spPr>
            <a:xfrm flipV="1">
              <a:off x="8960310" y="6436702"/>
              <a:ext cx="0" cy="508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直接连接符 205"/>
            <p:cNvCxnSpPr/>
            <p:nvPr/>
          </p:nvCxnSpPr>
          <p:spPr>
            <a:xfrm flipV="1">
              <a:off x="9106754" y="6800005"/>
              <a:ext cx="0" cy="889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直接连接符 206"/>
            <p:cNvCxnSpPr/>
            <p:nvPr/>
          </p:nvCxnSpPr>
          <p:spPr>
            <a:xfrm flipV="1">
              <a:off x="9212558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直接连接符 207"/>
            <p:cNvCxnSpPr/>
            <p:nvPr/>
          </p:nvCxnSpPr>
          <p:spPr>
            <a:xfrm flipV="1">
              <a:off x="9333602" y="6741502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直接连接符 208"/>
            <p:cNvCxnSpPr/>
            <p:nvPr/>
          </p:nvCxnSpPr>
          <p:spPr>
            <a:xfrm flipV="1">
              <a:off x="9474966" y="6781800"/>
              <a:ext cx="0" cy="76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直接连接符 209"/>
            <p:cNvCxnSpPr/>
            <p:nvPr/>
          </p:nvCxnSpPr>
          <p:spPr>
            <a:xfrm flipV="1">
              <a:off x="9590930" y="6512902"/>
              <a:ext cx="0" cy="355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直接连接符 210"/>
            <p:cNvCxnSpPr/>
            <p:nvPr/>
          </p:nvCxnSpPr>
          <p:spPr>
            <a:xfrm flipV="1">
              <a:off x="9717054" y="6652602"/>
              <a:ext cx="0" cy="1968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直接连接符 211"/>
            <p:cNvCxnSpPr/>
            <p:nvPr/>
          </p:nvCxnSpPr>
          <p:spPr>
            <a:xfrm flipV="1">
              <a:off x="9843178" y="6741502"/>
              <a:ext cx="0" cy="139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直接连接符 212"/>
            <p:cNvCxnSpPr/>
            <p:nvPr/>
          </p:nvCxnSpPr>
          <p:spPr>
            <a:xfrm flipV="1">
              <a:off x="9969302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直接连接符 213"/>
            <p:cNvCxnSpPr/>
            <p:nvPr/>
          </p:nvCxnSpPr>
          <p:spPr>
            <a:xfrm flipV="1">
              <a:off x="10095426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直接连接符 214"/>
            <p:cNvCxnSpPr/>
            <p:nvPr/>
          </p:nvCxnSpPr>
          <p:spPr>
            <a:xfrm>
              <a:off x="10216470" y="6728802"/>
              <a:ext cx="0" cy="13618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接连接符 215"/>
            <p:cNvCxnSpPr/>
            <p:nvPr/>
          </p:nvCxnSpPr>
          <p:spPr>
            <a:xfrm flipV="1">
              <a:off x="10347674" y="6686577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直接连接符 216"/>
            <p:cNvCxnSpPr/>
            <p:nvPr/>
          </p:nvCxnSpPr>
          <p:spPr>
            <a:xfrm flipV="1">
              <a:off x="10473798" y="6544994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直接连接符 217"/>
            <p:cNvCxnSpPr/>
            <p:nvPr/>
          </p:nvCxnSpPr>
          <p:spPr>
            <a:xfrm flipV="1">
              <a:off x="10599922" y="6399276"/>
              <a:ext cx="0" cy="4657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直接连接符 218"/>
            <p:cNvCxnSpPr/>
            <p:nvPr/>
          </p:nvCxnSpPr>
          <p:spPr>
            <a:xfrm flipV="1">
              <a:off x="10726046" y="6723805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直接连接符 219"/>
            <p:cNvCxnSpPr/>
            <p:nvPr/>
          </p:nvCxnSpPr>
          <p:spPr>
            <a:xfrm flipV="1">
              <a:off x="10852170" y="6805002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直接连接符 220"/>
            <p:cNvCxnSpPr/>
            <p:nvPr/>
          </p:nvCxnSpPr>
          <p:spPr>
            <a:xfrm flipV="1">
              <a:off x="10978294" y="6608152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直接连接符 221"/>
            <p:cNvCxnSpPr/>
            <p:nvPr/>
          </p:nvCxnSpPr>
          <p:spPr>
            <a:xfrm flipV="1">
              <a:off x="11104418" y="663706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直接连接符 222"/>
            <p:cNvCxnSpPr/>
            <p:nvPr/>
          </p:nvCxnSpPr>
          <p:spPr>
            <a:xfrm flipV="1">
              <a:off x="11230542" y="6556126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直接连接符 223"/>
            <p:cNvCxnSpPr/>
            <p:nvPr/>
          </p:nvCxnSpPr>
          <p:spPr>
            <a:xfrm flipV="1">
              <a:off x="1132015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直接连接符 230"/>
            <p:cNvCxnSpPr/>
            <p:nvPr/>
          </p:nvCxnSpPr>
          <p:spPr>
            <a:xfrm flipV="1">
              <a:off x="53222" y="6526276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直接连接符 231"/>
            <p:cNvCxnSpPr/>
            <p:nvPr/>
          </p:nvCxnSpPr>
          <p:spPr>
            <a:xfrm flipV="1">
              <a:off x="449252" y="6327919"/>
              <a:ext cx="0" cy="5434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直接连接符 232"/>
            <p:cNvCxnSpPr/>
            <p:nvPr/>
          </p:nvCxnSpPr>
          <p:spPr>
            <a:xfrm flipV="1">
              <a:off x="317242" y="6694126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直接连接符 233"/>
            <p:cNvCxnSpPr/>
            <p:nvPr/>
          </p:nvCxnSpPr>
          <p:spPr>
            <a:xfrm flipV="1">
              <a:off x="581262" y="66751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直接连接符 234"/>
            <p:cNvCxnSpPr/>
            <p:nvPr/>
          </p:nvCxnSpPr>
          <p:spPr>
            <a:xfrm flipV="1">
              <a:off x="185232" y="6612338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直接连接符 235"/>
            <p:cNvCxnSpPr/>
            <p:nvPr/>
          </p:nvCxnSpPr>
          <p:spPr>
            <a:xfrm flipV="1">
              <a:off x="713270" y="664006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直接连接符 236"/>
            <p:cNvCxnSpPr/>
            <p:nvPr/>
          </p:nvCxnSpPr>
          <p:spPr>
            <a:xfrm flipV="1">
              <a:off x="11426834" y="6608152"/>
              <a:ext cx="0" cy="2568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直接连接符 237"/>
            <p:cNvCxnSpPr/>
            <p:nvPr/>
          </p:nvCxnSpPr>
          <p:spPr>
            <a:xfrm flipV="1">
              <a:off x="11533514" y="6364224"/>
              <a:ext cx="0" cy="50076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直接连接符 238"/>
            <p:cNvCxnSpPr/>
            <p:nvPr/>
          </p:nvCxnSpPr>
          <p:spPr>
            <a:xfrm flipV="1">
              <a:off x="11640194" y="6608152"/>
              <a:ext cx="0" cy="2568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直接连接符 239"/>
            <p:cNvCxnSpPr/>
            <p:nvPr/>
          </p:nvCxnSpPr>
          <p:spPr>
            <a:xfrm flipV="1">
              <a:off x="11746874" y="6531952"/>
              <a:ext cx="0" cy="3330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直接连接符 240"/>
            <p:cNvCxnSpPr/>
            <p:nvPr/>
          </p:nvCxnSpPr>
          <p:spPr>
            <a:xfrm flipV="1">
              <a:off x="11853554" y="6544994"/>
              <a:ext cx="0" cy="31999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直接连接符 241"/>
            <p:cNvCxnSpPr/>
            <p:nvPr/>
          </p:nvCxnSpPr>
          <p:spPr>
            <a:xfrm flipV="1">
              <a:off x="11958329" y="6698471"/>
              <a:ext cx="0" cy="159529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直接连接符 242"/>
            <p:cNvCxnSpPr/>
            <p:nvPr/>
          </p:nvCxnSpPr>
          <p:spPr>
            <a:xfrm flipV="1">
              <a:off x="1206691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矩形 6"/>
          <p:cNvSpPr/>
          <p:nvPr/>
        </p:nvSpPr>
        <p:spPr>
          <a:xfrm>
            <a:off x="894080" y="1998345"/>
            <a:ext cx="10426700" cy="3230245"/>
          </a:xfrm>
          <a:prstGeom prst="rect">
            <a:avLst/>
          </a:prstGeom>
        </p:spPr>
        <p:txBody>
          <a:bodyPr wrap="square">
            <a:spAutoFit/>
          </a:bodyPr>
          <a:p>
            <a:pPr marL="342900" indent="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 </a:t>
            </a: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目前，社保费征收模式有两种：</a:t>
            </a:r>
            <a:endParaRPr sz="2400" b="1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en-US"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 </a:t>
            </a:r>
            <a:r>
              <a:rPr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1.人社（医保）核定，税务征收。</a:t>
            </a: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人社（医保）部门核定</a:t>
            </a:r>
            <a:r>
              <a:rPr lang="zh-CN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各</a:t>
            </a: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单位每月应缴纳社保费，制定计划传递至税务部门；税务部门依据人社（医保）部门传递计划征收。</a:t>
            </a:r>
            <a:endParaRPr sz="2400" b="1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en-US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</a:t>
            </a:r>
            <a:r>
              <a:rPr lang="en-US"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2.参保人自行向税务机关申报。</a:t>
            </a:r>
            <a:endParaRPr sz="2400" b="1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indent="0">
              <a:buFont typeface="Wingdings" panose="05000000000000000000" charset="0"/>
              <a:buNone/>
            </a:pPr>
            <a:endParaRPr lang="zh-CN" altLang="en-US" sz="2400" b="1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94080" y="668655"/>
            <a:ext cx="72167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（二）社保费现行征缴模式</a:t>
            </a:r>
            <a:endParaRPr lang="zh-CN" altLang="en-US" sz="3600" b="1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476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1"/>
          <p:cNvGrpSpPr/>
          <p:nvPr/>
        </p:nvGrpSpPr>
        <p:grpSpPr>
          <a:xfrm>
            <a:off x="53222" y="6243320"/>
            <a:ext cx="12013692" cy="910258"/>
            <a:chOff x="53222" y="6243320"/>
            <a:chExt cx="12013692" cy="910258"/>
          </a:xfrm>
        </p:grpSpPr>
        <p:cxnSp>
          <p:nvCxnSpPr>
            <p:cNvPr id="138" name="直接连接符 137"/>
            <p:cNvCxnSpPr/>
            <p:nvPr/>
          </p:nvCxnSpPr>
          <p:spPr>
            <a:xfrm flipV="1">
              <a:off x="888374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接连接符 139"/>
            <p:cNvCxnSpPr/>
            <p:nvPr/>
          </p:nvCxnSpPr>
          <p:spPr>
            <a:xfrm flipV="1">
              <a:off x="1014498" y="6321552"/>
              <a:ext cx="0" cy="5434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接连接符 140"/>
            <p:cNvCxnSpPr/>
            <p:nvPr/>
          </p:nvCxnSpPr>
          <p:spPr>
            <a:xfrm flipV="1">
              <a:off x="1140622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接连接符 141"/>
            <p:cNvCxnSpPr>
              <a:endCxn id="788" idx="29"/>
            </p:cNvCxnSpPr>
            <p:nvPr/>
          </p:nvCxnSpPr>
          <p:spPr>
            <a:xfrm flipV="1">
              <a:off x="1266746" y="6465459"/>
              <a:ext cx="4967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接连接符 142"/>
            <p:cNvCxnSpPr/>
            <p:nvPr/>
          </p:nvCxnSpPr>
          <p:spPr>
            <a:xfrm flipV="1">
              <a:off x="1392870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接连接符 143"/>
            <p:cNvCxnSpPr/>
            <p:nvPr/>
          </p:nvCxnSpPr>
          <p:spPr>
            <a:xfrm flipV="1">
              <a:off x="1518994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接连接符 144"/>
            <p:cNvCxnSpPr/>
            <p:nvPr/>
          </p:nvCxnSpPr>
          <p:spPr>
            <a:xfrm flipV="1">
              <a:off x="1645118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接连接符 145"/>
            <p:cNvCxnSpPr/>
            <p:nvPr/>
          </p:nvCxnSpPr>
          <p:spPr>
            <a:xfrm flipV="1">
              <a:off x="1771242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接连接符 146"/>
            <p:cNvCxnSpPr/>
            <p:nvPr/>
          </p:nvCxnSpPr>
          <p:spPr>
            <a:xfrm flipV="1">
              <a:off x="1897366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接连接符 147"/>
            <p:cNvCxnSpPr/>
            <p:nvPr/>
          </p:nvCxnSpPr>
          <p:spPr>
            <a:xfrm flipV="1">
              <a:off x="2023490" y="6364224"/>
              <a:ext cx="0" cy="50076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接连接符 148"/>
            <p:cNvCxnSpPr/>
            <p:nvPr/>
          </p:nvCxnSpPr>
          <p:spPr>
            <a:xfrm flipV="1">
              <a:off x="2149614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接连接符 149"/>
            <p:cNvCxnSpPr/>
            <p:nvPr/>
          </p:nvCxnSpPr>
          <p:spPr>
            <a:xfrm flipV="1">
              <a:off x="2275738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接连接符 150"/>
            <p:cNvCxnSpPr/>
            <p:nvPr/>
          </p:nvCxnSpPr>
          <p:spPr>
            <a:xfrm flipV="1">
              <a:off x="240186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接连接符 151"/>
            <p:cNvCxnSpPr/>
            <p:nvPr/>
          </p:nvCxnSpPr>
          <p:spPr>
            <a:xfrm flipV="1">
              <a:off x="2527986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接连接符 153"/>
            <p:cNvCxnSpPr/>
            <p:nvPr/>
          </p:nvCxnSpPr>
          <p:spPr>
            <a:xfrm flipH="1" flipV="1">
              <a:off x="2654110" y="6754368"/>
              <a:ext cx="1" cy="110623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接连接符 155"/>
            <p:cNvCxnSpPr/>
            <p:nvPr/>
          </p:nvCxnSpPr>
          <p:spPr>
            <a:xfrm flipV="1">
              <a:off x="278023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接连接符 156"/>
            <p:cNvCxnSpPr/>
            <p:nvPr/>
          </p:nvCxnSpPr>
          <p:spPr>
            <a:xfrm flipV="1">
              <a:off x="2906358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接连接符 157"/>
            <p:cNvCxnSpPr/>
            <p:nvPr/>
          </p:nvCxnSpPr>
          <p:spPr>
            <a:xfrm flipV="1">
              <a:off x="303248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接连接符 158"/>
            <p:cNvCxnSpPr/>
            <p:nvPr/>
          </p:nvCxnSpPr>
          <p:spPr>
            <a:xfrm flipV="1">
              <a:off x="3158606" y="6243320"/>
              <a:ext cx="0" cy="62167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接连接符 159"/>
            <p:cNvCxnSpPr/>
            <p:nvPr/>
          </p:nvCxnSpPr>
          <p:spPr>
            <a:xfrm flipV="1">
              <a:off x="3284730" y="6465459"/>
              <a:ext cx="0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接连接符 160"/>
            <p:cNvCxnSpPr/>
            <p:nvPr/>
          </p:nvCxnSpPr>
          <p:spPr>
            <a:xfrm flipV="1">
              <a:off x="341085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接连接符 161"/>
            <p:cNvCxnSpPr>
              <a:endCxn id="790" idx="28"/>
            </p:cNvCxnSpPr>
            <p:nvPr/>
          </p:nvCxnSpPr>
          <p:spPr>
            <a:xfrm flipV="1">
              <a:off x="3536978" y="6465459"/>
              <a:ext cx="1894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接连接符 162"/>
            <p:cNvCxnSpPr/>
            <p:nvPr/>
          </p:nvCxnSpPr>
          <p:spPr>
            <a:xfrm flipV="1">
              <a:off x="366310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接连接符 163"/>
            <p:cNvCxnSpPr/>
            <p:nvPr/>
          </p:nvCxnSpPr>
          <p:spPr>
            <a:xfrm flipV="1">
              <a:off x="3789226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接连接符 164"/>
            <p:cNvCxnSpPr/>
            <p:nvPr/>
          </p:nvCxnSpPr>
          <p:spPr>
            <a:xfrm flipV="1">
              <a:off x="3915350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接连接符 165"/>
            <p:cNvCxnSpPr/>
            <p:nvPr/>
          </p:nvCxnSpPr>
          <p:spPr>
            <a:xfrm flipV="1">
              <a:off x="4041474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接连接符 166"/>
            <p:cNvCxnSpPr/>
            <p:nvPr/>
          </p:nvCxnSpPr>
          <p:spPr>
            <a:xfrm flipV="1">
              <a:off x="4167598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接连接符 167"/>
            <p:cNvCxnSpPr/>
            <p:nvPr/>
          </p:nvCxnSpPr>
          <p:spPr>
            <a:xfrm flipV="1">
              <a:off x="429372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接连接符 168"/>
            <p:cNvCxnSpPr/>
            <p:nvPr/>
          </p:nvCxnSpPr>
          <p:spPr>
            <a:xfrm flipV="1">
              <a:off x="4419846" y="6465459"/>
              <a:ext cx="0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接连接符 169"/>
            <p:cNvCxnSpPr/>
            <p:nvPr/>
          </p:nvCxnSpPr>
          <p:spPr>
            <a:xfrm flipV="1">
              <a:off x="4545970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接连接符 170"/>
            <p:cNvCxnSpPr/>
            <p:nvPr/>
          </p:nvCxnSpPr>
          <p:spPr>
            <a:xfrm flipV="1">
              <a:off x="467209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接连接符 171"/>
            <p:cNvCxnSpPr/>
            <p:nvPr/>
          </p:nvCxnSpPr>
          <p:spPr>
            <a:xfrm flipV="1">
              <a:off x="4798218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接连接符 172"/>
            <p:cNvCxnSpPr/>
            <p:nvPr/>
          </p:nvCxnSpPr>
          <p:spPr>
            <a:xfrm flipV="1">
              <a:off x="492434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接连接符 173"/>
            <p:cNvCxnSpPr/>
            <p:nvPr/>
          </p:nvCxnSpPr>
          <p:spPr>
            <a:xfrm flipV="1">
              <a:off x="5050466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接连接符 174"/>
            <p:cNvCxnSpPr/>
            <p:nvPr/>
          </p:nvCxnSpPr>
          <p:spPr>
            <a:xfrm flipV="1">
              <a:off x="5176590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接连接符 175"/>
            <p:cNvCxnSpPr/>
            <p:nvPr/>
          </p:nvCxnSpPr>
          <p:spPr>
            <a:xfrm flipV="1">
              <a:off x="530271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接连接符 176"/>
            <p:cNvCxnSpPr/>
            <p:nvPr/>
          </p:nvCxnSpPr>
          <p:spPr>
            <a:xfrm flipV="1">
              <a:off x="5428838" y="6723805"/>
              <a:ext cx="0" cy="1651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接连接符 177"/>
            <p:cNvCxnSpPr/>
            <p:nvPr/>
          </p:nvCxnSpPr>
          <p:spPr>
            <a:xfrm flipV="1">
              <a:off x="5554962" y="6652768"/>
              <a:ext cx="0" cy="203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直接连接符 178"/>
            <p:cNvCxnSpPr/>
            <p:nvPr/>
          </p:nvCxnSpPr>
          <p:spPr>
            <a:xfrm flipV="1">
              <a:off x="5681086" y="6633718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接连接符 179"/>
            <p:cNvCxnSpPr/>
            <p:nvPr/>
          </p:nvCxnSpPr>
          <p:spPr>
            <a:xfrm flipV="1">
              <a:off x="5807210" y="6640068"/>
              <a:ext cx="0" cy="228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接连接符 180"/>
            <p:cNvCxnSpPr/>
            <p:nvPr/>
          </p:nvCxnSpPr>
          <p:spPr>
            <a:xfrm flipV="1">
              <a:off x="5933334" y="6589776"/>
              <a:ext cx="0" cy="304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接连接符 181"/>
            <p:cNvCxnSpPr/>
            <p:nvPr/>
          </p:nvCxnSpPr>
          <p:spPr>
            <a:xfrm flipV="1">
              <a:off x="6059458" y="6679885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接连接符 182"/>
            <p:cNvCxnSpPr/>
            <p:nvPr/>
          </p:nvCxnSpPr>
          <p:spPr>
            <a:xfrm flipV="1">
              <a:off x="6185582" y="6531952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接连接符 183"/>
            <p:cNvCxnSpPr/>
            <p:nvPr/>
          </p:nvCxnSpPr>
          <p:spPr>
            <a:xfrm flipV="1">
              <a:off x="6279896" y="6773252"/>
              <a:ext cx="0" cy="114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直接连接符 184"/>
            <p:cNvCxnSpPr/>
            <p:nvPr/>
          </p:nvCxnSpPr>
          <p:spPr>
            <a:xfrm flipV="1">
              <a:off x="6417510" y="6737990"/>
              <a:ext cx="0" cy="127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接连接符 185"/>
            <p:cNvCxnSpPr/>
            <p:nvPr/>
          </p:nvCxnSpPr>
          <p:spPr>
            <a:xfrm flipV="1">
              <a:off x="6563954" y="6525602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直接连接符 186"/>
            <p:cNvCxnSpPr/>
            <p:nvPr/>
          </p:nvCxnSpPr>
          <p:spPr>
            <a:xfrm flipV="1">
              <a:off x="6700238" y="6601802"/>
              <a:ext cx="0" cy="279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直接连接符 187"/>
            <p:cNvCxnSpPr/>
            <p:nvPr/>
          </p:nvCxnSpPr>
          <p:spPr>
            <a:xfrm flipV="1">
              <a:off x="6826362" y="6754202"/>
              <a:ext cx="0" cy="127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直接连接符 188"/>
            <p:cNvCxnSpPr/>
            <p:nvPr/>
          </p:nvCxnSpPr>
          <p:spPr>
            <a:xfrm flipV="1">
              <a:off x="6942326" y="6752446"/>
              <a:ext cx="0" cy="114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直接连接符 189"/>
            <p:cNvCxnSpPr/>
            <p:nvPr/>
          </p:nvCxnSpPr>
          <p:spPr>
            <a:xfrm flipV="1">
              <a:off x="7075488" y="6636390"/>
              <a:ext cx="0" cy="228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直接连接符 190"/>
            <p:cNvCxnSpPr/>
            <p:nvPr/>
          </p:nvCxnSpPr>
          <p:spPr>
            <a:xfrm flipV="1">
              <a:off x="7192963" y="6595452"/>
              <a:ext cx="0" cy="279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直接连接符 191"/>
            <p:cNvCxnSpPr/>
            <p:nvPr/>
          </p:nvCxnSpPr>
          <p:spPr>
            <a:xfrm flipV="1">
              <a:off x="7357288" y="6716102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直接连接符 192"/>
            <p:cNvCxnSpPr/>
            <p:nvPr/>
          </p:nvCxnSpPr>
          <p:spPr>
            <a:xfrm flipV="1">
              <a:off x="7472222" y="6716102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直接连接符 193"/>
            <p:cNvCxnSpPr/>
            <p:nvPr/>
          </p:nvCxnSpPr>
          <p:spPr>
            <a:xfrm flipV="1">
              <a:off x="7572418" y="6615855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直接连接符 194"/>
            <p:cNvCxnSpPr/>
            <p:nvPr/>
          </p:nvCxnSpPr>
          <p:spPr>
            <a:xfrm flipV="1">
              <a:off x="7697914" y="6703402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直接连接符 195"/>
            <p:cNvCxnSpPr/>
            <p:nvPr/>
          </p:nvCxnSpPr>
          <p:spPr>
            <a:xfrm flipV="1">
              <a:off x="7846784" y="6686577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直接连接符 196"/>
            <p:cNvCxnSpPr/>
            <p:nvPr/>
          </p:nvCxnSpPr>
          <p:spPr>
            <a:xfrm flipV="1">
              <a:off x="7946238" y="6722452"/>
              <a:ext cx="0" cy="1651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直接连接符 197"/>
            <p:cNvCxnSpPr/>
            <p:nvPr/>
          </p:nvCxnSpPr>
          <p:spPr>
            <a:xfrm flipV="1">
              <a:off x="8077442" y="6531952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直接连接符 198"/>
            <p:cNvCxnSpPr/>
            <p:nvPr/>
          </p:nvCxnSpPr>
          <p:spPr>
            <a:xfrm flipV="1">
              <a:off x="8228966" y="6723805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直接连接符 199"/>
            <p:cNvCxnSpPr/>
            <p:nvPr/>
          </p:nvCxnSpPr>
          <p:spPr>
            <a:xfrm flipV="1">
              <a:off x="8329690" y="6685771"/>
              <a:ext cx="0" cy="304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直接连接符 200"/>
            <p:cNvCxnSpPr/>
            <p:nvPr/>
          </p:nvCxnSpPr>
          <p:spPr>
            <a:xfrm flipV="1">
              <a:off x="8496454" y="6795140"/>
              <a:ext cx="0" cy="139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直接连接符 201"/>
            <p:cNvCxnSpPr/>
            <p:nvPr/>
          </p:nvCxnSpPr>
          <p:spPr>
            <a:xfrm flipV="1">
              <a:off x="8581938" y="6736505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直接连接符 202"/>
            <p:cNvCxnSpPr/>
            <p:nvPr/>
          </p:nvCxnSpPr>
          <p:spPr>
            <a:xfrm flipV="1">
              <a:off x="8708062" y="6633552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直接连接符 203"/>
            <p:cNvCxnSpPr/>
            <p:nvPr/>
          </p:nvCxnSpPr>
          <p:spPr>
            <a:xfrm flipV="1">
              <a:off x="8842375" y="6483035"/>
              <a:ext cx="0" cy="393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直接连接符 204"/>
            <p:cNvCxnSpPr/>
            <p:nvPr/>
          </p:nvCxnSpPr>
          <p:spPr>
            <a:xfrm flipV="1">
              <a:off x="8960310" y="6436702"/>
              <a:ext cx="0" cy="508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直接连接符 205"/>
            <p:cNvCxnSpPr/>
            <p:nvPr/>
          </p:nvCxnSpPr>
          <p:spPr>
            <a:xfrm flipV="1">
              <a:off x="9106754" y="6800005"/>
              <a:ext cx="0" cy="889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直接连接符 206"/>
            <p:cNvCxnSpPr/>
            <p:nvPr/>
          </p:nvCxnSpPr>
          <p:spPr>
            <a:xfrm flipV="1">
              <a:off x="9212558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直接连接符 207"/>
            <p:cNvCxnSpPr/>
            <p:nvPr/>
          </p:nvCxnSpPr>
          <p:spPr>
            <a:xfrm flipV="1">
              <a:off x="9333602" y="6741502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直接连接符 208"/>
            <p:cNvCxnSpPr/>
            <p:nvPr/>
          </p:nvCxnSpPr>
          <p:spPr>
            <a:xfrm flipV="1">
              <a:off x="9474966" y="6781800"/>
              <a:ext cx="0" cy="76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直接连接符 209"/>
            <p:cNvCxnSpPr/>
            <p:nvPr/>
          </p:nvCxnSpPr>
          <p:spPr>
            <a:xfrm flipV="1">
              <a:off x="9590930" y="6512902"/>
              <a:ext cx="0" cy="355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直接连接符 210"/>
            <p:cNvCxnSpPr/>
            <p:nvPr/>
          </p:nvCxnSpPr>
          <p:spPr>
            <a:xfrm flipV="1">
              <a:off x="9717054" y="6652602"/>
              <a:ext cx="0" cy="1968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直接连接符 211"/>
            <p:cNvCxnSpPr/>
            <p:nvPr/>
          </p:nvCxnSpPr>
          <p:spPr>
            <a:xfrm flipV="1">
              <a:off x="9843178" y="6741502"/>
              <a:ext cx="0" cy="139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直接连接符 212"/>
            <p:cNvCxnSpPr/>
            <p:nvPr/>
          </p:nvCxnSpPr>
          <p:spPr>
            <a:xfrm flipV="1">
              <a:off x="9969302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直接连接符 213"/>
            <p:cNvCxnSpPr/>
            <p:nvPr/>
          </p:nvCxnSpPr>
          <p:spPr>
            <a:xfrm flipV="1">
              <a:off x="10095426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直接连接符 214"/>
            <p:cNvCxnSpPr/>
            <p:nvPr/>
          </p:nvCxnSpPr>
          <p:spPr>
            <a:xfrm>
              <a:off x="10216470" y="6728802"/>
              <a:ext cx="0" cy="13618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接连接符 215"/>
            <p:cNvCxnSpPr/>
            <p:nvPr/>
          </p:nvCxnSpPr>
          <p:spPr>
            <a:xfrm flipV="1">
              <a:off x="10347674" y="6686577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直接连接符 216"/>
            <p:cNvCxnSpPr/>
            <p:nvPr/>
          </p:nvCxnSpPr>
          <p:spPr>
            <a:xfrm flipV="1">
              <a:off x="10473798" y="6544994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直接连接符 217"/>
            <p:cNvCxnSpPr/>
            <p:nvPr/>
          </p:nvCxnSpPr>
          <p:spPr>
            <a:xfrm flipV="1">
              <a:off x="10599922" y="6399276"/>
              <a:ext cx="0" cy="4657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直接连接符 218"/>
            <p:cNvCxnSpPr/>
            <p:nvPr/>
          </p:nvCxnSpPr>
          <p:spPr>
            <a:xfrm flipV="1">
              <a:off x="10726046" y="6723805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直接连接符 219"/>
            <p:cNvCxnSpPr/>
            <p:nvPr/>
          </p:nvCxnSpPr>
          <p:spPr>
            <a:xfrm flipV="1">
              <a:off x="10852170" y="6805002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直接连接符 220"/>
            <p:cNvCxnSpPr/>
            <p:nvPr/>
          </p:nvCxnSpPr>
          <p:spPr>
            <a:xfrm flipV="1">
              <a:off x="10978294" y="6608152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直接连接符 221"/>
            <p:cNvCxnSpPr/>
            <p:nvPr/>
          </p:nvCxnSpPr>
          <p:spPr>
            <a:xfrm flipV="1">
              <a:off x="11104418" y="663706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直接连接符 222"/>
            <p:cNvCxnSpPr/>
            <p:nvPr/>
          </p:nvCxnSpPr>
          <p:spPr>
            <a:xfrm flipV="1">
              <a:off x="11230542" y="6556126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直接连接符 223"/>
            <p:cNvCxnSpPr/>
            <p:nvPr/>
          </p:nvCxnSpPr>
          <p:spPr>
            <a:xfrm flipV="1">
              <a:off x="1132015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直接连接符 230"/>
            <p:cNvCxnSpPr/>
            <p:nvPr/>
          </p:nvCxnSpPr>
          <p:spPr>
            <a:xfrm flipV="1">
              <a:off x="53222" y="6526276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直接连接符 231"/>
            <p:cNvCxnSpPr/>
            <p:nvPr/>
          </p:nvCxnSpPr>
          <p:spPr>
            <a:xfrm flipV="1">
              <a:off x="449252" y="6327919"/>
              <a:ext cx="0" cy="5434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直接连接符 232"/>
            <p:cNvCxnSpPr/>
            <p:nvPr/>
          </p:nvCxnSpPr>
          <p:spPr>
            <a:xfrm flipV="1">
              <a:off x="317242" y="6694126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直接连接符 233"/>
            <p:cNvCxnSpPr/>
            <p:nvPr/>
          </p:nvCxnSpPr>
          <p:spPr>
            <a:xfrm flipV="1">
              <a:off x="581262" y="66751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直接连接符 234"/>
            <p:cNvCxnSpPr/>
            <p:nvPr/>
          </p:nvCxnSpPr>
          <p:spPr>
            <a:xfrm flipV="1">
              <a:off x="185232" y="6612338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直接连接符 235"/>
            <p:cNvCxnSpPr/>
            <p:nvPr/>
          </p:nvCxnSpPr>
          <p:spPr>
            <a:xfrm flipV="1">
              <a:off x="713270" y="664006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直接连接符 236"/>
            <p:cNvCxnSpPr/>
            <p:nvPr/>
          </p:nvCxnSpPr>
          <p:spPr>
            <a:xfrm flipV="1">
              <a:off x="11426834" y="6608152"/>
              <a:ext cx="0" cy="2568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直接连接符 237"/>
            <p:cNvCxnSpPr/>
            <p:nvPr/>
          </p:nvCxnSpPr>
          <p:spPr>
            <a:xfrm flipV="1">
              <a:off x="11533514" y="6364224"/>
              <a:ext cx="0" cy="50076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直接连接符 238"/>
            <p:cNvCxnSpPr/>
            <p:nvPr/>
          </p:nvCxnSpPr>
          <p:spPr>
            <a:xfrm flipV="1">
              <a:off x="11640194" y="6608152"/>
              <a:ext cx="0" cy="2568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直接连接符 239"/>
            <p:cNvCxnSpPr/>
            <p:nvPr/>
          </p:nvCxnSpPr>
          <p:spPr>
            <a:xfrm flipV="1">
              <a:off x="11746874" y="6531952"/>
              <a:ext cx="0" cy="3330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直接连接符 240"/>
            <p:cNvCxnSpPr/>
            <p:nvPr/>
          </p:nvCxnSpPr>
          <p:spPr>
            <a:xfrm flipV="1">
              <a:off x="11853554" y="6544994"/>
              <a:ext cx="0" cy="31999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直接连接符 241"/>
            <p:cNvCxnSpPr/>
            <p:nvPr/>
          </p:nvCxnSpPr>
          <p:spPr>
            <a:xfrm flipV="1">
              <a:off x="11958329" y="6698471"/>
              <a:ext cx="0" cy="159529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直接连接符 242"/>
            <p:cNvCxnSpPr/>
            <p:nvPr/>
          </p:nvCxnSpPr>
          <p:spPr>
            <a:xfrm flipV="1">
              <a:off x="1206691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9" name="文本框 6"/>
          <p:cNvSpPr txBox="1"/>
          <p:nvPr/>
        </p:nvSpPr>
        <p:spPr>
          <a:xfrm>
            <a:off x="894715" y="684530"/>
            <a:ext cx="77019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36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  <a:sym typeface="+mn-ea"/>
              </a:rPr>
              <a:t>（三）居民两险的缴费方式</a:t>
            </a: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932305" y="2229485"/>
            <a:ext cx="8695690" cy="1845310"/>
          </a:xfrm>
          <a:prstGeom prst="rect">
            <a:avLst/>
          </a:prstGeom>
        </p:spPr>
        <p:txBody>
          <a:bodyPr wrap="square">
            <a:spAutoFit/>
          </a:bodyPr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2800" b="1" dirty="0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居民养老、居民医保</a:t>
            </a:r>
            <a:endParaRPr lang="zh-CN" altLang="en-US" sz="2800" b="1" dirty="0">
              <a:solidFill>
                <a:srgbClr val="FFFF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24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</a:t>
            </a:r>
            <a:r>
              <a:rPr lang="zh-CN" altLang="en-US" sz="24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可通过“河南税务”微信公众号、支付宝、委托金融机构</a:t>
            </a:r>
            <a:r>
              <a:rPr lang="zh-CN" altLang="en-US" sz="24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代征</a:t>
            </a:r>
            <a:r>
              <a:rPr lang="zh-CN" altLang="en-US" sz="24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多种渠道缴费，或者依托当地政府采取村（社区）集中代收。</a:t>
            </a:r>
            <a:endParaRPr lang="zh-CN" altLang="en-US" sz="2400" b="1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476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0" name="组合 319"/>
          <p:cNvGrpSpPr/>
          <p:nvPr/>
        </p:nvGrpSpPr>
        <p:grpSpPr>
          <a:xfrm>
            <a:off x="453718" y="298508"/>
            <a:ext cx="290218" cy="290217"/>
            <a:chOff x="3896273" y="1313639"/>
            <a:chExt cx="395288" cy="395287"/>
          </a:xfrm>
          <a:solidFill>
            <a:schemeClr val="bg1">
              <a:alpha val="3000"/>
            </a:schemeClr>
          </a:solidFill>
        </p:grpSpPr>
        <p:sp>
          <p:nvSpPr>
            <p:cNvPr id="153" name="Freeform 42"/>
            <p:cNvSpPr/>
            <p:nvPr/>
          </p:nvSpPr>
          <p:spPr bwMode="auto">
            <a:xfrm>
              <a:off x="4120111" y="1313639"/>
              <a:ext cx="171450" cy="171450"/>
            </a:xfrm>
            <a:custGeom>
              <a:avLst/>
              <a:gdLst>
                <a:gd name="T0" fmla="*/ 0 w 80"/>
                <a:gd name="T1" fmla="*/ 0 h 80"/>
                <a:gd name="T2" fmla="*/ 0 w 80"/>
                <a:gd name="T3" fmla="*/ 80 h 80"/>
                <a:gd name="T4" fmla="*/ 80 w 80"/>
                <a:gd name="T5" fmla="*/ 80 h 80"/>
                <a:gd name="T6" fmla="*/ 0 w 80"/>
                <a:gd name="T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80">
                  <a:moveTo>
                    <a:pt x="0" y="0"/>
                  </a:moveTo>
                  <a:cubicBezTo>
                    <a:pt x="0" y="80"/>
                    <a:pt x="0" y="80"/>
                    <a:pt x="0" y="80"/>
                  </a:cubicBezTo>
                  <a:cubicBezTo>
                    <a:pt x="80" y="80"/>
                    <a:pt x="80" y="80"/>
                    <a:pt x="80" y="80"/>
                  </a:cubicBezTo>
                  <a:cubicBezTo>
                    <a:pt x="80" y="36"/>
                    <a:pt x="44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155" name="Freeform 44"/>
            <p:cNvSpPr/>
            <p:nvPr/>
          </p:nvSpPr>
          <p:spPr bwMode="auto">
            <a:xfrm>
              <a:off x="3896273" y="1331101"/>
              <a:ext cx="377825" cy="377825"/>
            </a:xfrm>
            <a:custGeom>
              <a:avLst/>
              <a:gdLst>
                <a:gd name="T0" fmla="*/ 88 w 176"/>
                <a:gd name="T1" fmla="*/ 0 h 176"/>
                <a:gd name="T2" fmla="*/ 0 w 176"/>
                <a:gd name="T3" fmla="*/ 88 h 176"/>
                <a:gd name="T4" fmla="*/ 88 w 176"/>
                <a:gd name="T5" fmla="*/ 176 h 176"/>
                <a:gd name="T6" fmla="*/ 147 w 176"/>
                <a:gd name="T7" fmla="*/ 153 h 176"/>
                <a:gd name="T8" fmla="*/ 176 w 176"/>
                <a:gd name="T9" fmla="*/ 88 h 176"/>
                <a:gd name="T10" fmla="*/ 88 w 176"/>
                <a:gd name="T11" fmla="*/ 88 h 176"/>
                <a:gd name="T12" fmla="*/ 88 w 176"/>
                <a:gd name="T13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176">
                  <a:moveTo>
                    <a:pt x="88" y="0"/>
                  </a:moveTo>
                  <a:cubicBezTo>
                    <a:pt x="39" y="0"/>
                    <a:pt x="0" y="39"/>
                    <a:pt x="0" y="88"/>
                  </a:cubicBezTo>
                  <a:cubicBezTo>
                    <a:pt x="0" y="137"/>
                    <a:pt x="39" y="176"/>
                    <a:pt x="88" y="176"/>
                  </a:cubicBezTo>
                  <a:cubicBezTo>
                    <a:pt x="111" y="176"/>
                    <a:pt x="132" y="167"/>
                    <a:pt x="147" y="153"/>
                  </a:cubicBezTo>
                  <a:cubicBezTo>
                    <a:pt x="165" y="137"/>
                    <a:pt x="176" y="114"/>
                    <a:pt x="176" y="88"/>
                  </a:cubicBezTo>
                  <a:cubicBezTo>
                    <a:pt x="88" y="88"/>
                    <a:pt x="88" y="88"/>
                    <a:pt x="88" y="88"/>
                  </a:cubicBezTo>
                  <a:lnTo>
                    <a:pt x="8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</p:grpSp>
      <p:grpSp>
        <p:nvGrpSpPr>
          <p:cNvPr id="817" name="组合 816" hidden="1"/>
          <p:cNvGrpSpPr/>
          <p:nvPr/>
        </p:nvGrpSpPr>
        <p:grpSpPr>
          <a:xfrm>
            <a:off x="81023" y="173735"/>
            <a:ext cx="12593110" cy="6510529"/>
            <a:chOff x="81023" y="173735"/>
            <a:chExt cx="12593110" cy="6510529"/>
          </a:xfrm>
        </p:grpSpPr>
        <p:sp>
          <p:nvSpPr>
            <p:cNvPr id="682" name="Freeform 5"/>
            <p:cNvSpPr>
              <a:spLocks noEditPoints="1"/>
            </p:cNvSpPr>
            <p:nvPr/>
          </p:nvSpPr>
          <p:spPr bwMode="auto">
            <a:xfrm>
              <a:off x="81023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83" name="Freeform 5"/>
            <p:cNvSpPr>
              <a:spLocks noEditPoints="1"/>
            </p:cNvSpPr>
            <p:nvPr/>
          </p:nvSpPr>
          <p:spPr bwMode="auto">
            <a:xfrm>
              <a:off x="1225851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84" name="Freeform 5"/>
            <p:cNvSpPr>
              <a:spLocks noEditPoints="1"/>
            </p:cNvSpPr>
            <p:nvPr/>
          </p:nvSpPr>
          <p:spPr bwMode="auto">
            <a:xfrm>
              <a:off x="2370679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85" name="Freeform 5"/>
            <p:cNvSpPr>
              <a:spLocks noEditPoints="1"/>
            </p:cNvSpPr>
            <p:nvPr/>
          </p:nvSpPr>
          <p:spPr bwMode="auto">
            <a:xfrm>
              <a:off x="3515508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86" name="Freeform 5"/>
            <p:cNvSpPr>
              <a:spLocks noEditPoints="1"/>
            </p:cNvSpPr>
            <p:nvPr/>
          </p:nvSpPr>
          <p:spPr bwMode="auto">
            <a:xfrm>
              <a:off x="4660335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87" name="Freeform 5"/>
            <p:cNvSpPr>
              <a:spLocks noEditPoints="1"/>
            </p:cNvSpPr>
            <p:nvPr/>
          </p:nvSpPr>
          <p:spPr bwMode="auto">
            <a:xfrm>
              <a:off x="5805163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88" name="Freeform 5"/>
            <p:cNvSpPr>
              <a:spLocks noEditPoints="1"/>
            </p:cNvSpPr>
            <p:nvPr/>
          </p:nvSpPr>
          <p:spPr bwMode="auto">
            <a:xfrm>
              <a:off x="6949992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89" name="Freeform 5"/>
            <p:cNvSpPr>
              <a:spLocks noEditPoints="1"/>
            </p:cNvSpPr>
            <p:nvPr/>
          </p:nvSpPr>
          <p:spPr bwMode="auto">
            <a:xfrm>
              <a:off x="8094821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90" name="Freeform 5"/>
            <p:cNvSpPr>
              <a:spLocks noEditPoints="1"/>
            </p:cNvSpPr>
            <p:nvPr/>
          </p:nvSpPr>
          <p:spPr bwMode="auto">
            <a:xfrm>
              <a:off x="9239649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91" name="Freeform 5"/>
            <p:cNvSpPr>
              <a:spLocks noEditPoints="1"/>
            </p:cNvSpPr>
            <p:nvPr/>
          </p:nvSpPr>
          <p:spPr bwMode="auto">
            <a:xfrm>
              <a:off x="10384477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92" name="Freeform 5"/>
            <p:cNvSpPr>
              <a:spLocks noEditPoints="1"/>
            </p:cNvSpPr>
            <p:nvPr/>
          </p:nvSpPr>
          <p:spPr bwMode="auto">
            <a:xfrm>
              <a:off x="11529305" y="173735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97" name="Freeform 5"/>
            <p:cNvSpPr>
              <a:spLocks noEditPoints="1"/>
            </p:cNvSpPr>
            <p:nvPr/>
          </p:nvSpPr>
          <p:spPr bwMode="auto">
            <a:xfrm>
              <a:off x="81023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98" name="Freeform 5"/>
            <p:cNvSpPr>
              <a:spLocks noEditPoints="1"/>
            </p:cNvSpPr>
            <p:nvPr/>
          </p:nvSpPr>
          <p:spPr bwMode="auto">
            <a:xfrm>
              <a:off x="1225851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699" name="Freeform 5"/>
            <p:cNvSpPr>
              <a:spLocks noEditPoints="1"/>
            </p:cNvSpPr>
            <p:nvPr/>
          </p:nvSpPr>
          <p:spPr bwMode="auto">
            <a:xfrm>
              <a:off x="2370679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00" name="Freeform 5"/>
            <p:cNvSpPr>
              <a:spLocks noEditPoints="1"/>
            </p:cNvSpPr>
            <p:nvPr/>
          </p:nvSpPr>
          <p:spPr bwMode="auto">
            <a:xfrm>
              <a:off x="3515508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01" name="Freeform 5"/>
            <p:cNvSpPr>
              <a:spLocks noEditPoints="1"/>
            </p:cNvSpPr>
            <p:nvPr/>
          </p:nvSpPr>
          <p:spPr bwMode="auto">
            <a:xfrm>
              <a:off x="4660335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02" name="Freeform 5"/>
            <p:cNvSpPr>
              <a:spLocks noEditPoints="1"/>
            </p:cNvSpPr>
            <p:nvPr/>
          </p:nvSpPr>
          <p:spPr bwMode="auto">
            <a:xfrm>
              <a:off x="5805163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03" name="Freeform 5"/>
            <p:cNvSpPr>
              <a:spLocks noEditPoints="1"/>
            </p:cNvSpPr>
            <p:nvPr/>
          </p:nvSpPr>
          <p:spPr bwMode="auto">
            <a:xfrm>
              <a:off x="6949992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04" name="Freeform 5"/>
            <p:cNvSpPr>
              <a:spLocks noEditPoints="1"/>
            </p:cNvSpPr>
            <p:nvPr/>
          </p:nvSpPr>
          <p:spPr bwMode="auto">
            <a:xfrm>
              <a:off x="8094821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05" name="Freeform 5"/>
            <p:cNvSpPr>
              <a:spLocks noEditPoints="1"/>
            </p:cNvSpPr>
            <p:nvPr/>
          </p:nvSpPr>
          <p:spPr bwMode="auto">
            <a:xfrm>
              <a:off x="9239649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06" name="Freeform 5"/>
            <p:cNvSpPr>
              <a:spLocks noEditPoints="1"/>
            </p:cNvSpPr>
            <p:nvPr/>
          </p:nvSpPr>
          <p:spPr bwMode="auto">
            <a:xfrm>
              <a:off x="10384477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07" name="Freeform 5"/>
            <p:cNvSpPr>
              <a:spLocks noEditPoints="1"/>
            </p:cNvSpPr>
            <p:nvPr/>
          </p:nvSpPr>
          <p:spPr bwMode="auto">
            <a:xfrm>
              <a:off x="11529305" y="987551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12" name="Freeform 5"/>
            <p:cNvSpPr>
              <a:spLocks noEditPoints="1"/>
            </p:cNvSpPr>
            <p:nvPr/>
          </p:nvSpPr>
          <p:spPr bwMode="auto">
            <a:xfrm>
              <a:off x="81023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13" name="Freeform 5"/>
            <p:cNvSpPr>
              <a:spLocks noEditPoints="1"/>
            </p:cNvSpPr>
            <p:nvPr/>
          </p:nvSpPr>
          <p:spPr bwMode="auto">
            <a:xfrm>
              <a:off x="1225851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14" name="Freeform 5"/>
            <p:cNvSpPr>
              <a:spLocks noEditPoints="1"/>
            </p:cNvSpPr>
            <p:nvPr/>
          </p:nvSpPr>
          <p:spPr bwMode="auto">
            <a:xfrm>
              <a:off x="2370679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15" name="Freeform 5"/>
            <p:cNvSpPr>
              <a:spLocks noEditPoints="1"/>
            </p:cNvSpPr>
            <p:nvPr/>
          </p:nvSpPr>
          <p:spPr bwMode="auto">
            <a:xfrm>
              <a:off x="3515508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16" name="Freeform 5"/>
            <p:cNvSpPr>
              <a:spLocks noEditPoints="1"/>
            </p:cNvSpPr>
            <p:nvPr/>
          </p:nvSpPr>
          <p:spPr bwMode="auto">
            <a:xfrm>
              <a:off x="4660335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17" name="Freeform 5"/>
            <p:cNvSpPr>
              <a:spLocks noEditPoints="1"/>
            </p:cNvSpPr>
            <p:nvPr/>
          </p:nvSpPr>
          <p:spPr bwMode="auto">
            <a:xfrm>
              <a:off x="5805163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18" name="Freeform 5"/>
            <p:cNvSpPr>
              <a:spLocks noEditPoints="1"/>
            </p:cNvSpPr>
            <p:nvPr/>
          </p:nvSpPr>
          <p:spPr bwMode="auto">
            <a:xfrm>
              <a:off x="6949992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19" name="Freeform 5"/>
            <p:cNvSpPr>
              <a:spLocks noEditPoints="1"/>
            </p:cNvSpPr>
            <p:nvPr/>
          </p:nvSpPr>
          <p:spPr bwMode="auto">
            <a:xfrm>
              <a:off x="8094821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20" name="Freeform 5"/>
            <p:cNvSpPr>
              <a:spLocks noEditPoints="1"/>
            </p:cNvSpPr>
            <p:nvPr/>
          </p:nvSpPr>
          <p:spPr bwMode="auto">
            <a:xfrm>
              <a:off x="9239649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21" name="Freeform 5"/>
            <p:cNvSpPr>
              <a:spLocks noEditPoints="1"/>
            </p:cNvSpPr>
            <p:nvPr/>
          </p:nvSpPr>
          <p:spPr bwMode="auto">
            <a:xfrm>
              <a:off x="10384477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22" name="Freeform 5"/>
            <p:cNvSpPr>
              <a:spLocks noEditPoints="1"/>
            </p:cNvSpPr>
            <p:nvPr/>
          </p:nvSpPr>
          <p:spPr bwMode="auto">
            <a:xfrm>
              <a:off x="11529305" y="1801367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27" name="Freeform 5"/>
            <p:cNvSpPr>
              <a:spLocks noEditPoints="1"/>
            </p:cNvSpPr>
            <p:nvPr/>
          </p:nvSpPr>
          <p:spPr bwMode="auto">
            <a:xfrm>
              <a:off x="81023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28" name="Freeform 5"/>
            <p:cNvSpPr>
              <a:spLocks noEditPoints="1"/>
            </p:cNvSpPr>
            <p:nvPr/>
          </p:nvSpPr>
          <p:spPr bwMode="auto">
            <a:xfrm>
              <a:off x="1225851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29" name="Freeform 5"/>
            <p:cNvSpPr>
              <a:spLocks noEditPoints="1"/>
            </p:cNvSpPr>
            <p:nvPr/>
          </p:nvSpPr>
          <p:spPr bwMode="auto">
            <a:xfrm>
              <a:off x="2370679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30" name="Freeform 5"/>
            <p:cNvSpPr>
              <a:spLocks noEditPoints="1"/>
            </p:cNvSpPr>
            <p:nvPr/>
          </p:nvSpPr>
          <p:spPr bwMode="auto">
            <a:xfrm>
              <a:off x="3515508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31" name="Freeform 5"/>
            <p:cNvSpPr>
              <a:spLocks noEditPoints="1"/>
            </p:cNvSpPr>
            <p:nvPr/>
          </p:nvSpPr>
          <p:spPr bwMode="auto">
            <a:xfrm>
              <a:off x="4660335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32" name="Freeform 5"/>
            <p:cNvSpPr>
              <a:spLocks noEditPoints="1"/>
            </p:cNvSpPr>
            <p:nvPr/>
          </p:nvSpPr>
          <p:spPr bwMode="auto">
            <a:xfrm>
              <a:off x="5805163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33" name="Freeform 5"/>
            <p:cNvSpPr>
              <a:spLocks noEditPoints="1"/>
            </p:cNvSpPr>
            <p:nvPr/>
          </p:nvSpPr>
          <p:spPr bwMode="auto">
            <a:xfrm>
              <a:off x="6949992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34" name="Freeform 5"/>
            <p:cNvSpPr>
              <a:spLocks noEditPoints="1"/>
            </p:cNvSpPr>
            <p:nvPr/>
          </p:nvSpPr>
          <p:spPr bwMode="auto">
            <a:xfrm>
              <a:off x="8094821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35" name="Freeform 5"/>
            <p:cNvSpPr>
              <a:spLocks noEditPoints="1"/>
            </p:cNvSpPr>
            <p:nvPr/>
          </p:nvSpPr>
          <p:spPr bwMode="auto">
            <a:xfrm>
              <a:off x="9239649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36" name="Freeform 5"/>
            <p:cNvSpPr>
              <a:spLocks noEditPoints="1"/>
            </p:cNvSpPr>
            <p:nvPr/>
          </p:nvSpPr>
          <p:spPr bwMode="auto">
            <a:xfrm>
              <a:off x="10384477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37" name="Freeform 5"/>
            <p:cNvSpPr>
              <a:spLocks noEditPoints="1"/>
            </p:cNvSpPr>
            <p:nvPr/>
          </p:nvSpPr>
          <p:spPr bwMode="auto">
            <a:xfrm>
              <a:off x="11529305" y="2615183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42" name="Freeform 5"/>
            <p:cNvSpPr>
              <a:spLocks noEditPoints="1"/>
            </p:cNvSpPr>
            <p:nvPr/>
          </p:nvSpPr>
          <p:spPr bwMode="auto">
            <a:xfrm>
              <a:off x="81023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43" name="Freeform 5"/>
            <p:cNvSpPr>
              <a:spLocks noEditPoints="1"/>
            </p:cNvSpPr>
            <p:nvPr/>
          </p:nvSpPr>
          <p:spPr bwMode="auto">
            <a:xfrm>
              <a:off x="1225851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44" name="Freeform 5"/>
            <p:cNvSpPr>
              <a:spLocks noEditPoints="1"/>
            </p:cNvSpPr>
            <p:nvPr/>
          </p:nvSpPr>
          <p:spPr bwMode="auto">
            <a:xfrm>
              <a:off x="2370679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45" name="Freeform 5"/>
            <p:cNvSpPr>
              <a:spLocks noEditPoints="1"/>
            </p:cNvSpPr>
            <p:nvPr/>
          </p:nvSpPr>
          <p:spPr bwMode="auto">
            <a:xfrm>
              <a:off x="3515508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46" name="Freeform 5"/>
            <p:cNvSpPr>
              <a:spLocks noEditPoints="1"/>
            </p:cNvSpPr>
            <p:nvPr/>
          </p:nvSpPr>
          <p:spPr bwMode="auto">
            <a:xfrm>
              <a:off x="4660335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47" name="Freeform 5"/>
            <p:cNvSpPr>
              <a:spLocks noEditPoints="1"/>
            </p:cNvSpPr>
            <p:nvPr/>
          </p:nvSpPr>
          <p:spPr bwMode="auto">
            <a:xfrm>
              <a:off x="5805163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48" name="Freeform 5"/>
            <p:cNvSpPr>
              <a:spLocks noEditPoints="1"/>
            </p:cNvSpPr>
            <p:nvPr/>
          </p:nvSpPr>
          <p:spPr bwMode="auto">
            <a:xfrm>
              <a:off x="6949992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49" name="Freeform 5"/>
            <p:cNvSpPr>
              <a:spLocks noEditPoints="1"/>
            </p:cNvSpPr>
            <p:nvPr/>
          </p:nvSpPr>
          <p:spPr bwMode="auto">
            <a:xfrm>
              <a:off x="8094821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50" name="Freeform 5"/>
            <p:cNvSpPr>
              <a:spLocks noEditPoints="1"/>
            </p:cNvSpPr>
            <p:nvPr/>
          </p:nvSpPr>
          <p:spPr bwMode="auto">
            <a:xfrm>
              <a:off x="9239649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51" name="Freeform 5"/>
            <p:cNvSpPr>
              <a:spLocks noEditPoints="1"/>
            </p:cNvSpPr>
            <p:nvPr/>
          </p:nvSpPr>
          <p:spPr bwMode="auto">
            <a:xfrm>
              <a:off x="10384477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52" name="Freeform 5"/>
            <p:cNvSpPr>
              <a:spLocks noEditPoints="1"/>
            </p:cNvSpPr>
            <p:nvPr/>
          </p:nvSpPr>
          <p:spPr bwMode="auto">
            <a:xfrm>
              <a:off x="11529305" y="3429000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57" name="Freeform 5"/>
            <p:cNvSpPr>
              <a:spLocks noEditPoints="1"/>
            </p:cNvSpPr>
            <p:nvPr/>
          </p:nvSpPr>
          <p:spPr bwMode="auto">
            <a:xfrm>
              <a:off x="81023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58" name="Freeform 5"/>
            <p:cNvSpPr>
              <a:spLocks noEditPoints="1"/>
            </p:cNvSpPr>
            <p:nvPr/>
          </p:nvSpPr>
          <p:spPr bwMode="auto">
            <a:xfrm>
              <a:off x="1225851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59" name="Freeform 5"/>
            <p:cNvSpPr>
              <a:spLocks noEditPoints="1"/>
            </p:cNvSpPr>
            <p:nvPr/>
          </p:nvSpPr>
          <p:spPr bwMode="auto">
            <a:xfrm>
              <a:off x="2370679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60" name="Freeform 5"/>
            <p:cNvSpPr>
              <a:spLocks noEditPoints="1"/>
            </p:cNvSpPr>
            <p:nvPr/>
          </p:nvSpPr>
          <p:spPr bwMode="auto">
            <a:xfrm>
              <a:off x="3515508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61" name="Freeform 5"/>
            <p:cNvSpPr>
              <a:spLocks noEditPoints="1"/>
            </p:cNvSpPr>
            <p:nvPr/>
          </p:nvSpPr>
          <p:spPr bwMode="auto">
            <a:xfrm>
              <a:off x="4660335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62" name="Freeform 5"/>
            <p:cNvSpPr>
              <a:spLocks noEditPoints="1"/>
            </p:cNvSpPr>
            <p:nvPr/>
          </p:nvSpPr>
          <p:spPr bwMode="auto">
            <a:xfrm>
              <a:off x="5805163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63" name="Freeform 5"/>
            <p:cNvSpPr>
              <a:spLocks noEditPoints="1"/>
            </p:cNvSpPr>
            <p:nvPr/>
          </p:nvSpPr>
          <p:spPr bwMode="auto">
            <a:xfrm>
              <a:off x="6949992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64" name="Freeform 5"/>
            <p:cNvSpPr>
              <a:spLocks noEditPoints="1"/>
            </p:cNvSpPr>
            <p:nvPr/>
          </p:nvSpPr>
          <p:spPr bwMode="auto">
            <a:xfrm>
              <a:off x="8094821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65" name="Freeform 5"/>
            <p:cNvSpPr>
              <a:spLocks noEditPoints="1"/>
            </p:cNvSpPr>
            <p:nvPr/>
          </p:nvSpPr>
          <p:spPr bwMode="auto">
            <a:xfrm>
              <a:off x="9239649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66" name="Freeform 5"/>
            <p:cNvSpPr>
              <a:spLocks noEditPoints="1"/>
            </p:cNvSpPr>
            <p:nvPr/>
          </p:nvSpPr>
          <p:spPr bwMode="auto">
            <a:xfrm>
              <a:off x="10384477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67" name="Freeform 5"/>
            <p:cNvSpPr>
              <a:spLocks noEditPoints="1"/>
            </p:cNvSpPr>
            <p:nvPr/>
          </p:nvSpPr>
          <p:spPr bwMode="auto">
            <a:xfrm>
              <a:off x="11529305" y="4242816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72" name="Freeform 5"/>
            <p:cNvSpPr>
              <a:spLocks noEditPoints="1"/>
            </p:cNvSpPr>
            <p:nvPr/>
          </p:nvSpPr>
          <p:spPr bwMode="auto">
            <a:xfrm>
              <a:off x="81023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73" name="Freeform 5"/>
            <p:cNvSpPr>
              <a:spLocks noEditPoints="1"/>
            </p:cNvSpPr>
            <p:nvPr/>
          </p:nvSpPr>
          <p:spPr bwMode="auto">
            <a:xfrm>
              <a:off x="1225851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74" name="Freeform 5"/>
            <p:cNvSpPr>
              <a:spLocks noEditPoints="1"/>
            </p:cNvSpPr>
            <p:nvPr/>
          </p:nvSpPr>
          <p:spPr bwMode="auto">
            <a:xfrm>
              <a:off x="2370679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75" name="Freeform 5"/>
            <p:cNvSpPr>
              <a:spLocks noEditPoints="1"/>
            </p:cNvSpPr>
            <p:nvPr/>
          </p:nvSpPr>
          <p:spPr bwMode="auto">
            <a:xfrm>
              <a:off x="3515508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76" name="Freeform 5"/>
            <p:cNvSpPr>
              <a:spLocks noEditPoints="1"/>
            </p:cNvSpPr>
            <p:nvPr/>
          </p:nvSpPr>
          <p:spPr bwMode="auto">
            <a:xfrm>
              <a:off x="4660335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77" name="Freeform 5"/>
            <p:cNvSpPr>
              <a:spLocks noEditPoints="1"/>
            </p:cNvSpPr>
            <p:nvPr/>
          </p:nvSpPr>
          <p:spPr bwMode="auto">
            <a:xfrm>
              <a:off x="5805163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78" name="Freeform 5"/>
            <p:cNvSpPr>
              <a:spLocks noEditPoints="1"/>
            </p:cNvSpPr>
            <p:nvPr/>
          </p:nvSpPr>
          <p:spPr bwMode="auto">
            <a:xfrm>
              <a:off x="6949992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79" name="Freeform 5"/>
            <p:cNvSpPr>
              <a:spLocks noEditPoints="1"/>
            </p:cNvSpPr>
            <p:nvPr/>
          </p:nvSpPr>
          <p:spPr bwMode="auto">
            <a:xfrm>
              <a:off x="8094821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80" name="Freeform 5"/>
            <p:cNvSpPr>
              <a:spLocks noEditPoints="1"/>
            </p:cNvSpPr>
            <p:nvPr/>
          </p:nvSpPr>
          <p:spPr bwMode="auto">
            <a:xfrm>
              <a:off x="9239649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81" name="Freeform 5"/>
            <p:cNvSpPr>
              <a:spLocks noEditPoints="1"/>
            </p:cNvSpPr>
            <p:nvPr/>
          </p:nvSpPr>
          <p:spPr bwMode="auto">
            <a:xfrm>
              <a:off x="10384477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82" name="Freeform 5"/>
            <p:cNvSpPr>
              <a:spLocks noEditPoints="1"/>
            </p:cNvSpPr>
            <p:nvPr/>
          </p:nvSpPr>
          <p:spPr bwMode="auto">
            <a:xfrm>
              <a:off x="11529305" y="5056632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87" name="Freeform 5"/>
            <p:cNvSpPr>
              <a:spLocks noEditPoints="1"/>
            </p:cNvSpPr>
            <p:nvPr/>
          </p:nvSpPr>
          <p:spPr bwMode="auto">
            <a:xfrm>
              <a:off x="81023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88" name="Freeform 5"/>
            <p:cNvSpPr>
              <a:spLocks noEditPoints="1"/>
            </p:cNvSpPr>
            <p:nvPr/>
          </p:nvSpPr>
          <p:spPr bwMode="auto">
            <a:xfrm>
              <a:off x="1225851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89" name="Freeform 5"/>
            <p:cNvSpPr>
              <a:spLocks noEditPoints="1"/>
            </p:cNvSpPr>
            <p:nvPr/>
          </p:nvSpPr>
          <p:spPr bwMode="auto">
            <a:xfrm>
              <a:off x="2370679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90" name="Freeform 5"/>
            <p:cNvSpPr>
              <a:spLocks noEditPoints="1"/>
            </p:cNvSpPr>
            <p:nvPr/>
          </p:nvSpPr>
          <p:spPr bwMode="auto">
            <a:xfrm>
              <a:off x="3515508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91" name="Freeform 5"/>
            <p:cNvSpPr>
              <a:spLocks noEditPoints="1"/>
            </p:cNvSpPr>
            <p:nvPr/>
          </p:nvSpPr>
          <p:spPr bwMode="auto">
            <a:xfrm>
              <a:off x="4660335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92" name="Freeform 5"/>
            <p:cNvSpPr>
              <a:spLocks noEditPoints="1"/>
            </p:cNvSpPr>
            <p:nvPr/>
          </p:nvSpPr>
          <p:spPr bwMode="auto">
            <a:xfrm>
              <a:off x="5805163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93" name="Freeform 5"/>
            <p:cNvSpPr>
              <a:spLocks noEditPoints="1"/>
            </p:cNvSpPr>
            <p:nvPr/>
          </p:nvSpPr>
          <p:spPr bwMode="auto">
            <a:xfrm>
              <a:off x="6949992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94" name="Freeform 5"/>
            <p:cNvSpPr>
              <a:spLocks noEditPoints="1"/>
            </p:cNvSpPr>
            <p:nvPr/>
          </p:nvSpPr>
          <p:spPr bwMode="auto">
            <a:xfrm>
              <a:off x="8094821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95" name="Freeform 5"/>
            <p:cNvSpPr>
              <a:spLocks noEditPoints="1"/>
            </p:cNvSpPr>
            <p:nvPr/>
          </p:nvSpPr>
          <p:spPr bwMode="auto">
            <a:xfrm>
              <a:off x="9239649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96" name="Freeform 5"/>
            <p:cNvSpPr>
              <a:spLocks noEditPoints="1"/>
            </p:cNvSpPr>
            <p:nvPr/>
          </p:nvSpPr>
          <p:spPr bwMode="auto">
            <a:xfrm>
              <a:off x="10384477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  <p:sp>
          <p:nvSpPr>
            <p:cNvPr id="797" name="Freeform 5"/>
            <p:cNvSpPr>
              <a:spLocks noEditPoints="1"/>
            </p:cNvSpPr>
            <p:nvPr/>
          </p:nvSpPr>
          <p:spPr bwMode="auto">
            <a:xfrm>
              <a:off x="11529305" y="5870448"/>
              <a:ext cx="1144828" cy="813816"/>
            </a:xfrm>
            <a:custGeom>
              <a:avLst/>
              <a:gdLst>
                <a:gd name="T0" fmla="*/ 662 w 1323"/>
                <a:gd name="T1" fmla="*/ 355 h 941"/>
                <a:gd name="T2" fmla="*/ 318 w 1323"/>
                <a:gd name="T3" fmla="*/ 554 h 941"/>
                <a:gd name="T4" fmla="*/ 318 w 1323"/>
                <a:gd name="T5" fmla="*/ 807 h 941"/>
                <a:gd name="T6" fmla="*/ 319 w 1323"/>
                <a:gd name="T7" fmla="*/ 806 h 941"/>
                <a:gd name="T8" fmla="*/ 318 w 1323"/>
                <a:gd name="T9" fmla="*/ 809 h 941"/>
                <a:gd name="T10" fmla="*/ 662 w 1323"/>
                <a:gd name="T11" fmla="*/ 941 h 941"/>
                <a:gd name="T12" fmla="*/ 1006 w 1323"/>
                <a:gd name="T13" fmla="*/ 809 h 941"/>
                <a:gd name="T14" fmla="*/ 1004 w 1323"/>
                <a:gd name="T15" fmla="*/ 806 h 941"/>
                <a:gd name="T16" fmla="*/ 1006 w 1323"/>
                <a:gd name="T17" fmla="*/ 807 h 941"/>
                <a:gd name="T18" fmla="*/ 1006 w 1323"/>
                <a:gd name="T19" fmla="*/ 554 h 941"/>
                <a:gd name="T20" fmla="*/ 662 w 1323"/>
                <a:gd name="T21" fmla="*/ 355 h 941"/>
                <a:gd name="T22" fmla="*/ 662 w 1323"/>
                <a:gd name="T23" fmla="*/ 888 h 941"/>
                <a:gd name="T24" fmla="*/ 360 w 1323"/>
                <a:gd name="T25" fmla="*/ 776 h 941"/>
                <a:gd name="T26" fmla="*/ 662 w 1323"/>
                <a:gd name="T27" fmla="*/ 688 h 941"/>
                <a:gd name="T28" fmla="*/ 963 w 1323"/>
                <a:gd name="T29" fmla="*/ 776 h 941"/>
                <a:gd name="T30" fmla="*/ 662 w 1323"/>
                <a:gd name="T31" fmla="*/ 888 h 941"/>
                <a:gd name="T32" fmla="*/ 953 w 1323"/>
                <a:gd name="T33" fmla="*/ 714 h 941"/>
                <a:gd name="T34" fmla="*/ 662 w 1323"/>
                <a:gd name="T35" fmla="*/ 635 h 941"/>
                <a:gd name="T36" fmla="*/ 371 w 1323"/>
                <a:gd name="T37" fmla="*/ 714 h 941"/>
                <a:gd name="T38" fmla="*/ 371 w 1323"/>
                <a:gd name="T39" fmla="*/ 566 h 941"/>
                <a:gd name="T40" fmla="*/ 662 w 1323"/>
                <a:gd name="T41" fmla="*/ 408 h 941"/>
                <a:gd name="T42" fmla="*/ 953 w 1323"/>
                <a:gd name="T43" fmla="*/ 566 h 941"/>
                <a:gd name="T44" fmla="*/ 953 w 1323"/>
                <a:gd name="T45" fmla="*/ 714 h 941"/>
                <a:gd name="T46" fmla="*/ 662 w 1323"/>
                <a:gd name="T47" fmla="*/ 0 h 941"/>
                <a:gd name="T48" fmla="*/ 0 w 1323"/>
                <a:gd name="T49" fmla="*/ 344 h 941"/>
                <a:gd name="T50" fmla="*/ 53 w 1323"/>
                <a:gd name="T51" fmla="*/ 371 h 941"/>
                <a:gd name="T52" fmla="*/ 53 w 1323"/>
                <a:gd name="T53" fmla="*/ 635 h 941"/>
                <a:gd name="T54" fmla="*/ 27 w 1323"/>
                <a:gd name="T55" fmla="*/ 635 h 941"/>
                <a:gd name="T56" fmla="*/ 27 w 1323"/>
                <a:gd name="T57" fmla="*/ 688 h 941"/>
                <a:gd name="T58" fmla="*/ 53 w 1323"/>
                <a:gd name="T59" fmla="*/ 688 h 941"/>
                <a:gd name="T60" fmla="*/ 53 w 1323"/>
                <a:gd name="T61" fmla="*/ 767 h 941"/>
                <a:gd name="T62" fmla="*/ 27 w 1323"/>
                <a:gd name="T63" fmla="*/ 767 h 941"/>
                <a:gd name="T64" fmla="*/ 27 w 1323"/>
                <a:gd name="T65" fmla="*/ 820 h 941"/>
                <a:gd name="T66" fmla="*/ 133 w 1323"/>
                <a:gd name="T67" fmla="*/ 820 h 941"/>
                <a:gd name="T68" fmla="*/ 133 w 1323"/>
                <a:gd name="T69" fmla="*/ 767 h 941"/>
                <a:gd name="T70" fmla="*/ 106 w 1323"/>
                <a:gd name="T71" fmla="*/ 767 h 941"/>
                <a:gd name="T72" fmla="*/ 106 w 1323"/>
                <a:gd name="T73" fmla="*/ 688 h 941"/>
                <a:gd name="T74" fmla="*/ 133 w 1323"/>
                <a:gd name="T75" fmla="*/ 688 h 941"/>
                <a:gd name="T76" fmla="*/ 133 w 1323"/>
                <a:gd name="T77" fmla="*/ 635 h 941"/>
                <a:gd name="T78" fmla="*/ 106 w 1323"/>
                <a:gd name="T79" fmla="*/ 635 h 941"/>
                <a:gd name="T80" fmla="*/ 106 w 1323"/>
                <a:gd name="T81" fmla="*/ 399 h 941"/>
                <a:gd name="T82" fmla="*/ 267 w 1323"/>
                <a:gd name="T83" fmla="*/ 482 h 941"/>
                <a:gd name="T84" fmla="*/ 300 w 1323"/>
                <a:gd name="T85" fmla="*/ 445 h 941"/>
                <a:gd name="T86" fmla="*/ 106 w 1323"/>
                <a:gd name="T87" fmla="*/ 344 h 941"/>
                <a:gd name="T88" fmla="*/ 662 w 1323"/>
                <a:gd name="T89" fmla="*/ 53 h 941"/>
                <a:gd name="T90" fmla="*/ 1217 w 1323"/>
                <a:gd name="T91" fmla="*/ 344 h 941"/>
                <a:gd name="T92" fmla="*/ 1024 w 1323"/>
                <a:gd name="T93" fmla="*/ 445 h 941"/>
                <a:gd name="T94" fmla="*/ 1057 w 1323"/>
                <a:gd name="T95" fmla="*/ 482 h 941"/>
                <a:gd name="T96" fmla="*/ 1323 w 1323"/>
                <a:gd name="T97" fmla="*/ 344 h 941"/>
                <a:gd name="T98" fmla="*/ 662 w 1323"/>
                <a:gd name="T99" fmla="*/ 0 h 941"/>
                <a:gd name="T100" fmla="*/ 662 w 1323"/>
                <a:gd name="T101" fmla="*/ 0 h 941"/>
                <a:gd name="T102" fmla="*/ 662 w 1323"/>
                <a:gd name="T103" fmla="*/ 0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23" h="941">
                  <a:moveTo>
                    <a:pt x="662" y="355"/>
                  </a:moveTo>
                  <a:cubicBezTo>
                    <a:pt x="515" y="355"/>
                    <a:pt x="386" y="435"/>
                    <a:pt x="318" y="554"/>
                  </a:cubicBezTo>
                  <a:cubicBezTo>
                    <a:pt x="318" y="807"/>
                    <a:pt x="318" y="807"/>
                    <a:pt x="318" y="807"/>
                  </a:cubicBezTo>
                  <a:cubicBezTo>
                    <a:pt x="318" y="806"/>
                    <a:pt x="319" y="806"/>
                    <a:pt x="319" y="806"/>
                  </a:cubicBezTo>
                  <a:cubicBezTo>
                    <a:pt x="318" y="809"/>
                    <a:pt x="318" y="809"/>
                    <a:pt x="318" y="809"/>
                  </a:cubicBezTo>
                  <a:cubicBezTo>
                    <a:pt x="318" y="809"/>
                    <a:pt x="397" y="941"/>
                    <a:pt x="662" y="941"/>
                  </a:cubicBezTo>
                  <a:cubicBezTo>
                    <a:pt x="926" y="941"/>
                    <a:pt x="1006" y="809"/>
                    <a:pt x="1006" y="809"/>
                  </a:cubicBezTo>
                  <a:cubicBezTo>
                    <a:pt x="1004" y="806"/>
                    <a:pt x="1004" y="806"/>
                    <a:pt x="1004" y="806"/>
                  </a:cubicBezTo>
                  <a:cubicBezTo>
                    <a:pt x="1005" y="806"/>
                    <a:pt x="1005" y="806"/>
                    <a:pt x="1006" y="807"/>
                  </a:cubicBezTo>
                  <a:cubicBezTo>
                    <a:pt x="1006" y="554"/>
                    <a:pt x="1006" y="554"/>
                    <a:pt x="1006" y="554"/>
                  </a:cubicBezTo>
                  <a:cubicBezTo>
                    <a:pt x="937" y="435"/>
                    <a:pt x="809" y="355"/>
                    <a:pt x="662" y="355"/>
                  </a:cubicBezTo>
                  <a:close/>
                  <a:moveTo>
                    <a:pt x="662" y="888"/>
                  </a:moveTo>
                  <a:cubicBezTo>
                    <a:pt x="482" y="888"/>
                    <a:pt x="393" y="814"/>
                    <a:pt x="360" y="776"/>
                  </a:cubicBezTo>
                  <a:cubicBezTo>
                    <a:pt x="447" y="720"/>
                    <a:pt x="551" y="688"/>
                    <a:pt x="662" y="688"/>
                  </a:cubicBezTo>
                  <a:cubicBezTo>
                    <a:pt x="773" y="688"/>
                    <a:pt x="876" y="720"/>
                    <a:pt x="963" y="776"/>
                  </a:cubicBezTo>
                  <a:cubicBezTo>
                    <a:pt x="930" y="814"/>
                    <a:pt x="841" y="888"/>
                    <a:pt x="662" y="888"/>
                  </a:cubicBezTo>
                  <a:close/>
                  <a:moveTo>
                    <a:pt x="953" y="714"/>
                  </a:moveTo>
                  <a:cubicBezTo>
                    <a:pt x="953" y="714"/>
                    <a:pt x="834" y="635"/>
                    <a:pt x="662" y="635"/>
                  </a:cubicBezTo>
                  <a:cubicBezTo>
                    <a:pt x="490" y="635"/>
                    <a:pt x="371" y="714"/>
                    <a:pt x="371" y="714"/>
                  </a:cubicBezTo>
                  <a:cubicBezTo>
                    <a:pt x="371" y="566"/>
                    <a:pt x="371" y="566"/>
                    <a:pt x="371" y="566"/>
                  </a:cubicBezTo>
                  <a:cubicBezTo>
                    <a:pt x="371" y="566"/>
                    <a:pt x="451" y="408"/>
                    <a:pt x="662" y="408"/>
                  </a:cubicBezTo>
                  <a:cubicBezTo>
                    <a:pt x="873" y="408"/>
                    <a:pt x="953" y="566"/>
                    <a:pt x="953" y="566"/>
                  </a:cubicBezTo>
                  <a:cubicBezTo>
                    <a:pt x="953" y="714"/>
                    <a:pt x="953" y="714"/>
                    <a:pt x="953" y="714"/>
                  </a:cubicBezTo>
                  <a:close/>
                  <a:moveTo>
                    <a:pt x="662" y="0"/>
                  </a:moveTo>
                  <a:cubicBezTo>
                    <a:pt x="0" y="344"/>
                    <a:pt x="0" y="344"/>
                    <a:pt x="0" y="344"/>
                  </a:cubicBezTo>
                  <a:cubicBezTo>
                    <a:pt x="53" y="371"/>
                    <a:pt x="53" y="371"/>
                    <a:pt x="53" y="371"/>
                  </a:cubicBezTo>
                  <a:cubicBezTo>
                    <a:pt x="53" y="635"/>
                    <a:pt x="53" y="635"/>
                    <a:pt x="53" y="635"/>
                  </a:cubicBezTo>
                  <a:cubicBezTo>
                    <a:pt x="27" y="635"/>
                    <a:pt x="27" y="635"/>
                    <a:pt x="27" y="635"/>
                  </a:cubicBezTo>
                  <a:cubicBezTo>
                    <a:pt x="27" y="688"/>
                    <a:pt x="27" y="688"/>
                    <a:pt x="27" y="688"/>
                  </a:cubicBezTo>
                  <a:cubicBezTo>
                    <a:pt x="53" y="688"/>
                    <a:pt x="53" y="688"/>
                    <a:pt x="53" y="688"/>
                  </a:cubicBezTo>
                  <a:cubicBezTo>
                    <a:pt x="53" y="767"/>
                    <a:pt x="53" y="767"/>
                    <a:pt x="53" y="767"/>
                  </a:cubicBezTo>
                  <a:cubicBezTo>
                    <a:pt x="27" y="767"/>
                    <a:pt x="27" y="767"/>
                    <a:pt x="27" y="767"/>
                  </a:cubicBezTo>
                  <a:cubicBezTo>
                    <a:pt x="27" y="820"/>
                    <a:pt x="27" y="820"/>
                    <a:pt x="27" y="820"/>
                  </a:cubicBezTo>
                  <a:cubicBezTo>
                    <a:pt x="133" y="820"/>
                    <a:pt x="133" y="820"/>
                    <a:pt x="133" y="820"/>
                  </a:cubicBezTo>
                  <a:cubicBezTo>
                    <a:pt x="133" y="767"/>
                    <a:pt x="133" y="767"/>
                    <a:pt x="133" y="767"/>
                  </a:cubicBezTo>
                  <a:cubicBezTo>
                    <a:pt x="106" y="767"/>
                    <a:pt x="106" y="767"/>
                    <a:pt x="106" y="767"/>
                  </a:cubicBezTo>
                  <a:cubicBezTo>
                    <a:pt x="106" y="688"/>
                    <a:pt x="106" y="688"/>
                    <a:pt x="106" y="688"/>
                  </a:cubicBezTo>
                  <a:cubicBezTo>
                    <a:pt x="133" y="688"/>
                    <a:pt x="133" y="688"/>
                    <a:pt x="133" y="688"/>
                  </a:cubicBezTo>
                  <a:cubicBezTo>
                    <a:pt x="133" y="635"/>
                    <a:pt x="133" y="635"/>
                    <a:pt x="133" y="635"/>
                  </a:cubicBezTo>
                  <a:cubicBezTo>
                    <a:pt x="106" y="635"/>
                    <a:pt x="106" y="635"/>
                    <a:pt x="106" y="635"/>
                  </a:cubicBezTo>
                  <a:cubicBezTo>
                    <a:pt x="106" y="399"/>
                    <a:pt x="106" y="399"/>
                    <a:pt x="106" y="399"/>
                  </a:cubicBezTo>
                  <a:cubicBezTo>
                    <a:pt x="267" y="482"/>
                    <a:pt x="267" y="482"/>
                    <a:pt x="267" y="482"/>
                  </a:cubicBezTo>
                  <a:cubicBezTo>
                    <a:pt x="277" y="469"/>
                    <a:pt x="288" y="457"/>
                    <a:pt x="300" y="445"/>
                  </a:cubicBezTo>
                  <a:cubicBezTo>
                    <a:pt x="106" y="344"/>
                    <a:pt x="106" y="344"/>
                    <a:pt x="106" y="344"/>
                  </a:cubicBezTo>
                  <a:cubicBezTo>
                    <a:pt x="662" y="53"/>
                    <a:pt x="662" y="53"/>
                    <a:pt x="662" y="53"/>
                  </a:cubicBezTo>
                  <a:cubicBezTo>
                    <a:pt x="1217" y="344"/>
                    <a:pt x="1217" y="344"/>
                    <a:pt x="1217" y="344"/>
                  </a:cubicBezTo>
                  <a:cubicBezTo>
                    <a:pt x="1024" y="445"/>
                    <a:pt x="1024" y="445"/>
                    <a:pt x="1024" y="445"/>
                  </a:cubicBezTo>
                  <a:cubicBezTo>
                    <a:pt x="1035" y="457"/>
                    <a:pt x="1046" y="469"/>
                    <a:pt x="1057" y="482"/>
                  </a:cubicBezTo>
                  <a:cubicBezTo>
                    <a:pt x="1323" y="344"/>
                    <a:pt x="1323" y="344"/>
                    <a:pt x="1323" y="344"/>
                  </a:cubicBezTo>
                  <a:cubicBezTo>
                    <a:pt x="662" y="0"/>
                    <a:pt x="662" y="0"/>
                    <a:pt x="662" y="0"/>
                  </a:cubicBezTo>
                  <a:close/>
                  <a:moveTo>
                    <a:pt x="662" y="0"/>
                  </a:moveTo>
                  <a:cubicBezTo>
                    <a:pt x="662" y="0"/>
                    <a:pt x="662" y="0"/>
                    <a:pt x="662" y="0"/>
                  </a:cubicBezTo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/>
                <a:ea typeface="微软雅黑 Light"/>
                <a:cs typeface="+mn-cs"/>
              </a:endParaRPr>
            </a:p>
          </p:txBody>
        </p:sp>
      </p:grpSp>
      <p:cxnSp>
        <p:nvCxnSpPr>
          <p:cNvPr id="6" name="直接连接符 5"/>
          <p:cNvCxnSpPr/>
          <p:nvPr/>
        </p:nvCxnSpPr>
        <p:spPr>
          <a:xfrm flipV="1">
            <a:off x="1498324" y="3429000"/>
            <a:ext cx="0" cy="342900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接连接符 110"/>
          <p:cNvCxnSpPr/>
          <p:nvPr/>
        </p:nvCxnSpPr>
        <p:spPr>
          <a:xfrm flipV="1">
            <a:off x="4661937" y="3657600"/>
            <a:ext cx="0" cy="3200401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接连接符 116"/>
          <p:cNvCxnSpPr/>
          <p:nvPr/>
        </p:nvCxnSpPr>
        <p:spPr>
          <a:xfrm flipV="1">
            <a:off x="2517827" y="4242816"/>
            <a:ext cx="0" cy="2615184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接连接符 118"/>
          <p:cNvCxnSpPr/>
          <p:nvPr/>
        </p:nvCxnSpPr>
        <p:spPr>
          <a:xfrm flipV="1">
            <a:off x="5459098" y="5370786"/>
            <a:ext cx="0" cy="1487215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2794000" y="2036445"/>
            <a:ext cx="719137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二、社保费阶段性</a:t>
            </a:r>
            <a:r>
              <a:rPr lang="zh-CN" altLang="en-US" sz="4000" b="1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ea"/>
                <a:ea typeface="+mj-ea"/>
                <a:sym typeface="+mn-ea"/>
              </a:rPr>
              <a:t>降费政策</a:t>
            </a:r>
            <a:endParaRPr kumimoji="0" lang="zh-CN" altLang="en-US" sz="40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ea"/>
              <a:ea typeface="+mj-ea"/>
              <a:cs typeface="+mn-cs"/>
              <a:sym typeface="+mn-ea"/>
            </a:endParaRPr>
          </a:p>
        </p:txBody>
      </p:sp>
      <p:cxnSp>
        <p:nvCxnSpPr>
          <p:cNvPr id="135" name="直接连接符 134"/>
          <p:cNvCxnSpPr/>
          <p:nvPr/>
        </p:nvCxnSpPr>
        <p:spPr>
          <a:xfrm flipV="1">
            <a:off x="888374" y="4875906"/>
            <a:ext cx="0" cy="1989083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接连接符 135"/>
          <p:cNvCxnSpPr/>
          <p:nvPr/>
        </p:nvCxnSpPr>
        <p:spPr>
          <a:xfrm flipV="1">
            <a:off x="6556427" y="4242816"/>
            <a:ext cx="0" cy="2615185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接连接符 137"/>
          <p:cNvCxnSpPr/>
          <p:nvPr/>
        </p:nvCxnSpPr>
        <p:spPr>
          <a:xfrm flipV="1">
            <a:off x="7636365" y="4875906"/>
            <a:ext cx="0" cy="1982096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接连接符 139"/>
          <p:cNvCxnSpPr/>
          <p:nvPr/>
        </p:nvCxnSpPr>
        <p:spPr>
          <a:xfrm flipV="1">
            <a:off x="8382600" y="4477407"/>
            <a:ext cx="0" cy="2380595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接连接符 141"/>
          <p:cNvCxnSpPr/>
          <p:nvPr/>
        </p:nvCxnSpPr>
        <p:spPr>
          <a:xfrm flipV="1">
            <a:off x="9833028" y="5463540"/>
            <a:ext cx="7885" cy="1394461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接连接符 143"/>
          <p:cNvCxnSpPr/>
          <p:nvPr/>
        </p:nvCxnSpPr>
        <p:spPr>
          <a:xfrm flipH="1" flipV="1">
            <a:off x="11013097" y="5056632"/>
            <a:ext cx="12375" cy="180137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接连接符 108"/>
          <p:cNvCxnSpPr/>
          <p:nvPr/>
        </p:nvCxnSpPr>
        <p:spPr>
          <a:xfrm flipV="1">
            <a:off x="248294" y="5791200"/>
            <a:ext cx="0" cy="107379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接连接符 111"/>
          <p:cNvCxnSpPr/>
          <p:nvPr/>
        </p:nvCxnSpPr>
        <p:spPr>
          <a:xfrm flipH="1" flipV="1">
            <a:off x="11839950" y="5791200"/>
            <a:ext cx="7330" cy="1066802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接连接符 1"/>
          <p:cNvCxnSpPr/>
          <p:nvPr/>
        </p:nvCxnSpPr>
        <p:spPr>
          <a:xfrm flipV="1">
            <a:off x="3590014" y="3429000"/>
            <a:ext cx="0" cy="342900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476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1"/>
          <p:cNvGrpSpPr/>
          <p:nvPr/>
        </p:nvGrpSpPr>
        <p:grpSpPr>
          <a:xfrm>
            <a:off x="53222" y="6243320"/>
            <a:ext cx="12013692" cy="910258"/>
            <a:chOff x="53222" y="6243320"/>
            <a:chExt cx="12013692" cy="910258"/>
          </a:xfrm>
        </p:grpSpPr>
        <p:cxnSp>
          <p:nvCxnSpPr>
            <p:cNvPr id="138" name="直接连接符 137"/>
            <p:cNvCxnSpPr/>
            <p:nvPr/>
          </p:nvCxnSpPr>
          <p:spPr>
            <a:xfrm flipV="1">
              <a:off x="888374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接连接符 139"/>
            <p:cNvCxnSpPr/>
            <p:nvPr/>
          </p:nvCxnSpPr>
          <p:spPr>
            <a:xfrm flipV="1">
              <a:off x="1014498" y="6321552"/>
              <a:ext cx="0" cy="5434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接连接符 140"/>
            <p:cNvCxnSpPr/>
            <p:nvPr/>
          </p:nvCxnSpPr>
          <p:spPr>
            <a:xfrm flipV="1">
              <a:off x="1140622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接连接符 141"/>
            <p:cNvCxnSpPr>
              <a:endCxn id="788" idx="29"/>
            </p:cNvCxnSpPr>
            <p:nvPr/>
          </p:nvCxnSpPr>
          <p:spPr>
            <a:xfrm flipV="1">
              <a:off x="1266746" y="6465459"/>
              <a:ext cx="4967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接连接符 142"/>
            <p:cNvCxnSpPr/>
            <p:nvPr/>
          </p:nvCxnSpPr>
          <p:spPr>
            <a:xfrm flipV="1">
              <a:off x="1392870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接连接符 143"/>
            <p:cNvCxnSpPr/>
            <p:nvPr/>
          </p:nvCxnSpPr>
          <p:spPr>
            <a:xfrm flipV="1">
              <a:off x="1518994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接连接符 144"/>
            <p:cNvCxnSpPr/>
            <p:nvPr/>
          </p:nvCxnSpPr>
          <p:spPr>
            <a:xfrm flipV="1">
              <a:off x="1645118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接连接符 145"/>
            <p:cNvCxnSpPr/>
            <p:nvPr/>
          </p:nvCxnSpPr>
          <p:spPr>
            <a:xfrm flipV="1">
              <a:off x="1771242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接连接符 146"/>
            <p:cNvCxnSpPr/>
            <p:nvPr/>
          </p:nvCxnSpPr>
          <p:spPr>
            <a:xfrm flipV="1">
              <a:off x="1897366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接连接符 147"/>
            <p:cNvCxnSpPr/>
            <p:nvPr/>
          </p:nvCxnSpPr>
          <p:spPr>
            <a:xfrm flipV="1">
              <a:off x="2023490" y="6364224"/>
              <a:ext cx="0" cy="50076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接连接符 148"/>
            <p:cNvCxnSpPr/>
            <p:nvPr/>
          </p:nvCxnSpPr>
          <p:spPr>
            <a:xfrm flipV="1">
              <a:off x="2149614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接连接符 149"/>
            <p:cNvCxnSpPr/>
            <p:nvPr/>
          </p:nvCxnSpPr>
          <p:spPr>
            <a:xfrm flipV="1">
              <a:off x="2275738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接连接符 150"/>
            <p:cNvCxnSpPr/>
            <p:nvPr/>
          </p:nvCxnSpPr>
          <p:spPr>
            <a:xfrm flipV="1">
              <a:off x="240186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接连接符 151"/>
            <p:cNvCxnSpPr/>
            <p:nvPr/>
          </p:nvCxnSpPr>
          <p:spPr>
            <a:xfrm flipV="1">
              <a:off x="2527986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接连接符 153"/>
            <p:cNvCxnSpPr/>
            <p:nvPr/>
          </p:nvCxnSpPr>
          <p:spPr>
            <a:xfrm flipH="1" flipV="1">
              <a:off x="2654110" y="6754368"/>
              <a:ext cx="1" cy="110623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接连接符 155"/>
            <p:cNvCxnSpPr/>
            <p:nvPr/>
          </p:nvCxnSpPr>
          <p:spPr>
            <a:xfrm flipV="1">
              <a:off x="278023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接连接符 156"/>
            <p:cNvCxnSpPr/>
            <p:nvPr/>
          </p:nvCxnSpPr>
          <p:spPr>
            <a:xfrm flipV="1">
              <a:off x="2906358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接连接符 157"/>
            <p:cNvCxnSpPr/>
            <p:nvPr/>
          </p:nvCxnSpPr>
          <p:spPr>
            <a:xfrm flipV="1">
              <a:off x="303248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接连接符 158"/>
            <p:cNvCxnSpPr/>
            <p:nvPr/>
          </p:nvCxnSpPr>
          <p:spPr>
            <a:xfrm flipV="1">
              <a:off x="3158606" y="6243320"/>
              <a:ext cx="0" cy="62167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接连接符 159"/>
            <p:cNvCxnSpPr/>
            <p:nvPr/>
          </p:nvCxnSpPr>
          <p:spPr>
            <a:xfrm flipV="1">
              <a:off x="3284730" y="6465459"/>
              <a:ext cx="0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接连接符 160"/>
            <p:cNvCxnSpPr/>
            <p:nvPr/>
          </p:nvCxnSpPr>
          <p:spPr>
            <a:xfrm flipV="1">
              <a:off x="341085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接连接符 161"/>
            <p:cNvCxnSpPr>
              <a:endCxn id="790" idx="28"/>
            </p:cNvCxnSpPr>
            <p:nvPr/>
          </p:nvCxnSpPr>
          <p:spPr>
            <a:xfrm flipV="1">
              <a:off x="3536978" y="6465459"/>
              <a:ext cx="1894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接连接符 162"/>
            <p:cNvCxnSpPr/>
            <p:nvPr/>
          </p:nvCxnSpPr>
          <p:spPr>
            <a:xfrm flipV="1">
              <a:off x="366310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接连接符 163"/>
            <p:cNvCxnSpPr/>
            <p:nvPr/>
          </p:nvCxnSpPr>
          <p:spPr>
            <a:xfrm flipV="1">
              <a:off x="3789226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接连接符 164"/>
            <p:cNvCxnSpPr/>
            <p:nvPr/>
          </p:nvCxnSpPr>
          <p:spPr>
            <a:xfrm flipV="1">
              <a:off x="3915350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接连接符 165"/>
            <p:cNvCxnSpPr/>
            <p:nvPr/>
          </p:nvCxnSpPr>
          <p:spPr>
            <a:xfrm flipV="1">
              <a:off x="4041474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接连接符 166"/>
            <p:cNvCxnSpPr/>
            <p:nvPr/>
          </p:nvCxnSpPr>
          <p:spPr>
            <a:xfrm flipV="1">
              <a:off x="4167598" y="651641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接连接符 167"/>
            <p:cNvCxnSpPr/>
            <p:nvPr/>
          </p:nvCxnSpPr>
          <p:spPr>
            <a:xfrm flipV="1">
              <a:off x="429372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接连接符 168"/>
            <p:cNvCxnSpPr/>
            <p:nvPr/>
          </p:nvCxnSpPr>
          <p:spPr>
            <a:xfrm flipV="1">
              <a:off x="4419846" y="6465459"/>
              <a:ext cx="0" cy="399531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接连接符 169"/>
            <p:cNvCxnSpPr/>
            <p:nvPr/>
          </p:nvCxnSpPr>
          <p:spPr>
            <a:xfrm flipV="1">
              <a:off x="4545970" y="6589776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接连接符 170"/>
            <p:cNvCxnSpPr/>
            <p:nvPr/>
          </p:nvCxnSpPr>
          <p:spPr>
            <a:xfrm flipV="1">
              <a:off x="467209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接连接符 171"/>
            <p:cNvCxnSpPr/>
            <p:nvPr/>
          </p:nvCxnSpPr>
          <p:spPr>
            <a:xfrm flipV="1">
              <a:off x="4798218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接连接符 172"/>
            <p:cNvCxnSpPr/>
            <p:nvPr/>
          </p:nvCxnSpPr>
          <p:spPr>
            <a:xfrm flipV="1">
              <a:off x="4924342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接连接符 173"/>
            <p:cNvCxnSpPr/>
            <p:nvPr/>
          </p:nvCxnSpPr>
          <p:spPr>
            <a:xfrm flipV="1">
              <a:off x="5050466" y="6754368"/>
              <a:ext cx="0" cy="11062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接连接符 174"/>
            <p:cNvCxnSpPr/>
            <p:nvPr/>
          </p:nvCxnSpPr>
          <p:spPr>
            <a:xfrm flipV="1">
              <a:off x="5176590" y="663244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接连接符 175"/>
            <p:cNvCxnSpPr/>
            <p:nvPr/>
          </p:nvCxnSpPr>
          <p:spPr>
            <a:xfrm flipV="1">
              <a:off x="5302714" y="66842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接连接符 176"/>
            <p:cNvCxnSpPr/>
            <p:nvPr/>
          </p:nvCxnSpPr>
          <p:spPr>
            <a:xfrm flipV="1">
              <a:off x="5428838" y="6723805"/>
              <a:ext cx="0" cy="1651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接连接符 177"/>
            <p:cNvCxnSpPr/>
            <p:nvPr/>
          </p:nvCxnSpPr>
          <p:spPr>
            <a:xfrm flipV="1">
              <a:off x="5554962" y="6652768"/>
              <a:ext cx="0" cy="203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直接连接符 178"/>
            <p:cNvCxnSpPr/>
            <p:nvPr/>
          </p:nvCxnSpPr>
          <p:spPr>
            <a:xfrm flipV="1">
              <a:off x="5681086" y="6633718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接连接符 179"/>
            <p:cNvCxnSpPr/>
            <p:nvPr/>
          </p:nvCxnSpPr>
          <p:spPr>
            <a:xfrm flipV="1">
              <a:off x="5807210" y="6640068"/>
              <a:ext cx="0" cy="228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接连接符 180"/>
            <p:cNvCxnSpPr/>
            <p:nvPr/>
          </p:nvCxnSpPr>
          <p:spPr>
            <a:xfrm flipV="1">
              <a:off x="5933334" y="6589776"/>
              <a:ext cx="0" cy="304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接连接符 181"/>
            <p:cNvCxnSpPr/>
            <p:nvPr/>
          </p:nvCxnSpPr>
          <p:spPr>
            <a:xfrm flipV="1">
              <a:off x="6059458" y="6679885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接连接符 182"/>
            <p:cNvCxnSpPr/>
            <p:nvPr/>
          </p:nvCxnSpPr>
          <p:spPr>
            <a:xfrm flipV="1">
              <a:off x="6185582" y="6531952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接连接符 183"/>
            <p:cNvCxnSpPr/>
            <p:nvPr/>
          </p:nvCxnSpPr>
          <p:spPr>
            <a:xfrm flipV="1">
              <a:off x="6279896" y="6773252"/>
              <a:ext cx="0" cy="114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直接连接符 184"/>
            <p:cNvCxnSpPr/>
            <p:nvPr/>
          </p:nvCxnSpPr>
          <p:spPr>
            <a:xfrm flipV="1">
              <a:off x="6417510" y="6737990"/>
              <a:ext cx="0" cy="127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接连接符 185"/>
            <p:cNvCxnSpPr/>
            <p:nvPr/>
          </p:nvCxnSpPr>
          <p:spPr>
            <a:xfrm flipV="1">
              <a:off x="6563954" y="6525602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直接连接符 186"/>
            <p:cNvCxnSpPr/>
            <p:nvPr/>
          </p:nvCxnSpPr>
          <p:spPr>
            <a:xfrm flipV="1">
              <a:off x="6700238" y="6601802"/>
              <a:ext cx="0" cy="279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直接连接符 187"/>
            <p:cNvCxnSpPr/>
            <p:nvPr/>
          </p:nvCxnSpPr>
          <p:spPr>
            <a:xfrm flipV="1">
              <a:off x="6826362" y="6754202"/>
              <a:ext cx="0" cy="127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直接连接符 188"/>
            <p:cNvCxnSpPr/>
            <p:nvPr/>
          </p:nvCxnSpPr>
          <p:spPr>
            <a:xfrm flipV="1">
              <a:off x="6942326" y="6752446"/>
              <a:ext cx="0" cy="114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直接连接符 189"/>
            <p:cNvCxnSpPr/>
            <p:nvPr/>
          </p:nvCxnSpPr>
          <p:spPr>
            <a:xfrm flipV="1">
              <a:off x="7075488" y="6636390"/>
              <a:ext cx="0" cy="228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直接连接符 190"/>
            <p:cNvCxnSpPr/>
            <p:nvPr/>
          </p:nvCxnSpPr>
          <p:spPr>
            <a:xfrm flipV="1">
              <a:off x="7192963" y="6595452"/>
              <a:ext cx="0" cy="279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直接连接符 191"/>
            <p:cNvCxnSpPr/>
            <p:nvPr/>
          </p:nvCxnSpPr>
          <p:spPr>
            <a:xfrm flipV="1">
              <a:off x="7357288" y="6716102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直接连接符 192"/>
            <p:cNvCxnSpPr/>
            <p:nvPr/>
          </p:nvCxnSpPr>
          <p:spPr>
            <a:xfrm flipV="1">
              <a:off x="7472222" y="6716102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直接连接符 193"/>
            <p:cNvCxnSpPr/>
            <p:nvPr/>
          </p:nvCxnSpPr>
          <p:spPr>
            <a:xfrm flipV="1">
              <a:off x="7572418" y="6615855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直接连接符 194"/>
            <p:cNvCxnSpPr/>
            <p:nvPr/>
          </p:nvCxnSpPr>
          <p:spPr>
            <a:xfrm flipV="1">
              <a:off x="7697914" y="6703402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直接连接符 195"/>
            <p:cNvCxnSpPr/>
            <p:nvPr/>
          </p:nvCxnSpPr>
          <p:spPr>
            <a:xfrm flipV="1">
              <a:off x="7846784" y="6686577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直接连接符 196"/>
            <p:cNvCxnSpPr/>
            <p:nvPr/>
          </p:nvCxnSpPr>
          <p:spPr>
            <a:xfrm flipV="1">
              <a:off x="7946238" y="6722452"/>
              <a:ext cx="0" cy="1651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直接连接符 197"/>
            <p:cNvCxnSpPr/>
            <p:nvPr/>
          </p:nvCxnSpPr>
          <p:spPr>
            <a:xfrm flipV="1">
              <a:off x="8077442" y="6531952"/>
              <a:ext cx="0" cy="317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直接连接符 198"/>
            <p:cNvCxnSpPr/>
            <p:nvPr/>
          </p:nvCxnSpPr>
          <p:spPr>
            <a:xfrm flipV="1">
              <a:off x="8228966" y="6723805"/>
              <a:ext cx="0" cy="177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直接连接符 199"/>
            <p:cNvCxnSpPr/>
            <p:nvPr/>
          </p:nvCxnSpPr>
          <p:spPr>
            <a:xfrm flipV="1">
              <a:off x="8329690" y="6685771"/>
              <a:ext cx="0" cy="3048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直接连接符 200"/>
            <p:cNvCxnSpPr/>
            <p:nvPr/>
          </p:nvCxnSpPr>
          <p:spPr>
            <a:xfrm flipV="1">
              <a:off x="8496454" y="6795140"/>
              <a:ext cx="0" cy="139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直接连接符 201"/>
            <p:cNvCxnSpPr/>
            <p:nvPr/>
          </p:nvCxnSpPr>
          <p:spPr>
            <a:xfrm flipV="1">
              <a:off x="8581938" y="6736505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直接连接符 202"/>
            <p:cNvCxnSpPr/>
            <p:nvPr/>
          </p:nvCxnSpPr>
          <p:spPr>
            <a:xfrm flipV="1">
              <a:off x="8708062" y="6633552"/>
              <a:ext cx="0" cy="241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直接连接符 203"/>
            <p:cNvCxnSpPr/>
            <p:nvPr/>
          </p:nvCxnSpPr>
          <p:spPr>
            <a:xfrm flipV="1">
              <a:off x="8842375" y="6483035"/>
              <a:ext cx="0" cy="393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直接连接符 204"/>
            <p:cNvCxnSpPr/>
            <p:nvPr/>
          </p:nvCxnSpPr>
          <p:spPr>
            <a:xfrm flipV="1">
              <a:off x="8960310" y="6436702"/>
              <a:ext cx="0" cy="5080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直接连接符 205"/>
            <p:cNvCxnSpPr/>
            <p:nvPr/>
          </p:nvCxnSpPr>
          <p:spPr>
            <a:xfrm flipV="1">
              <a:off x="9106754" y="6800005"/>
              <a:ext cx="0" cy="889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直接连接符 206"/>
            <p:cNvCxnSpPr/>
            <p:nvPr/>
          </p:nvCxnSpPr>
          <p:spPr>
            <a:xfrm flipV="1">
              <a:off x="9212558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直接连接符 207"/>
            <p:cNvCxnSpPr/>
            <p:nvPr/>
          </p:nvCxnSpPr>
          <p:spPr>
            <a:xfrm flipV="1">
              <a:off x="9333602" y="6741502"/>
              <a:ext cx="0" cy="1524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直接连接符 208"/>
            <p:cNvCxnSpPr/>
            <p:nvPr/>
          </p:nvCxnSpPr>
          <p:spPr>
            <a:xfrm flipV="1">
              <a:off x="9474966" y="6781800"/>
              <a:ext cx="0" cy="76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直接连接符 209"/>
            <p:cNvCxnSpPr/>
            <p:nvPr/>
          </p:nvCxnSpPr>
          <p:spPr>
            <a:xfrm flipV="1">
              <a:off x="9590930" y="6512902"/>
              <a:ext cx="0" cy="3556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直接连接符 210"/>
            <p:cNvCxnSpPr/>
            <p:nvPr/>
          </p:nvCxnSpPr>
          <p:spPr>
            <a:xfrm flipV="1">
              <a:off x="9717054" y="6652602"/>
              <a:ext cx="0" cy="1968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直接连接符 211"/>
            <p:cNvCxnSpPr/>
            <p:nvPr/>
          </p:nvCxnSpPr>
          <p:spPr>
            <a:xfrm flipV="1">
              <a:off x="9843178" y="6741502"/>
              <a:ext cx="0" cy="1397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直接连接符 212"/>
            <p:cNvCxnSpPr/>
            <p:nvPr/>
          </p:nvCxnSpPr>
          <p:spPr>
            <a:xfrm flipV="1">
              <a:off x="9969302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直接连接符 213"/>
            <p:cNvCxnSpPr/>
            <p:nvPr/>
          </p:nvCxnSpPr>
          <p:spPr>
            <a:xfrm flipV="1">
              <a:off x="10095426" y="6506552"/>
              <a:ext cx="0" cy="3683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直接连接符 214"/>
            <p:cNvCxnSpPr/>
            <p:nvPr/>
          </p:nvCxnSpPr>
          <p:spPr>
            <a:xfrm>
              <a:off x="10216470" y="6728802"/>
              <a:ext cx="0" cy="13618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接连接符 215"/>
            <p:cNvCxnSpPr/>
            <p:nvPr/>
          </p:nvCxnSpPr>
          <p:spPr>
            <a:xfrm flipV="1">
              <a:off x="10347674" y="6686577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直接连接符 216"/>
            <p:cNvCxnSpPr/>
            <p:nvPr/>
          </p:nvCxnSpPr>
          <p:spPr>
            <a:xfrm flipV="1">
              <a:off x="10473798" y="6544994"/>
              <a:ext cx="0" cy="3302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直接连接符 217"/>
            <p:cNvCxnSpPr/>
            <p:nvPr/>
          </p:nvCxnSpPr>
          <p:spPr>
            <a:xfrm flipV="1">
              <a:off x="10599922" y="6399276"/>
              <a:ext cx="0" cy="4657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直接连接符 218"/>
            <p:cNvCxnSpPr/>
            <p:nvPr/>
          </p:nvCxnSpPr>
          <p:spPr>
            <a:xfrm flipV="1">
              <a:off x="10726046" y="6723805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直接连接符 219"/>
            <p:cNvCxnSpPr/>
            <p:nvPr/>
          </p:nvCxnSpPr>
          <p:spPr>
            <a:xfrm flipV="1">
              <a:off x="10852170" y="6805002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直接连接符 220"/>
            <p:cNvCxnSpPr/>
            <p:nvPr/>
          </p:nvCxnSpPr>
          <p:spPr>
            <a:xfrm flipV="1">
              <a:off x="10978294" y="6608152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直接连接符 221"/>
            <p:cNvCxnSpPr/>
            <p:nvPr/>
          </p:nvCxnSpPr>
          <p:spPr>
            <a:xfrm flipV="1">
              <a:off x="11104418" y="6637064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直接连接符 222"/>
            <p:cNvCxnSpPr/>
            <p:nvPr/>
          </p:nvCxnSpPr>
          <p:spPr>
            <a:xfrm flipV="1">
              <a:off x="11230542" y="6556126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直接连接符 223"/>
            <p:cNvCxnSpPr/>
            <p:nvPr/>
          </p:nvCxnSpPr>
          <p:spPr>
            <a:xfrm flipV="1">
              <a:off x="1132015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直接连接符 230"/>
            <p:cNvCxnSpPr/>
            <p:nvPr/>
          </p:nvCxnSpPr>
          <p:spPr>
            <a:xfrm flipV="1">
              <a:off x="53222" y="6526276"/>
              <a:ext cx="0" cy="34857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直接连接符 231"/>
            <p:cNvCxnSpPr/>
            <p:nvPr/>
          </p:nvCxnSpPr>
          <p:spPr>
            <a:xfrm flipV="1">
              <a:off x="449252" y="6327919"/>
              <a:ext cx="0" cy="5434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直接连接符 232"/>
            <p:cNvCxnSpPr/>
            <p:nvPr/>
          </p:nvCxnSpPr>
          <p:spPr>
            <a:xfrm flipV="1">
              <a:off x="317242" y="6694126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直接连接符 233"/>
            <p:cNvCxnSpPr/>
            <p:nvPr/>
          </p:nvCxnSpPr>
          <p:spPr>
            <a:xfrm flipV="1">
              <a:off x="581262" y="6675164"/>
              <a:ext cx="0" cy="18072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直接连接符 234"/>
            <p:cNvCxnSpPr/>
            <p:nvPr/>
          </p:nvCxnSpPr>
          <p:spPr>
            <a:xfrm flipV="1">
              <a:off x="185232" y="6612338"/>
              <a:ext cx="0" cy="275214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直接连接符 235"/>
            <p:cNvCxnSpPr/>
            <p:nvPr/>
          </p:nvCxnSpPr>
          <p:spPr>
            <a:xfrm flipV="1">
              <a:off x="713270" y="6640068"/>
              <a:ext cx="0" cy="232542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直接连接符 236"/>
            <p:cNvCxnSpPr/>
            <p:nvPr/>
          </p:nvCxnSpPr>
          <p:spPr>
            <a:xfrm flipV="1">
              <a:off x="11426834" y="6608152"/>
              <a:ext cx="0" cy="2568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直接连接符 237"/>
            <p:cNvCxnSpPr/>
            <p:nvPr/>
          </p:nvCxnSpPr>
          <p:spPr>
            <a:xfrm flipV="1">
              <a:off x="11533514" y="6364224"/>
              <a:ext cx="0" cy="50076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直接连接符 238"/>
            <p:cNvCxnSpPr/>
            <p:nvPr/>
          </p:nvCxnSpPr>
          <p:spPr>
            <a:xfrm flipV="1">
              <a:off x="11640194" y="6608152"/>
              <a:ext cx="0" cy="2568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直接连接符 239"/>
            <p:cNvCxnSpPr/>
            <p:nvPr/>
          </p:nvCxnSpPr>
          <p:spPr>
            <a:xfrm flipV="1">
              <a:off x="11746874" y="6531952"/>
              <a:ext cx="0" cy="333038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直接连接符 240"/>
            <p:cNvCxnSpPr/>
            <p:nvPr/>
          </p:nvCxnSpPr>
          <p:spPr>
            <a:xfrm flipV="1">
              <a:off x="11853554" y="6544994"/>
              <a:ext cx="0" cy="319996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直接连接符 241"/>
            <p:cNvCxnSpPr/>
            <p:nvPr/>
          </p:nvCxnSpPr>
          <p:spPr>
            <a:xfrm flipV="1">
              <a:off x="11958329" y="6698471"/>
              <a:ext cx="0" cy="159529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直接连接符 242"/>
            <p:cNvCxnSpPr/>
            <p:nvPr/>
          </p:nvCxnSpPr>
          <p:spPr>
            <a:xfrm flipV="1">
              <a:off x="12066914" y="6416040"/>
              <a:ext cx="0" cy="4489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9" name="文本框 6"/>
          <p:cNvSpPr txBox="1"/>
          <p:nvPr/>
        </p:nvSpPr>
        <p:spPr>
          <a:xfrm>
            <a:off x="821690" y="558165"/>
            <a:ext cx="77019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sz="3600" b="1">
                <a:solidFill>
                  <a:schemeClr val="bg1"/>
                </a:solidFill>
                <a:effectLst/>
                <a:latin typeface="黑体" panose="02010609060101010101" charset="-122"/>
                <a:ea typeface="黑体" panose="02010609060101010101" charset="-122"/>
                <a:sym typeface="+mn-ea"/>
              </a:rPr>
              <a:t>（一）社保费优惠政策</a:t>
            </a: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894080" y="1998345"/>
            <a:ext cx="10426700" cy="3415030"/>
          </a:xfrm>
          <a:prstGeom prst="rect">
            <a:avLst/>
          </a:prstGeom>
        </p:spPr>
        <p:txBody>
          <a:bodyPr wrap="square">
            <a:spAutoFit/>
          </a:bodyPr>
          <a:p>
            <a:pPr indent="0" fontAlgn="auto">
              <a:lnSpc>
                <a:spcPts val="2880"/>
              </a:lnSpc>
              <a:buFont typeface="Wingdings" panose="05000000000000000000" charset="0"/>
              <a:buNone/>
            </a:pP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社保费优惠政策可分为长期优惠政策和阶段性优惠政策。</a:t>
            </a:r>
            <a:endParaRPr sz="2400" b="1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ts val="2880"/>
              </a:lnSpc>
              <a:buFont typeface="Wingdings" panose="05000000000000000000" charset="0"/>
              <a:buNone/>
            </a:pPr>
            <a:endParaRPr sz="2400" b="1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0" fontAlgn="auto">
              <a:lnSpc>
                <a:spcPts val="2880"/>
              </a:lnSpc>
              <a:buFont typeface="Wingdings" panose="05000000000000000000" charset="0"/>
              <a:buChar char="l"/>
            </a:pPr>
            <a:r>
              <a:rPr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长期政策：</a:t>
            </a:r>
            <a:endParaRPr sz="2400" b="1">
              <a:solidFill>
                <a:srgbClr val="FFFF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0" fontAlgn="auto">
              <a:lnSpc>
                <a:spcPts val="2880"/>
              </a:lnSpc>
              <a:buFont typeface="Wingdings" panose="05000000000000000000" charset="0"/>
              <a:buChar char="l"/>
            </a:pP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2019年5月1日起，养老保险单位缴费比例</a:t>
            </a:r>
            <a:r>
              <a:rPr lang="zh-CN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降</a:t>
            </a: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至16%</a:t>
            </a:r>
            <a:r>
              <a:rPr lang="zh-CN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。</a:t>
            </a:r>
            <a:endParaRPr sz="2400" b="1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0" fontAlgn="auto">
              <a:lnSpc>
                <a:spcPts val="2880"/>
              </a:lnSpc>
              <a:buFont typeface="Wingdings" panose="05000000000000000000" charset="0"/>
              <a:buChar char="l"/>
            </a:pPr>
            <a:endParaRPr sz="2400" b="1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0" fontAlgn="auto">
              <a:lnSpc>
                <a:spcPts val="2880"/>
              </a:lnSpc>
              <a:buFont typeface="Wingdings" panose="05000000000000000000" charset="0"/>
              <a:buChar char="l"/>
            </a:pPr>
            <a:r>
              <a:rPr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阶段性政策：</a:t>
            </a:r>
            <a:endParaRPr sz="2400" b="1">
              <a:solidFill>
                <a:srgbClr val="FFFF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0" fontAlgn="auto">
              <a:lnSpc>
                <a:spcPts val="2880"/>
              </a:lnSpc>
              <a:buFont typeface="Wingdings" panose="05000000000000000000" charset="0"/>
              <a:buChar char="l"/>
            </a:pP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2020年，阶段性减免社保费政策</a:t>
            </a:r>
            <a:r>
              <a:rPr lang="zh-CN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（已到期）</a:t>
            </a:r>
            <a:endParaRPr sz="2400" b="1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0" fontAlgn="auto">
              <a:lnSpc>
                <a:spcPts val="2880"/>
              </a:lnSpc>
              <a:buFont typeface="Wingdings" panose="05000000000000000000" charset="0"/>
              <a:buChar char="l"/>
            </a:pPr>
            <a:r>
              <a:rPr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2022年，阶段性缓缴社保费政策</a:t>
            </a:r>
            <a:r>
              <a:rPr lang="zh-CN" sz="2400" b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（已到期）</a:t>
            </a:r>
            <a:endParaRPr sz="2400" b="1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0" fontAlgn="auto">
              <a:lnSpc>
                <a:spcPts val="2880"/>
              </a:lnSpc>
              <a:buFont typeface="Wingdings" panose="05000000000000000000" charset="0"/>
              <a:buChar char="l"/>
            </a:pPr>
            <a:r>
              <a:rPr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阶段性降低</a:t>
            </a:r>
            <a:r>
              <a:rPr lang="zh-CN"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失业</a:t>
            </a:r>
            <a:r>
              <a:rPr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、</a:t>
            </a:r>
            <a:r>
              <a:rPr lang="zh-CN"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工伤</a:t>
            </a:r>
            <a:r>
              <a:rPr sz="24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保险费率政策</a:t>
            </a:r>
            <a:endParaRPr lang="zh-CN" altLang="en-US" sz="2400" b="1" dirty="0">
              <a:solidFill>
                <a:srgbClr val="FFFF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2">
      <a:majorFont>
        <a:latin typeface="Arial Black"/>
        <a:ea typeface="微软雅黑"/>
        <a:cs typeface=""/>
      </a:majorFont>
      <a:minorFont>
        <a:latin typeface="Arial Rounded MT Bold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3508</Words>
  <Application>WPS 演示</Application>
  <PresentationFormat>自定义</PresentationFormat>
  <Paragraphs>391</Paragraphs>
  <Slides>20</Slides>
  <Notes>34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8" baseType="lpstr">
      <vt:lpstr>Arial</vt:lpstr>
      <vt:lpstr>宋体</vt:lpstr>
      <vt:lpstr>Wingdings</vt:lpstr>
      <vt:lpstr>楷体</vt:lpstr>
      <vt:lpstr>微软雅黑</vt:lpstr>
      <vt:lpstr>方正悠黑体</vt:lpstr>
      <vt:lpstr>黑体</vt:lpstr>
      <vt:lpstr>方正小标宋简体</vt:lpstr>
      <vt:lpstr>Arial Rounded MT Bold</vt:lpstr>
      <vt:lpstr>微软雅黑 Light</vt:lpstr>
      <vt:lpstr>等线</vt:lpstr>
      <vt:lpstr>等线</vt:lpstr>
      <vt:lpstr>Wingdings</vt:lpstr>
      <vt:lpstr>Arial Unicode MS</vt:lpstr>
      <vt:lpstr>Arial Black</vt:lpstr>
      <vt:lpstr>仿宋</vt:lpstr>
      <vt:lpstr>微软雅黑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肖小乾</dc:creator>
  <cp:lastModifiedBy>邹阳</cp:lastModifiedBy>
  <cp:revision>284</cp:revision>
  <dcterms:created xsi:type="dcterms:W3CDTF">2016-05-06T07:31:00Z</dcterms:created>
  <dcterms:modified xsi:type="dcterms:W3CDTF">2023-08-23T09:57:21Z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2052-11.8.2.10158</vt:lpwstr>
  </property>
</Properties>
</file>