
<file path=[Content_Types].xml><?xml version="1.0" encoding="utf-8"?>
<Types xmlns="http://schemas.openxmlformats.org/package/2006/content-types">
  <Default Extension="jpeg" ContentType="image/jpeg"/>
  <Default Extension="JPG" ContentType="image/.jpg"/>
  <Default Extension="png" ContentType="image/png"/>
  <Default Extension="gif" ContentType="image/gi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9" r:id="rId4"/>
    <p:sldId id="260" r:id="rId5"/>
    <p:sldId id="274" r:id="rId6"/>
    <p:sldId id="275" r:id="rId7"/>
    <p:sldId id="276" r:id="rId8"/>
    <p:sldId id="277" r:id="rId9"/>
    <p:sldId id="278" r:id="rId10"/>
    <p:sldId id="279" r:id="rId11"/>
    <p:sldId id="280" r:id="rId12"/>
    <p:sldId id="283" r:id="rId13"/>
    <p:sldId id="284" r:id="rId14"/>
    <p:sldId id="282" r:id="rId15"/>
    <p:sldId id="285" r:id="rId16"/>
    <p:sldId id="287" r:id="rId17"/>
    <p:sldId id="288" r:id="rId18"/>
    <p:sldId id="289" r:id="rId19"/>
    <p:sldId id="258" r:id="rId20"/>
  </p:sldIdLst>
  <p:sldSz cx="12192000" cy="6858000"/>
  <p:notesSz cx="6858000" cy="9144000"/>
  <p:custDataLst>
    <p:tags r:id="rId24"/>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4" Type="http://schemas.openxmlformats.org/officeDocument/2006/relationships/tags" Target="tags/tag5.xml"/><Relationship Id="rId23" Type="http://schemas.openxmlformats.org/officeDocument/2006/relationships/tableStyles" Target="tableStyles.xml"/><Relationship Id="rId22" Type="http://schemas.openxmlformats.org/officeDocument/2006/relationships/viewProps" Target="viewProps.xml"/><Relationship Id="rId21" Type="http://schemas.openxmlformats.org/officeDocument/2006/relationships/presProps" Target="presProps.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7" name="任意多边形 6"/>
          <p:cNvSpPr/>
          <p:nvPr userDrawn="1"/>
        </p:nvSpPr>
        <p:spPr>
          <a:xfrm>
            <a:off x="100330" y="89491"/>
            <a:ext cx="11995150" cy="6688387"/>
          </a:xfrm>
          <a:custGeom>
            <a:avLst/>
            <a:gdLst>
              <a:gd name="adj1" fmla="val 20000"/>
              <a:gd name="adj2" fmla="val -10000"/>
              <a:gd name="a1" fmla="pin 0 adj1 20000"/>
              <a:gd name="a2" fmla="pin -10000 adj2 10000"/>
              <a:gd name="y1" fmla="*/ h a1 100000"/>
              <a:gd name="dy2" fmla="*/ y1 10 3"/>
              <a:gd name="y2" fmla="+- y1 0 dy2"/>
              <a:gd name="y3" fmla="+- y1 dy2 0"/>
              <a:gd name="y4" fmla="+- b 0 y1"/>
              <a:gd name="y5" fmla="+- y4 0 dy2"/>
              <a:gd name="y6" fmla="+- y4 dy2 0"/>
              <a:gd name="dx1" fmla="*/ w a2 100000"/>
              <a:gd name="of2" fmla="*/ w a2 50000"/>
              <a:gd name="x1" fmla="abs dx1"/>
              <a:gd name="dx2" fmla="?: of2 0 of2"/>
              <a:gd name="x2" fmla="+- l 0 dx2"/>
              <a:gd name="dx5" fmla="?: of2 of2 0"/>
              <a:gd name="x5" fmla="+- r 0 dx5"/>
              <a:gd name="dx3" fmla="+/ dx2 x5 3"/>
              <a:gd name="x3" fmla="+- x2 dx3 0"/>
              <a:gd name="x4" fmla="+/ x3 x5 2"/>
              <a:gd name="x6" fmla="+- l dx5 0"/>
              <a:gd name="x10" fmla="+- r dx2 0"/>
              <a:gd name="x7" fmla="+- x6 dx3 0"/>
              <a:gd name="x8" fmla="+/ x7 x10 2"/>
              <a:gd name="x9" fmla="+- r 0 x1"/>
              <a:gd name="xAdj" fmla="+- hc dx1 0"/>
              <a:gd name="xAdj2" fmla="+- hc 0 dx1"/>
              <a:gd name="il" fmla="max x2 x6"/>
              <a:gd name="ir" fmla="min x5 x10"/>
              <a:gd name="it" fmla="*/ h a1 50000"/>
              <a:gd name="ib" fmla="+- b 0 it"/>
            </a:gdLst>
            <a:ahLst/>
            <a:cxnLst>
              <a:cxn ang="cd4">
                <a:pos x="xAdj2" y="y1"/>
              </a:cxn>
              <a:cxn ang="cd2">
                <a:pos x="x1" y="vc"/>
              </a:cxn>
              <a:cxn ang="3">
                <a:pos x="xAdj" y="y4"/>
              </a:cxn>
              <a:cxn ang="0">
                <a:pos x="x9" y="vc"/>
              </a:cxn>
            </a:cxnLst>
            <a:rect l="l" t="t" r="r" b="b"/>
            <a:pathLst>
              <a:path w="18890" h="10533">
                <a:moveTo>
                  <a:pt x="216" y="6383"/>
                </a:moveTo>
                <a:lnTo>
                  <a:pt x="866" y="7213"/>
                </a:lnTo>
                <a:cubicBezTo>
                  <a:pt x="1430" y="8077"/>
                  <a:pt x="672" y="8942"/>
                  <a:pt x="658" y="9806"/>
                </a:cubicBezTo>
                <a:lnTo>
                  <a:pt x="658" y="9810"/>
                </a:lnTo>
                <a:lnTo>
                  <a:pt x="830" y="9675"/>
                </a:lnTo>
                <a:cubicBezTo>
                  <a:pt x="1937" y="8953"/>
                  <a:pt x="3043" y="10397"/>
                  <a:pt x="4150" y="9675"/>
                </a:cubicBezTo>
                <a:lnTo>
                  <a:pt x="3320" y="10324"/>
                </a:lnTo>
                <a:cubicBezTo>
                  <a:pt x="2447" y="10894"/>
                  <a:pt x="1574" y="10115"/>
                  <a:pt x="700" y="10116"/>
                </a:cubicBezTo>
                <a:lnTo>
                  <a:pt x="688" y="10116"/>
                </a:lnTo>
                <a:lnTo>
                  <a:pt x="688" y="10118"/>
                </a:lnTo>
                <a:cubicBezTo>
                  <a:pt x="719" y="10256"/>
                  <a:pt x="776" y="10394"/>
                  <a:pt x="866" y="10533"/>
                </a:cubicBezTo>
                <a:lnTo>
                  <a:pt x="547" y="10125"/>
                </a:lnTo>
                <a:lnTo>
                  <a:pt x="545" y="10125"/>
                </a:lnTo>
                <a:cubicBezTo>
                  <a:pt x="363" y="10146"/>
                  <a:pt x="182" y="10206"/>
                  <a:pt x="0" y="10324"/>
                </a:cubicBezTo>
                <a:lnTo>
                  <a:pt x="436" y="9983"/>
                </a:lnTo>
                <a:lnTo>
                  <a:pt x="216" y="9703"/>
                </a:lnTo>
                <a:cubicBezTo>
                  <a:pt x="-506" y="8596"/>
                  <a:pt x="938" y="7489"/>
                  <a:pt x="216" y="6383"/>
                </a:cubicBezTo>
                <a:close/>
                <a:moveTo>
                  <a:pt x="18674" y="4151"/>
                </a:moveTo>
                <a:lnTo>
                  <a:pt x="18024" y="3321"/>
                </a:lnTo>
                <a:cubicBezTo>
                  <a:pt x="17460" y="2456"/>
                  <a:pt x="18218" y="1592"/>
                  <a:pt x="18232" y="727"/>
                </a:cubicBezTo>
                <a:lnTo>
                  <a:pt x="18232" y="724"/>
                </a:lnTo>
                <a:lnTo>
                  <a:pt x="18060" y="859"/>
                </a:lnTo>
                <a:cubicBezTo>
                  <a:pt x="16953" y="1581"/>
                  <a:pt x="15847" y="137"/>
                  <a:pt x="14740" y="859"/>
                </a:cubicBezTo>
                <a:lnTo>
                  <a:pt x="15570" y="209"/>
                </a:lnTo>
                <a:cubicBezTo>
                  <a:pt x="16443" y="-361"/>
                  <a:pt x="17316" y="418"/>
                  <a:pt x="18190" y="418"/>
                </a:cubicBezTo>
                <a:lnTo>
                  <a:pt x="18202" y="417"/>
                </a:lnTo>
                <a:lnTo>
                  <a:pt x="18202" y="416"/>
                </a:lnTo>
                <a:cubicBezTo>
                  <a:pt x="18171" y="278"/>
                  <a:pt x="18114" y="139"/>
                  <a:pt x="18024" y="1"/>
                </a:cubicBezTo>
                <a:lnTo>
                  <a:pt x="18343" y="409"/>
                </a:lnTo>
                <a:lnTo>
                  <a:pt x="18345" y="409"/>
                </a:lnTo>
                <a:cubicBezTo>
                  <a:pt x="18527" y="388"/>
                  <a:pt x="18708" y="328"/>
                  <a:pt x="18890" y="209"/>
                </a:cubicBezTo>
                <a:lnTo>
                  <a:pt x="18454" y="550"/>
                </a:lnTo>
                <a:lnTo>
                  <a:pt x="18674" y="831"/>
                </a:lnTo>
                <a:cubicBezTo>
                  <a:pt x="19396" y="1938"/>
                  <a:pt x="17952" y="3044"/>
                  <a:pt x="18674" y="4151"/>
                </a:cubicBezTo>
                <a:close/>
                <a:moveTo>
                  <a:pt x="4359" y="9926"/>
                </a:moveTo>
                <a:lnTo>
                  <a:pt x="4359" y="9788"/>
                </a:lnTo>
                <a:lnTo>
                  <a:pt x="18365" y="9788"/>
                </a:lnTo>
                <a:lnTo>
                  <a:pt x="18365" y="4256"/>
                </a:lnTo>
                <a:lnTo>
                  <a:pt x="18532" y="4256"/>
                </a:lnTo>
                <a:lnTo>
                  <a:pt x="18532" y="9926"/>
                </a:lnTo>
                <a:lnTo>
                  <a:pt x="4359" y="9926"/>
                </a:lnTo>
                <a:close/>
                <a:moveTo>
                  <a:pt x="14494" y="547"/>
                </a:moveTo>
                <a:lnTo>
                  <a:pt x="14494" y="685"/>
                </a:lnTo>
                <a:lnTo>
                  <a:pt x="487" y="685"/>
                </a:lnTo>
                <a:lnTo>
                  <a:pt x="487" y="6216"/>
                </a:lnTo>
                <a:lnTo>
                  <a:pt x="321" y="6216"/>
                </a:lnTo>
                <a:lnTo>
                  <a:pt x="321" y="547"/>
                </a:lnTo>
                <a:lnTo>
                  <a:pt x="14494" y="547"/>
                </a:lnTo>
                <a:close/>
              </a:path>
            </a:pathLst>
          </a:custGeom>
          <a:solidFill>
            <a:srgbClr val="C0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7" name="任意多边形 6"/>
          <p:cNvSpPr/>
          <p:nvPr userDrawn="1"/>
        </p:nvSpPr>
        <p:spPr>
          <a:xfrm>
            <a:off x="100330" y="89491"/>
            <a:ext cx="11995150" cy="6688387"/>
          </a:xfrm>
          <a:custGeom>
            <a:avLst/>
            <a:gdLst>
              <a:gd name="adj1" fmla="val 20000"/>
              <a:gd name="adj2" fmla="val -10000"/>
              <a:gd name="a1" fmla="pin 0 adj1 20000"/>
              <a:gd name="a2" fmla="pin -10000 adj2 10000"/>
              <a:gd name="y1" fmla="*/ h a1 100000"/>
              <a:gd name="dy2" fmla="*/ y1 10 3"/>
              <a:gd name="y2" fmla="+- y1 0 dy2"/>
              <a:gd name="y3" fmla="+- y1 dy2 0"/>
              <a:gd name="y4" fmla="+- b 0 y1"/>
              <a:gd name="y5" fmla="+- y4 0 dy2"/>
              <a:gd name="y6" fmla="+- y4 dy2 0"/>
              <a:gd name="dx1" fmla="*/ w a2 100000"/>
              <a:gd name="of2" fmla="*/ w a2 50000"/>
              <a:gd name="x1" fmla="abs dx1"/>
              <a:gd name="dx2" fmla="?: of2 0 of2"/>
              <a:gd name="x2" fmla="+- l 0 dx2"/>
              <a:gd name="dx5" fmla="?: of2 of2 0"/>
              <a:gd name="x5" fmla="+- r 0 dx5"/>
              <a:gd name="dx3" fmla="+/ dx2 x5 3"/>
              <a:gd name="x3" fmla="+- x2 dx3 0"/>
              <a:gd name="x4" fmla="+/ x3 x5 2"/>
              <a:gd name="x6" fmla="+- l dx5 0"/>
              <a:gd name="x10" fmla="+- r dx2 0"/>
              <a:gd name="x7" fmla="+- x6 dx3 0"/>
              <a:gd name="x8" fmla="+/ x7 x10 2"/>
              <a:gd name="x9" fmla="+- r 0 x1"/>
              <a:gd name="xAdj" fmla="+- hc dx1 0"/>
              <a:gd name="xAdj2" fmla="+- hc 0 dx1"/>
              <a:gd name="il" fmla="max x2 x6"/>
              <a:gd name="ir" fmla="min x5 x10"/>
              <a:gd name="it" fmla="*/ h a1 50000"/>
              <a:gd name="ib" fmla="+- b 0 it"/>
            </a:gdLst>
            <a:ahLst/>
            <a:cxnLst>
              <a:cxn ang="cd4">
                <a:pos x="xAdj2" y="y1"/>
              </a:cxn>
              <a:cxn ang="cd2">
                <a:pos x="x1" y="vc"/>
              </a:cxn>
              <a:cxn ang="3">
                <a:pos x="xAdj" y="y4"/>
              </a:cxn>
              <a:cxn ang="0">
                <a:pos x="x9" y="vc"/>
              </a:cxn>
            </a:cxnLst>
            <a:rect l="l" t="t" r="r" b="b"/>
            <a:pathLst>
              <a:path w="18890" h="10533">
                <a:moveTo>
                  <a:pt x="216" y="6383"/>
                </a:moveTo>
                <a:lnTo>
                  <a:pt x="866" y="7213"/>
                </a:lnTo>
                <a:cubicBezTo>
                  <a:pt x="1430" y="8077"/>
                  <a:pt x="672" y="8942"/>
                  <a:pt x="658" y="9806"/>
                </a:cubicBezTo>
                <a:lnTo>
                  <a:pt x="658" y="9810"/>
                </a:lnTo>
                <a:lnTo>
                  <a:pt x="830" y="9675"/>
                </a:lnTo>
                <a:cubicBezTo>
                  <a:pt x="1937" y="8953"/>
                  <a:pt x="3043" y="10397"/>
                  <a:pt x="4150" y="9675"/>
                </a:cubicBezTo>
                <a:lnTo>
                  <a:pt x="3320" y="10324"/>
                </a:lnTo>
                <a:cubicBezTo>
                  <a:pt x="2447" y="10894"/>
                  <a:pt x="1574" y="10115"/>
                  <a:pt x="700" y="10116"/>
                </a:cubicBezTo>
                <a:lnTo>
                  <a:pt x="688" y="10116"/>
                </a:lnTo>
                <a:lnTo>
                  <a:pt x="688" y="10118"/>
                </a:lnTo>
                <a:cubicBezTo>
                  <a:pt x="719" y="10256"/>
                  <a:pt x="776" y="10394"/>
                  <a:pt x="866" y="10533"/>
                </a:cubicBezTo>
                <a:lnTo>
                  <a:pt x="547" y="10125"/>
                </a:lnTo>
                <a:lnTo>
                  <a:pt x="545" y="10125"/>
                </a:lnTo>
                <a:cubicBezTo>
                  <a:pt x="363" y="10146"/>
                  <a:pt x="182" y="10206"/>
                  <a:pt x="0" y="10324"/>
                </a:cubicBezTo>
                <a:lnTo>
                  <a:pt x="436" y="9983"/>
                </a:lnTo>
                <a:lnTo>
                  <a:pt x="216" y="9703"/>
                </a:lnTo>
                <a:cubicBezTo>
                  <a:pt x="-506" y="8596"/>
                  <a:pt x="938" y="7489"/>
                  <a:pt x="216" y="6383"/>
                </a:cubicBezTo>
                <a:close/>
                <a:moveTo>
                  <a:pt x="18674" y="4151"/>
                </a:moveTo>
                <a:lnTo>
                  <a:pt x="18024" y="3321"/>
                </a:lnTo>
                <a:cubicBezTo>
                  <a:pt x="17460" y="2456"/>
                  <a:pt x="18218" y="1592"/>
                  <a:pt x="18232" y="727"/>
                </a:cubicBezTo>
                <a:lnTo>
                  <a:pt x="18232" y="724"/>
                </a:lnTo>
                <a:lnTo>
                  <a:pt x="18060" y="859"/>
                </a:lnTo>
                <a:cubicBezTo>
                  <a:pt x="16953" y="1581"/>
                  <a:pt x="15847" y="137"/>
                  <a:pt x="14740" y="859"/>
                </a:cubicBezTo>
                <a:lnTo>
                  <a:pt x="15570" y="209"/>
                </a:lnTo>
                <a:cubicBezTo>
                  <a:pt x="16443" y="-361"/>
                  <a:pt x="17316" y="418"/>
                  <a:pt x="18190" y="418"/>
                </a:cubicBezTo>
                <a:lnTo>
                  <a:pt x="18202" y="417"/>
                </a:lnTo>
                <a:lnTo>
                  <a:pt x="18202" y="416"/>
                </a:lnTo>
                <a:cubicBezTo>
                  <a:pt x="18171" y="278"/>
                  <a:pt x="18114" y="139"/>
                  <a:pt x="18024" y="1"/>
                </a:cubicBezTo>
                <a:lnTo>
                  <a:pt x="18343" y="409"/>
                </a:lnTo>
                <a:lnTo>
                  <a:pt x="18345" y="409"/>
                </a:lnTo>
                <a:cubicBezTo>
                  <a:pt x="18527" y="388"/>
                  <a:pt x="18708" y="328"/>
                  <a:pt x="18890" y="209"/>
                </a:cubicBezTo>
                <a:lnTo>
                  <a:pt x="18454" y="550"/>
                </a:lnTo>
                <a:lnTo>
                  <a:pt x="18674" y="831"/>
                </a:lnTo>
                <a:cubicBezTo>
                  <a:pt x="19396" y="1938"/>
                  <a:pt x="17952" y="3044"/>
                  <a:pt x="18674" y="4151"/>
                </a:cubicBezTo>
                <a:close/>
                <a:moveTo>
                  <a:pt x="4359" y="9926"/>
                </a:moveTo>
                <a:lnTo>
                  <a:pt x="4359" y="9788"/>
                </a:lnTo>
                <a:lnTo>
                  <a:pt x="18365" y="9788"/>
                </a:lnTo>
                <a:lnTo>
                  <a:pt x="18365" y="4256"/>
                </a:lnTo>
                <a:lnTo>
                  <a:pt x="18532" y="4256"/>
                </a:lnTo>
                <a:lnTo>
                  <a:pt x="18532" y="9926"/>
                </a:lnTo>
                <a:lnTo>
                  <a:pt x="4359" y="9926"/>
                </a:lnTo>
                <a:close/>
                <a:moveTo>
                  <a:pt x="14494" y="547"/>
                </a:moveTo>
                <a:lnTo>
                  <a:pt x="14494" y="685"/>
                </a:lnTo>
                <a:lnTo>
                  <a:pt x="487" y="685"/>
                </a:lnTo>
                <a:lnTo>
                  <a:pt x="487" y="6216"/>
                </a:lnTo>
                <a:lnTo>
                  <a:pt x="321" y="6216"/>
                </a:lnTo>
                <a:lnTo>
                  <a:pt x="321" y="547"/>
                </a:lnTo>
                <a:lnTo>
                  <a:pt x="14494" y="547"/>
                </a:lnTo>
                <a:close/>
              </a:path>
            </a:pathLst>
          </a:custGeom>
          <a:solidFill>
            <a:srgbClr val="C0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7" name="任意多边形 6"/>
          <p:cNvSpPr/>
          <p:nvPr userDrawn="1"/>
        </p:nvSpPr>
        <p:spPr>
          <a:xfrm>
            <a:off x="100330" y="89491"/>
            <a:ext cx="11995150" cy="6688387"/>
          </a:xfrm>
          <a:custGeom>
            <a:avLst/>
            <a:gdLst>
              <a:gd name="adj1" fmla="val 20000"/>
              <a:gd name="adj2" fmla="val -10000"/>
              <a:gd name="a1" fmla="pin 0 adj1 20000"/>
              <a:gd name="a2" fmla="pin -10000 adj2 10000"/>
              <a:gd name="y1" fmla="*/ h a1 100000"/>
              <a:gd name="dy2" fmla="*/ y1 10 3"/>
              <a:gd name="y2" fmla="+- y1 0 dy2"/>
              <a:gd name="y3" fmla="+- y1 dy2 0"/>
              <a:gd name="y4" fmla="+- b 0 y1"/>
              <a:gd name="y5" fmla="+- y4 0 dy2"/>
              <a:gd name="y6" fmla="+- y4 dy2 0"/>
              <a:gd name="dx1" fmla="*/ w a2 100000"/>
              <a:gd name="of2" fmla="*/ w a2 50000"/>
              <a:gd name="x1" fmla="abs dx1"/>
              <a:gd name="dx2" fmla="?: of2 0 of2"/>
              <a:gd name="x2" fmla="+- l 0 dx2"/>
              <a:gd name="dx5" fmla="?: of2 of2 0"/>
              <a:gd name="x5" fmla="+- r 0 dx5"/>
              <a:gd name="dx3" fmla="+/ dx2 x5 3"/>
              <a:gd name="x3" fmla="+- x2 dx3 0"/>
              <a:gd name="x4" fmla="+/ x3 x5 2"/>
              <a:gd name="x6" fmla="+- l dx5 0"/>
              <a:gd name="x10" fmla="+- r dx2 0"/>
              <a:gd name="x7" fmla="+- x6 dx3 0"/>
              <a:gd name="x8" fmla="+/ x7 x10 2"/>
              <a:gd name="x9" fmla="+- r 0 x1"/>
              <a:gd name="xAdj" fmla="+- hc dx1 0"/>
              <a:gd name="xAdj2" fmla="+- hc 0 dx1"/>
              <a:gd name="il" fmla="max x2 x6"/>
              <a:gd name="ir" fmla="min x5 x10"/>
              <a:gd name="it" fmla="*/ h a1 50000"/>
              <a:gd name="ib" fmla="+- b 0 it"/>
            </a:gdLst>
            <a:ahLst/>
            <a:cxnLst>
              <a:cxn ang="cd4">
                <a:pos x="xAdj2" y="y1"/>
              </a:cxn>
              <a:cxn ang="cd2">
                <a:pos x="x1" y="vc"/>
              </a:cxn>
              <a:cxn ang="3">
                <a:pos x="xAdj" y="y4"/>
              </a:cxn>
              <a:cxn ang="0">
                <a:pos x="x9" y="vc"/>
              </a:cxn>
            </a:cxnLst>
            <a:rect l="l" t="t" r="r" b="b"/>
            <a:pathLst>
              <a:path w="18890" h="10533">
                <a:moveTo>
                  <a:pt x="216" y="6383"/>
                </a:moveTo>
                <a:lnTo>
                  <a:pt x="866" y="7213"/>
                </a:lnTo>
                <a:cubicBezTo>
                  <a:pt x="1430" y="8077"/>
                  <a:pt x="672" y="8942"/>
                  <a:pt x="658" y="9806"/>
                </a:cubicBezTo>
                <a:lnTo>
                  <a:pt x="658" y="9810"/>
                </a:lnTo>
                <a:lnTo>
                  <a:pt x="830" y="9675"/>
                </a:lnTo>
                <a:cubicBezTo>
                  <a:pt x="1937" y="8953"/>
                  <a:pt x="3043" y="10397"/>
                  <a:pt x="4150" y="9675"/>
                </a:cubicBezTo>
                <a:lnTo>
                  <a:pt x="3320" y="10324"/>
                </a:lnTo>
                <a:cubicBezTo>
                  <a:pt x="2447" y="10894"/>
                  <a:pt x="1574" y="10115"/>
                  <a:pt x="700" y="10116"/>
                </a:cubicBezTo>
                <a:lnTo>
                  <a:pt x="688" y="10116"/>
                </a:lnTo>
                <a:lnTo>
                  <a:pt x="688" y="10118"/>
                </a:lnTo>
                <a:cubicBezTo>
                  <a:pt x="719" y="10256"/>
                  <a:pt x="776" y="10394"/>
                  <a:pt x="866" y="10533"/>
                </a:cubicBezTo>
                <a:lnTo>
                  <a:pt x="547" y="10125"/>
                </a:lnTo>
                <a:lnTo>
                  <a:pt x="545" y="10125"/>
                </a:lnTo>
                <a:cubicBezTo>
                  <a:pt x="363" y="10146"/>
                  <a:pt x="182" y="10206"/>
                  <a:pt x="0" y="10324"/>
                </a:cubicBezTo>
                <a:lnTo>
                  <a:pt x="436" y="9983"/>
                </a:lnTo>
                <a:lnTo>
                  <a:pt x="216" y="9703"/>
                </a:lnTo>
                <a:cubicBezTo>
                  <a:pt x="-506" y="8596"/>
                  <a:pt x="938" y="7489"/>
                  <a:pt x="216" y="6383"/>
                </a:cubicBezTo>
                <a:close/>
                <a:moveTo>
                  <a:pt x="18674" y="4151"/>
                </a:moveTo>
                <a:lnTo>
                  <a:pt x="18024" y="3321"/>
                </a:lnTo>
                <a:cubicBezTo>
                  <a:pt x="17460" y="2456"/>
                  <a:pt x="18218" y="1592"/>
                  <a:pt x="18232" y="727"/>
                </a:cubicBezTo>
                <a:lnTo>
                  <a:pt x="18232" y="724"/>
                </a:lnTo>
                <a:lnTo>
                  <a:pt x="18060" y="859"/>
                </a:lnTo>
                <a:cubicBezTo>
                  <a:pt x="16953" y="1581"/>
                  <a:pt x="15847" y="137"/>
                  <a:pt x="14740" y="859"/>
                </a:cubicBezTo>
                <a:lnTo>
                  <a:pt x="15570" y="209"/>
                </a:lnTo>
                <a:cubicBezTo>
                  <a:pt x="16443" y="-361"/>
                  <a:pt x="17316" y="418"/>
                  <a:pt x="18190" y="418"/>
                </a:cubicBezTo>
                <a:lnTo>
                  <a:pt x="18202" y="417"/>
                </a:lnTo>
                <a:lnTo>
                  <a:pt x="18202" y="416"/>
                </a:lnTo>
                <a:cubicBezTo>
                  <a:pt x="18171" y="278"/>
                  <a:pt x="18114" y="139"/>
                  <a:pt x="18024" y="1"/>
                </a:cubicBezTo>
                <a:lnTo>
                  <a:pt x="18343" y="409"/>
                </a:lnTo>
                <a:lnTo>
                  <a:pt x="18345" y="409"/>
                </a:lnTo>
                <a:cubicBezTo>
                  <a:pt x="18527" y="388"/>
                  <a:pt x="18708" y="328"/>
                  <a:pt x="18890" y="209"/>
                </a:cubicBezTo>
                <a:lnTo>
                  <a:pt x="18454" y="550"/>
                </a:lnTo>
                <a:lnTo>
                  <a:pt x="18674" y="831"/>
                </a:lnTo>
                <a:cubicBezTo>
                  <a:pt x="19396" y="1938"/>
                  <a:pt x="17952" y="3044"/>
                  <a:pt x="18674" y="4151"/>
                </a:cubicBezTo>
                <a:close/>
                <a:moveTo>
                  <a:pt x="4359" y="9926"/>
                </a:moveTo>
                <a:lnTo>
                  <a:pt x="4359" y="9788"/>
                </a:lnTo>
                <a:lnTo>
                  <a:pt x="18365" y="9788"/>
                </a:lnTo>
                <a:lnTo>
                  <a:pt x="18365" y="4256"/>
                </a:lnTo>
                <a:lnTo>
                  <a:pt x="18532" y="4256"/>
                </a:lnTo>
                <a:lnTo>
                  <a:pt x="18532" y="9926"/>
                </a:lnTo>
                <a:lnTo>
                  <a:pt x="4359" y="9926"/>
                </a:lnTo>
                <a:close/>
                <a:moveTo>
                  <a:pt x="14494" y="547"/>
                </a:moveTo>
                <a:lnTo>
                  <a:pt x="14494" y="685"/>
                </a:lnTo>
                <a:lnTo>
                  <a:pt x="487" y="685"/>
                </a:lnTo>
                <a:lnTo>
                  <a:pt x="487" y="6216"/>
                </a:lnTo>
                <a:lnTo>
                  <a:pt x="321" y="6216"/>
                </a:lnTo>
                <a:lnTo>
                  <a:pt x="321" y="547"/>
                </a:lnTo>
                <a:lnTo>
                  <a:pt x="14494" y="547"/>
                </a:lnTo>
                <a:close/>
              </a:path>
            </a:pathLst>
          </a:custGeom>
          <a:solidFill>
            <a:srgbClr val="C0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8" name="任意多边形 7"/>
          <p:cNvSpPr/>
          <p:nvPr userDrawn="1"/>
        </p:nvSpPr>
        <p:spPr>
          <a:xfrm>
            <a:off x="100596" y="4605745"/>
            <a:ext cx="2313404" cy="2160000"/>
          </a:xfrm>
          <a:custGeom>
            <a:avLst/>
            <a:gdLst>
              <a:gd name="adj1" fmla="val 20000"/>
              <a:gd name="adj2" fmla="val -10000"/>
              <a:gd name="a1" fmla="pin 0 adj1 20000"/>
              <a:gd name="a2" fmla="pin -10000 adj2 10000"/>
              <a:gd name="y1" fmla="*/ h a1 100000"/>
              <a:gd name="dy2" fmla="*/ y1 10 3"/>
              <a:gd name="y2" fmla="+- y1 0 dy2"/>
              <a:gd name="y3" fmla="+- y1 dy2 0"/>
              <a:gd name="y4" fmla="+- b 0 y1"/>
              <a:gd name="y5" fmla="+- y4 0 dy2"/>
              <a:gd name="y6" fmla="+- y4 dy2 0"/>
              <a:gd name="dx1" fmla="*/ w a2 100000"/>
              <a:gd name="of2" fmla="*/ w a2 50000"/>
              <a:gd name="x1" fmla="abs dx1"/>
              <a:gd name="dx2" fmla="?: of2 0 of2"/>
              <a:gd name="x2" fmla="+- l 0 dx2"/>
              <a:gd name="dx5" fmla="?: of2 of2 0"/>
              <a:gd name="x5" fmla="+- r 0 dx5"/>
              <a:gd name="dx3" fmla="+/ dx2 x5 3"/>
              <a:gd name="x3" fmla="+- x2 dx3 0"/>
              <a:gd name="x4" fmla="+/ x3 x5 2"/>
              <a:gd name="x6" fmla="+- l dx5 0"/>
              <a:gd name="x10" fmla="+- r dx2 0"/>
              <a:gd name="x7" fmla="+- x6 dx3 0"/>
              <a:gd name="x8" fmla="+/ x7 x10 2"/>
              <a:gd name="x9" fmla="+- r 0 x1"/>
              <a:gd name="xAdj" fmla="+- hc dx1 0"/>
              <a:gd name="xAdj2" fmla="+- hc 0 dx1"/>
              <a:gd name="il" fmla="max x2 x6"/>
              <a:gd name="ir" fmla="min x5 x10"/>
              <a:gd name="it" fmla="*/ h a1 50000"/>
              <a:gd name="ib" fmla="+- b 0 it"/>
            </a:gdLst>
            <a:ahLst/>
            <a:cxnLst>
              <a:cxn ang="cd4">
                <a:pos x="xAdj2" y="y1"/>
              </a:cxn>
              <a:cxn ang="cd2">
                <a:pos x="x1" y="vc"/>
              </a:cxn>
              <a:cxn ang="3">
                <a:pos x="xAdj" y="y4"/>
              </a:cxn>
              <a:cxn ang="0">
                <a:pos x="x9" y="vc"/>
              </a:cxn>
            </a:cxnLst>
            <a:rect l="l" t="t" r="r" b="b"/>
            <a:pathLst>
              <a:path w="3643" h="3402">
                <a:moveTo>
                  <a:pt x="218" y="0"/>
                </a:moveTo>
                <a:lnTo>
                  <a:pt x="899" y="680"/>
                </a:lnTo>
                <a:cubicBezTo>
                  <a:pt x="1465" y="1361"/>
                  <a:pt x="757" y="2041"/>
                  <a:pt x="686" y="2721"/>
                </a:cubicBezTo>
                <a:lnTo>
                  <a:pt x="685" y="2732"/>
                </a:lnTo>
                <a:lnTo>
                  <a:pt x="922" y="2495"/>
                </a:lnTo>
                <a:cubicBezTo>
                  <a:pt x="1829" y="1739"/>
                  <a:pt x="2736" y="3251"/>
                  <a:pt x="3643" y="2495"/>
                </a:cubicBezTo>
                <a:lnTo>
                  <a:pt x="2963" y="3175"/>
                </a:lnTo>
                <a:cubicBezTo>
                  <a:pt x="2212" y="3801"/>
                  <a:pt x="1460" y="2872"/>
                  <a:pt x="709" y="2963"/>
                </a:cubicBezTo>
                <a:lnTo>
                  <a:pt x="691" y="2966"/>
                </a:lnTo>
                <a:lnTo>
                  <a:pt x="693" y="2976"/>
                </a:lnTo>
                <a:cubicBezTo>
                  <a:pt x="718" y="3118"/>
                  <a:pt x="780" y="3260"/>
                  <a:pt x="899" y="3402"/>
                </a:cubicBezTo>
                <a:lnTo>
                  <a:pt x="510" y="3013"/>
                </a:lnTo>
                <a:lnTo>
                  <a:pt x="497" y="3018"/>
                </a:lnTo>
                <a:cubicBezTo>
                  <a:pt x="412" y="3053"/>
                  <a:pt x="327" y="3104"/>
                  <a:pt x="242" y="3175"/>
                </a:cubicBezTo>
                <a:lnTo>
                  <a:pt x="457" y="2960"/>
                </a:lnTo>
                <a:lnTo>
                  <a:pt x="218" y="2721"/>
                </a:lnTo>
                <a:cubicBezTo>
                  <a:pt x="-538" y="1814"/>
                  <a:pt x="974" y="907"/>
                  <a:pt x="218" y="0"/>
                </a:cubicBezTo>
                <a:close/>
              </a:path>
            </a:pathLst>
          </a:custGeom>
          <a:solidFill>
            <a:srgbClr val="C0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lang="zh-CN" altLang="en-US"/>
          </a:p>
        </p:txBody>
      </p:sp>
      <p:sp>
        <p:nvSpPr>
          <p:cNvPr id="11" name="L 形 10"/>
          <p:cNvSpPr/>
          <p:nvPr userDrawn="1"/>
        </p:nvSpPr>
        <p:spPr>
          <a:xfrm rot="16200000">
            <a:off x="4364990" y="-956310"/>
            <a:ext cx="6128385" cy="9316085"/>
          </a:xfrm>
          <a:prstGeom prst="corner">
            <a:avLst>
              <a:gd name="adj1" fmla="val 2185"/>
              <a:gd name="adj2" fmla="val 2667"/>
            </a:avLst>
          </a:prstGeom>
          <a:solidFill>
            <a:srgbClr val="C0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2" name="矩形 11"/>
          <p:cNvSpPr/>
          <p:nvPr userDrawn="1"/>
        </p:nvSpPr>
        <p:spPr>
          <a:xfrm>
            <a:off x="99060" y="97155"/>
            <a:ext cx="2880000" cy="540000"/>
          </a:xfrm>
          <a:prstGeom prst="rect">
            <a:avLst/>
          </a:prstGeom>
          <a:solidFill>
            <a:srgbClr val="C0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tags" Target="../tags/tag1.xml"/><Relationship Id="rId2" Type="http://schemas.openxmlformats.org/officeDocument/2006/relationships/image" Target="../media/image2.png"/><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3.GIF"/><Relationship Id="rId1"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3.GIF"/><Relationship Id="rId1"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3.GIF"/><Relationship Id="rId1" Type="http://schemas.openxmlformats.org/officeDocument/2006/relationships/image" Target="../media/image2.png"/></Relationships>
</file>

<file path=ppt/slides/_rels/slide13.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image" Target="../media/image2.png"/><Relationship Id="rId2" Type="http://schemas.openxmlformats.org/officeDocument/2006/relationships/tags" Target="../tags/tag3.xml"/><Relationship Id="rId1" Type="http://schemas.openxmlformats.org/officeDocument/2006/relationships/image" Target="../media/image4.GIF"/></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3.GIF"/><Relationship Id="rId1"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3.GIF"/><Relationship Id="rId1" Type="http://schemas.openxmlformats.org/officeDocument/2006/relationships/image" Target="../media/image2.png"/></Relationships>
</file>

<file path=ppt/slides/_rels/slide16.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image" Target="../media/image2.png"/><Relationship Id="rId2" Type="http://schemas.openxmlformats.org/officeDocument/2006/relationships/tags" Target="../tags/tag4.xml"/><Relationship Id="rId1" Type="http://schemas.openxmlformats.org/officeDocument/2006/relationships/image" Target="../media/image4.GIF"/></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3.GIF"/><Relationship Id="rId1"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5.GIF"/><Relationship Id="rId1"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3.GIF"/><Relationship Id="rId1" Type="http://schemas.openxmlformats.org/officeDocument/2006/relationships/image" Target="../media/image2.png"/></Relationships>
</file>

<file path=ppt/slides/_rels/slide3.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image" Target="../media/image2.png"/><Relationship Id="rId2" Type="http://schemas.openxmlformats.org/officeDocument/2006/relationships/tags" Target="../tags/tag2.xml"/><Relationship Id="rId1" Type="http://schemas.openxmlformats.org/officeDocument/2006/relationships/image" Target="../media/image4.GIF"/></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3.GIF"/><Relationship Id="rId1"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3.GIF"/><Relationship Id="rId1"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3.GIF"/><Relationship Id="rId1"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3.GIF"/><Relationship Id="rId1"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3.GIF"/><Relationship Id="rId1"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3.GIF"/><Relationship Id="rId1"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2" name="图片 1" descr="0440-kmkptxe3877731"/>
          <p:cNvPicPr>
            <a:picLocks noChangeAspect="1"/>
          </p:cNvPicPr>
          <p:nvPr/>
        </p:nvPicPr>
        <p:blipFill>
          <a:blip r:embed="rId1"/>
          <a:stretch>
            <a:fillRect/>
          </a:stretch>
        </p:blipFill>
        <p:spPr>
          <a:xfrm>
            <a:off x="2320290" y="2151380"/>
            <a:ext cx="7357745" cy="4150360"/>
          </a:xfrm>
          <a:prstGeom prst="rect">
            <a:avLst/>
          </a:prstGeom>
        </p:spPr>
      </p:pic>
      <p:pic>
        <p:nvPicPr>
          <p:cNvPr id="3" name="图片 2" descr="微信图片_20230509114606"/>
          <p:cNvPicPr>
            <a:picLocks noChangeAspect="1"/>
          </p:cNvPicPr>
          <p:nvPr/>
        </p:nvPicPr>
        <p:blipFill>
          <a:blip r:embed="rId2"/>
          <a:stretch>
            <a:fillRect/>
          </a:stretch>
        </p:blipFill>
        <p:spPr>
          <a:xfrm>
            <a:off x="668655" y="619125"/>
            <a:ext cx="1316990" cy="993775"/>
          </a:xfrm>
          <a:prstGeom prst="rect">
            <a:avLst/>
          </a:prstGeom>
        </p:spPr>
      </p:pic>
      <p:sp>
        <p:nvSpPr>
          <p:cNvPr id="16" name="矩形 15"/>
          <p:cNvSpPr/>
          <p:nvPr userDrawn="1">
            <p:custDataLst>
              <p:tags r:id="rId3"/>
            </p:custDataLst>
          </p:nvPr>
        </p:nvSpPr>
        <p:spPr>
          <a:xfrm>
            <a:off x="2139315" y="1064260"/>
            <a:ext cx="7846695" cy="780415"/>
          </a:xfrm>
          <a:prstGeom prst="rect">
            <a:avLst/>
          </a:prstGeom>
        </p:spPr>
        <p:style>
          <a:lnRef idx="1">
            <a:schemeClr val="accent1"/>
          </a:lnRef>
          <a:fillRef idx="2">
            <a:schemeClr val="accent1"/>
          </a:fillRef>
          <a:effectRef idx="1">
            <a:schemeClr val="accent1"/>
          </a:effectRef>
          <a:fontRef idx="minor">
            <a:schemeClr val="dk1"/>
          </a:fontRef>
        </p:style>
        <p:txBody>
          <a:bodyPr wrap="none" rtlCol="0" anchor="ctr" anchorCtr="0">
            <a:noAutofit/>
            <a:scene3d>
              <a:camera prst="orthographicFront"/>
              <a:lightRig rig="threePt" dir="t"/>
            </a:scene3d>
          </a:bodyPr>
          <a:p>
            <a:pPr algn="ctr"/>
            <a:r>
              <a:rPr lang="zh-CN" altLang="en-US" sz="2800" b="1">
                <a:solidFill>
                  <a:schemeClr val="tx1"/>
                </a:solidFill>
                <a:effectLst>
                  <a:outerShdw blurRad="38100" dist="19050" dir="2700000" algn="tl" rotWithShape="0">
                    <a:schemeClr val="dk1">
                      <a:alpha val="40000"/>
                    </a:schemeClr>
                  </a:outerShdw>
                </a:effectLst>
                <a:latin typeface="华文细黑" panose="02010600040101010101" charset="-122"/>
                <a:ea typeface="华文细黑" panose="02010600040101010101" charset="-122"/>
                <a:cs typeface="Bernard MT Condensed" panose="02050806060905020404" charset="0"/>
              </a:rPr>
              <a:t>关于优化增值税申报比对和抵扣勾选的提示</a:t>
            </a:r>
            <a:endParaRPr lang="zh-CN" altLang="en-US" sz="2800" b="1">
              <a:solidFill>
                <a:schemeClr val="tx1"/>
              </a:solidFill>
              <a:effectLst>
                <a:outerShdw blurRad="38100" dist="19050" dir="2700000" algn="tl" rotWithShape="0">
                  <a:schemeClr val="dk1">
                    <a:alpha val="40000"/>
                  </a:schemeClr>
                </a:outerShdw>
              </a:effectLst>
              <a:latin typeface="华文细黑" panose="02010600040101010101" charset="-122"/>
              <a:ea typeface="华文细黑" panose="02010600040101010101" charset="-122"/>
              <a:cs typeface="Bernard MT Condensed" panose="02050806060905020404" charset="0"/>
            </a:endParaRPr>
          </a:p>
        </p:txBody>
      </p:sp>
    </p:spTree>
  </p:cSld>
  <p:clrMapOvr>
    <a:masterClrMapping/>
  </p:clrMapOvr>
  <p:transition advTm="3000"/>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9" name="图片 8" descr="微信图片_20230509114606"/>
          <p:cNvPicPr>
            <a:picLocks noChangeAspect="1"/>
          </p:cNvPicPr>
          <p:nvPr/>
        </p:nvPicPr>
        <p:blipFill>
          <a:blip r:embed="rId1"/>
          <a:stretch>
            <a:fillRect/>
          </a:stretch>
        </p:blipFill>
        <p:spPr>
          <a:xfrm>
            <a:off x="467360" y="572770"/>
            <a:ext cx="1152525" cy="869950"/>
          </a:xfrm>
          <a:prstGeom prst="rect">
            <a:avLst/>
          </a:prstGeom>
        </p:spPr>
      </p:pic>
      <p:pic>
        <p:nvPicPr>
          <p:cNvPr id="15" name="图片 14" descr="t016ed5c423fc3d5872"/>
          <p:cNvPicPr>
            <a:picLocks noChangeAspect="1"/>
          </p:cNvPicPr>
          <p:nvPr/>
        </p:nvPicPr>
        <p:blipFill>
          <a:blip r:embed="rId2"/>
          <a:stretch>
            <a:fillRect/>
          </a:stretch>
        </p:blipFill>
        <p:spPr>
          <a:xfrm>
            <a:off x="10042525" y="4569460"/>
            <a:ext cx="1892300" cy="1892300"/>
          </a:xfrm>
          <a:prstGeom prst="rect">
            <a:avLst/>
          </a:prstGeom>
        </p:spPr>
      </p:pic>
      <p:sp>
        <p:nvSpPr>
          <p:cNvPr id="18" name="圆角矩形标注 17"/>
          <p:cNvSpPr/>
          <p:nvPr/>
        </p:nvSpPr>
        <p:spPr>
          <a:xfrm>
            <a:off x="1695450" y="1477645"/>
            <a:ext cx="8434705" cy="4227195"/>
          </a:xfrm>
          <a:prstGeom prst="wedgeRoundRectCallout">
            <a:avLst/>
          </a:prstGeom>
          <a:ln>
            <a:solidFill>
              <a:schemeClr val="accent1"/>
            </a:solidFill>
          </a:ln>
        </p:spPr>
        <p:style>
          <a:lnRef idx="2">
            <a:schemeClr val="accent5"/>
          </a:lnRef>
          <a:fillRef idx="1">
            <a:schemeClr val="lt1"/>
          </a:fillRef>
          <a:effectRef idx="0">
            <a:schemeClr val="accent5"/>
          </a:effectRef>
          <a:fontRef idx="minor">
            <a:schemeClr val="dk1"/>
          </a:fontRef>
        </p:style>
        <p:txBody>
          <a:bodyPr rtlCol="0" anchor="ctr"/>
          <a:p>
            <a:pPr algn="just"/>
            <a:r>
              <a:rPr lang="zh-CN" altLang="en-US" sz="3200" b="1">
                <a:latin typeface="楷体" panose="02010609060101010101" charset="-122"/>
                <a:ea typeface="楷体" panose="02010609060101010101" charset="-122"/>
                <a:cs typeface="楷体" panose="02010609060101010101" charset="-122"/>
              </a:rPr>
              <a:t>注意：</a:t>
            </a:r>
            <a:endParaRPr lang="zh-CN" altLang="en-US" sz="3200" b="1">
              <a:latin typeface="楷体" panose="02010609060101010101" charset="-122"/>
              <a:ea typeface="楷体" panose="02010609060101010101" charset="-122"/>
              <a:cs typeface="楷体" panose="02010609060101010101" charset="-122"/>
            </a:endParaRPr>
          </a:p>
          <a:p>
            <a:pPr algn="just"/>
            <a:endParaRPr lang="zh-CN" altLang="en-US" sz="2400" b="1">
              <a:latin typeface="楷体" panose="02010609060101010101" charset="-122"/>
              <a:ea typeface="楷体" panose="02010609060101010101" charset="-122"/>
              <a:cs typeface="楷体" panose="02010609060101010101" charset="-122"/>
            </a:endParaRPr>
          </a:p>
          <a:p>
            <a:pPr algn="just"/>
            <a:r>
              <a:rPr lang="zh-CN" altLang="en-US" sz="2400" b="1">
                <a:latin typeface="楷体" panose="02010609060101010101" charset="-122"/>
                <a:ea typeface="楷体" panose="02010609060101010101" charset="-122"/>
                <a:cs typeface="楷体" panose="02010609060101010101" charset="-122"/>
              </a:rPr>
              <a:t>1.纳税人取得的</a:t>
            </a:r>
            <a:r>
              <a:rPr lang="zh-CN" altLang="en-US" sz="2400" b="1">
                <a:highlight>
                  <a:srgbClr val="FFFF00"/>
                </a:highlight>
                <a:latin typeface="楷体" panose="02010609060101010101" charset="-122"/>
                <a:ea typeface="楷体" panose="02010609060101010101" charset="-122"/>
                <a:cs typeface="楷体" panose="02010609060101010101" charset="-122"/>
              </a:rPr>
              <a:t>9%</a:t>
            </a:r>
            <a:r>
              <a:rPr lang="zh-CN" altLang="en-US" sz="2400" b="1">
                <a:latin typeface="楷体" panose="02010609060101010101" charset="-122"/>
                <a:ea typeface="楷体" panose="02010609060101010101" charset="-122"/>
                <a:cs typeface="楷体" panose="02010609060101010101" charset="-122"/>
              </a:rPr>
              <a:t>农产品专用发票、海关进口增值税专用缴款书按照现有业务要求填写申报表。</a:t>
            </a:r>
            <a:endParaRPr lang="zh-CN" altLang="en-US" sz="2400" b="1">
              <a:latin typeface="楷体" panose="02010609060101010101" charset="-122"/>
              <a:ea typeface="楷体" panose="02010609060101010101" charset="-122"/>
              <a:cs typeface="楷体" panose="02010609060101010101" charset="-122"/>
            </a:endParaRPr>
          </a:p>
          <a:p>
            <a:pPr algn="just"/>
            <a:endParaRPr lang="zh-CN" altLang="en-US" sz="2400" b="1">
              <a:latin typeface="楷体" panose="02010609060101010101" charset="-122"/>
              <a:ea typeface="楷体" panose="02010609060101010101" charset="-122"/>
              <a:cs typeface="楷体" panose="02010609060101010101" charset="-122"/>
            </a:endParaRPr>
          </a:p>
          <a:p>
            <a:pPr algn="just"/>
            <a:r>
              <a:rPr lang="zh-CN" altLang="en-US" sz="2400" b="1">
                <a:latin typeface="楷体" panose="02010609060101010101" charset="-122"/>
                <a:ea typeface="楷体" panose="02010609060101010101" charset="-122"/>
                <a:cs typeface="楷体" panose="02010609060101010101" charset="-122"/>
              </a:rPr>
              <a:t>2.纳税人当月勾选的发票和海关缴款书，要在次月申报期内通过电子税务局-</a:t>
            </a:r>
            <a:r>
              <a:rPr lang="zh-CN" altLang="en-US" sz="2400" b="1">
                <a:solidFill>
                  <a:srgbClr val="FF0000"/>
                </a:solidFill>
                <a:latin typeface="楷体" panose="02010609060101010101" charset="-122"/>
                <a:ea typeface="楷体" panose="02010609060101010101" charset="-122"/>
                <a:cs typeface="楷体" panose="02010609060101010101" charset="-122"/>
              </a:rPr>
              <a:t>【税务数字账户】</a:t>
            </a:r>
            <a:r>
              <a:rPr lang="zh-CN" altLang="en-US" sz="2400" b="1">
                <a:latin typeface="楷体" panose="02010609060101010101" charset="-122"/>
                <a:ea typeface="楷体" panose="02010609060101010101" charset="-122"/>
                <a:cs typeface="楷体" panose="02010609060101010101" charset="-122"/>
              </a:rPr>
              <a:t>-</a:t>
            </a:r>
            <a:r>
              <a:rPr lang="zh-CN" altLang="en-US" sz="2400" b="1">
                <a:solidFill>
                  <a:srgbClr val="FF0000"/>
                </a:solidFill>
                <a:latin typeface="楷体" panose="02010609060101010101" charset="-122"/>
                <a:ea typeface="楷体" panose="02010609060101010101" charset="-122"/>
                <a:cs typeface="楷体" panose="02010609060101010101" charset="-122"/>
              </a:rPr>
              <a:t>【发票勾选确认】</a:t>
            </a:r>
            <a:r>
              <a:rPr lang="zh-CN" altLang="en-US" sz="2400" b="1">
                <a:latin typeface="楷体" panose="02010609060101010101" charset="-122"/>
                <a:ea typeface="楷体" panose="02010609060101010101" charset="-122"/>
                <a:cs typeface="楷体" panose="02010609060101010101" charset="-122"/>
              </a:rPr>
              <a:t>-</a:t>
            </a:r>
            <a:r>
              <a:rPr lang="zh-CN" altLang="en-US" sz="2400" b="1">
                <a:solidFill>
                  <a:srgbClr val="FF0000"/>
                </a:solidFill>
                <a:latin typeface="楷体" panose="02010609060101010101" charset="-122"/>
                <a:ea typeface="楷体" panose="02010609060101010101" charset="-122"/>
                <a:cs typeface="楷体" panose="02010609060101010101" charset="-122"/>
              </a:rPr>
              <a:t>【抵扣类勾选】</a:t>
            </a:r>
            <a:r>
              <a:rPr lang="zh-CN" altLang="en-US" sz="2400" b="1">
                <a:latin typeface="楷体" panose="02010609060101010101" charset="-122"/>
                <a:ea typeface="楷体" panose="02010609060101010101" charset="-122"/>
                <a:cs typeface="楷体" panose="02010609060101010101" charset="-122"/>
              </a:rPr>
              <a:t>—</a:t>
            </a:r>
            <a:r>
              <a:rPr lang="zh-CN" altLang="en-US" sz="2400" b="1">
                <a:solidFill>
                  <a:srgbClr val="FF0000"/>
                </a:solidFill>
                <a:latin typeface="楷体" panose="02010609060101010101" charset="-122"/>
                <a:ea typeface="楷体" panose="02010609060101010101" charset="-122"/>
                <a:cs typeface="楷体" panose="02010609060101010101" charset="-122"/>
              </a:rPr>
              <a:t>【统计确认】</a:t>
            </a:r>
            <a:r>
              <a:rPr lang="zh-CN" altLang="en-US" sz="2400" b="1">
                <a:latin typeface="楷体" panose="02010609060101010101" charset="-122"/>
                <a:ea typeface="楷体" panose="02010609060101010101" charset="-122"/>
                <a:cs typeface="楷体" panose="02010609060101010101" charset="-122"/>
              </a:rPr>
              <a:t>进行“</a:t>
            </a:r>
            <a:r>
              <a:rPr lang="zh-CN" altLang="en-US" sz="2400" b="1">
                <a:solidFill>
                  <a:srgbClr val="FF0000"/>
                </a:solidFill>
                <a:latin typeface="楷体" panose="02010609060101010101" charset="-122"/>
                <a:ea typeface="楷体" panose="02010609060101010101" charset="-122"/>
                <a:cs typeface="楷体" panose="02010609060101010101" charset="-122"/>
              </a:rPr>
              <a:t>申请统计</a:t>
            </a:r>
            <a:r>
              <a:rPr lang="zh-CN" altLang="en-US" sz="2400" b="1">
                <a:latin typeface="楷体" panose="02010609060101010101" charset="-122"/>
                <a:ea typeface="楷体" panose="02010609060101010101" charset="-122"/>
                <a:cs typeface="楷体" panose="02010609060101010101" charset="-122"/>
              </a:rPr>
              <a:t>”和“</a:t>
            </a:r>
            <a:r>
              <a:rPr lang="zh-CN" altLang="en-US" sz="2400" b="1">
                <a:solidFill>
                  <a:srgbClr val="FF0000"/>
                </a:solidFill>
                <a:latin typeface="楷体" panose="02010609060101010101" charset="-122"/>
                <a:ea typeface="楷体" panose="02010609060101010101" charset="-122"/>
                <a:cs typeface="楷体" panose="02010609060101010101" charset="-122"/>
              </a:rPr>
              <a:t>统计确认</a:t>
            </a:r>
            <a:r>
              <a:rPr lang="zh-CN" altLang="en-US" sz="2400" b="1">
                <a:latin typeface="楷体" panose="02010609060101010101" charset="-122"/>
                <a:ea typeface="楷体" panose="02010609060101010101" charset="-122"/>
                <a:cs typeface="楷体" panose="02010609060101010101" charset="-122"/>
              </a:rPr>
              <a:t>”操作。</a:t>
            </a:r>
            <a:endParaRPr lang="zh-CN" altLang="en-US" sz="2400" b="1">
              <a:latin typeface="楷体" panose="02010609060101010101" charset="-122"/>
              <a:ea typeface="楷体" panose="02010609060101010101" charset="-122"/>
              <a:cs typeface="楷体" panose="02010609060101010101" charset="-122"/>
            </a:endParaRPr>
          </a:p>
        </p:txBody>
      </p:sp>
    </p:spTree>
  </p:cSld>
  <p:clrMapOvr>
    <a:masterClrMapping/>
  </p:clrMapOvr>
  <p:transition advTm="3000"/>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9" name="图片 8" descr="微信图片_20230509114606"/>
          <p:cNvPicPr>
            <a:picLocks noChangeAspect="1"/>
          </p:cNvPicPr>
          <p:nvPr/>
        </p:nvPicPr>
        <p:blipFill>
          <a:blip r:embed="rId1"/>
          <a:stretch>
            <a:fillRect/>
          </a:stretch>
        </p:blipFill>
        <p:spPr>
          <a:xfrm>
            <a:off x="467360" y="572770"/>
            <a:ext cx="1152525" cy="869950"/>
          </a:xfrm>
          <a:prstGeom prst="rect">
            <a:avLst/>
          </a:prstGeom>
        </p:spPr>
      </p:pic>
      <p:pic>
        <p:nvPicPr>
          <p:cNvPr id="15" name="图片 14" descr="t016ed5c423fc3d5872"/>
          <p:cNvPicPr>
            <a:picLocks noChangeAspect="1"/>
          </p:cNvPicPr>
          <p:nvPr/>
        </p:nvPicPr>
        <p:blipFill>
          <a:blip r:embed="rId2"/>
          <a:stretch>
            <a:fillRect/>
          </a:stretch>
        </p:blipFill>
        <p:spPr>
          <a:xfrm>
            <a:off x="10042525" y="4569460"/>
            <a:ext cx="1892300" cy="1892300"/>
          </a:xfrm>
          <a:prstGeom prst="rect">
            <a:avLst/>
          </a:prstGeom>
        </p:spPr>
      </p:pic>
      <p:sp>
        <p:nvSpPr>
          <p:cNvPr id="18" name="圆角矩形标注 17"/>
          <p:cNvSpPr/>
          <p:nvPr/>
        </p:nvSpPr>
        <p:spPr>
          <a:xfrm>
            <a:off x="1695450" y="1477645"/>
            <a:ext cx="8434705" cy="4227195"/>
          </a:xfrm>
          <a:prstGeom prst="wedgeRoundRectCallout">
            <a:avLst/>
          </a:prstGeom>
          <a:ln>
            <a:solidFill>
              <a:schemeClr val="accent1"/>
            </a:solidFill>
          </a:ln>
        </p:spPr>
        <p:style>
          <a:lnRef idx="2">
            <a:schemeClr val="accent5"/>
          </a:lnRef>
          <a:fillRef idx="1">
            <a:schemeClr val="lt1"/>
          </a:fillRef>
          <a:effectRef idx="0">
            <a:schemeClr val="accent5"/>
          </a:effectRef>
          <a:fontRef idx="minor">
            <a:schemeClr val="dk1"/>
          </a:fontRef>
        </p:style>
        <p:txBody>
          <a:bodyPr rtlCol="0" anchor="ctr"/>
          <a:p>
            <a:pPr algn="just"/>
            <a:r>
              <a:rPr lang="zh-CN" altLang="en-US" sz="3200" b="1">
                <a:latin typeface="楷体" panose="02010609060101010101" charset="-122"/>
                <a:ea typeface="楷体" panose="02010609060101010101" charset="-122"/>
                <a:cs typeface="楷体" panose="02010609060101010101" charset="-122"/>
              </a:rPr>
              <a:t>（一）勾选抵扣</a:t>
            </a:r>
            <a:endParaRPr lang="zh-CN" altLang="en-US" sz="3200" b="1">
              <a:latin typeface="楷体" panose="02010609060101010101" charset="-122"/>
              <a:ea typeface="楷体" panose="02010609060101010101" charset="-122"/>
              <a:cs typeface="楷体" panose="02010609060101010101" charset="-122"/>
            </a:endParaRPr>
          </a:p>
          <a:p>
            <a:pPr algn="just"/>
            <a:endParaRPr lang="zh-CN" altLang="en-US" sz="2400" b="1">
              <a:latin typeface="楷体" panose="02010609060101010101" charset="-122"/>
              <a:ea typeface="楷体" panose="02010609060101010101" charset="-122"/>
              <a:cs typeface="楷体" panose="02010609060101010101" charset="-122"/>
            </a:endParaRPr>
          </a:p>
          <a:p>
            <a:pPr algn="just"/>
            <a:r>
              <a:rPr lang="zh-CN" altLang="en-US" sz="2400" b="1">
                <a:latin typeface="楷体" panose="02010609060101010101" charset="-122"/>
                <a:ea typeface="楷体" panose="02010609060101010101" charset="-122"/>
                <a:cs typeface="楷体" panose="02010609060101010101" charset="-122"/>
              </a:rPr>
              <a:t>农产品深加工企业在</a:t>
            </a:r>
            <a:r>
              <a:rPr lang="zh-CN" altLang="en-US" sz="2400" b="1">
                <a:solidFill>
                  <a:srgbClr val="FF0000"/>
                </a:solidFill>
                <a:latin typeface="楷体" panose="02010609060101010101" charset="-122"/>
                <a:ea typeface="楷体" panose="02010609060101010101" charset="-122"/>
                <a:cs typeface="楷体" panose="02010609060101010101" charset="-122"/>
              </a:rPr>
              <a:t>【电子税务局】</a:t>
            </a:r>
            <a:r>
              <a:rPr lang="zh-CN" altLang="en-US" sz="2400" b="1">
                <a:latin typeface="楷体" panose="02010609060101010101" charset="-122"/>
                <a:ea typeface="楷体" panose="02010609060101010101" charset="-122"/>
                <a:cs typeface="楷体" panose="02010609060101010101" charset="-122"/>
              </a:rPr>
              <a:t>-</a:t>
            </a:r>
            <a:r>
              <a:rPr lang="zh-CN" altLang="en-US" sz="2400" b="1">
                <a:solidFill>
                  <a:srgbClr val="FF0000"/>
                </a:solidFill>
                <a:latin typeface="楷体" panose="02010609060101010101" charset="-122"/>
                <a:ea typeface="楷体" panose="02010609060101010101" charset="-122"/>
                <a:cs typeface="楷体" panose="02010609060101010101" charset="-122"/>
              </a:rPr>
              <a:t>【我要办税】</a:t>
            </a:r>
            <a:r>
              <a:rPr lang="zh-CN" altLang="en-US" sz="2400" b="1">
                <a:latin typeface="楷体" panose="02010609060101010101" charset="-122"/>
                <a:ea typeface="楷体" panose="02010609060101010101" charset="-122"/>
                <a:cs typeface="楷体" panose="02010609060101010101" charset="-122"/>
              </a:rPr>
              <a:t>-</a:t>
            </a:r>
            <a:r>
              <a:rPr lang="zh-CN" altLang="en-US" sz="2400" b="1">
                <a:solidFill>
                  <a:srgbClr val="FF0000"/>
                </a:solidFill>
                <a:latin typeface="楷体" panose="02010609060101010101" charset="-122"/>
                <a:ea typeface="楷体" panose="02010609060101010101" charset="-122"/>
                <a:cs typeface="楷体" panose="02010609060101010101" charset="-122"/>
              </a:rPr>
              <a:t>【税务数字账户】</a:t>
            </a:r>
            <a:r>
              <a:rPr lang="zh-CN" altLang="en-US" sz="2400" b="1">
                <a:latin typeface="楷体" panose="02010609060101010101" charset="-122"/>
                <a:ea typeface="楷体" panose="02010609060101010101" charset="-122"/>
                <a:cs typeface="楷体" panose="02010609060101010101" charset="-122"/>
              </a:rPr>
              <a:t>-</a:t>
            </a:r>
            <a:r>
              <a:rPr lang="zh-CN" altLang="en-US" sz="2400" b="1">
                <a:solidFill>
                  <a:srgbClr val="FF0000"/>
                </a:solidFill>
                <a:latin typeface="楷体" panose="02010609060101010101" charset="-122"/>
                <a:ea typeface="楷体" panose="02010609060101010101" charset="-122"/>
                <a:cs typeface="楷体" panose="02010609060101010101" charset="-122"/>
              </a:rPr>
              <a:t>【发票勾选确认】</a:t>
            </a:r>
            <a:r>
              <a:rPr lang="zh-CN" altLang="en-US" sz="2400" b="1">
                <a:latin typeface="楷体" panose="02010609060101010101" charset="-122"/>
                <a:ea typeface="楷体" panose="02010609060101010101" charset="-122"/>
                <a:cs typeface="楷体" panose="02010609060101010101" charset="-122"/>
              </a:rPr>
              <a:t>-</a:t>
            </a:r>
            <a:r>
              <a:rPr lang="zh-CN" altLang="en-US" sz="2400" b="1">
                <a:solidFill>
                  <a:srgbClr val="FF0000"/>
                </a:solidFill>
                <a:latin typeface="楷体" panose="02010609060101010101" charset="-122"/>
                <a:ea typeface="楷体" panose="02010609060101010101" charset="-122"/>
                <a:cs typeface="楷体" panose="02010609060101010101" charset="-122"/>
              </a:rPr>
              <a:t>【抵扣类勾选】</a:t>
            </a:r>
            <a:r>
              <a:rPr lang="zh-CN" altLang="en-US" sz="2400" b="1">
                <a:latin typeface="楷体" panose="02010609060101010101" charset="-122"/>
                <a:ea typeface="楷体" panose="02010609060101010101" charset="-122"/>
                <a:cs typeface="楷体" panose="02010609060101010101" charset="-122"/>
              </a:rPr>
              <a:t>-</a:t>
            </a:r>
            <a:r>
              <a:rPr lang="zh-CN" altLang="en-US" sz="2400" b="1">
                <a:solidFill>
                  <a:srgbClr val="FF0000"/>
                </a:solidFill>
                <a:latin typeface="楷体" panose="02010609060101010101" charset="-122"/>
                <a:ea typeface="楷体" panose="02010609060101010101" charset="-122"/>
                <a:cs typeface="楷体" panose="02010609060101010101" charset="-122"/>
              </a:rPr>
              <a:t>【农产品加计扣除勾选】</a:t>
            </a:r>
            <a:r>
              <a:rPr lang="zh-CN" altLang="en-US" sz="2400" b="1">
                <a:latin typeface="楷体" panose="02010609060101010101" charset="-122"/>
                <a:ea typeface="楷体" panose="02010609060101010101" charset="-122"/>
                <a:cs typeface="楷体" panose="02010609060101010101" charset="-122"/>
              </a:rPr>
              <a:t>中选择“</a:t>
            </a:r>
            <a:r>
              <a:rPr lang="zh-CN" altLang="en-US" sz="2400" b="1">
                <a:solidFill>
                  <a:srgbClr val="FF0000"/>
                </a:solidFill>
                <a:latin typeface="楷体" panose="02010609060101010101" charset="-122"/>
                <a:ea typeface="楷体" panose="02010609060101010101" charset="-122"/>
                <a:cs typeface="楷体" panose="02010609060101010101" charset="-122"/>
              </a:rPr>
              <a:t>是否用于增值税加计扣除</a:t>
            </a:r>
            <a:r>
              <a:rPr lang="zh-CN" altLang="en-US" sz="2400" b="1">
                <a:latin typeface="楷体" panose="02010609060101010101" charset="-122"/>
                <a:ea typeface="楷体" panose="02010609060101010101" charset="-122"/>
                <a:cs typeface="楷体" panose="02010609060101010101" charset="-122"/>
              </a:rPr>
              <a:t>”，并填写“</a:t>
            </a:r>
            <a:r>
              <a:rPr lang="zh-CN" altLang="en-US" sz="2400" b="1">
                <a:solidFill>
                  <a:srgbClr val="FF0000"/>
                </a:solidFill>
                <a:latin typeface="楷体" panose="02010609060101010101" charset="-122"/>
                <a:ea typeface="楷体" panose="02010609060101010101" charset="-122"/>
                <a:cs typeface="楷体" panose="02010609060101010101" charset="-122"/>
              </a:rPr>
              <a:t>本次加计扣除税额</a:t>
            </a:r>
            <a:r>
              <a:rPr lang="zh-CN" altLang="en-US" sz="2400" b="1">
                <a:latin typeface="楷体" panose="02010609060101010101" charset="-122"/>
                <a:ea typeface="楷体" panose="02010609060101010101" charset="-122"/>
                <a:cs typeface="楷体" panose="02010609060101010101" charset="-122"/>
              </a:rPr>
              <a:t>”。</a:t>
            </a:r>
            <a:endParaRPr lang="zh-CN" altLang="en-US" sz="2400" b="1">
              <a:latin typeface="楷体" panose="02010609060101010101" charset="-122"/>
              <a:ea typeface="楷体" panose="02010609060101010101" charset="-122"/>
              <a:cs typeface="楷体" panose="02010609060101010101" charset="-122"/>
            </a:endParaRPr>
          </a:p>
        </p:txBody>
      </p:sp>
    </p:spTree>
  </p:cSld>
  <p:clrMapOvr>
    <a:masterClrMapping/>
  </p:clrMapOvr>
  <p:transition advTm="3000"/>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9" name="图片 8" descr="微信图片_20230509114606"/>
          <p:cNvPicPr>
            <a:picLocks noChangeAspect="1"/>
          </p:cNvPicPr>
          <p:nvPr/>
        </p:nvPicPr>
        <p:blipFill>
          <a:blip r:embed="rId1"/>
          <a:stretch>
            <a:fillRect/>
          </a:stretch>
        </p:blipFill>
        <p:spPr>
          <a:xfrm>
            <a:off x="467360" y="572770"/>
            <a:ext cx="1152525" cy="869950"/>
          </a:xfrm>
          <a:prstGeom prst="rect">
            <a:avLst/>
          </a:prstGeom>
        </p:spPr>
      </p:pic>
      <p:pic>
        <p:nvPicPr>
          <p:cNvPr id="15" name="图片 14" descr="t016ed5c423fc3d5872"/>
          <p:cNvPicPr>
            <a:picLocks noChangeAspect="1"/>
          </p:cNvPicPr>
          <p:nvPr/>
        </p:nvPicPr>
        <p:blipFill>
          <a:blip r:embed="rId2"/>
          <a:stretch>
            <a:fillRect/>
          </a:stretch>
        </p:blipFill>
        <p:spPr>
          <a:xfrm>
            <a:off x="10042525" y="4569460"/>
            <a:ext cx="1892300" cy="1892300"/>
          </a:xfrm>
          <a:prstGeom prst="rect">
            <a:avLst/>
          </a:prstGeom>
        </p:spPr>
      </p:pic>
      <p:sp>
        <p:nvSpPr>
          <p:cNvPr id="18" name="圆角矩形标注 17"/>
          <p:cNvSpPr/>
          <p:nvPr/>
        </p:nvSpPr>
        <p:spPr>
          <a:xfrm>
            <a:off x="1695450" y="1477645"/>
            <a:ext cx="8434705" cy="4227195"/>
          </a:xfrm>
          <a:prstGeom prst="wedgeRoundRectCallout">
            <a:avLst/>
          </a:prstGeom>
          <a:ln>
            <a:solidFill>
              <a:schemeClr val="accent1"/>
            </a:solidFill>
          </a:ln>
        </p:spPr>
        <p:style>
          <a:lnRef idx="2">
            <a:schemeClr val="accent5"/>
          </a:lnRef>
          <a:fillRef idx="1">
            <a:schemeClr val="lt1"/>
          </a:fillRef>
          <a:effectRef idx="0">
            <a:schemeClr val="accent5"/>
          </a:effectRef>
          <a:fontRef idx="minor">
            <a:schemeClr val="dk1"/>
          </a:fontRef>
        </p:style>
        <p:txBody>
          <a:bodyPr rtlCol="0" anchor="ctr"/>
          <a:p>
            <a:pPr algn="just"/>
            <a:r>
              <a:rPr lang="zh-CN" altLang="en-US" sz="2400" b="1">
                <a:latin typeface="楷体" panose="02010609060101010101" charset="-122"/>
                <a:ea typeface="楷体" panose="02010609060101010101" charset="-122"/>
                <a:cs typeface="楷体" panose="02010609060101010101" charset="-122"/>
              </a:rPr>
              <a:t>注意：</a:t>
            </a:r>
            <a:endParaRPr lang="zh-CN" altLang="en-US" sz="2400" b="1">
              <a:latin typeface="楷体" panose="02010609060101010101" charset="-122"/>
              <a:ea typeface="楷体" panose="02010609060101010101" charset="-122"/>
              <a:cs typeface="楷体" panose="02010609060101010101" charset="-122"/>
            </a:endParaRPr>
          </a:p>
          <a:p>
            <a:pPr algn="just"/>
            <a:endParaRPr lang="zh-CN" altLang="en-US" b="1">
              <a:latin typeface="楷体" panose="02010609060101010101" charset="-122"/>
              <a:ea typeface="楷体" panose="02010609060101010101" charset="-122"/>
              <a:cs typeface="楷体" panose="02010609060101010101" charset="-122"/>
            </a:endParaRPr>
          </a:p>
          <a:p>
            <a:pPr algn="just"/>
            <a:r>
              <a:rPr lang="zh-CN" altLang="en-US" b="1">
                <a:latin typeface="楷体" panose="02010609060101010101" charset="-122"/>
                <a:ea typeface="楷体" panose="02010609060101010101" charset="-122"/>
                <a:cs typeface="楷体" panose="02010609060101010101" charset="-122"/>
              </a:rPr>
              <a:t>1.纳税人进行农产品加计扣除勾选操作的发票必须选择商品编码为农产品类的货物且必须纳入用票试点后次月开具的发票。</a:t>
            </a:r>
            <a:endParaRPr lang="zh-CN" altLang="en-US" b="1">
              <a:latin typeface="楷体" panose="02010609060101010101" charset="-122"/>
              <a:ea typeface="楷体" panose="02010609060101010101" charset="-122"/>
              <a:cs typeface="楷体" panose="02010609060101010101" charset="-122"/>
            </a:endParaRPr>
          </a:p>
          <a:p>
            <a:pPr algn="just"/>
            <a:endParaRPr lang="zh-CN" altLang="en-US" b="1">
              <a:latin typeface="楷体" panose="02010609060101010101" charset="-122"/>
              <a:ea typeface="楷体" panose="02010609060101010101" charset="-122"/>
              <a:cs typeface="楷体" panose="02010609060101010101" charset="-122"/>
            </a:endParaRPr>
          </a:p>
          <a:p>
            <a:pPr algn="just"/>
            <a:r>
              <a:rPr lang="zh-CN" altLang="en-US" b="1">
                <a:latin typeface="楷体" panose="02010609060101010101" charset="-122"/>
                <a:ea typeface="楷体" panose="02010609060101010101" charset="-122"/>
                <a:cs typeface="楷体" panose="02010609060101010101" charset="-122"/>
              </a:rPr>
              <a:t>2.“</a:t>
            </a:r>
            <a:r>
              <a:rPr lang="zh-CN" altLang="en-US" b="1">
                <a:solidFill>
                  <a:srgbClr val="FF0000"/>
                </a:solidFill>
                <a:latin typeface="楷体" panose="02010609060101010101" charset="-122"/>
                <a:ea typeface="楷体" panose="02010609060101010101" charset="-122"/>
                <a:cs typeface="楷体" panose="02010609060101010101" charset="-122"/>
              </a:rPr>
              <a:t>本次加计扣除税额</a:t>
            </a:r>
            <a:r>
              <a:rPr lang="zh-CN" altLang="en-US" b="1">
                <a:latin typeface="楷体" panose="02010609060101010101" charset="-122"/>
                <a:ea typeface="楷体" panose="02010609060101010101" charset="-122"/>
                <a:cs typeface="楷体" panose="02010609060101010101" charset="-122"/>
              </a:rPr>
              <a:t>”小于等于“</a:t>
            </a:r>
            <a:r>
              <a:rPr lang="zh-CN" altLang="en-US" b="1">
                <a:solidFill>
                  <a:srgbClr val="FF0000"/>
                </a:solidFill>
                <a:latin typeface="楷体" panose="02010609060101010101" charset="-122"/>
                <a:ea typeface="楷体" panose="02010609060101010101" charset="-122"/>
                <a:cs typeface="楷体" panose="02010609060101010101" charset="-122"/>
              </a:rPr>
              <a:t>剩余可加计扣除税额</a:t>
            </a:r>
            <a:r>
              <a:rPr lang="zh-CN" altLang="en-US" b="1">
                <a:latin typeface="楷体" panose="02010609060101010101" charset="-122"/>
                <a:ea typeface="楷体" panose="02010609060101010101" charset="-122"/>
                <a:cs typeface="楷体" panose="02010609060101010101" charset="-122"/>
              </a:rPr>
              <a:t>”。</a:t>
            </a:r>
            <a:endParaRPr lang="zh-CN" altLang="en-US" b="1">
              <a:latin typeface="楷体" panose="02010609060101010101" charset="-122"/>
              <a:ea typeface="楷体" panose="02010609060101010101" charset="-122"/>
              <a:cs typeface="楷体" panose="02010609060101010101" charset="-122"/>
            </a:endParaRPr>
          </a:p>
          <a:p>
            <a:pPr algn="just"/>
            <a:endParaRPr lang="zh-CN" altLang="en-US" b="1">
              <a:latin typeface="楷体" panose="02010609060101010101" charset="-122"/>
              <a:ea typeface="楷体" panose="02010609060101010101" charset="-122"/>
              <a:cs typeface="楷体" panose="02010609060101010101" charset="-122"/>
            </a:endParaRPr>
          </a:p>
          <a:p>
            <a:pPr algn="just"/>
            <a:r>
              <a:rPr lang="zh-CN" altLang="en-US" b="1">
                <a:latin typeface="楷体" panose="02010609060101010101" charset="-122"/>
                <a:ea typeface="楷体" panose="02010609060101010101" charset="-122"/>
                <a:cs typeface="楷体" panose="02010609060101010101" charset="-122"/>
              </a:rPr>
              <a:t>3.农产品深加工企业无法进行“</a:t>
            </a:r>
            <a:r>
              <a:rPr lang="zh-CN" altLang="en-US" b="1">
                <a:solidFill>
                  <a:srgbClr val="FF0000"/>
                </a:solidFill>
                <a:latin typeface="楷体" panose="02010609060101010101" charset="-122"/>
                <a:ea typeface="楷体" panose="02010609060101010101" charset="-122"/>
                <a:cs typeface="楷体" panose="02010609060101010101" charset="-122"/>
              </a:rPr>
              <a:t>农产品加计扣除勾选</a:t>
            </a:r>
            <a:r>
              <a:rPr lang="zh-CN" altLang="en-US" b="1">
                <a:latin typeface="楷体" panose="02010609060101010101" charset="-122"/>
                <a:ea typeface="楷体" panose="02010609060101010101" charset="-122"/>
                <a:cs typeface="楷体" panose="02010609060101010101" charset="-122"/>
              </a:rPr>
              <a:t>”的，请到主管税务机关办理“</a:t>
            </a:r>
            <a:r>
              <a:rPr lang="zh-CN" altLang="en-US" b="1">
                <a:solidFill>
                  <a:srgbClr val="FF0000"/>
                </a:solidFill>
                <a:latin typeface="楷体" panose="02010609060101010101" charset="-122"/>
                <a:ea typeface="楷体" panose="02010609060101010101" charset="-122"/>
                <a:cs typeface="楷体" panose="02010609060101010101" charset="-122"/>
              </a:rPr>
              <a:t>农产品深加工企业</a:t>
            </a:r>
            <a:r>
              <a:rPr lang="zh-CN" altLang="en-US" b="1">
                <a:latin typeface="楷体" panose="02010609060101010101" charset="-122"/>
                <a:ea typeface="楷体" panose="02010609060101010101" charset="-122"/>
                <a:cs typeface="楷体" panose="02010609060101010101" charset="-122"/>
              </a:rPr>
              <a:t>”归类。</a:t>
            </a:r>
            <a:endParaRPr lang="zh-CN" altLang="en-US" b="1">
              <a:latin typeface="楷体" panose="02010609060101010101" charset="-122"/>
              <a:ea typeface="楷体" panose="02010609060101010101" charset="-122"/>
              <a:cs typeface="楷体" panose="02010609060101010101" charset="-122"/>
            </a:endParaRPr>
          </a:p>
          <a:p>
            <a:pPr algn="just"/>
            <a:endParaRPr lang="zh-CN" altLang="en-US" b="1">
              <a:latin typeface="楷体" panose="02010609060101010101" charset="-122"/>
              <a:ea typeface="楷体" panose="02010609060101010101" charset="-122"/>
              <a:cs typeface="楷体" panose="02010609060101010101" charset="-122"/>
            </a:endParaRPr>
          </a:p>
          <a:p>
            <a:pPr algn="just"/>
            <a:r>
              <a:rPr lang="zh-CN" altLang="en-US" b="1">
                <a:latin typeface="楷体" panose="02010609060101010101" charset="-122"/>
                <a:ea typeface="楷体" panose="02010609060101010101" charset="-122"/>
                <a:cs typeface="楷体" panose="02010609060101010101" charset="-122"/>
              </a:rPr>
              <a:t>4.纳税人当月勾选的加计发票或海关缴款书，要在次月申报期通过电子税务局-</a:t>
            </a:r>
            <a:r>
              <a:rPr lang="zh-CN" altLang="en-US" b="1">
                <a:solidFill>
                  <a:srgbClr val="FF0000"/>
                </a:solidFill>
                <a:latin typeface="楷体" panose="02010609060101010101" charset="-122"/>
                <a:ea typeface="楷体" panose="02010609060101010101" charset="-122"/>
                <a:cs typeface="楷体" panose="02010609060101010101" charset="-122"/>
              </a:rPr>
              <a:t>【我要办税】</a:t>
            </a:r>
            <a:r>
              <a:rPr lang="zh-CN" altLang="en-US" b="1">
                <a:latin typeface="楷体" panose="02010609060101010101" charset="-122"/>
                <a:ea typeface="楷体" panose="02010609060101010101" charset="-122"/>
                <a:cs typeface="楷体" panose="02010609060101010101" charset="-122"/>
              </a:rPr>
              <a:t>-</a:t>
            </a:r>
            <a:r>
              <a:rPr lang="zh-CN" altLang="en-US" b="1">
                <a:solidFill>
                  <a:srgbClr val="FF0000"/>
                </a:solidFill>
                <a:latin typeface="楷体" panose="02010609060101010101" charset="-122"/>
                <a:ea typeface="楷体" panose="02010609060101010101" charset="-122"/>
                <a:cs typeface="楷体" panose="02010609060101010101" charset="-122"/>
              </a:rPr>
              <a:t>【税务数字账户】</a:t>
            </a:r>
            <a:r>
              <a:rPr lang="zh-CN" altLang="en-US" b="1">
                <a:latin typeface="楷体" panose="02010609060101010101" charset="-122"/>
                <a:ea typeface="楷体" panose="02010609060101010101" charset="-122"/>
                <a:cs typeface="楷体" panose="02010609060101010101" charset="-122"/>
              </a:rPr>
              <a:t>-</a:t>
            </a:r>
            <a:r>
              <a:rPr lang="zh-CN" altLang="en-US" b="1">
                <a:solidFill>
                  <a:srgbClr val="FF0000"/>
                </a:solidFill>
                <a:latin typeface="楷体" panose="02010609060101010101" charset="-122"/>
                <a:ea typeface="楷体" panose="02010609060101010101" charset="-122"/>
                <a:cs typeface="楷体" panose="02010609060101010101" charset="-122"/>
              </a:rPr>
              <a:t>【发票勾选确认】</a:t>
            </a:r>
            <a:r>
              <a:rPr lang="zh-CN" altLang="en-US" b="1">
                <a:latin typeface="楷体" panose="02010609060101010101" charset="-122"/>
                <a:ea typeface="楷体" panose="02010609060101010101" charset="-122"/>
                <a:cs typeface="楷体" panose="02010609060101010101" charset="-122"/>
              </a:rPr>
              <a:t>-</a:t>
            </a:r>
            <a:r>
              <a:rPr lang="zh-CN" altLang="en-US" b="1">
                <a:solidFill>
                  <a:srgbClr val="FF0000"/>
                </a:solidFill>
                <a:latin typeface="楷体" panose="02010609060101010101" charset="-122"/>
                <a:ea typeface="楷体" panose="02010609060101010101" charset="-122"/>
                <a:cs typeface="楷体" panose="02010609060101010101" charset="-122"/>
              </a:rPr>
              <a:t>【抵扣类勾选】</a:t>
            </a:r>
            <a:r>
              <a:rPr lang="zh-CN" altLang="en-US" b="1">
                <a:latin typeface="楷体" panose="02010609060101010101" charset="-122"/>
                <a:ea typeface="楷体" panose="02010609060101010101" charset="-122"/>
                <a:cs typeface="楷体" panose="02010609060101010101" charset="-122"/>
              </a:rPr>
              <a:t>-</a:t>
            </a:r>
            <a:r>
              <a:rPr lang="zh-CN" altLang="en-US" b="1">
                <a:solidFill>
                  <a:srgbClr val="FF0000"/>
                </a:solidFill>
                <a:latin typeface="楷体" panose="02010609060101010101" charset="-122"/>
                <a:ea typeface="楷体" panose="02010609060101010101" charset="-122"/>
                <a:cs typeface="楷体" panose="02010609060101010101" charset="-122"/>
              </a:rPr>
              <a:t>【统计确认】</a:t>
            </a:r>
            <a:r>
              <a:rPr lang="zh-CN" altLang="en-US" b="1">
                <a:latin typeface="楷体" panose="02010609060101010101" charset="-122"/>
                <a:ea typeface="楷体" panose="02010609060101010101" charset="-122"/>
                <a:cs typeface="楷体" panose="02010609060101010101" charset="-122"/>
              </a:rPr>
              <a:t>进行“申请统计”和“统计确认”操作。</a:t>
            </a:r>
            <a:endParaRPr lang="zh-CN" altLang="en-US" b="1">
              <a:latin typeface="楷体" panose="02010609060101010101" charset="-122"/>
              <a:ea typeface="楷体" panose="02010609060101010101" charset="-122"/>
              <a:cs typeface="楷体" panose="02010609060101010101" charset="-122"/>
            </a:endParaRPr>
          </a:p>
        </p:txBody>
      </p:sp>
    </p:spTree>
  </p:cSld>
  <p:clrMapOvr>
    <a:masterClrMapping/>
  </p:clrMapOvr>
  <p:transition advTm="3000"/>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矩形 1"/>
          <p:cNvSpPr/>
          <p:nvPr userDrawn="1"/>
        </p:nvSpPr>
        <p:spPr>
          <a:xfrm>
            <a:off x="1781810" y="2856230"/>
            <a:ext cx="7776845" cy="1259840"/>
          </a:xfrm>
          <a:prstGeom prst="rect">
            <a:avLst/>
          </a:prstGeom>
          <a:solidFill>
            <a:srgbClr val="C00000"/>
          </a:solidFill>
          <a:ln>
            <a:solidFill>
              <a:srgbClr val="C00000"/>
            </a:solidFill>
          </a:ln>
        </p:spPr>
        <p:txBody>
          <a:bodyPr wrap="none" rtlCol="0" anchor="ctr" anchorCtr="0">
            <a:noAutofit/>
            <a:scene3d>
              <a:camera prst="orthographicFront"/>
              <a:lightRig rig="threePt" dir="t"/>
            </a:scene3d>
          </a:bodyPr>
          <a:p>
            <a:pPr algn="ctr"/>
            <a:r>
              <a:rPr lang="zh-CN" altLang="en-US" sz="2800" b="1">
                <a:ln w="12700">
                  <a:solidFill>
                    <a:schemeClr val="tx2">
                      <a:lumMod val="75000"/>
                    </a:schemeClr>
                  </a:solidFill>
                  <a:prstDash val="solid"/>
                </a:ln>
                <a:solidFill>
                  <a:schemeClr val="bg1"/>
                </a:solidFill>
                <a:effectLst>
                  <a:outerShdw dist="38100" dir="2640000" algn="bl" rotWithShape="0">
                    <a:schemeClr val="tx2">
                      <a:lumMod val="75000"/>
                    </a:schemeClr>
                  </a:outerShdw>
                </a:effectLst>
                <a:latin typeface="华文细黑" panose="02010600040101010101" charset="-122"/>
                <a:ea typeface="华文细黑" panose="02010600040101010101" charset="-122"/>
                <a:cs typeface="Bernard MT Condensed" panose="02050806060905020404" charset="0"/>
              </a:rPr>
              <a:t>三、代扣代缴税收缴款凭证勾选比对</a:t>
            </a:r>
            <a:endParaRPr lang="zh-CN" altLang="en-US" sz="2800" b="1">
              <a:ln w="12700">
                <a:solidFill>
                  <a:schemeClr val="tx2">
                    <a:lumMod val="75000"/>
                  </a:schemeClr>
                </a:solidFill>
                <a:prstDash val="solid"/>
              </a:ln>
              <a:solidFill>
                <a:schemeClr val="bg1"/>
              </a:solidFill>
              <a:effectLst>
                <a:outerShdw dist="38100" dir="2640000" algn="bl" rotWithShape="0">
                  <a:schemeClr val="tx2">
                    <a:lumMod val="75000"/>
                  </a:schemeClr>
                </a:outerShdw>
              </a:effectLst>
              <a:latin typeface="华文细黑" panose="02010600040101010101" charset="-122"/>
              <a:ea typeface="华文细黑" panose="02010600040101010101" charset="-122"/>
              <a:cs typeface="Bernard MT Condensed" panose="02050806060905020404" charset="0"/>
            </a:endParaRPr>
          </a:p>
        </p:txBody>
      </p:sp>
      <p:pic>
        <p:nvPicPr>
          <p:cNvPr id="3" name="图片 2" descr="t0141b50f421f75ebb3"/>
          <p:cNvPicPr>
            <a:picLocks noChangeAspect="1"/>
          </p:cNvPicPr>
          <p:nvPr/>
        </p:nvPicPr>
        <p:blipFill>
          <a:blip r:embed="rId1"/>
          <a:stretch>
            <a:fillRect/>
          </a:stretch>
        </p:blipFill>
        <p:spPr>
          <a:xfrm>
            <a:off x="9558655" y="4116070"/>
            <a:ext cx="2286000" cy="2286000"/>
          </a:xfrm>
          <a:prstGeom prst="rect">
            <a:avLst/>
          </a:prstGeom>
        </p:spPr>
      </p:pic>
      <p:pic>
        <p:nvPicPr>
          <p:cNvPr id="6" name="图片 5" descr="微信图片_20230509114606"/>
          <p:cNvPicPr>
            <a:picLocks noChangeAspect="1"/>
          </p:cNvPicPr>
          <p:nvPr>
            <p:custDataLst>
              <p:tags r:id="rId2"/>
            </p:custDataLst>
          </p:nvPr>
        </p:nvPicPr>
        <p:blipFill>
          <a:blip r:embed="rId3"/>
          <a:stretch>
            <a:fillRect/>
          </a:stretch>
        </p:blipFill>
        <p:spPr>
          <a:xfrm>
            <a:off x="467360" y="572770"/>
            <a:ext cx="1152525" cy="869950"/>
          </a:xfrm>
          <a:prstGeom prst="rect">
            <a:avLst/>
          </a:prstGeom>
        </p:spPr>
      </p:pic>
    </p:spTree>
  </p:cSld>
  <p:clrMapOvr>
    <a:masterClrMapping/>
  </p:clrMapOvr>
  <p:transition advTm="3000"/>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9" name="图片 8" descr="微信图片_20230509114606"/>
          <p:cNvPicPr>
            <a:picLocks noChangeAspect="1"/>
          </p:cNvPicPr>
          <p:nvPr/>
        </p:nvPicPr>
        <p:blipFill>
          <a:blip r:embed="rId1"/>
          <a:stretch>
            <a:fillRect/>
          </a:stretch>
        </p:blipFill>
        <p:spPr>
          <a:xfrm>
            <a:off x="467360" y="572770"/>
            <a:ext cx="1152525" cy="869950"/>
          </a:xfrm>
          <a:prstGeom prst="rect">
            <a:avLst/>
          </a:prstGeom>
        </p:spPr>
      </p:pic>
      <p:pic>
        <p:nvPicPr>
          <p:cNvPr id="15" name="图片 14" descr="t016ed5c423fc3d5872"/>
          <p:cNvPicPr>
            <a:picLocks noChangeAspect="1"/>
          </p:cNvPicPr>
          <p:nvPr/>
        </p:nvPicPr>
        <p:blipFill>
          <a:blip r:embed="rId2"/>
          <a:stretch>
            <a:fillRect/>
          </a:stretch>
        </p:blipFill>
        <p:spPr>
          <a:xfrm>
            <a:off x="10042525" y="4569460"/>
            <a:ext cx="1892300" cy="1892300"/>
          </a:xfrm>
          <a:prstGeom prst="rect">
            <a:avLst/>
          </a:prstGeom>
        </p:spPr>
      </p:pic>
      <p:sp>
        <p:nvSpPr>
          <p:cNvPr id="18" name="圆角矩形标注 17"/>
          <p:cNvSpPr/>
          <p:nvPr/>
        </p:nvSpPr>
        <p:spPr>
          <a:xfrm>
            <a:off x="1695450" y="1477645"/>
            <a:ext cx="8434705" cy="4227195"/>
          </a:xfrm>
          <a:prstGeom prst="wedgeRoundRectCallout">
            <a:avLst/>
          </a:prstGeom>
          <a:ln>
            <a:solidFill>
              <a:schemeClr val="accent1"/>
            </a:solidFill>
          </a:ln>
        </p:spPr>
        <p:style>
          <a:lnRef idx="2">
            <a:schemeClr val="accent5"/>
          </a:lnRef>
          <a:fillRef idx="1">
            <a:schemeClr val="lt1"/>
          </a:fillRef>
          <a:effectRef idx="0">
            <a:schemeClr val="accent5"/>
          </a:effectRef>
          <a:fontRef idx="minor">
            <a:schemeClr val="dk1"/>
          </a:fontRef>
        </p:style>
        <p:txBody>
          <a:bodyPr rtlCol="0" anchor="ctr"/>
          <a:p>
            <a:pPr algn="just"/>
            <a:r>
              <a:rPr lang="zh-CN" altLang="en-US" sz="3200" b="1">
                <a:latin typeface="楷体" panose="02010609060101010101" charset="-122"/>
                <a:ea typeface="楷体" panose="02010609060101010101" charset="-122"/>
                <a:cs typeface="楷体" panose="02010609060101010101" charset="-122"/>
              </a:rPr>
              <a:t>（一）勾选抵扣</a:t>
            </a:r>
            <a:endParaRPr lang="zh-CN" altLang="en-US" sz="3200" b="1">
              <a:latin typeface="楷体" panose="02010609060101010101" charset="-122"/>
              <a:ea typeface="楷体" panose="02010609060101010101" charset="-122"/>
              <a:cs typeface="楷体" panose="02010609060101010101" charset="-122"/>
            </a:endParaRPr>
          </a:p>
          <a:p>
            <a:pPr algn="just"/>
            <a:endParaRPr lang="zh-CN" altLang="en-US" sz="2400" b="1">
              <a:latin typeface="楷体" panose="02010609060101010101" charset="-122"/>
              <a:ea typeface="楷体" panose="02010609060101010101" charset="-122"/>
              <a:cs typeface="楷体" panose="02010609060101010101" charset="-122"/>
            </a:endParaRPr>
          </a:p>
          <a:p>
            <a:pPr algn="just"/>
            <a:r>
              <a:rPr lang="zh-CN" altLang="en-US" sz="2400" b="1">
                <a:latin typeface="楷体" panose="02010609060101010101" charset="-122"/>
                <a:ea typeface="楷体" panose="02010609060101010101" charset="-122"/>
                <a:cs typeface="楷体" panose="02010609060101010101" charset="-122"/>
              </a:rPr>
              <a:t>纳税人纳入受票试点后次月开具的代扣代缴税收缴款凭证在</a:t>
            </a:r>
            <a:r>
              <a:rPr lang="zh-CN" altLang="en-US" sz="2400" b="1">
                <a:solidFill>
                  <a:srgbClr val="FF0000"/>
                </a:solidFill>
                <a:latin typeface="楷体" panose="02010609060101010101" charset="-122"/>
                <a:ea typeface="楷体" panose="02010609060101010101" charset="-122"/>
                <a:cs typeface="楷体" panose="02010609060101010101" charset="-122"/>
              </a:rPr>
              <a:t>【电子税务局】</a:t>
            </a:r>
            <a:r>
              <a:rPr lang="zh-CN" altLang="en-US" sz="2400" b="1">
                <a:latin typeface="楷体" panose="02010609060101010101" charset="-122"/>
                <a:ea typeface="楷体" panose="02010609060101010101" charset="-122"/>
                <a:cs typeface="楷体" panose="02010609060101010101" charset="-122"/>
              </a:rPr>
              <a:t>-</a:t>
            </a:r>
            <a:r>
              <a:rPr lang="zh-CN" altLang="en-US" sz="2400" b="1">
                <a:solidFill>
                  <a:srgbClr val="FF0000"/>
                </a:solidFill>
                <a:latin typeface="楷体" panose="02010609060101010101" charset="-122"/>
                <a:ea typeface="楷体" panose="02010609060101010101" charset="-122"/>
                <a:cs typeface="楷体" panose="02010609060101010101" charset="-122"/>
              </a:rPr>
              <a:t>【我要办税】</a:t>
            </a:r>
            <a:r>
              <a:rPr lang="zh-CN" altLang="en-US" sz="2400" b="1">
                <a:latin typeface="楷体" panose="02010609060101010101" charset="-122"/>
                <a:ea typeface="楷体" panose="02010609060101010101" charset="-122"/>
                <a:cs typeface="楷体" panose="02010609060101010101" charset="-122"/>
              </a:rPr>
              <a:t>-</a:t>
            </a:r>
            <a:r>
              <a:rPr lang="zh-CN" altLang="en-US" sz="2400" b="1">
                <a:solidFill>
                  <a:srgbClr val="FF0000"/>
                </a:solidFill>
                <a:latin typeface="楷体" panose="02010609060101010101" charset="-122"/>
                <a:ea typeface="楷体" panose="02010609060101010101" charset="-122"/>
                <a:cs typeface="楷体" panose="02010609060101010101" charset="-122"/>
              </a:rPr>
              <a:t>【税务数字账户】</a:t>
            </a:r>
            <a:r>
              <a:rPr lang="zh-CN" altLang="en-US" sz="2400" b="1">
                <a:latin typeface="楷体" panose="02010609060101010101" charset="-122"/>
                <a:ea typeface="楷体" panose="02010609060101010101" charset="-122"/>
                <a:cs typeface="楷体" panose="02010609060101010101" charset="-122"/>
              </a:rPr>
              <a:t>-</a:t>
            </a:r>
            <a:r>
              <a:rPr lang="zh-CN" altLang="en-US" sz="2400" b="1">
                <a:solidFill>
                  <a:srgbClr val="FF0000"/>
                </a:solidFill>
                <a:latin typeface="楷体" panose="02010609060101010101" charset="-122"/>
                <a:ea typeface="楷体" panose="02010609060101010101" charset="-122"/>
                <a:cs typeface="楷体" panose="02010609060101010101" charset="-122"/>
              </a:rPr>
              <a:t>【发票勾选确认】</a:t>
            </a:r>
            <a:r>
              <a:rPr lang="zh-CN" altLang="en-US" sz="2400" b="1">
                <a:latin typeface="楷体" panose="02010609060101010101" charset="-122"/>
                <a:ea typeface="楷体" panose="02010609060101010101" charset="-122"/>
                <a:cs typeface="楷体" panose="02010609060101010101" charset="-122"/>
              </a:rPr>
              <a:t>-</a:t>
            </a:r>
            <a:r>
              <a:rPr lang="zh-CN" altLang="en-US" sz="2400" b="1">
                <a:solidFill>
                  <a:srgbClr val="FF0000"/>
                </a:solidFill>
                <a:latin typeface="楷体" panose="02010609060101010101" charset="-122"/>
                <a:ea typeface="楷体" panose="02010609060101010101" charset="-122"/>
                <a:cs typeface="楷体" panose="02010609060101010101" charset="-122"/>
              </a:rPr>
              <a:t>【抵扣类勾选】</a:t>
            </a:r>
            <a:r>
              <a:rPr lang="zh-CN" altLang="en-US" sz="2400" b="1">
                <a:latin typeface="楷体" panose="02010609060101010101" charset="-122"/>
                <a:ea typeface="楷体" panose="02010609060101010101" charset="-122"/>
                <a:cs typeface="楷体" panose="02010609060101010101" charset="-122"/>
              </a:rPr>
              <a:t>-</a:t>
            </a:r>
            <a:r>
              <a:rPr lang="zh-CN" altLang="en-US" sz="2400" b="1">
                <a:solidFill>
                  <a:srgbClr val="FF0000"/>
                </a:solidFill>
                <a:latin typeface="楷体" panose="02010609060101010101" charset="-122"/>
                <a:ea typeface="楷体" panose="02010609060101010101" charset="-122"/>
                <a:cs typeface="楷体" panose="02010609060101010101" charset="-122"/>
              </a:rPr>
              <a:t>【抵扣勾选】</a:t>
            </a:r>
            <a:r>
              <a:rPr lang="zh-CN" altLang="en-US" sz="2400" b="1">
                <a:latin typeface="楷体" panose="02010609060101010101" charset="-122"/>
                <a:ea typeface="楷体" panose="02010609060101010101" charset="-122"/>
                <a:cs typeface="楷体" panose="02010609060101010101" charset="-122"/>
              </a:rPr>
              <a:t>-</a:t>
            </a:r>
            <a:r>
              <a:rPr lang="zh-CN" altLang="en-US" sz="2400" b="1">
                <a:solidFill>
                  <a:srgbClr val="FF0000"/>
                </a:solidFill>
                <a:latin typeface="楷体" panose="02010609060101010101" charset="-122"/>
                <a:ea typeface="楷体" panose="02010609060101010101" charset="-122"/>
                <a:cs typeface="楷体" panose="02010609060101010101" charset="-122"/>
              </a:rPr>
              <a:t>【代扣代缴完税凭证】</a:t>
            </a:r>
            <a:r>
              <a:rPr lang="zh-CN" altLang="en-US" sz="2400" b="1">
                <a:latin typeface="楷体" panose="02010609060101010101" charset="-122"/>
                <a:ea typeface="楷体" panose="02010609060101010101" charset="-122"/>
                <a:cs typeface="楷体" panose="02010609060101010101" charset="-122"/>
              </a:rPr>
              <a:t>进行勾选操作。</a:t>
            </a:r>
            <a:endParaRPr lang="zh-CN" altLang="en-US" sz="2400" b="1">
              <a:latin typeface="楷体" panose="02010609060101010101" charset="-122"/>
              <a:ea typeface="楷体" panose="02010609060101010101" charset="-122"/>
              <a:cs typeface="楷体" panose="02010609060101010101" charset="-122"/>
            </a:endParaRPr>
          </a:p>
        </p:txBody>
      </p:sp>
    </p:spTree>
  </p:cSld>
  <p:clrMapOvr>
    <a:masterClrMapping/>
  </p:clrMapOvr>
  <p:transition advTm="3000"/>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9" name="图片 8" descr="微信图片_20230509114606"/>
          <p:cNvPicPr>
            <a:picLocks noChangeAspect="1"/>
          </p:cNvPicPr>
          <p:nvPr/>
        </p:nvPicPr>
        <p:blipFill>
          <a:blip r:embed="rId1"/>
          <a:stretch>
            <a:fillRect/>
          </a:stretch>
        </p:blipFill>
        <p:spPr>
          <a:xfrm>
            <a:off x="467360" y="572770"/>
            <a:ext cx="1152525" cy="869950"/>
          </a:xfrm>
          <a:prstGeom prst="rect">
            <a:avLst/>
          </a:prstGeom>
        </p:spPr>
      </p:pic>
      <p:pic>
        <p:nvPicPr>
          <p:cNvPr id="15" name="图片 14" descr="t016ed5c423fc3d5872"/>
          <p:cNvPicPr>
            <a:picLocks noChangeAspect="1"/>
          </p:cNvPicPr>
          <p:nvPr/>
        </p:nvPicPr>
        <p:blipFill>
          <a:blip r:embed="rId2"/>
          <a:stretch>
            <a:fillRect/>
          </a:stretch>
        </p:blipFill>
        <p:spPr>
          <a:xfrm>
            <a:off x="10042525" y="4569460"/>
            <a:ext cx="1892300" cy="1892300"/>
          </a:xfrm>
          <a:prstGeom prst="rect">
            <a:avLst/>
          </a:prstGeom>
        </p:spPr>
      </p:pic>
      <p:sp>
        <p:nvSpPr>
          <p:cNvPr id="18" name="圆角矩形标注 17"/>
          <p:cNvSpPr/>
          <p:nvPr/>
        </p:nvSpPr>
        <p:spPr>
          <a:xfrm>
            <a:off x="1695450" y="1477645"/>
            <a:ext cx="8434705" cy="4227195"/>
          </a:xfrm>
          <a:prstGeom prst="wedgeRoundRectCallout">
            <a:avLst/>
          </a:prstGeom>
          <a:ln>
            <a:solidFill>
              <a:schemeClr val="accent1"/>
            </a:solidFill>
          </a:ln>
        </p:spPr>
        <p:style>
          <a:lnRef idx="2">
            <a:schemeClr val="accent5"/>
          </a:lnRef>
          <a:fillRef idx="1">
            <a:schemeClr val="lt1"/>
          </a:fillRef>
          <a:effectRef idx="0">
            <a:schemeClr val="accent5"/>
          </a:effectRef>
          <a:fontRef idx="minor">
            <a:schemeClr val="dk1"/>
          </a:fontRef>
        </p:style>
        <p:txBody>
          <a:bodyPr rtlCol="0" anchor="ctr"/>
          <a:p>
            <a:pPr algn="just"/>
            <a:r>
              <a:rPr lang="zh-CN" altLang="en-US" sz="3200" b="1">
                <a:latin typeface="楷体" panose="02010609060101010101" charset="-122"/>
                <a:ea typeface="楷体" panose="02010609060101010101" charset="-122"/>
                <a:cs typeface="楷体" panose="02010609060101010101" charset="-122"/>
              </a:rPr>
              <a:t>（二）申报表填写</a:t>
            </a:r>
            <a:endParaRPr lang="zh-CN" altLang="en-US" sz="3200" b="1">
              <a:latin typeface="楷体" panose="02010609060101010101" charset="-122"/>
              <a:ea typeface="楷体" panose="02010609060101010101" charset="-122"/>
              <a:cs typeface="楷体" panose="02010609060101010101" charset="-122"/>
            </a:endParaRPr>
          </a:p>
          <a:p>
            <a:pPr algn="just"/>
            <a:endParaRPr lang="zh-CN" altLang="en-US" sz="2400" b="1">
              <a:latin typeface="楷体" panose="02010609060101010101" charset="-122"/>
              <a:ea typeface="楷体" panose="02010609060101010101" charset="-122"/>
              <a:cs typeface="楷体" panose="02010609060101010101" charset="-122"/>
            </a:endParaRPr>
          </a:p>
          <a:p>
            <a:pPr algn="just"/>
            <a:r>
              <a:rPr lang="zh-CN" altLang="en-US" sz="2400" b="1">
                <a:latin typeface="楷体" panose="02010609060101010101" charset="-122"/>
                <a:ea typeface="楷体" panose="02010609060101010101" charset="-122"/>
                <a:cs typeface="楷体" panose="02010609060101010101" charset="-122"/>
              </a:rPr>
              <a:t>勾选抵扣的代扣代缴凭证通过</a:t>
            </a:r>
            <a:r>
              <a:rPr lang="zh-CN" altLang="en-US" sz="2400" b="1">
                <a:solidFill>
                  <a:srgbClr val="FF0000"/>
                </a:solidFill>
                <a:latin typeface="楷体" panose="02010609060101010101" charset="-122"/>
                <a:ea typeface="楷体" panose="02010609060101010101" charset="-122"/>
                <a:cs typeface="楷体" panose="02010609060101010101" charset="-122"/>
              </a:rPr>
              <a:t>《增值税及附加税费申报表（一般纳税人）附列资料二》</a:t>
            </a:r>
            <a:r>
              <a:rPr lang="zh-CN" altLang="en-US" sz="2400" b="1">
                <a:latin typeface="楷体" panose="02010609060101010101" charset="-122"/>
                <a:ea typeface="楷体" panose="02010609060101010101" charset="-122"/>
                <a:cs typeface="楷体" panose="02010609060101010101" charset="-122"/>
              </a:rPr>
              <a:t>第7栏“</a:t>
            </a:r>
            <a:r>
              <a:rPr lang="zh-CN" altLang="en-US" sz="2400" b="1">
                <a:solidFill>
                  <a:srgbClr val="FF0000"/>
                </a:solidFill>
                <a:latin typeface="楷体" panose="02010609060101010101" charset="-122"/>
                <a:ea typeface="楷体" panose="02010609060101010101" charset="-122"/>
                <a:cs typeface="楷体" panose="02010609060101010101" charset="-122"/>
              </a:rPr>
              <a:t>代扣代缴税收缴款凭证</a:t>
            </a:r>
            <a:r>
              <a:rPr lang="zh-CN" altLang="en-US" sz="2400" b="1">
                <a:latin typeface="楷体" panose="02010609060101010101" charset="-122"/>
                <a:ea typeface="楷体" panose="02010609060101010101" charset="-122"/>
                <a:cs typeface="楷体" panose="02010609060101010101" charset="-122"/>
              </a:rPr>
              <a:t>”税额填写。</a:t>
            </a:r>
            <a:endParaRPr lang="zh-CN" altLang="en-US" sz="2400" b="1">
              <a:latin typeface="楷体" panose="02010609060101010101" charset="-122"/>
              <a:ea typeface="楷体" panose="02010609060101010101" charset="-122"/>
              <a:cs typeface="楷体" panose="02010609060101010101" charset="-122"/>
            </a:endParaRPr>
          </a:p>
        </p:txBody>
      </p:sp>
    </p:spTree>
  </p:cSld>
  <p:clrMapOvr>
    <a:masterClrMapping/>
  </p:clrMapOvr>
  <p:transition advTm="3000"/>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矩形 1"/>
          <p:cNvSpPr/>
          <p:nvPr userDrawn="1"/>
        </p:nvSpPr>
        <p:spPr>
          <a:xfrm>
            <a:off x="1781810" y="2856230"/>
            <a:ext cx="7776845" cy="1259840"/>
          </a:xfrm>
          <a:prstGeom prst="rect">
            <a:avLst/>
          </a:prstGeom>
          <a:solidFill>
            <a:srgbClr val="C00000"/>
          </a:solidFill>
          <a:ln>
            <a:solidFill>
              <a:srgbClr val="C00000"/>
            </a:solidFill>
          </a:ln>
        </p:spPr>
        <p:txBody>
          <a:bodyPr wrap="none" rtlCol="0" anchor="ctr" anchorCtr="0">
            <a:noAutofit/>
            <a:scene3d>
              <a:camera prst="orthographicFront"/>
              <a:lightRig rig="threePt" dir="t"/>
            </a:scene3d>
          </a:bodyPr>
          <a:p>
            <a:pPr algn="ctr"/>
            <a:r>
              <a:rPr lang="zh-CN" altLang="en-US" sz="2800" b="1">
                <a:ln w="12700">
                  <a:solidFill>
                    <a:schemeClr val="tx2">
                      <a:lumMod val="75000"/>
                    </a:schemeClr>
                  </a:solidFill>
                  <a:prstDash val="solid"/>
                </a:ln>
                <a:solidFill>
                  <a:schemeClr val="bg1"/>
                </a:solidFill>
                <a:effectLst>
                  <a:outerShdw dist="38100" dir="2640000" algn="bl" rotWithShape="0">
                    <a:schemeClr val="tx2">
                      <a:lumMod val="75000"/>
                    </a:schemeClr>
                  </a:outerShdw>
                </a:effectLst>
                <a:latin typeface="华文细黑" panose="02010600040101010101" charset="-122"/>
                <a:ea typeface="华文细黑" panose="02010600040101010101" charset="-122"/>
                <a:cs typeface="Bernard MT Condensed" panose="02050806060905020404" charset="0"/>
              </a:rPr>
              <a:t>四、其他应作进项税额转出申报表填写</a:t>
            </a:r>
            <a:endParaRPr lang="zh-CN" altLang="en-US" sz="2800" b="1">
              <a:ln w="12700">
                <a:solidFill>
                  <a:schemeClr val="tx2">
                    <a:lumMod val="75000"/>
                  </a:schemeClr>
                </a:solidFill>
                <a:prstDash val="solid"/>
              </a:ln>
              <a:solidFill>
                <a:schemeClr val="bg1"/>
              </a:solidFill>
              <a:effectLst>
                <a:outerShdw dist="38100" dir="2640000" algn="bl" rotWithShape="0">
                  <a:schemeClr val="tx2">
                    <a:lumMod val="75000"/>
                  </a:schemeClr>
                </a:outerShdw>
              </a:effectLst>
              <a:latin typeface="华文细黑" panose="02010600040101010101" charset="-122"/>
              <a:ea typeface="华文细黑" panose="02010600040101010101" charset="-122"/>
              <a:cs typeface="Bernard MT Condensed" panose="02050806060905020404" charset="0"/>
            </a:endParaRPr>
          </a:p>
        </p:txBody>
      </p:sp>
      <p:pic>
        <p:nvPicPr>
          <p:cNvPr id="3" name="图片 2" descr="t0141b50f421f75ebb3"/>
          <p:cNvPicPr>
            <a:picLocks noChangeAspect="1"/>
          </p:cNvPicPr>
          <p:nvPr/>
        </p:nvPicPr>
        <p:blipFill>
          <a:blip r:embed="rId1"/>
          <a:stretch>
            <a:fillRect/>
          </a:stretch>
        </p:blipFill>
        <p:spPr>
          <a:xfrm>
            <a:off x="9558655" y="4116070"/>
            <a:ext cx="2286000" cy="2286000"/>
          </a:xfrm>
          <a:prstGeom prst="rect">
            <a:avLst/>
          </a:prstGeom>
        </p:spPr>
      </p:pic>
      <p:pic>
        <p:nvPicPr>
          <p:cNvPr id="6" name="图片 5" descr="微信图片_20230509114606"/>
          <p:cNvPicPr>
            <a:picLocks noChangeAspect="1"/>
          </p:cNvPicPr>
          <p:nvPr>
            <p:custDataLst>
              <p:tags r:id="rId2"/>
            </p:custDataLst>
          </p:nvPr>
        </p:nvPicPr>
        <p:blipFill>
          <a:blip r:embed="rId3"/>
          <a:stretch>
            <a:fillRect/>
          </a:stretch>
        </p:blipFill>
        <p:spPr>
          <a:xfrm>
            <a:off x="467360" y="572770"/>
            <a:ext cx="1152525" cy="869950"/>
          </a:xfrm>
          <a:prstGeom prst="rect">
            <a:avLst/>
          </a:prstGeom>
        </p:spPr>
      </p:pic>
    </p:spTree>
  </p:cSld>
  <p:clrMapOvr>
    <a:masterClrMapping/>
  </p:clrMapOvr>
  <p:transition advTm="3000"/>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9" name="图片 8" descr="微信图片_20230509114606"/>
          <p:cNvPicPr>
            <a:picLocks noChangeAspect="1"/>
          </p:cNvPicPr>
          <p:nvPr/>
        </p:nvPicPr>
        <p:blipFill>
          <a:blip r:embed="rId1"/>
          <a:stretch>
            <a:fillRect/>
          </a:stretch>
        </p:blipFill>
        <p:spPr>
          <a:xfrm>
            <a:off x="467360" y="572770"/>
            <a:ext cx="1152525" cy="869950"/>
          </a:xfrm>
          <a:prstGeom prst="rect">
            <a:avLst/>
          </a:prstGeom>
        </p:spPr>
      </p:pic>
      <p:pic>
        <p:nvPicPr>
          <p:cNvPr id="15" name="图片 14" descr="t016ed5c423fc3d5872"/>
          <p:cNvPicPr>
            <a:picLocks noChangeAspect="1"/>
          </p:cNvPicPr>
          <p:nvPr/>
        </p:nvPicPr>
        <p:blipFill>
          <a:blip r:embed="rId2"/>
          <a:stretch>
            <a:fillRect/>
          </a:stretch>
        </p:blipFill>
        <p:spPr>
          <a:xfrm>
            <a:off x="10042525" y="4569460"/>
            <a:ext cx="1892300" cy="1892300"/>
          </a:xfrm>
          <a:prstGeom prst="rect">
            <a:avLst/>
          </a:prstGeom>
        </p:spPr>
      </p:pic>
      <p:sp>
        <p:nvSpPr>
          <p:cNvPr id="18" name="圆角矩形标注 17"/>
          <p:cNvSpPr/>
          <p:nvPr/>
        </p:nvSpPr>
        <p:spPr>
          <a:xfrm>
            <a:off x="1695450" y="1477645"/>
            <a:ext cx="8434705" cy="4227195"/>
          </a:xfrm>
          <a:prstGeom prst="wedgeRoundRectCallout">
            <a:avLst/>
          </a:prstGeom>
          <a:ln>
            <a:solidFill>
              <a:schemeClr val="accent1"/>
            </a:solidFill>
          </a:ln>
        </p:spPr>
        <p:style>
          <a:lnRef idx="2">
            <a:schemeClr val="accent5"/>
          </a:lnRef>
          <a:fillRef idx="1">
            <a:schemeClr val="lt1"/>
          </a:fillRef>
          <a:effectRef idx="0">
            <a:schemeClr val="accent5"/>
          </a:effectRef>
          <a:fontRef idx="minor">
            <a:schemeClr val="dk1"/>
          </a:fontRef>
        </p:style>
        <p:txBody>
          <a:bodyPr rtlCol="0" anchor="ctr"/>
          <a:p>
            <a:pPr algn="just"/>
            <a:r>
              <a:rPr lang="zh-CN" altLang="en-US" sz="2400" b="1">
                <a:latin typeface="楷体" panose="02010609060101010101" charset="-122"/>
                <a:ea typeface="楷体" panose="02010609060101010101" charset="-122"/>
                <a:cs typeface="楷体" panose="02010609060101010101" charset="-122"/>
              </a:rPr>
              <a:t>前期已勾选抵扣的农产品收购发票或者销售发票、通行费发票、机动车销售统一发票等普通发票开具</a:t>
            </a:r>
            <a:r>
              <a:rPr lang="zh-CN" altLang="en-US" sz="2400" b="1">
                <a:solidFill>
                  <a:srgbClr val="FF0000"/>
                </a:solidFill>
                <a:latin typeface="楷体" panose="02010609060101010101" charset="-122"/>
                <a:ea typeface="楷体" panose="02010609060101010101" charset="-122"/>
                <a:cs typeface="楷体" panose="02010609060101010101" charset="-122"/>
              </a:rPr>
              <a:t>《红字发票信息确认单》</a:t>
            </a:r>
            <a:r>
              <a:rPr lang="zh-CN" altLang="en-US" sz="2400" b="1">
                <a:latin typeface="楷体" panose="02010609060101010101" charset="-122"/>
                <a:ea typeface="楷体" panose="02010609060101010101" charset="-122"/>
                <a:cs typeface="楷体" panose="02010609060101010101" charset="-122"/>
              </a:rPr>
              <a:t>后，应作进项转出的税额，填入</a:t>
            </a:r>
            <a:r>
              <a:rPr lang="zh-CN" altLang="en-US" sz="2400" b="1">
                <a:solidFill>
                  <a:srgbClr val="FF0000"/>
                </a:solidFill>
                <a:latin typeface="楷体" panose="02010609060101010101" charset="-122"/>
                <a:ea typeface="楷体" panose="02010609060101010101" charset="-122"/>
                <a:cs typeface="楷体" panose="02010609060101010101" charset="-122"/>
              </a:rPr>
              <a:t>《增值税及附加税费申报表（一般纳税人）》</a:t>
            </a:r>
            <a:r>
              <a:rPr lang="zh-CN" altLang="en-US" sz="2400" b="1">
                <a:latin typeface="楷体" panose="02010609060101010101" charset="-122"/>
                <a:ea typeface="楷体" panose="02010609060101010101" charset="-122"/>
                <a:cs typeface="楷体" panose="02010609060101010101" charset="-122"/>
              </a:rPr>
              <a:t>第23b栏“</a:t>
            </a:r>
            <a:r>
              <a:rPr lang="zh-CN" altLang="en-US" sz="2400" b="1">
                <a:solidFill>
                  <a:srgbClr val="FF0000"/>
                </a:solidFill>
                <a:latin typeface="楷体" panose="02010609060101010101" charset="-122"/>
                <a:ea typeface="楷体" panose="02010609060101010101" charset="-122"/>
                <a:cs typeface="楷体" panose="02010609060101010101" charset="-122"/>
              </a:rPr>
              <a:t>其他应作进项税额转出的情形</a:t>
            </a:r>
            <a:r>
              <a:rPr lang="zh-CN" altLang="en-US" sz="2400" b="1">
                <a:latin typeface="楷体" panose="02010609060101010101" charset="-122"/>
                <a:ea typeface="楷体" panose="02010609060101010101" charset="-122"/>
                <a:cs typeface="楷体" panose="02010609060101010101" charset="-122"/>
              </a:rPr>
              <a:t>”栏次。</a:t>
            </a:r>
            <a:endParaRPr lang="zh-CN" altLang="en-US" sz="2400" b="1">
              <a:latin typeface="楷体" panose="02010609060101010101" charset="-122"/>
              <a:ea typeface="楷体" panose="02010609060101010101" charset="-122"/>
              <a:cs typeface="楷体" panose="02010609060101010101" charset="-122"/>
            </a:endParaRPr>
          </a:p>
          <a:p>
            <a:pPr algn="just"/>
            <a:endParaRPr lang="zh-CN" altLang="en-US" sz="2400" b="1">
              <a:latin typeface="楷体" panose="02010609060101010101" charset="-122"/>
              <a:ea typeface="楷体" panose="02010609060101010101" charset="-122"/>
              <a:cs typeface="楷体" panose="02010609060101010101" charset="-122"/>
            </a:endParaRPr>
          </a:p>
          <a:p>
            <a:pPr algn="just"/>
            <a:r>
              <a:rPr lang="zh-CN" altLang="en-US" sz="2400" b="1">
                <a:latin typeface="楷体" panose="02010609060101010101" charset="-122"/>
                <a:ea typeface="楷体" panose="02010609060101010101" charset="-122"/>
                <a:cs typeface="楷体" panose="02010609060101010101" charset="-122"/>
              </a:rPr>
              <a:t>前期已勾选加计抵扣的农产品，应作进项转出税额，填入</a:t>
            </a:r>
            <a:r>
              <a:rPr lang="zh-CN" altLang="en-US" sz="2400" b="1">
                <a:solidFill>
                  <a:srgbClr val="FF0000"/>
                </a:solidFill>
                <a:latin typeface="楷体" panose="02010609060101010101" charset="-122"/>
                <a:ea typeface="楷体" panose="02010609060101010101" charset="-122"/>
                <a:cs typeface="楷体" panose="02010609060101010101" charset="-122"/>
              </a:rPr>
              <a:t>《增值税及附加税费申报表（一般纳税人）》</a:t>
            </a:r>
            <a:r>
              <a:rPr lang="zh-CN" altLang="en-US" sz="2400" b="1">
                <a:latin typeface="楷体" panose="02010609060101010101" charset="-122"/>
                <a:ea typeface="楷体" panose="02010609060101010101" charset="-122"/>
                <a:cs typeface="楷体" panose="02010609060101010101" charset="-122"/>
              </a:rPr>
              <a:t>第23b栏“</a:t>
            </a:r>
            <a:r>
              <a:rPr lang="zh-CN" altLang="en-US" sz="2400" b="1">
                <a:solidFill>
                  <a:srgbClr val="FF0000"/>
                </a:solidFill>
                <a:latin typeface="楷体" panose="02010609060101010101" charset="-122"/>
                <a:ea typeface="楷体" panose="02010609060101010101" charset="-122"/>
                <a:cs typeface="楷体" panose="02010609060101010101" charset="-122"/>
              </a:rPr>
              <a:t>其他应作进项税额转出的情形</a:t>
            </a:r>
            <a:r>
              <a:rPr lang="zh-CN" altLang="en-US" sz="2400" b="1">
                <a:latin typeface="楷体" panose="02010609060101010101" charset="-122"/>
                <a:ea typeface="楷体" panose="02010609060101010101" charset="-122"/>
                <a:cs typeface="楷体" panose="02010609060101010101" charset="-122"/>
              </a:rPr>
              <a:t>”栏次。</a:t>
            </a:r>
            <a:endParaRPr lang="zh-CN" altLang="en-US" sz="2400" b="1">
              <a:latin typeface="楷体" panose="02010609060101010101" charset="-122"/>
              <a:ea typeface="楷体" panose="02010609060101010101" charset="-122"/>
              <a:cs typeface="楷体" panose="02010609060101010101" charset="-122"/>
            </a:endParaRPr>
          </a:p>
          <a:p>
            <a:pPr algn="just"/>
            <a:endParaRPr lang="zh-CN" altLang="en-US" sz="2400" b="1">
              <a:latin typeface="楷体" panose="02010609060101010101" charset="-122"/>
              <a:ea typeface="楷体" panose="02010609060101010101" charset="-122"/>
              <a:cs typeface="楷体" panose="02010609060101010101" charset="-122"/>
            </a:endParaRPr>
          </a:p>
        </p:txBody>
      </p:sp>
    </p:spTree>
  </p:cSld>
  <p:clrMapOvr>
    <a:masterClrMapping/>
  </p:clrMapOvr>
  <p:transition advTm="3000"/>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5" name="组合 4"/>
          <p:cNvGrpSpPr/>
          <p:nvPr/>
        </p:nvGrpSpPr>
        <p:grpSpPr>
          <a:xfrm rot="0">
            <a:off x="2116455" y="2184400"/>
            <a:ext cx="7919720" cy="1799590"/>
            <a:chOff x="3181" y="3440"/>
            <a:chExt cx="12472" cy="2834"/>
          </a:xfrm>
        </p:grpSpPr>
        <p:sp>
          <p:nvSpPr>
            <p:cNvPr id="7" name="矩形 6"/>
            <p:cNvSpPr/>
            <p:nvPr userDrawn="1"/>
          </p:nvSpPr>
          <p:spPr>
            <a:xfrm>
              <a:off x="3181" y="3440"/>
              <a:ext cx="12472" cy="2835"/>
            </a:xfrm>
            <a:prstGeom prst="rect">
              <a:avLst/>
            </a:prstGeom>
            <a:solidFill>
              <a:srgbClr val="C00000"/>
            </a:solid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5" name="矩形 44"/>
            <p:cNvSpPr/>
            <p:nvPr userDrawn="1"/>
          </p:nvSpPr>
          <p:spPr>
            <a:xfrm>
              <a:off x="3181" y="3440"/>
              <a:ext cx="12471" cy="2835"/>
            </a:xfrm>
            <a:prstGeom prst="rect">
              <a:avLst/>
            </a:prstGeom>
            <a:noFill/>
            <a:ln>
              <a:noFill/>
            </a:ln>
            <a:extLst>
              <a:ext uri="{909E8E84-426E-40DD-AFC4-6F175D3DCCD1}">
                <a14:hiddenFill xmlns:a14="http://schemas.microsoft.com/office/drawing/2010/main">
                  <a:solidFill>
                    <a:schemeClr val="accent1">
                      <a:lumMod val="75000"/>
                    </a:schemeClr>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scene3d>
                <a:camera prst="orthographicFront"/>
                <a:lightRig rig="threePt" dir="t"/>
              </a:scene3d>
            </a:bodyPr>
            <a:p>
              <a:pPr lvl="0" algn="ctr">
                <a:buClrTx/>
                <a:buSzTx/>
                <a:buFontTx/>
              </a:pPr>
              <a:r>
                <a:rPr lang="zh-CN" altLang="en-US" sz="9600" b="1">
                  <a:ln w="12700">
                    <a:solidFill>
                      <a:schemeClr val="tx2">
                        <a:lumMod val="75000"/>
                      </a:schemeClr>
                    </a:solidFill>
                    <a:prstDash val="solid"/>
                  </a:ln>
                  <a:solidFill>
                    <a:schemeClr val="bg1"/>
                  </a:solidFill>
                  <a:effectLst>
                    <a:outerShdw dist="38100" dir="2640000" algn="bl" rotWithShape="0">
                      <a:schemeClr val="tx2">
                        <a:lumMod val="75000"/>
                      </a:schemeClr>
                    </a:outerShdw>
                  </a:effectLst>
                  <a:latin typeface="Arial Rounded MT Bold" panose="020F0704030504030204" charset="0"/>
                  <a:ea typeface="华文细黑" panose="02010600040101010101" charset="-122"/>
                  <a:cs typeface="Arial Rounded MT Bold" panose="020F0704030504030204" charset="0"/>
                  <a:sym typeface="+mn-ea"/>
                </a:rPr>
                <a:t>感谢收看！</a:t>
              </a:r>
              <a:endParaRPr lang="zh-CN" altLang="en-US" sz="9600" b="1">
                <a:ln w="12700">
                  <a:solidFill>
                    <a:schemeClr val="tx2">
                      <a:lumMod val="75000"/>
                    </a:schemeClr>
                  </a:solidFill>
                  <a:prstDash val="solid"/>
                </a:ln>
                <a:solidFill>
                  <a:schemeClr val="bg1"/>
                </a:solidFill>
                <a:effectLst>
                  <a:outerShdw dist="38100" dir="2640000" algn="bl" rotWithShape="0">
                    <a:schemeClr val="tx2">
                      <a:lumMod val="75000"/>
                    </a:schemeClr>
                  </a:outerShdw>
                </a:effectLst>
                <a:latin typeface="Arial Rounded MT Bold" panose="020F0704030504030204" charset="0"/>
                <a:ea typeface="华文细黑" panose="02010600040101010101" charset="-122"/>
                <a:cs typeface="Arial Rounded MT Bold" panose="020F0704030504030204" charset="0"/>
                <a:sym typeface="+mn-ea"/>
              </a:endParaRPr>
            </a:p>
          </p:txBody>
        </p:sp>
      </p:grpSp>
      <p:pic>
        <p:nvPicPr>
          <p:cNvPr id="2" name="图片 1" descr="微信图片_20230509114606"/>
          <p:cNvPicPr>
            <a:picLocks noChangeAspect="1"/>
          </p:cNvPicPr>
          <p:nvPr/>
        </p:nvPicPr>
        <p:blipFill>
          <a:blip r:embed="rId1"/>
          <a:stretch>
            <a:fillRect/>
          </a:stretch>
        </p:blipFill>
        <p:spPr>
          <a:xfrm>
            <a:off x="466725" y="486410"/>
            <a:ext cx="1979295" cy="1493520"/>
          </a:xfrm>
          <a:prstGeom prst="rect">
            <a:avLst/>
          </a:prstGeom>
        </p:spPr>
      </p:pic>
      <p:pic>
        <p:nvPicPr>
          <p:cNvPr id="3" name="图片 2" descr="C:\Users\Administrator\Desktop\cd89-knipfsf5292145.gifcd89-knipfsf5292145"/>
          <p:cNvPicPr>
            <a:picLocks noChangeAspect="1"/>
          </p:cNvPicPr>
          <p:nvPr/>
        </p:nvPicPr>
        <p:blipFill>
          <a:blip r:embed="rId2"/>
          <a:srcRect/>
          <a:stretch>
            <a:fillRect/>
          </a:stretch>
        </p:blipFill>
        <p:spPr>
          <a:xfrm>
            <a:off x="9218930" y="3983990"/>
            <a:ext cx="2317750" cy="2342515"/>
          </a:xfrm>
          <a:prstGeom prst="rect">
            <a:avLst/>
          </a:prstGeom>
        </p:spPr>
      </p:pic>
    </p:spTree>
  </p:cSld>
  <p:clrMapOvr>
    <a:masterClrMapping/>
  </p:clrMapOvr>
  <p:transition advTm="3000"/>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9" name="图片 8" descr="微信图片_20230509114606"/>
          <p:cNvPicPr>
            <a:picLocks noChangeAspect="1"/>
          </p:cNvPicPr>
          <p:nvPr/>
        </p:nvPicPr>
        <p:blipFill>
          <a:blip r:embed="rId1"/>
          <a:stretch>
            <a:fillRect/>
          </a:stretch>
        </p:blipFill>
        <p:spPr>
          <a:xfrm>
            <a:off x="467360" y="572770"/>
            <a:ext cx="1152525" cy="869950"/>
          </a:xfrm>
          <a:prstGeom prst="rect">
            <a:avLst/>
          </a:prstGeom>
        </p:spPr>
      </p:pic>
      <p:pic>
        <p:nvPicPr>
          <p:cNvPr id="15" name="图片 14" descr="t016ed5c423fc3d5872"/>
          <p:cNvPicPr>
            <a:picLocks noChangeAspect="1"/>
          </p:cNvPicPr>
          <p:nvPr/>
        </p:nvPicPr>
        <p:blipFill>
          <a:blip r:embed="rId2"/>
          <a:stretch>
            <a:fillRect/>
          </a:stretch>
        </p:blipFill>
        <p:spPr>
          <a:xfrm>
            <a:off x="10042525" y="4569460"/>
            <a:ext cx="1892300" cy="1892300"/>
          </a:xfrm>
          <a:prstGeom prst="rect">
            <a:avLst/>
          </a:prstGeom>
        </p:spPr>
      </p:pic>
      <p:sp>
        <p:nvSpPr>
          <p:cNvPr id="18" name="圆角矩形标注 17"/>
          <p:cNvSpPr/>
          <p:nvPr/>
        </p:nvSpPr>
        <p:spPr>
          <a:xfrm>
            <a:off x="1695450" y="1477645"/>
            <a:ext cx="8434705" cy="4227195"/>
          </a:xfrm>
          <a:prstGeom prst="wedgeRoundRectCallout">
            <a:avLst/>
          </a:prstGeom>
          <a:ln>
            <a:solidFill>
              <a:schemeClr val="accent1"/>
            </a:solidFill>
          </a:ln>
        </p:spPr>
        <p:style>
          <a:lnRef idx="2">
            <a:schemeClr val="accent5"/>
          </a:lnRef>
          <a:fillRef idx="1">
            <a:schemeClr val="lt1"/>
          </a:fillRef>
          <a:effectRef idx="0">
            <a:schemeClr val="accent5"/>
          </a:effectRef>
          <a:fontRef idx="minor">
            <a:schemeClr val="dk1"/>
          </a:fontRef>
        </p:style>
        <p:txBody>
          <a:bodyPr rtlCol="0" anchor="ctr"/>
          <a:p>
            <a:pPr algn="just"/>
            <a:r>
              <a:rPr lang="zh-CN" altLang="en-US" sz="3200" b="1">
                <a:latin typeface="楷体" panose="02010609060101010101" charset="-122"/>
                <a:ea typeface="楷体" panose="02010609060101010101" charset="-122"/>
                <a:cs typeface="楷体" panose="02010609060101010101" charset="-122"/>
              </a:rPr>
              <a:t>尊敬的纳税人：</a:t>
            </a:r>
            <a:endParaRPr lang="zh-CN" altLang="en-US" sz="3200" b="1">
              <a:latin typeface="楷体" panose="02010609060101010101" charset="-122"/>
              <a:ea typeface="楷体" panose="02010609060101010101" charset="-122"/>
              <a:cs typeface="楷体" panose="02010609060101010101" charset="-122"/>
            </a:endParaRPr>
          </a:p>
          <a:p>
            <a:pPr algn="ctr"/>
            <a:endParaRPr lang="zh-CN" altLang="en-US" b="1">
              <a:latin typeface="楷体" panose="02010609060101010101" charset="-122"/>
              <a:ea typeface="楷体" panose="02010609060101010101" charset="-122"/>
              <a:cs typeface="楷体" panose="02010609060101010101" charset="-122"/>
            </a:endParaRPr>
          </a:p>
          <a:p>
            <a:pPr algn="ctr"/>
            <a:r>
              <a:rPr lang="en-US" altLang="zh-CN" b="1">
                <a:latin typeface="楷体" panose="02010609060101010101" charset="-122"/>
                <a:ea typeface="楷体" panose="02010609060101010101" charset="-122"/>
                <a:cs typeface="楷体" panose="02010609060101010101" charset="-122"/>
              </a:rPr>
              <a:t>  </a:t>
            </a:r>
            <a:r>
              <a:rPr lang="zh-CN" altLang="en-US" b="1">
                <a:latin typeface="楷体" panose="02010609060101010101" charset="-122"/>
                <a:ea typeface="楷体" panose="02010609060101010101" charset="-122"/>
                <a:cs typeface="楷体" panose="02010609060101010101" charset="-122"/>
              </a:rPr>
              <a:t>按照</a:t>
            </a:r>
            <a:r>
              <a:rPr lang="zh-CN" altLang="en-US" b="1">
                <a:solidFill>
                  <a:srgbClr val="FF0000"/>
                </a:solidFill>
                <a:latin typeface="楷体" panose="02010609060101010101" charset="-122"/>
                <a:ea typeface="楷体" panose="02010609060101010101" charset="-122"/>
                <a:cs typeface="楷体" panose="02010609060101010101" charset="-122"/>
              </a:rPr>
              <a:t>《国家税务总局天津市税务局关于开展全面数字化电子发票试点工作的公告》（天津市税务局公告〔2023〕1号）要求</a:t>
            </a:r>
            <a:r>
              <a:rPr lang="zh-CN" altLang="en-US" b="1">
                <a:latin typeface="楷体" panose="02010609060101010101" charset="-122"/>
                <a:ea typeface="楷体" panose="02010609060101010101" charset="-122"/>
                <a:cs typeface="楷体" panose="02010609060101010101" charset="-122"/>
              </a:rPr>
              <a:t>，受票试点纳税人使用“</a:t>
            </a:r>
            <a:r>
              <a:rPr lang="zh-CN" altLang="en-US" b="1">
                <a:solidFill>
                  <a:srgbClr val="FF0000"/>
                </a:solidFill>
                <a:latin typeface="楷体" panose="02010609060101010101" charset="-122"/>
                <a:ea typeface="楷体" panose="02010609060101010101" charset="-122"/>
                <a:cs typeface="楷体" panose="02010609060101010101" charset="-122"/>
              </a:rPr>
              <a:t>税务数字账户</a:t>
            </a:r>
            <a:r>
              <a:rPr lang="zh-CN" altLang="en-US" b="1">
                <a:latin typeface="楷体" panose="02010609060101010101" charset="-122"/>
                <a:ea typeface="楷体" panose="02010609060101010101" charset="-122"/>
                <a:cs typeface="楷体" panose="02010609060101010101" charset="-122"/>
              </a:rPr>
              <a:t>”进行增值税进项发票勾选抵扣。为进一步优化增值税抵扣勾选、申报比对工作，自</a:t>
            </a:r>
            <a:r>
              <a:rPr lang="zh-CN" altLang="en-US" b="1">
                <a:highlight>
                  <a:srgbClr val="FFFF00"/>
                </a:highlight>
                <a:latin typeface="楷体" panose="02010609060101010101" charset="-122"/>
                <a:ea typeface="楷体" panose="02010609060101010101" charset="-122"/>
                <a:cs typeface="楷体" panose="02010609060101010101" charset="-122"/>
              </a:rPr>
              <a:t>2023年5月</a:t>
            </a:r>
            <a:r>
              <a:rPr lang="zh-CN" altLang="en-US" b="1">
                <a:latin typeface="楷体" panose="02010609060101010101" charset="-122"/>
                <a:ea typeface="楷体" panose="02010609060101010101" charset="-122"/>
                <a:cs typeface="楷体" panose="02010609060101010101" charset="-122"/>
              </a:rPr>
              <a:t>申报期起，使用“</a:t>
            </a:r>
            <a:r>
              <a:rPr lang="zh-CN" altLang="en-US" b="1">
                <a:solidFill>
                  <a:srgbClr val="FF0000"/>
                </a:solidFill>
                <a:latin typeface="楷体" panose="02010609060101010101" charset="-122"/>
                <a:ea typeface="楷体" panose="02010609060101010101" charset="-122"/>
                <a:cs typeface="楷体" panose="02010609060101010101" charset="-122"/>
              </a:rPr>
              <a:t>税务数字账户</a:t>
            </a:r>
            <a:r>
              <a:rPr lang="zh-CN" altLang="en-US" b="1">
                <a:latin typeface="楷体" panose="02010609060101010101" charset="-122"/>
                <a:ea typeface="楷体" panose="02010609060101010101" charset="-122"/>
                <a:cs typeface="楷体" panose="02010609060101010101" charset="-122"/>
              </a:rPr>
              <a:t>”勾选抵扣发票的纳税人，在申报抵扣“</a:t>
            </a:r>
            <a:r>
              <a:rPr lang="zh-CN" altLang="en-US" b="1">
                <a:solidFill>
                  <a:srgbClr val="FF0000"/>
                </a:solidFill>
                <a:latin typeface="楷体" panose="02010609060101010101" charset="-122"/>
                <a:ea typeface="楷体" panose="02010609060101010101" charset="-122"/>
                <a:cs typeface="楷体" panose="02010609060101010101" charset="-122"/>
              </a:rPr>
              <a:t>农产品收购发票或者销售发票</a:t>
            </a:r>
            <a:r>
              <a:rPr lang="zh-CN" altLang="en-US" b="1">
                <a:latin typeface="楷体" panose="02010609060101010101" charset="-122"/>
                <a:ea typeface="楷体" panose="02010609060101010101" charset="-122"/>
                <a:cs typeface="楷体" panose="02010609060101010101" charset="-122"/>
              </a:rPr>
              <a:t>”、“</a:t>
            </a:r>
            <a:r>
              <a:rPr lang="zh-CN" altLang="en-US" b="1">
                <a:solidFill>
                  <a:srgbClr val="FF0000"/>
                </a:solidFill>
                <a:latin typeface="楷体" panose="02010609060101010101" charset="-122"/>
                <a:ea typeface="楷体" panose="02010609060101010101" charset="-122"/>
                <a:cs typeface="楷体" panose="02010609060101010101" charset="-122"/>
              </a:rPr>
              <a:t>加计扣除农产品进项税额</a:t>
            </a:r>
            <a:r>
              <a:rPr lang="zh-CN" altLang="en-US" b="1">
                <a:latin typeface="楷体" panose="02010609060101010101" charset="-122"/>
                <a:ea typeface="楷体" panose="02010609060101010101" charset="-122"/>
                <a:cs typeface="楷体" panose="02010609060101010101" charset="-122"/>
              </a:rPr>
              <a:t>”、“</a:t>
            </a:r>
            <a:r>
              <a:rPr lang="zh-CN" altLang="en-US" b="1">
                <a:solidFill>
                  <a:srgbClr val="FF0000"/>
                </a:solidFill>
                <a:latin typeface="楷体" panose="02010609060101010101" charset="-122"/>
                <a:ea typeface="楷体" panose="02010609060101010101" charset="-122"/>
                <a:cs typeface="楷体" panose="02010609060101010101" charset="-122"/>
              </a:rPr>
              <a:t>代扣代缴税收缴款凭证</a:t>
            </a:r>
            <a:r>
              <a:rPr lang="zh-CN" altLang="en-US" b="1">
                <a:latin typeface="楷体" panose="02010609060101010101" charset="-122"/>
                <a:ea typeface="楷体" panose="02010609060101010101" charset="-122"/>
                <a:cs typeface="楷体" panose="02010609060101010101" charset="-122"/>
              </a:rPr>
              <a:t>”同一属期，请先在“</a:t>
            </a:r>
            <a:r>
              <a:rPr lang="zh-CN" altLang="en-US" b="1">
                <a:solidFill>
                  <a:srgbClr val="FF0000"/>
                </a:solidFill>
                <a:latin typeface="楷体" panose="02010609060101010101" charset="-122"/>
                <a:ea typeface="楷体" panose="02010609060101010101" charset="-122"/>
                <a:cs typeface="楷体" panose="02010609060101010101" charset="-122"/>
              </a:rPr>
              <a:t>税务数字账户</a:t>
            </a:r>
            <a:r>
              <a:rPr lang="zh-CN" altLang="en-US" b="1">
                <a:latin typeface="楷体" panose="02010609060101010101" charset="-122"/>
                <a:ea typeface="楷体" panose="02010609060101010101" charset="-122"/>
                <a:cs typeface="楷体" panose="02010609060101010101" charset="-122"/>
              </a:rPr>
              <a:t>”完成对应扣税凭证的勾选确认操作。农产品深加工企业无法进行“</a:t>
            </a:r>
            <a:r>
              <a:rPr lang="zh-CN" altLang="en-US" b="1">
                <a:solidFill>
                  <a:srgbClr val="FF0000"/>
                </a:solidFill>
                <a:latin typeface="楷体" panose="02010609060101010101" charset="-122"/>
                <a:ea typeface="楷体" panose="02010609060101010101" charset="-122"/>
                <a:cs typeface="楷体" panose="02010609060101010101" charset="-122"/>
              </a:rPr>
              <a:t>农产品加计扣除勾选</a:t>
            </a:r>
            <a:r>
              <a:rPr lang="zh-CN" altLang="en-US" b="1">
                <a:latin typeface="楷体" panose="02010609060101010101" charset="-122"/>
                <a:ea typeface="楷体" panose="02010609060101010101" charset="-122"/>
                <a:cs typeface="楷体" panose="02010609060101010101" charset="-122"/>
              </a:rPr>
              <a:t>”的，请到您的主管税务机关办理“</a:t>
            </a:r>
            <a:r>
              <a:rPr lang="zh-CN" altLang="en-US" b="1">
                <a:solidFill>
                  <a:srgbClr val="FF0000"/>
                </a:solidFill>
                <a:latin typeface="楷体" panose="02010609060101010101" charset="-122"/>
                <a:ea typeface="楷体" panose="02010609060101010101" charset="-122"/>
                <a:cs typeface="楷体" panose="02010609060101010101" charset="-122"/>
              </a:rPr>
              <a:t>农产品深加工企业</a:t>
            </a:r>
            <a:r>
              <a:rPr lang="zh-CN" altLang="en-US" b="1">
                <a:latin typeface="楷体" panose="02010609060101010101" charset="-122"/>
                <a:ea typeface="楷体" panose="02010609060101010101" charset="-122"/>
                <a:cs typeface="楷体" panose="02010609060101010101" charset="-122"/>
              </a:rPr>
              <a:t>”归类。为避免因勾选抵扣操作失误导致申报比对异常，请您仔细阅读</a:t>
            </a:r>
            <a:r>
              <a:rPr lang="zh-CN" altLang="en-US" b="1">
                <a:solidFill>
                  <a:srgbClr val="FF0000"/>
                </a:solidFill>
                <a:latin typeface="楷体" panose="02010609060101010101" charset="-122"/>
                <a:ea typeface="楷体" panose="02010609060101010101" charset="-122"/>
                <a:cs typeface="楷体" panose="02010609060101010101" charset="-122"/>
              </a:rPr>
              <a:t>《操作手册》</a:t>
            </a:r>
            <a:r>
              <a:rPr lang="zh-CN" altLang="en-US" b="1">
                <a:latin typeface="楷体" panose="02010609060101010101" charset="-122"/>
                <a:ea typeface="楷体" panose="02010609060101010101" charset="-122"/>
                <a:cs typeface="楷体" panose="02010609060101010101" charset="-122"/>
              </a:rPr>
              <a:t>中列举的具体操作内容和注意事项。感谢您对税务机关工作的大力支持和配合。</a:t>
            </a:r>
            <a:endParaRPr lang="zh-CN" altLang="en-US" b="1">
              <a:latin typeface="楷体" panose="02010609060101010101" charset="-122"/>
              <a:ea typeface="楷体" panose="02010609060101010101" charset="-122"/>
              <a:cs typeface="楷体" panose="02010609060101010101" charset="-122"/>
            </a:endParaRPr>
          </a:p>
          <a:p>
            <a:pPr algn="ctr"/>
            <a:endParaRPr lang="zh-CN" altLang="en-US" b="1">
              <a:latin typeface="楷体" panose="02010609060101010101" charset="-122"/>
              <a:ea typeface="楷体" panose="02010609060101010101" charset="-122"/>
              <a:cs typeface="楷体" panose="02010609060101010101" charset="-122"/>
            </a:endParaRPr>
          </a:p>
        </p:txBody>
      </p:sp>
    </p:spTree>
  </p:cSld>
  <p:clrMapOvr>
    <a:masterClrMapping/>
  </p:clrMapOvr>
  <p:transition advTm="3000"/>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矩形 1"/>
          <p:cNvSpPr/>
          <p:nvPr userDrawn="1"/>
        </p:nvSpPr>
        <p:spPr>
          <a:xfrm>
            <a:off x="2633980" y="2856230"/>
            <a:ext cx="6924675" cy="1259840"/>
          </a:xfrm>
          <a:prstGeom prst="rect">
            <a:avLst/>
          </a:prstGeom>
          <a:solidFill>
            <a:srgbClr val="C00000"/>
          </a:solidFill>
          <a:ln>
            <a:solidFill>
              <a:srgbClr val="C00000"/>
            </a:solidFill>
          </a:ln>
        </p:spPr>
        <p:txBody>
          <a:bodyPr wrap="none" rtlCol="0" anchor="ctr" anchorCtr="0">
            <a:noAutofit/>
            <a:scene3d>
              <a:camera prst="orthographicFront"/>
              <a:lightRig rig="threePt" dir="t"/>
            </a:scene3d>
          </a:bodyPr>
          <a:p>
            <a:pPr algn="ctr"/>
            <a:r>
              <a:rPr lang="zh-CN" altLang="en-US" sz="2800" b="1">
                <a:ln w="12700">
                  <a:solidFill>
                    <a:schemeClr val="tx2">
                      <a:lumMod val="75000"/>
                    </a:schemeClr>
                  </a:solidFill>
                  <a:prstDash val="solid"/>
                </a:ln>
                <a:solidFill>
                  <a:schemeClr val="bg1"/>
                </a:solidFill>
                <a:effectLst>
                  <a:outerShdw dist="38100" dir="2640000" algn="bl" rotWithShape="0">
                    <a:schemeClr val="tx2">
                      <a:lumMod val="75000"/>
                    </a:schemeClr>
                  </a:outerShdw>
                </a:effectLst>
                <a:latin typeface="华文细黑" panose="02010600040101010101" charset="-122"/>
                <a:ea typeface="华文细黑" panose="02010600040101010101" charset="-122"/>
                <a:cs typeface="Bernard MT Condensed" panose="02050806060905020404" charset="0"/>
              </a:rPr>
              <a:t>新增增值税抵扣勾选、申报比对操作手册</a:t>
            </a:r>
            <a:endParaRPr lang="zh-CN" altLang="en-US" sz="2800" b="1">
              <a:ln w="12700">
                <a:solidFill>
                  <a:schemeClr val="tx2">
                    <a:lumMod val="75000"/>
                  </a:schemeClr>
                </a:solidFill>
                <a:prstDash val="solid"/>
              </a:ln>
              <a:solidFill>
                <a:schemeClr val="bg1"/>
              </a:solidFill>
              <a:effectLst>
                <a:outerShdw dist="38100" dir="2640000" algn="bl" rotWithShape="0">
                  <a:schemeClr val="tx2">
                    <a:lumMod val="75000"/>
                  </a:schemeClr>
                </a:outerShdw>
              </a:effectLst>
              <a:latin typeface="华文细黑" panose="02010600040101010101" charset="-122"/>
              <a:ea typeface="华文细黑" panose="02010600040101010101" charset="-122"/>
              <a:cs typeface="Bernard MT Condensed" panose="02050806060905020404" charset="0"/>
            </a:endParaRPr>
          </a:p>
        </p:txBody>
      </p:sp>
      <p:pic>
        <p:nvPicPr>
          <p:cNvPr id="3" name="图片 2" descr="t0141b50f421f75ebb3"/>
          <p:cNvPicPr>
            <a:picLocks noChangeAspect="1"/>
          </p:cNvPicPr>
          <p:nvPr/>
        </p:nvPicPr>
        <p:blipFill>
          <a:blip r:embed="rId1"/>
          <a:stretch>
            <a:fillRect/>
          </a:stretch>
        </p:blipFill>
        <p:spPr>
          <a:xfrm>
            <a:off x="9558655" y="4116070"/>
            <a:ext cx="2286000" cy="2286000"/>
          </a:xfrm>
          <a:prstGeom prst="rect">
            <a:avLst/>
          </a:prstGeom>
        </p:spPr>
      </p:pic>
      <p:pic>
        <p:nvPicPr>
          <p:cNvPr id="6" name="图片 5" descr="微信图片_20230509114606"/>
          <p:cNvPicPr>
            <a:picLocks noChangeAspect="1"/>
          </p:cNvPicPr>
          <p:nvPr>
            <p:custDataLst>
              <p:tags r:id="rId2"/>
            </p:custDataLst>
          </p:nvPr>
        </p:nvPicPr>
        <p:blipFill>
          <a:blip r:embed="rId3"/>
          <a:stretch>
            <a:fillRect/>
          </a:stretch>
        </p:blipFill>
        <p:spPr>
          <a:xfrm>
            <a:off x="467360" y="572770"/>
            <a:ext cx="1152525" cy="869950"/>
          </a:xfrm>
          <a:prstGeom prst="rect">
            <a:avLst/>
          </a:prstGeom>
        </p:spPr>
      </p:pic>
    </p:spTree>
  </p:cSld>
  <p:clrMapOvr>
    <a:masterClrMapping/>
  </p:clrMapOvr>
  <p:transition advTm="3000"/>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9" name="图片 8" descr="微信图片_20230509114606"/>
          <p:cNvPicPr>
            <a:picLocks noChangeAspect="1"/>
          </p:cNvPicPr>
          <p:nvPr/>
        </p:nvPicPr>
        <p:blipFill>
          <a:blip r:embed="rId1"/>
          <a:stretch>
            <a:fillRect/>
          </a:stretch>
        </p:blipFill>
        <p:spPr>
          <a:xfrm>
            <a:off x="467360" y="572770"/>
            <a:ext cx="1152525" cy="869950"/>
          </a:xfrm>
          <a:prstGeom prst="rect">
            <a:avLst/>
          </a:prstGeom>
        </p:spPr>
      </p:pic>
      <p:pic>
        <p:nvPicPr>
          <p:cNvPr id="15" name="图片 14" descr="t016ed5c423fc3d5872"/>
          <p:cNvPicPr>
            <a:picLocks noChangeAspect="1"/>
          </p:cNvPicPr>
          <p:nvPr/>
        </p:nvPicPr>
        <p:blipFill>
          <a:blip r:embed="rId2"/>
          <a:stretch>
            <a:fillRect/>
          </a:stretch>
        </p:blipFill>
        <p:spPr>
          <a:xfrm>
            <a:off x="10042525" y="4569460"/>
            <a:ext cx="1892300" cy="1892300"/>
          </a:xfrm>
          <a:prstGeom prst="rect">
            <a:avLst/>
          </a:prstGeom>
        </p:spPr>
      </p:pic>
      <p:sp>
        <p:nvSpPr>
          <p:cNvPr id="18" name="圆角矩形标注 17"/>
          <p:cNvSpPr/>
          <p:nvPr/>
        </p:nvSpPr>
        <p:spPr>
          <a:xfrm>
            <a:off x="1695450" y="1477645"/>
            <a:ext cx="8434705" cy="4227195"/>
          </a:xfrm>
          <a:prstGeom prst="wedgeRoundRectCallout">
            <a:avLst/>
          </a:prstGeom>
          <a:ln>
            <a:solidFill>
              <a:schemeClr val="accent1"/>
            </a:solidFill>
          </a:ln>
        </p:spPr>
        <p:style>
          <a:lnRef idx="2">
            <a:schemeClr val="accent5"/>
          </a:lnRef>
          <a:fillRef idx="1">
            <a:schemeClr val="lt1"/>
          </a:fillRef>
          <a:effectRef idx="0">
            <a:schemeClr val="accent5"/>
          </a:effectRef>
          <a:fontRef idx="minor">
            <a:schemeClr val="dk1"/>
          </a:fontRef>
        </p:style>
        <p:txBody>
          <a:bodyPr rtlCol="0" anchor="ctr"/>
          <a:p>
            <a:pPr algn="just"/>
            <a:r>
              <a:rPr lang="zh-CN" altLang="en-US" sz="3200" b="1">
                <a:latin typeface="楷体" panose="02010609060101010101" charset="-122"/>
                <a:ea typeface="楷体" panose="02010609060101010101" charset="-122"/>
              </a:rPr>
              <a:t>（一）勾选抵扣</a:t>
            </a:r>
            <a:endParaRPr lang="zh-CN" altLang="en-US" sz="3200" b="1">
              <a:latin typeface="楷体" panose="02010609060101010101" charset="-122"/>
              <a:ea typeface="楷体" panose="02010609060101010101" charset="-122"/>
            </a:endParaRPr>
          </a:p>
          <a:p>
            <a:pPr algn="just"/>
            <a:endParaRPr lang="zh-CN" altLang="en-US" sz="1600" b="1"/>
          </a:p>
          <a:p>
            <a:pPr algn="just"/>
            <a:r>
              <a:rPr lang="zh-CN" altLang="en-US" sz="2400" b="1">
                <a:latin typeface="楷体" panose="02010609060101010101" charset="-122"/>
                <a:ea typeface="楷体" panose="02010609060101010101" charset="-122"/>
                <a:cs typeface="楷体" panose="02010609060101010101" charset="-122"/>
              </a:rPr>
              <a:t>除实行农产品增值税进项税额核定扣除办法的纳税人以外，纳税人纳入受票试点后次月开具或取得的农产品收购发票或销售发票需通过电子发票服务平台-</a:t>
            </a:r>
            <a:r>
              <a:rPr lang="zh-CN" altLang="en-US" sz="2400" b="1">
                <a:solidFill>
                  <a:srgbClr val="FF0000"/>
                </a:solidFill>
                <a:latin typeface="楷体" panose="02010609060101010101" charset="-122"/>
                <a:ea typeface="楷体" panose="02010609060101010101" charset="-122"/>
                <a:cs typeface="楷体" panose="02010609060101010101" charset="-122"/>
              </a:rPr>
              <a:t>【税务数字账户】</a:t>
            </a:r>
            <a:r>
              <a:rPr lang="zh-CN" altLang="en-US" sz="2400" b="1">
                <a:latin typeface="楷体" panose="02010609060101010101" charset="-122"/>
                <a:ea typeface="楷体" panose="02010609060101010101" charset="-122"/>
                <a:cs typeface="楷体" panose="02010609060101010101" charset="-122"/>
              </a:rPr>
              <a:t>进行勾选确认后再进行申报抵扣。农产品收购发票或销售发票的商品编码为“</a:t>
            </a:r>
            <a:r>
              <a:rPr lang="zh-CN" altLang="en-US" sz="2400" b="1">
                <a:highlight>
                  <a:srgbClr val="FFFF00"/>
                </a:highlight>
                <a:latin typeface="楷体" panose="02010609060101010101" charset="-122"/>
                <a:ea typeface="楷体" panose="02010609060101010101" charset="-122"/>
                <a:cs typeface="楷体" panose="02010609060101010101" charset="-122"/>
              </a:rPr>
              <a:t>农产品</a:t>
            </a:r>
            <a:r>
              <a:rPr lang="zh-CN" altLang="en-US" sz="2400" b="1">
                <a:latin typeface="楷体" panose="02010609060101010101" charset="-122"/>
                <a:ea typeface="楷体" panose="02010609060101010101" charset="-122"/>
                <a:cs typeface="楷体" panose="02010609060101010101" charset="-122"/>
              </a:rPr>
              <a:t>”类的货物，且在纳入受票试点次月后开具。</a:t>
            </a:r>
            <a:endParaRPr lang="zh-CN" altLang="en-US" sz="2400" b="1">
              <a:latin typeface="楷体" panose="02010609060101010101" charset="-122"/>
              <a:ea typeface="楷体" panose="02010609060101010101" charset="-122"/>
              <a:cs typeface="楷体" panose="02010609060101010101" charset="-122"/>
            </a:endParaRPr>
          </a:p>
          <a:p>
            <a:pPr algn="just"/>
            <a:endParaRPr lang="zh-CN" altLang="en-US" sz="2400"/>
          </a:p>
          <a:p>
            <a:pPr algn="just"/>
            <a:endParaRPr lang="zh-CN" altLang="en-US" sz="2400"/>
          </a:p>
        </p:txBody>
      </p:sp>
    </p:spTree>
  </p:cSld>
  <p:clrMapOvr>
    <a:masterClrMapping/>
  </p:clrMapOvr>
  <p:transition advTm="3000"/>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9" name="图片 8" descr="微信图片_20230509114606"/>
          <p:cNvPicPr>
            <a:picLocks noChangeAspect="1"/>
          </p:cNvPicPr>
          <p:nvPr/>
        </p:nvPicPr>
        <p:blipFill>
          <a:blip r:embed="rId1"/>
          <a:stretch>
            <a:fillRect/>
          </a:stretch>
        </p:blipFill>
        <p:spPr>
          <a:xfrm>
            <a:off x="467360" y="572770"/>
            <a:ext cx="1152525" cy="869950"/>
          </a:xfrm>
          <a:prstGeom prst="rect">
            <a:avLst/>
          </a:prstGeom>
        </p:spPr>
      </p:pic>
      <p:pic>
        <p:nvPicPr>
          <p:cNvPr id="15" name="图片 14" descr="t016ed5c423fc3d5872"/>
          <p:cNvPicPr>
            <a:picLocks noChangeAspect="1"/>
          </p:cNvPicPr>
          <p:nvPr/>
        </p:nvPicPr>
        <p:blipFill>
          <a:blip r:embed="rId2"/>
          <a:stretch>
            <a:fillRect/>
          </a:stretch>
        </p:blipFill>
        <p:spPr>
          <a:xfrm>
            <a:off x="10042525" y="4569460"/>
            <a:ext cx="1892300" cy="1892300"/>
          </a:xfrm>
          <a:prstGeom prst="rect">
            <a:avLst/>
          </a:prstGeom>
        </p:spPr>
      </p:pic>
      <p:sp>
        <p:nvSpPr>
          <p:cNvPr id="18" name="圆角矩形标注 17"/>
          <p:cNvSpPr/>
          <p:nvPr/>
        </p:nvSpPr>
        <p:spPr>
          <a:xfrm>
            <a:off x="1695450" y="1477645"/>
            <a:ext cx="8434705" cy="4227195"/>
          </a:xfrm>
          <a:prstGeom prst="wedgeRoundRectCallout">
            <a:avLst/>
          </a:prstGeom>
          <a:ln>
            <a:solidFill>
              <a:schemeClr val="accent1"/>
            </a:solidFill>
          </a:ln>
        </p:spPr>
        <p:style>
          <a:lnRef idx="2">
            <a:schemeClr val="accent5"/>
          </a:lnRef>
          <a:fillRef idx="1">
            <a:schemeClr val="lt1"/>
          </a:fillRef>
          <a:effectRef idx="0">
            <a:schemeClr val="accent5"/>
          </a:effectRef>
          <a:fontRef idx="minor">
            <a:schemeClr val="dk1"/>
          </a:fontRef>
        </p:style>
        <p:txBody>
          <a:bodyPr rtlCol="0" anchor="ctr"/>
          <a:p>
            <a:pPr algn="just"/>
            <a:r>
              <a:rPr lang="zh-CN" altLang="en-US" sz="3200" b="1">
                <a:latin typeface="楷体" panose="02010609060101010101" charset="-122"/>
                <a:ea typeface="楷体" panose="02010609060101010101" charset="-122"/>
                <a:cs typeface="楷体" panose="02010609060101010101" charset="-122"/>
              </a:rPr>
              <a:t>1</a:t>
            </a:r>
            <a:r>
              <a:rPr lang="en-US" altLang="zh-CN" sz="3200" b="1">
                <a:latin typeface="楷体" panose="02010609060101010101" charset="-122"/>
                <a:ea typeface="楷体" panose="02010609060101010101" charset="-122"/>
                <a:cs typeface="楷体" panose="02010609060101010101" charset="-122"/>
              </a:rPr>
              <a:t>)</a:t>
            </a:r>
            <a:r>
              <a:rPr lang="zh-CN" altLang="en-US" sz="3200" b="1">
                <a:latin typeface="楷体" panose="02010609060101010101" charset="-122"/>
                <a:ea typeface="楷体" panose="02010609060101010101" charset="-122"/>
                <a:cs typeface="楷体" panose="02010609060101010101" charset="-122"/>
              </a:rPr>
              <a:t>、自产农产品销售发票：</a:t>
            </a:r>
            <a:endParaRPr lang="zh-CN" altLang="en-US" sz="3200" b="1">
              <a:latin typeface="楷体" panose="02010609060101010101" charset="-122"/>
              <a:ea typeface="楷体" panose="02010609060101010101" charset="-122"/>
              <a:cs typeface="楷体" panose="02010609060101010101" charset="-122"/>
            </a:endParaRPr>
          </a:p>
          <a:p>
            <a:pPr algn="just"/>
            <a:endParaRPr lang="zh-CN" altLang="en-US" sz="2400" b="1"/>
          </a:p>
          <a:p>
            <a:pPr algn="just"/>
            <a:r>
              <a:rPr lang="zh-CN" altLang="en-US" sz="2400" b="1">
                <a:latin typeface="楷体" panose="02010609060101010101" charset="-122"/>
                <a:ea typeface="楷体" panose="02010609060101010101" charset="-122"/>
                <a:cs typeface="楷体" panose="02010609060101010101" charset="-122"/>
              </a:rPr>
              <a:t>*纳税人需要在</a:t>
            </a:r>
            <a:r>
              <a:rPr lang="zh-CN" altLang="en-US" sz="2400" b="1">
                <a:solidFill>
                  <a:srgbClr val="FF0000"/>
                </a:solidFill>
                <a:latin typeface="楷体" panose="02010609060101010101" charset="-122"/>
                <a:ea typeface="楷体" panose="02010609060101010101" charset="-122"/>
                <a:cs typeface="楷体" panose="02010609060101010101" charset="-122"/>
              </a:rPr>
              <a:t>【待处理农产品发票】</a:t>
            </a:r>
            <a:r>
              <a:rPr lang="zh-CN" altLang="en-US" sz="2400" b="1">
                <a:latin typeface="楷体" panose="02010609060101010101" charset="-122"/>
                <a:ea typeface="楷体" panose="02010609060101010101" charset="-122"/>
                <a:cs typeface="楷体" panose="02010609060101010101" charset="-122"/>
              </a:rPr>
              <a:t>-</a:t>
            </a:r>
            <a:r>
              <a:rPr lang="zh-CN" altLang="en-US" sz="2400" b="1">
                <a:solidFill>
                  <a:srgbClr val="FF0000"/>
                </a:solidFill>
                <a:latin typeface="楷体" panose="02010609060101010101" charset="-122"/>
                <a:ea typeface="楷体" panose="02010609060101010101" charset="-122"/>
                <a:cs typeface="楷体" panose="02010609060101010101" charset="-122"/>
              </a:rPr>
              <a:t>【自产农产品销售发票】</a:t>
            </a:r>
            <a:r>
              <a:rPr lang="zh-CN" altLang="en-US" sz="2400" b="1">
                <a:latin typeface="楷体" panose="02010609060101010101" charset="-122"/>
                <a:ea typeface="楷体" panose="02010609060101010101" charset="-122"/>
                <a:cs typeface="楷体" panose="02010609060101010101" charset="-122"/>
              </a:rPr>
              <a:t>选择是否“</a:t>
            </a:r>
            <a:r>
              <a:rPr lang="zh-CN" altLang="en-US" sz="2400" b="1">
                <a:highlight>
                  <a:srgbClr val="FFFF00"/>
                </a:highlight>
                <a:latin typeface="楷体" panose="02010609060101010101" charset="-122"/>
                <a:ea typeface="楷体" panose="02010609060101010101" charset="-122"/>
                <a:cs typeface="楷体" panose="02010609060101010101" charset="-122"/>
              </a:rPr>
              <a:t>属于自产农产品销售发票</a:t>
            </a:r>
            <a:r>
              <a:rPr lang="zh-CN" altLang="en-US" sz="2400" b="1">
                <a:latin typeface="楷体" panose="02010609060101010101" charset="-122"/>
                <a:ea typeface="楷体" panose="02010609060101010101" charset="-122"/>
                <a:cs typeface="楷体" panose="02010609060101010101" charset="-122"/>
              </a:rPr>
              <a:t>”或“</a:t>
            </a:r>
            <a:r>
              <a:rPr lang="zh-CN" altLang="en-US" sz="2400" b="1">
                <a:highlight>
                  <a:srgbClr val="FFFF00"/>
                </a:highlight>
                <a:latin typeface="楷体" panose="02010609060101010101" charset="-122"/>
                <a:ea typeface="楷体" panose="02010609060101010101" charset="-122"/>
                <a:cs typeface="楷体" panose="02010609060101010101" charset="-122"/>
              </a:rPr>
              <a:t>部分属于自产农产品销售发票</a:t>
            </a:r>
            <a:r>
              <a:rPr lang="zh-CN" altLang="en-US" sz="2400" b="1">
                <a:latin typeface="楷体" panose="02010609060101010101" charset="-122"/>
                <a:ea typeface="楷体" panose="02010609060101010101" charset="-122"/>
                <a:cs typeface="楷体" panose="02010609060101010101" charset="-122"/>
              </a:rPr>
              <a:t>”，其中“</a:t>
            </a:r>
            <a:r>
              <a:rPr lang="zh-CN" altLang="en-US" sz="2400" b="1">
                <a:highlight>
                  <a:srgbClr val="FFFF00"/>
                </a:highlight>
                <a:latin typeface="楷体" panose="02010609060101010101" charset="-122"/>
                <a:ea typeface="楷体" panose="02010609060101010101" charset="-122"/>
                <a:cs typeface="楷体" panose="02010609060101010101" charset="-122"/>
              </a:rPr>
              <a:t>部分属于自产农产品销售发票</a:t>
            </a:r>
            <a:r>
              <a:rPr lang="zh-CN" altLang="en-US" sz="2400" b="1">
                <a:latin typeface="楷体" panose="02010609060101010101" charset="-122"/>
                <a:ea typeface="楷体" panose="02010609060101010101" charset="-122"/>
                <a:cs typeface="楷体" panose="02010609060101010101" charset="-122"/>
              </a:rPr>
              <a:t>”的纳税人要填写“</a:t>
            </a:r>
            <a:r>
              <a:rPr lang="zh-CN" altLang="en-US" sz="2400" b="1">
                <a:highlight>
                  <a:srgbClr val="FFFF00"/>
                </a:highlight>
                <a:latin typeface="楷体" panose="02010609060101010101" charset="-122"/>
                <a:ea typeface="楷体" panose="02010609060101010101" charset="-122"/>
                <a:cs typeface="楷体" panose="02010609060101010101" charset="-122"/>
              </a:rPr>
              <a:t>农产品部分金额</a:t>
            </a:r>
            <a:r>
              <a:rPr lang="zh-CN" altLang="en-US" sz="2400" b="1">
                <a:latin typeface="楷体" panose="02010609060101010101" charset="-122"/>
                <a:ea typeface="楷体" panose="02010609060101010101" charset="-122"/>
                <a:cs typeface="楷体" panose="02010609060101010101" charset="-122"/>
              </a:rPr>
              <a:t>”</a:t>
            </a:r>
            <a:endParaRPr lang="zh-CN" altLang="en-US" sz="2400" b="1">
              <a:latin typeface="楷体" panose="02010609060101010101" charset="-122"/>
              <a:ea typeface="楷体" panose="02010609060101010101" charset="-122"/>
              <a:cs typeface="楷体" panose="02010609060101010101" charset="-122"/>
            </a:endParaRPr>
          </a:p>
          <a:p>
            <a:pPr algn="just"/>
            <a:endParaRPr lang="zh-CN" altLang="en-US" sz="2400" b="1">
              <a:latin typeface="楷体" panose="02010609060101010101" charset="-122"/>
              <a:ea typeface="楷体" panose="02010609060101010101" charset="-122"/>
              <a:cs typeface="楷体" panose="02010609060101010101" charset="-122"/>
            </a:endParaRPr>
          </a:p>
          <a:p>
            <a:pPr algn="just"/>
            <a:r>
              <a:rPr lang="zh-CN" altLang="en-US" sz="2400" b="1">
                <a:latin typeface="楷体" panose="02010609060101010101" charset="-122"/>
                <a:ea typeface="楷体" panose="02010609060101010101" charset="-122"/>
                <a:cs typeface="楷体" panose="02010609060101010101" charset="-122"/>
              </a:rPr>
              <a:t>*系统以该金额</a:t>
            </a:r>
            <a:r>
              <a:rPr lang="zh-CN" altLang="en-US" sz="2400" b="1">
                <a:solidFill>
                  <a:srgbClr val="FF0000"/>
                </a:solidFill>
                <a:latin typeface="楷体" panose="02010609060101010101" charset="-122"/>
                <a:ea typeface="楷体" panose="02010609060101010101" charset="-122"/>
                <a:cs typeface="楷体" panose="02010609060101010101" charset="-122"/>
              </a:rPr>
              <a:t>×9%</a:t>
            </a:r>
            <a:r>
              <a:rPr lang="zh-CN" altLang="en-US" sz="2400" b="1">
                <a:latin typeface="楷体" panose="02010609060101010101" charset="-122"/>
                <a:ea typeface="楷体" panose="02010609060101010101" charset="-122"/>
                <a:cs typeface="楷体" panose="02010609060101010101" charset="-122"/>
              </a:rPr>
              <a:t>计算可抵扣税额后带入</a:t>
            </a:r>
            <a:r>
              <a:rPr lang="zh-CN" altLang="en-US" sz="2400" b="1">
                <a:solidFill>
                  <a:srgbClr val="FF0000"/>
                </a:solidFill>
                <a:latin typeface="楷体" panose="02010609060101010101" charset="-122"/>
                <a:ea typeface="楷体" panose="02010609060101010101" charset="-122"/>
                <a:cs typeface="楷体" panose="02010609060101010101" charset="-122"/>
              </a:rPr>
              <a:t>【抵扣勾选】</a:t>
            </a:r>
            <a:r>
              <a:rPr lang="zh-CN" altLang="en-US" sz="2400" b="1">
                <a:latin typeface="楷体" panose="02010609060101010101" charset="-122"/>
                <a:ea typeface="楷体" panose="02010609060101010101" charset="-122"/>
                <a:cs typeface="楷体" panose="02010609060101010101" charset="-122"/>
              </a:rPr>
              <a:t>页面，后续需在</a:t>
            </a:r>
            <a:r>
              <a:rPr lang="zh-CN" altLang="en-US" sz="2400" b="1">
                <a:solidFill>
                  <a:srgbClr val="FF0000"/>
                </a:solidFill>
                <a:latin typeface="楷体" panose="02010609060101010101" charset="-122"/>
                <a:ea typeface="楷体" panose="02010609060101010101" charset="-122"/>
                <a:cs typeface="楷体" panose="02010609060101010101" charset="-122"/>
              </a:rPr>
              <a:t>【抵扣勾选】</a:t>
            </a:r>
            <a:r>
              <a:rPr lang="zh-CN" altLang="en-US" sz="2400" b="1">
                <a:latin typeface="楷体" panose="02010609060101010101" charset="-122"/>
                <a:ea typeface="楷体" panose="02010609060101010101" charset="-122"/>
                <a:cs typeface="楷体" panose="02010609060101010101" charset="-122"/>
              </a:rPr>
              <a:t>页面进一步进行勾选操作。</a:t>
            </a:r>
            <a:endParaRPr lang="zh-CN" altLang="en-US" sz="2400" b="1">
              <a:latin typeface="楷体" panose="02010609060101010101" charset="-122"/>
              <a:ea typeface="楷体" panose="02010609060101010101" charset="-122"/>
              <a:cs typeface="楷体" panose="02010609060101010101" charset="-122"/>
            </a:endParaRPr>
          </a:p>
          <a:p>
            <a:pPr algn="just"/>
            <a:endParaRPr lang="zh-CN" altLang="en-US" sz="2400" b="1">
              <a:latin typeface="楷体" panose="02010609060101010101" charset="-122"/>
              <a:ea typeface="楷体" panose="02010609060101010101" charset="-122"/>
              <a:cs typeface="楷体" panose="02010609060101010101" charset="-122"/>
            </a:endParaRPr>
          </a:p>
        </p:txBody>
      </p:sp>
    </p:spTree>
  </p:cSld>
  <p:clrMapOvr>
    <a:masterClrMapping/>
  </p:clrMapOvr>
  <p:transition advTm="3000"/>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9" name="图片 8" descr="微信图片_20230509114606"/>
          <p:cNvPicPr>
            <a:picLocks noChangeAspect="1"/>
          </p:cNvPicPr>
          <p:nvPr/>
        </p:nvPicPr>
        <p:blipFill>
          <a:blip r:embed="rId1"/>
          <a:stretch>
            <a:fillRect/>
          </a:stretch>
        </p:blipFill>
        <p:spPr>
          <a:xfrm>
            <a:off x="467360" y="572770"/>
            <a:ext cx="1152525" cy="869950"/>
          </a:xfrm>
          <a:prstGeom prst="rect">
            <a:avLst/>
          </a:prstGeom>
        </p:spPr>
      </p:pic>
      <p:pic>
        <p:nvPicPr>
          <p:cNvPr id="15" name="图片 14" descr="t016ed5c423fc3d5872"/>
          <p:cNvPicPr>
            <a:picLocks noChangeAspect="1"/>
          </p:cNvPicPr>
          <p:nvPr/>
        </p:nvPicPr>
        <p:blipFill>
          <a:blip r:embed="rId2"/>
          <a:stretch>
            <a:fillRect/>
          </a:stretch>
        </p:blipFill>
        <p:spPr>
          <a:xfrm>
            <a:off x="10042525" y="4569460"/>
            <a:ext cx="1892300" cy="1892300"/>
          </a:xfrm>
          <a:prstGeom prst="rect">
            <a:avLst/>
          </a:prstGeom>
        </p:spPr>
      </p:pic>
      <p:sp>
        <p:nvSpPr>
          <p:cNvPr id="18" name="圆角矩形标注 17"/>
          <p:cNvSpPr/>
          <p:nvPr/>
        </p:nvSpPr>
        <p:spPr>
          <a:xfrm>
            <a:off x="1695450" y="1477645"/>
            <a:ext cx="8434705" cy="4227195"/>
          </a:xfrm>
          <a:prstGeom prst="wedgeRoundRectCallout">
            <a:avLst/>
          </a:prstGeom>
          <a:ln>
            <a:solidFill>
              <a:schemeClr val="accent1"/>
            </a:solidFill>
          </a:ln>
        </p:spPr>
        <p:style>
          <a:lnRef idx="2">
            <a:schemeClr val="accent5"/>
          </a:lnRef>
          <a:fillRef idx="1">
            <a:schemeClr val="lt1"/>
          </a:fillRef>
          <a:effectRef idx="0">
            <a:schemeClr val="accent5"/>
          </a:effectRef>
          <a:fontRef idx="minor">
            <a:schemeClr val="dk1"/>
          </a:fontRef>
        </p:style>
        <p:txBody>
          <a:bodyPr rtlCol="0" anchor="ctr"/>
          <a:p>
            <a:pPr algn="just"/>
            <a:r>
              <a:rPr lang="en-US" sz="2400" b="1">
                <a:latin typeface="楷体" panose="02010609060101010101" charset="-122"/>
                <a:ea typeface="楷体" panose="02010609060101010101" charset="-122"/>
                <a:cs typeface="楷体" panose="02010609060101010101" charset="-122"/>
              </a:rPr>
              <a:t>2</a:t>
            </a:r>
            <a:r>
              <a:rPr lang="zh-CN" altLang="en-US" sz="2400" b="1">
                <a:latin typeface="楷体" panose="02010609060101010101" charset="-122"/>
                <a:ea typeface="楷体" panose="02010609060101010101" charset="-122"/>
                <a:cs typeface="楷体" panose="02010609060101010101" charset="-122"/>
              </a:rPr>
              <a:t>）、从小规模处购进3%农产品专用发票</a:t>
            </a:r>
            <a:endParaRPr lang="zh-CN" altLang="en-US" sz="2400" b="1">
              <a:latin typeface="楷体" panose="02010609060101010101" charset="-122"/>
              <a:ea typeface="楷体" panose="02010609060101010101" charset="-122"/>
              <a:cs typeface="楷体" panose="02010609060101010101" charset="-122"/>
            </a:endParaRPr>
          </a:p>
          <a:p>
            <a:pPr algn="just"/>
            <a:endParaRPr lang="zh-CN" altLang="en-US" b="1">
              <a:latin typeface="楷体" panose="02010609060101010101" charset="-122"/>
              <a:ea typeface="楷体" panose="02010609060101010101" charset="-122"/>
              <a:cs typeface="楷体" panose="02010609060101010101" charset="-122"/>
            </a:endParaRPr>
          </a:p>
          <a:p>
            <a:pPr algn="just"/>
            <a:r>
              <a:rPr lang="zh-CN" altLang="en-US" b="1">
                <a:latin typeface="楷体" panose="02010609060101010101" charset="-122"/>
                <a:ea typeface="楷体" panose="02010609060101010101" charset="-122"/>
                <a:cs typeface="楷体" panose="02010609060101010101" charset="-122"/>
              </a:rPr>
              <a:t>*3%征收率农产专用发票需要在纳税人在</a:t>
            </a:r>
            <a:r>
              <a:rPr lang="zh-CN" altLang="en-US" b="1">
                <a:solidFill>
                  <a:srgbClr val="FF0000"/>
                </a:solidFill>
                <a:latin typeface="楷体" panose="02010609060101010101" charset="-122"/>
                <a:ea typeface="楷体" panose="02010609060101010101" charset="-122"/>
                <a:cs typeface="楷体" panose="02010609060101010101" charset="-122"/>
              </a:rPr>
              <a:t>【待处理农产品发票】</a:t>
            </a:r>
            <a:r>
              <a:rPr lang="zh-CN" altLang="en-US" b="1">
                <a:latin typeface="楷体" panose="02010609060101010101" charset="-122"/>
                <a:ea typeface="楷体" panose="02010609060101010101" charset="-122"/>
                <a:cs typeface="楷体" panose="02010609060101010101" charset="-122"/>
              </a:rPr>
              <a:t>-</a:t>
            </a:r>
            <a:r>
              <a:rPr lang="zh-CN" altLang="en-US" b="1">
                <a:solidFill>
                  <a:srgbClr val="FF0000"/>
                </a:solidFill>
                <a:latin typeface="楷体" panose="02010609060101010101" charset="-122"/>
                <a:ea typeface="楷体" panose="02010609060101010101" charset="-122"/>
                <a:cs typeface="楷体" panose="02010609060101010101" charset="-122"/>
              </a:rPr>
              <a:t>【从小规模处购进的3%农产品专票】</a:t>
            </a:r>
            <a:r>
              <a:rPr lang="zh-CN" altLang="en-US" b="1">
                <a:latin typeface="楷体" panose="02010609060101010101" charset="-122"/>
                <a:ea typeface="楷体" panose="02010609060101010101" charset="-122"/>
                <a:cs typeface="楷体" panose="02010609060101010101" charset="-122"/>
              </a:rPr>
              <a:t>选择“</a:t>
            </a:r>
            <a:r>
              <a:rPr lang="zh-CN" altLang="en-US" b="1">
                <a:highlight>
                  <a:srgbClr val="FFFF00"/>
                </a:highlight>
                <a:latin typeface="楷体" panose="02010609060101010101" charset="-122"/>
                <a:ea typeface="楷体" panose="02010609060101010101" charset="-122"/>
                <a:cs typeface="楷体" panose="02010609060101010101" charset="-122"/>
              </a:rPr>
              <a:t>按票面税额抵扣</a:t>
            </a:r>
            <a:r>
              <a:rPr lang="zh-CN" altLang="en-US" b="1">
                <a:latin typeface="楷体" panose="02010609060101010101" charset="-122"/>
                <a:ea typeface="楷体" panose="02010609060101010101" charset="-122"/>
                <a:cs typeface="楷体" panose="02010609060101010101" charset="-122"/>
              </a:rPr>
              <a:t>”或“</a:t>
            </a:r>
            <a:r>
              <a:rPr lang="zh-CN" altLang="en-US" b="1">
                <a:highlight>
                  <a:srgbClr val="FFFF00"/>
                </a:highlight>
                <a:latin typeface="楷体" panose="02010609060101010101" charset="-122"/>
                <a:ea typeface="楷体" panose="02010609060101010101" charset="-122"/>
                <a:cs typeface="楷体" panose="02010609060101010101" charset="-122"/>
              </a:rPr>
              <a:t>按票面金额和基础扣除率计算抵扣</a:t>
            </a:r>
            <a:r>
              <a:rPr lang="zh-CN" altLang="en-US" b="1">
                <a:latin typeface="楷体" panose="02010609060101010101" charset="-122"/>
                <a:ea typeface="楷体" panose="02010609060101010101" charset="-122"/>
                <a:cs typeface="楷体" panose="02010609060101010101" charset="-122"/>
              </a:rPr>
              <a:t>”。</a:t>
            </a:r>
            <a:endParaRPr lang="zh-CN" altLang="en-US" b="1">
              <a:latin typeface="楷体" panose="02010609060101010101" charset="-122"/>
              <a:ea typeface="楷体" panose="02010609060101010101" charset="-122"/>
              <a:cs typeface="楷体" panose="02010609060101010101" charset="-122"/>
            </a:endParaRPr>
          </a:p>
          <a:p>
            <a:pPr algn="just"/>
            <a:endParaRPr lang="zh-CN" altLang="en-US" b="1">
              <a:latin typeface="楷体" panose="02010609060101010101" charset="-122"/>
              <a:ea typeface="楷体" panose="02010609060101010101" charset="-122"/>
              <a:cs typeface="楷体" panose="02010609060101010101" charset="-122"/>
            </a:endParaRPr>
          </a:p>
          <a:p>
            <a:pPr algn="just"/>
            <a:r>
              <a:rPr lang="zh-CN" altLang="en-US" b="1">
                <a:latin typeface="楷体" panose="02010609060101010101" charset="-122"/>
                <a:ea typeface="楷体" panose="02010609060101010101" charset="-122"/>
                <a:cs typeface="楷体" panose="02010609060101010101" charset="-122"/>
              </a:rPr>
              <a:t>*“</a:t>
            </a:r>
            <a:r>
              <a:rPr lang="zh-CN" altLang="en-US" b="1">
                <a:highlight>
                  <a:srgbClr val="FFFF00"/>
                </a:highlight>
                <a:latin typeface="楷体" panose="02010609060101010101" charset="-122"/>
                <a:ea typeface="楷体" panose="02010609060101010101" charset="-122"/>
                <a:cs typeface="楷体" panose="02010609060101010101" charset="-122"/>
              </a:rPr>
              <a:t>按票面金额和基础扣除率计算抵扣</a:t>
            </a:r>
            <a:r>
              <a:rPr lang="zh-CN" altLang="en-US" b="1">
                <a:latin typeface="楷体" panose="02010609060101010101" charset="-122"/>
                <a:ea typeface="楷体" panose="02010609060101010101" charset="-122"/>
                <a:cs typeface="楷体" panose="02010609060101010101" charset="-122"/>
              </a:rPr>
              <a:t>”的纳税人必须符合生产或提供低税率的货物服务、生产高税率的货物和及生产高税率的货物又生产或提供其他货物服务且分别核算。对于未分别核算的纳税人，只允许按照票面注明税额抵扣。</a:t>
            </a:r>
            <a:endParaRPr lang="zh-CN" altLang="en-US" b="1">
              <a:latin typeface="楷体" panose="02010609060101010101" charset="-122"/>
              <a:ea typeface="楷体" panose="02010609060101010101" charset="-122"/>
              <a:cs typeface="楷体" panose="02010609060101010101" charset="-122"/>
            </a:endParaRPr>
          </a:p>
          <a:p>
            <a:pPr algn="just"/>
            <a:endParaRPr lang="zh-CN" altLang="en-US" b="1">
              <a:latin typeface="楷体" panose="02010609060101010101" charset="-122"/>
              <a:ea typeface="楷体" panose="02010609060101010101" charset="-122"/>
              <a:cs typeface="楷体" panose="02010609060101010101" charset="-122"/>
            </a:endParaRPr>
          </a:p>
          <a:p>
            <a:pPr algn="just"/>
            <a:r>
              <a:rPr lang="zh-CN" altLang="en-US" b="1">
                <a:latin typeface="楷体" panose="02010609060101010101" charset="-122"/>
                <a:ea typeface="楷体" panose="02010609060101010101" charset="-122"/>
                <a:cs typeface="楷体" panose="02010609060101010101" charset="-122"/>
              </a:rPr>
              <a:t>*由于</a:t>
            </a:r>
            <a:r>
              <a:rPr lang="zh-CN" altLang="en-US" b="1">
                <a:highlight>
                  <a:srgbClr val="FFFF00"/>
                </a:highlight>
                <a:latin typeface="楷体" panose="02010609060101010101" charset="-122"/>
                <a:ea typeface="楷体" panose="02010609060101010101" charset="-122"/>
                <a:cs typeface="楷体" panose="02010609060101010101" charset="-122"/>
              </a:rPr>
              <a:t>3%</a:t>
            </a:r>
            <a:r>
              <a:rPr lang="zh-CN" altLang="en-US" b="1">
                <a:latin typeface="楷体" panose="02010609060101010101" charset="-122"/>
                <a:ea typeface="楷体" panose="02010609060101010101" charset="-122"/>
                <a:cs typeface="楷体" panose="02010609060101010101" charset="-122"/>
              </a:rPr>
              <a:t>征收率的农产品专票在计算可抵扣税额时，需根据纳税人生产经营范围和会计核算情况，执行不同的抵扣政策，因此需纳税人在此页面进行确认，后续需在</a:t>
            </a:r>
            <a:r>
              <a:rPr lang="zh-CN" altLang="en-US" b="1">
                <a:solidFill>
                  <a:srgbClr val="FF0000"/>
                </a:solidFill>
                <a:latin typeface="楷体" panose="02010609060101010101" charset="-122"/>
                <a:ea typeface="楷体" panose="02010609060101010101" charset="-122"/>
                <a:cs typeface="楷体" panose="02010609060101010101" charset="-122"/>
              </a:rPr>
              <a:t>【抵扣勾选】</a:t>
            </a:r>
            <a:r>
              <a:rPr lang="zh-CN" altLang="en-US" b="1">
                <a:latin typeface="楷体" panose="02010609060101010101" charset="-122"/>
                <a:ea typeface="楷体" panose="02010609060101010101" charset="-122"/>
                <a:cs typeface="楷体" panose="02010609060101010101" charset="-122"/>
              </a:rPr>
              <a:t>页面进一步进行勾选操作。</a:t>
            </a:r>
            <a:endParaRPr lang="zh-CN" altLang="en-US" b="1">
              <a:latin typeface="楷体" panose="02010609060101010101" charset="-122"/>
              <a:ea typeface="楷体" panose="02010609060101010101" charset="-122"/>
              <a:cs typeface="楷体" panose="02010609060101010101" charset="-122"/>
            </a:endParaRPr>
          </a:p>
        </p:txBody>
      </p:sp>
    </p:spTree>
  </p:cSld>
  <p:clrMapOvr>
    <a:masterClrMapping/>
  </p:clrMapOvr>
  <p:transition advTm="3000"/>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9" name="图片 8" descr="微信图片_20230509114606"/>
          <p:cNvPicPr>
            <a:picLocks noChangeAspect="1"/>
          </p:cNvPicPr>
          <p:nvPr/>
        </p:nvPicPr>
        <p:blipFill>
          <a:blip r:embed="rId1"/>
          <a:stretch>
            <a:fillRect/>
          </a:stretch>
        </p:blipFill>
        <p:spPr>
          <a:xfrm>
            <a:off x="467360" y="572770"/>
            <a:ext cx="1152525" cy="869950"/>
          </a:xfrm>
          <a:prstGeom prst="rect">
            <a:avLst/>
          </a:prstGeom>
        </p:spPr>
      </p:pic>
      <p:pic>
        <p:nvPicPr>
          <p:cNvPr id="15" name="图片 14" descr="t016ed5c423fc3d5872"/>
          <p:cNvPicPr>
            <a:picLocks noChangeAspect="1"/>
          </p:cNvPicPr>
          <p:nvPr/>
        </p:nvPicPr>
        <p:blipFill>
          <a:blip r:embed="rId2"/>
          <a:stretch>
            <a:fillRect/>
          </a:stretch>
        </p:blipFill>
        <p:spPr>
          <a:xfrm>
            <a:off x="10042525" y="4569460"/>
            <a:ext cx="1892300" cy="1892300"/>
          </a:xfrm>
          <a:prstGeom prst="rect">
            <a:avLst/>
          </a:prstGeom>
        </p:spPr>
      </p:pic>
      <p:sp>
        <p:nvSpPr>
          <p:cNvPr id="18" name="圆角矩形标注 17"/>
          <p:cNvSpPr/>
          <p:nvPr/>
        </p:nvSpPr>
        <p:spPr>
          <a:xfrm>
            <a:off x="1695450" y="1477645"/>
            <a:ext cx="8434705" cy="4227195"/>
          </a:xfrm>
          <a:prstGeom prst="wedgeRoundRectCallout">
            <a:avLst/>
          </a:prstGeom>
          <a:ln>
            <a:solidFill>
              <a:schemeClr val="accent1"/>
            </a:solidFill>
          </a:ln>
        </p:spPr>
        <p:style>
          <a:lnRef idx="2">
            <a:schemeClr val="accent5"/>
          </a:lnRef>
          <a:fillRef idx="1">
            <a:schemeClr val="lt1"/>
          </a:fillRef>
          <a:effectRef idx="0">
            <a:schemeClr val="accent5"/>
          </a:effectRef>
          <a:fontRef idx="minor">
            <a:schemeClr val="dk1"/>
          </a:fontRef>
        </p:style>
        <p:txBody>
          <a:bodyPr rtlCol="0" anchor="ctr"/>
          <a:p>
            <a:pPr algn="just"/>
            <a:r>
              <a:rPr lang="en-US" altLang="zh-CN" sz="3200" b="1">
                <a:latin typeface="楷体" panose="02010609060101010101" charset="-122"/>
                <a:ea typeface="楷体" panose="02010609060101010101" charset="-122"/>
                <a:cs typeface="楷体" panose="02010609060101010101" charset="-122"/>
              </a:rPr>
              <a:t>2</a:t>
            </a:r>
            <a:r>
              <a:rPr lang="zh-CN" altLang="en-US" sz="3200" b="1">
                <a:latin typeface="楷体" panose="02010609060101010101" charset="-122"/>
                <a:ea typeface="楷体" panose="02010609060101010101" charset="-122"/>
                <a:cs typeface="楷体" panose="02010609060101010101" charset="-122"/>
              </a:rPr>
              <a:t>、直接勾选</a:t>
            </a:r>
            <a:endParaRPr lang="zh-CN" altLang="en-US" sz="3200" b="1">
              <a:latin typeface="楷体" panose="02010609060101010101" charset="-122"/>
              <a:ea typeface="楷体" panose="02010609060101010101" charset="-122"/>
              <a:cs typeface="楷体" panose="02010609060101010101" charset="-122"/>
            </a:endParaRPr>
          </a:p>
          <a:p>
            <a:pPr algn="just"/>
            <a:endParaRPr lang="zh-CN" altLang="en-US" b="1">
              <a:latin typeface="楷体" panose="02010609060101010101" charset="-122"/>
              <a:ea typeface="楷体" panose="02010609060101010101" charset="-122"/>
              <a:cs typeface="楷体" panose="02010609060101010101" charset="-122"/>
            </a:endParaRPr>
          </a:p>
          <a:p>
            <a:pPr algn="just"/>
            <a:r>
              <a:rPr lang="zh-CN" altLang="en-US" sz="2400" b="1">
                <a:latin typeface="楷体" panose="02010609060101010101" charset="-122"/>
                <a:ea typeface="楷体" panose="02010609060101010101" charset="-122"/>
                <a:cs typeface="楷体" panose="02010609060101010101" charset="-122"/>
              </a:rPr>
              <a:t>电子发票服务平台开具的农产品销售发票、</a:t>
            </a:r>
            <a:r>
              <a:rPr lang="zh-CN" altLang="en-US" sz="2400" b="1">
                <a:highlight>
                  <a:srgbClr val="FFFF00"/>
                </a:highlight>
                <a:latin typeface="楷体" panose="02010609060101010101" charset="-122"/>
                <a:ea typeface="楷体" panose="02010609060101010101" charset="-122"/>
                <a:cs typeface="楷体" panose="02010609060101010101" charset="-122"/>
              </a:rPr>
              <a:t>9%</a:t>
            </a:r>
            <a:r>
              <a:rPr lang="zh-CN" altLang="en-US" sz="2400" b="1">
                <a:latin typeface="楷体" panose="02010609060101010101" charset="-122"/>
                <a:ea typeface="楷体" panose="02010609060101010101" charset="-122"/>
                <a:cs typeface="楷体" panose="02010609060101010101" charset="-122"/>
              </a:rPr>
              <a:t>农产品专用发票、海关进口增值税专用缴款书和农产品收购发票</a:t>
            </a:r>
            <a:r>
              <a:rPr lang="zh-CN" altLang="en-US" sz="2400" b="1">
                <a:solidFill>
                  <a:srgbClr val="FF0000"/>
                </a:solidFill>
                <a:latin typeface="楷体" panose="02010609060101010101" charset="-122"/>
                <a:ea typeface="楷体" panose="02010609060101010101" charset="-122"/>
                <a:cs typeface="楷体" panose="02010609060101010101" charset="-122"/>
              </a:rPr>
              <a:t>（全电和税控）</a:t>
            </a:r>
            <a:r>
              <a:rPr lang="zh-CN" altLang="en-US" sz="2400" b="1">
                <a:latin typeface="楷体" panose="02010609060101010101" charset="-122"/>
                <a:ea typeface="楷体" panose="02010609060101010101" charset="-122"/>
                <a:cs typeface="楷体" panose="02010609060101010101" charset="-122"/>
              </a:rPr>
              <a:t>，在</a:t>
            </a:r>
            <a:r>
              <a:rPr lang="zh-CN" altLang="en-US" sz="2400" b="1">
                <a:solidFill>
                  <a:srgbClr val="FF0000"/>
                </a:solidFill>
                <a:latin typeface="楷体" panose="02010609060101010101" charset="-122"/>
                <a:ea typeface="楷体" panose="02010609060101010101" charset="-122"/>
                <a:cs typeface="楷体" panose="02010609060101010101" charset="-122"/>
              </a:rPr>
              <a:t>【电子税务局】</a:t>
            </a:r>
            <a:r>
              <a:rPr lang="zh-CN" altLang="en-US" sz="2400" b="1">
                <a:latin typeface="楷体" panose="02010609060101010101" charset="-122"/>
                <a:ea typeface="楷体" panose="02010609060101010101" charset="-122"/>
                <a:cs typeface="楷体" panose="02010609060101010101" charset="-122"/>
              </a:rPr>
              <a:t>-</a:t>
            </a:r>
            <a:r>
              <a:rPr lang="zh-CN" altLang="en-US" sz="2400" b="1">
                <a:solidFill>
                  <a:srgbClr val="FF0000"/>
                </a:solidFill>
                <a:latin typeface="楷体" panose="02010609060101010101" charset="-122"/>
                <a:ea typeface="楷体" panose="02010609060101010101" charset="-122"/>
                <a:cs typeface="楷体" panose="02010609060101010101" charset="-122"/>
              </a:rPr>
              <a:t>【我要办税】</a:t>
            </a:r>
            <a:r>
              <a:rPr lang="zh-CN" altLang="en-US" sz="2400" b="1">
                <a:latin typeface="楷体" panose="02010609060101010101" charset="-122"/>
                <a:ea typeface="楷体" panose="02010609060101010101" charset="-122"/>
                <a:cs typeface="楷体" panose="02010609060101010101" charset="-122"/>
              </a:rPr>
              <a:t>-</a:t>
            </a:r>
            <a:r>
              <a:rPr lang="zh-CN" altLang="en-US" sz="2400" b="1">
                <a:solidFill>
                  <a:srgbClr val="FF0000"/>
                </a:solidFill>
                <a:latin typeface="楷体" panose="02010609060101010101" charset="-122"/>
                <a:ea typeface="楷体" panose="02010609060101010101" charset="-122"/>
                <a:cs typeface="楷体" panose="02010609060101010101" charset="-122"/>
              </a:rPr>
              <a:t>【税务数字账户】</a:t>
            </a:r>
            <a:r>
              <a:rPr lang="zh-CN" altLang="en-US" sz="2400" b="1">
                <a:latin typeface="楷体" panose="02010609060101010101" charset="-122"/>
                <a:ea typeface="楷体" panose="02010609060101010101" charset="-122"/>
                <a:cs typeface="楷体" panose="02010609060101010101" charset="-122"/>
              </a:rPr>
              <a:t>-</a:t>
            </a:r>
            <a:r>
              <a:rPr lang="zh-CN" altLang="en-US" sz="2400" b="1">
                <a:solidFill>
                  <a:srgbClr val="FF0000"/>
                </a:solidFill>
                <a:latin typeface="楷体" panose="02010609060101010101" charset="-122"/>
                <a:ea typeface="楷体" panose="02010609060101010101" charset="-122"/>
                <a:cs typeface="楷体" panose="02010609060101010101" charset="-122"/>
              </a:rPr>
              <a:t>【发票勾选确认】</a:t>
            </a:r>
            <a:r>
              <a:rPr lang="zh-CN" altLang="en-US" sz="2400" b="1">
                <a:latin typeface="楷体" panose="02010609060101010101" charset="-122"/>
                <a:ea typeface="楷体" panose="02010609060101010101" charset="-122"/>
                <a:cs typeface="楷体" panose="02010609060101010101" charset="-122"/>
              </a:rPr>
              <a:t>-</a:t>
            </a:r>
            <a:r>
              <a:rPr lang="zh-CN" altLang="en-US" sz="2400" b="1">
                <a:solidFill>
                  <a:srgbClr val="FF0000"/>
                </a:solidFill>
                <a:latin typeface="楷体" panose="02010609060101010101" charset="-122"/>
                <a:ea typeface="楷体" panose="02010609060101010101" charset="-122"/>
                <a:cs typeface="楷体" panose="02010609060101010101" charset="-122"/>
              </a:rPr>
              <a:t>【抵扣类勾选】</a:t>
            </a:r>
            <a:r>
              <a:rPr lang="zh-CN" altLang="en-US" sz="2400" b="1">
                <a:latin typeface="楷体" panose="02010609060101010101" charset="-122"/>
                <a:ea typeface="楷体" panose="02010609060101010101" charset="-122"/>
                <a:cs typeface="楷体" panose="02010609060101010101" charset="-122"/>
              </a:rPr>
              <a:t>-</a:t>
            </a:r>
            <a:r>
              <a:rPr lang="zh-CN" altLang="en-US" sz="2400" b="1">
                <a:solidFill>
                  <a:srgbClr val="FF0000"/>
                </a:solidFill>
                <a:latin typeface="楷体" panose="02010609060101010101" charset="-122"/>
                <a:ea typeface="楷体" panose="02010609060101010101" charset="-122"/>
                <a:cs typeface="楷体" panose="02010609060101010101" charset="-122"/>
              </a:rPr>
              <a:t>【抵扣勾选】</a:t>
            </a:r>
            <a:r>
              <a:rPr lang="zh-CN" altLang="en-US" sz="2400" b="1">
                <a:latin typeface="楷体" panose="02010609060101010101" charset="-122"/>
                <a:ea typeface="楷体" panose="02010609060101010101" charset="-122"/>
                <a:cs typeface="楷体" panose="02010609060101010101" charset="-122"/>
              </a:rPr>
              <a:t>进行勾选操作。</a:t>
            </a:r>
            <a:endParaRPr lang="zh-CN" altLang="en-US" sz="2400" b="1">
              <a:latin typeface="楷体" panose="02010609060101010101" charset="-122"/>
              <a:ea typeface="楷体" panose="02010609060101010101" charset="-122"/>
              <a:cs typeface="楷体" panose="02010609060101010101" charset="-122"/>
            </a:endParaRPr>
          </a:p>
        </p:txBody>
      </p:sp>
    </p:spTree>
  </p:cSld>
  <p:clrMapOvr>
    <a:masterClrMapping/>
  </p:clrMapOvr>
  <p:transition advTm="3000"/>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9" name="图片 8" descr="微信图片_20230509114606"/>
          <p:cNvPicPr>
            <a:picLocks noChangeAspect="1"/>
          </p:cNvPicPr>
          <p:nvPr/>
        </p:nvPicPr>
        <p:blipFill>
          <a:blip r:embed="rId1"/>
          <a:stretch>
            <a:fillRect/>
          </a:stretch>
        </p:blipFill>
        <p:spPr>
          <a:xfrm>
            <a:off x="467360" y="572770"/>
            <a:ext cx="1152525" cy="869950"/>
          </a:xfrm>
          <a:prstGeom prst="rect">
            <a:avLst/>
          </a:prstGeom>
        </p:spPr>
      </p:pic>
      <p:pic>
        <p:nvPicPr>
          <p:cNvPr id="15" name="图片 14" descr="t016ed5c423fc3d5872"/>
          <p:cNvPicPr>
            <a:picLocks noChangeAspect="1"/>
          </p:cNvPicPr>
          <p:nvPr/>
        </p:nvPicPr>
        <p:blipFill>
          <a:blip r:embed="rId2"/>
          <a:stretch>
            <a:fillRect/>
          </a:stretch>
        </p:blipFill>
        <p:spPr>
          <a:xfrm>
            <a:off x="10042525" y="4569460"/>
            <a:ext cx="1892300" cy="1892300"/>
          </a:xfrm>
          <a:prstGeom prst="rect">
            <a:avLst/>
          </a:prstGeom>
        </p:spPr>
      </p:pic>
      <p:sp>
        <p:nvSpPr>
          <p:cNvPr id="18" name="圆角矩形标注 17"/>
          <p:cNvSpPr/>
          <p:nvPr/>
        </p:nvSpPr>
        <p:spPr>
          <a:xfrm>
            <a:off x="1695450" y="1477645"/>
            <a:ext cx="8434705" cy="4227195"/>
          </a:xfrm>
          <a:prstGeom prst="wedgeRoundRectCallout">
            <a:avLst/>
          </a:prstGeom>
          <a:ln>
            <a:solidFill>
              <a:schemeClr val="accent1"/>
            </a:solidFill>
          </a:ln>
        </p:spPr>
        <p:style>
          <a:lnRef idx="2">
            <a:schemeClr val="accent5"/>
          </a:lnRef>
          <a:fillRef idx="1">
            <a:schemeClr val="lt1"/>
          </a:fillRef>
          <a:effectRef idx="0">
            <a:schemeClr val="accent5"/>
          </a:effectRef>
          <a:fontRef idx="minor">
            <a:schemeClr val="dk1"/>
          </a:fontRef>
        </p:style>
        <p:txBody>
          <a:bodyPr rtlCol="0" anchor="ctr"/>
          <a:p>
            <a:pPr algn="just"/>
            <a:r>
              <a:rPr lang="zh-CN" altLang="en-US" sz="3200" b="1">
                <a:latin typeface="楷体" panose="02010609060101010101" charset="-122"/>
                <a:ea typeface="楷体" panose="02010609060101010101" charset="-122"/>
                <a:cs typeface="楷体" panose="02010609060101010101" charset="-122"/>
              </a:rPr>
              <a:t>3、先“录入”再勾选</a:t>
            </a:r>
            <a:endParaRPr lang="zh-CN" altLang="en-US" sz="3200" b="1">
              <a:latin typeface="楷体" panose="02010609060101010101" charset="-122"/>
              <a:ea typeface="楷体" panose="02010609060101010101" charset="-122"/>
              <a:cs typeface="楷体" panose="02010609060101010101" charset="-122"/>
            </a:endParaRPr>
          </a:p>
          <a:p>
            <a:pPr algn="just"/>
            <a:endParaRPr lang="zh-CN" altLang="en-US" sz="2400" b="1">
              <a:latin typeface="楷体" panose="02010609060101010101" charset="-122"/>
              <a:ea typeface="楷体" panose="02010609060101010101" charset="-122"/>
              <a:cs typeface="楷体" panose="02010609060101010101" charset="-122"/>
            </a:endParaRPr>
          </a:p>
          <a:p>
            <a:pPr algn="just"/>
            <a:r>
              <a:rPr lang="zh-CN" altLang="en-US" sz="2400" b="1">
                <a:latin typeface="楷体" panose="02010609060101010101" charset="-122"/>
                <a:ea typeface="楷体" panose="02010609060101010101" charset="-122"/>
                <a:cs typeface="楷体" panose="02010609060101010101" charset="-122"/>
              </a:rPr>
              <a:t>税务机关税控代开的农产品销售发票或</a:t>
            </a:r>
            <a:r>
              <a:rPr lang="zh-CN" altLang="en-US" sz="2400" b="1">
                <a:highlight>
                  <a:srgbClr val="FFFF00"/>
                </a:highlight>
                <a:latin typeface="楷体" panose="02010609060101010101" charset="-122"/>
                <a:ea typeface="楷体" panose="02010609060101010101" charset="-122"/>
                <a:cs typeface="楷体" panose="02010609060101010101" charset="-122"/>
              </a:rPr>
              <a:t>3%</a:t>
            </a:r>
            <a:r>
              <a:rPr lang="zh-CN" altLang="en-US" sz="2400" b="1">
                <a:latin typeface="楷体" panose="02010609060101010101" charset="-122"/>
                <a:ea typeface="楷体" panose="02010609060101010101" charset="-122"/>
                <a:cs typeface="楷体" panose="02010609060101010101" charset="-122"/>
              </a:rPr>
              <a:t>农产品专用发票，在</a:t>
            </a:r>
            <a:r>
              <a:rPr lang="zh-CN" altLang="en-US" sz="2400" b="1">
                <a:solidFill>
                  <a:srgbClr val="FF0000"/>
                </a:solidFill>
                <a:latin typeface="楷体" panose="02010609060101010101" charset="-122"/>
                <a:ea typeface="楷体" panose="02010609060101010101" charset="-122"/>
                <a:cs typeface="楷体" panose="02010609060101010101" charset="-122"/>
              </a:rPr>
              <a:t>【电子税务局】</a:t>
            </a:r>
            <a:r>
              <a:rPr lang="zh-CN" altLang="en-US" sz="2400" b="1">
                <a:latin typeface="楷体" panose="02010609060101010101" charset="-122"/>
                <a:ea typeface="楷体" panose="02010609060101010101" charset="-122"/>
                <a:cs typeface="楷体" panose="02010609060101010101" charset="-122"/>
              </a:rPr>
              <a:t>-</a:t>
            </a:r>
            <a:r>
              <a:rPr lang="zh-CN" altLang="en-US" sz="2400" b="1">
                <a:solidFill>
                  <a:srgbClr val="FF0000"/>
                </a:solidFill>
                <a:latin typeface="楷体" panose="02010609060101010101" charset="-122"/>
                <a:ea typeface="楷体" panose="02010609060101010101" charset="-122"/>
                <a:cs typeface="楷体" panose="02010609060101010101" charset="-122"/>
              </a:rPr>
              <a:t>【我要办税】</a:t>
            </a:r>
            <a:r>
              <a:rPr lang="zh-CN" altLang="en-US" sz="2400" b="1">
                <a:latin typeface="楷体" panose="02010609060101010101" charset="-122"/>
                <a:ea typeface="楷体" panose="02010609060101010101" charset="-122"/>
                <a:cs typeface="楷体" panose="02010609060101010101" charset="-122"/>
              </a:rPr>
              <a:t>-</a:t>
            </a:r>
            <a:r>
              <a:rPr lang="zh-CN" altLang="en-US" sz="2400" b="1">
                <a:solidFill>
                  <a:srgbClr val="FF0000"/>
                </a:solidFill>
                <a:latin typeface="楷体" panose="02010609060101010101" charset="-122"/>
                <a:ea typeface="楷体" panose="02010609060101010101" charset="-122"/>
                <a:cs typeface="楷体" panose="02010609060101010101" charset="-122"/>
              </a:rPr>
              <a:t>【税务数字账户】</a:t>
            </a:r>
            <a:r>
              <a:rPr lang="zh-CN" altLang="en-US" sz="2400" b="1">
                <a:latin typeface="楷体" panose="02010609060101010101" charset="-122"/>
                <a:ea typeface="楷体" panose="02010609060101010101" charset="-122"/>
                <a:cs typeface="楷体" panose="02010609060101010101" charset="-122"/>
              </a:rPr>
              <a:t>-</a:t>
            </a:r>
            <a:r>
              <a:rPr lang="zh-CN" altLang="en-US" sz="2400" b="1">
                <a:solidFill>
                  <a:srgbClr val="FF0000"/>
                </a:solidFill>
                <a:latin typeface="楷体" panose="02010609060101010101" charset="-122"/>
                <a:ea typeface="楷体" panose="02010609060101010101" charset="-122"/>
                <a:cs typeface="楷体" panose="02010609060101010101" charset="-122"/>
              </a:rPr>
              <a:t>【发票勾选确认】</a:t>
            </a:r>
            <a:r>
              <a:rPr lang="zh-CN" altLang="en-US" sz="2400" b="1">
                <a:latin typeface="楷体" panose="02010609060101010101" charset="-122"/>
                <a:ea typeface="楷体" panose="02010609060101010101" charset="-122"/>
                <a:cs typeface="楷体" panose="02010609060101010101" charset="-122"/>
              </a:rPr>
              <a:t>-</a:t>
            </a:r>
            <a:r>
              <a:rPr lang="zh-CN" altLang="en-US" sz="2400" b="1">
                <a:solidFill>
                  <a:srgbClr val="FF0000"/>
                </a:solidFill>
                <a:latin typeface="楷体" panose="02010609060101010101" charset="-122"/>
                <a:ea typeface="楷体" panose="02010609060101010101" charset="-122"/>
                <a:cs typeface="楷体" panose="02010609060101010101" charset="-122"/>
              </a:rPr>
              <a:t>【抵扣类勾选】</a:t>
            </a:r>
            <a:r>
              <a:rPr lang="zh-CN" altLang="en-US" sz="2400" b="1">
                <a:latin typeface="楷体" panose="02010609060101010101" charset="-122"/>
                <a:ea typeface="楷体" panose="02010609060101010101" charset="-122"/>
                <a:cs typeface="楷体" panose="02010609060101010101" charset="-122"/>
              </a:rPr>
              <a:t>-</a:t>
            </a:r>
            <a:r>
              <a:rPr lang="zh-CN" altLang="en-US" sz="2400" b="1">
                <a:solidFill>
                  <a:srgbClr val="FF0000"/>
                </a:solidFill>
                <a:latin typeface="楷体" panose="02010609060101010101" charset="-122"/>
                <a:ea typeface="楷体" panose="02010609060101010101" charset="-122"/>
                <a:cs typeface="楷体" panose="02010609060101010101" charset="-122"/>
              </a:rPr>
              <a:t>【抵扣勾选】</a:t>
            </a:r>
            <a:r>
              <a:rPr lang="zh-CN" altLang="en-US" sz="2400" b="1">
                <a:latin typeface="楷体" panose="02010609060101010101" charset="-122"/>
                <a:ea typeface="楷体" panose="02010609060101010101" charset="-122"/>
                <a:cs typeface="楷体" panose="02010609060101010101" charset="-122"/>
              </a:rPr>
              <a:t>-</a:t>
            </a:r>
            <a:r>
              <a:rPr lang="zh-CN" altLang="en-US" sz="2400" b="1">
                <a:solidFill>
                  <a:srgbClr val="FF0000"/>
                </a:solidFill>
                <a:latin typeface="楷体" panose="02010609060101010101" charset="-122"/>
                <a:ea typeface="楷体" panose="02010609060101010101" charset="-122"/>
                <a:cs typeface="楷体" panose="02010609060101010101" charset="-122"/>
              </a:rPr>
              <a:t>【代开农产品发票录入】</a:t>
            </a:r>
            <a:r>
              <a:rPr lang="zh-CN" altLang="en-US" sz="2400" b="1">
                <a:latin typeface="楷体" panose="02010609060101010101" charset="-122"/>
                <a:ea typeface="楷体" panose="02010609060101010101" charset="-122"/>
                <a:cs typeface="楷体" panose="02010609060101010101" charset="-122"/>
              </a:rPr>
              <a:t>完成录入后，才可在</a:t>
            </a:r>
            <a:r>
              <a:rPr lang="zh-CN" altLang="en-US" sz="2400" b="1">
                <a:solidFill>
                  <a:srgbClr val="FF0000"/>
                </a:solidFill>
                <a:latin typeface="楷体" panose="02010609060101010101" charset="-122"/>
                <a:ea typeface="楷体" panose="02010609060101010101" charset="-122"/>
                <a:cs typeface="楷体" panose="02010609060101010101" charset="-122"/>
              </a:rPr>
              <a:t>【抵扣勾选】</a:t>
            </a:r>
            <a:r>
              <a:rPr lang="zh-CN" altLang="en-US" sz="2400" b="1">
                <a:latin typeface="楷体" panose="02010609060101010101" charset="-122"/>
                <a:ea typeface="楷体" panose="02010609060101010101" charset="-122"/>
                <a:cs typeface="楷体" panose="02010609060101010101" charset="-122"/>
              </a:rPr>
              <a:t>进行勾选操作。</a:t>
            </a:r>
            <a:endParaRPr lang="zh-CN" altLang="en-US" sz="2400" b="1">
              <a:latin typeface="楷体" panose="02010609060101010101" charset="-122"/>
              <a:ea typeface="楷体" panose="02010609060101010101" charset="-122"/>
              <a:cs typeface="楷体" panose="02010609060101010101" charset="-122"/>
            </a:endParaRPr>
          </a:p>
        </p:txBody>
      </p:sp>
    </p:spTree>
  </p:cSld>
  <p:clrMapOvr>
    <a:masterClrMapping/>
  </p:clrMapOvr>
  <p:transition advTm="3000"/>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9" name="图片 8" descr="微信图片_20230509114606"/>
          <p:cNvPicPr>
            <a:picLocks noChangeAspect="1"/>
          </p:cNvPicPr>
          <p:nvPr/>
        </p:nvPicPr>
        <p:blipFill>
          <a:blip r:embed="rId1"/>
          <a:stretch>
            <a:fillRect/>
          </a:stretch>
        </p:blipFill>
        <p:spPr>
          <a:xfrm>
            <a:off x="467360" y="572770"/>
            <a:ext cx="1152525" cy="869950"/>
          </a:xfrm>
          <a:prstGeom prst="rect">
            <a:avLst/>
          </a:prstGeom>
        </p:spPr>
      </p:pic>
      <p:pic>
        <p:nvPicPr>
          <p:cNvPr id="15" name="图片 14" descr="t016ed5c423fc3d5872"/>
          <p:cNvPicPr>
            <a:picLocks noChangeAspect="1"/>
          </p:cNvPicPr>
          <p:nvPr/>
        </p:nvPicPr>
        <p:blipFill>
          <a:blip r:embed="rId2"/>
          <a:stretch>
            <a:fillRect/>
          </a:stretch>
        </p:blipFill>
        <p:spPr>
          <a:xfrm>
            <a:off x="10042525" y="4569460"/>
            <a:ext cx="1892300" cy="1892300"/>
          </a:xfrm>
          <a:prstGeom prst="rect">
            <a:avLst/>
          </a:prstGeom>
        </p:spPr>
      </p:pic>
      <p:sp>
        <p:nvSpPr>
          <p:cNvPr id="18" name="圆角矩形标注 17"/>
          <p:cNvSpPr/>
          <p:nvPr/>
        </p:nvSpPr>
        <p:spPr>
          <a:xfrm>
            <a:off x="1695450" y="1477645"/>
            <a:ext cx="8434705" cy="4227195"/>
          </a:xfrm>
          <a:prstGeom prst="wedgeRoundRectCallout">
            <a:avLst/>
          </a:prstGeom>
          <a:ln>
            <a:solidFill>
              <a:schemeClr val="accent1"/>
            </a:solidFill>
          </a:ln>
        </p:spPr>
        <p:style>
          <a:lnRef idx="2">
            <a:schemeClr val="accent5"/>
          </a:lnRef>
          <a:fillRef idx="1">
            <a:schemeClr val="lt1"/>
          </a:fillRef>
          <a:effectRef idx="0">
            <a:schemeClr val="accent5"/>
          </a:effectRef>
          <a:fontRef idx="minor">
            <a:schemeClr val="dk1"/>
          </a:fontRef>
        </p:style>
        <p:txBody>
          <a:bodyPr rtlCol="0" anchor="ctr"/>
          <a:p>
            <a:pPr algn="just"/>
            <a:r>
              <a:rPr lang="zh-CN" altLang="en-US" sz="3200" b="1">
                <a:latin typeface="楷体" panose="02010609060101010101" charset="-122"/>
                <a:ea typeface="楷体" panose="02010609060101010101" charset="-122"/>
                <a:cs typeface="楷体" panose="02010609060101010101" charset="-122"/>
              </a:rPr>
              <a:t>（二）申报表填写</a:t>
            </a:r>
            <a:endParaRPr lang="zh-CN" altLang="en-US" sz="3200" b="1">
              <a:latin typeface="楷体" panose="02010609060101010101" charset="-122"/>
              <a:ea typeface="楷体" panose="02010609060101010101" charset="-122"/>
              <a:cs typeface="楷体" panose="02010609060101010101" charset="-122"/>
            </a:endParaRPr>
          </a:p>
          <a:p>
            <a:pPr algn="just"/>
            <a:endParaRPr lang="zh-CN" altLang="en-US" sz="2400" b="1">
              <a:latin typeface="楷体" panose="02010609060101010101" charset="-122"/>
              <a:ea typeface="楷体" panose="02010609060101010101" charset="-122"/>
              <a:cs typeface="楷体" panose="02010609060101010101" charset="-122"/>
            </a:endParaRPr>
          </a:p>
          <a:p>
            <a:pPr algn="just"/>
            <a:r>
              <a:rPr lang="zh-CN" altLang="en-US" sz="2400" b="1">
                <a:latin typeface="楷体" panose="02010609060101010101" charset="-122"/>
                <a:ea typeface="楷体" panose="02010609060101010101" charset="-122"/>
                <a:cs typeface="楷体" panose="02010609060101010101" charset="-122"/>
              </a:rPr>
              <a:t>勾选的农产品销售发票、农产品收购发票和符合条件分开核算的</a:t>
            </a:r>
            <a:r>
              <a:rPr lang="zh-CN" altLang="en-US" sz="2400" b="1">
                <a:highlight>
                  <a:srgbClr val="FFFF00"/>
                </a:highlight>
                <a:latin typeface="楷体" panose="02010609060101010101" charset="-122"/>
                <a:ea typeface="楷体" panose="02010609060101010101" charset="-122"/>
                <a:cs typeface="楷体" panose="02010609060101010101" charset="-122"/>
              </a:rPr>
              <a:t>3%</a:t>
            </a:r>
            <a:r>
              <a:rPr lang="zh-CN" altLang="en-US" sz="2400" b="1">
                <a:latin typeface="楷体" panose="02010609060101010101" charset="-122"/>
                <a:ea typeface="楷体" panose="02010609060101010101" charset="-122"/>
                <a:cs typeface="楷体" panose="02010609060101010101" charset="-122"/>
              </a:rPr>
              <a:t>征收率农产品专用发票填写在</a:t>
            </a:r>
            <a:r>
              <a:rPr lang="zh-CN" altLang="en-US" sz="2400" b="1">
                <a:solidFill>
                  <a:srgbClr val="FF0000"/>
                </a:solidFill>
                <a:latin typeface="楷体" panose="02010609060101010101" charset="-122"/>
                <a:ea typeface="楷体" panose="02010609060101010101" charset="-122"/>
                <a:cs typeface="楷体" panose="02010609060101010101" charset="-122"/>
              </a:rPr>
              <a:t>《增值税及附加税费申报表（一般纳税人）附列资料二》</a:t>
            </a:r>
            <a:r>
              <a:rPr lang="zh-CN" altLang="en-US" sz="2400" b="1">
                <a:latin typeface="楷体" panose="02010609060101010101" charset="-122"/>
                <a:ea typeface="楷体" panose="02010609060101010101" charset="-122"/>
                <a:cs typeface="楷体" panose="02010609060101010101" charset="-122"/>
              </a:rPr>
              <a:t>第6栏“</a:t>
            </a:r>
            <a:r>
              <a:rPr lang="zh-CN" altLang="en-US" sz="2400" b="1">
                <a:highlight>
                  <a:srgbClr val="FFFF00"/>
                </a:highlight>
                <a:latin typeface="楷体" panose="02010609060101010101" charset="-122"/>
                <a:ea typeface="楷体" panose="02010609060101010101" charset="-122"/>
                <a:cs typeface="楷体" panose="02010609060101010101" charset="-122"/>
              </a:rPr>
              <a:t>农产品收购发票或者销售发票</a:t>
            </a:r>
            <a:r>
              <a:rPr lang="zh-CN" altLang="en-US" sz="2400" b="1">
                <a:latin typeface="楷体" panose="02010609060101010101" charset="-122"/>
                <a:ea typeface="楷体" panose="02010609060101010101" charset="-122"/>
                <a:cs typeface="楷体" panose="02010609060101010101" charset="-122"/>
              </a:rPr>
              <a:t>”税额栏次。</a:t>
            </a:r>
            <a:endParaRPr lang="zh-CN" altLang="en-US" sz="2400" b="1">
              <a:latin typeface="楷体" panose="02010609060101010101" charset="-122"/>
              <a:ea typeface="楷体" panose="02010609060101010101" charset="-122"/>
              <a:cs typeface="楷体" panose="02010609060101010101" charset="-122"/>
            </a:endParaRPr>
          </a:p>
        </p:txBody>
      </p:sp>
    </p:spTree>
  </p:cSld>
  <p:clrMapOvr>
    <a:masterClrMapping/>
  </p:clrMapOvr>
  <p:transition advTm="3000"/>
</p:sld>
</file>

<file path=ppt/tags/tag1.xml><?xml version="1.0" encoding="utf-8"?>
<p:tagLst xmlns:p="http://schemas.openxmlformats.org/presentationml/2006/main">
  <p:tag name="KSO_WM_BEAUTIFY_FLAG" val=""/>
</p:tagLst>
</file>

<file path=ppt/tags/tag2.xml><?xml version="1.0" encoding="utf-8"?>
<p:tagLst xmlns:p="http://schemas.openxmlformats.org/presentationml/2006/main">
  <p:tag name="KSO_WM_BEAUTIFY_FLAG" val=""/>
</p:tagLst>
</file>

<file path=ppt/tags/tag3.xml><?xml version="1.0" encoding="utf-8"?>
<p:tagLst xmlns:p="http://schemas.openxmlformats.org/presentationml/2006/main">
  <p:tag name="KSO_WM_BEAUTIFY_FLAG" val=""/>
</p:tagLst>
</file>

<file path=ppt/tags/tag4.xml><?xml version="1.0" encoding="utf-8"?>
<p:tagLst xmlns:p="http://schemas.openxmlformats.org/presentationml/2006/main">
  <p:tag name="KSO_WM_BEAUTIFY_FLAG" val=""/>
</p:tagLst>
</file>

<file path=ppt/tags/tag5.xml><?xml version="1.0" encoding="utf-8"?>
<p:tagLst xmlns:p="http://schemas.openxmlformats.org/presentationml/2006/main">
  <p:tag name="KSO_WPP_MARK_KEY" val="c4537fea-b23a-4de5-9d43-49e96427149a"/>
  <p:tag name="COMMONDATA" val="eyJjb3VudCI6NDcsImhkaWQiOiIwMzgwNzFjMDNiODBjNmQyMDA3MmIyNTQyZTBlMmMyYiIsInVzZXJDb3VudCI6MTZ9"/>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2153</Words>
  <Application>WPS 演示</Application>
  <PresentationFormat>宽屏</PresentationFormat>
  <Paragraphs>81</Paragraphs>
  <Slides>18</Slides>
  <Notes>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18</vt:i4>
      </vt:variant>
    </vt:vector>
  </HeadingPairs>
  <TitlesOfParts>
    <vt:vector size="30" baseType="lpstr">
      <vt:lpstr>Arial</vt:lpstr>
      <vt:lpstr>宋体</vt:lpstr>
      <vt:lpstr>Wingdings</vt:lpstr>
      <vt:lpstr>华文细黑</vt:lpstr>
      <vt:lpstr>微软雅黑</vt:lpstr>
      <vt:lpstr>Bernard MT Condensed</vt:lpstr>
      <vt:lpstr>楷体</vt:lpstr>
      <vt:lpstr>Arial Rounded MT Bold</vt:lpstr>
      <vt:lpstr>Calibri</vt:lpstr>
      <vt:lpstr>Arial Unicode MS</vt:lpstr>
      <vt:lpstr>Segoe Print</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yanhua</dc:creator>
  <cp:lastModifiedBy>Administrator</cp:lastModifiedBy>
  <cp:revision>52</cp:revision>
  <dcterms:created xsi:type="dcterms:W3CDTF">2019-12-25T07:10:00Z</dcterms:created>
  <dcterms:modified xsi:type="dcterms:W3CDTF">2023-05-10T07:35:43Z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2052-11.1.0.14309</vt:lpwstr>
  </property>
  <property fmtid="{D5CDD505-2E9C-101B-9397-08002B2CF9AE}" pid="3" name="KSOTemplateUUID">
    <vt:lpwstr>v1.0_mb_JjZve+nDlFgPGRAXJ/JDgg==</vt:lpwstr>
  </property>
  <property fmtid="{D5CDD505-2E9C-101B-9397-08002B2CF9AE}" pid="4" name="ICV">
    <vt:lpwstr>DB98C8F0E8794F109FD767B0E8380780_13</vt:lpwstr>
  </property>
</Properties>
</file>